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18288000" cx="18288000"/>
  <p:notesSz cx="6858000" cy="9144000"/>
  <p:embeddedFontLst>
    <p:embeddedFont>
      <p:font typeface="IBM Plex Sans"/>
      <p:regular r:id="rId64"/>
      <p:bold r:id="rId65"/>
      <p:italic r:id="rId66"/>
      <p:boldItalic r:id="rId67"/>
    </p:embeddedFont>
    <p:embeddedFont>
      <p:font typeface="Roboto Black"/>
      <p:bold r:id="rId68"/>
      <p:boldItalic r:id="rId69"/>
    </p:embeddedFont>
    <p:embeddedFont>
      <p:font typeface="Roboto"/>
      <p:regular r:id="rId70"/>
      <p:bold r:id="rId71"/>
      <p:italic r:id="rId72"/>
      <p:boldItalic r:id="rId73"/>
    </p:embeddedFont>
    <p:embeddedFont>
      <p:font typeface="IBM Plex Sans Light"/>
      <p:regular r:id="rId74"/>
      <p:bold r:id="rId75"/>
      <p:italic r:id="rId76"/>
      <p:boldItalic r:id="rId77"/>
    </p:embeddedFont>
    <p:embeddedFont>
      <p:font typeface="Lato"/>
      <p:regular r:id="rId78"/>
      <p:bold r:id="rId79"/>
      <p:italic r:id="rId80"/>
      <p:boldItalic r:id="rId81"/>
    </p:embeddedFont>
    <p:embeddedFont>
      <p:font typeface="Lato Light"/>
      <p:regular r:id="rId82"/>
      <p:bold r:id="rId83"/>
      <p:italic r:id="rId84"/>
      <p:boldItalic r:id="rId85"/>
    </p:embeddedFont>
    <p:embeddedFont>
      <p:font typeface="Lato Black"/>
      <p:bold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8" roundtripDataSignature="AMtx7minYkYbLb+v2bVcSk2KrwUsF8s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AD4A8-54AF-4C53-830C-099D25294D08}">
  <a:tblStyle styleId="{2C7AD4A8-54AF-4C53-830C-099D25294D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Light-italic.fntdata"/><Relationship Id="rId83" Type="http://schemas.openxmlformats.org/officeDocument/2006/relationships/font" Target="fonts/LatoLight-bold.fntdata"/><Relationship Id="rId42" Type="http://schemas.openxmlformats.org/officeDocument/2006/relationships/slide" Target="slides/slide37.xml"/><Relationship Id="rId86" Type="http://schemas.openxmlformats.org/officeDocument/2006/relationships/font" Target="fonts/LatoBlack-bold.fntdata"/><Relationship Id="rId41" Type="http://schemas.openxmlformats.org/officeDocument/2006/relationships/slide" Target="slides/slide36.xml"/><Relationship Id="rId85" Type="http://schemas.openxmlformats.org/officeDocument/2006/relationships/font" Target="fonts/LatoLight-boldItalic.fntdata"/><Relationship Id="rId44" Type="http://schemas.openxmlformats.org/officeDocument/2006/relationships/slide" Target="slides/slide39.xml"/><Relationship Id="rId88" Type="http://customschemas.google.com/relationships/presentationmetadata" Target="metadata"/><Relationship Id="rId43" Type="http://schemas.openxmlformats.org/officeDocument/2006/relationships/slide" Target="slides/slide38.xml"/><Relationship Id="rId87" Type="http://schemas.openxmlformats.org/officeDocument/2006/relationships/font" Target="fonts/LatoBlack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Lato-italic.fntdata"/><Relationship Id="rId82" Type="http://schemas.openxmlformats.org/officeDocument/2006/relationships/font" Target="fonts/LatoLight-regular.fntdata"/><Relationship Id="rId8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6.xml"/><Relationship Id="rId75" Type="http://schemas.openxmlformats.org/officeDocument/2006/relationships/font" Target="fonts/IBMPlexSansLight-bold.fntdata"/><Relationship Id="rId30" Type="http://schemas.openxmlformats.org/officeDocument/2006/relationships/slide" Target="slides/slide25.xml"/><Relationship Id="rId74" Type="http://schemas.openxmlformats.org/officeDocument/2006/relationships/font" Target="fonts/IBMPlexSansLight-regular.fntdata"/><Relationship Id="rId33" Type="http://schemas.openxmlformats.org/officeDocument/2006/relationships/slide" Target="slides/slide28.xml"/><Relationship Id="rId77" Type="http://schemas.openxmlformats.org/officeDocument/2006/relationships/font" Target="fonts/IBMPlexSansLight-boldItalic.fntdata"/><Relationship Id="rId32" Type="http://schemas.openxmlformats.org/officeDocument/2006/relationships/slide" Target="slides/slide27.xml"/><Relationship Id="rId76" Type="http://schemas.openxmlformats.org/officeDocument/2006/relationships/font" Target="fonts/IBMPlexSansLight-italic.fntdata"/><Relationship Id="rId35" Type="http://schemas.openxmlformats.org/officeDocument/2006/relationships/slide" Target="slides/slide30.xml"/><Relationship Id="rId79" Type="http://schemas.openxmlformats.org/officeDocument/2006/relationships/font" Target="fonts/Lato-bold.fntdata"/><Relationship Id="rId34" Type="http://schemas.openxmlformats.org/officeDocument/2006/relationships/slide" Target="slides/slide29.xml"/><Relationship Id="rId78" Type="http://schemas.openxmlformats.org/officeDocument/2006/relationships/font" Target="fonts/Lato-regular.fntdata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IBMPlexSans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IBMPlexSans-italic.fntdata"/><Relationship Id="rId21" Type="http://schemas.openxmlformats.org/officeDocument/2006/relationships/slide" Target="slides/slide16.xml"/><Relationship Id="rId65" Type="http://schemas.openxmlformats.org/officeDocument/2006/relationships/font" Target="fonts/IBMPlexSans-bold.fntdata"/><Relationship Id="rId24" Type="http://schemas.openxmlformats.org/officeDocument/2006/relationships/slide" Target="slides/slide19.xml"/><Relationship Id="rId68" Type="http://schemas.openxmlformats.org/officeDocument/2006/relationships/font" Target="fonts/RobotoBlack-bold.fntdata"/><Relationship Id="rId23" Type="http://schemas.openxmlformats.org/officeDocument/2006/relationships/slide" Target="slides/slide18.xml"/><Relationship Id="rId67" Type="http://schemas.openxmlformats.org/officeDocument/2006/relationships/font" Target="fonts/IBMPlexSans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Blac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45" name="Google Shape;45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50c90ff01_0_74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50c90ff0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250c90ff01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50c90ff01_0_7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250c90ff01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250c90ff01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a7d543b8_0_6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47a7d543b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47a7d543b8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cf621538_0_4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47cf62153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47cf62153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cf621538_0_63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47cf62153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47cf621538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50c90ff01_0_6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250c90ff01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250c90ff01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7a7d543b8_0_12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47a7d543b8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166" name="Google Shape;166;g247a7d543b8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50c90ff01_0_10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250c90ff0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250c90ff01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0c90ff01_0_8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250c90ff0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250c90ff01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0c90ff01_0_14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250c90ff01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50c90ff01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7a7d543b8_0_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47a7d543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52" name="Google Shape;52;g247a7d543b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a7d543b8_0_133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7a7d543b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192" name="Google Shape;192;g247a7d543b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a7d543b8_0_14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7a7d543b8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47a7d543b8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50c90ff01_0_135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250c90ff0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250c90ff01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7a7d543b8_0_147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47a7d543b8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47a7d543b8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50c90ff01_0_14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250c90ff01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50c90ff01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7a7d543b8_0_153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47a7d543b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226" name="Google Shape;226;g247a7d543b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50c90ff01_0_15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250c90ff01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50c90ff01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7a7d543b8_0_18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47a7d543b8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239" name="Google Shape;239;g247a7d543b8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7a7d543b8_0_19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47a7d543b8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247a7d543b8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7a7d543b8_0_19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47a7d543b8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47a7d543b8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5c80ee0c_0_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255c80ee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2255c80ee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7a7d543b8_0_212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47a7d543b8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47a7d543b8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55c80ee0c_0_4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255c80ee0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255c80ee0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55c80ee0c_0_3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255c80ee0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273" name="Google Shape;273;g2255c80ee0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50c90ff01_0_16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250c90ff01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Obtener y preparar los datos es clave y el tiempo necesario debe invertirse en ello. </a:t>
            </a:r>
            <a:endParaRPr/>
          </a:p>
        </p:txBody>
      </p:sp>
      <p:sp>
        <p:nvSpPr>
          <p:cNvPr id="279" name="Google Shape;279;g2250c90ff01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7a7d543b8_0_23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47a7d543b8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286" name="Google Shape;286;g247a7d543b8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7a7d543b8_0_23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47a7d543b8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292" name="Google Shape;292;g247a7d543b8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5a7bcce2b_0_12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25a7bcce2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25a7bcce2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5a7bcce2b_0_1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25a7bcce2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25a7bcce2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5a7bcce2b_0_24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25a7bcce2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225a7bcce2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b3afe6ddb_0_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4b3afe6d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4b3afe6d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a7d543b8_0_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47a7d543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65" name="Google Shape;65;g247a7d543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50c90ff01_0_17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250c90ff01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2250c90ff01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7a7d543b8_0_25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47a7d543b8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29" name="Google Shape;329;g247a7d543b8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357b054f2_0_0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e357b054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e357b054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357b054f2_0_1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e357b054f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e357b054f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357b054f2_0_22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e357b054f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1e357b054f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7a7d543b8_0_26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47a7d543b8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56" name="Google Shape;356;g247a7d543b8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50c90ff01_0_20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250c90ff01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2250c90ff01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50c90ff01_0_20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250c90ff01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2250c90ff01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7a7d543b8_0_284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47a7d543b8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77" name="Google Shape;377;g247a7d543b8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7a7d543b8_0_29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47a7d543b8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84" name="Google Shape;384;g247a7d543b8_0_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50c90ff01_0_5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250c90ff0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250c90ff01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50c90ff01_0_22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250c90ff01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91" name="Google Shape;391;g2250c90ff01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7a7d543b8_0_29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47a7d543b8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398" name="Google Shape;398;g247a7d543b8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50c90ff01_0_23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250c90ff01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250c90ff01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7a7d543b8_0_31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47a7d543b8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412" name="Google Shape;412;g247a7d543b8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50c90ff01_0_243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250c90ff01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2250c90ff01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7a7d543b8_0_341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47a7d543b8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426" name="Google Shape;426;g247a7d543b8_0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7a7d543b8_0_34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47a7d543b8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247a7d543b8_0_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7a7d543b8_0_356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47a7d543b8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247a7d543b8_0_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357b054f2_1_9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e357b054f2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e357b054f2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cf621538_0_8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47cf62153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47cf62153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a7d543b8_0_42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7a7d543b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83" name="Google Shape;83;g247a7d543b8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cf621538_0_22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47cf62153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47cf621538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7a7d543b8_0_53:notes"/>
          <p:cNvSpPr/>
          <p:nvPr>
            <p:ph idx="2" type="sldImg"/>
          </p:nvPr>
        </p:nvSpPr>
        <p:spPr>
          <a:xfrm>
            <a:off x="1886123" y="1143000"/>
            <a:ext cx="3085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47a7d543b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Char char="●"/>
            </a:pPr>
            <a:r>
              <a:t/>
            </a:r>
            <a:endParaRPr/>
          </a:p>
        </p:txBody>
      </p:sp>
      <p:sp>
        <p:nvSpPr>
          <p:cNvPr id="95" name="Google Shape;95;g247a7d543b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itulo-curso">
  <p:cSld name="Subtitulo_1">
    <p:bg>
      <p:bgPr>
        <a:solidFill>
          <a:srgbClr val="00FF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1281256" y="4879785"/>
            <a:ext cx="15725400" cy="7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IBM Plex Sans"/>
              <a:buNone/>
              <a:defRPr i="0" sz="16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Roboto Black"/>
              <a:buNone/>
              <a:defRPr sz="16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2" type="title"/>
          </p:nvPr>
        </p:nvSpPr>
        <p:spPr>
          <a:xfrm>
            <a:off x="2244072" y="12877494"/>
            <a:ext cx="137601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IBM Plex Sans"/>
              <a:buNone/>
              <a:defRPr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orient="horz" pos="10444">
          <p15:clr>
            <a:srgbClr val="FA7B17"/>
          </p15:clr>
        </p15:guide>
        <p15:guide id="4" pos="10713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Fondo Blanco ">
  <p:cSld name="Subtitulo_1_1">
    <p:bg>
      <p:bgPr>
        <a:solidFill>
          <a:srgbClr val="00FF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ndo oscuro">
  <p:cSld name="Subtitulo_1_1_1">
    <p:bg>
      <p:bgPr>
        <a:solidFill>
          <a:srgbClr val="00FF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itulo de la clase 2">
  <p:cSld name="Diapositiva de Título 3_2">
    <p:bg>
      <p:bgPr>
        <a:solidFill>
          <a:srgbClr val="00FF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281420" y="3488562"/>
            <a:ext cx="15724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IBM Plex Sans"/>
              <a:buNone/>
              <a:defRPr i="0" sz="16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"/>
              <a:buNone/>
              <a:defRPr b="1" sz="4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2" type="title"/>
          </p:nvPr>
        </p:nvSpPr>
        <p:spPr>
          <a:xfrm>
            <a:off x="2627497" y="13645927"/>
            <a:ext cx="130332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300" lIns="142300" spcFirstLastPara="1" rIns="142300" wrap="square" tIns="1423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IBM Plex Sans"/>
              <a:buNone/>
              <a:defRPr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Sans"/>
              <a:buNone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pos="10713">
          <p15:clr>
            <a:srgbClr val="FA7B17"/>
          </p15:clr>
        </p15:guide>
        <p15:guide id="3" orient="horz" pos="1076">
          <p15:clr>
            <a:srgbClr val="FA7B17"/>
          </p15:clr>
        </p15:guide>
        <p15:guide id="4" orient="horz" pos="1044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itulo de la clase 2 1">
  <p:cSld name="Diapositiva de Título 3_2_1">
    <p:bg>
      <p:bgPr>
        <a:solidFill>
          <a:srgbClr val="00FF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7cf621538_0_80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i="0" sz="1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IBM Plex Sans"/>
              <a:buNone/>
              <a:defRPr b="1" sz="1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0" name="Google Shape;20;g247cf621538_0_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850" y="3159262"/>
            <a:ext cx="3484300" cy="35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pos="10713">
          <p15:clr>
            <a:srgbClr val="FA7B17"/>
          </p15:clr>
        </p15:guide>
        <p15:guide id="3" orient="horz" pos="1076">
          <p15:clr>
            <a:srgbClr val="FA7B17"/>
          </p15:clr>
        </p15:guide>
        <p15:guide id="4" orient="horz" pos="104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itulo de la clase">
  <p:cSld name="Diapositiva de Título 3">
    <p:bg>
      <p:bgPr>
        <a:solidFill>
          <a:srgbClr val="00FF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IBM Plex Sans"/>
              <a:buNone/>
              <a:defRPr i="0" sz="16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Black"/>
              <a:buNone/>
              <a:defRPr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pos="10713">
          <p15:clr>
            <a:srgbClr val="FA7B17"/>
          </p15:clr>
        </p15:guide>
        <p15:guide id="3" orient="horz" pos="1076">
          <p15:clr>
            <a:srgbClr val="FA7B17"/>
          </p15:clr>
        </p15:guide>
        <p15:guide id="4" orient="horz" pos="1044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itulo y frase  1 1">
  <p:cSld name="Titulo y fase 1_1_1_1_2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1216713" y="1707796"/>
            <a:ext cx="15855000" cy="148716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2500" lIns="162500" spcFirstLastPara="1" rIns="162500" wrap="square" tIns="16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300"/>
              <a:buFont typeface="IBM Plex Sans"/>
              <a:buNone/>
              <a:defRPr i="0" sz="9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IBM Plex Sans"/>
              <a:buNone/>
              <a:defRPr i="0" sz="6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i="0" sz="6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BM Plex Sans"/>
              <a:buNone/>
              <a:defRPr i="0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pos="10713">
          <p15:clr>
            <a:srgbClr val="FA7B17"/>
          </p15:clr>
        </p15:guide>
        <p15:guide id="4" orient="horz" pos="10444">
          <p15:clr>
            <a:srgbClr val="FA7B17"/>
          </p15:clr>
        </p15:guide>
        <p15:guide id="5" orient="horz" pos="428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Titulo e íconos">
  <p:cSld name="Titulo y fase 1_1_1_1_1">
    <p:bg>
      <p:bgPr>
        <a:solidFill>
          <a:srgbClr val="00FF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3885479" y="14079344"/>
            <a:ext cx="1051710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Font typeface="IBM Plex Sans"/>
              <a:buNone/>
              <a:defRPr i="0" sz="8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Roboto"/>
              <a:buNone/>
              <a:defRPr i="0" sz="7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1281513" y="1707796"/>
            <a:ext cx="15724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IBM Plex Sans"/>
              <a:buNone/>
              <a:defRPr i="0" sz="1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  <a:defRPr sz="3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pos="10713">
          <p15:clr>
            <a:srgbClr val="FA7B17"/>
          </p15:clr>
        </p15:guide>
        <p15:guide id="4" orient="horz" pos="10444">
          <p15:clr>
            <a:srgbClr val="FA7B17"/>
          </p15:clr>
        </p15:guide>
        <p15:guide id="5" orient="horz" pos="428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itulo y frase  2">
  <p:cSld name="Titulo y fase 1_1_2">
    <p:bg>
      <p:bgPr>
        <a:solidFill>
          <a:srgbClr val="00FF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IBM Plex Sans"/>
              <a:buNone/>
              <a:defRPr i="0" sz="10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Roboto"/>
              <a:buNone/>
              <a:defRPr i="0" sz="7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Roboto"/>
              <a:buNone/>
              <a:defRPr i="0" sz="7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"/>
              <a:buNone/>
              <a:defRPr i="0" sz="6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Font typeface="IBM Plex Sans"/>
              <a:buNone/>
              <a:defRPr i="0" sz="121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pos="10713">
          <p15:clr>
            <a:srgbClr val="FA7B17"/>
          </p15:clr>
        </p15:guide>
        <p15:guide id="4" orient="horz" pos="10444">
          <p15:clr>
            <a:srgbClr val="FA7B17"/>
          </p15:clr>
        </p15:guide>
        <p15:guide id="5" orient="horz" pos="428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itulo y frase ">
  <p:cSld name="Titulo y fase 1_1_3">
    <p:bg>
      <p:bgPr>
        <a:solidFill>
          <a:srgbClr val="00FF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00"/>
              <a:buFont typeface="IBM Plex Sans"/>
              <a:buNone/>
              <a:defRPr i="0" sz="93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Roboto"/>
              <a:buNone/>
              <a:defRPr i="0" sz="6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i="0" sz="5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1281023" y="1707796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IBM Plex Sans"/>
              <a:buNone/>
              <a:defRPr i="0" sz="1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pos="10713">
          <p15:clr>
            <a:srgbClr val="FA7B17"/>
          </p15:clr>
        </p15:guide>
        <p15:guide id="4" orient="horz" pos="10444">
          <p15:clr>
            <a:srgbClr val="FA7B17"/>
          </p15:clr>
        </p15:guide>
        <p15:guide id="5" orient="horz" pos="428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Cita textual">
  <p:cSld name="Cita textual_2">
    <p:bg>
      <p:bgPr>
        <a:solidFill>
          <a:srgbClr val="00FF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2386646" y="5175917"/>
            <a:ext cx="13514700" cy="79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300" lIns="142300" spcFirstLastPara="1" rIns="142300" wrap="square" tIns="1423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i="0" sz="123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Font typeface="IBM Plex Sans"/>
              <a:buNone/>
              <a:defRPr sz="12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2" type="title"/>
          </p:nvPr>
        </p:nvSpPr>
        <p:spPr>
          <a:xfrm>
            <a:off x="2386646" y="11845257"/>
            <a:ext cx="135147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300" lIns="142300" spcFirstLastPara="1" rIns="142300" wrap="square" tIns="1423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b="0" i="1" sz="5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IBM Plex Sans"/>
              <a:buNone/>
              <a:defRPr sz="8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8" name="Google Shape;38;p20"/>
          <p:cNvSpPr txBox="1"/>
          <p:nvPr/>
        </p:nvSpPr>
        <p:spPr>
          <a:xfrm>
            <a:off x="-569188" y="-142297"/>
            <a:ext cx="5602200" cy="7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0725" lIns="170725" spcFirstLastPara="1" rIns="170725" wrap="square" tIns="170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100"/>
              <a:buFont typeface="Arial"/>
              <a:buNone/>
            </a:pPr>
            <a:r>
              <a:rPr b="1" i="0" lang="en-US" sz="49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4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/>
        </p:nvSpPr>
        <p:spPr>
          <a:xfrm>
            <a:off x="13162884" y="13260550"/>
            <a:ext cx="5602200" cy="7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0725" lIns="170725" spcFirstLastPara="1" rIns="170725" wrap="square" tIns="170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100"/>
              <a:buFont typeface="Arial"/>
              <a:buNone/>
            </a:pPr>
            <a:r>
              <a:rPr b="1" i="0" lang="en-US" sz="49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4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807">
          <p15:clr>
            <a:srgbClr val="FA7B17"/>
          </p15:clr>
        </p15:guide>
        <p15:guide id="2" orient="horz" pos="1076">
          <p15:clr>
            <a:srgbClr val="FA7B17"/>
          </p15:clr>
        </p15:guide>
        <p15:guide id="3" pos="10713">
          <p15:clr>
            <a:srgbClr val="FA7B17"/>
          </p15:clr>
        </p15:guide>
        <p15:guide id="4" orient="horz" pos="1044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378550" y="1882764"/>
            <a:ext cx="121725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300" lIns="142300" spcFirstLastPara="1" rIns="142300" wrap="square" tIns="1423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Lato Black"/>
              <a:buNone/>
              <a:defRPr b="1" i="0" sz="7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378551" y="6366560"/>
            <a:ext cx="15530400" cy="10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300" lIns="142300" spcFirstLastPara="1" rIns="142300" wrap="square" tIns="142300">
            <a:noAutofit/>
          </a:bodyPr>
          <a:lstStyle>
            <a:lvl1pPr indent="-622300" lvl="0" marL="4572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5715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51435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58ECD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rgbClr val="058EC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7625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7625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7625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625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625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625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ctrTitle"/>
          </p:nvPr>
        </p:nvSpPr>
        <p:spPr>
          <a:xfrm>
            <a:off x="1281256" y="4879785"/>
            <a:ext cx="15725400" cy="7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Curso de Chatbots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con OpenAI</a:t>
            </a:r>
            <a:endParaRPr/>
          </a:p>
        </p:txBody>
      </p:sp>
      <p:sp>
        <p:nvSpPr>
          <p:cNvPr id="48" name="Google Shape;48;p5"/>
          <p:cNvSpPr txBox="1"/>
          <p:nvPr>
            <p:ph idx="2" type="title"/>
          </p:nvPr>
        </p:nvSpPr>
        <p:spPr>
          <a:xfrm>
            <a:off x="2424535" y="13963528"/>
            <a:ext cx="137601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</a:pPr>
            <a:r>
              <a:rPr lang="en-US" sz="6700"/>
              <a:t>Carla Marcela Florida Román</a:t>
            </a:r>
            <a:endParaRPr sz="6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0c90ff01_0_74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response = openai.</a:t>
            </a:r>
            <a:r>
              <a:rPr b="1" lang="en-US" sz="8400"/>
              <a:t>Completion</a:t>
            </a:r>
            <a:r>
              <a:rPr lang="en-US" sz="8400"/>
              <a:t>.create(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engine</a:t>
            </a:r>
            <a:r>
              <a:rPr lang="en-US" sz="8400"/>
              <a:t>="text-davinci-003",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prompt</a:t>
            </a:r>
            <a:r>
              <a:rPr lang="en-US" sz="8400"/>
              <a:t>="¿Qué es IA?",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max_tokens</a:t>
            </a:r>
            <a:r>
              <a:rPr lang="en-US" sz="8400"/>
              <a:t>=150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)</a:t>
            </a:r>
            <a:endParaRPr sz="8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50c90ff01_0_79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response = openai.</a:t>
            </a:r>
            <a:r>
              <a:rPr b="1" lang="en-US" sz="8400"/>
              <a:t>Completion</a:t>
            </a:r>
            <a:r>
              <a:rPr lang="en-US" sz="8400"/>
              <a:t>.create(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engine</a:t>
            </a:r>
            <a:r>
              <a:rPr lang="en-US" sz="8400"/>
              <a:t>="text-davinci-003",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prompt</a:t>
            </a:r>
            <a:r>
              <a:rPr lang="en-US" sz="8400"/>
              <a:t>="¿Qué es IA?",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max_tokens</a:t>
            </a:r>
            <a:r>
              <a:rPr lang="en-US" sz="8400"/>
              <a:t>=150</a:t>
            </a:r>
            <a:r>
              <a:rPr lang="en-US" sz="8400">
                <a:solidFill>
                  <a:schemeClr val="lt1"/>
                </a:solidFill>
              </a:rPr>
              <a:t>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temperature</a:t>
            </a:r>
            <a:r>
              <a:rPr lang="en-US" sz="8400"/>
              <a:t>= 0,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top_p =</a:t>
            </a:r>
            <a:r>
              <a:rPr lang="en-US" sz="8400"/>
              <a:t> 1,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    </a:t>
            </a:r>
            <a:r>
              <a:rPr b="1" lang="en-US" sz="8400"/>
              <a:t>n =</a:t>
            </a:r>
            <a:r>
              <a:rPr lang="en-US" sz="8400"/>
              <a:t> 1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8400"/>
              <a:t>)</a:t>
            </a:r>
            <a:endParaRPr sz="8200"/>
          </a:p>
        </p:txBody>
      </p:sp>
      <p:sp>
        <p:nvSpPr>
          <p:cNvPr id="110" name="Google Shape;110;g2250c90ff01_0_79"/>
          <p:cNvSpPr/>
          <p:nvPr/>
        </p:nvSpPr>
        <p:spPr>
          <a:xfrm>
            <a:off x="2850350" y="9736425"/>
            <a:ext cx="8827200" cy="3786600"/>
          </a:xfrm>
          <a:prstGeom prst="rect">
            <a:avLst/>
          </a:prstGeom>
          <a:noFill/>
          <a:ln cap="flat" cmpd="sng" w="2286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250c90ff01_0_79"/>
          <p:cNvSpPr txBox="1"/>
          <p:nvPr/>
        </p:nvSpPr>
        <p:spPr>
          <a:xfrm>
            <a:off x="11987550" y="10744375"/>
            <a:ext cx="414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Parámetros opcionales más usados</a:t>
            </a:r>
            <a:endParaRPr b="0" i="0" sz="46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a7d543b8_0_66"/>
          <p:cNvSpPr txBox="1"/>
          <p:nvPr>
            <p:ph type="title"/>
          </p:nvPr>
        </p:nvSpPr>
        <p:spPr>
          <a:xfrm>
            <a:off x="1281513" y="1707796"/>
            <a:ext cx="15724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Temperature</a:t>
            </a:r>
            <a:endParaRPr/>
          </a:p>
        </p:txBody>
      </p:sp>
      <p:cxnSp>
        <p:nvCxnSpPr>
          <p:cNvPr id="118" name="Google Shape;118;g247a7d543b8_0_66"/>
          <p:cNvCxnSpPr/>
          <p:nvPr/>
        </p:nvCxnSpPr>
        <p:spPr>
          <a:xfrm>
            <a:off x="1712838" y="6888075"/>
            <a:ext cx="1486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247a7d543b8_0_66"/>
          <p:cNvSpPr txBox="1"/>
          <p:nvPr/>
        </p:nvSpPr>
        <p:spPr>
          <a:xfrm>
            <a:off x="4224250" y="5508275"/>
            <a:ext cx="98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de Platzi es</a:t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47a7d543b8_0_66"/>
          <p:cNvSpPr txBox="1"/>
          <p:nvPr/>
        </p:nvSpPr>
        <p:spPr>
          <a:xfrm>
            <a:off x="1712838" y="7362050"/>
            <a:ext cx="38304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API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 OpenAI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0.6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g247a7d543b8_0_66"/>
          <p:cNvSpPr txBox="1"/>
          <p:nvPr/>
        </p:nvSpPr>
        <p:spPr>
          <a:xfrm>
            <a:off x="6417910" y="7362050"/>
            <a:ext cx="51372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Fundamentos de ETL con Python y Pentaho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0.3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g247a7d543b8_0_66"/>
          <p:cNvSpPr txBox="1"/>
          <p:nvPr/>
        </p:nvSpPr>
        <p:spPr>
          <a:xfrm>
            <a:off x="12256052" y="7362050"/>
            <a:ext cx="43191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Python: PIP y Entornos Virtuales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0.1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g247a7d543b8_0_66"/>
          <p:cNvSpPr txBox="1"/>
          <p:nvPr/>
        </p:nvSpPr>
        <p:spPr>
          <a:xfrm>
            <a:off x="1957226" y="12396800"/>
            <a:ext cx="4419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5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Temperature = 0</a:t>
            </a:r>
            <a:endParaRPr b="1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47a7d543b8_0_66"/>
          <p:cNvSpPr txBox="1"/>
          <p:nvPr/>
        </p:nvSpPr>
        <p:spPr>
          <a:xfrm>
            <a:off x="7109150" y="109267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47a7d543b8_0_66"/>
          <p:cNvSpPr txBox="1"/>
          <p:nvPr/>
        </p:nvSpPr>
        <p:spPr>
          <a:xfrm>
            <a:off x="7109150" y="125198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47a7d543b8_0_66"/>
          <p:cNvSpPr txBox="1"/>
          <p:nvPr/>
        </p:nvSpPr>
        <p:spPr>
          <a:xfrm>
            <a:off x="7109150" y="141129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7cf621538_0_49"/>
          <p:cNvSpPr txBox="1"/>
          <p:nvPr>
            <p:ph type="title"/>
          </p:nvPr>
        </p:nvSpPr>
        <p:spPr>
          <a:xfrm>
            <a:off x="1281513" y="1707796"/>
            <a:ext cx="15724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Temperature</a:t>
            </a:r>
            <a:endParaRPr/>
          </a:p>
        </p:txBody>
      </p:sp>
      <p:cxnSp>
        <p:nvCxnSpPr>
          <p:cNvPr id="133" name="Google Shape;133;g247cf621538_0_49"/>
          <p:cNvCxnSpPr/>
          <p:nvPr/>
        </p:nvCxnSpPr>
        <p:spPr>
          <a:xfrm>
            <a:off x="1712838" y="6888075"/>
            <a:ext cx="1486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247cf621538_0_49"/>
          <p:cNvSpPr txBox="1"/>
          <p:nvPr/>
        </p:nvSpPr>
        <p:spPr>
          <a:xfrm>
            <a:off x="4224250" y="5508275"/>
            <a:ext cx="98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de Platzi es</a:t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47cf621538_0_49"/>
          <p:cNvSpPr txBox="1"/>
          <p:nvPr/>
        </p:nvSpPr>
        <p:spPr>
          <a:xfrm>
            <a:off x="1712838" y="7362050"/>
            <a:ext cx="38304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API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 OpenAI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0.6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g247cf621538_0_49"/>
          <p:cNvSpPr txBox="1"/>
          <p:nvPr/>
        </p:nvSpPr>
        <p:spPr>
          <a:xfrm>
            <a:off x="6417910" y="7362050"/>
            <a:ext cx="51372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Fundamentos de ETL con Python y Pentaho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0.3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7" name="Google Shape;137;g247cf621538_0_49"/>
          <p:cNvSpPr txBox="1"/>
          <p:nvPr/>
        </p:nvSpPr>
        <p:spPr>
          <a:xfrm>
            <a:off x="12256052" y="7362050"/>
            <a:ext cx="43191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Python: PIP y Entornos Virtuales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0.1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g247cf621538_0_49"/>
          <p:cNvSpPr txBox="1"/>
          <p:nvPr/>
        </p:nvSpPr>
        <p:spPr>
          <a:xfrm>
            <a:off x="1957226" y="12396800"/>
            <a:ext cx="4419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5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Temperature = 0.3</a:t>
            </a:r>
            <a:endParaRPr b="1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47cf621538_0_49"/>
          <p:cNvSpPr txBox="1"/>
          <p:nvPr/>
        </p:nvSpPr>
        <p:spPr>
          <a:xfrm>
            <a:off x="7109150" y="109267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47cf621538_0_49"/>
          <p:cNvSpPr txBox="1"/>
          <p:nvPr/>
        </p:nvSpPr>
        <p:spPr>
          <a:xfrm>
            <a:off x="7109150" y="125198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47cf621538_0_49"/>
          <p:cNvSpPr txBox="1"/>
          <p:nvPr/>
        </p:nvSpPr>
        <p:spPr>
          <a:xfrm>
            <a:off x="7109150" y="14112900"/>
            <a:ext cx="9130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Fundamentos de ETL con Python y Pentaho</a:t>
            </a:r>
            <a:endParaRPr b="0" i="0" sz="4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7cf621538_0_63"/>
          <p:cNvSpPr txBox="1"/>
          <p:nvPr>
            <p:ph type="title"/>
          </p:nvPr>
        </p:nvSpPr>
        <p:spPr>
          <a:xfrm>
            <a:off x="1281513" y="1707796"/>
            <a:ext cx="15724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Temperature</a:t>
            </a:r>
            <a:endParaRPr/>
          </a:p>
        </p:txBody>
      </p:sp>
      <p:cxnSp>
        <p:nvCxnSpPr>
          <p:cNvPr id="148" name="Google Shape;148;g247cf621538_0_63"/>
          <p:cNvCxnSpPr/>
          <p:nvPr/>
        </p:nvCxnSpPr>
        <p:spPr>
          <a:xfrm>
            <a:off x="1712838" y="6888075"/>
            <a:ext cx="1486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247cf621538_0_63"/>
          <p:cNvSpPr txBox="1"/>
          <p:nvPr/>
        </p:nvSpPr>
        <p:spPr>
          <a:xfrm>
            <a:off x="4224250" y="5508275"/>
            <a:ext cx="98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de Platzi es</a:t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47cf621538_0_63"/>
          <p:cNvSpPr txBox="1"/>
          <p:nvPr/>
        </p:nvSpPr>
        <p:spPr>
          <a:xfrm>
            <a:off x="1712838" y="7362050"/>
            <a:ext cx="38304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API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 OpenAI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0.6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g247cf621538_0_63"/>
          <p:cNvSpPr txBox="1"/>
          <p:nvPr/>
        </p:nvSpPr>
        <p:spPr>
          <a:xfrm>
            <a:off x="6417910" y="7362050"/>
            <a:ext cx="51372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Fundamentos de ETL con Python y Pentaho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0.3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g247cf621538_0_63"/>
          <p:cNvSpPr txBox="1"/>
          <p:nvPr/>
        </p:nvSpPr>
        <p:spPr>
          <a:xfrm>
            <a:off x="12256052" y="7362050"/>
            <a:ext cx="43191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Curso de Python: PIP y Entornos Virtuales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0.1</a:t>
            </a:r>
            <a:endParaRPr b="0" i="0" sz="40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3" name="Google Shape;153;g247cf621538_0_63"/>
          <p:cNvSpPr txBox="1"/>
          <p:nvPr/>
        </p:nvSpPr>
        <p:spPr>
          <a:xfrm>
            <a:off x="1957226" y="12396800"/>
            <a:ext cx="4419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5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Temperature = 0.7</a:t>
            </a:r>
            <a:endParaRPr b="1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47cf621538_0_63"/>
          <p:cNvSpPr txBox="1"/>
          <p:nvPr/>
        </p:nvSpPr>
        <p:spPr>
          <a:xfrm>
            <a:off x="7109150" y="109267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Python: PIP y Entornos Virtuales</a:t>
            </a:r>
            <a:endParaRPr b="0" i="0" sz="4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5" name="Google Shape;155;g247cf621538_0_63"/>
          <p:cNvSpPr txBox="1"/>
          <p:nvPr/>
        </p:nvSpPr>
        <p:spPr>
          <a:xfrm>
            <a:off x="7109150" y="12519800"/>
            <a:ext cx="91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API de OpenAI</a:t>
            </a:r>
            <a:endParaRPr b="0" i="0" sz="4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6" name="Google Shape;156;g247cf621538_0_63"/>
          <p:cNvSpPr txBox="1"/>
          <p:nvPr/>
        </p:nvSpPr>
        <p:spPr>
          <a:xfrm>
            <a:off x="7109150" y="14112900"/>
            <a:ext cx="9130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 curso favorito es Curso de Fundamentos de ETL con Python y Pentaho</a:t>
            </a:r>
            <a:endParaRPr b="0" i="0" sz="4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0c90ff01_0_60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Reto: </a:t>
            </a:r>
            <a:r>
              <a:rPr b="0" lang="en-US"/>
              <a:t>modificar </a:t>
            </a:r>
            <a:r>
              <a:rPr lang="en-US"/>
              <a:t>parámetros y </a:t>
            </a:r>
            <a:br>
              <a:rPr lang="en-US"/>
            </a:br>
            <a:r>
              <a:rPr lang="en-US"/>
              <a:t>observar</a:t>
            </a:r>
            <a:r>
              <a:rPr b="0" lang="en-US"/>
              <a:t> cambios </a:t>
            </a:r>
            <a:br>
              <a:rPr b="0" lang="en-US"/>
            </a:br>
            <a:r>
              <a:rPr b="0" lang="en-US"/>
              <a:t>en resultados.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a7d543b8_0_120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4700"/>
              <a:t>ChatCompletion</a:t>
            </a:r>
            <a:endParaRPr sz="14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0c90ff01_0_109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openai.</a:t>
            </a:r>
            <a:r>
              <a:rPr b="1" lang="en-US" sz="6300"/>
              <a:t>ChatCompletion</a:t>
            </a:r>
            <a:r>
              <a:rPr lang="en-US" sz="6300"/>
              <a:t>.create(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    </a:t>
            </a:r>
            <a:r>
              <a:rPr b="1" lang="en-US" sz="6300"/>
              <a:t>model=</a:t>
            </a:r>
            <a:r>
              <a:rPr lang="en-US" sz="6300"/>
              <a:t>"gpt-3.5-turbo",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    </a:t>
            </a:r>
            <a:r>
              <a:rPr b="1" lang="en-US" sz="6300"/>
              <a:t>messages=</a:t>
            </a:r>
            <a:r>
              <a:rPr lang="en-US" sz="6300"/>
              <a:t>[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                  </a:t>
            </a:r>
            <a:r>
              <a:rPr lang="en-US" sz="6300">
                <a:solidFill>
                  <a:srgbClr val="00FF00"/>
                </a:solidFill>
              </a:rPr>
              <a:t>{"role": "system", "content": "Eres     un asistente."},</a:t>
            </a:r>
            <a:endParaRPr sz="63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>
                <a:solidFill>
                  <a:srgbClr val="00FF00"/>
                </a:solidFill>
              </a:rPr>
              <a:t>                  {"role": "user", "content": "¿Quién ganó el mundial de fútbol?"},</a:t>
            </a:r>
            <a:endParaRPr sz="63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>
                <a:solidFill>
                  <a:srgbClr val="00FF00"/>
                </a:solidFill>
              </a:rPr>
              <a:t>                 {"role": "assistant", "content": "El mundial de 2022 lo ganó Argentina"},</a:t>
            </a:r>
            <a:endParaRPr sz="63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>
                <a:solidFill>
                  <a:srgbClr val="00FF00"/>
                </a:solidFill>
              </a:rPr>
              <a:t>                 {"role": "user", "content": "¿Dónde se jugó??"}</a:t>
            </a:r>
            <a:endParaRPr sz="63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    ]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lang="en-US" sz="6300"/>
              <a:t>)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7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7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7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6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g2250c90ff01_0_88"/>
          <p:cNvGraphicFramePr/>
          <p:nvPr/>
        </p:nvGraphicFramePr>
        <p:xfrm>
          <a:off x="945363" y="571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{2C7AD4A8-54AF-4C53-830C-099D25294D08}</a:tableStyleId>
              </a:tblPr>
              <a:tblGrid>
                <a:gridCol w="5465700"/>
                <a:gridCol w="5465700"/>
                <a:gridCol w="5465700"/>
              </a:tblGrid>
              <a:tr h="16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0"/>
                        <a:buFont typeface="Arial"/>
                        <a:buNone/>
                      </a:pPr>
                      <a:r>
                        <a:rPr b="1" lang="en-US" sz="5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Feature</a:t>
                      </a:r>
                      <a:endParaRPr b="1" sz="5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0"/>
                        <a:buFont typeface="Arial"/>
                        <a:buNone/>
                      </a:pPr>
                      <a:r>
                        <a:rPr b="1" lang="en-US" sz="5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completion</a:t>
                      </a:r>
                      <a:endParaRPr b="1" sz="5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0"/>
                        <a:buFont typeface="Arial"/>
                        <a:buNone/>
                      </a:pPr>
                      <a:r>
                        <a:rPr b="1" lang="en-US" sz="5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ChatCompletion</a:t>
                      </a:r>
                      <a:endParaRPr b="1" sz="5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b="1" lang="en-US" sz="41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Input</a:t>
                      </a:r>
                      <a:endParaRPr b="1" sz="41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 solo prompt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Una serie de mensajes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b="1" lang="en-US" sz="41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Output</a:t>
                      </a:r>
                      <a:endParaRPr b="1" sz="41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Una sola completion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 mensaje generado por el modelo.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b="1" lang="en-US" sz="41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Casos de uso</a:t>
                      </a:r>
                      <a:endParaRPr b="1" sz="41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Tareas de un solo turno, como generar texto o responder preguntas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Conversaciones de múltiples turnos.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b="1" lang="en-US" sz="41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Modelos</a:t>
                      </a:r>
                      <a:endParaRPr b="1" sz="41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Todos los modelos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gpt-3.5-turbo y gpt-4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g2250c90ff01_0_88"/>
          <p:cNvSpPr txBox="1"/>
          <p:nvPr>
            <p:ph type="title"/>
          </p:nvPr>
        </p:nvSpPr>
        <p:spPr>
          <a:xfrm>
            <a:off x="1281513" y="1707796"/>
            <a:ext cx="15724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Diferencias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50c90ff01_0_146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</a:pPr>
            <a:r>
              <a:rPr lang="en-US"/>
              <a:t>🧠 ¿Qué has aprendido de la API?</a:t>
            </a:r>
            <a:endParaRPr/>
          </a:p>
        </p:txBody>
      </p:sp>
      <p:sp>
        <p:nvSpPr>
          <p:cNvPr id="188" name="Google Shape;188;g2250c90ff01_0_146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400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AutoNum type="arabicPeriod"/>
            </a:pPr>
            <a:r>
              <a:rPr lang="en-US" sz="10000"/>
              <a:t>Navegar </a:t>
            </a:r>
            <a:br>
              <a:rPr lang="en-US" sz="10000"/>
            </a:br>
            <a:r>
              <a:rPr lang="en-US" sz="10000"/>
              <a:t>documentación</a:t>
            </a:r>
            <a:endParaRPr sz="10000"/>
          </a:p>
          <a:p>
            <a:pPr indent="-4572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0"/>
              <a:buAutoNum type="arabicPeriod"/>
            </a:pPr>
            <a:r>
              <a:rPr lang="en-US" sz="10000"/>
              <a:t>Cargar modelo</a:t>
            </a:r>
            <a:endParaRPr sz="10000"/>
          </a:p>
          <a:p>
            <a:pPr indent="-4572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0"/>
              <a:buAutoNum type="arabicPeriod"/>
            </a:pPr>
            <a:r>
              <a:rPr lang="en-US" sz="10000"/>
              <a:t>Completion</a:t>
            </a:r>
            <a:endParaRPr sz="10000"/>
          </a:p>
          <a:p>
            <a:pPr indent="-4572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0"/>
              <a:buAutoNum type="arabicPeriod"/>
            </a:pPr>
            <a:r>
              <a:rPr lang="en-US" sz="10000"/>
              <a:t>ChatCompletion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7a7d543b8_0_0"/>
          <p:cNvSpPr txBox="1"/>
          <p:nvPr>
            <p:ph type="ctrTitle"/>
          </p:nvPr>
        </p:nvSpPr>
        <p:spPr>
          <a:xfrm>
            <a:off x="1281420" y="3488562"/>
            <a:ext cx="15724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¿Cómo usar </a:t>
            </a:r>
            <a:br>
              <a:rPr lang="en-US"/>
            </a:br>
            <a:r>
              <a:rPr lang="en-US"/>
              <a:t>la API de OpenAI?</a:t>
            </a:r>
            <a:endParaRPr/>
          </a:p>
        </p:txBody>
      </p:sp>
      <p:sp>
        <p:nvSpPr>
          <p:cNvPr id="55" name="Google Shape;55;g247a7d543b8_0_0"/>
          <p:cNvSpPr txBox="1"/>
          <p:nvPr>
            <p:ph idx="2" type="title"/>
          </p:nvPr>
        </p:nvSpPr>
        <p:spPr>
          <a:xfrm>
            <a:off x="2627497" y="13645927"/>
            <a:ext cx="130332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300" lIns="142300" spcFirstLastPara="1" rIns="142300" wrap="square" tIns="1423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-US"/>
              <a:t>Con su documentación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7a7d543b8_0_133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Fine-tuning </a:t>
            </a:r>
            <a:br>
              <a:rPr lang="en-US"/>
            </a:br>
            <a:r>
              <a:rPr lang="en-US"/>
              <a:t>a modelos </a:t>
            </a:r>
            <a:br>
              <a:rPr lang="en-US"/>
            </a:br>
            <a:r>
              <a:rPr lang="en-US"/>
              <a:t>de OpenAI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7a7d543b8_0_140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Clasificación</a:t>
            </a:r>
            <a:endParaRPr/>
          </a:p>
        </p:txBody>
      </p:sp>
      <p:sp>
        <p:nvSpPr>
          <p:cNvPr id="201" name="Google Shape;201;g247a7d543b8_0_140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0"/>
              <a:buChar char="●"/>
            </a:pPr>
            <a:r>
              <a:rPr lang="en-US" sz="10000"/>
              <a:t>¿El modelo está haciendo declaraciones falsas?</a:t>
            </a:r>
            <a:endParaRPr sz="10000"/>
          </a:p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0"/>
              <a:buChar char="●"/>
            </a:pPr>
            <a:r>
              <a:rPr lang="en-US" sz="10000"/>
              <a:t>Análisis de sentimientos.</a:t>
            </a:r>
            <a:endParaRPr sz="10000"/>
          </a:p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10000"/>
              <a:buChar char="●"/>
            </a:pPr>
            <a:r>
              <a:rPr lang="en-US" sz="10000"/>
              <a:t>Categorización para clasificación de correo electrónico.</a:t>
            </a:r>
            <a:endParaRPr sz="1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0c90ff01_0_135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Generación condicional</a:t>
            </a:r>
            <a:endParaRPr/>
          </a:p>
        </p:txBody>
      </p:sp>
      <p:sp>
        <p:nvSpPr>
          <p:cNvPr id="208" name="Google Shape;208;g2250c90ff01_0_135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0"/>
              <a:buChar char="●"/>
            </a:pPr>
            <a:r>
              <a:rPr lang="en-US" sz="10000"/>
              <a:t>Anuncio atractivo basado en un artículo de Wikipedia.</a:t>
            </a:r>
            <a:endParaRPr sz="10000"/>
          </a:p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0"/>
              <a:buChar char="●"/>
            </a:pPr>
            <a:r>
              <a:rPr lang="en-US" sz="10000"/>
              <a:t>Extracción de entidades.</a:t>
            </a:r>
            <a:endParaRPr sz="100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10800"/>
              <a:buNone/>
            </a:pPr>
            <a:r>
              <a:t/>
            </a:r>
            <a:endParaRPr sz="1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7a7d543b8_0_147"/>
          <p:cNvSpPr txBox="1"/>
          <p:nvPr>
            <p:ph type="title"/>
          </p:nvPr>
        </p:nvSpPr>
        <p:spPr>
          <a:xfrm>
            <a:off x="1281023" y="1707796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 sz="12100"/>
              <a:t>Generación condicional</a:t>
            </a:r>
            <a:endParaRPr sz="12100"/>
          </a:p>
        </p:txBody>
      </p:sp>
      <p:sp>
        <p:nvSpPr>
          <p:cNvPr id="215" name="Google Shape;215;g247a7d543b8_0_147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0000"/>
              <a:buChar char="●"/>
            </a:pPr>
            <a:r>
              <a:rPr lang="en-US" sz="10000"/>
              <a:t>Chatbot de atención al cliente.</a:t>
            </a:r>
            <a:endParaRPr sz="10000"/>
          </a:p>
          <a:p>
            <a:pPr indent="-102870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10000"/>
              <a:buChar char="●"/>
            </a:pPr>
            <a:r>
              <a:rPr lang="en-US" sz="10000"/>
              <a:t>Descripción de producto basada en una lista técnica de propiedades.</a:t>
            </a:r>
            <a:endParaRPr sz="1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250c90ff0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75" y="5788800"/>
            <a:ext cx="16614100" cy="95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250c90ff01_0_141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</a:pPr>
            <a:r>
              <a:rPr lang="en-US"/>
              <a:t>💼 Chatbots y asistentes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7a7d543b8_0_153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Costos de uso de OpenAI: tokenización de texto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50c90ff01_0_159"/>
          <p:cNvSpPr txBox="1"/>
          <p:nvPr>
            <p:ph idx="1" type="subTitle"/>
          </p:nvPr>
        </p:nvSpPr>
        <p:spPr>
          <a:xfrm>
            <a:off x="2324975" y="7560850"/>
            <a:ext cx="142074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900"/>
              <a:t>Reto: Tokeniza 5 frases</a:t>
            </a:r>
            <a:r>
              <a:rPr lang="en-US" sz="9900"/>
              <a:t> de tu elección en la herramienta. </a:t>
            </a:r>
            <a:r>
              <a:rPr b="1" lang="en-US" sz="9900"/>
              <a:t>Calcula su costo</a:t>
            </a:r>
            <a:r>
              <a:rPr lang="en-US" sz="9900"/>
              <a:t> de uso en modelos </a:t>
            </a:r>
            <a:r>
              <a:rPr b="1" lang="en-US" sz="9900"/>
              <a:t>InstructGPT</a:t>
            </a:r>
            <a:r>
              <a:rPr lang="en-US" sz="9900"/>
              <a:t>.</a:t>
            </a:r>
            <a:endParaRPr sz="9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10200"/>
          </a:p>
        </p:txBody>
      </p:sp>
      <p:pic>
        <p:nvPicPr>
          <p:cNvPr id="235" name="Google Shape;235;g2250c90ff01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88" y="4324925"/>
            <a:ext cx="2438225" cy="2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7a7d543b8_0_181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6000"/>
              <a:t>Formato de datos para entrenamiento de modelo</a:t>
            </a:r>
            <a:endParaRPr sz="1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7a7d543b8_0_191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Formateo de datos</a:t>
            </a:r>
            <a:endParaRPr/>
          </a:p>
        </p:txBody>
      </p:sp>
      <p:sp>
        <p:nvSpPr>
          <p:cNvPr id="248" name="Google Shape;248;g247a7d543b8_0_191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Cada </a:t>
            </a:r>
            <a:r>
              <a:rPr b="1" lang="en-US" sz="7900"/>
              <a:t>prompt</a:t>
            </a:r>
            <a:r>
              <a:rPr lang="en-US" sz="7900"/>
              <a:t> debe terminar con un separador fijo para informar al modelo cuando finaliza la solicitud y comienza la finalización.</a:t>
            </a:r>
            <a:endParaRPr sz="7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7a7d543b8_0_198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Formateo de datos</a:t>
            </a:r>
            <a:endParaRPr/>
          </a:p>
        </p:txBody>
      </p:sp>
      <p:sp>
        <p:nvSpPr>
          <p:cNvPr id="255" name="Google Shape;255;g247a7d543b8_0_198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Cada </a:t>
            </a:r>
            <a:r>
              <a:rPr b="1" lang="en-US" sz="7900"/>
              <a:t>completion</a:t>
            </a:r>
            <a:r>
              <a:rPr lang="en-US" sz="7900"/>
              <a:t> debe comenzar con un espacio en blanco debido a nuestra tokenización.</a:t>
            </a:r>
            <a:endParaRPr sz="7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55c80ee0c_0_0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Reto: </a:t>
            </a:r>
            <a:r>
              <a:rPr b="0" lang="en-US"/>
              <a:t>usa la </a:t>
            </a:r>
            <a:r>
              <a:rPr lang="en-US"/>
              <a:t>documentación </a:t>
            </a:r>
            <a:r>
              <a:rPr b="0" lang="en-US"/>
              <a:t>para crear una nueva 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API Key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7a7d543b8_0_212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Formateo de datos</a:t>
            </a:r>
            <a:endParaRPr/>
          </a:p>
        </p:txBody>
      </p:sp>
      <p:sp>
        <p:nvSpPr>
          <p:cNvPr id="262" name="Google Shape;262;g247a7d543b8_0_212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Cada </a:t>
            </a:r>
            <a:r>
              <a:rPr b="1" lang="en-US" sz="7900"/>
              <a:t>completion</a:t>
            </a:r>
            <a:r>
              <a:rPr lang="en-US" sz="7900"/>
              <a:t> debe terminar con una secuencia de parada fija para informar al modelo cuando finaliza la finalización.</a:t>
            </a:r>
            <a:endParaRPr sz="7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55c80ee0c_0_41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Formateo de datos</a:t>
            </a:r>
            <a:endParaRPr/>
          </a:p>
        </p:txBody>
      </p:sp>
      <p:sp>
        <p:nvSpPr>
          <p:cNvPr id="269" name="Google Shape;269;g2255c80ee0c_0_41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En el modelo entrenado se debe utilizar la </a:t>
            </a:r>
            <a:r>
              <a:rPr b="1" lang="en-US" sz="7900"/>
              <a:t>misma estructura</a:t>
            </a:r>
            <a:r>
              <a:rPr lang="en-US" sz="7900"/>
              <a:t> </a:t>
            </a:r>
            <a:r>
              <a:rPr b="1" lang="en-US" sz="7900"/>
              <a:t>de prompt</a:t>
            </a:r>
            <a:r>
              <a:rPr lang="en-US" sz="7900"/>
              <a:t> con la que fue entrenado.</a:t>
            </a:r>
            <a:endParaRPr sz="7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55c80ee0c_0_36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6000"/>
              <a:t>Preparación de datos para fine-tuning</a:t>
            </a:r>
            <a:endParaRPr sz="16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0c90ff01_0_166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8000">
                <a:solidFill>
                  <a:schemeClr val="lt1"/>
                </a:solidFill>
              </a:rPr>
              <a:t>⚠️El modelo es tan bueno como la calidad de sus datos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b="1" sz="10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b="1" sz="10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10200"/>
          </a:p>
        </p:txBody>
      </p:sp>
      <p:pic>
        <p:nvPicPr>
          <p:cNvPr id="282" name="Google Shape;282;g2250c90ff01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63" y="6796100"/>
            <a:ext cx="12540274" cy="71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7a7d543b8_0_231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400"/>
              <a:t>Fine-tuning</a:t>
            </a:r>
            <a:endParaRPr sz="1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400"/>
              <a:t>del modelo</a:t>
            </a:r>
            <a:endParaRPr sz="1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7a7d543b8_0_238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400"/>
              <a:t>Evaluar modelo con fine-tuning</a:t>
            </a:r>
            <a:endParaRPr sz="1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5a7bcce2b_0_12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Métricas automáticas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5a7bcce2b_0_18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Diversidad y novedad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5a7bcce2b_0_24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Evaluación de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dominio específico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b3afe6ddb_0_0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Evaluación humana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a7d543b8_0_6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Cargar modelo de </a:t>
            </a:r>
            <a:br>
              <a:rPr lang="en-US"/>
            </a:br>
            <a:r>
              <a:rPr lang="en-US"/>
              <a:t>la API de OpenAI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50c90ff01_0_176"/>
          <p:cNvSpPr txBox="1"/>
          <p:nvPr>
            <p:ph idx="1" type="subTitle"/>
          </p:nvPr>
        </p:nvSpPr>
        <p:spPr>
          <a:xfrm>
            <a:off x="2324975" y="7829225"/>
            <a:ext cx="14207400" cy="7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8400"/>
              <a:t>Reto: </a:t>
            </a:r>
            <a:r>
              <a:rPr lang="en-US" sz="8400"/>
              <a:t>aplica fine-tuning a otro de los modelos con el mismo dataset, </a:t>
            </a:r>
            <a:r>
              <a:rPr b="1" lang="en-US" sz="8400"/>
              <a:t>compara resultados y evalúa resultados/costos</a:t>
            </a:r>
            <a:r>
              <a:rPr lang="en-US" sz="8400"/>
              <a:t>.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10200"/>
          </a:p>
        </p:txBody>
      </p:sp>
      <p:pic>
        <p:nvPicPr>
          <p:cNvPr id="325" name="Google Shape;325;g2250c90ff01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88" y="4324925"/>
            <a:ext cx="2438225" cy="2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7a7d543b8_0_251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800"/>
              <a:t>Mejores prácticas al usar modelos de OpenAI</a:t>
            </a:r>
            <a:endParaRPr sz="15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357b054f2_0_0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Uso</a:t>
            </a:r>
            <a:endParaRPr/>
          </a:p>
        </p:txBody>
      </p:sp>
      <p:sp>
        <p:nvSpPr>
          <p:cNvPr id="338" name="Google Shape;338;g1e357b054f2_0_0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Especifica claramente tu solicitud.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Utiliza la instrucción inicial.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Controla la longitud de la respuesta.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Experimenta con la temperatura.</a:t>
            </a:r>
            <a:endParaRPr sz="7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357b054f2_0_16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Billing</a:t>
            </a:r>
            <a:endParaRPr/>
          </a:p>
        </p:txBody>
      </p:sp>
      <p:sp>
        <p:nvSpPr>
          <p:cNvPr id="345" name="Google Shape;345;g1e357b054f2_0_16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Consumo de usuarios y facturación.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Soft limit y hard limit.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Quota increase request.</a:t>
            </a:r>
            <a:endParaRPr sz="7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357b054f2_0_22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Seguridad</a:t>
            </a:r>
            <a:endParaRPr/>
          </a:p>
        </p:txBody>
      </p:sp>
      <p:sp>
        <p:nvSpPr>
          <p:cNvPr id="352" name="Google Shape;352;g1e357b054f2_0_22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Gestión y solución de problemas.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Ética y consideraciones legales.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Privacidad de los datos.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7900"/>
              <a:buChar char="●"/>
            </a:pPr>
            <a:r>
              <a:rPr lang="en-US" sz="7900"/>
              <a:t>Control de users.</a:t>
            </a:r>
            <a:endParaRPr sz="7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7a7d543b8_0_268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000"/>
              <a:t>Optimizar el modelo: </a:t>
            </a:r>
            <a:endParaRPr sz="1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000"/>
              <a:t>ajuste de </a:t>
            </a:r>
            <a:endParaRPr sz="1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5000"/>
              <a:t>hiper parámetros</a:t>
            </a:r>
            <a:endParaRPr sz="15000"/>
          </a:p>
        </p:txBody>
      </p:sp>
      <p:sp>
        <p:nvSpPr>
          <p:cNvPr id="359" name="Google Shape;359;g247a7d543b8_0_268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50c90ff01_0_201"/>
          <p:cNvSpPr txBox="1"/>
          <p:nvPr>
            <p:ph idx="1" type="subTitle"/>
          </p:nvPr>
        </p:nvSpPr>
        <p:spPr>
          <a:xfrm>
            <a:off x="2324975" y="7944253"/>
            <a:ext cx="14207400" cy="7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000"/>
              <a:t>Reto: </a:t>
            </a:r>
            <a:r>
              <a:rPr lang="en-US" sz="9000"/>
              <a:t>itera </a:t>
            </a:r>
            <a:r>
              <a:rPr b="1" lang="en-US" sz="9000"/>
              <a:t>los hiperparámetros</a:t>
            </a:r>
            <a:r>
              <a:rPr lang="en-US" sz="9000"/>
              <a:t>. Busca el </a:t>
            </a:r>
            <a:r>
              <a:rPr b="1" lang="en-US" sz="9000"/>
              <a:t>mejor desempeño posible</a:t>
            </a:r>
            <a:r>
              <a:rPr lang="en-US" sz="9000"/>
              <a:t>.</a:t>
            </a:r>
            <a:endParaRPr sz="9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10200"/>
          </a:p>
        </p:txBody>
      </p:sp>
      <p:pic>
        <p:nvPicPr>
          <p:cNvPr id="366" name="Google Shape;366;g2250c90ff01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88" y="4324925"/>
            <a:ext cx="2438225" cy="2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50c90ff01_0_208"/>
          <p:cNvSpPr txBox="1"/>
          <p:nvPr>
            <p:ph idx="1" type="subTitle"/>
          </p:nvPr>
        </p:nvSpPr>
        <p:spPr>
          <a:xfrm>
            <a:off x="1280812" y="6795518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AutoNum type="arabicPeriod"/>
            </a:pPr>
            <a:r>
              <a:rPr b="1" lang="en-US" sz="8400"/>
              <a:t>Formateo de datos</a:t>
            </a:r>
            <a:endParaRPr b="1" sz="8400"/>
          </a:p>
          <a:p>
            <a:pPr indent="-762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AutoNum type="arabicPeriod"/>
            </a:pPr>
            <a:r>
              <a:rPr b="1" lang="en-US" sz="8400"/>
              <a:t>Fine-tuning</a:t>
            </a:r>
            <a:endParaRPr b="1" sz="8400"/>
          </a:p>
          <a:p>
            <a:pPr indent="-762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AutoNum type="arabicPeriod"/>
            </a:pPr>
            <a:r>
              <a:rPr b="1" lang="en-US" sz="8400"/>
              <a:t>Evaluación</a:t>
            </a:r>
            <a:endParaRPr b="1" sz="8400"/>
          </a:p>
          <a:p>
            <a:pPr indent="-762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AutoNum type="arabicPeriod"/>
            </a:pPr>
            <a:r>
              <a:rPr b="1" lang="en-US" sz="8400"/>
              <a:t>Optimizar hiper parámetros</a:t>
            </a:r>
            <a:endParaRPr b="1" sz="8400"/>
          </a:p>
          <a:p>
            <a:pPr indent="-762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AutoNum type="arabicPeriod"/>
            </a:pPr>
            <a:r>
              <a:rPr b="1" lang="en-US" sz="8400"/>
              <a:t>Iterar</a:t>
            </a:r>
            <a:endParaRPr b="1"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b="1" sz="10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10200"/>
          </a:p>
        </p:txBody>
      </p:sp>
      <p:sp>
        <p:nvSpPr>
          <p:cNvPr id="373" name="Google Shape;373;g2250c90ff01_0_208"/>
          <p:cNvSpPr txBox="1"/>
          <p:nvPr>
            <p:ph type="title"/>
          </p:nvPr>
        </p:nvSpPr>
        <p:spPr>
          <a:xfrm>
            <a:off x="1281023" y="1726984"/>
            <a:ext cx="15726000" cy="29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🧠 ¿Cómo has aplicado fine-tuning?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7a7d543b8_0_284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Creación de chatbot en Telegram</a:t>
            </a:r>
            <a:endParaRPr/>
          </a:p>
        </p:txBody>
      </p:sp>
      <p:sp>
        <p:nvSpPr>
          <p:cNvPr id="380" name="Google Shape;380;g247a7d543b8_0_284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7a7d543b8_0_291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Procesando la entrada del usuario para el chatbot</a:t>
            </a:r>
            <a:endParaRPr/>
          </a:p>
        </p:txBody>
      </p:sp>
      <p:sp>
        <p:nvSpPr>
          <p:cNvPr id="387" name="Google Shape;387;g247a7d543b8_0_291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0c90ff01_0_51"/>
          <p:cNvSpPr txBox="1"/>
          <p:nvPr>
            <p:ph idx="1" type="subTitle"/>
          </p:nvPr>
        </p:nvSpPr>
        <p:spPr>
          <a:xfrm>
            <a:off x="2324966" y="2783608"/>
            <a:ext cx="14207400" cy="12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import openai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400"/>
              <a:t>openai.api_key</a:t>
            </a:r>
            <a:r>
              <a:rPr lang="en-US" sz="6400"/>
              <a:t> = "OPENAI_API_KEY"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response = openai.</a:t>
            </a:r>
            <a:r>
              <a:rPr b="1" lang="en-US" sz="6400"/>
              <a:t>Completion</a:t>
            </a:r>
            <a:r>
              <a:rPr lang="en-US" sz="6400"/>
              <a:t>.create(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    </a:t>
            </a:r>
            <a:r>
              <a:rPr b="1" lang="en-US" sz="6400"/>
              <a:t>engine</a:t>
            </a:r>
            <a:r>
              <a:rPr lang="en-US" sz="6400"/>
              <a:t>="text-davinci-003",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    </a:t>
            </a:r>
            <a:r>
              <a:rPr b="1" lang="en-US" sz="6400"/>
              <a:t>prompt</a:t>
            </a:r>
            <a:r>
              <a:rPr lang="en-US" sz="6400"/>
              <a:t>="¿Qué es IA?",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    </a:t>
            </a:r>
            <a:r>
              <a:rPr b="1" lang="en-US" sz="6400"/>
              <a:t>max_tokens</a:t>
            </a:r>
            <a:r>
              <a:rPr lang="en-US" sz="6400"/>
              <a:t>=150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)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400"/>
              <a:t>print(response.choices[0].text)</a:t>
            </a:r>
            <a:endParaRPr sz="6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50c90ff01_0_226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Función main del chatbot</a:t>
            </a:r>
            <a:endParaRPr/>
          </a:p>
        </p:txBody>
      </p:sp>
      <p:sp>
        <p:nvSpPr>
          <p:cNvPr id="394" name="Google Shape;394;g2250c90ff01_0_226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7a7d543b8_0_298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Integración del modelo de OpenAI a Telegram</a:t>
            </a:r>
            <a:endParaRPr/>
          </a:p>
        </p:txBody>
      </p:sp>
      <p:sp>
        <p:nvSpPr>
          <p:cNvPr id="401" name="Google Shape;401;g247a7d543b8_0_298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50c90ff01_0_236"/>
          <p:cNvSpPr txBox="1"/>
          <p:nvPr>
            <p:ph idx="1" type="subTitle"/>
          </p:nvPr>
        </p:nvSpPr>
        <p:spPr>
          <a:xfrm>
            <a:off x="2324975" y="7560853"/>
            <a:ext cx="142074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500"/>
              <a:t>Reto: </a:t>
            </a:r>
            <a:r>
              <a:rPr lang="en-US" sz="9500"/>
              <a:t>prueba integrando los </a:t>
            </a:r>
            <a:r>
              <a:rPr b="1" lang="en-US" sz="9500"/>
              <a:t>otros modelos</a:t>
            </a:r>
            <a:r>
              <a:rPr lang="en-US" sz="9500"/>
              <a:t> a los que aplicaste fine-tuning.</a:t>
            </a:r>
            <a:endParaRPr sz="10200"/>
          </a:p>
        </p:txBody>
      </p:sp>
      <p:pic>
        <p:nvPicPr>
          <p:cNvPr id="408" name="Google Shape;408;g2250c90ff01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88" y="4324925"/>
            <a:ext cx="2438225" cy="2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7a7d543b8_0_316"/>
          <p:cNvSpPr txBox="1"/>
          <p:nvPr>
            <p:ph type="ctrTitle"/>
          </p:nvPr>
        </p:nvSpPr>
        <p:spPr>
          <a:xfrm>
            <a:off x="1281256" y="4879785"/>
            <a:ext cx="15725400" cy="7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Errores y excepciones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de la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de OpenAI</a:t>
            </a:r>
            <a:endParaRPr/>
          </a:p>
        </p:txBody>
      </p:sp>
      <p:sp>
        <p:nvSpPr>
          <p:cNvPr id="415" name="Google Shape;415;g247a7d543b8_0_316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50c90ff01_0_243"/>
          <p:cNvSpPr txBox="1"/>
          <p:nvPr>
            <p:ph idx="1" type="subTitle"/>
          </p:nvPr>
        </p:nvSpPr>
        <p:spPr>
          <a:xfrm>
            <a:off x="2324975" y="7675878"/>
            <a:ext cx="14207400" cy="7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500"/>
              <a:t>Reto: </a:t>
            </a:r>
            <a:r>
              <a:rPr lang="en-US" sz="9500"/>
              <a:t>montar el chatbot en un </a:t>
            </a:r>
            <a:r>
              <a:rPr b="1" lang="en-US" sz="9500"/>
              <a:t>servidor </a:t>
            </a:r>
            <a:r>
              <a:rPr lang="en-US" sz="9500"/>
              <a:t>para que esté </a:t>
            </a:r>
            <a:r>
              <a:rPr b="1" lang="en-US" sz="9500"/>
              <a:t>público</a:t>
            </a:r>
            <a:r>
              <a:rPr lang="en-US" sz="9500"/>
              <a:t>.</a:t>
            </a:r>
            <a:endParaRPr sz="10200"/>
          </a:p>
        </p:txBody>
      </p:sp>
      <p:pic>
        <p:nvPicPr>
          <p:cNvPr id="422" name="Google Shape;422;g2250c90ff01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88" y="4324925"/>
            <a:ext cx="2438225" cy="2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7a7d543b8_0_341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3000"/>
              <a:t>Recomendaciones finales y alternativas de proyectos</a:t>
            </a:r>
            <a:endParaRPr sz="13000"/>
          </a:p>
        </p:txBody>
      </p:sp>
      <p:sp>
        <p:nvSpPr>
          <p:cNvPr id="429" name="Google Shape;429;g247a7d543b8_0_341"/>
          <p:cNvSpPr txBox="1"/>
          <p:nvPr/>
        </p:nvSpPr>
        <p:spPr>
          <a:xfrm>
            <a:off x="0" y="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-US" sz="1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7a7d543b8_0_349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Beneficios</a:t>
            </a:r>
            <a:endParaRPr/>
          </a:p>
        </p:txBody>
      </p:sp>
      <p:sp>
        <p:nvSpPr>
          <p:cNvPr id="436" name="Google Shape;436;g247a7d543b8_0_349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Resultados de mayor calidad que el diseño de prompts.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Capacidad para entrenar en más ejemplos de los que caben en un prompt.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Ahorro de tokens debido a prompts más cortos.</a:t>
            </a:r>
            <a:endParaRPr sz="79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9300"/>
              <a:buNone/>
            </a:pPr>
            <a:r>
              <a:t/>
            </a:r>
            <a:endParaRPr sz="7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7a7d543b8_0_356"/>
          <p:cNvSpPr txBox="1"/>
          <p:nvPr>
            <p:ph type="title"/>
          </p:nvPr>
        </p:nvSpPr>
        <p:spPr>
          <a:xfrm>
            <a:off x="1281023" y="2419281"/>
            <a:ext cx="157260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/>
              <a:t>Pasos a seguir</a:t>
            </a:r>
            <a:endParaRPr/>
          </a:p>
        </p:txBody>
      </p:sp>
      <p:sp>
        <p:nvSpPr>
          <p:cNvPr id="443" name="Google Shape;443;g247a7d543b8_0_356"/>
          <p:cNvSpPr txBox="1"/>
          <p:nvPr>
            <p:ph idx="1" type="subTitle"/>
          </p:nvPr>
        </p:nvSpPr>
        <p:spPr>
          <a:xfrm>
            <a:off x="1280812" y="5657142"/>
            <a:ext cx="15726000" cy="9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Incrementar datos de entrenamiento.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Entrena un nuevo modelo.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Integra tu modelo con fine tuning a otras apps.</a:t>
            </a:r>
            <a:endParaRPr sz="7900"/>
          </a:p>
          <a:p>
            <a:pPr indent="-933450" lvl="0" marL="10287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900"/>
              <a:buChar char="●"/>
            </a:pPr>
            <a:r>
              <a:rPr lang="en-US" sz="7900"/>
              <a:t>Explorar otras tareas.</a:t>
            </a:r>
            <a:endParaRPr sz="79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9300"/>
              <a:buNone/>
            </a:pPr>
            <a:r>
              <a:t/>
            </a:r>
            <a:endParaRPr sz="79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SzPts val="9300"/>
              <a:buNone/>
            </a:pPr>
            <a:r>
              <a:t/>
            </a:r>
            <a:endParaRPr sz="7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357b054f2_1_9"/>
          <p:cNvSpPr txBox="1"/>
          <p:nvPr>
            <p:ph idx="1" type="subTitle"/>
          </p:nvPr>
        </p:nvSpPr>
        <p:spPr>
          <a:xfrm>
            <a:off x="2324975" y="7215800"/>
            <a:ext cx="14207400" cy="8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500"/>
              <a:t>Comparte la versión final de tu chatbot con</a:t>
            </a:r>
            <a:endParaRPr b="1" sz="9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500"/>
              <a:t>el link del repositorio </a:t>
            </a:r>
            <a:endParaRPr b="1" sz="9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</a:pPr>
            <a:r>
              <a:rPr b="1" lang="en-US" sz="9500"/>
              <a:t>de GitHub.</a:t>
            </a:r>
            <a:endParaRPr b="1" sz="10200"/>
          </a:p>
        </p:txBody>
      </p:sp>
      <p:pic>
        <p:nvPicPr>
          <p:cNvPr id="450" name="Google Shape;450;g1e357b054f2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0429" y="2936800"/>
            <a:ext cx="3247125" cy="3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cf621538_0_8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Reto: </a:t>
            </a:r>
            <a:r>
              <a:rPr b="0" lang="en-US"/>
              <a:t>captura y compara el </a:t>
            </a:r>
            <a:r>
              <a:rPr lang="en-US"/>
              <a:t>tiempo de ejecución</a:t>
            </a:r>
            <a:r>
              <a:rPr b="0" lang="en-US"/>
              <a:t> de </a:t>
            </a:r>
            <a:r>
              <a:rPr lang="en-US"/>
              <a:t>diferentes modelos.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7a7d543b8_0_42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Manos a </a:t>
            </a:r>
            <a:br>
              <a:rPr lang="en-US"/>
            </a:br>
            <a:r>
              <a:rPr lang="en-US"/>
              <a:t>la obra con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/>
              <a:t>la API de OpenAI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cf621538_0_22"/>
          <p:cNvSpPr txBox="1"/>
          <p:nvPr>
            <p:ph type="ctrTitle"/>
          </p:nvPr>
        </p:nvSpPr>
        <p:spPr>
          <a:xfrm>
            <a:off x="1567200" y="7384838"/>
            <a:ext cx="15153300" cy="7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Reto: </a:t>
            </a:r>
            <a:r>
              <a:rPr b="0" lang="en-US"/>
              <a:t>encuentra </a:t>
            </a:r>
            <a:r>
              <a:rPr lang="en-US"/>
              <a:t>errores</a:t>
            </a:r>
            <a:r>
              <a:rPr b="0" lang="en-US"/>
              <a:t> que tiene el modelo y mejora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b="0" lang="en-US"/>
              <a:t>el </a:t>
            </a:r>
            <a:r>
              <a:rPr lang="en-US"/>
              <a:t>prompt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a7d543b8_0_53"/>
          <p:cNvSpPr txBox="1"/>
          <p:nvPr>
            <p:ph type="ctrTitle"/>
          </p:nvPr>
        </p:nvSpPr>
        <p:spPr>
          <a:xfrm>
            <a:off x="2024101" y="4807577"/>
            <a:ext cx="142398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</a:pPr>
            <a:r>
              <a:rPr lang="en-US" sz="16300"/>
              <a:t>Parámetros de Completion</a:t>
            </a:r>
            <a:endParaRPr sz="16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