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Barlow" panose="020B0604020202020204" charset="0"/>
      <p:regular r:id="rId16"/>
      <p:bold r:id="rId17"/>
      <p:italic r:id="rId18"/>
      <p:boldItalic r:id="rId19"/>
    </p:embeddedFont>
    <p:embeddedFont>
      <p:font typeface="Raleway SemiBold" panose="020B0604020202020204" charset="0"/>
      <p:regular r:id="rId20"/>
      <p:bold r:id="rId21"/>
      <p:italic r:id="rId22"/>
      <p:boldItalic r:id="rId23"/>
    </p:embeddedFont>
    <p:embeddedFont>
      <p:font typeface="Raleway" panose="020B0604020202020204" charset="0"/>
      <p:regular r:id="rId24"/>
      <p:bold r:id="rId25"/>
      <p:italic r:id="rId26"/>
      <p:bold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Barlow Light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tableStyles" Target="tableStyles.xml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0766eae0d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0766eae0d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0766eae0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0766eae0d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75c37d907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75c37d907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975c37d90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975c37d907_0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d6f40b5e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d6f40b5e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0766eae0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0766eae0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0766eae0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0766eae0d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0766eae0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0766eae0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0766eae0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0766eae0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0766eae0d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0766eae0d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0766eae0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0766eae0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0766eae0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0766eae0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/>
          <p:nvPr/>
        </p:nvSpPr>
        <p:spPr>
          <a:xfrm rot="5400000">
            <a:off x="-100350" y="4448760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73632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Teste de Usabilidade</a:t>
            </a:r>
            <a:endParaRPr sz="4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7666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 </a:t>
            </a:r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 l="57808" t="26493" r="11918" b="32551"/>
          <a:stretch/>
        </p:blipFill>
        <p:spPr>
          <a:xfrm>
            <a:off x="1067300" y="1688300"/>
            <a:ext cx="7009423" cy="287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7666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</a:t>
            </a:r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1"/>
          </p:nvPr>
        </p:nvSpPr>
        <p:spPr>
          <a:xfrm>
            <a:off x="457200" y="1292150"/>
            <a:ext cx="8191800" cy="350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Eu acho que gostaria de usar esse sistema com frequência.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Eu acho o sistema desnecessariamente complexo.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Eu achei o sistema fácil de usar.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Eu acho que precisaria de ajuda de uma pessoa com conhecimentos técnicos para usar o sistema.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Eu acho que as várias funções do sistema estão muito bem integradas.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Eu acho que o sistema apresenta muita inconsistência.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Eu imagino que as pessoas aprenderão como usar esse sistema rapidamente.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Eu achei o sistema atrapalhado de usar.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Eu me senti confiante ao usar o sistema.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Eu precisei aprender várias coisas novas antes de conseguir usar o sistema.</a:t>
            </a:r>
            <a:endParaRPr sz="18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4" name="Google Shape;144;p22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151" name="Google Shape;151;p23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152" name="Google Shape;152;p23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23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3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23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23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23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23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23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23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23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23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23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23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23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23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23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23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23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23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23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23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23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23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23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23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3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3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3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3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3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3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3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3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3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3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3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3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3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3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3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3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3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3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3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3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3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3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3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3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23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3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3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9" name="Google Shape;209;p23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0" name="Google Shape;210;p23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1" name="Google Shape;211;p23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" name="Google Shape;212;p23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" name="Google Shape;213;p23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4" name="Google Shape;214;p23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5" name="Google Shape;215;p23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6" name="Google Shape;216;p23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7" name="Google Shape;217;p23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" name="Google Shape;218;p23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" name="Google Shape;219;p23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" name="Google Shape;220;p23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" name="Google Shape;221;p23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2" name="Google Shape;222;p23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3" name="Google Shape;223;p23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4" name="Google Shape;224;p23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5" name="Google Shape;225;p23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6" name="Google Shape;226;p23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" name="Google Shape;227;p23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" name="Google Shape;228;p23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" name="Google Shape;229;p23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" name="Google Shape;230;p23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1" name="Google Shape;231;p23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" name="Google Shape;232;p23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" name="Google Shape;233;p23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" name="Google Shape;234;p23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5" name="Google Shape;235;p23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6" name="Google Shape;236;p23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" name="Google Shape;237;p23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" name="Google Shape;238;p23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9" name="Google Shape;239;p23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0" name="Google Shape;240;p23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" name="Google Shape;241;p23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" name="Google Shape;242;p23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" name="Google Shape;243;p23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4" name="Google Shape;244;p23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" name="Google Shape;245;p23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" name="Google Shape;246;p23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7" name="Google Shape;247;p23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8" name="Google Shape;248;p23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" name="Google Shape;249;p23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" name="Google Shape;250;p23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" name="Google Shape;251;p23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" name="Google Shape;252;p23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" name="Google Shape;253;p23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" name="Google Shape;254;p23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" name="Google Shape;255;p23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" name="Google Shape;256;p23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" name="Google Shape;257;p23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" name="Google Shape;258;p23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" name="Google Shape;259;p23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" name="Google Shape;260;p23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261;p23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262;p23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" name="Google Shape;263;p23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" name="Google Shape;264;p23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" name="Google Shape;265;p23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" name="Google Shape;266;p23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7" name="Google Shape;267;p23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8" name="Google Shape;268;p23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9" name="Google Shape;269;p23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0" name="Google Shape;270;p23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" name="Google Shape;271;p23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2" name="Google Shape;272;p23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" name="Google Shape;273;p23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" name="Google Shape;274;p23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" name="Google Shape;275;p23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6" name="Google Shape;276;p23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" name="Google Shape;277;p23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" name="Google Shape;278;p23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" name="Google Shape;279;p23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" name="Google Shape;280;p23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1" name="Google Shape;281;p23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82" name="Google Shape;282;p23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83" name="Google Shape;283;p23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4" name="Google Shape;284;p23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5" name="Google Shape;285;p23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6" name="Google Shape;286;p23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7" name="Google Shape;287;p23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88" name="Google Shape;288;p23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" name="Google Shape;289;p23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" name="Google Shape;290;p23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91" name="Google Shape;291;p23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23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23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23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23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23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7" name="Google Shape;297;p23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Dúvidas?</a:t>
            </a:r>
            <a:endParaRPr sz="7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4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7596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</a:t>
            </a:r>
            <a:endParaRPr/>
          </a:p>
        </p:txBody>
      </p:sp>
      <p:sp>
        <p:nvSpPr>
          <p:cNvPr id="303" name="Google Shape;303;p24"/>
          <p:cNvSpPr txBox="1">
            <a:spLocks noGrp="1"/>
          </p:cNvSpPr>
          <p:nvPr>
            <p:ph type="body" idx="1"/>
          </p:nvPr>
        </p:nvSpPr>
        <p:spPr>
          <a:xfrm>
            <a:off x="457200" y="1292150"/>
            <a:ext cx="8261700" cy="38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>
                <a:solidFill>
                  <a:srgbClr val="000000"/>
                </a:solidFill>
              </a:rPr>
              <a:t>Barbosa, S. D. J. e Da Silva, B. S. Interação Humano-Computador. Elsevier, Rio de Janeiro, 2010.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304" name="Google Shape;304;p2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7666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Teste de Usabilidade</a:t>
            </a:r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457200" y="1292150"/>
            <a:ext cx="8191800" cy="350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Font typeface="Barlow"/>
              <a:buChar char="▸"/>
            </a:pPr>
            <a:r>
              <a:rPr lang="en" b="1">
                <a:latin typeface="Barlow"/>
                <a:ea typeface="Barlow"/>
                <a:cs typeface="Barlow"/>
                <a:sym typeface="Barlow"/>
              </a:rPr>
              <a:t>Objetivo</a:t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/>
              <a:t>Avaliar a usabilidade de um sistema a partir de experiência de uso dos seus usuários;</a:t>
            </a:r>
            <a:endParaRPr/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Os objetivos da avaliação determinam quais </a:t>
            </a:r>
            <a:r>
              <a:rPr lang="en" b="1">
                <a:latin typeface="Barlow"/>
                <a:ea typeface="Barlow"/>
                <a:cs typeface="Barlow"/>
                <a:sym typeface="Barlow"/>
              </a:rPr>
              <a:t>critérios </a:t>
            </a:r>
            <a:r>
              <a:rPr lang="en"/>
              <a:t>de usabilidade devem ser medidos.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/>
              <a:t>Esses critérios são geralmente explorados por perguntas específicas associadas a algum dado mensurável.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2" name="Google Shape;72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7666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Atividades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81" name="Google Shape;81;p14"/>
          <p:cNvPicPr preferRelativeResize="0"/>
          <p:nvPr/>
        </p:nvPicPr>
        <p:blipFill rotWithShape="1">
          <a:blip r:embed="rId3">
            <a:alphaModFix/>
          </a:blip>
          <a:srcRect l="60909" t="42204" r="15436" b="30788"/>
          <a:stretch/>
        </p:blipFill>
        <p:spPr>
          <a:xfrm>
            <a:off x="958550" y="1917100"/>
            <a:ext cx="7226900" cy="2502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7666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Coleta de Dados</a:t>
            </a:r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1"/>
          </p:nvPr>
        </p:nvSpPr>
        <p:spPr>
          <a:xfrm>
            <a:off x="457200" y="1292150"/>
            <a:ext cx="8191800" cy="350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Inclui o </a:t>
            </a:r>
            <a:r>
              <a:rPr lang="en" b="1">
                <a:latin typeface="Barlow"/>
                <a:ea typeface="Barlow"/>
                <a:cs typeface="Barlow"/>
                <a:sym typeface="Barlow"/>
              </a:rPr>
              <a:t>questionário pré-teste</a:t>
            </a:r>
            <a:r>
              <a:rPr lang="en"/>
              <a:t>, a </a:t>
            </a:r>
            <a:r>
              <a:rPr lang="en" b="1">
                <a:latin typeface="Barlow"/>
                <a:ea typeface="Barlow"/>
                <a:cs typeface="Barlow"/>
                <a:sym typeface="Barlow"/>
              </a:rPr>
              <a:t>sessão de observação</a:t>
            </a:r>
            <a:r>
              <a:rPr lang="en"/>
              <a:t> e o </a:t>
            </a:r>
            <a:r>
              <a:rPr lang="en" b="1">
                <a:latin typeface="Barlow"/>
                <a:ea typeface="Barlow"/>
                <a:cs typeface="Barlow"/>
                <a:sym typeface="Barlow"/>
              </a:rPr>
              <a:t>questionário pós-teste</a:t>
            </a:r>
            <a:r>
              <a:rPr lang="en"/>
              <a:t>.</a:t>
            </a: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No questionário pré-teste, são coletadas as características dos participantes;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/>
              <a:t>Idade;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/>
              <a:t>Experiência;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/>
              <a:t>Formação;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/>
              <a:t>Etc.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8" name="Google Shape;88;p1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7666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Coleta de Dados</a:t>
            </a:r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457200" y="1292150"/>
            <a:ext cx="8191800" cy="350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Font typeface="Barlow"/>
              <a:buChar char="▸"/>
            </a:pPr>
            <a:r>
              <a:rPr lang="en"/>
              <a:t>Durante as </a:t>
            </a:r>
            <a:r>
              <a:rPr lang="en" b="1">
                <a:latin typeface="Barlow"/>
                <a:ea typeface="Barlow"/>
                <a:cs typeface="Barlow"/>
                <a:sym typeface="Barlow"/>
              </a:rPr>
              <a:t>sessões de observação</a:t>
            </a:r>
            <a:r>
              <a:rPr lang="en"/>
              <a:t>, são coletados diferentes tipos de dados. Por exemplo, para cada tarefa, realizada por cada participante, e possível medir: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▹"/>
            </a:pPr>
            <a:r>
              <a:rPr lang="en"/>
              <a:t>o grau de sucesso da execução;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▹"/>
            </a:pPr>
            <a:r>
              <a:rPr lang="en"/>
              <a:t>o total de erros cometidos;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▹"/>
            </a:pPr>
            <a:r>
              <a:rPr lang="en"/>
              <a:t>quantos erros de cada tipo ocorreram;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▹"/>
            </a:pPr>
            <a:r>
              <a:rPr lang="en"/>
              <a:t>quanto tempo foi necessário para concluí-la;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▹"/>
            </a:pPr>
            <a:r>
              <a:rPr lang="en"/>
              <a:t>o número de vezes que o botão de ajuda foi acionado;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/>
              <a:t>etc.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6" name="Google Shape;96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7666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Coleta de Dados</a:t>
            </a:r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1"/>
          </p:nvPr>
        </p:nvSpPr>
        <p:spPr>
          <a:xfrm>
            <a:off x="457200" y="1292150"/>
            <a:ext cx="8191800" cy="350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Font typeface="Barlow"/>
              <a:buChar char="▸"/>
            </a:pPr>
            <a:r>
              <a:rPr lang="en"/>
              <a:t>Para questionário pós-teste, podem ser usados questões desenvolvidas pelos avaliadores. Mas pode-se utilizar questionários já validados pela literatura: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/>
              <a:t>SUS (System Usability Scale);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/>
              <a:t>Atrakkdiff;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/>
              <a:t>UEQ (User Experience Questionnaire);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/>
              <a:t>USE Questionnaire (Usefulness, Satisfaction, Ease of Use);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/>
              <a:t>Etc.</a:t>
            </a: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Font typeface="Barlow"/>
              <a:buChar char="▸"/>
            </a:pPr>
            <a:r>
              <a:rPr lang="en" b="1">
                <a:latin typeface="Barlow"/>
                <a:ea typeface="Barlow"/>
                <a:cs typeface="Barlow"/>
                <a:sym typeface="Barlow"/>
              </a:rPr>
              <a:t>Tudo vai depender do objetivo da avaliação e do que quer avaliar. </a:t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4" name="Google Shape;104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7666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Interpretação e Consolidação</a:t>
            </a:r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457200" y="1292150"/>
            <a:ext cx="8191800" cy="350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Font typeface="Barlow"/>
              <a:buChar char="▸"/>
            </a:pPr>
            <a:r>
              <a:rPr lang="en"/>
              <a:t>Organizar os dados obtidos para encontrar </a:t>
            </a:r>
            <a:r>
              <a:rPr lang="en" b="1">
                <a:latin typeface="Barlow"/>
                <a:ea typeface="Barlow"/>
                <a:cs typeface="Barlow"/>
                <a:sym typeface="Barlow"/>
              </a:rPr>
              <a:t>relações </a:t>
            </a:r>
            <a:r>
              <a:rPr lang="en"/>
              <a:t>entre eles;</a:t>
            </a: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Geralmente, são usados </a:t>
            </a:r>
            <a:r>
              <a:rPr lang="en" b="1">
                <a:latin typeface="Barlow"/>
                <a:ea typeface="Barlow"/>
                <a:cs typeface="Barlow"/>
                <a:sym typeface="Barlow"/>
              </a:rPr>
              <a:t>métodos quantitativos</a:t>
            </a:r>
            <a:r>
              <a:rPr lang="en"/>
              <a:t>;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/>
              <a:t>Criação de tabelas, gráficos, cálculo de médias, porcentagens, etc.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2" name="Google Shape;112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7666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 </a:t>
            </a:r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body" idx="1"/>
          </p:nvPr>
        </p:nvSpPr>
        <p:spPr>
          <a:xfrm>
            <a:off x="457200" y="1292150"/>
            <a:ext cx="8191800" cy="350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Font typeface="Barlow"/>
              <a:buChar char="▸"/>
            </a:pPr>
            <a:r>
              <a:rPr lang="en" sz="1800"/>
              <a:t>Um teste de usabilidade foi projetado para avaliar o desempenho dos usuários na inclusão de um arquivo associado a um tópico de aula em dois sistemas: no Moodle (denominado sistema A) e em outro sistema Web desenvolvido pelo grupo que realizou a avaliação (sistema B).</a:t>
            </a:r>
            <a:endParaRPr sz="18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Barlow"/>
              <a:buChar char="▸"/>
            </a:pPr>
            <a:r>
              <a:rPr lang="en" sz="1800"/>
              <a:t>O perfil dos participantes do teste era de professores que não conheciam nenhum dos sistemas. Foram recrutados 12 professores, dentre os quais seis homens e seis mulheres, todos professores de disciplinas de ciências exatas e de computação. Cada usuário deveria utilizar os dois sistemas.</a:t>
            </a:r>
            <a:endParaRPr sz="18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Barlow"/>
              <a:buChar char="▸"/>
            </a:pPr>
            <a:r>
              <a:rPr lang="en" sz="1800"/>
              <a:t>Para que a ordem em que eles fossem expostos ao sistema não interferisse nos resultados do teste, metade dos participantes foi exposta ao sistema A e depois ao sistema B (grupo AB), e a outra metade na ordem inversa (grupo BA).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0" name="Google Shape;12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7666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 </a:t>
            </a:r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1"/>
          </p:nvPr>
        </p:nvSpPr>
        <p:spPr>
          <a:xfrm>
            <a:off x="457200" y="1292150"/>
            <a:ext cx="8191800" cy="350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Os dados coletados foram: tempo para conclusão da tarefa; número de erros cometidos; número de acessos ao sistema de ajuda; número de usuários que não conseguiram realizar a tarefa; número de vezes que os usuários se desviaram do caminho mais eficiente. Após a execução das tarefas, foi aplicado o SUS.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Para assegurar a validade dos dados coletados, foi solicitado a todos os usuários associar o mesmo arquivo, localizado no mesmo diretório, sob condições semelhantes de conexão com o servidor. A memória cache do navegador era esvaziada entre cada sessão de teste.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Os gráficos a seguir apresentam os valores coletados para o tempo de realização da tarefa: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8" name="Google Shape;128;p2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676</Words>
  <Application>Microsoft Office PowerPoint</Application>
  <PresentationFormat>Apresentação na tela (16:9)</PresentationFormat>
  <Paragraphs>73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Barlow</vt:lpstr>
      <vt:lpstr>Arial</vt:lpstr>
      <vt:lpstr>Raleway SemiBold</vt:lpstr>
      <vt:lpstr>Raleway</vt:lpstr>
      <vt:lpstr>Calibri</vt:lpstr>
      <vt:lpstr>Barlow Light</vt:lpstr>
      <vt:lpstr>Gaoler template</vt:lpstr>
      <vt:lpstr>Teste de Usabilidade</vt:lpstr>
      <vt:lpstr>Teste de Usabilidade</vt:lpstr>
      <vt:lpstr>Atividades</vt:lpstr>
      <vt:lpstr>Coleta de Dados</vt:lpstr>
      <vt:lpstr>Coleta de Dados</vt:lpstr>
      <vt:lpstr>Coleta de Dados</vt:lpstr>
      <vt:lpstr>Interpretação e Consolidação</vt:lpstr>
      <vt:lpstr>Exemplo </vt:lpstr>
      <vt:lpstr>Exemplo </vt:lpstr>
      <vt:lpstr>Exemplo </vt:lpstr>
      <vt:lpstr>SUS</vt:lpstr>
      <vt:lpstr>Dúvidas?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 de Usabilidade</dc:title>
  <cp:lastModifiedBy>Professor</cp:lastModifiedBy>
  <cp:revision>1</cp:revision>
  <dcterms:modified xsi:type="dcterms:W3CDTF">2025-05-21T22:12:31Z</dcterms:modified>
</cp:coreProperties>
</file>