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65" r:id="rId4"/>
    <p:sldId id="266" r:id="rId5"/>
    <p:sldId id="284" r:id="rId6"/>
    <p:sldId id="274" r:id="rId7"/>
    <p:sldId id="285" r:id="rId8"/>
    <p:sldId id="286" r:id="rId9"/>
    <p:sldId id="275" r:id="rId10"/>
    <p:sldId id="287" r:id="rId11"/>
    <p:sldId id="270" r:id="rId12"/>
    <p:sldId id="269" r:id="rId13"/>
    <p:sldId id="281" r:id="rId14"/>
    <p:sldId id="288" r:id="rId15"/>
    <p:sldId id="289" r:id="rId16"/>
    <p:sldId id="277" r:id="rId17"/>
    <p:sldId id="276" r:id="rId18"/>
    <p:sldId id="28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án Alemán Z." initials="AAZ" lastIdx="1" clrIdx="0">
    <p:extLst>
      <p:ext uri="{19B8F6BF-5375-455C-9EA6-DF929625EA0E}">
        <p15:presenceInfo xmlns:p15="http://schemas.microsoft.com/office/powerpoint/2012/main" userId="e72f4bdcdf395a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12192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0B4CF9C-55F4-4FFE-BD8D-163EF165F112}" type="datetime1">
              <a:rPr lang="en-US" smtClean="0"/>
              <a:pPr>
                <a:defRPr/>
              </a:pPr>
              <a:t>12/14/2024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9556C-2595-4E56-A717-316D8EFEAEE5}" type="datetime1">
              <a:rPr lang="en-US" smtClean="0"/>
              <a:pPr>
                <a:defRPr/>
              </a:pPr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90A5D-7968-4289-B148-46667062E381}" type="datetime1">
              <a:rPr lang="en-US" smtClean="0"/>
              <a:pPr>
                <a:defRPr/>
              </a:pPr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60000"/>
              <a:buFontTx/>
              <a:buBlip>
                <a:blip r:embed="rId3"/>
              </a:buBlip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995A4D2-F510-48C2-95A3-ABA551F27ED8}" type="datetime1">
              <a:rPr lang="en-US" smtClean="0"/>
              <a:pPr>
                <a:defRPr/>
              </a:pPr>
              <a:t>12/14/2024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3 CuadroTexto">
            <a:extLst>
              <a:ext uri="{FF2B5EF4-FFF2-40B4-BE49-F238E27FC236}">
                <a16:creationId xmlns:a16="http://schemas.microsoft.com/office/drawing/2014/main" id="{217C7E13-C887-4670-A7A7-ADCACFCFB9BF}"/>
              </a:ext>
            </a:extLst>
          </p:cNvPr>
          <p:cNvSpPr txBox="1"/>
          <p:nvPr userDrawn="1"/>
        </p:nvSpPr>
        <p:spPr>
          <a:xfrm>
            <a:off x="1143000" y="6488668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Genzel Lab</a:t>
            </a:r>
          </a:p>
        </p:txBody>
      </p:sp>
      <p:sp>
        <p:nvSpPr>
          <p:cNvPr id="12" name="3 CuadroTexto">
            <a:extLst>
              <a:ext uri="{FF2B5EF4-FFF2-40B4-BE49-F238E27FC236}">
                <a16:creationId xmlns:a16="http://schemas.microsoft.com/office/drawing/2014/main" id="{73B9BBFB-02CA-40F6-9B04-C160F235714F}"/>
              </a:ext>
            </a:extLst>
          </p:cNvPr>
          <p:cNvSpPr txBox="1"/>
          <p:nvPr userDrawn="1"/>
        </p:nvSpPr>
        <p:spPr>
          <a:xfrm>
            <a:off x="4572000" y="6488668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Spikes/</a:t>
            </a:r>
            <a:r>
              <a:rPr lang="en-US" sz="1200" dirty="0" err="1">
                <a:solidFill>
                  <a:schemeClr val="bg1"/>
                </a:solidFill>
                <a:latin typeface="+mj-lt"/>
              </a:rPr>
              <a:t>Ephys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big meeting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90982-9BD1-41A4-898E-2DE3EFDAD62B}" type="datetime1">
              <a:rPr lang="en-US" smtClean="0"/>
              <a:pPr>
                <a:defRPr/>
              </a:pPr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0ADF50-10D7-42AC-AB89-4CCBF61CB015}" type="datetime1">
              <a:rPr lang="en-US" smtClean="0"/>
              <a:pPr>
                <a:defRPr/>
              </a:pPr>
              <a:t>12/14/2024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165E67-DA18-45D0-8E9E-6B8ACAE456BC}" type="datetime1">
              <a:rPr lang="en-US" smtClean="0"/>
              <a:pPr>
                <a:defRPr/>
              </a:pPr>
              <a:t>12/14/2024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3F7254F-48EC-4278-B0A8-D3E98656B758}" type="datetime1">
              <a:rPr lang="en-US" smtClean="0"/>
              <a:pPr>
                <a:defRPr/>
              </a:pPr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D2C74D-DD70-47EE-8C13-D0349F90F129}" type="datetime1">
              <a:rPr lang="en-US" smtClean="0"/>
              <a:pPr>
                <a:defRPr/>
              </a:pPr>
              <a:t>12/14/2024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7659C-7A1E-4BA8-A357-D19EE208B1A5}" type="datetime1">
              <a:rPr lang="en-US" smtClean="0"/>
              <a:pPr>
                <a:defRPr/>
              </a:pPr>
              <a:t>12/14/2024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64503-3AD9-4F80-9E80-DDFEFC8BB6B0}" type="datetime1">
              <a:rPr lang="en-US" smtClean="0"/>
              <a:pPr>
                <a:defRPr/>
              </a:pPr>
              <a:t>12/14/2024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3D0017-6054-459D-AE5C-191A18401D8C}" type="datetime1">
              <a:rPr lang="en-US" smtClean="0"/>
              <a:pPr>
                <a:defRPr/>
              </a:pPr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 sorting: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consensus-based approach”</a:t>
            </a:r>
            <a:endParaRPr lang="en-US" sz="3600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295400" y="3048000"/>
            <a:ext cx="6400800" cy="533400"/>
          </a:xfrm>
        </p:spPr>
        <p:txBody>
          <a:bodyPr rtlCol="0">
            <a:normAutofit fontScale="25000" lnSpcReduction="20000"/>
          </a:bodyPr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MSc. Adrián Alemán-Zapata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PhD Candidate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Genzel Lab</a:t>
            </a:r>
          </a:p>
          <a:p>
            <a:pPr algn="ctr"/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Donders Institute of Brain, Cognition and </a:t>
            </a:r>
            <a:r>
              <a:rPr lang="en-US" sz="7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endParaRPr lang="en-US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7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 2021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52400" y="6488668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Genzel Lab</a:t>
            </a:r>
          </a:p>
        </p:txBody>
      </p:sp>
      <p:sp>
        <p:nvSpPr>
          <p:cNvPr id="6" name="3 CuadroTexto">
            <a:extLst>
              <a:ext uri="{FF2B5EF4-FFF2-40B4-BE49-F238E27FC236}">
                <a16:creationId xmlns:a16="http://schemas.microsoft.com/office/drawing/2014/main" id="{B1547EB3-455A-4DE7-B63C-26794D6628E3}"/>
              </a:ext>
            </a:extLst>
          </p:cNvPr>
          <p:cNvSpPr txBox="1"/>
          <p:nvPr/>
        </p:nvSpPr>
        <p:spPr>
          <a:xfrm>
            <a:off x="4572000" y="6488668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Spikes/</a:t>
            </a:r>
            <a:r>
              <a:rPr lang="en-US" sz="1200" dirty="0" err="1">
                <a:solidFill>
                  <a:schemeClr val="bg1"/>
                </a:solidFill>
                <a:latin typeface="+mj-lt"/>
              </a:rPr>
              <a:t>Ephys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big meeting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C94CE3-7CAC-43CF-B12A-3286DE59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SpikeInterface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DB5C6-7C0A-468E-AB27-74DDBEEF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7160"/>
            <a:ext cx="9144000" cy="13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3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E4D15D-8845-4EBF-83EB-E1D043C8C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06" y="1920291"/>
            <a:ext cx="4901587" cy="335238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69D534-681B-44AB-9A4E-1BFCE0A8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time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C1CEA-969C-4D3A-8210-43A624F47D02}"/>
              </a:ext>
            </a:extLst>
          </p:cNvPr>
          <p:cNvSpPr txBox="1"/>
          <p:nvPr/>
        </p:nvSpPr>
        <p:spPr>
          <a:xfrm>
            <a:off x="304800" y="6096000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PC: Intel </a:t>
            </a:r>
            <a:r>
              <a:rPr lang="es-MX" sz="1000" dirty="0" err="1"/>
              <a:t>core</a:t>
            </a:r>
            <a:r>
              <a:rPr lang="es-MX" sz="1000" dirty="0"/>
              <a:t> I5, 64GB RAM, SSD.</a:t>
            </a:r>
            <a:endParaRPr lang="en-NL" sz="1000" dirty="0"/>
          </a:p>
        </p:txBody>
      </p:sp>
    </p:spTree>
    <p:extLst>
      <p:ext uri="{BB962C8B-B14F-4D97-AF65-F5344CB8AC3E}">
        <p14:creationId xmlns:p14="http://schemas.microsoft.com/office/powerpoint/2010/main" val="3650840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B22399-A007-4174-81EB-8DC7CC3E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for Object Space Task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D56EA-C470-4F3B-A830-0E1817EA8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24000"/>
            <a:ext cx="9143999" cy="25955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7FA683-AD03-41A2-BA5B-0BF21295B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992321"/>
            <a:ext cx="2975602" cy="195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7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BC2502-A0A1-45FD-9198-7B6BA02F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Discard and merge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DCF69-3554-4488-BC84-269D90657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8" y="1547519"/>
            <a:ext cx="6448425" cy="37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5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D2136F-78C0-44E8-9B7F-C100A786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for Object Space Task </a:t>
            </a:r>
            <a:r>
              <a:rPr lang="en-US" dirty="0">
                <a:solidFill>
                  <a:srgbClr val="FF0000"/>
                </a:solidFill>
              </a:rPr>
              <a:t>2.0</a:t>
            </a:r>
            <a:endParaRPr lang="en-NL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DA826-ADEB-4A23-A0EC-437EA1F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4080"/>
            <a:ext cx="9144000" cy="25298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2869BC-C446-4954-B971-F8E050179993}"/>
              </a:ext>
            </a:extLst>
          </p:cNvPr>
          <p:cNvCxnSpPr>
            <a:cxnSpLocks/>
          </p:cNvCxnSpPr>
          <p:nvPr/>
        </p:nvCxnSpPr>
        <p:spPr>
          <a:xfrm>
            <a:off x="2590800" y="14478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FA7212-2EFC-4C15-A67B-DDD99FEA02D2}"/>
              </a:ext>
            </a:extLst>
          </p:cNvPr>
          <p:cNvCxnSpPr>
            <a:cxnSpLocks/>
          </p:cNvCxnSpPr>
          <p:nvPr/>
        </p:nvCxnSpPr>
        <p:spPr>
          <a:xfrm>
            <a:off x="7162800" y="25146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7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2B16F8-16E4-48F6-8775-69EDAF18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for Object Space Task </a:t>
            </a:r>
            <a:r>
              <a:rPr lang="en-US" dirty="0">
                <a:solidFill>
                  <a:srgbClr val="FF0000"/>
                </a:solidFill>
              </a:rPr>
              <a:t>2.1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6CEA2-E561-4DC2-A6E2-8F0439A3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108"/>
            <a:ext cx="9144000" cy="267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8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A6E03-E512-46EF-A34B-C6732595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for </a:t>
            </a:r>
            <a:r>
              <a:rPr lang="en-US" dirty="0" err="1"/>
              <a:t>Hexmaze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51F8C-34CD-4820-8A23-EC5D81645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5029200"/>
            <a:ext cx="2819400" cy="898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7DF5CD-EF95-4FBC-83E6-87F572BF3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0986"/>
            <a:ext cx="9144000" cy="339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23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180CD-4F9C-47A8-A155-1805A0ED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ISI violations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dvPA5CD"/>
              </a:rPr>
              <a:t>The rate of inter-spike-interval (ISI) refractory period violations.</a:t>
            </a:r>
            <a:r>
              <a:rPr lang="en-US" dirty="0"/>
              <a:t> </a:t>
            </a:r>
          </a:p>
          <a:p>
            <a:r>
              <a:rPr lang="en-US" dirty="0"/>
              <a:t>Isolation Distance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dvPA5CD"/>
              </a:rPr>
              <a:t>Radius of the smallest ellipsoid that contains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A5CE"/>
              </a:rPr>
              <a:t>all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A5CD"/>
              </a:rPr>
              <a:t>the spikes from a cluster and an equal number of spikes from other clusters.</a:t>
            </a:r>
            <a:r>
              <a:rPr lang="en-US" dirty="0"/>
              <a:t> </a:t>
            </a:r>
          </a:p>
          <a:p>
            <a:r>
              <a:rPr lang="en-US" dirty="0"/>
              <a:t>L-ratio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dvPA5CD"/>
              </a:rPr>
              <a:t>Assuming that the distribution of spike distances from a cluster center is multivariate normal, L-ratio is the average value of the tail distribution for non-member spikes of that cluster.</a:t>
            </a:r>
            <a:r>
              <a:rPr lang="en-US" dirty="0"/>
              <a:t> </a:t>
            </a:r>
            <a:br>
              <a:rPr lang="en-US" dirty="0"/>
            </a:b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2D945F-7BE2-40EE-8D43-A3DDFE1E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metrics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5843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8072AA-5FED-4FC8-959C-7888F863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A354D-A5DD-42B2-B64C-019D7F884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85875"/>
            <a:ext cx="77724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1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47DB2A-4374-4818-8418-87A7529D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data acquisition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6D3E6-85CF-4EBE-AC0A-A6D356106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56" y="1885950"/>
            <a:ext cx="592088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7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BA298FC-05AC-4206-9A11-B86AF49C2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9591"/>
            <a:ext cx="8382000" cy="4593781"/>
          </a:xfr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Motivation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43000" y="6488668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Genzel Lab</a:t>
            </a:r>
          </a:p>
        </p:txBody>
      </p:sp>
      <p:sp>
        <p:nvSpPr>
          <p:cNvPr id="7" name="3 CuadroTexto">
            <a:extLst>
              <a:ext uri="{FF2B5EF4-FFF2-40B4-BE49-F238E27FC236}">
                <a16:creationId xmlns:a16="http://schemas.microsoft.com/office/drawing/2014/main" id="{29ECCABC-60BA-4A4E-9B15-D31D47ED6147}"/>
              </a:ext>
            </a:extLst>
          </p:cNvPr>
          <p:cNvSpPr txBox="1"/>
          <p:nvPr/>
        </p:nvSpPr>
        <p:spPr>
          <a:xfrm>
            <a:off x="4572000" y="6488668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Spikes/</a:t>
            </a:r>
            <a:r>
              <a:rPr lang="en-US" sz="1200" dirty="0" err="1">
                <a:solidFill>
                  <a:schemeClr val="bg1"/>
                </a:solidFill>
                <a:latin typeface="+mj-lt"/>
              </a:rPr>
              <a:t>Ephys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big meeting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D6326-CBE6-42E8-A0E4-5722F877B05E}"/>
              </a:ext>
            </a:extLst>
          </p:cNvPr>
          <p:cNvSpPr txBox="1"/>
          <p:nvPr/>
        </p:nvSpPr>
        <p:spPr>
          <a:xfrm>
            <a:off x="3145110" y="5867400"/>
            <a:ext cx="2701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n-lt"/>
              </a:rPr>
              <a:t>Sample traces of RGS14 Rat3 SD15 during NREM</a:t>
            </a:r>
            <a:endParaRPr lang="en-NL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954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697B45-76C5-4185-B474-6FD804858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Raw </a:t>
            </a:r>
            <a:r>
              <a:rPr lang="en-US" sz="2000" dirty="0" err="1"/>
              <a:t>ephys</a:t>
            </a:r>
            <a:r>
              <a:rPr lang="en-US" sz="2000" dirty="0"/>
              <a:t> data-&gt; Individual neuronal activity.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Gonzalo-Rey, "Past, present and future of spike sorting techniques.", 2015</a:t>
            </a:r>
            <a:endParaRPr lang="en-NL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E2846E-9D96-494D-B82B-E981F63D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General process of </a:t>
            </a:r>
            <a:r>
              <a:rPr lang="en-US" dirty="0"/>
              <a:t>a spike sorter</a:t>
            </a:r>
            <a:endParaRPr lang="en-NL" dirty="0"/>
          </a:p>
        </p:txBody>
      </p:sp>
      <p:sp>
        <p:nvSpPr>
          <p:cNvPr id="4" name="3 CuadroTexto">
            <a:extLst>
              <a:ext uri="{FF2B5EF4-FFF2-40B4-BE49-F238E27FC236}">
                <a16:creationId xmlns:a16="http://schemas.microsoft.com/office/drawing/2014/main" id="{C4AEBB67-273F-402F-A05A-18A6F183E0ED}"/>
              </a:ext>
            </a:extLst>
          </p:cNvPr>
          <p:cNvSpPr txBox="1"/>
          <p:nvPr/>
        </p:nvSpPr>
        <p:spPr>
          <a:xfrm>
            <a:off x="1143000" y="6488668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Genzel Lab</a:t>
            </a:r>
          </a:p>
        </p:txBody>
      </p:sp>
      <p:sp>
        <p:nvSpPr>
          <p:cNvPr id="5" name="3 CuadroTexto">
            <a:extLst>
              <a:ext uri="{FF2B5EF4-FFF2-40B4-BE49-F238E27FC236}">
                <a16:creationId xmlns:a16="http://schemas.microsoft.com/office/drawing/2014/main" id="{4AFE0D80-F118-4350-B073-493C0B13B1A8}"/>
              </a:ext>
            </a:extLst>
          </p:cNvPr>
          <p:cNvSpPr txBox="1"/>
          <p:nvPr/>
        </p:nvSpPr>
        <p:spPr>
          <a:xfrm>
            <a:off x="4572000" y="6488668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Spikes/</a:t>
            </a:r>
            <a:r>
              <a:rPr lang="en-US" sz="1200" dirty="0" err="1">
                <a:solidFill>
                  <a:schemeClr val="bg1"/>
                </a:solidFill>
                <a:latin typeface="+mj-lt"/>
              </a:rPr>
              <a:t>Ephys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 big meeting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64A41-D78C-4FA5-B7D9-B548FF804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77" y="1332655"/>
            <a:ext cx="3052046" cy="47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8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290B92-2720-4C54-A540-D2004DCD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Spike sorters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4F70C-CBF5-4AFC-A7F3-79C2F97CB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971800"/>
            <a:ext cx="4162425" cy="1856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D96563-F4CF-476D-8635-747CAE6B97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5" y="5331241"/>
            <a:ext cx="3381371" cy="809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8A1A38-19CC-40F3-8978-B450D3A53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1185650"/>
            <a:ext cx="3152776" cy="1100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CA5CAF-06EA-40FB-A357-BCB7C6C84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76" y="914400"/>
            <a:ext cx="4738688" cy="18675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377E72-F0B7-4E90-ACCF-DE7FCD1A4C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5105400"/>
            <a:ext cx="2609849" cy="13459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486CBF-518A-478E-BF3F-6D95F8F530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968862"/>
            <a:ext cx="3086102" cy="17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6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C8C1B-D949-4EFF-B909-05F2788F2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382000" cy="396563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D595419-DC7E-4A33-98C6-C0A54437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SpikeForest</a:t>
            </a:r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D25AF3-19BA-4C1F-81E3-891C5E812617}"/>
              </a:ext>
            </a:extLst>
          </p:cNvPr>
          <p:cNvSpPr txBox="1"/>
          <p:nvPr/>
        </p:nvSpPr>
        <p:spPr>
          <a:xfrm>
            <a:off x="457200" y="1094035"/>
            <a:ext cx="4968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Benchmark performance with ground truth</a:t>
            </a:r>
            <a:endParaRPr lang="en-N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873EE-8A28-4538-8366-D96A10A000CF}"/>
              </a:ext>
            </a:extLst>
          </p:cNvPr>
          <p:cNvSpPr txBox="1"/>
          <p:nvPr/>
        </p:nvSpPr>
        <p:spPr>
          <a:xfrm>
            <a:off x="228600" y="6172200"/>
            <a:ext cx="4622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00" dirty="0" err="1"/>
              <a:t>Magland</a:t>
            </a:r>
            <a:r>
              <a:rPr lang="en-US" sz="1000" dirty="0"/>
              <a:t> et. al, </a:t>
            </a:r>
            <a:r>
              <a:rPr lang="en-US" sz="1000" dirty="0" err="1"/>
              <a:t>eLife</a:t>
            </a:r>
            <a:r>
              <a:rPr lang="en-US" sz="1000" dirty="0"/>
              <a:t>, 2020</a:t>
            </a:r>
            <a:endParaRPr lang="en-NL" sz="1000" dirty="0"/>
          </a:p>
        </p:txBody>
      </p:sp>
    </p:spTree>
    <p:extLst>
      <p:ext uri="{BB962C8B-B14F-4D97-AF65-F5344CB8AC3E}">
        <p14:creationId xmlns:p14="http://schemas.microsoft.com/office/powerpoint/2010/main" val="118810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3F91A3-9CE6-41DE-AE08-50D840A4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SpikeForest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DB888-FA22-4D0F-BD83-6716B73A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096"/>
            <a:ext cx="9144000" cy="4101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705B8-916A-4A68-841A-AA7B1995DC23}"/>
              </a:ext>
            </a:extLst>
          </p:cNvPr>
          <p:cNvSpPr txBox="1"/>
          <p:nvPr/>
        </p:nvSpPr>
        <p:spPr>
          <a:xfrm>
            <a:off x="457200" y="1094035"/>
            <a:ext cx="4540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Average accuracy over SNR threshold</a:t>
            </a:r>
            <a:endParaRPr lang="en-NL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2C4DD0-D7BB-4A1D-8BA2-80BDBADE2599}"/>
              </a:ext>
            </a:extLst>
          </p:cNvPr>
          <p:cNvSpPr/>
          <p:nvPr/>
        </p:nvSpPr>
        <p:spPr>
          <a:xfrm>
            <a:off x="6324600" y="4495800"/>
            <a:ext cx="533400" cy="685800"/>
          </a:xfrm>
          <a:prstGeom prst="ellipse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633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206DD3-DAAE-4BF1-B278-C03B8B87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spike trains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86A51-0830-46FB-9FB6-EB28C1404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764" y="2514600"/>
            <a:ext cx="4633636" cy="3419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FA1AC5-FA79-4816-9798-5948A71BF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0" i="1" dirty="0">
                    <a:latin typeface="Cambria Math" panose="02040503050406030204" pitchFamily="18" charset="0"/>
                  </a:rPr>
                  <a:t>Agreement score (Accuracy)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𝑚𝑎𝑡𝑐h𝑒𝑠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#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#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#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𝑚𝑎𝑡𝑐h𝑒𝑠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=</a:t>
                </a:r>
                <a:r>
                  <a:rPr lang="en-NL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Match when spikes occur within time window (0.4 </a:t>
                </a:r>
                <a:r>
                  <a:rPr lang="en-US" sz="2000" dirty="0" err="1"/>
                  <a:t>ms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FA1AC5-FA79-4816-9798-5948A71BF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0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C1F0ACA-5C66-4FAF-9470-9A6B5C33D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2" y="3352800"/>
            <a:ext cx="4115939" cy="13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6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326BCC-5461-4A6D-A0EF-FFA31234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SpikeInterface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447F5-6EEA-4A1B-9B2C-8C5676305C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41" y="934720"/>
            <a:ext cx="6093518" cy="4988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274C7-0042-438A-B15F-3CC1AC3C2042}"/>
              </a:ext>
            </a:extLst>
          </p:cNvPr>
          <p:cNvSpPr txBox="1"/>
          <p:nvPr/>
        </p:nvSpPr>
        <p:spPr>
          <a:xfrm>
            <a:off x="228600" y="6172200"/>
            <a:ext cx="4622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00" dirty="0"/>
              <a:t>Buccino et al., </a:t>
            </a:r>
            <a:r>
              <a:rPr lang="en-US" sz="1000" dirty="0" err="1"/>
              <a:t>eLife</a:t>
            </a:r>
            <a:r>
              <a:rPr lang="en-US" sz="1000" dirty="0"/>
              <a:t>, 2020</a:t>
            </a:r>
            <a:endParaRPr lang="en-NL" sz="1000" dirty="0"/>
          </a:p>
        </p:txBody>
      </p:sp>
    </p:spTree>
    <p:extLst>
      <p:ext uri="{BB962C8B-B14F-4D97-AF65-F5344CB8AC3E}">
        <p14:creationId xmlns:p14="http://schemas.microsoft.com/office/powerpoint/2010/main" val="3800077668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12143</TotalTime>
  <Words>256</Words>
  <Application>Microsoft Office PowerPoint</Application>
  <PresentationFormat>Presentación en pantalla (4:3)</PresentationFormat>
  <Paragraphs>62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AdvPA5CD</vt:lpstr>
      <vt:lpstr>AdvPA5CE</vt:lpstr>
      <vt:lpstr>Arial</vt:lpstr>
      <vt:lpstr>Calibri</vt:lpstr>
      <vt:lpstr>Cambria Math</vt:lpstr>
      <vt:lpstr>Times New Roman</vt:lpstr>
      <vt:lpstr>Beamer</vt:lpstr>
      <vt:lpstr>Spike sorting: “A consensus-based approach”</vt:lpstr>
      <vt:lpstr>Neural data acquisition</vt:lpstr>
      <vt:lpstr>Motivation</vt:lpstr>
      <vt:lpstr>General process of a spike sorter</vt:lpstr>
      <vt:lpstr>Spike sorters</vt:lpstr>
      <vt:lpstr>SpikeForest</vt:lpstr>
      <vt:lpstr>SpikeForest</vt:lpstr>
      <vt:lpstr>Comparing spike trains</vt:lpstr>
      <vt:lpstr>SpikeInterface</vt:lpstr>
      <vt:lpstr>SpikeInterface</vt:lpstr>
      <vt:lpstr>Computation time</vt:lpstr>
      <vt:lpstr>Pipeline for Object Space Task</vt:lpstr>
      <vt:lpstr>Discard and merge</vt:lpstr>
      <vt:lpstr>Pipeline for Object Space Task 2.0</vt:lpstr>
      <vt:lpstr>Pipeline for Object Space Task 2.1</vt:lpstr>
      <vt:lpstr>Pipeline for Hexmaze</vt:lpstr>
      <vt:lpstr>Quality metrics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Usuario</dc:creator>
  <cp:lastModifiedBy>Aleman Zapata, R.A. (Adrian)</cp:lastModifiedBy>
  <cp:revision>219</cp:revision>
  <dcterms:created xsi:type="dcterms:W3CDTF">2014-05-09T17:48:01Z</dcterms:created>
  <dcterms:modified xsi:type="dcterms:W3CDTF">2024-12-15T03:59:02Z</dcterms:modified>
</cp:coreProperties>
</file>