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2" r:id="rId6"/>
    <p:sldId id="263" r:id="rId7"/>
    <p:sldId id="265"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5B5C20-5A01-4A74-8387-0CDEAD091089}"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42300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5B5C20-5A01-4A74-8387-0CDEAD091089}"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194063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5B5C20-5A01-4A74-8387-0CDEAD091089}"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339164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5B5C20-5A01-4A74-8387-0CDEAD091089}"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716548-A40C-43EB-832A-CCB121C932E6}"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410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5B5C20-5A01-4A74-8387-0CDEAD091089}"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425639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5B5C20-5A01-4A74-8387-0CDEAD091089}" type="datetimeFigureOut">
              <a:rPr lang="es-MX" smtClean="0"/>
              <a:t>17/09/2020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459507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5B5C20-5A01-4A74-8387-0CDEAD091089}" type="datetimeFigureOut">
              <a:rPr lang="es-MX" smtClean="0"/>
              <a:t>17/09/2020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598557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5B5C20-5A01-4A74-8387-0CDEAD091089}"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410945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5B5C20-5A01-4A74-8387-0CDEAD091089}"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165192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5B5C20-5A01-4A74-8387-0CDEAD091089}"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356718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5B5C20-5A01-4A74-8387-0CDEAD091089}" type="datetimeFigureOut">
              <a:rPr lang="es-MX" smtClean="0"/>
              <a:t>17/09/2020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351849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5B5C20-5A01-4A74-8387-0CDEAD091089}"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319903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5B5C20-5A01-4A74-8387-0CDEAD091089}" type="datetimeFigureOut">
              <a:rPr lang="es-MX" smtClean="0"/>
              <a:t>17/09/2020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187640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5B5C20-5A01-4A74-8387-0CDEAD091089}" type="datetimeFigureOut">
              <a:rPr lang="es-MX" smtClean="0"/>
              <a:t>17/09/2020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11397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B5C20-5A01-4A74-8387-0CDEAD091089}" type="datetimeFigureOut">
              <a:rPr lang="es-MX" smtClean="0"/>
              <a:t>17/09/2020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68993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5B5C20-5A01-4A74-8387-0CDEAD091089}"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175902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5B5C20-5A01-4A74-8387-0CDEAD091089}" type="datetimeFigureOut">
              <a:rPr lang="es-MX" smtClean="0"/>
              <a:t>17/09/2020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716548-A40C-43EB-832A-CCB121C932E6}" type="slidenum">
              <a:rPr lang="es-MX" smtClean="0"/>
              <a:t>‹Nº›</a:t>
            </a:fld>
            <a:endParaRPr lang="es-MX"/>
          </a:p>
        </p:txBody>
      </p:sp>
    </p:spTree>
    <p:extLst>
      <p:ext uri="{BB962C8B-B14F-4D97-AF65-F5344CB8AC3E}">
        <p14:creationId xmlns:p14="http://schemas.microsoft.com/office/powerpoint/2010/main" val="324685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5B5C20-5A01-4A74-8387-0CDEAD091089}" type="datetimeFigureOut">
              <a:rPr lang="es-MX" smtClean="0"/>
              <a:t>17/09/2020</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D716548-A40C-43EB-832A-CCB121C932E6}" type="slidenum">
              <a:rPr lang="es-MX" smtClean="0"/>
              <a:t>‹Nº›</a:t>
            </a:fld>
            <a:endParaRPr lang="es-MX"/>
          </a:p>
        </p:txBody>
      </p:sp>
    </p:spTree>
    <p:extLst>
      <p:ext uri="{BB962C8B-B14F-4D97-AF65-F5344CB8AC3E}">
        <p14:creationId xmlns:p14="http://schemas.microsoft.com/office/powerpoint/2010/main" val="208444547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BB3FDC1-80A3-4388-AE01-2B6E4BBC4E17}"/>
              </a:ext>
            </a:extLst>
          </p:cNvPr>
          <p:cNvSpPr txBox="1"/>
          <p:nvPr/>
        </p:nvSpPr>
        <p:spPr>
          <a:xfrm>
            <a:off x="3023264" y="889521"/>
            <a:ext cx="6145465" cy="1015663"/>
          </a:xfrm>
          <a:prstGeom prst="rect">
            <a:avLst/>
          </a:prstGeom>
          <a:noFill/>
        </p:spPr>
        <p:txBody>
          <a:bodyPr wrap="none" rtlCol="0">
            <a:spAutoFit/>
          </a:bodyPr>
          <a:lstStyle/>
          <a:p>
            <a:r>
              <a:rPr lang="es-MX" sz="6000" dirty="0">
                <a:latin typeface="Baskerville Old Face" panose="02020602080505020303" pitchFamily="18" charset="0"/>
              </a:rPr>
              <a:t>Patrones de diseño</a:t>
            </a:r>
          </a:p>
        </p:txBody>
      </p:sp>
      <p:sp>
        <p:nvSpPr>
          <p:cNvPr id="4" name="CuadroTexto 3">
            <a:extLst>
              <a:ext uri="{FF2B5EF4-FFF2-40B4-BE49-F238E27FC236}">
                <a16:creationId xmlns:a16="http://schemas.microsoft.com/office/drawing/2014/main" id="{4F70525D-AC51-4921-9599-AF2C579B5C9B}"/>
              </a:ext>
            </a:extLst>
          </p:cNvPr>
          <p:cNvSpPr txBox="1"/>
          <p:nvPr/>
        </p:nvSpPr>
        <p:spPr>
          <a:xfrm>
            <a:off x="3493360" y="4066124"/>
            <a:ext cx="5205271" cy="1200329"/>
          </a:xfrm>
          <a:prstGeom prst="rect">
            <a:avLst/>
          </a:prstGeom>
          <a:noFill/>
        </p:spPr>
        <p:txBody>
          <a:bodyPr wrap="none" rtlCol="0">
            <a:spAutoFit/>
          </a:bodyPr>
          <a:lstStyle/>
          <a:p>
            <a:r>
              <a:rPr lang="es-MX" sz="7200" dirty="0">
                <a:latin typeface="OCR A Extended" panose="02010509020102010303" pitchFamily="50" charset="0"/>
              </a:rPr>
              <a:t>COMPOSITE</a:t>
            </a:r>
          </a:p>
        </p:txBody>
      </p:sp>
      <p:sp>
        <p:nvSpPr>
          <p:cNvPr id="6" name="CuadroTexto 5">
            <a:extLst>
              <a:ext uri="{FF2B5EF4-FFF2-40B4-BE49-F238E27FC236}">
                <a16:creationId xmlns:a16="http://schemas.microsoft.com/office/drawing/2014/main" id="{8C30A513-E61D-4081-B394-135D936C176F}"/>
              </a:ext>
            </a:extLst>
          </p:cNvPr>
          <p:cNvSpPr txBox="1"/>
          <p:nvPr/>
        </p:nvSpPr>
        <p:spPr>
          <a:xfrm>
            <a:off x="4039986" y="2413337"/>
            <a:ext cx="4112023" cy="1015663"/>
          </a:xfrm>
          <a:prstGeom prst="rect">
            <a:avLst/>
          </a:prstGeom>
          <a:noFill/>
        </p:spPr>
        <p:txBody>
          <a:bodyPr wrap="none" rtlCol="0">
            <a:spAutoFit/>
          </a:bodyPr>
          <a:lstStyle/>
          <a:p>
            <a:pPr algn="ctr"/>
            <a:r>
              <a:rPr lang="es-MX" sz="6000" dirty="0">
                <a:latin typeface="Baskerville Old Face" panose="02020602080505020303" pitchFamily="18" charset="0"/>
              </a:rPr>
              <a:t>Estructurales</a:t>
            </a:r>
          </a:p>
        </p:txBody>
      </p:sp>
    </p:spTree>
    <p:extLst>
      <p:ext uri="{BB962C8B-B14F-4D97-AF65-F5344CB8AC3E}">
        <p14:creationId xmlns:p14="http://schemas.microsoft.com/office/powerpoint/2010/main" val="3923657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552BD93-912D-41E7-9F4F-4C5A5F4567A1}"/>
              </a:ext>
            </a:extLst>
          </p:cNvPr>
          <p:cNvSpPr txBox="1"/>
          <p:nvPr/>
        </p:nvSpPr>
        <p:spPr>
          <a:xfrm>
            <a:off x="6591090" y="1626803"/>
            <a:ext cx="5092529" cy="1200329"/>
          </a:xfrm>
          <a:prstGeom prst="rect">
            <a:avLst/>
          </a:prstGeom>
          <a:noFill/>
        </p:spPr>
        <p:txBody>
          <a:bodyPr wrap="square">
            <a:spAutoFit/>
          </a:bodyPr>
          <a:lstStyle/>
          <a:p>
            <a:r>
              <a:rPr lang="es-MX" dirty="0">
                <a:latin typeface="PT Sans"/>
              </a:rPr>
              <a:t>E</a:t>
            </a:r>
            <a:r>
              <a:rPr lang="es-MX" b="0" i="0" dirty="0">
                <a:effectLst/>
                <a:latin typeface="PT Sans"/>
              </a:rPr>
              <a:t>s un patrón de diseño estructural que te permite componer objetos en estructuras de árbol y trabajar con esas estructuras como si fueran objetos individuales.</a:t>
            </a:r>
            <a:endParaRPr lang="es-MX" dirty="0"/>
          </a:p>
        </p:txBody>
      </p:sp>
      <p:sp>
        <p:nvSpPr>
          <p:cNvPr id="5" name="CuadroTexto 4">
            <a:extLst>
              <a:ext uri="{FF2B5EF4-FFF2-40B4-BE49-F238E27FC236}">
                <a16:creationId xmlns:a16="http://schemas.microsoft.com/office/drawing/2014/main" id="{8BB44029-3C5B-4B32-94B9-D65F0059ECC1}"/>
              </a:ext>
            </a:extLst>
          </p:cNvPr>
          <p:cNvSpPr txBox="1"/>
          <p:nvPr/>
        </p:nvSpPr>
        <p:spPr>
          <a:xfrm>
            <a:off x="6591090" y="3615645"/>
            <a:ext cx="5413068" cy="1477328"/>
          </a:xfrm>
          <a:prstGeom prst="rect">
            <a:avLst/>
          </a:prstGeom>
          <a:noFill/>
        </p:spPr>
        <p:txBody>
          <a:bodyPr wrap="square">
            <a:spAutoFit/>
          </a:bodyPr>
          <a:lstStyle/>
          <a:p>
            <a:r>
              <a:rPr lang="es-MX" dirty="0">
                <a:latin typeface="PT Sans"/>
              </a:rPr>
              <a:t>N</a:t>
            </a:r>
            <a:r>
              <a:rPr lang="es-MX" b="0" i="0" dirty="0">
                <a:effectLst/>
                <a:latin typeface="PT Sans"/>
              </a:rPr>
              <a:t>os sirve para construir estructuras complejas partiendo de otras estructuras mucho más simples, dicho de otra manera, podemos crear estructuras compuestas las cuales están conformadas por otras estructuras más pequeñas.</a:t>
            </a:r>
            <a:endParaRPr lang="es-MX" dirty="0">
              <a:latin typeface="PT Sans"/>
            </a:endParaRPr>
          </a:p>
        </p:txBody>
      </p:sp>
      <p:pic>
        <p:nvPicPr>
          <p:cNvPr id="6" name="Imagen 5">
            <a:extLst>
              <a:ext uri="{FF2B5EF4-FFF2-40B4-BE49-F238E27FC236}">
                <a16:creationId xmlns:a16="http://schemas.microsoft.com/office/drawing/2014/main" id="{D772BFFF-B068-4296-921A-C364DC1E5D36}"/>
              </a:ext>
            </a:extLst>
          </p:cNvPr>
          <p:cNvPicPr>
            <a:picLocks noChangeAspect="1"/>
          </p:cNvPicPr>
          <p:nvPr/>
        </p:nvPicPr>
        <p:blipFill>
          <a:blip r:embed="rId2"/>
          <a:stretch>
            <a:fillRect/>
          </a:stretch>
        </p:blipFill>
        <p:spPr>
          <a:xfrm>
            <a:off x="512111" y="1529105"/>
            <a:ext cx="5583889" cy="3799789"/>
          </a:xfrm>
          <a:prstGeom prst="rect">
            <a:avLst/>
          </a:prstGeom>
        </p:spPr>
      </p:pic>
    </p:spTree>
    <p:extLst>
      <p:ext uri="{BB962C8B-B14F-4D97-AF65-F5344CB8AC3E}">
        <p14:creationId xmlns:p14="http://schemas.microsoft.com/office/powerpoint/2010/main" val="324781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F61B8FE-DBED-4F67-A8A7-E0D97013901C}"/>
              </a:ext>
            </a:extLst>
          </p:cNvPr>
          <p:cNvSpPr txBox="1"/>
          <p:nvPr/>
        </p:nvSpPr>
        <p:spPr>
          <a:xfrm>
            <a:off x="3047114" y="393980"/>
            <a:ext cx="6097772" cy="461665"/>
          </a:xfrm>
          <a:prstGeom prst="rect">
            <a:avLst/>
          </a:prstGeom>
          <a:noFill/>
        </p:spPr>
        <p:txBody>
          <a:bodyPr wrap="square">
            <a:spAutoFit/>
          </a:bodyPr>
          <a:lstStyle/>
          <a:p>
            <a:pPr algn="ctr"/>
            <a:r>
              <a:rPr lang="es-MX" sz="2400" b="0" i="0" dirty="0">
                <a:effectLst/>
                <a:latin typeface="OCR A Extended" panose="02010509020102010303" pitchFamily="50" charset="0"/>
              </a:rPr>
              <a:t>Ventajas y Desventajas</a:t>
            </a:r>
            <a:endParaRPr lang="es-MX" sz="2400" dirty="0">
              <a:latin typeface="OCR A Extended" panose="02010509020102010303" pitchFamily="50" charset="0"/>
            </a:endParaRPr>
          </a:p>
        </p:txBody>
      </p:sp>
      <p:sp>
        <p:nvSpPr>
          <p:cNvPr id="5" name="CuadroTexto 4">
            <a:extLst>
              <a:ext uri="{FF2B5EF4-FFF2-40B4-BE49-F238E27FC236}">
                <a16:creationId xmlns:a16="http://schemas.microsoft.com/office/drawing/2014/main" id="{0A4AC027-AA2F-4E3A-B5D9-95E112F86118}"/>
              </a:ext>
            </a:extLst>
          </p:cNvPr>
          <p:cNvSpPr txBox="1"/>
          <p:nvPr/>
        </p:nvSpPr>
        <p:spPr>
          <a:xfrm>
            <a:off x="199360" y="1148064"/>
            <a:ext cx="6097772" cy="2031325"/>
          </a:xfrm>
          <a:prstGeom prst="rect">
            <a:avLst/>
          </a:prstGeom>
          <a:noFill/>
        </p:spPr>
        <p:txBody>
          <a:bodyPr wrap="square">
            <a:spAutoFit/>
          </a:bodyPr>
          <a:lstStyle/>
          <a:p>
            <a:r>
              <a:rPr lang="es-MX" b="0" i="0" dirty="0">
                <a:effectLst/>
                <a:latin typeface="PT Sans"/>
              </a:rPr>
              <a:t>La gran ventaja de esta solución es que no tienes que preocuparte por las clases concretas de los objetos que componen el árbol. No tienes que saber si un objeto es un producto simple o una sofisticada caja. Puedes tratarlos a todos por igual a través de la interfaz común. Cuando invocas un método, los propios objetos pasan la solicitud a lo largo del árbol.</a:t>
            </a:r>
            <a:endParaRPr lang="es-MX" dirty="0"/>
          </a:p>
        </p:txBody>
      </p:sp>
      <p:sp>
        <p:nvSpPr>
          <p:cNvPr id="7" name="Rectangle 2">
            <a:extLst>
              <a:ext uri="{FF2B5EF4-FFF2-40B4-BE49-F238E27FC236}">
                <a16:creationId xmlns:a16="http://schemas.microsoft.com/office/drawing/2014/main" id="{175D672F-B8D1-4A78-9C4D-5085546F06DD}"/>
              </a:ext>
            </a:extLst>
          </p:cNvPr>
          <p:cNvSpPr>
            <a:spLocks noChangeArrowheads="1"/>
          </p:cNvSpPr>
          <p:nvPr/>
        </p:nvSpPr>
        <p:spPr bwMode="auto">
          <a:xfrm>
            <a:off x="5295013" y="3429000"/>
            <a:ext cx="6655981"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effectLst/>
                <a:latin typeface="PT Sans"/>
              </a:rPr>
              <a:t>El uso del patrón Composite sólo tiene sentido cuando el modelo central de tu aplicación puede representarse en forma de árbol.</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effectLst/>
                <a:latin typeface="PT Sans"/>
              </a:rPr>
              <a:t>Por ejemplo, imagina que tienes dos tipos de objetos: Productos y Cajas. Una Caja puede contener varios Productos así como cierto número de Cajas más pequeñas. Estas Cajas pequeñas también pueden contener algunos Productos o incluso Cajas más pequeñas, y así sucesivamente.</a:t>
            </a:r>
          </a:p>
        </p:txBody>
      </p:sp>
      <p:pic>
        <p:nvPicPr>
          <p:cNvPr id="9" name="Imagen 8">
            <a:extLst>
              <a:ext uri="{FF2B5EF4-FFF2-40B4-BE49-F238E27FC236}">
                <a16:creationId xmlns:a16="http://schemas.microsoft.com/office/drawing/2014/main" id="{444047C9-E8E4-4C82-B69B-E5978D639C9C}"/>
              </a:ext>
            </a:extLst>
          </p:cNvPr>
          <p:cNvPicPr>
            <a:picLocks noChangeAspect="1"/>
          </p:cNvPicPr>
          <p:nvPr/>
        </p:nvPicPr>
        <p:blipFill>
          <a:blip r:embed="rId2"/>
          <a:stretch>
            <a:fillRect/>
          </a:stretch>
        </p:blipFill>
        <p:spPr>
          <a:xfrm>
            <a:off x="724010" y="3471808"/>
            <a:ext cx="3705225" cy="2809875"/>
          </a:xfrm>
          <a:prstGeom prst="rect">
            <a:avLst/>
          </a:prstGeom>
        </p:spPr>
      </p:pic>
    </p:spTree>
    <p:extLst>
      <p:ext uri="{BB962C8B-B14F-4D97-AF65-F5344CB8AC3E}">
        <p14:creationId xmlns:p14="http://schemas.microsoft.com/office/powerpoint/2010/main" val="79270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F541C1-C65A-4365-95A7-60242890E188}"/>
              </a:ext>
            </a:extLst>
          </p:cNvPr>
          <p:cNvPicPr>
            <a:picLocks noChangeAspect="1"/>
          </p:cNvPicPr>
          <p:nvPr/>
        </p:nvPicPr>
        <p:blipFill>
          <a:blip r:embed="rId2"/>
          <a:stretch>
            <a:fillRect/>
          </a:stretch>
        </p:blipFill>
        <p:spPr>
          <a:xfrm>
            <a:off x="3467100" y="1495425"/>
            <a:ext cx="5257800" cy="3867150"/>
          </a:xfrm>
          <a:prstGeom prst="rect">
            <a:avLst/>
          </a:prstGeom>
        </p:spPr>
      </p:pic>
    </p:spTree>
    <p:extLst>
      <p:ext uri="{BB962C8B-B14F-4D97-AF65-F5344CB8AC3E}">
        <p14:creationId xmlns:p14="http://schemas.microsoft.com/office/powerpoint/2010/main" val="384390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upo 25">
            <a:extLst>
              <a:ext uri="{FF2B5EF4-FFF2-40B4-BE49-F238E27FC236}">
                <a16:creationId xmlns:a16="http://schemas.microsoft.com/office/drawing/2014/main" id="{57C7D5B2-BF7A-47B6-8984-083DBEC76BA9}"/>
              </a:ext>
            </a:extLst>
          </p:cNvPr>
          <p:cNvGrpSpPr/>
          <p:nvPr/>
        </p:nvGrpSpPr>
        <p:grpSpPr>
          <a:xfrm>
            <a:off x="2406236" y="1879570"/>
            <a:ext cx="7379527" cy="4029733"/>
            <a:chOff x="2629077" y="1559530"/>
            <a:chExt cx="7379527" cy="4029733"/>
          </a:xfrm>
        </p:grpSpPr>
        <p:sp>
          <p:nvSpPr>
            <p:cNvPr id="3" name="Rectángulo: esquinas redondeadas 2">
              <a:extLst>
                <a:ext uri="{FF2B5EF4-FFF2-40B4-BE49-F238E27FC236}">
                  <a16:creationId xmlns:a16="http://schemas.microsoft.com/office/drawing/2014/main" id="{AA9FC88C-7F44-48CD-8CB2-B075CDABD9BD}"/>
                </a:ext>
              </a:extLst>
            </p:cNvPr>
            <p:cNvSpPr/>
            <p:nvPr/>
          </p:nvSpPr>
          <p:spPr>
            <a:xfrm>
              <a:off x="4952378" y="1559530"/>
              <a:ext cx="2647507" cy="9569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err="1"/>
                <a:t>Component</a:t>
              </a:r>
              <a:endParaRPr lang="es-MX" dirty="0"/>
            </a:p>
            <a:p>
              <a:pPr algn="ctr"/>
              <a:endParaRPr lang="es-MX" dirty="0"/>
            </a:p>
            <a:p>
              <a:pPr algn="ctr"/>
              <a:endParaRPr lang="es-MX" dirty="0"/>
            </a:p>
          </p:txBody>
        </p:sp>
        <p:sp>
          <p:nvSpPr>
            <p:cNvPr id="5" name="Rectángulo: esquinas redondeadas 4">
              <a:extLst>
                <a:ext uri="{FF2B5EF4-FFF2-40B4-BE49-F238E27FC236}">
                  <a16:creationId xmlns:a16="http://schemas.microsoft.com/office/drawing/2014/main" id="{786FE2E1-B048-4003-8593-FBB6991957D2}"/>
                </a:ext>
              </a:extLst>
            </p:cNvPr>
            <p:cNvSpPr/>
            <p:nvPr/>
          </p:nvSpPr>
          <p:spPr>
            <a:xfrm>
              <a:off x="2629077" y="4341541"/>
              <a:ext cx="2647507" cy="9569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dirty="0"/>
            </a:p>
            <a:p>
              <a:pPr algn="ctr"/>
              <a:r>
                <a:rPr lang="es-MX" dirty="0" err="1"/>
                <a:t>Leaf</a:t>
              </a:r>
              <a:endParaRPr lang="es-MX" dirty="0"/>
            </a:p>
            <a:p>
              <a:pPr algn="ctr"/>
              <a:endParaRPr lang="es-MX" dirty="0"/>
            </a:p>
            <a:p>
              <a:pPr algn="ctr"/>
              <a:endParaRPr lang="es-MX" sz="1400" dirty="0"/>
            </a:p>
            <a:p>
              <a:pPr algn="ctr"/>
              <a:endParaRPr lang="es-MX" dirty="0"/>
            </a:p>
          </p:txBody>
        </p:sp>
        <p:sp>
          <p:nvSpPr>
            <p:cNvPr id="19" name="Rectángulo 18">
              <a:extLst>
                <a:ext uri="{FF2B5EF4-FFF2-40B4-BE49-F238E27FC236}">
                  <a16:creationId xmlns:a16="http://schemas.microsoft.com/office/drawing/2014/main" id="{893BF95B-2DE8-43A4-96B8-0E366AF993D8}"/>
                </a:ext>
              </a:extLst>
            </p:cNvPr>
            <p:cNvSpPr/>
            <p:nvPr/>
          </p:nvSpPr>
          <p:spPr>
            <a:xfrm>
              <a:off x="5708884" y="2037995"/>
              <a:ext cx="1134494" cy="3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 </a:t>
              </a:r>
              <a:r>
                <a:rPr lang="es-MX" sz="1400" dirty="0" err="1"/>
                <a:t>Operation</a:t>
              </a:r>
              <a:endParaRPr lang="es-MX" sz="1400" dirty="0"/>
            </a:p>
          </p:txBody>
        </p:sp>
        <p:sp>
          <p:nvSpPr>
            <p:cNvPr id="7" name="Rectángulo: esquinas redondeadas 6">
              <a:extLst>
                <a:ext uri="{FF2B5EF4-FFF2-40B4-BE49-F238E27FC236}">
                  <a16:creationId xmlns:a16="http://schemas.microsoft.com/office/drawing/2014/main" id="{B6917D2D-4EAA-4504-8A62-5C4C06E39E6C}"/>
                </a:ext>
              </a:extLst>
            </p:cNvPr>
            <p:cNvSpPr/>
            <p:nvPr/>
          </p:nvSpPr>
          <p:spPr>
            <a:xfrm>
              <a:off x="7361098" y="4341540"/>
              <a:ext cx="2647506" cy="124772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MX" dirty="0"/>
                <a:t>Composite</a:t>
              </a:r>
            </a:p>
            <a:p>
              <a:pPr algn="ctr"/>
              <a:endParaRPr lang="es-MX" dirty="0"/>
            </a:p>
            <a:p>
              <a:pPr algn="ctr"/>
              <a:endParaRPr lang="es-MX" dirty="0"/>
            </a:p>
            <a:p>
              <a:pPr algn="ctr"/>
              <a:endParaRPr lang="es-MX" dirty="0"/>
            </a:p>
          </p:txBody>
        </p:sp>
        <p:cxnSp>
          <p:nvCxnSpPr>
            <p:cNvPr id="9" name="Conector recto de flecha 8">
              <a:extLst>
                <a:ext uri="{FF2B5EF4-FFF2-40B4-BE49-F238E27FC236}">
                  <a16:creationId xmlns:a16="http://schemas.microsoft.com/office/drawing/2014/main" id="{46BCC76E-427C-429A-829C-CA38762A0988}"/>
                </a:ext>
              </a:extLst>
            </p:cNvPr>
            <p:cNvCxnSpPr>
              <a:cxnSpLocks/>
            </p:cNvCxnSpPr>
            <p:nvPr/>
          </p:nvCxnSpPr>
          <p:spPr>
            <a:xfrm flipV="1">
              <a:off x="6276131" y="2516460"/>
              <a:ext cx="0" cy="861240"/>
            </a:xfrm>
            <a:prstGeom prst="straightConnector1">
              <a:avLst/>
            </a:prstGeom>
            <a:ln w="44450" cap="flat" cmpd="sng" algn="ctr">
              <a:solidFill>
                <a:schemeClr val="accent5">
                  <a:lumMod val="40000"/>
                  <a:lumOff val="6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ector recto 12">
              <a:extLst>
                <a:ext uri="{FF2B5EF4-FFF2-40B4-BE49-F238E27FC236}">
                  <a16:creationId xmlns:a16="http://schemas.microsoft.com/office/drawing/2014/main" id="{BDDFD761-596E-4095-826D-F9E9035FE890}"/>
                </a:ext>
              </a:extLst>
            </p:cNvPr>
            <p:cNvCxnSpPr/>
            <p:nvPr/>
          </p:nvCxnSpPr>
          <p:spPr>
            <a:xfrm>
              <a:off x="3952831" y="3389130"/>
              <a:ext cx="4732020" cy="0"/>
            </a:xfrm>
            <a:prstGeom prst="line">
              <a:avLst/>
            </a:prstGeom>
            <a:ln w="444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64F59DA4-6276-40AB-8E5D-C15E0E41066C}"/>
                </a:ext>
              </a:extLst>
            </p:cNvPr>
            <p:cNvCxnSpPr>
              <a:cxnSpLocks/>
              <a:endCxn id="5" idx="0"/>
            </p:cNvCxnSpPr>
            <p:nvPr/>
          </p:nvCxnSpPr>
          <p:spPr>
            <a:xfrm>
              <a:off x="3952831" y="3389130"/>
              <a:ext cx="0" cy="952411"/>
            </a:xfrm>
            <a:prstGeom prst="line">
              <a:avLst/>
            </a:prstGeom>
            <a:ln w="444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712D3B6A-F1E4-4A05-B100-9A84CB265DD3}"/>
                </a:ext>
              </a:extLst>
            </p:cNvPr>
            <p:cNvCxnSpPr>
              <a:cxnSpLocks/>
            </p:cNvCxnSpPr>
            <p:nvPr/>
          </p:nvCxnSpPr>
          <p:spPr>
            <a:xfrm>
              <a:off x="8684851" y="3389130"/>
              <a:ext cx="0" cy="952411"/>
            </a:xfrm>
            <a:prstGeom prst="line">
              <a:avLst/>
            </a:prstGeom>
            <a:ln w="444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B669D469-156E-485B-A020-F1743DD82F77}"/>
                </a:ext>
              </a:extLst>
            </p:cNvPr>
            <p:cNvSpPr/>
            <p:nvPr/>
          </p:nvSpPr>
          <p:spPr>
            <a:xfrm>
              <a:off x="3385583" y="4820006"/>
              <a:ext cx="1134494" cy="3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 </a:t>
              </a:r>
              <a:r>
                <a:rPr lang="es-MX" sz="1400" dirty="0" err="1"/>
                <a:t>Operation</a:t>
              </a:r>
              <a:endParaRPr lang="es-MX" sz="1400" dirty="0"/>
            </a:p>
          </p:txBody>
        </p:sp>
        <p:sp>
          <p:nvSpPr>
            <p:cNvPr id="23" name="Rectángulo 22">
              <a:extLst>
                <a:ext uri="{FF2B5EF4-FFF2-40B4-BE49-F238E27FC236}">
                  <a16:creationId xmlns:a16="http://schemas.microsoft.com/office/drawing/2014/main" id="{24ED61D2-24F2-4CD2-AF2B-B5103741D061}"/>
                </a:ext>
              </a:extLst>
            </p:cNvPr>
            <p:cNvSpPr/>
            <p:nvPr/>
          </p:nvSpPr>
          <p:spPr>
            <a:xfrm>
              <a:off x="8137420" y="4748900"/>
              <a:ext cx="1178027" cy="752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t>+ </a:t>
              </a:r>
              <a:r>
                <a:rPr lang="es-MX" sz="1400" dirty="0" err="1"/>
                <a:t>Operation</a:t>
              </a:r>
              <a:br>
                <a:rPr lang="es-MX" sz="1400" dirty="0"/>
              </a:br>
              <a:r>
                <a:rPr lang="es-MX" sz="1400" dirty="0"/>
                <a:t>+ </a:t>
              </a:r>
              <a:r>
                <a:rPr lang="es-MX" sz="1400" dirty="0" err="1"/>
                <a:t>Add</a:t>
              </a:r>
              <a:endParaRPr lang="es-MX" sz="1400" dirty="0"/>
            </a:p>
            <a:p>
              <a:r>
                <a:rPr lang="es-MX" sz="1400" dirty="0"/>
                <a:t>+ </a:t>
              </a:r>
              <a:r>
                <a:rPr lang="es-MX" sz="1400" dirty="0" err="1"/>
                <a:t>Remove</a:t>
              </a:r>
              <a:endParaRPr lang="es-MX" sz="1400" dirty="0"/>
            </a:p>
          </p:txBody>
        </p:sp>
      </p:grpSp>
      <p:sp>
        <p:nvSpPr>
          <p:cNvPr id="25" name="CuadroTexto 24">
            <a:extLst>
              <a:ext uri="{FF2B5EF4-FFF2-40B4-BE49-F238E27FC236}">
                <a16:creationId xmlns:a16="http://schemas.microsoft.com/office/drawing/2014/main" id="{0D1E117C-9153-4E99-A41D-41D613EEF1C3}"/>
              </a:ext>
            </a:extLst>
          </p:cNvPr>
          <p:cNvSpPr txBox="1"/>
          <p:nvPr/>
        </p:nvSpPr>
        <p:spPr>
          <a:xfrm>
            <a:off x="3004404" y="473739"/>
            <a:ext cx="6097772" cy="646331"/>
          </a:xfrm>
          <a:prstGeom prst="rect">
            <a:avLst/>
          </a:prstGeom>
          <a:noFill/>
        </p:spPr>
        <p:txBody>
          <a:bodyPr wrap="square">
            <a:spAutoFit/>
          </a:bodyPr>
          <a:lstStyle/>
          <a:p>
            <a:pPr algn="ctr"/>
            <a:r>
              <a:rPr lang="es-MX" sz="3600" b="0" i="0" dirty="0">
                <a:effectLst/>
                <a:latin typeface="OCR A Extended" panose="02010509020102010303" pitchFamily="50" charset="0"/>
              </a:rPr>
              <a:t>Patrón de diseño</a:t>
            </a:r>
            <a:endParaRPr lang="es-MX" sz="3600" dirty="0">
              <a:latin typeface="OCR A Extended" panose="02010509020102010303" pitchFamily="50" charset="0"/>
            </a:endParaRPr>
          </a:p>
        </p:txBody>
      </p:sp>
    </p:spTree>
    <p:extLst>
      <p:ext uri="{BB962C8B-B14F-4D97-AF65-F5344CB8AC3E}">
        <p14:creationId xmlns:p14="http://schemas.microsoft.com/office/powerpoint/2010/main" val="318096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4A29C42-4639-4993-9C4F-C5A7F5779A78}"/>
              </a:ext>
            </a:extLst>
          </p:cNvPr>
          <p:cNvSpPr txBox="1"/>
          <p:nvPr/>
        </p:nvSpPr>
        <p:spPr>
          <a:xfrm>
            <a:off x="682943" y="725716"/>
            <a:ext cx="6097904" cy="1200329"/>
          </a:xfrm>
          <a:prstGeom prst="rect">
            <a:avLst/>
          </a:prstGeom>
          <a:noFill/>
        </p:spPr>
        <p:txBody>
          <a:bodyPr wrap="square">
            <a:spAutoFit/>
          </a:bodyPr>
          <a:lstStyle/>
          <a:p>
            <a:r>
              <a:rPr lang="es-MX" b="1" i="0" dirty="0" err="1">
                <a:effectLst/>
                <a:latin typeface="Open Sans"/>
              </a:rPr>
              <a:t>Component</a:t>
            </a:r>
            <a:r>
              <a:rPr lang="es-MX" b="1" i="0" dirty="0">
                <a:effectLst/>
                <a:latin typeface="Open Sans"/>
              </a:rPr>
              <a:t>: </a:t>
            </a:r>
            <a:r>
              <a:rPr lang="es-MX" b="0" i="0" dirty="0">
                <a:effectLst/>
                <a:latin typeface="Open Sans"/>
              </a:rPr>
              <a:t>Generalmente es una interface o clase abstracta la cual tiene las operaciones mínimas que serán utilizadas, este componente deberá ser extendido por los otros dos componentes </a:t>
            </a:r>
            <a:r>
              <a:rPr lang="es-MX" b="0" i="0" dirty="0" err="1">
                <a:effectLst/>
                <a:latin typeface="Open Sans"/>
              </a:rPr>
              <a:t>Leaf</a:t>
            </a:r>
            <a:r>
              <a:rPr lang="es-MX" b="0" i="0" dirty="0">
                <a:effectLst/>
                <a:latin typeface="Open Sans"/>
              </a:rPr>
              <a:t> y Composite.</a:t>
            </a:r>
            <a:endParaRPr lang="es-MX" dirty="0"/>
          </a:p>
        </p:txBody>
      </p:sp>
      <p:sp>
        <p:nvSpPr>
          <p:cNvPr id="5" name="CuadroTexto 4">
            <a:extLst>
              <a:ext uri="{FF2B5EF4-FFF2-40B4-BE49-F238E27FC236}">
                <a16:creationId xmlns:a16="http://schemas.microsoft.com/office/drawing/2014/main" id="{D259B3CF-387C-43E6-B8F7-4045C43250A8}"/>
              </a:ext>
            </a:extLst>
          </p:cNvPr>
          <p:cNvSpPr txBox="1"/>
          <p:nvPr/>
        </p:nvSpPr>
        <p:spPr>
          <a:xfrm>
            <a:off x="6574156" y="2967335"/>
            <a:ext cx="5381624" cy="923330"/>
          </a:xfrm>
          <a:prstGeom prst="rect">
            <a:avLst/>
          </a:prstGeom>
          <a:noFill/>
        </p:spPr>
        <p:txBody>
          <a:bodyPr wrap="square">
            <a:spAutoFit/>
          </a:bodyPr>
          <a:lstStyle/>
          <a:p>
            <a:r>
              <a:rPr lang="es-MX" b="1" i="0" dirty="0" err="1">
                <a:effectLst/>
                <a:latin typeface="Open Sans"/>
              </a:rPr>
              <a:t>Leaf</a:t>
            </a:r>
            <a:r>
              <a:rPr lang="es-MX" b="1" i="0" dirty="0">
                <a:effectLst/>
                <a:latin typeface="Open Sans"/>
              </a:rPr>
              <a:t>:</a:t>
            </a:r>
            <a:r>
              <a:rPr lang="es-MX" b="0" i="0" dirty="0">
                <a:effectLst/>
                <a:latin typeface="Open Sans"/>
              </a:rPr>
              <a:t> El </a:t>
            </a:r>
            <a:r>
              <a:rPr lang="es-MX" b="0" i="0" dirty="0" err="1">
                <a:effectLst/>
                <a:latin typeface="Open Sans"/>
              </a:rPr>
              <a:t>leaf</a:t>
            </a:r>
            <a:r>
              <a:rPr lang="es-MX" b="0" i="0" dirty="0">
                <a:effectLst/>
                <a:latin typeface="Open Sans"/>
              </a:rPr>
              <a:t> u hoja representa la parte más simple o pequeña de toda la estructura y este extiende o hereda de </a:t>
            </a:r>
            <a:r>
              <a:rPr lang="es-MX" b="1" i="0" dirty="0" err="1">
                <a:effectLst/>
                <a:latin typeface="Open Sans"/>
              </a:rPr>
              <a:t>Component</a:t>
            </a:r>
            <a:r>
              <a:rPr lang="es-MX" b="1" i="0" dirty="0">
                <a:effectLst/>
                <a:latin typeface="Open Sans"/>
              </a:rPr>
              <a:t>.</a:t>
            </a:r>
            <a:endParaRPr lang="es-MX" dirty="0"/>
          </a:p>
        </p:txBody>
      </p:sp>
      <p:sp>
        <p:nvSpPr>
          <p:cNvPr id="7" name="CuadroTexto 6">
            <a:extLst>
              <a:ext uri="{FF2B5EF4-FFF2-40B4-BE49-F238E27FC236}">
                <a16:creationId xmlns:a16="http://schemas.microsoft.com/office/drawing/2014/main" id="{FF7E1AED-E3AD-4AE0-AE8C-7AA1EA489EC9}"/>
              </a:ext>
            </a:extLst>
          </p:cNvPr>
          <p:cNvSpPr txBox="1"/>
          <p:nvPr/>
        </p:nvSpPr>
        <p:spPr>
          <a:xfrm>
            <a:off x="811532" y="3823960"/>
            <a:ext cx="5284468" cy="2308324"/>
          </a:xfrm>
          <a:prstGeom prst="rect">
            <a:avLst/>
          </a:prstGeom>
          <a:noFill/>
        </p:spPr>
        <p:txBody>
          <a:bodyPr wrap="square">
            <a:spAutoFit/>
          </a:bodyPr>
          <a:lstStyle/>
          <a:p>
            <a:r>
              <a:rPr lang="es-MX" b="1" i="0" dirty="0">
                <a:effectLst/>
                <a:latin typeface="Open Sans"/>
              </a:rPr>
              <a:t>Composite: </a:t>
            </a:r>
            <a:r>
              <a:rPr lang="es-MX" dirty="0">
                <a:latin typeface="Open Sans"/>
              </a:rPr>
              <a:t>E</a:t>
            </a:r>
            <a:r>
              <a:rPr lang="es-MX" b="0" i="0" dirty="0">
                <a:effectLst/>
                <a:latin typeface="Open Sans"/>
              </a:rPr>
              <a:t>s una estructura conformada por otros Composite y </a:t>
            </a:r>
            <a:r>
              <a:rPr lang="es-MX" b="0" i="0" dirty="0" err="1">
                <a:effectLst/>
                <a:latin typeface="Open Sans"/>
              </a:rPr>
              <a:t>Leaf</a:t>
            </a:r>
            <a:r>
              <a:rPr lang="es-MX" b="0" i="0" dirty="0">
                <a:effectLst/>
                <a:latin typeface="Open Sans"/>
              </a:rPr>
              <a:t>, los Composite tiene los métodos </a:t>
            </a:r>
            <a:r>
              <a:rPr lang="es-MX" b="1" i="0" dirty="0" err="1">
                <a:effectLst/>
                <a:latin typeface="Open Sans"/>
              </a:rPr>
              <a:t>add</a:t>
            </a:r>
            <a:r>
              <a:rPr lang="es-MX" b="0" i="0" dirty="0">
                <a:effectLst/>
                <a:latin typeface="Open Sans"/>
              </a:rPr>
              <a:t> y </a:t>
            </a:r>
            <a:r>
              <a:rPr lang="es-MX" b="1" i="0" dirty="0" err="1">
                <a:effectLst/>
                <a:latin typeface="Open Sans"/>
              </a:rPr>
              <a:t>remove</a:t>
            </a:r>
            <a:r>
              <a:rPr lang="es-MX" b="1" i="0" dirty="0">
                <a:effectLst/>
                <a:latin typeface="Open Sans"/>
              </a:rPr>
              <a:t> </a:t>
            </a:r>
            <a:r>
              <a:rPr lang="es-MX" b="0" i="0" dirty="0">
                <a:effectLst/>
                <a:latin typeface="Open Sans"/>
              </a:rPr>
              <a:t>los cuales nos permiten agregar objetos de tipo </a:t>
            </a:r>
            <a:r>
              <a:rPr lang="es-MX" b="1" i="0" dirty="0" err="1">
                <a:effectLst/>
                <a:latin typeface="Open Sans"/>
              </a:rPr>
              <a:t>Component</a:t>
            </a:r>
            <a:r>
              <a:rPr lang="es-MX" b="0" i="0" dirty="0">
                <a:effectLst/>
                <a:latin typeface="Open Sans"/>
              </a:rPr>
              <a:t>, Sin embargo como hablamos anteriormente, el </a:t>
            </a:r>
            <a:r>
              <a:rPr lang="es-MX" b="1" i="0" dirty="0" err="1">
                <a:effectLst/>
                <a:latin typeface="Open Sans"/>
              </a:rPr>
              <a:t>Component</a:t>
            </a:r>
            <a:r>
              <a:rPr lang="es-MX" b="0" i="0" dirty="0">
                <a:effectLst/>
                <a:latin typeface="Open Sans"/>
              </a:rPr>
              <a:t> es por lo general un </a:t>
            </a:r>
            <a:r>
              <a:rPr lang="es-MX" b="1" i="0" dirty="0">
                <a:effectLst/>
                <a:latin typeface="Open Sans"/>
              </a:rPr>
              <a:t>Interface</a:t>
            </a:r>
            <a:r>
              <a:rPr lang="es-MX" b="0" i="0" dirty="0">
                <a:effectLst/>
                <a:latin typeface="Open Sans"/>
              </a:rPr>
              <a:t> o </a:t>
            </a:r>
            <a:r>
              <a:rPr lang="es-MX" b="1" i="0" dirty="0">
                <a:effectLst/>
                <a:latin typeface="Open Sans"/>
              </a:rPr>
              <a:t>Clase abstracta </a:t>
            </a:r>
            <a:r>
              <a:rPr lang="es-MX" b="0" i="0" dirty="0">
                <a:effectLst/>
                <a:latin typeface="Open Sans"/>
              </a:rPr>
              <a:t> por lo que podremos agregar objetos de tipo Composite o </a:t>
            </a:r>
            <a:r>
              <a:rPr lang="es-MX" b="0" i="0" dirty="0" err="1">
                <a:effectLst/>
                <a:latin typeface="Open Sans"/>
              </a:rPr>
              <a:t>Leaf</a:t>
            </a:r>
            <a:r>
              <a:rPr lang="es-MX" b="0" i="0" dirty="0">
                <a:effectLst/>
                <a:latin typeface="Open Sans"/>
              </a:rPr>
              <a:t>.</a:t>
            </a:r>
            <a:endParaRPr lang="es-MX" dirty="0"/>
          </a:p>
        </p:txBody>
      </p:sp>
    </p:spTree>
    <p:extLst>
      <p:ext uri="{BB962C8B-B14F-4D97-AF65-F5344CB8AC3E}">
        <p14:creationId xmlns:p14="http://schemas.microsoft.com/office/powerpoint/2010/main" val="343523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9993694-6EAF-4481-A672-AE31784354C1}"/>
              </a:ext>
            </a:extLst>
          </p:cNvPr>
          <p:cNvSpPr txBox="1"/>
          <p:nvPr/>
        </p:nvSpPr>
        <p:spPr>
          <a:xfrm>
            <a:off x="3047114" y="588039"/>
            <a:ext cx="6097772" cy="830997"/>
          </a:xfrm>
          <a:prstGeom prst="rect">
            <a:avLst/>
          </a:prstGeom>
          <a:noFill/>
        </p:spPr>
        <p:txBody>
          <a:bodyPr wrap="square">
            <a:spAutoFit/>
          </a:bodyPr>
          <a:lstStyle/>
          <a:p>
            <a:pPr algn="ctr"/>
            <a:r>
              <a:rPr lang="es-MX" sz="4800" b="0" i="0" dirty="0">
                <a:effectLst/>
                <a:latin typeface="OCR A Extended" panose="02010509020102010303" pitchFamily="50" charset="0"/>
              </a:rPr>
              <a:t>¿Cuándo se usa?</a:t>
            </a:r>
            <a:endParaRPr lang="es-MX" sz="4800" dirty="0">
              <a:latin typeface="OCR A Extended" panose="02010509020102010303" pitchFamily="50" charset="0"/>
            </a:endParaRPr>
          </a:p>
        </p:txBody>
      </p:sp>
      <p:sp>
        <p:nvSpPr>
          <p:cNvPr id="5" name="CuadroTexto 4">
            <a:extLst>
              <a:ext uri="{FF2B5EF4-FFF2-40B4-BE49-F238E27FC236}">
                <a16:creationId xmlns:a16="http://schemas.microsoft.com/office/drawing/2014/main" id="{69A49A16-5150-403E-8C89-0F397A18C2D7}"/>
              </a:ext>
            </a:extLst>
          </p:cNvPr>
          <p:cNvSpPr txBox="1"/>
          <p:nvPr/>
        </p:nvSpPr>
        <p:spPr>
          <a:xfrm>
            <a:off x="5204416" y="3929140"/>
            <a:ext cx="5887336" cy="2031325"/>
          </a:xfrm>
          <a:prstGeom prst="rect">
            <a:avLst/>
          </a:prstGeom>
          <a:noFill/>
        </p:spPr>
        <p:txBody>
          <a:bodyPr wrap="square">
            <a:spAutoFit/>
          </a:bodyPr>
          <a:lstStyle/>
          <a:p>
            <a:endParaRPr lang="es-MX" b="1" dirty="0">
              <a:latin typeface="Open Sans"/>
            </a:endParaRPr>
          </a:p>
          <a:p>
            <a:r>
              <a:rPr lang="es-MX" b="1" dirty="0">
                <a:latin typeface="Open Sans"/>
              </a:rPr>
              <a:t>Si los programadores descubren que están usando múltiples objetos de la misma manera, y a menudo tienen código idéntico para manejar cada uno de ellos, entonces composite es una buena opción, en esta situación es menos complejo tratar los primitivos y los compuestos como homogéneos.</a:t>
            </a:r>
            <a:endParaRPr lang="es-MX" dirty="0"/>
          </a:p>
        </p:txBody>
      </p:sp>
      <p:sp>
        <p:nvSpPr>
          <p:cNvPr id="7" name="CuadroTexto 6">
            <a:extLst>
              <a:ext uri="{FF2B5EF4-FFF2-40B4-BE49-F238E27FC236}">
                <a16:creationId xmlns:a16="http://schemas.microsoft.com/office/drawing/2014/main" id="{1A5865A4-6A1D-4DE0-A349-41EBD7D38548}"/>
              </a:ext>
            </a:extLst>
          </p:cNvPr>
          <p:cNvSpPr txBox="1"/>
          <p:nvPr/>
        </p:nvSpPr>
        <p:spPr>
          <a:xfrm>
            <a:off x="1273249" y="2212423"/>
            <a:ext cx="6097772" cy="923330"/>
          </a:xfrm>
          <a:prstGeom prst="rect">
            <a:avLst/>
          </a:prstGeom>
          <a:noFill/>
        </p:spPr>
        <p:txBody>
          <a:bodyPr wrap="square">
            <a:spAutoFit/>
          </a:bodyPr>
          <a:lstStyle/>
          <a:p>
            <a:r>
              <a:rPr lang="es-MX" b="1" i="0" dirty="0">
                <a:effectLst/>
                <a:latin typeface="Open Sans"/>
              </a:rPr>
              <a:t>Debe usarse cuando los clientes necesitan ignorar la diferencia entre composiciones de objetos y objetos individuales.</a:t>
            </a:r>
          </a:p>
        </p:txBody>
      </p:sp>
    </p:spTree>
    <p:extLst>
      <p:ext uri="{BB962C8B-B14F-4D97-AF65-F5344CB8AC3E}">
        <p14:creationId xmlns:p14="http://schemas.microsoft.com/office/powerpoint/2010/main" val="240377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46AA098-22E5-4FD6-9B6D-D23B8BED0792}"/>
              </a:ext>
            </a:extLst>
          </p:cNvPr>
          <p:cNvPicPr>
            <a:picLocks noChangeAspect="1"/>
          </p:cNvPicPr>
          <p:nvPr/>
        </p:nvPicPr>
        <p:blipFill>
          <a:blip r:embed="rId2"/>
          <a:stretch>
            <a:fillRect/>
          </a:stretch>
        </p:blipFill>
        <p:spPr>
          <a:xfrm>
            <a:off x="3605211" y="2538115"/>
            <a:ext cx="4981575" cy="3581400"/>
          </a:xfrm>
          <a:prstGeom prst="rect">
            <a:avLst/>
          </a:prstGeom>
        </p:spPr>
      </p:pic>
      <p:sp>
        <p:nvSpPr>
          <p:cNvPr id="6" name="CuadroTexto 5">
            <a:extLst>
              <a:ext uri="{FF2B5EF4-FFF2-40B4-BE49-F238E27FC236}">
                <a16:creationId xmlns:a16="http://schemas.microsoft.com/office/drawing/2014/main" id="{DFE3CAD1-A086-45A5-A366-AEFDCEA739E5}"/>
              </a:ext>
            </a:extLst>
          </p:cNvPr>
          <p:cNvSpPr txBox="1"/>
          <p:nvPr/>
        </p:nvSpPr>
        <p:spPr>
          <a:xfrm>
            <a:off x="2827972" y="738485"/>
            <a:ext cx="6536054" cy="1200329"/>
          </a:xfrm>
          <a:prstGeom prst="rect">
            <a:avLst/>
          </a:prstGeom>
          <a:noFill/>
        </p:spPr>
        <p:txBody>
          <a:bodyPr wrap="square">
            <a:spAutoFit/>
          </a:bodyPr>
          <a:lstStyle/>
          <a:p>
            <a:r>
              <a:rPr lang="es-MX" i="0" dirty="0">
                <a:effectLst/>
                <a:latin typeface="Open Sans"/>
              </a:rPr>
              <a:t>La siguiente imagen muestra un ejemplo  con un punto de venta en el que se ofrece a los clientes paque</a:t>
            </a:r>
            <a:r>
              <a:rPr lang="es-MX" dirty="0">
                <a:latin typeface="Open Sans"/>
              </a:rPr>
              <a:t>tes de ventas.</a:t>
            </a:r>
          </a:p>
          <a:p>
            <a:r>
              <a:rPr lang="es-MX" b="1" dirty="0" err="1">
                <a:latin typeface="Open Sans"/>
              </a:rPr>
              <a:t>Leaf</a:t>
            </a:r>
            <a:r>
              <a:rPr lang="es-MX" dirty="0">
                <a:latin typeface="Open Sans"/>
              </a:rPr>
              <a:t> es representado por el producto simple.</a:t>
            </a:r>
          </a:p>
          <a:p>
            <a:r>
              <a:rPr lang="es-MX" b="1" dirty="0" err="1">
                <a:latin typeface="Open Sans"/>
              </a:rPr>
              <a:t>Component</a:t>
            </a:r>
            <a:r>
              <a:rPr lang="es-MX" dirty="0">
                <a:latin typeface="Open Sans"/>
              </a:rPr>
              <a:t> es representado por productos compuestos.</a:t>
            </a:r>
          </a:p>
        </p:txBody>
      </p:sp>
    </p:spTree>
    <p:extLst>
      <p:ext uri="{BB962C8B-B14F-4D97-AF65-F5344CB8AC3E}">
        <p14:creationId xmlns:p14="http://schemas.microsoft.com/office/powerpoint/2010/main" val="42423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793F1E4-E0B9-418D-956B-92F1CBE2CBBE}"/>
              </a:ext>
            </a:extLst>
          </p:cNvPr>
          <p:cNvSpPr txBox="1"/>
          <p:nvPr/>
        </p:nvSpPr>
        <p:spPr>
          <a:xfrm>
            <a:off x="3493364" y="738134"/>
            <a:ext cx="5205271" cy="923330"/>
          </a:xfrm>
          <a:prstGeom prst="rect">
            <a:avLst/>
          </a:prstGeom>
          <a:noFill/>
        </p:spPr>
        <p:txBody>
          <a:bodyPr wrap="none" rtlCol="0">
            <a:spAutoFit/>
          </a:bodyPr>
          <a:lstStyle/>
          <a:p>
            <a:r>
              <a:rPr lang="es-MX" sz="5400" dirty="0">
                <a:latin typeface="OCR A Extended" panose="02010509020102010303" pitchFamily="50" charset="0"/>
              </a:rPr>
              <a:t>Bibliografía</a:t>
            </a:r>
          </a:p>
        </p:txBody>
      </p:sp>
      <p:sp>
        <p:nvSpPr>
          <p:cNvPr id="5" name="CuadroTexto 4">
            <a:extLst>
              <a:ext uri="{FF2B5EF4-FFF2-40B4-BE49-F238E27FC236}">
                <a16:creationId xmlns:a16="http://schemas.microsoft.com/office/drawing/2014/main" id="{194698F8-9954-4451-8553-08AEF9B6CDCE}"/>
              </a:ext>
            </a:extLst>
          </p:cNvPr>
          <p:cNvSpPr txBox="1"/>
          <p:nvPr/>
        </p:nvSpPr>
        <p:spPr>
          <a:xfrm>
            <a:off x="3047113" y="2574483"/>
            <a:ext cx="6097772" cy="369332"/>
          </a:xfrm>
          <a:prstGeom prst="rect">
            <a:avLst/>
          </a:prstGeom>
          <a:noFill/>
        </p:spPr>
        <p:txBody>
          <a:bodyPr wrap="square">
            <a:spAutoFit/>
          </a:bodyPr>
          <a:lstStyle/>
          <a:p>
            <a:r>
              <a:rPr lang="es-MX" dirty="0"/>
              <a:t>https://refactoring.guru/es/design-patterns/composite</a:t>
            </a:r>
          </a:p>
        </p:txBody>
      </p:sp>
      <p:sp>
        <p:nvSpPr>
          <p:cNvPr id="7" name="CuadroTexto 6">
            <a:extLst>
              <a:ext uri="{FF2B5EF4-FFF2-40B4-BE49-F238E27FC236}">
                <a16:creationId xmlns:a16="http://schemas.microsoft.com/office/drawing/2014/main" id="{8A22E12D-4D6B-4D31-8EF7-91D1953766F3}"/>
              </a:ext>
            </a:extLst>
          </p:cNvPr>
          <p:cNvSpPr txBox="1"/>
          <p:nvPr/>
        </p:nvSpPr>
        <p:spPr>
          <a:xfrm>
            <a:off x="3047113" y="3429000"/>
            <a:ext cx="6097772" cy="646331"/>
          </a:xfrm>
          <a:prstGeom prst="rect">
            <a:avLst/>
          </a:prstGeom>
          <a:noFill/>
        </p:spPr>
        <p:txBody>
          <a:bodyPr wrap="square">
            <a:spAutoFit/>
          </a:bodyPr>
          <a:lstStyle/>
          <a:p>
            <a:r>
              <a:rPr lang="es-MX" dirty="0"/>
              <a:t>https://www.oscarblancarteblog.com/2014/10/07/patron-de-diseno-composite/</a:t>
            </a:r>
          </a:p>
        </p:txBody>
      </p:sp>
    </p:spTree>
    <p:extLst>
      <p:ext uri="{BB962C8B-B14F-4D97-AF65-F5344CB8AC3E}">
        <p14:creationId xmlns:p14="http://schemas.microsoft.com/office/powerpoint/2010/main" val="283462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Pizarra</Template>
  <TotalTime>466</TotalTime>
  <Words>474</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Baskerville Old Face</vt:lpstr>
      <vt:lpstr>Calisto MT</vt:lpstr>
      <vt:lpstr>OCR A Extended</vt:lpstr>
      <vt:lpstr>Open Sans</vt:lpstr>
      <vt:lpstr>PT Sans</vt:lpstr>
      <vt:lpstr>Wingdings 2</vt:lpstr>
      <vt:lpstr>Pizarra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Lopez</dc:creator>
  <cp:lastModifiedBy>Jorge Lopez</cp:lastModifiedBy>
  <cp:revision>13</cp:revision>
  <dcterms:created xsi:type="dcterms:W3CDTF">2020-09-17T13:10:39Z</dcterms:created>
  <dcterms:modified xsi:type="dcterms:W3CDTF">2020-09-17T20:56:50Z</dcterms:modified>
</cp:coreProperties>
</file>