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3" r:id="rId9"/>
    <p:sldId id="264" r:id="rId10"/>
    <p:sldId id="268"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1CFD7-DA3B-488E-B409-182956376A41}"/>
              </a:ext>
            </a:extLst>
          </p:cNvPr>
          <p:cNvSpPr>
            <a:spLocks noGrp="1"/>
          </p:cNvSpPr>
          <p:nvPr>
            <p:ph type="ctrTitle"/>
          </p:nvPr>
        </p:nvSpPr>
        <p:spPr>
          <a:xfrm>
            <a:off x="1836664" y="433249"/>
            <a:ext cx="8791575" cy="1011237"/>
          </a:xfrm>
        </p:spPr>
        <p:txBody>
          <a:bodyPr>
            <a:normAutofit/>
          </a:bodyPr>
          <a:lstStyle/>
          <a:p>
            <a:pPr algn="ctr"/>
            <a:r>
              <a:rPr lang="es-MX" cap="none" dirty="0">
                <a:latin typeface="Century" panose="02040604050505020304" pitchFamily="18" charset="0"/>
              </a:rPr>
              <a:t>Iterador</a:t>
            </a:r>
            <a:endParaRPr lang="es-419" cap="none" dirty="0">
              <a:latin typeface="Century" panose="02040604050505020304" pitchFamily="18" charset="0"/>
            </a:endParaRPr>
          </a:p>
        </p:txBody>
      </p:sp>
      <p:pic>
        <p:nvPicPr>
          <p:cNvPr id="1026" name="Picture 2" descr="Resultado de imagen para iteradores python">
            <a:extLst>
              <a:ext uri="{FF2B5EF4-FFF2-40B4-BE49-F238E27FC236}">
                <a16:creationId xmlns:a16="http://schemas.microsoft.com/office/drawing/2014/main" id="{6C0355EA-4418-4CE6-9981-D74B24FB9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420" y="1948070"/>
            <a:ext cx="3800061" cy="380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3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BED5E92-51AA-48CB-B831-B1C16BCCC341}"/>
              </a:ext>
            </a:extLst>
          </p:cNvPr>
          <p:cNvSpPr txBox="1"/>
          <p:nvPr/>
        </p:nvSpPr>
        <p:spPr>
          <a:xfrm>
            <a:off x="2246243" y="797510"/>
            <a:ext cx="7938052" cy="5262979"/>
          </a:xfrm>
          <a:prstGeom prst="rect">
            <a:avLst/>
          </a:prstGeom>
          <a:noFill/>
        </p:spPr>
        <p:txBody>
          <a:bodyPr wrap="square" rtlCol="0">
            <a:spAutoFit/>
          </a:bodyPr>
          <a:lstStyle/>
          <a:p>
            <a:r>
              <a:rPr lang="es-419" sz="2800" dirty="0">
                <a:latin typeface="Century" panose="02040604050505020304" pitchFamily="18" charset="0"/>
              </a:rPr>
              <a:t>Son funciones que nos permitirán obtener sus resultados poco a poco. Es decir, cada vez que llamemos a la función nos darán un nuevo resultado. Por ejemplo, una función para generar todos los números primos que cada vez que la llamemos nos devuelva el siguiente número primo. ¿Podemos construir una función que nos devuelva todos los números pares? Esto no es posible si no usamos generadores. Como sabemos los números primos son infinitos(otro ejemplo son los pares).</a:t>
            </a:r>
          </a:p>
        </p:txBody>
      </p:sp>
    </p:spTree>
    <p:extLst>
      <p:ext uri="{BB962C8B-B14F-4D97-AF65-F5344CB8AC3E}">
        <p14:creationId xmlns:p14="http://schemas.microsoft.com/office/powerpoint/2010/main" val="86315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C584533-BD00-4147-AAB5-6CF716F756F2}"/>
              </a:ext>
            </a:extLst>
          </p:cNvPr>
          <p:cNvSpPr/>
          <p:nvPr/>
        </p:nvSpPr>
        <p:spPr>
          <a:xfrm>
            <a:off x="2358149" y="251791"/>
            <a:ext cx="7475701" cy="1754326"/>
          </a:xfrm>
          <a:prstGeom prst="rect">
            <a:avLst/>
          </a:prstGeom>
          <a:noFill/>
        </p:spPr>
        <p:txBody>
          <a:bodyPr wrap="none" lIns="91440" tIns="45720" rIns="91440" bIns="45720">
            <a:spAutoFit/>
          </a:bodyPr>
          <a:lstStyle/>
          <a:p>
            <a:pPr algn="ctr"/>
            <a:r>
              <a:rPr lang="es-419" sz="5400" b="1" dirty="0">
                <a:ln w="9525">
                  <a:solidFill>
                    <a:schemeClr val="bg1"/>
                  </a:solidFill>
                  <a:prstDash val="solid"/>
                </a:ln>
                <a:effectLst>
                  <a:outerShdw blurRad="12700" dist="38100" dir="2700000" algn="tl" rotWithShape="0">
                    <a:schemeClr val="bg1">
                      <a:lumMod val="50000"/>
                    </a:schemeClr>
                  </a:outerShdw>
                </a:effectLst>
              </a:rPr>
              <a:t>¿PARA QUÉ SIRVEN LOS </a:t>
            </a:r>
          </a:p>
          <a:p>
            <a:pPr algn="ctr"/>
            <a:r>
              <a:rPr lang="es-419" sz="5400" b="1" dirty="0">
                <a:ln w="9525">
                  <a:solidFill>
                    <a:schemeClr val="bg1"/>
                  </a:solidFill>
                  <a:prstDash val="solid"/>
                </a:ln>
                <a:effectLst>
                  <a:outerShdw blurRad="12700" dist="38100" dir="2700000" algn="tl" rotWithShape="0">
                    <a:schemeClr val="bg1">
                      <a:lumMod val="50000"/>
                    </a:schemeClr>
                  </a:outerShdw>
                </a:effectLst>
              </a:rPr>
              <a:t>GENERADORES?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ángulo 5">
            <a:extLst>
              <a:ext uri="{FF2B5EF4-FFF2-40B4-BE49-F238E27FC236}">
                <a16:creationId xmlns:a16="http://schemas.microsoft.com/office/drawing/2014/main" id="{C0F4F41A-2CB5-4FB0-9B55-0D18B6C9335D}"/>
              </a:ext>
            </a:extLst>
          </p:cNvPr>
          <p:cNvSpPr/>
          <p:nvPr/>
        </p:nvSpPr>
        <p:spPr>
          <a:xfrm>
            <a:off x="2001078" y="2742048"/>
            <a:ext cx="4412974" cy="2308324"/>
          </a:xfrm>
          <a:prstGeom prst="rect">
            <a:avLst/>
          </a:prstGeom>
        </p:spPr>
        <p:txBody>
          <a:bodyPr wrap="square">
            <a:spAutoFit/>
          </a:bodyPr>
          <a:lstStyle/>
          <a:p>
            <a:r>
              <a:rPr lang="es-419" sz="2400" dirty="0">
                <a:latin typeface="Century" panose="02040604050505020304" pitchFamily="18" charset="0"/>
              </a:rPr>
              <a:t>C</a:t>
            </a:r>
            <a:r>
              <a:rPr lang="es-419" sz="2400">
                <a:latin typeface="Century" panose="02040604050505020304" pitchFamily="18" charset="0"/>
              </a:rPr>
              <a:t>omo </a:t>
            </a:r>
            <a:r>
              <a:rPr lang="es-419" sz="2400" dirty="0">
                <a:latin typeface="Century" panose="02040604050505020304" pitchFamily="18" charset="0"/>
              </a:rPr>
              <a:t>el propio nombre indica, para generar datos en tiempo de ejecución. Además también podemos acelerar búsquedas y crear bucles más rápidos.</a:t>
            </a:r>
          </a:p>
        </p:txBody>
      </p:sp>
    </p:spTree>
    <p:extLst>
      <p:ext uri="{BB962C8B-B14F-4D97-AF65-F5344CB8AC3E}">
        <p14:creationId xmlns:p14="http://schemas.microsoft.com/office/powerpoint/2010/main" val="206177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sultado de imagen para numeros primos">
            <a:extLst>
              <a:ext uri="{FF2B5EF4-FFF2-40B4-BE49-F238E27FC236}">
                <a16:creationId xmlns:a16="http://schemas.microsoft.com/office/drawing/2014/main" id="{96ABC3F0-3364-4E7A-AB06-683FD9BDDB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751" y="448297"/>
            <a:ext cx="8768803" cy="5568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75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7B37D63-1CD2-43CC-B971-6AEF3F0F5299}"/>
              </a:ext>
            </a:extLst>
          </p:cNvPr>
          <p:cNvSpPr/>
          <p:nvPr/>
        </p:nvSpPr>
        <p:spPr>
          <a:xfrm>
            <a:off x="2278929" y="0"/>
            <a:ext cx="7634141" cy="1754326"/>
          </a:xfrm>
          <a:prstGeom prst="rect">
            <a:avLst/>
          </a:prstGeom>
          <a:noFill/>
        </p:spPr>
        <p:txBody>
          <a:bodyPr wrap="non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rPr>
              <a:t>Que es un iterador en los </a:t>
            </a:r>
          </a:p>
          <a:p>
            <a:pPr algn="ctr"/>
            <a:r>
              <a:rPr lang="es-ES" sz="5400" b="1" dirty="0">
                <a:ln w="9525">
                  <a:solidFill>
                    <a:schemeClr val="bg1"/>
                  </a:solidFill>
                  <a:prstDash val="solid"/>
                </a:ln>
                <a:effectLst>
                  <a:outerShdw blurRad="12700" dist="38100" dir="2700000" algn="tl" rotWithShape="0">
                    <a:schemeClr val="bg1">
                      <a:lumMod val="50000"/>
                    </a:schemeClr>
                  </a:outerShdw>
                </a:effectLst>
              </a:rPr>
              <a:t>patrones de diseño?</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CuadroTexto 3">
            <a:extLst>
              <a:ext uri="{FF2B5EF4-FFF2-40B4-BE49-F238E27FC236}">
                <a16:creationId xmlns:a16="http://schemas.microsoft.com/office/drawing/2014/main" id="{04256C78-455F-4637-A95F-9F12024A1427}"/>
              </a:ext>
            </a:extLst>
          </p:cNvPr>
          <p:cNvSpPr txBox="1"/>
          <p:nvPr/>
        </p:nvSpPr>
        <p:spPr>
          <a:xfrm>
            <a:off x="1239077" y="2426451"/>
            <a:ext cx="9839739" cy="2862322"/>
          </a:xfrm>
          <a:prstGeom prst="rect">
            <a:avLst/>
          </a:prstGeom>
          <a:noFill/>
        </p:spPr>
        <p:txBody>
          <a:bodyPr wrap="square" rtlCol="0">
            <a:spAutoFit/>
          </a:bodyPr>
          <a:lstStyle/>
          <a:p>
            <a:pPr algn="ctr"/>
            <a:r>
              <a:rPr lang="es-419" sz="3600" b="1" dirty="0">
                <a:latin typeface="Century" panose="02040604050505020304" pitchFamily="18" charset="0"/>
              </a:rPr>
              <a:t> El patrón Iterador es un mecanismo de acceso a los elementos que constituyen una estructura de datos para la utilización de estos sin exponer su estructura interna.</a:t>
            </a:r>
          </a:p>
          <a:p>
            <a:pPr algn="ctr"/>
            <a:endParaRPr lang="es-419" sz="3600" b="1" dirty="0">
              <a:latin typeface="Century" panose="02040604050505020304" pitchFamily="18" charset="0"/>
            </a:endParaRPr>
          </a:p>
        </p:txBody>
      </p:sp>
    </p:spTree>
    <p:extLst>
      <p:ext uri="{BB962C8B-B14F-4D97-AF65-F5344CB8AC3E}">
        <p14:creationId xmlns:p14="http://schemas.microsoft.com/office/powerpoint/2010/main" val="1598466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8C1AD36A-AD4A-40DE-9438-5113EF34B010}"/>
              </a:ext>
            </a:extLst>
          </p:cNvPr>
          <p:cNvSpPr txBox="1"/>
          <p:nvPr/>
        </p:nvSpPr>
        <p:spPr>
          <a:xfrm>
            <a:off x="3154017" y="1666534"/>
            <a:ext cx="6467061" cy="3108543"/>
          </a:xfrm>
          <a:prstGeom prst="rect">
            <a:avLst/>
          </a:prstGeom>
          <a:noFill/>
        </p:spPr>
        <p:txBody>
          <a:bodyPr wrap="square" rtlCol="0">
            <a:spAutoFit/>
          </a:bodyPr>
          <a:lstStyle/>
          <a:p>
            <a:r>
              <a:rPr lang="es-419" sz="2800" dirty="0">
                <a:latin typeface="Century" panose="02040604050505020304" pitchFamily="18" charset="0"/>
              </a:rPr>
              <a:t>En Python, los iteradores tienen que implementar un método “</a:t>
            </a:r>
            <a:r>
              <a:rPr lang="es-419" sz="2800" dirty="0" err="1">
                <a:latin typeface="Century" panose="02040604050505020304" pitchFamily="18" charset="0"/>
              </a:rPr>
              <a:t>next</a:t>
            </a:r>
            <a:r>
              <a:rPr lang="es-419" sz="2800" dirty="0">
                <a:latin typeface="Century" panose="02040604050505020304" pitchFamily="18" charset="0"/>
              </a:rPr>
              <a:t>” que debe devolver los elementos, de a uno por vez, comenzando por el primero. Y al llegar al final de la estructura, debe levantar una excepción de tipo “</a:t>
            </a:r>
            <a:r>
              <a:rPr lang="es-419" sz="2800" dirty="0" err="1">
                <a:latin typeface="Century" panose="02040604050505020304" pitchFamily="18" charset="0"/>
              </a:rPr>
              <a:t>StopInterator</a:t>
            </a:r>
            <a:r>
              <a:rPr lang="es-419" sz="2800" dirty="0">
                <a:latin typeface="Century" panose="02040604050505020304" pitchFamily="18" charset="0"/>
              </a:rPr>
              <a:t>”</a:t>
            </a:r>
          </a:p>
        </p:txBody>
      </p:sp>
    </p:spTree>
    <p:extLst>
      <p:ext uri="{BB962C8B-B14F-4D97-AF65-F5344CB8AC3E}">
        <p14:creationId xmlns:p14="http://schemas.microsoft.com/office/powerpoint/2010/main" val="1492361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23F5358-F341-4A39-B2DA-3A99DD25FF73}"/>
              </a:ext>
            </a:extLst>
          </p:cNvPr>
          <p:cNvSpPr/>
          <p:nvPr/>
        </p:nvSpPr>
        <p:spPr>
          <a:xfrm>
            <a:off x="4902524" y="224135"/>
            <a:ext cx="2890536"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Propósito</a:t>
            </a:r>
          </a:p>
        </p:txBody>
      </p:sp>
      <p:sp>
        <p:nvSpPr>
          <p:cNvPr id="3" name="CuadroTexto 2">
            <a:extLst>
              <a:ext uri="{FF2B5EF4-FFF2-40B4-BE49-F238E27FC236}">
                <a16:creationId xmlns:a16="http://schemas.microsoft.com/office/drawing/2014/main" id="{1FF1F7FB-E48C-4F2C-92CB-0316A90EC57E}"/>
              </a:ext>
            </a:extLst>
          </p:cNvPr>
          <p:cNvSpPr txBox="1"/>
          <p:nvPr/>
        </p:nvSpPr>
        <p:spPr>
          <a:xfrm>
            <a:off x="3511827" y="1391478"/>
            <a:ext cx="6692347" cy="4708981"/>
          </a:xfrm>
          <a:prstGeom prst="rect">
            <a:avLst/>
          </a:prstGeom>
          <a:noFill/>
        </p:spPr>
        <p:txBody>
          <a:bodyPr wrap="square" rtlCol="0">
            <a:spAutoFit/>
          </a:bodyPr>
          <a:lstStyle/>
          <a:p>
            <a:r>
              <a:rPr lang="es-MX" sz="2000" dirty="0">
                <a:latin typeface="Century" panose="02040604050505020304" pitchFamily="18" charset="0"/>
              </a:rPr>
              <a:t>*</a:t>
            </a:r>
            <a:r>
              <a:rPr lang="es-419" sz="2000" dirty="0">
                <a:latin typeface="Century" panose="02040604050505020304" pitchFamily="18" charset="0"/>
              </a:rPr>
              <a:t>Surge del deseo de acceder a los elementos de un </a:t>
            </a:r>
          </a:p>
          <a:p>
            <a:r>
              <a:rPr lang="es-419" sz="2000" dirty="0">
                <a:latin typeface="Century" panose="02040604050505020304" pitchFamily="18" charset="0"/>
              </a:rPr>
              <a:t>  contenedor de objetos (ejemplo una lista, arreglos, </a:t>
            </a:r>
          </a:p>
          <a:p>
            <a:r>
              <a:rPr lang="es-419" sz="2000" dirty="0">
                <a:latin typeface="Century" panose="02040604050505020304" pitchFamily="18" charset="0"/>
              </a:rPr>
              <a:t> tablas de hash, listas enlazadas, etc..) sin </a:t>
            </a:r>
          </a:p>
          <a:p>
            <a:r>
              <a:rPr lang="es-419" sz="2000" dirty="0">
                <a:latin typeface="Century" panose="02040604050505020304" pitchFamily="18" charset="0"/>
              </a:rPr>
              <a:t>  exponer su representación interna.</a:t>
            </a:r>
          </a:p>
          <a:p>
            <a:endParaRPr lang="es-MX" sz="2000" dirty="0">
              <a:latin typeface="Century" panose="02040604050505020304" pitchFamily="18" charset="0"/>
            </a:endParaRPr>
          </a:p>
          <a:p>
            <a:r>
              <a:rPr lang="es-MX" sz="2000" dirty="0">
                <a:latin typeface="Century" panose="02040604050505020304" pitchFamily="18" charset="0"/>
              </a:rPr>
              <a:t>*</a:t>
            </a:r>
            <a:r>
              <a:rPr lang="es-419" sz="2000" dirty="0">
                <a:latin typeface="Century" panose="02040604050505020304" pitchFamily="18" charset="0"/>
              </a:rPr>
              <a:t>Es posible que se necesite más de una forma </a:t>
            </a:r>
          </a:p>
          <a:p>
            <a:r>
              <a:rPr lang="es-419" sz="2000" dirty="0">
                <a:latin typeface="Century" panose="02040604050505020304" pitchFamily="18" charset="0"/>
              </a:rPr>
              <a:t>  de recorrer la estructura siendo para ello </a:t>
            </a:r>
          </a:p>
          <a:p>
            <a:r>
              <a:rPr lang="es-419" sz="2000" dirty="0">
                <a:latin typeface="Century" panose="02040604050505020304" pitchFamily="18" charset="0"/>
              </a:rPr>
              <a:t>  necesario crear modificaciones en la clase.</a:t>
            </a:r>
          </a:p>
          <a:p>
            <a:endParaRPr lang="es-MX" sz="2000" dirty="0">
              <a:latin typeface="Century" panose="02040604050505020304" pitchFamily="18" charset="0"/>
            </a:endParaRPr>
          </a:p>
          <a:p>
            <a:r>
              <a:rPr lang="es-MX" sz="2000" dirty="0">
                <a:latin typeface="Century" panose="02040604050505020304" pitchFamily="18" charset="0"/>
              </a:rPr>
              <a:t>*</a:t>
            </a:r>
            <a:r>
              <a:rPr lang="es-419" sz="2000" dirty="0">
                <a:latin typeface="Century" panose="02040604050505020304" pitchFamily="18" charset="0"/>
              </a:rPr>
              <a:t>Diferentes iteradores pueden presentar diferentes </a:t>
            </a:r>
          </a:p>
          <a:p>
            <a:r>
              <a:rPr lang="es-419" sz="2000" dirty="0">
                <a:latin typeface="Century" panose="02040604050505020304" pitchFamily="18" charset="0"/>
              </a:rPr>
              <a:t>  tipos de recorrido sobre la estructura </a:t>
            </a:r>
          </a:p>
          <a:p>
            <a:endParaRPr lang="es-MX" sz="2000" dirty="0">
              <a:latin typeface="Century" panose="02040604050505020304" pitchFamily="18" charset="0"/>
            </a:endParaRPr>
          </a:p>
          <a:p>
            <a:r>
              <a:rPr lang="es-419" sz="2000" dirty="0">
                <a:latin typeface="Century" panose="02040604050505020304" pitchFamily="18" charset="0"/>
              </a:rPr>
              <a:t>*Los iteradores no tienen por qué limitarse a recorrer </a:t>
            </a:r>
          </a:p>
          <a:p>
            <a:r>
              <a:rPr lang="es-419" sz="2000" dirty="0">
                <a:latin typeface="Century" panose="02040604050505020304" pitchFamily="18" charset="0"/>
              </a:rPr>
              <a:t>  la estructura, sino que podrían incorporar otro tipo </a:t>
            </a:r>
          </a:p>
          <a:p>
            <a:r>
              <a:rPr lang="es-419" sz="2000" dirty="0">
                <a:latin typeface="Century" panose="02040604050505020304" pitchFamily="18" charset="0"/>
              </a:rPr>
              <a:t>  de lógica como filtrar ciertos elementos. </a:t>
            </a:r>
            <a:endParaRPr lang="es-MX" sz="2000" dirty="0">
              <a:latin typeface="Century" panose="02040604050505020304" pitchFamily="18" charset="0"/>
            </a:endParaRPr>
          </a:p>
        </p:txBody>
      </p:sp>
    </p:spTree>
    <p:extLst>
      <p:ext uri="{BB962C8B-B14F-4D97-AF65-F5344CB8AC3E}">
        <p14:creationId xmlns:p14="http://schemas.microsoft.com/office/powerpoint/2010/main" val="225897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5.googleusercontent.com/m8zsq2NgkH3zuO0rMEoPRmk3YyVDOA0EHTr58G3J4gkAp3eQ-SVmNlVNsMz1P4QTr0drGJVbtao374Wp2vjNCJ0Y9H6mSMl2zU9BnCxnkOfOSG5Oyw">
            <a:extLst>
              <a:ext uri="{FF2B5EF4-FFF2-40B4-BE49-F238E27FC236}">
                <a16:creationId xmlns:a16="http://schemas.microsoft.com/office/drawing/2014/main" id="{BBC19D10-81D3-452B-9FEB-3F1DFDAAA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826" y="1095388"/>
            <a:ext cx="6302747" cy="466722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B6751B16-E801-4284-8506-BA9CD1518197}"/>
              </a:ext>
            </a:extLst>
          </p:cNvPr>
          <p:cNvSpPr txBox="1"/>
          <p:nvPr/>
        </p:nvSpPr>
        <p:spPr>
          <a:xfrm>
            <a:off x="1158227" y="335845"/>
            <a:ext cx="3975653" cy="6186309"/>
          </a:xfrm>
          <a:prstGeom prst="rect">
            <a:avLst/>
          </a:prstGeom>
          <a:noFill/>
        </p:spPr>
        <p:txBody>
          <a:bodyPr wrap="square" rtlCol="0">
            <a:spAutoFit/>
          </a:bodyPr>
          <a:lstStyle/>
          <a:p>
            <a:r>
              <a:rPr lang="es-419" dirty="0">
                <a:latin typeface="Century" panose="02040604050505020304" pitchFamily="18" charset="0"/>
              </a:rPr>
              <a:t>Agregado/Aggregate: define una interfaz para crear un objeto iterator.</a:t>
            </a:r>
          </a:p>
          <a:p>
            <a:endParaRPr lang="es-419" dirty="0">
              <a:latin typeface="Century" panose="02040604050505020304" pitchFamily="18" charset="0"/>
            </a:endParaRPr>
          </a:p>
          <a:p>
            <a:r>
              <a:rPr lang="es-419" dirty="0">
                <a:latin typeface="Century" panose="02040604050505020304" pitchFamily="18" charset="0"/>
              </a:rPr>
              <a:t>Iterator: define la interfaz para acceder y recorrer los elementos de un agregado.</a:t>
            </a:r>
          </a:p>
          <a:p>
            <a:endParaRPr lang="es-419" dirty="0">
              <a:latin typeface="Century" panose="02040604050505020304" pitchFamily="18" charset="0"/>
            </a:endParaRPr>
          </a:p>
          <a:p>
            <a:r>
              <a:rPr lang="es-419" dirty="0">
                <a:latin typeface="Century" panose="02040604050505020304" pitchFamily="18" charset="0"/>
              </a:rPr>
              <a:t>IteradorConcreto: implementa la interfaz del iterador y guarda la posición actual del recorrido en cada momento.</a:t>
            </a:r>
          </a:p>
          <a:p>
            <a:endParaRPr lang="es-419" dirty="0">
              <a:latin typeface="Century" panose="02040604050505020304" pitchFamily="18" charset="0"/>
            </a:endParaRPr>
          </a:p>
          <a:p>
            <a:r>
              <a:rPr lang="es-419" dirty="0">
                <a:latin typeface="Century" panose="02040604050505020304" pitchFamily="18" charset="0"/>
              </a:rPr>
              <a:t>AgregadoConcreto: implementa la interfaz de creación de iteradores devolviendo una instancia del iterador concreto apropiado.</a:t>
            </a:r>
          </a:p>
          <a:p>
            <a:endParaRPr lang="es-419" dirty="0">
              <a:latin typeface="Century" panose="02040604050505020304" pitchFamily="18" charset="0"/>
            </a:endParaRPr>
          </a:p>
          <a:p>
            <a:r>
              <a:rPr lang="es-419" dirty="0">
                <a:latin typeface="Century" panose="02040604050505020304" pitchFamily="18" charset="0"/>
              </a:rPr>
              <a:t>Cliente: solicita recorrer una colección y lo hace siguiendo los métodos otorgados por la interfaz Iterator. </a:t>
            </a:r>
          </a:p>
        </p:txBody>
      </p:sp>
    </p:spTree>
    <p:extLst>
      <p:ext uri="{BB962C8B-B14F-4D97-AF65-F5344CB8AC3E}">
        <p14:creationId xmlns:p14="http://schemas.microsoft.com/office/powerpoint/2010/main" val="1998222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2A3DB96-88CB-4F83-96A9-09A6A2FF8DD8}"/>
              </a:ext>
            </a:extLst>
          </p:cNvPr>
          <p:cNvPicPr>
            <a:picLocks noChangeAspect="1"/>
          </p:cNvPicPr>
          <p:nvPr/>
        </p:nvPicPr>
        <p:blipFill rotWithShape="1">
          <a:blip r:embed="rId2"/>
          <a:srcRect b="8320"/>
          <a:stretch/>
        </p:blipFill>
        <p:spPr>
          <a:xfrm>
            <a:off x="1537252" y="1127024"/>
            <a:ext cx="8931965" cy="4603952"/>
          </a:xfrm>
          <a:prstGeom prst="rect">
            <a:avLst/>
          </a:prstGeom>
        </p:spPr>
      </p:pic>
    </p:spTree>
    <p:extLst>
      <p:ext uri="{BB962C8B-B14F-4D97-AF65-F5344CB8AC3E}">
        <p14:creationId xmlns:p14="http://schemas.microsoft.com/office/powerpoint/2010/main" val="3605060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5768928-9BAE-4174-8384-7B17B8B2B776}"/>
              </a:ext>
            </a:extLst>
          </p:cNvPr>
          <p:cNvPicPr>
            <a:picLocks noChangeAspect="1"/>
          </p:cNvPicPr>
          <p:nvPr/>
        </p:nvPicPr>
        <p:blipFill>
          <a:blip r:embed="rId2"/>
          <a:stretch>
            <a:fillRect/>
          </a:stretch>
        </p:blipFill>
        <p:spPr>
          <a:xfrm>
            <a:off x="1328530" y="1803382"/>
            <a:ext cx="9737035" cy="3251236"/>
          </a:xfrm>
          <a:prstGeom prst="rect">
            <a:avLst/>
          </a:prstGeom>
        </p:spPr>
      </p:pic>
    </p:spTree>
    <p:extLst>
      <p:ext uri="{BB962C8B-B14F-4D97-AF65-F5344CB8AC3E}">
        <p14:creationId xmlns:p14="http://schemas.microsoft.com/office/powerpoint/2010/main" val="376244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1CFD7-DA3B-488E-B409-182956376A41}"/>
              </a:ext>
            </a:extLst>
          </p:cNvPr>
          <p:cNvSpPr>
            <a:spLocks noGrp="1"/>
          </p:cNvSpPr>
          <p:nvPr>
            <p:ph type="ctrTitle"/>
          </p:nvPr>
        </p:nvSpPr>
        <p:spPr>
          <a:xfrm>
            <a:off x="1836664" y="433249"/>
            <a:ext cx="8791575" cy="1011237"/>
          </a:xfrm>
        </p:spPr>
        <p:txBody>
          <a:bodyPr>
            <a:normAutofit/>
          </a:bodyPr>
          <a:lstStyle/>
          <a:p>
            <a:pPr algn="ctr"/>
            <a:r>
              <a:rPr lang="es-MX" cap="none" dirty="0">
                <a:latin typeface="Century" panose="02040604050505020304" pitchFamily="18" charset="0"/>
              </a:rPr>
              <a:t>Generadores</a:t>
            </a:r>
            <a:endParaRPr lang="es-419" cap="none" dirty="0">
              <a:latin typeface="Century" panose="02040604050505020304" pitchFamily="18" charset="0"/>
            </a:endParaRPr>
          </a:p>
        </p:txBody>
      </p:sp>
      <p:pic>
        <p:nvPicPr>
          <p:cNvPr id="1026" name="Picture 2" descr="Resultado de imagen para iteradores python">
            <a:extLst>
              <a:ext uri="{FF2B5EF4-FFF2-40B4-BE49-F238E27FC236}">
                <a16:creationId xmlns:a16="http://schemas.microsoft.com/office/drawing/2014/main" id="{6C0355EA-4418-4CE6-9981-D74B24FB9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420" y="1948070"/>
            <a:ext cx="3800061" cy="380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25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1E0C350-F921-4B2D-B4C1-EBF66EBAE2DA}"/>
              </a:ext>
            </a:extLst>
          </p:cNvPr>
          <p:cNvSpPr/>
          <p:nvPr/>
        </p:nvSpPr>
        <p:spPr>
          <a:xfrm>
            <a:off x="3023744" y="318052"/>
            <a:ext cx="6356548"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rPr>
              <a:t>Que es un Generador</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Rectángulo 3">
            <a:extLst>
              <a:ext uri="{FF2B5EF4-FFF2-40B4-BE49-F238E27FC236}">
                <a16:creationId xmlns:a16="http://schemas.microsoft.com/office/drawing/2014/main" id="{BF2E905C-0E0E-4814-9445-CA52F2957BAE}"/>
              </a:ext>
            </a:extLst>
          </p:cNvPr>
          <p:cNvSpPr/>
          <p:nvPr/>
        </p:nvSpPr>
        <p:spPr>
          <a:xfrm>
            <a:off x="3048000" y="1516919"/>
            <a:ext cx="6096000" cy="3785652"/>
          </a:xfrm>
          <a:prstGeom prst="rect">
            <a:avLst/>
          </a:prstGeom>
        </p:spPr>
        <p:txBody>
          <a:bodyPr>
            <a:spAutoFit/>
          </a:bodyPr>
          <a:lstStyle/>
          <a:p>
            <a:r>
              <a:rPr lang="es-419" sz="2400" dirty="0"/>
              <a:t>Los generadores son objetos invocables, tales como las funciones y los métodos, los cuales implementan un método __next__( ) .</a:t>
            </a:r>
          </a:p>
          <a:p>
            <a:endParaRPr lang="es-MX" sz="2400" dirty="0"/>
          </a:p>
          <a:p>
            <a:r>
              <a:rPr lang="es-419" sz="2400" dirty="0"/>
              <a:t>Extrae valores de una función y se almacenan  en  objetos iterables (que se pueden recorrer).</a:t>
            </a:r>
          </a:p>
          <a:p>
            <a:endParaRPr lang="es-MX" sz="2400" dirty="0"/>
          </a:p>
          <a:p>
            <a:r>
              <a:rPr lang="es-MX" sz="2400" dirty="0"/>
              <a:t>L</a:t>
            </a:r>
            <a:r>
              <a:rPr lang="es-419" sz="2400" dirty="0"/>
              <a:t>os valores se almacena 1 en 1.</a:t>
            </a:r>
          </a:p>
          <a:p>
            <a:endParaRPr lang="es-MX" sz="2400" dirty="0"/>
          </a:p>
          <a:p>
            <a:endParaRPr lang="es-419" sz="2400" dirty="0"/>
          </a:p>
        </p:txBody>
      </p:sp>
    </p:spTree>
    <p:extLst>
      <p:ext uri="{BB962C8B-B14F-4D97-AF65-F5344CB8AC3E}">
        <p14:creationId xmlns:p14="http://schemas.microsoft.com/office/powerpoint/2010/main" val="3022671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1052</TotalTime>
  <Words>423</Words>
  <Application>Microsoft Office PowerPoint</Application>
  <PresentationFormat>Panorámica</PresentationFormat>
  <Paragraphs>41</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Century</vt:lpstr>
      <vt:lpstr>Trebuchet MS</vt:lpstr>
      <vt:lpstr>Tw Cen MT</vt:lpstr>
      <vt:lpstr>Circuito</vt:lpstr>
      <vt:lpstr>Iterador</vt:lpstr>
      <vt:lpstr>Presentación de PowerPoint</vt:lpstr>
      <vt:lpstr>Presentación de PowerPoint</vt:lpstr>
      <vt:lpstr>Presentación de PowerPoint</vt:lpstr>
      <vt:lpstr>Presentación de PowerPoint</vt:lpstr>
      <vt:lpstr>Presentación de PowerPoint</vt:lpstr>
      <vt:lpstr>Presentación de PowerPoint</vt:lpstr>
      <vt:lpstr>Generadores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Iterador</dc:title>
  <dc:creator>MAXIMILIANO GARCIA DE SANTIAGO</dc:creator>
  <cp:lastModifiedBy>MAXIMILIANO GARCIA DE SANTIAGO</cp:lastModifiedBy>
  <cp:revision>17</cp:revision>
  <dcterms:created xsi:type="dcterms:W3CDTF">2018-09-19T18:30:33Z</dcterms:created>
  <dcterms:modified xsi:type="dcterms:W3CDTF">2018-09-22T22:11:09Z</dcterms:modified>
</cp:coreProperties>
</file>