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2" r:id="rId5"/>
    <p:sldId id="259" r:id="rId6"/>
    <p:sldId id="266" r:id="rId7"/>
    <p:sldId id="265" r:id="rId8"/>
    <p:sldId id="260" r:id="rId9"/>
    <p:sldId id="263"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C989FF5-60B0-4612-96E5-F7765D71E364}" type="datetimeFigureOut">
              <a:rPr lang="es-MX" smtClean="0"/>
              <a:t>17/09/2020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17717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989FF5-60B0-4612-96E5-F7765D71E364}"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44723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989FF5-60B0-4612-96E5-F7765D71E364}"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2094455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989FF5-60B0-4612-96E5-F7765D71E364}"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AF1995-E9EE-4621-A86A-B4982755BBFE}" type="slidenum">
              <a:rPr lang="es-MX" smtClean="0"/>
              <a:t>‹Nº›</a:t>
            </a:fld>
            <a:endParaRPr lang="es-MX"/>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99776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989FF5-60B0-4612-96E5-F7765D71E364}"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603807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C989FF5-60B0-4612-96E5-F7765D71E364}" type="datetimeFigureOut">
              <a:rPr lang="es-MX" smtClean="0"/>
              <a:t>17/09/2020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2702985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C989FF5-60B0-4612-96E5-F7765D71E364}" type="datetimeFigureOut">
              <a:rPr lang="es-MX" smtClean="0"/>
              <a:t>17/09/2020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413305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989FF5-60B0-4612-96E5-F7765D71E364}" type="datetimeFigureOut">
              <a:rPr lang="es-MX" smtClean="0"/>
              <a:t>17/09/2020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2290371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989FF5-60B0-4612-96E5-F7765D71E364}" type="datetimeFigureOut">
              <a:rPr lang="es-MX" smtClean="0"/>
              <a:t>17/09/2020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185137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989FF5-60B0-4612-96E5-F7765D71E364}" type="datetimeFigureOut">
              <a:rPr lang="es-MX" smtClean="0"/>
              <a:t>17/09/2020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261829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989FF5-60B0-4612-96E5-F7765D71E364}" type="datetimeFigureOut">
              <a:rPr lang="es-MX" smtClean="0"/>
              <a:t>17/09/2020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302378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C989FF5-60B0-4612-96E5-F7765D71E364}"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212080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C989FF5-60B0-4612-96E5-F7765D71E364}" type="datetimeFigureOut">
              <a:rPr lang="es-MX" smtClean="0"/>
              <a:t>17/09/2020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272224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989FF5-60B0-4612-96E5-F7765D71E364}" type="datetimeFigureOut">
              <a:rPr lang="es-MX" smtClean="0"/>
              <a:t>17/09/2020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298893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C989FF5-60B0-4612-96E5-F7765D71E364}" type="datetimeFigureOut">
              <a:rPr lang="es-MX" smtClean="0"/>
              <a:t>17/09/2020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7985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989FF5-60B0-4612-96E5-F7765D71E364}"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416633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989FF5-60B0-4612-96E5-F7765D71E364}"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AF1995-E9EE-4621-A86A-B4982755BBFE}" type="slidenum">
              <a:rPr lang="es-MX" smtClean="0"/>
              <a:t>‹Nº›</a:t>
            </a:fld>
            <a:endParaRPr lang="es-MX"/>
          </a:p>
        </p:txBody>
      </p:sp>
    </p:spTree>
    <p:extLst>
      <p:ext uri="{BB962C8B-B14F-4D97-AF65-F5344CB8AC3E}">
        <p14:creationId xmlns:p14="http://schemas.microsoft.com/office/powerpoint/2010/main" val="267989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C989FF5-60B0-4612-96E5-F7765D71E364}" type="datetimeFigureOut">
              <a:rPr lang="es-MX" smtClean="0"/>
              <a:t>17/09/2020</a:t>
            </a:fld>
            <a:endParaRPr lang="es-MX"/>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MX"/>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BAF1995-E9EE-4621-A86A-B4982755BBFE}" type="slidenum">
              <a:rPr lang="es-MX" smtClean="0"/>
              <a:t>‹Nº›</a:t>
            </a:fld>
            <a:endParaRPr lang="es-MX"/>
          </a:p>
        </p:txBody>
      </p:sp>
    </p:spTree>
    <p:extLst>
      <p:ext uri="{BB962C8B-B14F-4D97-AF65-F5344CB8AC3E}">
        <p14:creationId xmlns:p14="http://schemas.microsoft.com/office/powerpoint/2010/main" val="98693904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41092-3648-4715-A4AC-3F6BB51C23C8}"/>
              </a:ext>
            </a:extLst>
          </p:cNvPr>
          <p:cNvSpPr>
            <a:spLocks noGrp="1"/>
          </p:cNvSpPr>
          <p:nvPr>
            <p:ph type="ctrTitle"/>
          </p:nvPr>
        </p:nvSpPr>
        <p:spPr/>
        <p:txBody>
          <a:bodyPr/>
          <a:lstStyle/>
          <a:p>
            <a:r>
              <a:rPr lang="es-MX" dirty="0"/>
              <a:t>Patrón de diseño flyweight en Python</a:t>
            </a:r>
          </a:p>
        </p:txBody>
      </p:sp>
      <p:sp>
        <p:nvSpPr>
          <p:cNvPr id="3" name="Subtítulo 2">
            <a:extLst>
              <a:ext uri="{FF2B5EF4-FFF2-40B4-BE49-F238E27FC236}">
                <a16:creationId xmlns:a16="http://schemas.microsoft.com/office/drawing/2014/main" id="{741F86FB-A128-4C9A-A075-CB9E0DEE867B}"/>
              </a:ext>
            </a:extLst>
          </p:cNvPr>
          <p:cNvSpPr>
            <a:spLocks noGrp="1"/>
          </p:cNvSpPr>
          <p:nvPr>
            <p:ph type="subTitle" idx="1"/>
          </p:nvPr>
        </p:nvSpPr>
        <p:spPr>
          <a:xfrm>
            <a:off x="1751012" y="4185616"/>
            <a:ext cx="8689976" cy="1371599"/>
          </a:xfrm>
        </p:spPr>
        <p:txBody>
          <a:bodyPr>
            <a:normAutofit fontScale="92500" lnSpcReduction="10000"/>
          </a:bodyPr>
          <a:lstStyle/>
          <a:p>
            <a:r>
              <a:rPr lang="es-MX" dirty="0"/>
              <a:t>Diseño y arquitectura de software</a:t>
            </a:r>
          </a:p>
          <a:p>
            <a:r>
              <a:rPr lang="es-MX" dirty="0"/>
              <a:t>Ing. ÁNGEL SANTIAGO JAIME ZAVALA</a:t>
            </a:r>
          </a:p>
          <a:p>
            <a:r>
              <a:rPr lang="es-MX" dirty="0"/>
              <a:t>Ángel David Sena Martínez</a:t>
            </a:r>
          </a:p>
        </p:txBody>
      </p:sp>
    </p:spTree>
    <p:extLst>
      <p:ext uri="{BB962C8B-B14F-4D97-AF65-F5344CB8AC3E}">
        <p14:creationId xmlns:p14="http://schemas.microsoft.com/office/powerpoint/2010/main" val="2505539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ítulo 1">
            <a:extLst>
              <a:ext uri="{FF2B5EF4-FFF2-40B4-BE49-F238E27FC236}">
                <a16:creationId xmlns:a16="http://schemas.microsoft.com/office/drawing/2014/main" id="{E8CC927F-CE69-4F68-95C2-251F27428EBF}"/>
              </a:ext>
            </a:extLst>
          </p:cNvPr>
          <p:cNvSpPr>
            <a:spLocks noGrp="1"/>
          </p:cNvSpPr>
          <p:nvPr>
            <p:ph type="title"/>
          </p:nvPr>
        </p:nvSpPr>
        <p:spPr>
          <a:xfrm>
            <a:off x="641074" y="1419900"/>
            <a:ext cx="2844002" cy="4018201"/>
          </a:xfrm>
        </p:spPr>
        <p:txBody>
          <a:bodyPr>
            <a:normAutofit/>
          </a:bodyPr>
          <a:lstStyle/>
          <a:p>
            <a:pPr algn="l"/>
            <a:r>
              <a:rPr lang="es-MX" sz="3700"/>
              <a:t>Explicación del problema</a:t>
            </a:r>
          </a:p>
        </p:txBody>
      </p:sp>
      <p:sp>
        <p:nvSpPr>
          <p:cNvPr id="4" name="Rectangle 1">
            <a:extLst>
              <a:ext uri="{FF2B5EF4-FFF2-40B4-BE49-F238E27FC236}">
                <a16:creationId xmlns:a16="http://schemas.microsoft.com/office/drawing/2014/main" id="{304D29C0-C8EE-48F5-9299-D82D583527AD}"/>
              </a:ext>
            </a:extLst>
          </p:cNvPr>
          <p:cNvSpPr>
            <a:spLocks noGrp="1" noChangeArrowheads="1"/>
          </p:cNvSpPr>
          <p:nvPr>
            <p:ph sz="quarter" idx="13"/>
          </p:nvPr>
        </p:nvSpPr>
        <p:spPr bwMode="auto">
          <a:xfrm>
            <a:off x="4059936" y="666749"/>
            <a:ext cx="7941564" cy="580072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2696" rIns="0" bIns="-12696"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s-ES" altLang="es-MX" sz="2400" b="0" i="0" u="none" strike="noStrike" cap="none" normalizeH="0" baseline="0" dirty="0">
                <a:ln>
                  <a:noFill/>
                </a:ln>
                <a:effectLst/>
                <a:latin typeface="inherit"/>
              </a:rPr>
              <a:t>El problema </a:t>
            </a:r>
            <a:r>
              <a:rPr lang="es-ES" altLang="es-MX" sz="2400" cap="none" dirty="0">
                <a:effectLst/>
                <a:latin typeface="inherit"/>
              </a:rPr>
              <a:t>actual</a:t>
            </a:r>
            <a:r>
              <a:rPr kumimoji="0" lang="es-ES" altLang="es-MX" sz="2400" b="0" i="0" u="none" strike="noStrike" cap="none" normalizeH="0" baseline="0" dirty="0">
                <a:ln>
                  <a:noFill/>
                </a:ln>
                <a:effectLst/>
                <a:latin typeface="inherit"/>
              </a:rPr>
              <a:t> está relacionado con los objetos del automóvil porque cada automóvil está representado por objetos separados que contienen muchos datos relacionados con su color, tamaño, asientos, velocidad máxima, etc. , tu juego se bloquea. Para evitar situaciones de este tipo en las aplicaciones, es recomendable para el desarrollador utilizar el método Flyweight, que le permite colocar más objetos en la cantidad de RAM disponible al compartir partes comunes de los objetos.</a:t>
            </a:r>
            <a:r>
              <a:rPr kumimoji="0" lang="es-ES" altLang="es-MX" sz="2400" b="0" i="0" u="none" strike="noStrike" cap="none" normalizeH="0" baseline="0" dirty="0">
                <a:ln>
                  <a:noFill/>
                </a:ln>
                <a:effectLst/>
              </a:rPr>
              <a:t> </a:t>
            </a:r>
            <a:endParaRPr kumimoji="0" lang="es-ES" altLang="es-MX" sz="2400" b="0" i="0" u="none" strike="noStrike" cap="none" normalizeH="0" baseline="0" dirty="0">
              <a:ln>
                <a:noFill/>
              </a:ln>
              <a:effectLst/>
              <a:latin typeface="Arial" panose="020B0604020202020204" pitchFamily="34" charset="0"/>
            </a:endParaRPr>
          </a:p>
        </p:txBody>
      </p:sp>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27818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61D69-77A2-49A5-BDE9-8EDEC7F1F658}"/>
              </a:ext>
            </a:extLst>
          </p:cNvPr>
          <p:cNvSpPr>
            <a:spLocks noGrp="1"/>
          </p:cNvSpPr>
          <p:nvPr>
            <p:ph type="title"/>
          </p:nvPr>
        </p:nvSpPr>
        <p:spPr/>
        <p:txBody>
          <a:bodyPr/>
          <a:lstStyle/>
          <a:p>
            <a:r>
              <a:rPr lang="es-MX" dirty="0"/>
              <a:t>Resultados</a:t>
            </a:r>
          </a:p>
        </p:txBody>
      </p:sp>
      <p:sp>
        <p:nvSpPr>
          <p:cNvPr id="3" name="Marcador de contenido 2">
            <a:extLst>
              <a:ext uri="{FF2B5EF4-FFF2-40B4-BE49-F238E27FC236}">
                <a16:creationId xmlns:a16="http://schemas.microsoft.com/office/drawing/2014/main" id="{4D2AD182-AA5D-4F4F-B7BA-96D249E755AD}"/>
              </a:ext>
            </a:extLst>
          </p:cNvPr>
          <p:cNvSpPr>
            <a:spLocks noGrp="1"/>
          </p:cNvSpPr>
          <p:nvPr>
            <p:ph sz="quarter" idx="13"/>
          </p:nvPr>
        </p:nvSpPr>
        <p:spPr>
          <a:xfrm>
            <a:off x="913774" y="1846556"/>
            <a:ext cx="10363826" cy="4705164"/>
          </a:xfrm>
        </p:spPr>
        <p:txBody>
          <a:bodyPr>
            <a:normAutofit/>
          </a:bodyPr>
          <a:lstStyle/>
          <a:p>
            <a:pPr algn="l" fontAlgn="base">
              <a:buFont typeface="Arial" panose="020B0604020202020204" pitchFamily="34" charset="0"/>
              <a:buChar char="•"/>
            </a:pPr>
            <a:r>
              <a:rPr lang="es-MX" b="1" i="0" dirty="0">
                <a:effectLst/>
                <a:latin typeface="Roboto"/>
              </a:rPr>
              <a:t>Para reducir la cantidad de objetos: Generalmente, el método Flyweight se usa cuando nuestra aplicación tiene muchos objetos pesados, para resolver este problema usamos el método Flyweight para eliminar el consumo innecesario de memoria.</a:t>
            </a:r>
          </a:p>
          <a:p>
            <a:pPr algn="l" fontAlgn="base">
              <a:buFont typeface="Arial" panose="020B0604020202020204" pitchFamily="34" charset="0"/>
              <a:buChar char="•"/>
            </a:pPr>
            <a:r>
              <a:rPr lang="es-MX" b="1" i="0" dirty="0">
                <a:effectLst/>
                <a:latin typeface="Roboto"/>
              </a:rPr>
              <a:t>Aplicaciones independientes del objeto: cuando nuestra aplicación es independiente del objeto creado, podemos hacer uso de este método para ahorrar mucho espacio en la máquina.</a:t>
            </a:r>
          </a:p>
          <a:p>
            <a:pPr algn="l" fontAlgn="base">
              <a:buFont typeface="Arial" panose="020B0604020202020204" pitchFamily="34" charset="0"/>
              <a:buChar char="•"/>
            </a:pPr>
            <a:r>
              <a:rPr lang="es-MX" b="1" i="0" dirty="0">
                <a:effectLst/>
                <a:latin typeface="Roboto"/>
              </a:rPr>
              <a:t>Reducción del costo del proyecto: cuando se requiere reducir el costo del proyecto en términos de complejidad de espacio y tiempo, siempre se prefiere utilizar el método Flyweight</a:t>
            </a:r>
            <a:endParaRPr lang="es-MX" dirty="0"/>
          </a:p>
        </p:txBody>
      </p:sp>
    </p:spTree>
    <p:extLst>
      <p:ext uri="{BB962C8B-B14F-4D97-AF65-F5344CB8AC3E}">
        <p14:creationId xmlns:p14="http://schemas.microsoft.com/office/powerpoint/2010/main" val="207631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158DC-1DB1-4ADA-A801-26B994855067}"/>
              </a:ext>
            </a:extLst>
          </p:cNvPr>
          <p:cNvSpPr>
            <a:spLocks noGrp="1"/>
          </p:cNvSpPr>
          <p:nvPr>
            <p:ph type="title"/>
          </p:nvPr>
        </p:nvSpPr>
        <p:spPr>
          <a:xfrm>
            <a:off x="913149" y="0"/>
            <a:ext cx="10364451" cy="1596177"/>
          </a:xfrm>
        </p:spPr>
        <p:txBody>
          <a:bodyPr/>
          <a:lstStyle/>
          <a:p>
            <a:r>
              <a:rPr lang="es-MX" dirty="0"/>
              <a:t>Flyweight, ¿Qué es?</a:t>
            </a:r>
          </a:p>
        </p:txBody>
      </p:sp>
      <p:sp>
        <p:nvSpPr>
          <p:cNvPr id="3" name="Marcador de contenido 2">
            <a:extLst>
              <a:ext uri="{FF2B5EF4-FFF2-40B4-BE49-F238E27FC236}">
                <a16:creationId xmlns:a16="http://schemas.microsoft.com/office/drawing/2014/main" id="{0B57E85F-FCCC-46AC-BE16-98C7E5212657}"/>
              </a:ext>
            </a:extLst>
          </p:cNvPr>
          <p:cNvSpPr>
            <a:spLocks noGrp="1"/>
          </p:cNvSpPr>
          <p:nvPr>
            <p:ph sz="quarter" idx="13"/>
          </p:nvPr>
        </p:nvSpPr>
        <p:spPr>
          <a:xfrm>
            <a:off x="381114" y="1267703"/>
            <a:ext cx="10896486" cy="3668281"/>
          </a:xfrm>
        </p:spPr>
        <p:txBody>
          <a:bodyPr/>
          <a:lstStyle/>
          <a:p>
            <a:r>
              <a:rPr lang="es-MX" dirty="0"/>
              <a:t>Flyweight es un patrón que centra su atención en la construcción de objetos y te permite mantener más objetos dentro de la cantidad disponible de RAM compartiendo las partes comunes del estado entre varios objetos en lugar de mantener toda la información en cada objeto.</a:t>
            </a:r>
          </a:p>
          <a:p>
            <a:endParaRPr lang="es-MX" dirty="0"/>
          </a:p>
          <a:p>
            <a:endParaRPr lang="es-MX" dirty="0"/>
          </a:p>
        </p:txBody>
      </p:sp>
      <p:pic>
        <p:nvPicPr>
          <p:cNvPr id="4" name="Imagen 3">
            <a:extLst>
              <a:ext uri="{FF2B5EF4-FFF2-40B4-BE49-F238E27FC236}">
                <a16:creationId xmlns:a16="http://schemas.microsoft.com/office/drawing/2014/main" id="{4BBA67B1-18F0-4B84-8DA7-526E97AE99C0}"/>
              </a:ext>
            </a:extLst>
          </p:cNvPr>
          <p:cNvPicPr>
            <a:picLocks noChangeAspect="1"/>
          </p:cNvPicPr>
          <p:nvPr/>
        </p:nvPicPr>
        <p:blipFill>
          <a:blip r:embed="rId2"/>
          <a:stretch>
            <a:fillRect/>
          </a:stretch>
        </p:blipFill>
        <p:spPr>
          <a:xfrm>
            <a:off x="3897923" y="2863880"/>
            <a:ext cx="7912963" cy="2915018"/>
          </a:xfrm>
          <a:prstGeom prst="rect">
            <a:avLst/>
          </a:prstGeom>
        </p:spPr>
      </p:pic>
    </p:spTree>
    <p:extLst>
      <p:ext uri="{BB962C8B-B14F-4D97-AF65-F5344CB8AC3E}">
        <p14:creationId xmlns:p14="http://schemas.microsoft.com/office/powerpoint/2010/main" val="389571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A639A-2599-4B6E-91E2-12A181028EB3}"/>
              </a:ext>
            </a:extLst>
          </p:cNvPr>
          <p:cNvSpPr>
            <a:spLocks noGrp="1"/>
          </p:cNvSpPr>
          <p:nvPr>
            <p:ph type="title"/>
          </p:nvPr>
        </p:nvSpPr>
        <p:spPr/>
        <p:txBody>
          <a:bodyPr/>
          <a:lstStyle/>
          <a:p>
            <a:r>
              <a:rPr lang="es-MX" dirty="0"/>
              <a:t>Problemas que se solucionan</a:t>
            </a:r>
          </a:p>
        </p:txBody>
      </p:sp>
      <p:sp>
        <p:nvSpPr>
          <p:cNvPr id="3" name="Marcador de contenido 2">
            <a:extLst>
              <a:ext uri="{FF2B5EF4-FFF2-40B4-BE49-F238E27FC236}">
                <a16:creationId xmlns:a16="http://schemas.microsoft.com/office/drawing/2014/main" id="{C5EC5506-5A3F-47B1-97D2-7F26A110A36B}"/>
              </a:ext>
            </a:extLst>
          </p:cNvPr>
          <p:cNvSpPr>
            <a:spLocks noGrp="1"/>
          </p:cNvSpPr>
          <p:nvPr>
            <p:ph sz="quarter" idx="13"/>
          </p:nvPr>
        </p:nvSpPr>
        <p:spPr/>
        <p:txBody>
          <a:bodyPr/>
          <a:lstStyle/>
          <a:p>
            <a:pPr marL="0" indent="0">
              <a:buNone/>
            </a:pPr>
            <a:r>
              <a:rPr lang="es-MX" dirty="0"/>
              <a:t>Disminución del uso de recursos: el uso de referencias (punteros) suele ser más óptimo que cada objeto tenga la información repetida en su interior.</a:t>
            </a:r>
          </a:p>
          <a:p>
            <a:pPr marL="0" indent="0">
              <a:buNone/>
            </a:pPr>
            <a:r>
              <a:rPr lang="es-MX" dirty="0"/>
              <a:t>Protección ante el cambio: al meter toda la información redundante en un elemento común, un cambio en dicha información hace que solo tengamos que tocar un único punto y no distribuir ese cambio en la información redundante en toda la serie de objetos, siendo esto último mucho más propenso a error.</a:t>
            </a:r>
          </a:p>
        </p:txBody>
      </p:sp>
    </p:spTree>
    <p:extLst>
      <p:ext uri="{BB962C8B-B14F-4D97-AF65-F5344CB8AC3E}">
        <p14:creationId xmlns:p14="http://schemas.microsoft.com/office/powerpoint/2010/main" val="229845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38F99D-8802-4C62-9C90-A1C6E2CF914D}"/>
              </a:ext>
            </a:extLst>
          </p:cNvPr>
          <p:cNvSpPr>
            <a:spLocks noGrp="1"/>
          </p:cNvSpPr>
          <p:nvPr>
            <p:ph type="title"/>
          </p:nvPr>
        </p:nvSpPr>
        <p:spPr>
          <a:xfrm>
            <a:off x="1100206" y="433563"/>
            <a:ext cx="10364451" cy="1596177"/>
          </a:xfrm>
        </p:spPr>
        <p:txBody>
          <a:bodyPr/>
          <a:lstStyle/>
          <a:p>
            <a:r>
              <a:rPr lang="es-MX" dirty="0"/>
              <a:t>Tipos de datos</a:t>
            </a:r>
          </a:p>
        </p:txBody>
      </p:sp>
      <p:sp>
        <p:nvSpPr>
          <p:cNvPr id="3" name="Marcador de contenido 2">
            <a:extLst>
              <a:ext uri="{FF2B5EF4-FFF2-40B4-BE49-F238E27FC236}">
                <a16:creationId xmlns:a16="http://schemas.microsoft.com/office/drawing/2014/main" id="{9853894E-5446-4E0C-AA23-7EE5CF4E58E3}"/>
              </a:ext>
            </a:extLst>
          </p:cNvPr>
          <p:cNvSpPr>
            <a:spLocks noGrp="1"/>
          </p:cNvSpPr>
          <p:nvPr>
            <p:ph sz="quarter" idx="13"/>
          </p:nvPr>
        </p:nvSpPr>
        <p:spPr>
          <a:xfrm>
            <a:off x="727342" y="2029740"/>
            <a:ext cx="11008937" cy="4394697"/>
          </a:xfrm>
        </p:spPr>
        <p:txBody>
          <a:bodyPr>
            <a:normAutofit/>
          </a:bodyPr>
          <a:lstStyle/>
          <a:p>
            <a:pPr marL="0" indent="0">
              <a:buNone/>
            </a:pPr>
            <a:r>
              <a:rPr lang="es-MX" dirty="0"/>
              <a:t>Intrínsecos: son los datos compartidos por todos los objetos de un subtipo determinado. Por norma general, son datos que no cambiarán a lo largo del tiempo, y si cambian, alterarán el estado de todos los objetos que hagan uso de ellos.</a:t>
            </a:r>
          </a:p>
          <a:p>
            <a:pPr marL="0" indent="0">
              <a:buNone/>
            </a:pPr>
            <a:r>
              <a:rPr lang="es-MX" dirty="0"/>
              <a:t>Extrínsecos: se calculan “al vuelo” fuera del objeto Flyweight. Este cálculo suele realizarse a partir de los datos intrínsecos y de los parámetros recibidos por los métodos del objeto Flyweight. La idea detrás de los datos extrínsecos radica en que, o bien sean calculados a partir de los datos intrínsecos o bien ocupen una cantidad de memoria mínima en comparación a éstos.</a:t>
            </a:r>
          </a:p>
        </p:txBody>
      </p:sp>
    </p:spTree>
    <p:extLst>
      <p:ext uri="{BB962C8B-B14F-4D97-AF65-F5344CB8AC3E}">
        <p14:creationId xmlns:p14="http://schemas.microsoft.com/office/powerpoint/2010/main" val="206676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4CA71-9819-4058-A20D-422CBDF01E43}"/>
              </a:ext>
            </a:extLst>
          </p:cNvPr>
          <p:cNvSpPr>
            <a:spLocks noGrp="1"/>
          </p:cNvSpPr>
          <p:nvPr>
            <p:ph type="title"/>
          </p:nvPr>
        </p:nvSpPr>
        <p:spPr>
          <a:xfrm>
            <a:off x="1073574" y="-73941"/>
            <a:ext cx="10364451" cy="1596177"/>
          </a:xfrm>
        </p:spPr>
        <p:txBody>
          <a:bodyPr/>
          <a:lstStyle/>
          <a:p>
            <a:r>
              <a:rPr lang="es-MX" dirty="0"/>
              <a:t>Pasos para realizar un buen patrón de diseño</a:t>
            </a:r>
          </a:p>
        </p:txBody>
      </p:sp>
      <p:sp>
        <p:nvSpPr>
          <p:cNvPr id="3" name="Marcador de contenido 2">
            <a:extLst>
              <a:ext uri="{FF2B5EF4-FFF2-40B4-BE49-F238E27FC236}">
                <a16:creationId xmlns:a16="http://schemas.microsoft.com/office/drawing/2014/main" id="{EE716A9A-4ECB-4C49-B084-EB7398A356C2}"/>
              </a:ext>
            </a:extLst>
          </p:cNvPr>
          <p:cNvSpPr>
            <a:spLocks noGrp="1"/>
          </p:cNvSpPr>
          <p:nvPr>
            <p:ph sz="quarter" idx="13"/>
          </p:nvPr>
        </p:nvSpPr>
        <p:spPr>
          <a:xfrm>
            <a:off x="417250" y="1296140"/>
            <a:ext cx="11363418" cy="5220070"/>
          </a:xfrm>
        </p:spPr>
        <p:txBody>
          <a:bodyPr>
            <a:normAutofit/>
          </a:bodyPr>
          <a:lstStyle/>
          <a:p>
            <a:pPr marL="457200" indent="-457200">
              <a:buFont typeface="+mj-lt"/>
              <a:buAutoNum type="arabicPeriod"/>
            </a:pPr>
            <a:r>
              <a:rPr lang="es-MX" dirty="0"/>
              <a:t>Comprobar que el rendimiento en los objetos es un tema primordial, y si el cliente está dispuesto a asumir el reajuste.</a:t>
            </a:r>
          </a:p>
          <a:p>
            <a:pPr marL="457200" indent="-457200">
              <a:buFont typeface="+mj-lt"/>
              <a:buAutoNum type="arabicPeriod"/>
            </a:pPr>
            <a:r>
              <a:rPr lang="es-MX" dirty="0"/>
              <a:t>Dividir el objetivo principal en estados: estado intrínseco (elementos que se puedan compartir o son comunes) y estado extrínseco (elementos particulares a cada tipo).</a:t>
            </a:r>
          </a:p>
          <a:p>
            <a:pPr marL="457200" indent="-457200">
              <a:buFont typeface="+mj-lt"/>
              <a:buAutoNum type="arabicPeriod"/>
            </a:pPr>
            <a:r>
              <a:rPr lang="es-MX" dirty="0"/>
              <a:t>Retirar los elementos con estado extrínseco de los atributos de la clase, y añádale más bien una llamada a métodos.</a:t>
            </a:r>
          </a:p>
          <a:p>
            <a:pPr marL="457200" indent="-457200">
              <a:buFont typeface="+mj-lt"/>
              <a:buAutoNum type="arabicPeriod"/>
            </a:pPr>
            <a:r>
              <a:rPr lang="es-MX" dirty="0"/>
              <a:t>Crear una fábrica que pueda almacenar y reutilizar las instancias existentes de clases.</a:t>
            </a:r>
          </a:p>
          <a:p>
            <a:pPr marL="457200" indent="-457200">
              <a:buFont typeface="+mj-lt"/>
              <a:buAutoNum type="arabicPeriod"/>
            </a:pPr>
            <a:r>
              <a:rPr lang="es-MX" dirty="0"/>
              <a:t>El cliente debe usar la fábrica en vez de utilizar el operador new si requiere de creación de objetos.</a:t>
            </a:r>
          </a:p>
          <a:p>
            <a:pPr marL="457200" indent="-457200">
              <a:buFont typeface="+mj-lt"/>
              <a:buAutoNum type="arabicPeriod"/>
            </a:pPr>
            <a:r>
              <a:rPr lang="es-MX" dirty="0"/>
              <a:t>El cliente (o un tercero) debe revisar los estados extrínsecos, y reemplazar esos estados a métodos de la clase.</a:t>
            </a:r>
          </a:p>
        </p:txBody>
      </p:sp>
    </p:spTree>
    <p:extLst>
      <p:ext uri="{BB962C8B-B14F-4D97-AF65-F5344CB8AC3E}">
        <p14:creationId xmlns:p14="http://schemas.microsoft.com/office/powerpoint/2010/main" val="122033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C7BEB-EA32-4EE2-9B05-A9D6E3CB55CA}"/>
              </a:ext>
            </a:extLst>
          </p:cNvPr>
          <p:cNvSpPr>
            <a:spLocks noGrp="1"/>
          </p:cNvSpPr>
          <p:nvPr>
            <p:ph type="title"/>
          </p:nvPr>
        </p:nvSpPr>
        <p:spPr>
          <a:xfrm>
            <a:off x="913774" y="342292"/>
            <a:ext cx="10364451" cy="1596177"/>
          </a:xfrm>
        </p:spPr>
        <p:txBody>
          <a:bodyPr/>
          <a:lstStyle/>
          <a:p>
            <a:r>
              <a:rPr lang="es-MX" dirty="0"/>
              <a:t>Ejemplo de la vida real</a:t>
            </a:r>
          </a:p>
        </p:txBody>
      </p:sp>
      <p:pic>
        <p:nvPicPr>
          <p:cNvPr id="4" name="Marcador de contenido 3">
            <a:extLst>
              <a:ext uri="{FF2B5EF4-FFF2-40B4-BE49-F238E27FC236}">
                <a16:creationId xmlns:a16="http://schemas.microsoft.com/office/drawing/2014/main" id="{1EB90EF0-A6B6-4662-B01E-A9FF5E2C551D}"/>
              </a:ext>
            </a:extLst>
          </p:cNvPr>
          <p:cNvPicPr>
            <a:picLocks noGrp="1" noChangeAspect="1"/>
          </p:cNvPicPr>
          <p:nvPr>
            <p:ph sz="quarter" idx="13"/>
          </p:nvPr>
        </p:nvPicPr>
        <p:blipFill>
          <a:blip r:embed="rId2"/>
          <a:stretch>
            <a:fillRect/>
          </a:stretch>
        </p:blipFill>
        <p:spPr>
          <a:xfrm>
            <a:off x="1400175" y="1776414"/>
            <a:ext cx="9582776" cy="4310062"/>
          </a:xfrm>
          <a:prstGeom prst="rect">
            <a:avLst/>
          </a:prstGeom>
        </p:spPr>
      </p:pic>
    </p:spTree>
    <p:extLst>
      <p:ext uri="{BB962C8B-B14F-4D97-AF65-F5344CB8AC3E}">
        <p14:creationId xmlns:p14="http://schemas.microsoft.com/office/powerpoint/2010/main" val="75657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81F3C-E33C-4ACD-B6B4-DC776617CCB1}"/>
              </a:ext>
            </a:extLst>
          </p:cNvPr>
          <p:cNvSpPr>
            <a:spLocks noGrp="1"/>
          </p:cNvSpPr>
          <p:nvPr>
            <p:ph type="title"/>
          </p:nvPr>
        </p:nvSpPr>
        <p:spPr/>
        <p:txBody>
          <a:bodyPr/>
          <a:lstStyle/>
          <a:p>
            <a:r>
              <a:rPr lang="es-MX" dirty="0"/>
              <a:t>Partes de flyweight</a:t>
            </a:r>
          </a:p>
        </p:txBody>
      </p:sp>
      <p:pic>
        <p:nvPicPr>
          <p:cNvPr id="4098" name="Picture 2" descr="Estructura del patrón Flyweight">
            <a:extLst>
              <a:ext uri="{FF2B5EF4-FFF2-40B4-BE49-F238E27FC236}">
                <a16:creationId xmlns:a16="http://schemas.microsoft.com/office/drawing/2014/main" id="{81A73C91-28CF-4E7B-BB0B-EFA7B357C024}"/>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489563" y="2100633"/>
            <a:ext cx="5212874"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24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BA811-4778-426E-99DA-CC2F5A163FD0}"/>
              </a:ext>
            </a:extLst>
          </p:cNvPr>
          <p:cNvSpPr>
            <a:spLocks noGrp="1"/>
          </p:cNvSpPr>
          <p:nvPr>
            <p:ph type="title"/>
          </p:nvPr>
        </p:nvSpPr>
        <p:spPr>
          <a:xfrm>
            <a:off x="913774" y="0"/>
            <a:ext cx="10364451" cy="1596177"/>
          </a:xfrm>
        </p:spPr>
        <p:txBody>
          <a:bodyPr/>
          <a:lstStyle/>
          <a:p>
            <a:r>
              <a:rPr lang="es-MX" dirty="0"/>
              <a:t>Ejemplo básico</a:t>
            </a:r>
          </a:p>
        </p:txBody>
      </p:sp>
      <p:sp>
        <p:nvSpPr>
          <p:cNvPr id="3" name="Marcador de contenido 2">
            <a:extLst>
              <a:ext uri="{FF2B5EF4-FFF2-40B4-BE49-F238E27FC236}">
                <a16:creationId xmlns:a16="http://schemas.microsoft.com/office/drawing/2014/main" id="{CC14FFA9-0E72-48E0-8EDC-8588B9ED1641}"/>
              </a:ext>
            </a:extLst>
          </p:cNvPr>
          <p:cNvSpPr>
            <a:spLocks noGrp="1"/>
          </p:cNvSpPr>
          <p:nvPr>
            <p:ph sz="quarter" idx="13"/>
          </p:nvPr>
        </p:nvSpPr>
        <p:spPr>
          <a:xfrm>
            <a:off x="913774" y="1097585"/>
            <a:ext cx="10363826" cy="3424107"/>
          </a:xfrm>
        </p:spPr>
        <p:txBody>
          <a:bodyPr/>
          <a:lstStyle/>
          <a:p>
            <a:pPr marL="0" indent="0">
              <a:buNone/>
            </a:pPr>
            <a:r>
              <a:rPr lang="es-MX" dirty="0"/>
              <a:t>Un ejemplo simple de Flyweight podría ser el gestor de ventanas del sistema operativo. Un tema de ventanas poseerá atributos como color de fondo, fuente tipográfica, grosor del borde de la ventana, estilo de los botones… Muchos de estos atributos serán comunes a todas las ventanas, por lo que podríamos almacenar toda esta información en un elemento compartido y hacer una llamada a un método para que, haciendo uso de estos atributos comunes y de los parámetros recibidos por el método, se realice una operación que no requiera una instancia exclusiva para ello.</a:t>
            </a:r>
          </a:p>
        </p:txBody>
      </p:sp>
      <p:pic>
        <p:nvPicPr>
          <p:cNvPr id="4" name="Imagen 3">
            <a:extLst>
              <a:ext uri="{FF2B5EF4-FFF2-40B4-BE49-F238E27FC236}">
                <a16:creationId xmlns:a16="http://schemas.microsoft.com/office/drawing/2014/main" id="{175933EC-16F6-4065-9483-07DDA54C701A}"/>
              </a:ext>
            </a:extLst>
          </p:cNvPr>
          <p:cNvPicPr>
            <a:picLocks noChangeAspect="1"/>
          </p:cNvPicPr>
          <p:nvPr/>
        </p:nvPicPr>
        <p:blipFill>
          <a:blip r:embed="rId2"/>
          <a:stretch>
            <a:fillRect/>
          </a:stretch>
        </p:blipFill>
        <p:spPr>
          <a:xfrm>
            <a:off x="4992255" y="3790950"/>
            <a:ext cx="6485370" cy="2857500"/>
          </a:xfrm>
          <a:prstGeom prst="rect">
            <a:avLst/>
          </a:prstGeom>
        </p:spPr>
      </p:pic>
    </p:spTree>
    <p:extLst>
      <p:ext uri="{BB962C8B-B14F-4D97-AF65-F5344CB8AC3E}">
        <p14:creationId xmlns:p14="http://schemas.microsoft.com/office/powerpoint/2010/main" val="278296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E4BD62-D2DA-4C46-A8E2-1F54859920AD}"/>
              </a:ext>
            </a:extLst>
          </p:cNvPr>
          <p:cNvSpPr>
            <a:spLocks noGrp="1"/>
          </p:cNvSpPr>
          <p:nvPr>
            <p:ph type="title"/>
          </p:nvPr>
        </p:nvSpPr>
        <p:spPr>
          <a:xfrm>
            <a:off x="913774" y="130467"/>
            <a:ext cx="10364451" cy="2227102"/>
          </a:xfrm>
        </p:spPr>
        <p:txBody>
          <a:bodyPr/>
          <a:lstStyle/>
          <a:p>
            <a:r>
              <a:rPr lang="es-MX" dirty="0"/>
              <a:t>Ejemplo de código</a:t>
            </a:r>
            <a:br>
              <a:rPr lang="es-MX" dirty="0"/>
            </a:br>
            <a:endParaRPr lang="es-MX" dirty="0"/>
          </a:p>
        </p:txBody>
      </p:sp>
      <p:pic>
        <p:nvPicPr>
          <p:cNvPr id="5" name="Marcador de contenido 4">
            <a:extLst>
              <a:ext uri="{FF2B5EF4-FFF2-40B4-BE49-F238E27FC236}">
                <a16:creationId xmlns:a16="http://schemas.microsoft.com/office/drawing/2014/main" id="{03B59451-AA48-4B5F-83DB-4ACEB955878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85750" y="1643194"/>
            <a:ext cx="5362575" cy="4043362"/>
          </a:xfrm>
        </p:spPr>
      </p:pic>
      <p:pic>
        <p:nvPicPr>
          <p:cNvPr id="10" name="Imagen 9" descr="Captura de pantalla de un celular con letras&#10;&#10;Descripción generada automáticamente">
            <a:extLst>
              <a:ext uri="{FF2B5EF4-FFF2-40B4-BE49-F238E27FC236}">
                <a16:creationId xmlns:a16="http://schemas.microsoft.com/office/drawing/2014/main" id="{B074D742-4153-4944-8ABE-ECD59CE84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678" y="1643194"/>
            <a:ext cx="4976810" cy="3857625"/>
          </a:xfrm>
          <a:prstGeom prst="rect">
            <a:avLst/>
          </a:prstGeom>
        </p:spPr>
      </p:pic>
      <p:sp>
        <p:nvSpPr>
          <p:cNvPr id="11" name="CuadroTexto 10">
            <a:extLst>
              <a:ext uri="{FF2B5EF4-FFF2-40B4-BE49-F238E27FC236}">
                <a16:creationId xmlns:a16="http://schemas.microsoft.com/office/drawing/2014/main" id="{CE2A86DE-DD94-4617-8C1F-FFA7A93A2232}"/>
              </a:ext>
            </a:extLst>
          </p:cNvPr>
          <p:cNvSpPr txBox="1"/>
          <p:nvPr/>
        </p:nvSpPr>
        <p:spPr>
          <a:xfrm>
            <a:off x="2486025" y="6267450"/>
            <a:ext cx="2971800" cy="371475"/>
          </a:xfrm>
          <a:prstGeom prst="rect">
            <a:avLst/>
          </a:prstGeom>
          <a:noFill/>
        </p:spPr>
        <p:txBody>
          <a:bodyPr wrap="square" rtlCol="0">
            <a:spAutoFit/>
          </a:bodyPr>
          <a:lstStyle/>
          <a:p>
            <a:r>
              <a:rPr lang="es-MX" dirty="0"/>
              <a:t>ANTES</a:t>
            </a:r>
          </a:p>
        </p:txBody>
      </p:sp>
      <p:sp>
        <p:nvSpPr>
          <p:cNvPr id="12" name="CuadroTexto 11">
            <a:extLst>
              <a:ext uri="{FF2B5EF4-FFF2-40B4-BE49-F238E27FC236}">
                <a16:creationId xmlns:a16="http://schemas.microsoft.com/office/drawing/2014/main" id="{883BE3E4-B2FA-47E3-8523-1969D56D6A4F}"/>
              </a:ext>
            </a:extLst>
          </p:cNvPr>
          <p:cNvSpPr txBox="1"/>
          <p:nvPr/>
        </p:nvSpPr>
        <p:spPr>
          <a:xfrm>
            <a:off x="8667750" y="6172331"/>
            <a:ext cx="2305050" cy="371475"/>
          </a:xfrm>
          <a:prstGeom prst="rect">
            <a:avLst/>
          </a:prstGeom>
          <a:noFill/>
        </p:spPr>
        <p:txBody>
          <a:bodyPr wrap="square" rtlCol="0">
            <a:spAutoFit/>
          </a:bodyPr>
          <a:lstStyle/>
          <a:p>
            <a:r>
              <a:rPr lang="es-MX" dirty="0"/>
              <a:t>DESPÚES</a:t>
            </a:r>
          </a:p>
        </p:txBody>
      </p:sp>
    </p:spTree>
    <p:extLst>
      <p:ext uri="{BB962C8B-B14F-4D97-AF65-F5344CB8AC3E}">
        <p14:creationId xmlns:p14="http://schemas.microsoft.com/office/powerpoint/2010/main" val="2471224042"/>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otalTime>1208</TotalTime>
  <Words>718</Words>
  <Application>Microsoft Office PowerPoint</Application>
  <PresentationFormat>Panorámica</PresentationFormat>
  <Paragraphs>32</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inherit</vt:lpstr>
      <vt:lpstr>Roboto</vt:lpstr>
      <vt:lpstr>Tw Cen MT</vt:lpstr>
      <vt:lpstr>Gota</vt:lpstr>
      <vt:lpstr>Patrón de diseño flyweight en Python</vt:lpstr>
      <vt:lpstr>Flyweight, ¿Qué es?</vt:lpstr>
      <vt:lpstr>Problemas que se solucionan</vt:lpstr>
      <vt:lpstr>Tipos de datos</vt:lpstr>
      <vt:lpstr>Pasos para realizar un buen patrón de diseño</vt:lpstr>
      <vt:lpstr>Ejemplo de la vida real</vt:lpstr>
      <vt:lpstr>Partes de flyweight</vt:lpstr>
      <vt:lpstr>Ejemplo básico</vt:lpstr>
      <vt:lpstr>Ejemplo de código </vt:lpstr>
      <vt:lpstr>Explicación del problema</vt:lpstr>
      <vt:lpstr>Resultados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Patrón de diseño flyweight en Python</dc:title>
  <dc:creator>david87-99@hotmail.com</dc:creator>
  <cp:lastModifiedBy>david87-99@hotmail.com</cp:lastModifiedBy>
  <cp:revision>5</cp:revision>
  <dcterms:created xsi:type="dcterms:W3CDTF">2020-09-17T22:59:14Z</dcterms:created>
  <dcterms:modified xsi:type="dcterms:W3CDTF">2020-09-18T19:08:12Z</dcterms:modified>
</cp:coreProperties>
</file>