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Pulse para desplazar la página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2000" spc="-1" strike="noStrike">
                <a:latin typeface="Arial"/>
              </a:rPr>
              <a:t>Pulse para editar el formato de las notas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Times New Roman"/>
              </a:rPr>
              <a:t> 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MX" sz="1400" spc="-1" strike="noStrike">
                <a:latin typeface="Times New Roman"/>
              </a:rPr>
              <a:t> 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MX" sz="1400" spc="-1" strike="noStrike">
                <a:latin typeface="Times New Roman"/>
              </a:rPr>
              <a:t> 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CF6E4E3-7E45-4CED-9F4F-AF470673C8ED}" type="slidenum">
              <a:rPr b="0" lang="es-MX" sz="1400" spc="-1" strike="noStrike">
                <a:latin typeface="Times New Roman"/>
              </a:rPr>
              <a:t>1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s-MX" sz="2000" spc="-1" strike="noStrike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860ECE-67A1-486C-856D-4301E787DDC1}" type="slidenum">
              <a:rPr b="0" lang="es-MX" sz="1200" spc="-1" strike="noStrike">
                <a:latin typeface="Times New Roman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s-MX" sz="2000" spc="-1" strike="noStrike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B2BA97-6278-4655-9F6F-15C4F9711B21}" type="slidenum">
              <a:rPr b="0" lang="es-MX" sz="1200" spc="-1" strike="noStrike">
                <a:latin typeface="Times New Roman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s-ES" sz="6800" spc="-97" strike="noStrike" cap="all">
                <a:solidFill>
                  <a:srgbClr val="262626"/>
                </a:solidFill>
                <a:latin typeface="Garamond"/>
              </a:rPr>
              <a:t>Haga clic para </a:t>
            </a:r>
            <a:r>
              <a:rPr b="0" lang="es-ES" sz="6800" spc="-97" strike="noStrike" cap="all">
                <a:solidFill>
                  <a:srgbClr val="262626"/>
                </a:solidFill>
                <a:latin typeface="Garamond"/>
              </a:rPr>
              <a:t>modificar el </a:t>
            </a:r>
            <a:r>
              <a:rPr b="0" lang="es-ES" sz="6800" spc="-97" strike="noStrike" cap="all">
                <a:solidFill>
                  <a:srgbClr val="262626"/>
                </a:solidFill>
                <a:latin typeface="Garamond"/>
              </a:rPr>
              <a:t>estilo de </a:t>
            </a:r>
            <a:r>
              <a:rPr b="0" lang="es-ES" sz="6800" spc="-97" strike="noStrike" cap="all">
                <a:solidFill>
                  <a:srgbClr val="262626"/>
                </a:solidFill>
                <a:latin typeface="Garamond"/>
              </a:rPr>
              <a:t>título del </a:t>
            </a:r>
            <a:r>
              <a:rPr b="0" lang="es-ES" sz="6800" spc="-97" strike="noStrike" cap="all">
                <a:solidFill>
                  <a:srgbClr val="262626"/>
                </a:solidFill>
                <a:latin typeface="Garamond"/>
              </a:rPr>
              <a:t>patrón</a:t>
            </a:r>
            <a:endParaRPr b="0" lang="es-ES" sz="6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2BF2BFEC-7C82-49B8-A487-1502441C6C77}" type="datetime1">
              <a:rPr b="0" lang="es-MX" sz="1300" spc="-1" strike="noStrike">
                <a:solidFill>
                  <a:srgbClr val="ffffff"/>
                </a:solidFill>
                <a:latin typeface="Garamond"/>
              </a:rPr>
              <a:t>17/09/2020</a:t>
            </a:fld>
            <a:endParaRPr b="0" lang="es-MX" sz="13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63F9218-0BA7-4AA5-B3FA-F30F839D71B6}" type="slidenum">
              <a:rPr b="0" lang="es-MX" sz="1000" spc="-1" strike="noStrike">
                <a:solidFill>
                  <a:srgbClr val="5c5c5c"/>
                </a:solidFill>
                <a:latin typeface="Garamond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Garamond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Garamond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Garamond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262626"/>
                </a:solidFill>
                <a:latin typeface="Garamond"/>
              </a:rPr>
              <a:t>Haga clic para modificar el estilo de título del patrón</a:t>
            </a:r>
            <a:endParaRPr b="0" lang="es-E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600" spc="-1" strike="noStrike">
                <a:solidFill>
                  <a:srgbClr val="000000"/>
                </a:solidFill>
                <a:latin typeface="Garamond"/>
              </a:rPr>
              <a:t>Segundo nivel</a:t>
            </a:r>
            <a:endParaRPr b="0" lang="es-ES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Tercer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Cuarto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Quinto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94AD8A-6861-4F55-BAB9-8E140E01F1C9}" type="datetime1">
              <a:rPr b="0" lang="es-MX" sz="1000" spc="-1" strike="noStrike">
                <a:solidFill>
                  <a:srgbClr val="404040"/>
                </a:solidFill>
                <a:latin typeface="Garamond"/>
              </a:rPr>
              <a:t>17/09/2020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4594329-81ED-4D8D-8C26-F649D5FEAF8D}" type="slidenum">
              <a:rPr b="0" lang="es-MX" sz="1000" spc="-1" strike="noStrike">
                <a:solidFill>
                  <a:srgbClr val="404040"/>
                </a:solidFill>
                <a:latin typeface="Garamond"/>
              </a:rPr>
              <a:t>1</a:t>
            </a:fld>
            <a:endParaRPr b="0" lang="es-M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262626"/>
                </a:solidFill>
                <a:latin typeface="Garamond"/>
              </a:rPr>
              <a:t>Haga clic para modificar el estilo de título del patrón</a:t>
            </a:r>
            <a:endParaRPr b="0" lang="es-E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069920" y="2074320"/>
            <a:ext cx="4663080" cy="6397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s-ES" sz="19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9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1069920" y="2792520"/>
            <a:ext cx="4663080" cy="316332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600" spc="-1" strike="noStrike">
                <a:solidFill>
                  <a:srgbClr val="000000"/>
                </a:solidFill>
                <a:latin typeface="Garamond"/>
              </a:rPr>
              <a:t>Segundo nivel</a:t>
            </a:r>
            <a:endParaRPr b="0" lang="es-ES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Tercer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Cuarto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Quinto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458760" y="2074320"/>
            <a:ext cx="4663080" cy="6397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s-ES" sz="19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9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body"/>
          </p:nvPr>
        </p:nvSpPr>
        <p:spPr>
          <a:xfrm>
            <a:off x="6458760" y="2792520"/>
            <a:ext cx="4663080" cy="316404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600" spc="-1" strike="noStrike">
                <a:solidFill>
                  <a:srgbClr val="000000"/>
                </a:solidFill>
                <a:latin typeface="Garamond"/>
              </a:rPr>
              <a:t>Segundo nivel</a:t>
            </a:r>
            <a:endParaRPr b="0" lang="es-ES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Tercer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Cuarto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400" spc="-1" strike="noStrike">
                <a:solidFill>
                  <a:srgbClr val="000000"/>
                </a:solidFill>
                <a:latin typeface="Garamond"/>
              </a:rPr>
              <a:t>Quinto nivel</a:t>
            </a:r>
            <a:endParaRPr b="0" lang="es-ES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EDB743-4EF7-4D6F-A8B0-C7313119EC28}" type="datetime1">
              <a:rPr b="0" lang="es-MX" sz="1000" spc="-1" strike="noStrike">
                <a:solidFill>
                  <a:srgbClr val="404040"/>
                </a:solidFill>
                <a:latin typeface="Garamond"/>
              </a:rPr>
              <a:t>17/09/2020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105" name="PlaceHolder 10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06" name="PlaceHolder 11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3FAF72B-5253-4256-8346-A51794F01FD1}" type="slidenum">
              <a:rPr b="0" lang="es-MX" sz="1000" spc="-1" strike="noStrike">
                <a:solidFill>
                  <a:srgbClr val="404040"/>
                </a:solidFill>
                <a:latin typeface="Garamond"/>
              </a:rPr>
              <a:t>1</a:t>
            </a:fld>
            <a:endParaRPr b="0" lang="es-M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Garamond"/>
              </a:rPr>
              <a:t>Haga clic en el icono para agregar una imagen</a:t>
            </a:r>
            <a:endParaRPr b="0" lang="es-E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4B19073-CAC3-4A2B-96A8-CE804E60E42E}" type="datetime1">
              <a:rPr b="1" lang="es-MX" sz="1000" spc="-1" strike="noStrike">
                <a:solidFill>
                  <a:srgbClr val="ffffff"/>
                </a:solidFill>
                <a:latin typeface="Garamond"/>
              </a:rPr>
              <a:t>17/09/2020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</p:spPr>
        <p:txBody>
          <a:bodyPr anchor="b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50" name="PlaceHolder 8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EC9DAE-7268-40B6-84B2-6E29B68C478F}" type="slidenum">
              <a:rPr b="0" lang="es-MX" sz="1000" spc="-1" strike="noStrike">
                <a:solidFill>
                  <a:srgbClr val="404040"/>
                </a:solidFill>
                <a:latin typeface="Garamond"/>
              </a:rPr>
              <a:t>1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10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Garamond"/>
              </a:rPr>
              <a:t>Haga clic para modificar el estilo de título del patrón</a:t>
            </a:r>
            <a:endParaRPr b="0" lang="es-E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PlaceHolder 11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Haga clic para modificar los estilos de texto del patrón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Imagen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noFill/>
          <a:ln w="9360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99" name="Picture 2" descr=""/>
          <p:cNvPicPr/>
          <p:nvPr/>
        </p:nvPicPr>
        <p:blipFill>
          <a:blip r:embed="rId2"/>
          <a:stretch/>
        </p:blipFill>
        <p:spPr>
          <a:xfrm>
            <a:off x="1311120" y="1247040"/>
            <a:ext cx="9254520" cy="429228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9360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1630080" y="4865400"/>
            <a:ext cx="89366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MX" sz="1800" spc="77" strike="noStrike">
                <a:solidFill>
                  <a:srgbClr val="ffffff"/>
                </a:solidFill>
                <a:latin typeface="Garamond"/>
              </a:rPr>
              <a:t>patrón estructural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800" spc="77" strike="noStrike">
                <a:solidFill>
                  <a:srgbClr val="ffffff"/>
                </a:solidFill>
                <a:latin typeface="Garamond"/>
              </a:rPr>
              <a:t>Adaptador,  Envoltorio,  Wrapper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1769400" y="2091240"/>
            <a:ext cx="8652600" cy="246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1" lang="es-ES" sz="6800" spc="-97" strike="noStrike" cap="all">
                <a:solidFill>
                  <a:srgbClr val="ffffff"/>
                </a:solidFill>
                <a:latin typeface="Garamond"/>
              </a:rPr>
              <a:t>Adapter</a:t>
            </a:r>
            <a:endParaRPr b="0" lang="es-ES" sz="6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351720" y="407880"/>
            <a:ext cx="11478960" cy="61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s-ES" sz="4800" spc="-1" strike="noStrike">
                <a:solidFill>
                  <a:srgbClr val="262626"/>
                </a:solidFill>
                <a:latin typeface="Garamond"/>
              </a:rPr>
              <a:t>Problema o intención</a:t>
            </a:r>
            <a:endParaRPr b="0" lang="es-E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2800" spc="-1" strike="noStrike">
                <a:solidFill>
                  <a:srgbClr val="000000"/>
                </a:solidFill>
                <a:latin typeface="Garamond"/>
              </a:rPr>
              <a:t>Se utiliza cuando necesitamos hacer compatibles dos interfaces, que de inicio no lo son. Muy útil cuando trabajamos con librerías externas. </a:t>
            </a:r>
            <a:endParaRPr b="0" lang="es-ES" sz="28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800" spc="-1" strike="noStrike">
              <a:solidFill>
                <a:srgbClr val="000000"/>
              </a:solidFill>
              <a:latin typeface="Garamond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2800" spc="-1" strike="noStrike">
                <a:solidFill>
                  <a:srgbClr val="000000"/>
                </a:solidFill>
                <a:latin typeface="Garamond"/>
              </a:rPr>
              <a:t>Ejemplo del mundo real: un adaptador para utilizar un conector español en un enchufe americano.</a:t>
            </a:r>
            <a:endParaRPr b="0" lang="es-ES" sz="2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s-ES" sz="4800" spc="-1" strike="noStrike">
                <a:solidFill>
                  <a:srgbClr val="262626"/>
                </a:solidFill>
                <a:latin typeface="Garamond"/>
              </a:rPr>
              <a:t>Estructura</a:t>
            </a:r>
            <a:endParaRPr b="0" lang="es-E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069920" y="2321280"/>
            <a:ext cx="10690560" cy="3634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Garamond"/>
              </a:rPr>
              <a:t>La clase Cliente contiene la lógica de negocio existente del programa.</a:t>
            </a: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Garamond"/>
              </a:rPr>
              <a:t>La Interfaz con el Cliente describe un protocolo que otras clases deben seguir para poder colaborar con el código cliente.</a:t>
            </a: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Garamond"/>
              </a:rPr>
              <a:t>Servicio es alguna clase útil (normalmente de una tercera parte o heredada). El cliente no puede utilizar directamente esta clase porque tiene una interfaz incompatible.</a:t>
            </a: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Garamond"/>
              </a:rPr>
              <a:t>La clase Adaptadora es capaz de trabajar tanto con la clase cliente como con la clase de servicio: implementa la interfaz con el cliente, mientras envuelve el objeto de la clase de servicio. La clase adaptadora recibe llamadas del cliente a través de la interfaz adaptadora y las traduce en llamadas al objeto envuelto de la clase de servicio, pero en un formato que pueda comprender.</a:t>
            </a: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AutoNum type="arabicPeriod"/>
            </a:pPr>
            <a:r>
              <a:rPr b="0" lang="es-ES" sz="2900" spc="-1" strike="noStrike">
                <a:solidFill>
                  <a:srgbClr val="000000"/>
                </a:solidFill>
                <a:latin typeface="Garamond"/>
              </a:rPr>
              <a:t>El código cliente no se acopla a la clase adaptadora concreta siempre y cuando funcione con la clase adaptadora a través de la interfaz con el cliente. Gracias a esto, puedes introducir nuevos tipos de adaptadores en el programa sin descomponer el código cliente existente. Esto puede resultar útil cuando la interfaz de la clase de servicio se cambia o sustituye, ya que puedes crear una nueva clase adaptadora sin cambiar el código cliente.</a:t>
            </a: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s-ES" sz="29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7218360" y="232560"/>
            <a:ext cx="4663080" cy="257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228600" y="1144080"/>
            <a:ext cx="7695720" cy="4569120"/>
          </a:xfrm>
          <a:prstGeom prst="rect">
            <a:avLst/>
          </a:prstGeom>
          <a:ln w="6480">
            <a:noFill/>
          </a:ln>
        </p:spPr>
      </p:pic>
      <p:sp>
        <p:nvSpPr>
          <p:cNvPr id="210" name="TextShape 1"/>
          <p:cNvSpPr txBox="1"/>
          <p:nvPr/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Garamond"/>
              </a:rPr>
              <a:t>Aplicación o usos conocidos</a:t>
            </a:r>
            <a:endParaRPr b="0" lang="es-ES" sz="32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Este ejemplo del patrón </a:t>
            </a:r>
            <a:r>
              <a:rPr b="1" lang="es-ES" sz="1800" spc="-1" strike="noStrike">
                <a:solidFill>
                  <a:srgbClr val="000000"/>
                </a:solidFill>
                <a:latin typeface="Garamond"/>
              </a:rPr>
              <a:t>Adapter</a:t>
            </a: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 se basa en el clásico conflicto entre piezas cuadradas y agujeros redondos.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El patrón Adapter finge ser una pieza redonda con un radio igual a la mitad del diámetro del cuadrado (en otras palabras, el radio del círculo más pequeño en el que quepa la pieza cuadrada)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262626"/>
                </a:solidFill>
                <a:latin typeface="Garamond"/>
              </a:rPr>
              <a:t>Ventajas y desventaja</a:t>
            </a:r>
            <a:endParaRPr b="0" lang="es-E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827400" y="2014200"/>
            <a:ext cx="4663080" cy="316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1" lang="es-ES" sz="1800" spc="-1" strike="noStrike">
                <a:solidFill>
                  <a:srgbClr val="000000"/>
                </a:solidFill>
                <a:latin typeface="Garamond"/>
              </a:rPr>
              <a:t>Desventajas:</a:t>
            </a: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 como muchos patrones, añade complejidad al diseño. Hay quién dice que este patrón es un parche, utilizado en malos diseños.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8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es-E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432440" y="2014200"/>
            <a:ext cx="4663080" cy="40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1" lang="es-ES" sz="1700" spc="-1" strike="noStrike">
                <a:solidFill>
                  <a:srgbClr val="000000"/>
                </a:solidFill>
                <a:latin typeface="Garamond"/>
              </a:rPr>
              <a:t>Ventajas:</a:t>
            </a:r>
            <a:r>
              <a:rPr b="0" lang="es-ES" sz="1700" spc="-1" strike="noStrike">
                <a:solidFill>
                  <a:srgbClr val="000000"/>
                </a:solidFill>
                <a:latin typeface="Garamond"/>
              </a:rPr>
              <a:t> hace que dos interfaces incompatibles, sean compatibles. Puede servir para encapsular clases que no controlamos, y que pueden cambiar.</a:t>
            </a:r>
            <a:endParaRPr b="0" lang="es-ES" sz="1700" spc="-1" strike="noStrike">
              <a:solidFill>
                <a:srgbClr val="000000"/>
              </a:solidFill>
              <a:latin typeface="Garamond"/>
            </a:endParaRPr>
          </a:p>
          <a:p>
            <a:pPr marL="182880" indent="-182520">
              <a:lnSpc>
                <a:spcPct val="9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s-ES" sz="17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es-ES" sz="1700" spc="-1" strike="noStrike">
              <a:solidFill>
                <a:srgbClr val="000000"/>
              </a:solidFill>
              <a:latin typeface="Garamond"/>
            </a:endParaRPr>
          </a:p>
          <a:p>
            <a:pPr>
              <a:lnSpc>
                <a:spcPct val="90000"/>
              </a:lnSpc>
              <a:spcBef>
                <a:spcPts val="901"/>
              </a:spcBef>
            </a:pPr>
            <a:endParaRPr b="0" lang="es-ES" sz="17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bg1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9" name="Group 5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220" name="Line 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Line 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3" name="CustomShap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Marcador de posición de imagen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6480"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93744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1"/>
          <p:cNvSpPr/>
          <p:nvPr/>
        </p:nvSpPr>
        <p:spPr>
          <a:xfrm>
            <a:off x="1103400" y="1974960"/>
            <a:ext cx="5120280" cy="2907360"/>
          </a:xfrm>
          <a:prstGeom prst="rect">
            <a:avLst/>
          </a:prstGeom>
          <a:noFill/>
          <a:ln w="6480">
            <a:solidFill>
              <a:schemeClr val="tx1"/>
            </a:solidFill>
            <a:miter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" name="TextShape 12"/>
          <p:cNvSpPr txBox="1"/>
          <p:nvPr/>
        </p:nvSpPr>
        <p:spPr>
          <a:xfrm>
            <a:off x="1276200" y="2350080"/>
            <a:ext cx="4774680" cy="16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s-ES" sz="4400" spc="-97" strike="noStrike" cap="all">
                <a:solidFill>
                  <a:srgbClr val="ffffff"/>
                </a:solidFill>
                <a:latin typeface="Garamond"/>
              </a:rPr>
              <a:t>¡Gracias!</a:t>
            </a:r>
            <a:endParaRPr b="0" lang="es-E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8" name="TextShape 13"/>
          <p:cNvSpPr txBox="1"/>
          <p:nvPr/>
        </p:nvSpPr>
        <p:spPr>
          <a:xfrm>
            <a:off x="1276200" y="3990600"/>
            <a:ext cx="4774680" cy="559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s-ES" sz="1500" spc="77" strike="noStrike">
                <a:solidFill>
                  <a:srgbClr val="bfbfbf"/>
                </a:solidFill>
                <a:latin typeface="Garamond"/>
              </a:rPr>
              <a:t> </a:t>
            </a:r>
            <a:endParaRPr b="0" lang="es-ES" sz="15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484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2020-09-17T19:20:51Z</dcterms:created>
  <dc:creator/>
  <dc:description/>
  <dc:language>es-MX</dc:language>
  <cp:lastModifiedBy/>
  <dcterms:modified xsi:type="dcterms:W3CDTF">2020-09-17T16:00:27Z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