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9F8C-65F7-48C7-8682-82370BBA3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713" y="1236863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Deep Learning Library Testing via Effective Model Generation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AC100-BA0E-4F7D-8D13-7031731F9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ACD3-A787-4F67-9CB9-B36CA8F0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7AD8691-B5C2-4D31-BD80-F0EFC562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922" y="295291"/>
            <a:ext cx="3852259" cy="303542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AF06C4-C932-4106-B501-2A529A42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1" y="1333511"/>
            <a:ext cx="4143704" cy="5486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330A52-244F-4F32-B0F2-091AEA356503}"/>
              </a:ext>
            </a:extLst>
          </p:cNvPr>
          <p:cNvSpPr txBox="1"/>
          <p:nvPr/>
        </p:nvSpPr>
        <p:spPr>
          <a:xfrm>
            <a:off x="2301138" y="3892328"/>
            <a:ext cx="327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这里作者有笔误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594071-A481-44D9-828C-D4745594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23" y="417837"/>
            <a:ext cx="2561446" cy="25509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CC7057-4751-49F9-8A49-B00CF8EDB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638" y="3538007"/>
            <a:ext cx="3006284" cy="26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0BF46-BC75-426D-AD66-EDCFAB1D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138" y="721000"/>
            <a:ext cx="8911687" cy="1280890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8EF366-3670-4ED5-80E7-A5D65A68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01890"/>
            <a:ext cx="6641288" cy="359074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2B37D80-1E4D-4680-933C-0ECE60775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1373" y="6023781"/>
            <a:ext cx="5341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LEMON在最新发布的深度学习库中检测出了24个BUG。其中13个是分析不一致性得出的BUG，6个是崩溃的BUG，4个数据错误和一个表现错误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3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3516-215D-4A4C-A8F3-B818098D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748" y="642277"/>
            <a:ext cx="8911687" cy="1280890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45025-ADA5-4240-AD3C-55FA1B92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369" y="5700365"/>
            <a:ext cx="8915400" cy="3777622"/>
          </a:xfrm>
        </p:spPr>
        <p:txBody>
          <a:bodyPr/>
          <a:lstStyle/>
          <a:p>
            <a:r>
              <a:rPr lang="en-US" altLang="zh-CN" dirty="0"/>
              <a:t>LEMON</a:t>
            </a:r>
            <a:r>
              <a:rPr lang="zh-CN" altLang="en-US" dirty="0"/>
              <a:t>对每个单个的数据集进行了差分测试。对每个模型和深度学习库也都进行了分别的测试。在</a:t>
            </a:r>
            <a:r>
              <a:rPr lang="en-US" altLang="zh-CN" dirty="0"/>
              <a:t>5</a:t>
            </a:r>
            <a:r>
              <a:rPr lang="zh-CN" altLang="en-US" dirty="0"/>
              <a:t>个实验中，</a:t>
            </a:r>
            <a:r>
              <a:rPr lang="en-US" altLang="zh-CN" dirty="0"/>
              <a:t>LEMON</a:t>
            </a:r>
            <a:r>
              <a:rPr lang="zh-CN" altLang="en-US" dirty="0"/>
              <a:t>平均检测到了</a:t>
            </a:r>
            <a:r>
              <a:rPr lang="en-US" altLang="zh-CN" dirty="0"/>
              <a:t>22</a:t>
            </a:r>
            <a:r>
              <a:rPr lang="zh-CN" altLang="en-US" dirty="0"/>
              <a:t>个错误。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4415A3-5B5D-4D93-94FB-D49256EC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03" y="1540188"/>
            <a:ext cx="776654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2BE1-9DAB-41BC-9DCC-7FE1D083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92" y="636221"/>
            <a:ext cx="8911687" cy="1280890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FA4E1-AB06-447A-B859-8EDB7ED2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192" y="5266895"/>
            <a:ext cx="8915400" cy="3777622"/>
          </a:xfrm>
        </p:spPr>
        <p:txBody>
          <a:bodyPr/>
          <a:lstStyle/>
          <a:p>
            <a:r>
              <a:rPr lang="en-US" altLang="zh-CN" dirty="0"/>
              <a:t>Lemon</a:t>
            </a:r>
            <a:r>
              <a:rPr lang="zh-CN" altLang="en-US" dirty="0"/>
              <a:t>对所有的深度学习库进行了差分测试，实验表明变异后的模型能有显著增大不一致度，从而解决了</a:t>
            </a:r>
            <a:r>
              <a:rPr lang="en-US" altLang="zh-CN" dirty="0"/>
              <a:t>DL testing</a:t>
            </a:r>
            <a:r>
              <a:rPr lang="zh-CN" altLang="en-US" dirty="0"/>
              <a:t>的第二个关切问题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5DAA6-6AF4-4491-B210-95882AFE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1" y="1591105"/>
            <a:ext cx="10573128" cy="32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5A35-B250-43F4-AD21-7313C6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061" y="3197753"/>
            <a:ext cx="8911687" cy="1280890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C443-B4AF-4A7D-BD92-2C8D2871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2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E596D-4439-4AAE-8AD1-2297384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8333"/>
            <a:ext cx="8911687" cy="128089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1890E-D93D-48ED-B59E-255F88D8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4386294"/>
            <a:ext cx="8915400" cy="3777622"/>
          </a:xfrm>
        </p:spPr>
        <p:txBody>
          <a:bodyPr/>
          <a:lstStyle/>
          <a:p>
            <a:r>
              <a:rPr lang="zh-CN" altLang="en-US" dirty="0"/>
              <a:t>现有的模型只关注于流行的任务，只覆盖了深度学习库的一部分模型</a:t>
            </a:r>
            <a:endParaRPr lang="en-US" altLang="zh-CN" dirty="0"/>
          </a:p>
          <a:p>
            <a:r>
              <a:rPr lang="zh-CN" altLang="en-US" dirty="0"/>
              <a:t>因为随机性等不确定因素也会产生不一致性，如何区别一个问题到底是由</a:t>
            </a:r>
            <a:r>
              <a:rPr lang="en-US" altLang="zh-CN" dirty="0"/>
              <a:t>BUG</a:t>
            </a:r>
            <a:r>
              <a:rPr lang="zh-CN" altLang="en-US" dirty="0"/>
              <a:t>产生还是由随机性因素产生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C6C72-5C6A-4C92-84AC-F873D847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18" y="1666177"/>
            <a:ext cx="8756730" cy="19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D776-C0A4-4846-98E2-804664EB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499"/>
            <a:ext cx="8911687" cy="1280890"/>
          </a:xfrm>
        </p:spPr>
        <p:txBody>
          <a:bodyPr/>
          <a:lstStyle/>
          <a:p>
            <a:r>
              <a:rPr lang="en-US" altLang="zh-CN" dirty="0"/>
              <a:t>FOCUS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E2276-6A88-474B-91CC-8C33900F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843" y="5465370"/>
            <a:ext cx="8915400" cy="3777622"/>
          </a:xfrm>
        </p:spPr>
        <p:txBody>
          <a:bodyPr/>
          <a:lstStyle/>
          <a:p>
            <a:r>
              <a:rPr lang="en-US" altLang="zh-CN" dirty="0"/>
              <a:t>BUGS</a:t>
            </a:r>
            <a:r>
              <a:rPr lang="zh-CN" altLang="en-US" dirty="0"/>
              <a:t>会存在</a:t>
            </a:r>
            <a:r>
              <a:rPr lang="en-US" altLang="zh-CN" dirty="0"/>
              <a:t>DL system</a:t>
            </a:r>
            <a:r>
              <a:rPr lang="zh-CN" altLang="en-US" dirty="0"/>
              <a:t>的任何阶段</a:t>
            </a:r>
            <a:endParaRPr lang="en-US" altLang="zh-CN" dirty="0"/>
          </a:p>
          <a:p>
            <a:r>
              <a:rPr lang="en-US" altLang="zh-CN" dirty="0"/>
              <a:t>DL</a:t>
            </a:r>
            <a:r>
              <a:rPr lang="zh-CN" altLang="en-US" dirty="0"/>
              <a:t>库对</a:t>
            </a:r>
            <a:r>
              <a:rPr lang="en-US" altLang="zh-CN" dirty="0"/>
              <a:t>DL</a:t>
            </a:r>
            <a:r>
              <a:rPr lang="zh-CN" altLang="en-US" dirty="0"/>
              <a:t>的应用层至关重要</a:t>
            </a:r>
            <a:endParaRPr lang="en-US" altLang="zh-CN" dirty="0"/>
          </a:p>
          <a:p>
            <a:r>
              <a:rPr lang="zh-CN" altLang="en-US" dirty="0"/>
              <a:t>该论文关注于从</a:t>
            </a:r>
            <a:r>
              <a:rPr lang="en-US" altLang="zh-CN" dirty="0"/>
              <a:t>DL </a:t>
            </a:r>
            <a:r>
              <a:rPr lang="zh-CN" altLang="en-US" dirty="0"/>
              <a:t>库层面寻找</a:t>
            </a:r>
            <a:r>
              <a:rPr lang="en-US" altLang="zh-CN" dirty="0"/>
              <a:t>BUG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77F5D-766C-4C1C-AC5D-464EF361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81" y="1219377"/>
            <a:ext cx="9427531" cy="40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7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7E381-7389-4300-A7F9-E4735AE7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93" y="666499"/>
            <a:ext cx="8911687" cy="1280890"/>
          </a:xfrm>
        </p:spPr>
        <p:txBody>
          <a:bodyPr/>
          <a:lstStyle/>
          <a:p>
            <a:r>
              <a:rPr lang="en-US" altLang="zh-CN" dirty="0"/>
              <a:t>CRADLE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3389-9CE4-4D16-BADA-741F4370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利用已有的模型来进行输入，用差分测试来捕获错误</a:t>
            </a:r>
            <a:endParaRPr lang="en-US" altLang="zh-CN" dirty="0"/>
          </a:p>
          <a:p>
            <a:r>
              <a:rPr lang="zh-CN" altLang="en-US" dirty="0"/>
              <a:t>贡献：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定义了两个指标来衡量预测输出的不一致程度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）设置了一个阈值来区分真正的错误和不确定的影响</a:t>
            </a:r>
            <a:endParaRPr lang="en-US" altLang="zh-CN" dirty="0"/>
          </a:p>
          <a:p>
            <a:r>
              <a:rPr lang="zh-CN" altLang="en-US" dirty="0"/>
              <a:t>缺陷：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依据现有的模型来进行测试，无法获得大量的测试模型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简单依据阈值，很难区分真正的错误和不确定带来的影响，它们之间的差异往往很小。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没有彻底解决深度学习库面临的两大问题</a:t>
            </a:r>
          </a:p>
        </p:txBody>
      </p:sp>
    </p:spTree>
    <p:extLst>
      <p:ext uri="{BB962C8B-B14F-4D97-AF65-F5344CB8AC3E}">
        <p14:creationId xmlns:p14="http://schemas.microsoft.com/office/powerpoint/2010/main" val="35204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2337A-D39E-4A0F-B683-FE42DFDD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082" y="721001"/>
            <a:ext cx="8911687" cy="1280890"/>
          </a:xfrm>
        </p:spPr>
        <p:txBody>
          <a:bodyPr/>
          <a:lstStyle/>
          <a:p>
            <a:r>
              <a:rPr lang="en-US" altLang="zh-CN" dirty="0"/>
              <a:t>LEMON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6F3B-16B0-4EF8-A1BB-A0FB3365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151" y="5228027"/>
            <a:ext cx="8915400" cy="3777622"/>
          </a:xfrm>
        </p:spPr>
        <p:txBody>
          <a:bodyPr/>
          <a:lstStyle/>
          <a:p>
            <a:r>
              <a:rPr lang="zh-CN" altLang="en-US" dirty="0"/>
              <a:t>应对挑战一：</a:t>
            </a:r>
            <a:r>
              <a:rPr lang="en-US" altLang="zh-CN" dirty="0"/>
              <a:t>Generates mutated models</a:t>
            </a:r>
          </a:p>
          <a:p>
            <a:r>
              <a:rPr lang="zh-CN" altLang="en-US" dirty="0"/>
              <a:t>应对挑战二：</a:t>
            </a:r>
            <a:r>
              <a:rPr lang="en-US" altLang="zh-CN" dirty="0"/>
              <a:t>Amplify the degrees of IC via Heuristic-Based Model Generation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2E3D3-8DBD-406A-81A8-9A5D25F4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89" y="1513908"/>
            <a:ext cx="8563222" cy="35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9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92DDC-0974-4365-AD78-8CF26D34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16" y="660444"/>
            <a:ext cx="8911687" cy="1280890"/>
          </a:xfrm>
        </p:spPr>
        <p:txBody>
          <a:bodyPr/>
          <a:lstStyle/>
          <a:p>
            <a:r>
              <a:rPr lang="en-US" altLang="zh-CN" dirty="0"/>
              <a:t>Generates mutated models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92B0C-933F-4F57-9645-CE41202C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Intact—Layer Mutation Rules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基于模型中的层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往往会使模型产生较大的改变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7</a:t>
            </a:r>
            <a:r>
              <a:rPr lang="zh-CN" altLang="en-US" dirty="0"/>
              <a:t>个基于层规则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AC65D-17DE-4AEE-9208-7EC0199F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25" y="3929269"/>
            <a:ext cx="9489171" cy="26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39EA-38B7-4851-897B-6D1F0349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749" y="611998"/>
            <a:ext cx="8911687" cy="1280890"/>
          </a:xfrm>
        </p:spPr>
        <p:txBody>
          <a:bodyPr/>
          <a:lstStyle/>
          <a:p>
            <a:r>
              <a:rPr lang="en-US" altLang="zh-CN" dirty="0"/>
              <a:t>Generates mutated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6DA-5CC7-454E-8599-AFE39BAA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588" y="1782374"/>
            <a:ext cx="8915400" cy="3777622"/>
          </a:xfrm>
        </p:spPr>
        <p:txBody>
          <a:bodyPr/>
          <a:lstStyle/>
          <a:p>
            <a:r>
              <a:rPr lang="en-US" altLang="zh-CN" dirty="0"/>
              <a:t>Inner—Layer Mutation Rules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对一层中的神经元进行变异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比基于层的变异更细粒度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个变异规则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2CF1C8-2BE1-401B-96C5-4075B1BA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18" y="3429000"/>
            <a:ext cx="9949399" cy="1770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416669-C316-4084-BAEE-9D142708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62" y="5237990"/>
            <a:ext cx="6250289" cy="16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7332-9EDF-4EA7-94DC-2D78FB9B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636" y="714944"/>
            <a:ext cx="8911687" cy="1280890"/>
          </a:xfrm>
        </p:spPr>
        <p:txBody>
          <a:bodyPr/>
          <a:lstStyle/>
          <a:p>
            <a:r>
              <a:rPr lang="en-US" altLang="zh-CN" dirty="0"/>
              <a:t>Seed model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390E7-D529-4C9E-AC14-81292852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36" y="1673372"/>
            <a:ext cx="8915400" cy="3777622"/>
          </a:xfrm>
        </p:spPr>
        <p:txBody>
          <a:bodyPr/>
          <a:lstStyle/>
          <a:p>
            <a:r>
              <a:rPr lang="zh-CN" altLang="en-US" dirty="0"/>
              <a:t>原则：对于一个种子模型，如果之前被选来进行变异的次数较少，那么就提高它被选中的几率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5B2340-0336-4948-BA87-55BA3243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9" y="2365810"/>
            <a:ext cx="10155290" cy="43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D54A-BA3D-41D3-A372-97DC5BF2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05" y="684666"/>
            <a:ext cx="8911687" cy="1280890"/>
          </a:xfrm>
        </p:spPr>
        <p:txBody>
          <a:bodyPr/>
          <a:lstStyle/>
          <a:p>
            <a:r>
              <a:rPr lang="en-US" altLang="zh-CN" dirty="0"/>
              <a:t>Mutation Rule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D66BD-7577-4CC2-97F6-0081C7AC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作者认为，经常被选择到且能有效扩大不一致性的变异规则，有更大的可能性用于未来的变异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23965F-4D84-42E1-A326-2DE739BB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50" y="2914205"/>
            <a:ext cx="8520270" cy="2703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A5A416-197D-4221-A4ED-811118D0CD63}"/>
              </a:ext>
            </a:extLst>
          </p:cNvPr>
          <p:cNvSpPr txBox="1"/>
          <p:nvPr/>
        </p:nvSpPr>
        <p:spPr>
          <a:xfrm>
            <a:off x="2743200" y="6119262"/>
            <a:ext cx="273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MH</a:t>
            </a:r>
            <a:r>
              <a:rPr lang="zh-CN" altLang="en-US" dirty="0"/>
              <a:t>算法：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2C6531-43F7-4C54-84E1-D677B99B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0" y="5707809"/>
            <a:ext cx="6134352" cy="11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642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771</TotalTime>
  <Words>458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丝状</vt:lpstr>
      <vt:lpstr>Deep Learning Library Testing via Effective Model Generation</vt:lpstr>
      <vt:lpstr>MOTIVATION</vt:lpstr>
      <vt:lpstr>FOCUS</vt:lpstr>
      <vt:lpstr>CRADLE</vt:lpstr>
      <vt:lpstr>LEMON</vt:lpstr>
      <vt:lpstr>Generates mutated models </vt:lpstr>
      <vt:lpstr>Generates mutated models</vt:lpstr>
      <vt:lpstr>Seed model selection</vt:lpstr>
      <vt:lpstr>Mutation Rule Selection</vt:lpstr>
      <vt:lpstr>PowerPoint 演示文稿</vt:lpstr>
      <vt:lpstr>EVALUATION</vt:lpstr>
      <vt:lpstr>EVALUATION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Library Testing via Effective Model Generation</dc:title>
  <dc:creator>Jackson cool</dc:creator>
  <cp:lastModifiedBy>Jackson cool</cp:lastModifiedBy>
  <cp:revision>2</cp:revision>
  <dcterms:created xsi:type="dcterms:W3CDTF">2021-11-29T17:06:36Z</dcterms:created>
  <dcterms:modified xsi:type="dcterms:W3CDTF">2021-11-30T11:44:48Z</dcterms:modified>
</cp:coreProperties>
</file>