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76"/>
  </p:notesMasterIdLst>
  <p:handoutMasterIdLst>
    <p:handoutMasterId r:id="rId77"/>
  </p:handoutMasterIdLst>
  <p:sldIdLst>
    <p:sldId id="354" r:id="rId2"/>
    <p:sldId id="257" r:id="rId3"/>
    <p:sldId id="259" r:id="rId4"/>
    <p:sldId id="355" r:id="rId5"/>
    <p:sldId id="260" r:id="rId6"/>
    <p:sldId id="262" r:id="rId7"/>
    <p:sldId id="263" r:id="rId8"/>
    <p:sldId id="356" r:id="rId9"/>
    <p:sldId id="357" r:id="rId10"/>
    <p:sldId id="264" r:id="rId11"/>
    <p:sldId id="266" r:id="rId12"/>
    <p:sldId id="332" r:id="rId13"/>
    <p:sldId id="268" r:id="rId14"/>
    <p:sldId id="269" r:id="rId15"/>
    <p:sldId id="270" r:id="rId16"/>
    <p:sldId id="271" r:id="rId17"/>
    <p:sldId id="272" r:id="rId18"/>
    <p:sldId id="274" r:id="rId19"/>
    <p:sldId id="333" r:id="rId20"/>
    <p:sldId id="275" r:id="rId21"/>
    <p:sldId id="276"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0" r:id="rId41"/>
    <p:sldId id="321" r:id="rId42"/>
    <p:sldId id="334" r:id="rId43"/>
    <p:sldId id="324" r:id="rId44"/>
    <p:sldId id="325" r:id="rId45"/>
    <p:sldId id="326" r:id="rId46"/>
    <p:sldId id="329" r:id="rId47"/>
    <p:sldId id="335" r:id="rId48"/>
    <p:sldId id="338" r:id="rId49"/>
    <p:sldId id="339" r:id="rId50"/>
    <p:sldId id="340" r:id="rId51"/>
    <p:sldId id="341" r:id="rId52"/>
    <p:sldId id="342" r:id="rId53"/>
    <p:sldId id="343" r:id="rId54"/>
    <p:sldId id="344" r:id="rId55"/>
    <p:sldId id="345" r:id="rId56"/>
    <p:sldId id="346" r:id="rId57"/>
    <p:sldId id="336" r:id="rId58"/>
    <p:sldId id="347" r:id="rId59"/>
    <p:sldId id="348" r:id="rId60"/>
    <p:sldId id="349" r:id="rId61"/>
    <p:sldId id="350" r:id="rId62"/>
    <p:sldId id="351" r:id="rId63"/>
    <p:sldId id="358" r:id="rId64"/>
    <p:sldId id="352" r:id="rId65"/>
    <p:sldId id="337" r:id="rId66"/>
    <p:sldId id="293" r:id="rId67"/>
    <p:sldId id="294" r:id="rId68"/>
    <p:sldId id="295" r:id="rId69"/>
    <p:sldId id="296" r:id="rId70"/>
    <p:sldId id="297" r:id="rId71"/>
    <p:sldId id="298" r:id="rId72"/>
    <p:sldId id="299" r:id="rId73"/>
    <p:sldId id="300" r:id="rId74"/>
    <p:sldId id="353" r:id="rId75"/>
  </p:sldIdLst>
  <p:sldSz cx="9144000" cy="6858000" type="screen4x3"/>
  <p:notesSz cx="6640513" cy="9904413"/>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61B1"/>
    <a:srgbClr val="1DADF5"/>
    <a:srgbClr val="FF9966"/>
    <a:srgbClr val="660066"/>
    <a:srgbClr val="786A00"/>
    <a:srgbClr val="D8D305"/>
    <a:srgbClr val="FAFA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5837" autoAdjust="0"/>
  </p:normalViewPr>
  <p:slideViewPr>
    <p:cSldViewPr>
      <p:cViewPr varScale="1">
        <p:scale>
          <a:sx n="75" d="100"/>
          <a:sy n="75" d="100"/>
        </p:scale>
        <p:origin x="1694" y="53"/>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00" d="100"/>
        <a:sy n="100" d="100"/>
      </p:scale>
      <p:origin x="0" y="0"/>
    </p:cViewPr>
  </p:notesTextViewPr>
  <p:sorterViewPr>
    <p:cViewPr>
      <p:scale>
        <a:sx n="66" d="100"/>
        <a:sy n="66" d="100"/>
      </p:scale>
      <p:origin x="0" y="154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42.xml"/><Relationship Id="rId3" Type="http://schemas.openxmlformats.org/officeDocument/2006/relationships/slide" Target="slides/slide6.xml"/><Relationship Id="rId7" Type="http://schemas.openxmlformats.org/officeDocument/2006/relationships/slide" Target="slides/slide13.xml"/><Relationship Id="rId12" Type="http://schemas.openxmlformats.org/officeDocument/2006/relationships/slide" Target="slides/slide19.xml"/><Relationship Id="rId2" Type="http://schemas.openxmlformats.org/officeDocument/2006/relationships/slide" Target="slides/slide3.xml"/><Relationship Id="rId16" Type="http://schemas.openxmlformats.org/officeDocument/2006/relationships/slide" Target="slides/slide65.xml"/><Relationship Id="rId1" Type="http://schemas.openxmlformats.org/officeDocument/2006/relationships/slide" Target="slides/slide2.xml"/><Relationship Id="rId6" Type="http://schemas.openxmlformats.org/officeDocument/2006/relationships/slide" Target="slides/slide12.xml"/><Relationship Id="rId11" Type="http://schemas.openxmlformats.org/officeDocument/2006/relationships/slide" Target="slides/slide17.xml"/><Relationship Id="rId5" Type="http://schemas.openxmlformats.org/officeDocument/2006/relationships/slide" Target="slides/slide11.xml"/><Relationship Id="rId15" Type="http://schemas.openxmlformats.org/officeDocument/2006/relationships/slide" Target="slides/slide57.xml"/><Relationship Id="rId10" Type="http://schemas.openxmlformats.org/officeDocument/2006/relationships/slide" Target="slides/slide16.xml"/><Relationship Id="rId4" Type="http://schemas.openxmlformats.org/officeDocument/2006/relationships/slide" Target="slides/slide10.xml"/><Relationship Id="rId9" Type="http://schemas.openxmlformats.org/officeDocument/2006/relationships/slide" Target="slides/slide15.xml"/><Relationship Id="rId14"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878138" cy="495300"/>
          </a:xfrm>
          <a:prstGeom prst="rect">
            <a:avLst/>
          </a:prstGeom>
          <a:noFill/>
          <a:ln w="9525">
            <a:noFill/>
            <a:miter lim="800000"/>
            <a:headEnd/>
            <a:tailEnd/>
          </a:ln>
          <a:effectLst/>
        </p:spPr>
        <p:txBody>
          <a:bodyPr vert="horz" wrap="square" lIns="90626" tIns="45313" rIns="90626" bIns="45313" numCol="1" anchor="t" anchorCtr="0" compatLnSpc="1">
            <a:prstTxWarp prst="textNoShape">
              <a:avLst/>
            </a:prstTxWarp>
          </a:bodyPr>
          <a:lstStyle>
            <a:lvl1pPr defTabSz="906463">
              <a:defRPr kumimoji="1" sz="1200">
                <a:latin typeface="Tahoma" pitchFamily="34" charset="0"/>
                <a:ea typeface="宋体" pitchFamily="2" charset="-122"/>
              </a:defRPr>
            </a:lvl1pPr>
          </a:lstStyle>
          <a:p>
            <a:pPr>
              <a:defRPr/>
            </a:pPr>
            <a:endParaRPr lang="en-US" altLang="zh-CN"/>
          </a:p>
        </p:txBody>
      </p:sp>
      <p:sp>
        <p:nvSpPr>
          <p:cNvPr id="59395" name="Rectangle 3"/>
          <p:cNvSpPr>
            <a:spLocks noGrp="1" noChangeArrowheads="1"/>
          </p:cNvSpPr>
          <p:nvPr>
            <p:ph type="dt" sz="quarter" idx="1"/>
          </p:nvPr>
        </p:nvSpPr>
        <p:spPr bwMode="auto">
          <a:xfrm>
            <a:off x="3762375" y="0"/>
            <a:ext cx="2878138" cy="495300"/>
          </a:xfrm>
          <a:prstGeom prst="rect">
            <a:avLst/>
          </a:prstGeom>
          <a:noFill/>
          <a:ln w="9525">
            <a:noFill/>
            <a:miter lim="800000"/>
            <a:headEnd/>
            <a:tailEnd/>
          </a:ln>
          <a:effectLst/>
        </p:spPr>
        <p:txBody>
          <a:bodyPr vert="horz" wrap="square" lIns="90626" tIns="45313" rIns="90626" bIns="45313" numCol="1" anchor="t" anchorCtr="0" compatLnSpc="1">
            <a:prstTxWarp prst="textNoShape">
              <a:avLst/>
            </a:prstTxWarp>
          </a:bodyPr>
          <a:lstStyle>
            <a:lvl1pPr algn="r" defTabSz="906463">
              <a:defRPr kumimoji="1" sz="1200">
                <a:latin typeface="Tahoma" pitchFamily="34" charset="0"/>
                <a:ea typeface="宋体" pitchFamily="2" charset="-122"/>
              </a:defRPr>
            </a:lvl1pPr>
          </a:lstStyle>
          <a:p>
            <a:pPr>
              <a:defRPr/>
            </a:pPr>
            <a:endParaRPr lang="en-US" altLang="zh-CN"/>
          </a:p>
        </p:txBody>
      </p:sp>
      <p:sp>
        <p:nvSpPr>
          <p:cNvPr id="59396" name="Rectangle 4"/>
          <p:cNvSpPr>
            <a:spLocks noGrp="1" noChangeArrowheads="1"/>
          </p:cNvSpPr>
          <p:nvPr>
            <p:ph type="ftr" sz="quarter" idx="2"/>
          </p:nvPr>
        </p:nvSpPr>
        <p:spPr bwMode="auto">
          <a:xfrm>
            <a:off x="0" y="9409113"/>
            <a:ext cx="2878138" cy="495300"/>
          </a:xfrm>
          <a:prstGeom prst="rect">
            <a:avLst/>
          </a:prstGeom>
          <a:noFill/>
          <a:ln w="9525">
            <a:noFill/>
            <a:miter lim="800000"/>
            <a:headEnd/>
            <a:tailEnd/>
          </a:ln>
          <a:effectLst/>
        </p:spPr>
        <p:txBody>
          <a:bodyPr vert="horz" wrap="square" lIns="90626" tIns="45313" rIns="90626" bIns="45313" numCol="1" anchor="b" anchorCtr="0" compatLnSpc="1">
            <a:prstTxWarp prst="textNoShape">
              <a:avLst/>
            </a:prstTxWarp>
          </a:bodyPr>
          <a:lstStyle>
            <a:lvl1pPr defTabSz="906463">
              <a:defRPr kumimoji="1" sz="1200">
                <a:latin typeface="Tahoma" pitchFamily="34" charset="0"/>
                <a:ea typeface="宋体" pitchFamily="2" charset="-122"/>
              </a:defRPr>
            </a:lvl1pPr>
          </a:lstStyle>
          <a:p>
            <a:pPr>
              <a:defRPr/>
            </a:pPr>
            <a:endParaRPr lang="en-US" altLang="zh-CN"/>
          </a:p>
        </p:txBody>
      </p:sp>
      <p:sp>
        <p:nvSpPr>
          <p:cNvPr id="59397" name="Rectangle 5"/>
          <p:cNvSpPr>
            <a:spLocks noGrp="1" noChangeArrowheads="1"/>
          </p:cNvSpPr>
          <p:nvPr>
            <p:ph type="sldNum" sz="quarter" idx="3"/>
          </p:nvPr>
        </p:nvSpPr>
        <p:spPr bwMode="auto">
          <a:xfrm>
            <a:off x="3762375" y="9409113"/>
            <a:ext cx="2878138" cy="495300"/>
          </a:xfrm>
          <a:prstGeom prst="rect">
            <a:avLst/>
          </a:prstGeom>
          <a:noFill/>
          <a:ln w="9525">
            <a:noFill/>
            <a:miter lim="800000"/>
            <a:headEnd/>
            <a:tailEnd/>
          </a:ln>
          <a:effectLst/>
        </p:spPr>
        <p:txBody>
          <a:bodyPr vert="horz" wrap="square" lIns="90626" tIns="45313" rIns="90626" bIns="45313" numCol="1" anchor="b" anchorCtr="0" compatLnSpc="1">
            <a:prstTxWarp prst="textNoShape">
              <a:avLst/>
            </a:prstTxWarp>
          </a:bodyPr>
          <a:lstStyle>
            <a:lvl1pPr algn="r" defTabSz="906463">
              <a:defRPr kumimoji="1" sz="1200">
                <a:latin typeface="Tahoma" pitchFamily="34" charset="0"/>
                <a:ea typeface="宋体" pitchFamily="2" charset="-122"/>
              </a:defRPr>
            </a:lvl1pPr>
          </a:lstStyle>
          <a:p>
            <a:pPr>
              <a:defRPr/>
            </a:pPr>
            <a:fld id="{DA574600-731F-46B8-9CEF-8EBC0CD67C28}" type="slidenum">
              <a:rPr lang="en-US" altLang="zh-CN"/>
              <a:pPr>
                <a:defRPr/>
              </a:pPr>
              <a:t>‹#›</a:t>
            </a:fld>
            <a:endParaRPr lang="en-US" altLang="zh-CN"/>
          </a:p>
        </p:txBody>
      </p:sp>
    </p:spTree>
    <p:extLst>
      <p:ext uri="{BB962C8B-B14F-4D97-AF65-F5344CB8AC3E}">
        <p14:creationId xmlns:p14="http://schemas.microsoft.com/office/powerpoint/2010/main" val="41399529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87813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215043" name="Rectangle 3"/>
          <p:cNvSpPr>
            <a:spLocks noGrp="1" noChangeArrowheads="1"/>
          </p:cNvSpPr>
          <p:nvPr>
            <p:ph type="dt" idx="1"/>
          </p:nvPr>
        </p:nvSpPr>
        <p:spPr bwMode="auto">
          <a:xfrm>
            <a:off x="3760788" y="0"/>
            <a:ext cx="2878137"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80900" name="Rectangle 4"/>
          <p:cNvSpPr>
            <a:spLocks noGrp="1" noRot="1" noChangeAspect="1" noChangeArrowheads="1" noTextEdit="1"/>
          </p:cNvSpPr>
          <p:nvPr>
            <p:ph type="sldImg" idx="2"/>
          </p:nvPr>
        </p:nvSpPr>
        <p:spPr bwMode="auto">
          <a:xfrm>
            <a:off x="844550" y="742950"/>
            <a:ext cx="4951413" cy="3714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45" name="Rectangle 5"/>
          <p:cNvSpPr>
            <a:spLocks noGrp="1" noChangeArrowheads="1"/>
          </p:cNvSpPr>
          <p:nvPr>
            <p:ph type="body" sz="quarter" idx="3"/>
          </p:nvPr>
        </p:nvSpPr>
        <p:spPr bwMode="auto">
          <a:xfrm>
            <a:off x="663575" y="4705350"/>
            <a:ext cx="5313363" cy="44561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15046" name="Rectangle 6"/>
          <p:cNvSpPr>
            <a:spLocks noGrp="1" noChangeArrowheads="1"/>
          </p:cNvSpPr>
          <p:nvPr>
            <p:ph type="ftr" sz="quarter" idx="4"/>
          </p:nvPr>
        </p:nvSpPr>
        <p:spPr bwMode="auto">
          <a:xfrm>
            <a:off x="0" y="9407525"/>
            <a:ext cx="287813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215047" name="Rectangle 7"/>
          <p:cNvSpPr>
            <a:spLocks noGrp="1" noChangeArrowheads="1"/>
          </p:cNvSpPr>
          <p:nvPr>
            <p:ph type="sldNum" sz="quarter" idx="5"/>
          </p:nvPr>
        </p:nvSpPr>
        <p:spPr bwMode="auto">
          <a:xfrm>
            <a:off x="3760788" y="9407525"/>
            <a:ext cx="2878137"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FB067E10-2C92-426D-B298-5521CE17C280}" type="slidenum">
              <a:rPr lang="en-US" altLang="zh-CN"/>
              <a:pPr>
                <a:defRPr/>
              </a:pPr>
              <a:t>‹#›</a:t>
            </a:fld>
            <a:endParaRPr lang="en-US" altLang="zh-CN"/>
          </a:p>
        </p:txBody>
      </p:sp>
    </p:spTree>
    <p:extLst>
      <p:ext uri="{BB962C8B-B14F-4D97-AF65-F5344CB8AC3E}">
        <p14:creationId xmlns:p14="http://schemas.microsoft.com/office/powerpoint/2010/main" val="1595796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ln/>
        </p:spPr>
      </p:sp>
      <p:sp>
        <p:nvSpPr>
          <p:cNvPr id="819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latin typeface="Arial" charset="0"/>
              <a:ea typeface="宋体" charset="-122"/>
            </a:endParaRPr>
          </a:p>
        </p:txBody>
      </p:sp>
      <p:sp>
        <p:nvSpPr>
          <p:cNvPr id="819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8FE01DE-01DB-47C0-8F74-A3194421A0D7}" type="slidenum">
              <a:rPr lang="zh-CN" altLang="en-US" smtClean="0">
                <a:latin typeface="Times New Roman" pitchFamily="18" charset="0"/>
              </a:rPr>
              <a:pPr eaLnBrk="1" hangingPunct="1"/>
              <a:t>1</a:t>
            </a:fld>
            <a:endParaRPr lang="zh-CN" altLang="en-US" smtClean="0">
              <a:latin typeface="Times New Roman" pitchFamily="18" charset="0"/>
            </a:endParaRPr>
          </a:p>
        </p:txBody>
      </p:sp>
    </p:spTree>
    <p:extLst>
      <p:ext uri="{BB962C8B-B14F-4D97-AF65-F5344CB8AC3E}">
        <p14:creationId xmlns:p14="http://schemas.microsoft.com/office/powerpoint/2010/main" val="3305806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F02C182-C38F-40A4-A934-80F19D5380CA}" type="slidenum">
              <a:rPr lang="en-US" altLang="zh-CN" smtClean="0">
                <a:latin typeface="Times New Roman" pitchFamily="18" charset="0"/>
              </a:rPr>
              <a:pPr eaLnBrk="1" hangingPunct="1"/>
              <a:t>10</a:t>
            </a:fld>
            <a:endParaRPr lang="en-US" altLang="zh-CN" smtClean="0">
              <a:latin typeface="Times New Roman" pitchFamily="18" charset="0"/>
            </a:endParaRPr>
          </a:p>
        </p:txBody>
      </p:sp>
      <p:sp>
        <p:nvSpPr>
          <p:cNvPr id="88067" name="Rectangle 2"/>
          <p:cNvSpPr>
            <a:spLocks noGrp="1" noRot="1" noChangeAspect="1" noChangeArrowheads="1" noTextEdit="1"/>
          </p:cNvSpPr>
          <p:nvPr>
            <p:ph type="sldImg"/>
          </p:nvPr>
        </p:nvSpPr>
        <p:spPr>
          <a:xfrm>
            <a:off x="844550" y="742950"/>
            <a:ext cx="4953000" cy="3714750"/>
          </a:xfrm>
          <a:ln/>
        </p:spPr>
      </p:sp>
      <p:sp>
        <p:nvSpPr>
          <p:cNvPr id="8806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038477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9DC9EC3-469C-4B39-B0C6-FD8AEA3FA195}" type="slidenum">
              <a:rPr lang="en-US" altLang="zh-CN" smtClean="0">
                <a:latin typeface="Times New Roman" pitchFamily="18" charset="0"/>
              </a:rPr>
              <a:pPr eaLnBrk="1" hangingPunct="1"/>
              <a:t>11</a:t>
            </a:fld>
            <a:endParaRPr lang="en-US" altLang="zh-CN" smtClean="0">
              <a:latin typeface="Times New Roman" pitchFamily="18" charset="0"/>
            </a:endParaRPr>
          </a:p>
        </p:txBody>
      </p:sp>
      <p:sp>
        <p:nvSpPr>
          <p:cNvPr id="89091" name="Rectangle 2"/>
          <p:cNvSpPr>
            <a:spLocks noGrp="1" noRot="1" noChangeAspect="1" noChangeArrowheads="1" noTextEdit="1"/>
          </p:cNvSpPr>
          <p:nvPr>
            <p:ph type="sldImg"/>
          </p:nvPr>
        </p:nvSpPr>
        <p:spPr>
          <a:xfrm>
            <a:off x="844550" y="742950"/>
            <a:ext cx="4953000" cy="3714750"/>
          </a:xfrm>
          <a:ln/>
        </p:spPr>
      </p:sp>
      <p:sp>
        <p:nvSpPr>
          <p:cNvPr id="8909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837040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8DE7F0F-A48B-4700-A54C-487511D03A38}" type="slidenum">
              <a:rPr lang="en-US" altLang="zh-CN" smtClean="0">
                <a:latin typeface="Times New Roman" pitchFamily="18" charset="0"/>
              </a:rPr>
              <a:pPr eaLnBrk="1" hangingPunct="1"/>
              <a:t>12</a:t>
            </a:fld>
            <a:endParaRPr lang="en-US" altLang="zh-CN" smtClean="0">
              <a:latin typeface="Times New Roman" pitchFamily="18" charset="0"/>
            </a:endParaRPr>
          </a:p>
        </p:txBody>
      </p:sp>
      <p:sp>
        <p:nvSpPr>
          <p:cNvPr id="90115" name="Rectangle 2"/>
          <p:cNvSpPr>
            <a:spLocks noGrp="1" noRot="1" noChangeAspect="1" noChangeArrowheads="1" noTextEdit="1"/>
          </p:cNvSpPr>
          <p:nvPr>
            <p:ph type="sldImg"/>
          </p:nvPr>
        </p:nvSpPr>
        <p:spPr>
          <a:xfrm>
            <a:off x="844550" y="742950"/>
            <a:ext cx="4953000" cy="3714750"/>
          </a:xfrm>
          <a:ln/>
        </p:spPr>
      </p:sp>
      <p:sp>
        <p:nvSpPr>
          <p:cNvPr id="9011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122815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A218ED6-0B4A-4739-AD31-4AA0AE7458DB}" type="slidenum">
              <a:rPr lang="en-US" altLang="zh-CN" smtClean="0">
                <a:latin typeface="Times New Roman" pitchFamily="18" charset="0"/>
              </a:rPr>
              <a:pPr eaLnBrk="1" hangingPunct="1"/>
              <a:t>13</a:t>
            </a:fld>
            <a:endParaRPr lang="en-US" altLang="zh-CN" smtClean="0">
              <a:latin typeface="Times New Roman" pitchFamily="18" charset="0"/>
            </a:endParaRPr>
          </a:p>
        </p:txBody>
      </p:sp>
      <p:sp>
        <p:nvSpPr>
          <p:cNvPr id="91139" name="Rectangle 2"/>
          <p:cNvSpPr>
            <a:spLocks noGrp="1" noRot="1" noChangeAspect="1" noChangeArrowheads="1" noTextEdit="1"/>
          </p:cNvSpPr>
          <p:nvPr>
            <p:ph type="sldImg"/>
          </p:nvPr>
        </p:nvSpPr>
        <p:spPr>
          <a:xfrm>
            <a:off x="844550" y="742950"/>
            <a:ext cx="4953000" cy="3714750"/>
          </a:xfrm>
          <a:ln/>
        </p:spPr>
      </p:sp>
      <p:sp>
        <p:nvSpPr>
          <p:cNvPr id="9114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ea typeface="宋体" pitchFamily="2" charset="-122"/>
              </a:rPr>
              <a:t>WAN </a:t>
            </a:r>
            <a:r>
              <a:rPr lang="zh-CN" altLang="en-US" dirty="0" smtClean="0">
                <a:ea typeface="宋体" pitchFamily="2" charset="-122"/>
              </a:rPr>
              <a:t>操作主要集中在第 </a:t>
            </a:r>
            <a:r>
              <a:rPr lang="en-US" altLang="zh-CN" dirty="0" smtClean="0">
                <a:ea typeface="宋体" pitchFamily="2" charset="-122"/>
              </a:rPr>
              <a:t>1 </a:t>
            </a:r>
            <a:r>
              <a:rPr lang="zh-CN" altLang="en-US" dirty="0" smtClean="0">
                <a:ea typeface="宋体" pitchFamily="2" charset="-122"/>
              </a:rPr>
              <a:t>层和第 </a:t>
            </a:r>
            <a:r>
              <a:rPr lang="en-US" altLang="zh-CN" dirty="0" smtClean="0">
                <a:ea typeface="宋体" pitchFamily="2" charset="-122"/>
              </a:rPr>
              <a:t>2 </a:t>
            </a:r>
            <a:r>
              <a:rPr lang="zh-CN" altLang="en-US" dirty="0" smtClean="0">
                <a:ea typeface="宋体" pitchFamily="2" charset="-122"/>
              </a:rPr>
              <a:t>层上。</a:t>
            </a:r>
          </a:p>
          <a:p>
            <a:r>
              <a:rPr lang="zh-CN" altLang="en-US" dirty="0" smtClean="0">
                <a:ea typeface="宋体" pitchFamily="2" charset="-122"/>
              </a:rPr>
              <a:t>物理层（</a:t>
            </a:r>
            <a:r>
              <a:rPr lang="en-US" altLang="zh-CN" dirty="0" smtClean="0">
                <a:ea typeface="宋体" pitchFamily="2" charset="-122"/>
              </a:rPr>
              <a:t>OSI </a:t>
            </a:r>
            <a:r>
              <a:rPr lang="zh-CN" altLang="en-US" dirty="0" smtClean="0">
                <a:ea typeface="宋体" pitchFamily="2" charset="-122"/>
              </a:rPr>
              <a:t>第 </a:t>
            </a:r>
            <a:r>
              <a:rPr lang="en-US" altLang="zh-CN" dirty="0" smtClean="0">
                <a:ea typeface="宋体" pitchFamily="2" charset="-122"/>
              </a:rPr>
              <a:t>1 </a:t>
            </a:r>
            <a:r>
              <a:rPr lang="zh-CN" altLang="en-US" dirty="0" smtClean="0">
                <a:ea typeface="宋体" pitchFamily="2" charset="-122"/>
              </a:rPr>
              <a:t>层）协议描述连接通信服务提供商提供的服务所需的电气、机械、操作和功能特性。</a:t>
            </a:r>
          </a:p>
          <a:p>
            <a:r>
              <a:rPr lang="zh-CN" altLang="en-US" dirty="0" smtClean="0">
                <a:ea typeface="宋体" pitchFamily="2" charset="-122"/>
              </a:rPr>
              <a:t>数据链路层（</a:t>
            </a:r>
            <a:r>
              <a:rPr lang="en-US" altLang="zh-CN" dirty="0" smtClean="0">
                <a:ea typeface="宋体" pitchFamily="2" charset="-122"/>
              </a:rPr>
              <a:t>OSI </a:t>
            </a:r>
            <a:r>
              <a:rPr lang="zh-CN" altLang="en-US" dirty="0" smtClean="0">
                <a:ea typeface="宋体" pitchFamily="2" charset="-122"/>
              </a:rPr>
              <a:t>第 </a:t>
            </a:r>
            <a:r>
              <a:rPr lang="en-US" altLang="zh-CN" dirty="0" smtClean="0">
                <a:ea typeface="宋体" pitchFamily="2" charset="-122"/>
              </a:rPr>
              <a:t>2 </a:t>
            </a:r>
            <a:r>
              <a:rPr lang="zh-CN" altLang="en-US" dirty="0" smtClean="0">
                <a:ea typeface="宋体" pitchFamily="2" charset="-122"/>
              </a:rPr>
              <a:t>层）协议定义如何封装传向远程位置的数据以及最终数据帧的传输机制。</a:t>
            </a:r>
            <a:r>
              <a:rPr lang="en-US" altLang="zh-CN" sz="1100" dirty="0" smtClean="0">
                <a:ea typeface="宋体" pitchFamily="2" charset="-122"/>
              </a:rPr>
              <a:t>.</a:t>
            </a:r>
            <a:r>
              <a:rPr lang="zh-CN" altLang="en-US" dirty="0" smtClean="0">
                <a:ea typeface="宋体" pitchFamily="2" charset="-122"/>
              </a:rPr>
              <a:t> </a:t>
            </a:r>
          </a:p>
          <a:p>
            <a:pPr eaLnBrk="1" hangingPunct="1"/>
            <a:endParaRPr lang="zh-CN" altLang="zh-CN" dirty="0" smtClean="0">
              <a:ea typeface="宋体" charset="-122"/>
            </a:endParaRPr>
          </a:p>
        </p:txBody>
      </p:sp>
    </p:spTree>
    <p:extLst>
      <p:ext uri="{BB962C8B-B14F-4D97-AF65-F5344CB8AC3E}">
        <p14:creationId xmlns:p14="http://schemas.microsoft.com/office/powerpoint/2010/main" val="3711293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0A15A64-E94E-47EE-A154-0C3F32669449}" type="slidenum">
              <a:rPr lang="en-US" altLang="zh-CN" smtClean="0">
                <a:latin typeface="Times New Roman" pitchFamily="18" charset="0"/>
              </a:rPr>
              <a:pPr eaLnBrk="1" hangingPunct="1"/>
              <a:t>14</a:t>
            </a:fld>
            <a:endParaRPr lang="en-US" altLang="zh-CN" smtClean="0">
              <a:latin typeface="Times New Roman" pitchFamily="18" charset="0"/>
            </a:endParaRPr>
          </a:p>
        </p:txBody>
      </p:sp>
      <p:sp>
        <p:nvSpPr>
          <p:cNvPr id="92163" name="Rectangle 2"/>
          <p:cNvSpPr>
            <a:spLocks noGrp="1" noRot="1" noChangeAspect="1" noChangeArrowheads="1" noTextEdit="1"/>
          </p:cNvSpPr>
          <p:nvPr>
            <p:ph type="sldImg"/>
          </p:nvPr>
        </p:nvSpPr>
        <p:spPr>
          <a:xfrm>
            <a:off x="844550" y="742950"/>
            <a:ext cx="4953000" cy="3714750"/>
          </a:xfrm>
          <a:ln/>
        </p:spPr>
      </p:sp>
      <p:sp>
        <p:nvSpPr>
          <p:cNvPr id="9216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b="1" dirty="0" smtClean="0">
                <a:latin typeface="宋体" pitchFamily="2" charset="-122"/>
                <a:ea typeface="宋体" pitchFamily="2" charset="-122"/>
              </a:rPr>
              <a:t>WAN </a:t>
            </a:r>
            <a:r>
              <a:rPr lang="zh-CN" altLang="en-US" sz="1200" b="1" dirty="0" smtClean="0">
                <a:latin typeface="宋体" pitchFamily="2" charset="-122"/>
                <a:ea typeface="宋体" pitchFamily="2" charset="-122"/>
              </a:rPr>
              <a:t>物理层协议描述连接 </a:t>
            </a:r>
            <a:r>
              <a:rPr lang="en-US" altLang="zh-CN" sz="1200" b="1" dirty="0" smtClean="0">
                <a:latin typeface="宋体" pitchFamily="2" charset="-122"/>
                <a:ea typeface="宋体" pitchFamily="2" charset="-122"/>
              </a:rPr>
              <a:t>WAN </a:t>
            </a:r>
            <a:r>
              <a:rPr lang="zh-CN" altLang="en-US" sz="1200" b="1" dirty="0" smtClean="0">
                <a:latin typeface="宋体" pitchFamily="2" charset="-122"/>
                <a:ea typeface="宋体" pitchFamily="2" charset="-122"/>
              </a:rPr>
              <a:t>服务所需的电气、机械、操作和功能特性。</a:t>
            </a:r>
            <a:r>
              <a:rPr lang="en-US" altLang="zh-CN" sz="1200" b="1" dirty="0" smtClean="0">
                <a:latin typeface="宋体" pitchFamily="2" charset="-122"/>
                <a:ea typeface="宋体" pitchFamily="2" charset="-122"/>
              </a:rPr>
              <a:t>WAN</a:t>
            </a:r>
            <a:r>
              <a:rPr lang="zh-CN" altLang="en-US" sz="1200" b="1" dirty="0" smtClean="0">
                <a:latin typeface="宋体" pitchFamily="2" charset="-122"/>
                <a:ea typeface="宋体" pitchFamily="2" charset="-122"/>
              </a:rPr>
              <a:t> 物理层还描述 </a:t>
            </a:r>
            <a:r>
              <a:rPr lang="en-US" altLang="zh-CN" sz="1200" b="1" dirty="0" smtClean="0">
                <a:latin typeface="宋体" pitchFamily="2" charset="-122"/>
                <a:ea typeface="宋体" pitchFamily="2" charset="-122"/>
              </a:rPr>
              <a:t>DTE </a:t>
            </a:r>
            <a:r>
              <a:rPr lang="zh-CN" altLang="en-US" sz="1200" b="1" dirty="0" smtClean="0">
                <a:latin typeface="宋体" pitchFamily="2" charset="-122"/>
                <a:ea typeface="宋体" pitchFamily="2" charset="-122"/>
              </a:rPr>
              <a:t>和 </a:t>
            </a:r>
            <a:r>
              <a:rPr lang="en-US" altLang="zh-CN" sz="1200" b="1" dirty="0" smtClean="0">
                <a:latin typeface="宋体" pitchFamily="2" charset="-122"/>
                <a:ea typeface="宋体" pitchFamily="2" charset="-122"/>
              </a:rPr>
              <a:t>DCE </a:t>
            </a:r>
            <a:r>
              <a:rPr lang="zh-CN" altLang="en-US" sz="1200" b="1" dirty="0" smtClean="0">
                <a:latin typeface="宋体" pitchFamily="2" charset="-122"/>
                <a:ea typeface="宋体" pitchFamily="2" charset="-122"/>
              </a:rPr>
              <a:t>之间的接口。</a:t>
            </a:r>
          </a:p>
          <a:p>
            <a:pPr eaLnBrk="1" hangingPunct="1"/>
            <a:endParaRPr lang="zh-CN" altLang="zh-CN" dirty="0" smtClean="0">
              <a:ea typeface="宋体" charset="-122"/>
            </a:endParaRPr>
          </a:p>
        </p:txBody>
      </p:sp>
    </p:spTree>
    <p:extLst>
      <p:ext uri="{BB962C8B-B14F-4D97-AF65-F5344CB8AC3E}">
        <p14:creationId xmlns:p14="http://schemas.microsoft.com/office/powerpoint/2010/main" val="753109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9F59FA3-560C-4E96-AF4E-AA5A7F3B61F1}" type="slidenum">
              <a:rPr lang="en-US" altLang="zh-CN" smtClean="0">
                <a:latin typeface="Times New Roman" pitchFamily="18" charset="0"/>
              </a:rPr>
              <a:pPr eaLnBrk="1" hangingPunct="1"/>
              <a:t>15</a:t>
            </a:fld>
            <a:endParaRPr lang="en-US" altLang="zh-CN" smtClean="0">
              <a:latin typeface="Times New Roman" pitchFamily="18" charset="0"/>
            </a:endParaRPr>
          </a:p>
        </p:txBody>
      </p:sp>
      <p:sp>
        <p:nvSpPr>
          <p:cNvPr id="93187" name="Rectangle 2"/>
          <p:cNvSpPr>
            <a:spLocks noGrp="1" noRot="1" noChangeAspect="1" noChangeArrowheads="1" noTextEdit="1"/>
          </p:cNvSpPr>
          <p:nvPr>
            <p:ph type="sldImg"/>
          </p:nvPr>
        </p:nvSpPr>
        <p:spPr>
          <a:xfrm>
            <a:off x="844550" y="742950"/>
            <a:ext cx="4953000" cy="3714750"/>
          </a:xfrm>
          <a:ln/>
        </p:spPr>
      </p:sp>
      <p:sp>
        <p:nvSpPr>
          <p:cNvPr id="9318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Symbol" pitchFamily="18" charset="2"/>
              <a:buChar char=""/>
            </a:pPr>
            <a:r>
              <a:rPr lang="en-US" altLang="zh-CN" sz="1200" b="1" dirty="0" smtClean="0">
                <a:ea typeface="宋体" pitchFamily="2" charset="-122"/>
              </a:rPr>
              <a:t>CPE </a:t>
            </a:r>
            <a:r>
              <a:rPr lang="zh-CN" altLang="en-US" sz="1200" b="1" dirty="0" smtClean="0">
                <a:ea typeface="宋体" pitchFamily="2" charset="-122"/>
              </a:rPr>
              <a:t>通常是路由器，也就是 </a:t>
            </a:r>
            <a:r>
              <a:rPr lang="en-US" altLang="zh-CN" sz="1200" b="1" dirty="0" smtClean="0">
                <a:ea typeface="宋体" pitchFamily="2" charset="-122"/>
              </a:rPr>
              <a:t>DTE</a:t>
            </a:r>
            <a:r>
              <a:rPr lang="zh-CN" altLang="en-US" sz="1200" b="1" dirty="0" smtClean="0">
                <a:ea typeface="宋体" pitchFamily="2" charset="-122"/>
              </a:rPr>
              <a:t>。如果 </a:t>
            </a:r>
            <a:r>
              <a:rPr lang="en-US" altLang="zh-CN" sz="1200" b="1" dirty="0" smtClean="0">
                <a:ea typeface="宋体" pitchFamily="2" charset="-122"/>
              </a:rPr>
              <a:t>DTE </a:t>
            </a:r>
            <a:r>
              <a:rPr lang="zh-CN" altLang="en-US" sz="1200" b="1" dirty="0" smtClean="0">
                <a:ea typeface="宋体" pitchFamily="2" charset="-122"/>
              </a:rPr>
              <a:t>直接连接到服务提供商网络，那么 </a:t>
            </a:r>
            <a:r>
              <a:rPr lang="en-US" altLang="zh-CN" sz="1200" b="1" dirty="0" smtClean="0">
                <a:ea typeface="宋体" pitchFamily="2" charset="-122"/>
              </a:rPr>
              <a:t>DTE </a:t>
            </a:r>
            <a:r>
              <a:rPr lang="zh-CN" altLang="en-US" sz="1200" b="1" dirty="0" smtClean="0">
                <a:ea typeface="宋体" pitchFamily="2" charset="-122"/>
              </a:rPr>
              <a:t>也可以是终端、计算机、打印机或传真机。</a:t>
            </a:r>
          </a:p>
          <a:p>
            <a:pPr>
              <a:buFont typeface="Symbol" pitchFamily="18" charset="2"/>
              <a:buChar char=""/>
            </a:pPr>
            <a:r>
              <a:rPr lang="en-US" altLang="zh-CN" sz="1200" b="1" dirty="0" smtClean="0">
                <a:ea typeface="宋体" pitchFamily="2" charset="-122"/>
              </a:rPr>
              <a:t>DCE </a:t>
            </a:r>
            <a:r>
              <a:rPr lang="en-US" altLang="zh-CN" sz="1200" b="1" dirty="0" err="1" smtClean="0">
                <a:ea typeface="宋体" pitchFamily="2" charset="-122"/>
              </a:rPr>
              <a:t>通常是调制解调器或</a:t>
            </a:r>
            <a:r>
              <a:rPr lang="en-US" altLang="zh-CN" sz="1200" b="1" dirty="0" smtClean="0">
                <a:ea typeface="宋体" pitchFamily="2" charset="-122"/>
              </a:rPr>
              <a:t> CSU/DSU，DCE </a:t>
            </a:r>
            <a:r>
              <a:rPr lang="en-US" altLang="zh-CN" sz="1200" b="1" dirty="0" err="1" smtClean="0">
                <a:ea typeface="宋体" pitchFamily="2" charset="-122"/>
              </a:rPr>
              <a:t>设备用于将来自</a:t>
            </a:r>
            <a:r>
              <a:rPr lang="en-US" altLang="zh-CN" sz="1200" b="1" dirty="0" smtClean="0">
                <a:ea typeface="宋体" pitchFamily="2" charset="-122"/>
              </a:rPr>
              <a:t> DTE </a:t>
            </a:r>
            <a:r>
              <a:rPr lang="en-US" altLang="zh-CN" sz="1200" b="1" dirty="0" err="1" smtClean="0">
                <a:ea typeface="宋体" pitchFamily="2" charset="-122"/>
              </a:rPr>
              <a:t>的用户数据转换为</a:t>
            </a:r>
            <a:r>
              <a:rPr lang="en-US" altLang="zh-CN" sz="1200" b="1" dirty="0" smtClean="0">
                <a:ea typeface="宋体" pitchFamily="2" charset="-122"/>
              </a:rPr>
              <a:t> WAN </a:t>
            </a:r>
            <a:r>
              <a:rPr lang="en-US" altLang="zh-CN" sz="1200" b="1" dirty="0" err="1" smtClean="0">
                <a:ea typeface="宋体" pitchFamily="2" charset="-122"/>
              </a:rPr>
              <a:t>服务提供商传输链路所能接受的格式</a:t>
            </a:r>
            <a:r>
              <a:rPr lang="en-US" altLang="zh-CN" sz="1200" b="1" dirty="0" smtClean="0">
                <a:ea typeface="宋体" pitchFamily="2" charset="-122"/>
              </a:rPr>
              <a:t>。</a:t>
            </a:r>
            <a:endParaRPr lang="zh-CN" altLang="en-US" sz="1200" b="1" dirty="0" smtClean="0">
              <a:ea typeface="宋体" pitchFamily="2" charset="-122"/>
            </a:endParaRPr>
          </a:p>
          <a:p>
            <a:pPr eaLnBrk="1" hangingPunct="1"/>
            <a:endParaRPr lang="zh-CN" altLang="zh-CN" dirty="0" smtClean="0">
              <a:ea typeface="宋体" charset="-122"/>
            </a:endParaRPr>
          </a:p>
        </p:txBody>
      </p:sp>
    </p:spTree>
    <p:extLst>
      <p:ext uri="{BB962C8B-B14F-4D97-AF65-F5344CB8AC3E}">
        <p14:creationId xmlns:p14="http://schemas.microsoft.com/office/powerpoint/2010/main" val="1297296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8BA9715-5717-4612-9A3C-243511CA074F}" type="slidenum">
              <a:rPr lang="en-US" altLang="zh-CN" smtClean="0">
                <a:latin typeface="Times New Roman" pitchFamily="18" charset="0"/>
              </a:rPr>
              <a:pPr eaLnBrk="1" hangingPunct="1"/>
              <a:t>16</a:t>
            </a:fld>
            <a:endParaRPr lang="en-US" altLang="zh-CN" smtClean="0">
              <a:latin typeface="Times New Roman" pitchFamily="18" charset="0"/>
            </a:endParaRPr>
          </a:p>
        </p:txBody>
      </p:sp>
      <p:sp>
        <p:nvSpPr>
          <p:cNvPr id="94211" name="Rectangle 2"/>
          <p:cNvSpPr>
            <a:spLocks noGrp="1" noRot="1" noChangeAspect="1" noChangeArrowheads="1" noTextEdit="1"/>
          </p:cNvSpPr>
          <p:nvPr>
            <p:ph type="sldImg"/>
          </p:nvPr>
        </p:nvSpPr>
        <p:spPr>
          <a:xfrm>
            <a:off x="844550" y="742950"/>
            <a:ext cx="4953000" cy="3714750"/>
          </a:xfrm>
          <a:ln/>
        </p:spPr>
      </p:sp>
      <p:sp>
        <p:nvSpPr>
          <p:cNvPr id="9421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RS-232 — </a:t>
            </a:r>
            <a:r>
              <a:rPr lang="zh-CN" altLang="en-US" dirty="0" smtClean="0"/>
              <a:t>个人计算机上的大多数串行端口都符合 </a:t>
            </a:r>
            <a:r>
              <a:rPr lang="en-US" altLang="zh-CN" dirty="0" smtClean="0"/>
              <a:t>RS-232C </a:t>
            </a:r>
            <a:r>
              <a:rPr lang="zh-CN" altLang="en-US" dirty="0" smtClean="0"/>
              <a:t>或更新的 </a:t>
            </a:r>
            <a:r>
              <a:rPr lang="en-US" altLang="zh-CN" dirty="0" smtClean="0"/>
              <a:t>RS-422 </a:t>
            </a:r>
            <a:r>
              <a:rPr lang="zh-CN" altLang="en-US" dirty="0" smtClean="0"/>
              <a:t>和 </a:t>
            </a:r>
            <a:r>
              <a:rPr lang="en-US" altLang="zh-CN" dirty="0" smtClean="0"/>
              <a:t>RS-423 </a:t>
            </a:r>
            <a:r>
              <a:rPr lang="zh-CN" altLang="en-US" dirty="0" smtClean="0"/>
              <a:t>标准。这些标准都使用 </a:t>
            </a:r>
            <a:r>
              <a:rPr lang="en-US" altLang="zh-CN" dirty="0" smtClean="0"/>
              <a:t>9 </a:t>
            </a:r>
            <a:r>
              <a:rPr lang="zh-CN" altLang="en-US" dirty="0" smtClean="0"/>
              <a:t>针和 </a:t>
            </a:r>
            <a:r>
              <a:rPr lang="en-US" altLang="zh-CN" dirty="0" smtClean="0"/>
              <a:t>25 </a:t>
            </a:r>
            <a:r>
              <a:rPr lang="zh-CN" altLang="en-US" dirty="0" smtClean="0"/>
              <a:t>针连接器。串行端口是一种通用接口，几乎可用于连接任何类型的设备，包括调制解调器、鼠标和打印机。许多网络设备使用的 </a:t>
            </a:r>
            <a:r>
              <a:rPr lang="en-US" altLang="zh-CN" dirty="0" smtClean="0"/>
              <a:t>RJ-45 </a:t>
            </a:r>
            <a:r>
              <a:rPr lang="zh-CN" altLang="en-US" dirty="0" smtClean="0"/>
              <a:t>连接器也符合 </a:t>
            </a:r>
            <a:r>
              <a:rPr lang="en-US" altLang="zh-CN" dirty="0" smtClean="0"/>
              <a:t>RS-232 </a:t>
            </a:r>
            <a:r>
              <a:rPr lang="zh-CN" altLang="en-US" dirty="0" smtClean="0"/>
              <a:t>标准。图中显示的是 </a:t>
            </a:r>
            <a:r>
              <a:rPr lang="en-US" altLang="zh-CN" dirty="0" smtClean="0"/>
              <a:t>RS-232 </a:t>
            </a:r>
            <a:r>
              <a:rPr lang="zh-CN" altLang="en-US" dirty="0" smtClean="0"/>
              <a:t>连接器示例。</a:t>
            </a:r>
          </a:p>
          <a:p>
            <a:r>
              <a:rPr lang="en-US" altLang="zh-CN" dirty="0" smtClean="0"/>
              <a:t>V.35 — </a:t>
            </a:r>
            <a:r>
              <a:rPr lang="zh-CN" altLang="en-US" dirty="0" smtClean="0"/>
              <a:t>通常用于调制解调器到复用器的通信，此 </a:t>
            </a:r>
            <a:r>
              <a:rPr lang="en-US" altLang="zh-CN" dirty="0" smtClean="0"/>
              <a:t>ITU </a:t>
            </a:r>
            <a:r>
              <a:rPr lang="zh-CN" altLang="en-US" dirty="0" smtClean="0"/>
              <a:t>标准可以同时利用多个电话电路的带宽，适合高速同步数据交换。在美国，</a:t>
            </a:r>
            <a:r>
              <a:rPr lang="en-US" altLang="zh-CN" dirty="0" smtClean="0"/>
              <a:t>V.35 </a:t>
            </a:r>
            <a:r>
              <a:rPr lang="zh-CN" altLang="en-US" dirty="0" smtClean="0"/>
              <a:t>是大多数路由器和 </a:t>
            </a:r>
            <a:r>
              <a:rPr lang="en-US" altLang="zh-CN" dirty="0" smtClean="0"/>
              <a:t>DSU </a:t>
            </a:r>
            <a:r>
              <a:rPr lang="zh-CN" altLang="en-US" dirty="0" smtClean="0"/>
              <a:t>连接到 </a:t>
            </a:r>
            <a:r>
              <a:rPr lang="en-US" altLang="zh-CN" dirty="0" smtClean="0"/>
              <a:t>T1 </a:t>
            </a:r>
            <a:r>
              <a:rPr lang="zh-CN" altLang="en-US" dirty="0" smtClean="0"/>
              <a:t>载波线路所使用的接口标准。</a:t>
            </a:r>
            <a:r>
              <a:rPr lang="en-US" altLang="zh-CN" dirty="0" smtClean="0"/>
              <a:t>V.35 </a:t>
            </a:r>
            <a:r>
              <a:rPr lang="zh-CN" altLang="en-US" dirty="0" smtClean="0"/>
              <a:t>电缆是高速串行部件，设计用于支持更高的数据传输速率和支持通过数字线路连接 </a:t>
            </a:r>
            <a:r>
              <a:rPr lang="en-US" altLang="zh-CN" dirty="0" smtClean="0"/>
              <a:t>DTE </a:t>
            </a:r>
            <a:r>
              <a:rPr lang="zh-CN" altLang="en-US" dirty="0" smtClean="0"/>
              <a:t>和 </a:t>
            </a:r>
            <a:r>
              <a:rPr lang="en-US" altLang="zh-CN" dirty="0" smtClean="0"/>
              <a:t>DCE</a:t>
            </a:r>
            <a:r>
              <a:rPr lang="zh-CN" altLang="en-US" dirty="0" smtClean="0"/>
              <a:t>。本节后面将详细介绍 </a:t>
            </a:r>
            <a:r>
              <a:rPr lang="en-US" altLang="zh-CN" dirty="0" smtClean="0"/>
              <a:t>DTE </a:t>
            </a:r>
            <a:r>
              <a:rPr lang="zh-CN" altLang="en-US" dirty="0" smtClean="0"/>
              <a:t>和 </a:t>
            </a:r>
            <a:r>
              <a:rPr lang="en-US" altLang="zh-CN" dirty="0" smtClean="0"/>
              <a:t>DCE</a:t>
            </a:r>
            <a:r>
              <a:rPr lang="zh-CN" altLang="en-US" dirty="0" smtClean="0"/>
              <a:t>。</a:t>
            </a:r>
          </a:p>
          <a:p>
            <a:r>
              <a:rPr lang="en-US" altLang="zh-CN" dirty="0" smtClean="0"/>
              <a:t>HSSI — </a:t>
            </a:r>
            <a:r>
              <a:rPr lang="zh-CN" altLang="en-US" dirty="0" smtClean="0"/>
              <a:t>高速串行接口 </a:t>
            </a:r>
            <a:r>
              <a:rPr lang="en-US" altLang="zh-CN" dirty="0" smtClean="0"/>
              <a:t>(HSSI) </a:t>
            </a:r>
            <a:r>
              <a:rPr lang="zh-CN" altLang="en-US" dirty="0" smtClean="0"/>
              <a:t>支持最高 </a:t>
            </a:r>
            <a:r>
              <a:rPr lang="en-US" altLang="zh-CN" dirty="0" smtClean="0"/>
              <a:t>52 Mb/s </a:t>
            </a:r>
            <a:r>
              <a:rPr lang="zh-CN" altLang="en-US" dirty="0" smtClean="0"/>
              <a:t>的传输速率。工程师使用 </a:t>
            </a:r>
            <a:r>
              <a:rPr lang="en-US" altLang="zh-CN" dirty="0" smtClean="0"/>
              <a:t>HSSI </a:t>
            </a:r>
            <a:r>
              <a:rPr lang="zh-CN" altLang="en-US" dirty="0" smtClean="0"/>
              <a:t>将 </a:t>
            </a:r>
            <a:r>
              <a:rPr lang="en-US" altLang="zh-CN" dirty="0" smtClean="0"/>
              <a:t>LAN </a:t>
            </a:r>
            <a:r>
              <a:rPr lang="zh-CN" altLang="en-US" dirty="0" smtClean="0"/>
              <a:t>上的路由器连接到诸如 </a:t>
            </a:r>
            <a:r>
              <a:rPr lang="en-US" altLang="zh-CN" dirty="0" smtClean="0"/>
              <a:t>T3 </a:t>
            </a:r>
            <a:r>
              <a:rPr lang="zh-CN" altLang="en-US" dirty="0" smtClean="0"/>
              <a:t>线路之类的高速 </a:t>
            </a:r>
            <a:r>
              <a:rPr lang="en-US" altLang="zh-CN" dirty="0" smtClean="0"/>
              <a:t>WAN </a:t>
            </a:r>
            <a:r>
              <a:rPr lang="zh-CN" altLang="en-US" dirty="0" smtClean="0"/>
              <a:t>线路。工程师还通过 </a:t>
            </a:r>
            <a:r>
              <a:rPr lang="en-US" altLang="zh-CN" dirty="0" smtClean="0"/>
              <a:t>HSSI </a:t>
            </a:r>
            <a:r>
              <a:rPr lang="zh-CN" altLang="en-US" dirty="0" smtClean="0"/>
              <a:t>提供了采用令牌环或以太网的 </a:t>
            </a:r>
            <a:r>
              <a:rPr lang="en-US" altLang="zh-CN" dirty="0" smtClean="0"/>
              <a:t>LAN </a:t>
            </a:r>
            <a:r>
              <a:rPr lang="zh-CN" altLang="en-US" dirty="0" smtClean="0"/>
              <a:t>之间的高速互连。</a:t>
            </a:r>
            <a:r>
              <a:rPr lang="en-US" altLang="zh-CN" dirty="0" smtClean="0"/>
              <a:t>HSSI </a:t>
            </a:r>
            <a:r>
              <a:rPr lang="zh-CN" altLang="en-US" dirty="0" smtClean="0"/>
              <a:t>是由 </a:t>
            </a:r>
            <a:r>
              <a:rPr lang="en-US" altLang="zh-CN" dirty="0" smtClean="0"/>
              <a:t>Cisco Systems </a:t>
            </a:r>
            <a:r>
              <a:rPr lang="zh-CN" altLang="en-US" dirty="0" smtClean="0"/>
              <a:t>和 </a:t>
            </a:r>
            <a:r>
              <a:rPr lang="en-US" altLang="zh-CN" dirty="0" smtClean="0"/>
              <a:t>T3plus Networking </a:t>
            </a:r>
            <a:r>
              <a:rPr lang="zh-CN" altLang="en-US" dirty="0" smtClean="0"/>
              <a:t>联合开发的 </a:t>
            </a:r>
            <a:r>
              <a:rPr lang="en-US" altLang="zh-CN" dirty="0" smtClean="0"/>
              <a:t>DTE/DCE </a:t>
            </a:r>
            <a:r>
              <a:rPr lang="zh-CN" altLang="en-US" dirty="0" smtClean="0"/>
              <a:t>接口，用于满足在 </a:t>
            </a:r>
            <a:r>
              <a:rPr lang="en-US" altLang="zh-CN" dirty="0" smtClean="0"/>
              <a:t>WAN </a:t>
            </a:r>
            <a:r>
              <a:rPr lang="zh-CN" altLang="en-US" dirty="0" smtClean="0"/>
              <a:t>链路上实现高速通信的需求。</a:t>
            </a:r>
          </a:p>
          <a:p>
            <a:pPr eaLnBrk="1" hangingPunct="1"/>
            <a:endParaRPr lang="zh-CN" altLang="zh-CN" dirty="0" smtClean="0">
              <a:ea typeface="宋体" charset="-122"/>
            </a:endParaRPr>
          </a:p>
        </p:txBody>
      </p:sp>
    </p:spTree>
    <p:extLst>
      <p:ext uri="{BB962C8B-B14F-4D97-AF65-F5344CB8AC3E}">
        <p14:creationId xmlns:p14="http://schemas.microsoft.com/office/powerpoint/2010/main" val="3940150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845C949-C623-4838-B498-098DEC0D44D8}" type="slidenum">
              <a:rPr lang="en-US" altLang="zh-CN" smtClean="0">
                <a:latin typeface="Times New Roman" pitchFamily="18" charset="0"/>
              </a:rPr>
              <a:pPr eaLnBrk="1" hangingPunct="1"/>
              <a:t>17</a:t>
            </a:fld>
            <a:endParaRPr lang="en-US" altLang="zh-CN" smtClean="0">
              <a:latin typeface="Times New Roman" pitchFamily="18" charset="0"/>
            </a:endParaRPr>
          </a:p>
        </p:txBody>
      </p:sp>
      <p:sp>
        <p:nvSpPr>
          <p:cNvPr id="95235" name="Rectangle 2"/>
          <p:cNvSpPr>
            <a:spLocks noGrp="1" noRot="1" noChangeAspect="1" noChangeArrowheads="1" noTextEdit="1"/>
          </p:cNvSpPr>
          <p:nvPr>
            <p:ph type="sldImg"/>
          </p:nvPr>
        </p:nvSpPr>
        <p:spPr>
          <a:xfrm>
            <a:off x="844550" y="742950"/>
            <a:ext cx="4953000" cy="3714750"/>
          </a:xfrm>
          <a:ln/>
        </p:spPr>
      </p:sp>
      <p:sp>
        <p:nvSpPr>
          <p:cNvPr id="9523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1" dirty="0" smtClean="0">
                <a:ea typeface="宋体" pitchFamily="2" charset="-122"/>
              </a:rPr>
              <a:t>数据链路层会根据网络层数据构造数据帧，以便可以对数据进行必要的校验和控制。</a:t>
            </a:r>
          </a:p>
          <a:p>
            <a:r>
              <a:rPr lang="zh-CN" altLang="en-US" sz="1200" b="1" dirty="0" smtClean="0">
                <a:ea typeface="宋体" pitchFamily="2" charset="-122"/>
              </a:rPr>
              <a:t>所有 </a:t>
            </a:r>
            <a:r>
              <a:rPr lang="en-US" altLang="zh-CN" sz="1200" b="1" dirty="0" smtClean="0">
                <a:ea typeface="宋体" pitchFamily="2" charset="-122"/>
              </a:rPr>
              <a:t>WAN </a:t>
            </a:r>
            <a:r>
              <a:rPr lang="zh-CN" altLang="en-US" sz="1200" b="1" dirty="0" smtClean="0">
                <a:ea typeface="宋体" pitchFamily="2" charset="-122"/>
              </a:rPr>
              <a:t>连接都使用第 </a:t>
            </a:r>
            <a:r>
              <a:rPr lang="en-US" altLang="zh-CN" sz="1200" b="1" dirty="0" smtClean="0">
                <a:ea typeface="宋体" pitchFamily="2" charset="-122"/>
              </a:rPr>
              <a:t>2 </a:t>
            </a:r>
            <a:r>
              <a:rPr lang="zh-CN" altLang="en-US" sz="1200" b="1" dirty="0" smtClean="0">
                <a:ea typeface="宋体" pitchFamily="2" charset="-122"/>
              </a:rPr>
              <a:t>层协议对在 </a:t>
            </a:r>
            <a:r>
              <a:rPr lang="en-US" altLang="zh-CN" sz="1200" b="1" dirty="0" smtClean="0">
                <a:ea typeface="宋体" pitchFamily="2" charset="-122"/>
              </a:rPr>
              <a:t>WAN </a:t>
            </a:r>
            <a:r>
              <a:rPr lang="zh-CN" altLang="en-US" sz="1200" b="1" dirty="0" smtClean="0">
                <a:ea typeface="宋体" pitchFamily="2" charset="-122"/>
              </a:rPr>
              <a:t>链路上传输的数据包进行封装。</a:t>
            </a:r>
          </a:p>
          <a:p>
            <a:r>
              <a:rPr lang="zh-CN" altLang="en-US" sz="1200" b="1" dirty="0" smtClean="0">
                <a:ea typeface="宋体" pitchFamily="2" charset="-122"/>
              </a:rPr>
              <a:t>为确保使用正确的封装协议，必须为每个路由器的串行接口配置所用的第 </a:t>
            </a:r>
            <a:r>
              <a:rPr lang="en-US" altLang="zh-CN" sz="1200" b="1" dirty="0" smtClean="0">
                <a:ea typeface="宋体" pitchFamily="2" charset="-122"/>
              </a:rPr>
              <a:t>2 </a:t>
            </a:r>
            <a:r>
              <a:rPr lang="zh-CN" altLang="en-US" sz="1200" b="1" dirty="0" smtClean="0">
                <a:ea typeface="宋体" pitchFamily="2" charset="-122"/>
              </a:rPr>
              <a:t>层封装类型。</a:t>
            </a:r>
          </a:p>
          <a:p>
            <a:r>
              <a:rPr lang="zh-CN" altLang="en-US" sz="1200" b="1" dirty="0" smtClean="0">
                <a:ea typeface="宋体" pitchFamily="2" charset="-122"/>
              </a:rPr>
              <a:t>封装协议的选择取决于 </a:t>
            </a:r>
            <a:r>
              <a:rPr lang="en-US" altLang="zh-CN" sz="1200" b="1" dirty="0" smtClean="0">
                <a:ea typeface="宋体" pitchFamily="2" charset="-122"/>
              </a:rPr>
              <a:t>WAN </a:t>
            </a:r>
            <a:r>
              <a:rPr lang="zh-CN" altLang="en-US" sz="1200" b="1" dirty="0" smtClean="0">
                <a:ea typeface="宋体" pitchFamily="2" charset="-122"/>
              </a:rPr>
              <a:t>技术和设备。</a:t>
            </a:r>
          </a:p>
          <a:p>
            <a:pPr eaLnBrk="1" hangingPunct="1"/>
            <a:endParaRPr lang="zh-CN" altLang="zh-CN" dirty="0" smtClean="0">
              <a:ea typeface="宋体" charset="-122"/>
            </a:endParaRPr>
          </a:p>
        </p:txBody>
      </p:sp>
    </p:spTree>
    <p:extLst>
      <p:ext uri="{BB962C8B-B14F-4D97-AF65-F5344CB8AC3E}">
        <p14:creationId xmlns:p14="http://schemas.microsoft.com/office/powerpoint/2010/main" val="718740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7384975-2AC5-42AC-B761-84CDD08357CB}" type="slidenum">
              <a:rPr lang="en-US" altLang="zh-CN" smtClean="0">
                <a:latin typeface="Times New Roman" pitchFamily="18" charset="0"/>
              </a:rPr>
              <a:pPr eaLnBrk="1" hangingPunct="1"/>
              <a:t>18</a:t>
            </a:fld>
            <a:endParaRPr lang="en-US" altLang="zh-CN" smtClean="0">
              <a:latin typeface="Times New Roman" pitchFamily="18" charset="0"/>
            </a:endParaRPr>
          </a:p>
        </p:txBody>
      </p:sp>
      <p:sp>
        <p:nvSpPr>
          <p:cNvPr id="96259" name="Rectangle 2"/>
          <p:cNvSpPr>
            <a:spLocks noGrp="1" noRot="1" noChangeAspect="1" noChangeArrowheads="1" noTextEdit="1"/>
          </p:cNvSpPr>
          <p:nvPr>
            <p:ph type="sldImg"/>
          </p:nvPr>
        </p:nvSpPr>
        <p:spPr>
          <a:xfrm>
            <a:off x="844550" y="742950"/>
            <a:ext cx="4953000" cy="3714750"/>
          </a:xfrm>
          <a:ln/>
        </p:spPr>
      </p:sp>
      <p:sp>
        <p:nvSpPr>
          <p:cNvPr id="9626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499349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D5E2404-9597-4B99-B473-670906279A7D}" type="slidenum">
              <a:rPr lang="en-US" altLang="zh-CN" smtClean="0">
                <a:latin typeface="Times New Roman" pitchFamily="18" charset="0"/>
              </a:rPr>
              <a:pPr eaLnBrk="1" hangingPunct="1"/>
              <a:t>19</a:t>
            </a:fld>
            <a:endParaRPr lang="en-US" altLang="zh-CN" smtClean="0">
              <a:latin typeface="Times New Roman" pitchFamily="18" charset="0"/>
            </a:endParaRPr>
          </a:p>
        </p:txBody>
      </p:sp>
      <p:sp>
        <p:nvSpPr>
          <p:cNvPr id="97283" name="Rectangle 2"/>
          <p:cNvSpPr>
            <a:spLocks noGrp="1" noRot="1" noChangeAspect="1" noChangeArrowheads="1" noTextEdit="1"/>
          </p:cNvSpPr>
          <p:nvPr>
            <p:ph type="sldImg"/>
          </p:nvPr>
        </p:nvSpPr>
        <p:spPr>
          <a:xfrm>
            <a:off x="844550" y="742950"/>
            <a:ext cx="4953000" cy="3714750"/>
          </a:xfrm>
          <a:ln/>
        </p:spPr>
      </p:sp>
      <p:sp>
        <p:nvSpPr>
          <p:cNvPr id="9728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232681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D9D6FD2-EAE4-4BE1-A4A3-C8ACD887CA7B}" type="slidenum">
              <a:rPr lang="en-US" altLang="zh-CN" smtClean="0">
                <a:latin typeface="Times New Roman" pitchFamily="18" charset="0"/>
              </a:rPr>
              <a:pPr eaLnBrk="1" hangingPunct="1"/>
              <a:t>2</a:t>
            </a:fld>
            <a:endParaRPr lang="en-US" altLang="zh-CN" smtClean="0">
              <a:latin typeface="Times New Roman" pitchFamily="18" charset="0"/>
            </a:endParaRPr>
          </a:p>
        </p:txBody>
      </p:sp>
      <p:sp>
        <p:nvSpPr>
          <p:cNvPr id="82947" name="Rectangle 2"/>
          <p:cNvSpPr>
            <a:spLocks noGrp="1" noRot="1" noChangeAspect="1" noChangeArrowheads="1" noTextEdit="1"/>
          </p:cNvSpPr>
          <p:nvPr>
            <p:ph type="sldImg"/>
          </p:nvPr>
        </p:nvSpPr>
        <p:spPr>
          <a:xfrm>
            <a:off x="844550" y="742950"/>
            <a:ext cx="4953000" cy="3714750"/>
          </a:xfrm>
          <a:ln/>
        </p:spPr>
      </p:sp>
      <p:sp>
        <p:nvSpPr>
          <p:cNvPr id="8294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a typeface="宋体" charset="-122"/>
              </a:rPr>
              <a:t>为何需要 </a:t>
            </a:r>
            <a:r>
              <a:rPr lang="en-US" altLang="zh-CN" dirty="0" smtClean="0">
                <a:ea typeface="宋体" charset="-122"/>
              </a:rPr>
              <a:t>WAN</a:t>
            </a:r>
            <a:r>
              <a:rPr lang="zh-CN" altLang="en-US" dirty="0" smtClean="0">
                <a:ea typeface="宋体" charset="-122"/>
              </a:rPr>
              <a:t>？</a:t>
            </a:r>
          </a:p>
          <a:p>
            <a:pPr eaLnBrk="1" hangingPunct="1"/>
            <a:r>
              <a:rPr lang="zh-CN" altLang="en-US" dirty="0" smtClean="0">
                <a:ea typeface="宋体" charset="-122"/>
              </a:rPr>
              <a:t>对于地理跨度较小的组织而言，使用 </a:t>
            </a:r>
            <a:r>
              <a:rPr lang="en-US" altLang="zh-CN" dirty="0" smtClean="0">
                <a:ea typeface="宋体" charset="-122"/>
              </a:rPr>
              <a:t>LAN </a:t>
            </a:r>
            <a:r>
              <a:rPr lang="zh-CN" altLang="en-US" dirty="0" smtClean="0">
                <a:ea typeface="宋体" charset="-122"/>
              </a:rPr>
              <a:t>技术传输数据便可实现较高的速度和成本效益。但是，有一些组织需要在远程场所之间进行通信，如：</a:t>
            </a:r>
          </a:p>
          <a:p>
            <a:pPr eaLnBrk="1" hangingPunct="1"/>
            <a:r>
              <a:rPr lang="zh-CN" altLang="en-US" dirty="0" smtClean="0">
                <a:ea typeface="宋体" charset="-122"/>
              </a:rPr>
              <a:t>分区或分支机构的员工需要与总部通信并共享数据。</a:t>
            </a:r>
          </a:p>
          <a:p>
            <a:pPr eaLnBrk="1" hangingPunct="1"/>
            <a:r>
              <a:rPr lang="zh-CN" altLang="en-US" dirty="0" smtClean="0">
                <a:ea typeface="宋体" charset="-122"/>
              </a:rPr>
              <a:t>组织经常需要与其它组织远距离共享信息。例如，软件生产商通常需要与将其产品销售给最终用户的经销商交流产品和促销信息。</a:t>
            </a:r>
          </a:p>
          <a:p>
            <a:pPr eaLnBrk="1" hangingPunct="1"/>
            <a:r>
              <a:rPr lang="zh-CN" altLang="en-US" dirty="0" smtClean="0">
                <a:ea typeface="宋体" charset="-122"/>
              </a:rPr>
              <a:t>经常出差的员工需要访问公司网络信息。</a:t>
            </a:r>
          </a:p>
          <a:p>
            <a:pPr eaLnBrk="1" hangingPunct="1"/>
            <a:r>
              <a:rPr lang="zh-CN" altLang="en-US" dirty="0" smtClean="0">
                <a:ea typeface="宋体" charset="-122"/>
              </a:rPr>
              <a:t>此外，家庭用户收发数据的地理区域也在日趋扩大。下面举几个远距离通讯的例子：</a:t>
            </a:r>
          </a:p>
          <a:p>
            <a:pPr eaLnBrk="1" hangingPunct="1"/>
            <a:r>
              <a:rPr lang="zh-CN" altLang="en-US" dirty="0" smtClean="0">
                <a:ea typeface="宋体" charset="-122"/>
              </a:rPr>
              <a:t>许多家庭消费者常常通过计算机与银行、商店和各种商品与服务的提供商进行通信。</a:t>
            </a:r>
          </a:p>
          <a:p>
            <a:pPr eaLnBrk="1" hangingPunct="1"/>
            <a:r>
              <a:rPr lang="zh-CN" altLang="en-US" dirty="0" smtClean="0">
                <a:ea typeface="宋体" charset="-122"/>
              </a:rPr>
              <a:t>学生通过访问本国或其它国家的图书馆的索引和出版物来开展课题研究。</a:t>
            </a:r>
            <a:endParaRPr lang="zh-CN" altLang="zh-CN" dirty="0" smtClean="0">
              <a:ea typeface="宋体" charset="-122"/>
            </a:endParaRPr>
          </a:p>
        </p:txBody>
      </p:sp>
    </p:spTree>
    <p:extLst>
      <p:ext uri="{BB962C8B-B14F-4D97-AF65-F5344CB8AC3E}">
        <p14:creationId xmlns:p14="http://schemas.microsoft.com/office/powerpoint/2010/main" val="1891852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6E31A0B-1623-44DB-8424-6B3FDC43F3B3}" type="slidenum">
              <a:rPr lang="en-US" altLang="zh-CN" smtClean="0">
                <a:latin typeface="Times New Roman" pitchFamily="18" charset="0"/>
              </a:rPr>
              <a:pPr eaLnBrk="1" hangingPunct="1"/>
              <a:t>20</a:t>
            </a:fld>
            <a:endParaRPr lang="en-US" altLang="zh-CN" smtClean="0">
              <a:latin typeface="Times New Roman" pitchFamily="18" charset="0"/>
            </a:endParaRPr>
          </a:p>
        </p:txBody>
      </p:sp>
      <p:sp>
        <p:nvSpPr>
          <p:cNvPr id="98307" name="Rectangle 2"/>
          <p:cNvSpPr>
            <a:spLocks noGrp="1" noRot="1" noChangeAspect="1" noChangeArrowheads="1" noTextEdit="1"/>
          </p:cNvSpPr>
          <p:nvPr>
            <p:ph type="sldImg"/>
          </p:nvPr>
        </p:nvSpPr>
        <p:spPr>
          <a:xfrm>
            <a:off x="844550" y="742950"/>
            <a:ext cx="4953000" cy="3714750"/>
          </a:xfrm>
          <a:ln/>
        </p:spPr>
      </p:sp>
      <p:sp>
        <p:nvSpPr>
          <p:cNvPr id="9830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smtClean="0">
                <a:ea typeface="宋体" pitchFamily="2" charset="-122"/>
              </a:rPr>
              <a:t>地址字段和控制字段合称为帧头。控制字段依赖于具体的协议</a:t>
            </a:r>
            <a:r>
              <a:rPr lang="en-US" altLang="zh-CN" b="1" dirty="0" smtClean="0">
                <a:ea typeface="宋体" pitchFamily="2" charset="-122"/>
              </a:rPr>
              <a:t>.</a:t>
            </a:r>
          </a:p>
          <a:p>
            <a:r>
              <a:rPr lang="zh-CN" altLang="en-US" b="1" dirty="0" smtClean="0">
                <a:ea typeface="宋体" pitchFamily="2" charset="-122"/>
              </a:rPr>
              <a:t> </a:t>
            </a:r>
            <a:r>
              <a:rPr lang="en-US" altLang="zh-CN" b="1" dirty="0" smtClean="0">
                <a:ea typeface="宋体" pitchFamily="2" charset="-122"/>
              </a:rPr>
              <a:t>PPP </a:t>
            </a:r>
            <a:r>
              <a:rPr lang="zh-CN" altLang="en-US" b="1" dirty="0" smtClean="0">
                <a:ea typeface="宋体" pitchFamily="2" charset="-122"/>
              </a:rPr>
              <a:t>和 </a:t>
            </a:r>
            <a:r>
              <a:rPr lang="en-US" altLang="zh-CN" b="1" dirty="0" smtClean="0">
                <a:ea typeface="宋体" pitchFamily="2" charset="-122"/>
              </a:rPr>
              <a:t>Cisco </a:t>
            </a:r>
            <a:r>
              <a:rPr lang="zh-CN" altLang="en-US" b="1" dirty="0" smtClean="0">
                <a:ea typeface="宋体" pitchFamily="2" charset="-122"/>
              </a:rPr>
              <a:t>版的 </a:t>
            </a:r>
            <a:r>
              <a:rPr lang="en-US" altLang="zh-CN" b="1" dirty="0" smtClean="0">
                <a:ea typeface="宋体" pitchFamily="2" charset="-122"/>
              </a:rPr>
              <a:t>HDLC </a:t>
            </a:r>
            <a:r>
              <a:rPr lang="zh-CN" altLang="en-US" b="1" dirty="0" smtClean="0">
                <a:ea typeface="宋体" pitchFamily="2" charset="-122"/>
              </a:rPr>
              <a:t>在帧头均有一个附加字段，用于识别已封装数据的网络层协议。</a:t>
            </a:r>
          </a:p>
          <a:p>
            <a:pPr eaLnBrk="1" hangingPunct="1"/>
            <a:endParaRPr lang="zh-CN" altLang="zh-CN" dirty="0" smtClean="0">
              <a:ea typeface="宋体" charset="-122"/>
            </a:endParaRPr>
          </a:p>
        </p:txBody>
      </p:sp>
    </p:spTree>
    <p:extLst>
      <p:ext uri="{BB962C8B-B14F-4D97-AF65-F5344CB8AC3E}">
        <p14:creationId xmlns:p14="http://schemas.microsoft.com/office/powerpoint/2010/main" val="597340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0CC3CCB-AC11-4FE5-A8C6-05D8E4C18416}" type="slidenum">
              <a:rPr lang="en-US" altLang="zh-CN" smtClean="0">
                <a:latin typeface="Times New Roman" pitchFamily="18" charset="0"/>
              </a:rPr>
              <a:pPr eaLnBrk="1" hangingPunct="1"/>
              <a:t>21</a:t>
            </a:fld>
            <a:endParaRPr lang="en-US" altLang="zh-CN" smtClean="0">
              <a:latin typeface="Times New Roman" pitchFamily="18" charset="0"/>
            </a:endParaRPr>
          </a:p>
        </p:txBody>
      </p:sp>
      <p:sp>
        <p:nvSpPr>
          <p:cNvPr id="99331" name="Rectangle 2"/>
          <p:cNvSpPr>
            <a:spLocks noGrp="1" noRot="1" noChangeAspect="1" noChangeArrowheads="1" noTextEdit="1"/>
          </p:cNvSpPr>
          <p:nvPr>
            <p:ph type="sldImg"/>
          </p:nvPr>
        </p:nvSpPr>
        <p:spPr>
          <a:xfrm>
            <a:off x="844550" y="742950"/>
            <a:ext cx="4953000" cy="3714750"/>
          </a:xfrm>
          <a:ln/>
        </p:spPr>
      </p:sp>
      <p:sp>
        <p:nvSpPr>
          <p:cNvPr id="9933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7098727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57F2DF6-B4A0-469D-B267-F6CB35255160}" type="slidenum">
              <a:rPr lang="en-US" altLang="zh-CN" smtClean="0">
                <a:latin typeface="Times New Roman" pitchFamily="18" charset="0"/>
              </a:rPr>
              <a:pPr eaLnBrk="1" hangingPunct="1"/>
              <a:t>22</a:t>
            </a:fld>
            <a:endParaRPr lang="en-US" altLang="zh-CN" smtClean="0">
              <a:latin typeface="Times New Roman" pitchFamily="18" charset="0"/>
            </a:endParaRPr>
          </a:p>
        </p:txBody>
      </p:sp>
      <p:sp>
        <p:nvSpPr>
          <p:cNvPr id="100355" name="Rectangle 2"/>
          <p:cNvSpPr>
            <a:spLocks noGrp="1" noRot="1" noChangeAspect="1" noChangeArrowheads="1" noTextEdit="1"/>
          </p:cNvSpPr>
          <p:nvPr>
            <p:ph type="sldImg"/>
          </p:nvPr>
        </p:nvSpPr>
        <p:spPr>
          <a:xfrm>
            <a:off x="844550" y="742950"/>
            <a:ext cx="4953000" cy="3714750"/>
          </a:xfrm>
          <a:ln/>
        </p:spPr>
      </p:sp>
      <p:sp>
        <p:nvSpPr>
          <p:cNvPr id="10035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698745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5A47566-8EAA-43CD-8F13-09DEE468FE72}" type="slidenum">
              <a:rPr lang="en-US" altLang="zh-CN" smtClean="0">
                <a:latin typeface="Times New Roman" pitchFamily="18" charset="0"/>
              </a:rPr>
              <a:pPr eaLnBrk="1" hangingPunct="1"/>
              <a:t>23</a:t>
            </a:fld>
            <a:endParaRPr lang="en-US" altLang="zh-CN" smtClean="0">
              <a:latin typeface="Times New Roman" pitchFamily="18" charset="0"/>
            </a:endParaRPr>
          </a:p>
        </p:txBody>
      </p:sp>
      <p:sp>
        <p:nvSpPr>
          <p:cNvPr id="101379" name="Rectangle 2"/>
          <p:cNvSpPr>
            <a:spLocks noGrp="1" noRot="1" noChangeAspect="1" noChangeArrowheads="1" noTextEdit="1"/>
          </p:cNvSpPr>
          <p:nvPr>
            <p:ph type="sldImg"/>
          </p:nvPr>
        </p:nvSpPr>
        <p:spPr>
          <a:xfrm>
            <a:off x="844550" y="742950"/>
            <a:ext cx="4953000" cy="3714750"/>
          </a:xfrm>
          <a:ln/>
        </p:spPr>
      </p:sp>
      <p:sp>
        <p:nvSpPr>
          <p:cNvPr id="10138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宋体" pitchFamily="2" charset="-122"/>
              </a:rPr>
              <a:t>它不是专用协议</a:t>
            </a:r>
            <a:r>
              <a:rPr lang="en-US" altLang="zh-CN" dirty="0" smtClean="0">
                <a:ea typeface="宋体" pitchFamily="2" charset="-122"/>
              </a:rPr>
              <a:t>.</a:t>
            </a:r>
          </a:p>
          <a:p>
            <a:r>
              <a:rPr lang="zh-CN" altLang="en-US" dirty="0" smtClean="0">
                <a:ea typeface="宋体" pitchFamily="2" charset="-122"/>
              </a:rPr>
              <a:t>链路质量管理功能监视链路的质量</a:t>
            </a:r>
            <a:r>
              <a:rPr lang="en-US" altLang="zh-CN" dirty="0" smtClean="0">
                <a:ea typeface="宋体" pitchFamily="2" charset="-122"/>
              </a:rPr>
              <a:t>.</a:t>
            </a:r>
          </a:p>
          <a:p>
            <a:r>
              <a:rPr lang="en-US" altLang="zh-CN" dirty="0" smtClean="0">
                <a:ea typeface="宋体" pitchFamily="2" charset="-122"/>
              </a:rPr>
              <a:t>PPP </a:t>
            </a:r>
            <a:r>
              <a:rPr lang="zh-CN" altLang="en-US" dirty="0" smtClean="0">
                <a:ea typeface="宋体" pitchFamily="2" charset="-122"/>
              </a:rPr>
              <a:t>允许同时使用多个网络层协议。</a:t>
            </a:r>
          </a:p>
          <a:p>
            <a:r>
              <a:rPr lang="en-US" altLang="zh-CN" dirty="0" smtClean="0">
                <a:ea typeface="宋体" pitchFamily="2" charset="-122"/>
              </a:rPr>
              <a:t>PPP </a:t>
            </a:r>
            <a:r>
              <a:rPr lang="zh-CN" altLang="en-US" dirty="0" smtClean="0">
                <a:ea typeface="宋体" pitchFamily="2" charset="-122"/>
              </a:rPr>
              <a:t>支持认证 </a:t>
            </a:r>
          </a:p>
          <a:p>
            <a:r>
              <a:rPr lang="en-US" altLang="zh-CN" dirty="0" smtClean="0">
                <a:ea typeface="宋体" pitchFamily="2" charset="-122"/>
              </a:rPr>
              <a:t>PPP </a:t>
            </a:r>
            <a:r>
              <a:rPr lang="zh-CN" altLang="en-US" dirty="0" smtClean="0">
                <a:ea typeface="宋体" pitchFamily="2" charset="-122"/>
              </a:rPr>
              <a:t>组件</a:t>
            </a:r>
            <a:r>
              <a:rPr lang="en-US" altLang="zh-CN" dirty="0" smtClean="0">
                <a:ea typeface="宋体" pitchFamily="2" charset="-122"/>
              </a:rPr>
              <a:t>:</a:t>
            </a:r>
          </a:p>
          <a:p>
            <a:pPr>
              <a:buClr>
                <a:schemeClr val="accent2"/>
              </a:buClr>
              <a:buFont typeface="Wingdings" pitchFamily="2" charset="2"/>
              <a:buNone/>
            </a:pPr>
            <a:r>
              <a:rPr lang="en-US" altLang="zh-CN" dirty="0" smtClean="0">
                <a:solidFill>
                  <a:schemeClr val="accent2"/>
                </a:solidFill>
                <a:ea typeface="宋体" pitchFamily="2" charset="-122"/>
              </a:rPr>
              <a:t>HDLC</a:t>
            </a:r>
            <a:r>
              <a:rPr lang="zh-CN" altLang="en-US" dirty="0" smtClean="0">
                <a:solidFill>
                  <a:schemeClr val="accent2"/>
                </a:solidFill>
                <a:ea typeface="宋体" pitchFamily="2" charset="-122"/>
              </a:rPr>
              <a:t>、</a:t>
            </a:r>
            <a:r>
              <a:rPr lang="en-US" altLang="zh-CN" dirty="0" smtClean="0">
                <a:solidFill>
                  <a:schemeClr val="accent2"/>
                </a:solidFill>
                <a:ea typeface="宋体" pitchFamily="2" charset="-122"/>
              </a:rPr>
              <a:t>LCP</a:t>
            </a:r>
            <a:r>
              <a:rPr lang="zh-CN" altLang="en-US" dirty="0" smtClean="0">
                <a:solidFill>
                  <a:schemeClr val="accent2"/>
                </a:solidFill>
                <a:ea typeface="宋体" pitchFamily="2" charset="-122"/>
              </a:rPr>
              <a:t>、</a:t>
            </a:r>
            <a:r>
              <a:rPr lang="en-US" altLang="zh-CN" dirty="0" smtClean="0">
                <a:solidFill>
                  <a:schemeClr val="accent2"/>
                </a:solidFill>
                <a:ea typeface="宋体" pitchFamily="2" charset="-122"/>
              </a:rPr>
              <a:t>NCP</a:t>
            </a:r>
          </a:p>
          <a:p>
            <a:pPr eaLnBrk="1" hangingPunct="1"/>
            <a:endParaRPr lang="zh-CN" altLang="zh-CN" dirty="0" smtClean="0">
              <a:ea typeface="宋体" charset="-122"/>
            </a:endParaRPr>
          </a:p>
        </p:txBody>
      </p:sp>
    </p:spTree>
    <p:extLst>
      <p:ext uri="{BB962C8B-B14F-4D97-AF65-F5344CB8AC3E}">
        <p14:creationId xmlns:p14="http://schemas.microsoft.com/office/powerpoint/2010/main" val="1488247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4DC8FBD-344B-4564-9C31-576C072E839C}" type="slidenum">
              <a:rPr lang="en-US" altLang="zh-CN" smtClean="0">
                <a:latin typeface="Times New Roman" pitchFamily="18" charset="0"/>
              </a:rPr>
              <a:pPr eaLnBrk="1" hangingPunct="1"/>
              <a:t>24</a:t>
            </a:fld>
            <a:endParaRPr lang="en-US" altLang="zh-CN" smtClean="0">
              <a:latin typeface="Times New Roman" pitchFamily="18" charset="0"/>
            </a:endParaRPr>
          </a:p>
        </p:txBody>
      </p:sp>
      <p:sp>
        <p:nvSpPr>
          <p:cNvPr id="102403" name="Rectangle 2"/>
          <p:cNvSpPr>
            <a:spLocks noGrp="1" noRot="1" noChangeAspect="1" noChangeArrowheads="1" noTextEdit="1"/>
          </p:cNvSpPr>
          <p:nvPr>
            <p:ph type="sldImg"/>
          </p:nvPr>
        </p:nvSpPr>
        <p:spPr>
          <a:xfrm>
            <a:off x="844550" y="742950"/>
            <a:ext cx="4953000" cy="3714750"/>
          </a:xfrm>
          <a:ln/>
        </p:spPr>
      </p:sp>
      <p:sp>
        <p:nvSpPr>
          <p:cNvPr id="10240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392943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28F0822-5E14-46F8-8E53-C8CBB8EACBE0}" type="slidenum">
              <a:rPr lang="en-US" altLang="zh-CN" smtClean="0">
                <a:latin typeface="Times New Roman" pitchFamily="18" charset="0"/>
              </a:rPr>
              <a:pPr eaLnBrk="1" hangingPunct="1"/>
              <a:t>25</a:t>
            </a:fld>
            <a:endParaRPr lang="en-US" altLang="zh-CN" smtClean="0">
              <a:latin typeface="Times New Roman" pitchFamily="18" charset="0"/>
            </a:endParaRPr>
          </a:p>
        </p:txBody>
      </p:sp>
      <p:sp>
        <p:nvSpPr>
          <p:cNvPr id="103427" name="Rectangle 2"/>
          <p:cNvSpPr>
            <a:spLocks noGrp="1" noRot="1" noChangeAspect="1" noChangeArrowheads="1" noTextEdit="1"/>
          </p:cNvSpPr>
          <p:nvPr>
            <p:ph type="sldImg"/>
          </p:nvPr>
        </p:nvSpPr>
        <p:spPr>
          <a:xfrm>
            <a:off x="844550" y="742950"/>
            <a:ext cx="4953000" cy="3714750"/>
          </a:xfrm>
          <a:ln/>
        </p:spPr>
      </p:sp>
      <p:sp>
        <p:nvSpPr>
          <p:cNvPr id="10342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556015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E6990B2-F79E-4760-AFEB-B820F56D0115}" type="slidenum">
              <a:rPr lang="en-US" altLang="zh-CN" smtClean="0">
                <a:latin typeface="Times New Roman" pitchFamily="18" charset="0"/>
              </a:rPr>
              <a:pPr eaLnBrk="1" hangingPunct="1"/>
              <a:t>26</a:t>
            </a:fld>
            <a:endParaRPr lang="en-US" altLang="zh-CN" smtClean="0">
              <a:latin typeface="Times New Roman" pitchFamily="18" charset="0"/>
            </a:endParaRPr>
          </a:p>
        </p:txBody>
      </p:sp>
      <p:sp>
        <p:nvSpPr>
          <p:cNvPr id="104451" name="Rectangle 2"/>
          <p:cNvSpPr>
            <a:spLocks noGrp="1" noRot="1" noChangeAspect="1" noChangeArrowheads="1" noTextEdit="1"/>
          </p:cNvSpPr>
          <p:nvPr>
            <p:ph type="sldImg"/>
          </p:nvPr>
        </p:nvSpPr>
        <p:spPr>
          <a:xfrm>
            <a:off x="844550" y="742950"/>
            <a:ext cx="4953000" cy="3714750"/>
          </a:xfrm>
          <a:ln/>
        </p:spPr>
      </p:sp>
      <p:sp>
        <p:nvSpPr>
          <p:cNvPr id="10445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144336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9FCD66D-B4AA-4015-8D8D-295B19EEB5CE}" type="slidenum">
              <a:rPr lang="en-US" altLang="zh-CN" smtClean="0">
                <a:latin typeface="Times New Roman" pitchFamily="18" charset="0"/>
              </a:rPr>
              <a:pPr eaLnBrk="1" hangingPunct="1"/>
              <a:t>27</a:t>
            </a:fld>
            <a:endParaRPr lang="en-US" altLang="zh-CN" smtClean="0">
              <a:latin typeface="Times New Roman" pitchFamily="18" charset="0"/>
            </a:endParaRPr>
          </a:p>
        </p:txBody>
      </p:sp>
      <p:sp>
        <p:nvSpPr>
          <p:cNvPr id="105475" name="Rectangle 2"/>
          <p:cNvSpPr>
            <a:spLocks noGrp="1" noRot="1" noChangeAspect="1" noChangeArrowheads="1" noTextEdit="1"/>
          </p:cNvSpPr>
          <p:nvPr>
            <p:ph type="sldImg"/>
          </p:nvPr>
        </p:nvSpPr>
        <p:spPr>
          <a:xfrm>
            <a:off x="844550" y="742950"/>
            <a:ext cx="4953000" cy="3714750"/>
          </a:xfrm>
          <a:ln/>
        </p:spPr>
      </p:sp>
      <p:sp>
        <p:nvSpPr>
          <p:cNvPr id="10547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8257209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A464E5F-925F-4142-912F-89672D674060}" type="slidenum">
              <a:rPr lang="en-US" altLang="zh-CN" smtClean="0">
                <a:latin typeface="Times New Roman" pitchFamily="18" charset="0"/>
              </a:rPr>
              <a:pPr eaLnBrk="1" hangingPunct="1"/>
              <a:t>28</a:t>
            </a:fld>
            <a:endParaRPr lang="en-US" altLang="zh-CN" smtClean="0">
              <a:latin typeface="Times New Roman" pitchFamily="18" charset="0"/>
            </a:endParaRPr>
          </a:p>
        </p:txBody>
      </p:sp>
      <p:sp>
        <p:nvSpPr>
          <p:cNvPr id="106499" name="Rectangle 2"/>
          <p:cNvSpPr>
            <a:spLocks noGrp="1" noRot="1" noChangeAspect="1" noChangeArrowheads="1" noTextEdit="1"/>
          </p:cNvSpPr>
          <p:nvPr>
            <p:ph type="sldImg"/>
          </p:nvPr>
        </p:nvSpPr>
        <p:spPr>
          <a:xfrm>
            <a:off x="844550" y="742950"/>
            <a:ext cx="4953000" cy="3714750"/>
          </a:xfrm>
          <a:ln/>
        </p:spPr>
      </p:sp>
      <p:sp>
        <p:nvSpPr>
          <p:cNvPr id="10650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9818238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F4D4835-71DA-44E6-84EB-AA82D45B5366}" type="slidenum">
              <a:rPr lang="en-US" altLang="zh-CN" smtClean="0">
                <a:latin typeface="Times New Roman" pitchFamily="18" charset="0"/>
              </a:rPr>
              <a:pPr eaLnBrk="1" hangingPunct="1"/>
              <a:t>29</a:t>
            </a:fld>
            <a:endParaRPr lang="en-US" altLang="zh-CN" smtClean="0">
              <a:latin typeface="Times New Roman" pitchFamily="18" charset="0"/>
            </a:endParaRPr>
          </a:p>
        </p:txBody>
      </p:sp>
      <p:sp>
        <p:nvSpPr>
          <p:cNvPr id="107523" name="Rectangle 2"/>
          <p:cNvSpPr>
            <a:spLocks noGrp="1" noRot="1" noChangeAspect="1" noChangeArrowheads="1" noTextEdit="1"/>
          </p:cNvSpPr>
          <p:nvPr>
            <p:ph type="sldImg"/>
          </p:nvPr>
        </p:nvSpPr>
        <p:spPr>
          <a:xfrm>
            <a:off x="844550" y="742950"/>
            <a:ext cx="4953000" cy="3714750"/>
          </a:xfrm>
          <a:ln/>
        </p:spPr>
      </p:sp>
      <p:sp>
        <p:nvSpPr>
          <p:cNvPr id="10752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604504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893C393-3B44-4C2A-9437-6CFA80869B78}" type="slidenum">
              <a:rPr lang="en-US" altLang="zh-CN" smtClean="0">
                <a:latin typeface="Times New Roman" pitchFamily="18" charset="0"/>
              </a:rPr>
              <a:pPr eaLnBrk="1" hangingPunct="1"/>
              <a:t>3</a:t>
            </a:fld>
            <a:endParaRPr lang="en-US" altLang="zh-CN" smtClean="0">
              <a:latin typeface="Times New Roman" pitchFamily="18" charset="0"/>
            </a:endParaRPr>
          </a:p>
        </p:txBody>
      </p:sp>
      <p:sp>
        <p:nvSpPr>
          <p:cNvPr id="83971" name="Rectangle 2"/>
          <p:cNvSpPr>
            <a:spLocks noGrp="1" noRot="1" noChangeAspect="1" noChangeArrowheads="1" noTextEdit="1"/>
          </p:cNvSpPr>
          <p:nvPr>
            <p:ph type="sldImg"/>
          </p:nvPr>
        </p:nvSpPr>
        <p:spPr>
          <a:xfrm>
            <a:off x="844550" y="742950"/>
            <a:ext cx="4953000" cy="3714750"/>
          </a:xfrm>
          <a:ln/>
        </p:spPr>
      </p:sp>
      <p:sp>
        <p:nvSpPr>
          <p:cNvPr id="8397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1" dirty="0" smtClean="0">
                <a:ea typeface="宋体" pitchFamily="2" charset="-122"/>
              </a:rPr>
              <a:t>WAN </a:t>
            </a:r>
            <a:r>
              <a:rPr lang="zh-CN" altLang="en-US" sz="1200" b="1" dirty="0" smtClean="0">
                <a:ea typeface="宋体" pitchFamily="2" charset="-122"/>
              </a:rPr>
              <a:t>是一种超越 </a:t>
            </a:r>
            <a:r>
              <a:rPr lang="en-US" altLang="zh-CN" sz="1200" b="1" dirty="0" smtClean="0">
                <a:ea typeface="宋体" pitchFamily="2" charset="-122"/>
              </a:rPr>
              <a:t>LAN </a:t>
            </a:r>
            <a:r>
              <a:rPr lang="zh-CN" altLang="en-US" sz="1200" b="1" dirty="0" smtClean="0">
                <a:ea typeface="宋体" pitchFamily="2" charset="-122"/>
              </a:rPr>
              <a:t>地理范围的数据通信网络。</a:t>
            </a:r>
          </a:p>
          <a:p>
            <a:r>
              <a:rPr lang="zh-CN" altLang="en-US" sz="1200" b="1" dirty="0" smtClean="0">
                <a:ea typeface="宋体" pitchFamily="2" charset="-122"/>
              </a:rPr>
              <a:t>企业必须向 </a:t>
            </a:r>
            <a:r>
              <a:rPr lang="en-US" altLang="zh-CN" sz="1200" b="1" dirty="0" smtClean="0">
                <a:ea typeface="宋体" pitchFamily="2" charset="-122"/>
              </a:rPr>
              <a:t>WAN </a:t>
            </a:r>
            <a:r>
              <a:rPr lang="zh-CN" altLang="en-US" sz="1200" b="1" dirty="0" smtClean="0">
                <a:ea typeface="宋体" pitchFamily="2" charset="-122"/>
              </a:rPr>
              <a:t>服务提供商订购服务。而 </a:t>
            </a:r>
            <a:r>
              <a:rPr lang="en-US" altLang="zh-CN" sz="1200" b="1" dirty="0" smtClean="0">
                <a:ea typeface="宋体" pitchFamily="2" charset="-122"/>
              </a:rPr>
              <a:t>LAN </a:t>
            </a:r>
            <a:r>
              <a:rPr lang="zh-CN" altLang="en-US" sz="1200" b="1" dirty="0" smtClean="0">
                <a:ea typeface="宋体" pitchFamily="2" charset="-122"/>
              </a:rPr>
              <a:t>通常归使用 </a:t>
            </a:r>
            <a:r>
              <a:rPr lang="en-US" altLang="zh-CN" sz="1200" b="1" dirty="0" smtClean="0">
                <a:ea typeface="宋体" pitchFamily="2" charset="-122"/>
              </a:rPr>
              <a:t>LAN </a:t>
            </a:r>
            <a:r>
              <a:rPr lang="zh-CN" altLang="en-US" sz="1200" b="1" dirty="0" smtClean="0">
                <a:ea typeface="宋体" pitchFamily="2" charset="-122"/>
              </a:rPr>
              <a:t>的公司或组织所有。</a:t>
            </a:r>
          </a:p>
          <a:p>
            <a:pPr>
              <a:buFont typeface="Arial" charset="0"/>
              <a:buNone/>
            </a:pPr>
            <a:r>
              <a:rPr lang="en-US" altLang="zh-CN" sz="1600" b="1" dirty="0" smtClean="0">
                <a:ea typeface="宋体" pitchFamily="2" charset="-122"/>
              </a:rPr>
              <a:t>WAN </a:t>
            </a:r>
            <a:r>
              <a:rPr lang="zh-CN" altLang="en-US" sz="1600" b="1" dirty="0" smtClean="0">
                <a:ea typeface="宋体" pitchFamily="2" charset="-122"/>
              </a:rPr>
              <a:t>有三大特性</a:t>
            </a:r>
            <a:r>
              <a:rPr lang="en-US" altLang="zh-CN" sz="1600" b="1" dirty="0" smtClean="0">
                <a:ea typeface="宋体" pitchFamily="2" charset="-122"/>
              </a:rPr>
              <a:t>:</a:t>
            </a:r>
          </a:p>
          <a:p>
            <a:pPr>
              <a:buClr>
                <a:schemeClr val="accent2"/>
              </a:buClr>
              <a:buFont typeface="Wingdings" pitchFamily="2" charset="2"/>
              <a:buChar char="l"/>
            </a:pPr>
            <a:r>
              <a:rPr lang="zh-CN" altLang="en-US" sz="1200" b="1" dirty="0" smtClean="0">
                <a:ea typeface="宋体" pitchFamily="2" charset="-122"/>
              </a:rPr>
              <a:t> </a:t>
            </a:r>
            <a:r>
              <a:rPr lang="en-US" altLang="zh-CN" sz="1200" b="1" dirty="0" smtClean="0">
                <a:ea typeface="宋体" pitchFamily="2" charset="-122"/>
              </a:rPr>
              <a:t>WAN </a:t>
            </a:r>
            <a:r>
              <a:rPr lang="zh-CN" altLang="en-US" sz="1200" b="1" dirty="0" smtClean="0">
                <a:ea typeface="宋体" pitchFamily="2" charset="-122"/>
              </a:rPr>
              <a:t>中连接设备跨越的地理区域通常比 </a:t>
            </a:r>
            <a:r>
              <a:rPr lang="en-US" altLang="zh-CN" sz="1200" b="1" dirty="0" smtClean="0">
                <a:ea typeface="宋体" pitchFamily="2" charset="-122"/>
              </a:rPr>
              <a:t>LAN </a:t>
            </a:r>
            <a:r>
              <a:rPr lang="zh-CN" altLang="en-US" sz="1200" b="1" dirty="0" smtClean="0">
                <a:ea typeface="宋体" pitchFamily="2" charset="-122"/>
              </a:rPr>
              <a:t>的作用区域更广；</a:t>
            </a:r>
          </a:p>
          <a:p>
            <a:pPr>
              <a:buClr>
                <a:schemeClr val="accent2"/>
              </a:buClr>
              <a:buFont typeface="Wingdings" pitchFamily="2" charset="2"/>
              <a:buChar char="l"/>
            </a:pPr>
            <a:r>
              <a:rPr lang="en-US" altLang="zh-CN" sz="1200" b="1" dirty="0" smtClean="0">
                <a:ea typeface="宋体" pitchFamily="2" charset="-122"/>
              </a:rPr>
              <a:t>WAN </a:t>
            </a:r>
            <a:r>
              <a:rPr lang="zh-CN" altLang="en-US" sz="1200" b="1" dirty="0" smtClean="0">
                <a:ea typeface="宋体" pitchFamily="2" charset="-122"/>
              </a:rPr>
              <a:t>使用运营商提供的服务；</a:t>
            </a:r>
          </a:p>
          <a:p>
            <a:pPr>
              <a:buClr>
                <a:schemeClr val="accent2"/>
              </a:buClr>
              <a:buFont typeface="Wingdings" pitchFamily="2" charset="2"/>
              <a:buChar char="l"/>
            </a:pPr>
            <a:r>
              <a:rPr lang="en-US" altLang="zh-CN" sz="1200" b="1" dirty="0" smtClean="0">
                <a:ea typeface="宋体" pitchFamily="2" charset="-122"/>
              </a:rPr>
              <a:t>WAN </a:t>
            </a:r>
            <a:r>
              <a:rPr lang="zh-CN" altLang="en-US" sz="1200" b="1" dirty="0" smtClean="0">
                <a:ea typeface="宋体" pitchFamily="2" charset="-122"/>
              </a:rPr>
              <a:t>使用各种类型的串行连接提供对大范围地理区域带宽的访问功能。</a:t>
            </a:r>
          </a:p>
          <a:p>
            <a:pPr eaLnBrk="1" hangingPunct="1"/>
            <a:endParaRPr lang="zh-CN" altLang="zh-CN" dirty="0" smtClean="0">
              <a:ea typeface="宋体" charset="-122"/>
            </a:endParaRPr>
          </a:p>
        </p:txBody>
      </p:sp>
    </p:spTree>
    <p:extLst>
      <p:ext uri="{BB962C8B-B14F-4D97-AF65-F5344CB8AC3E}">
        <p14:creationId xmlns:p14="http://schemas.microsoft.com/office/powerpoint/2010/main" val="24321691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0EACE44-7A53-47F4-99EF-F2AC25177709}" type="slidenum">
              <a:rPr lang="en-US" altLang="zh-CN" smtClean="0">
                <a:latin typeface="Times New Roman" pitchFamily="18" charset="0"/>
              </a:rPr>
              <a:pPr eaLnBrk="1" hangingPunct="1"/>
              <a:t>30</a:t>
            </a:fld>
            <a:endParaRPr lang="en-US" altLang="zh-CN" smtClean="0">
              <a:latin typeface="Times New Roman" pitchFamily="18" charset="0"/>
            </a:endParaRPr>
          </a:p>
        </p:txBody>
      </p:sp>
      <p:sp>
        <p:nvSpPr>
          <p:cNvPr id="108547" name="Rectangle 2"/>
          <p:cNvSpPr>
            <a:spLocks noGrp="1" noRot="1" noChangeAspect="1" noChangeArrowheads="1" noTextEdit="1"/>
          </p:cNvSpPr>
          <p:nvPr>
            <p:ph type="sldImg"/>
          </p:nvPr>
        </p:nvSpPr>
        <p:spPr>
          <a:xfrm>
            <a:off x="844550" y="742950"/>
            <a:ext cx="4953000" cy="3714750"/>
          </a:xfrm>
          <a:ln/>
        </p:spPr>
      </p:sp>
      <p:sp>
        <p:nvSpPr>
          <p:cNvPr id="10854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4190277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FA7A5E5-9415-483B-A58D-5D97DD6B14FE}" type="slidenum">
              <a:rPr lang="en-US" altLang="zh-CN" smtClean="0">
                <a:latin typeface="Times New Roman" pitchFamily="18" charset="0"/>
              </a:rPr>
              <a:pPr eaLnBrk="1" hangingPunct="1"/>
              <a:t>31</a:t>
            </a:fld>
            <a:endParaRPr lang="en-US" altLang="zh-CN" smtClean="0">
              <a:latin typeface="Times New Roman" pitchFamily="18" charset="0"/>
            </a:endParaRPr>
          </a:p>
        </p:txBody>
      </p:sp>
      <p:sp>
        <p:nvSpPr>
          <p:cNvPr id="109571" name="Rectangle 2"/>
          <p:cNvSpPr>
            <a:spLocks noGrp="1" noRot="1" noChangeAspect="1" noChangeArrowheads="1" noTextEdit="1"/>
          </p:cNvSpPr>
          <p:nvPr>
            <p:ph type="sldImg"/>
          </p:nvPr>
        </p:nvSpPr>
        <p:spPr>
          <a:xfrm>
            <a:off x="844550" y="742950"/>
            <a:ext cx="4953000" cy="3714750"/>
          </a:xfrm>
          <a:ln/>
        </p:spPr>
      </p:sp>
      <p:sp>
        <p:nvSpPr>
          <p:cNvPr id="10957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5634440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F2F0075-9E24-4BFC-AEAD-809037443B66}" type="slidenum">
              <a:rPr lang="en-US" altLang="zh-CN" smtClean="0">
                <a:latin typeface="Times New Roman" pitchFamily="18" charset="0"/>
              </a:rPr>
              <a:pPr eaLnBrk="1" hangingPunct="1"/>
              <a:t>32</a:t>
            </a:fld>
            <a:endParaRPr lang="en-US" altLang="zh-CN" smtClean="0">
              <a:latin typeface="Times New Roman" pitchFamily="18" charset="0"/>
            </a:endParaRPr>
          </a:p>
        </p:txBody>
      </p:sp>
      <p:sp>
        <p:nvSpPr>
          <p:cNvPr id="110595" name="Rectangle 2"/>
          <p:cNvSpPr>
            <a:spLocks noGrp="1" noRot="1" noChangeAspect="1" noChangeArrowheads="1" noTextEdit="1"/>
          </p:cNvSpPr>
          <p:nvPr>
            <p:ph type="sldImg"/>
          </p:nvPr>
        </p:nvSpPr>
        <p:spPr>
          <a:xfrm>
            <a:off x="844550" y="742950"/>
            <a:ext cx="4953000" cy="3714750"/>
          </a:xfrm>
          <a:ln/>
        </p:spPr>
      </p:sp>
      <p:sp>
        <p:nvSpPr>
          <p:cNvPr id="11059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7421270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6B5DB4E-6A31-4289-99CF-59BA8FCFC199}" type="slidenum">
              <a:rPr lang="en-US" altLang="zh-CN" smtClean="0">
                <a:latin typeface="Times New Roman" pitchFamily="18" charset="0"/>
              </a:rPr>
              <a:pPr eaLnBrk="1" hangingPunct="1"/>
              <a:t>33</a:t>
            </a:fld>
            <a:endParaRPr lang="en-US" altLang="zh-CN" smtClean="0">
              <a:latin typeface="Times New Roman" pitchFamily="18" charset="0"/>
            </a:endParaRPr>
          </a:p>
        </p:txBody>
      </p:sp>
      <p:sp>
        <p:nvSpPr>
          <p:cNvPr id="111619" name="Rectangle 2"/>
          <p:cNvSpPr>
            <a:spLocks noGrp="1" noRot="1" noChangeAspect="1" noChangeArrowheads="1" noTextEdit="1"/>
          </p:cNvSpPr>
          <p:nvPr>
            <p:ph type="sldImg"/>
          </p:nvPr>
        </p:nvSpPr>
        <p:spPr>
          <a:xfrm>
            <a:off x="844550" y="742950"/>
            <a:ext cx="4953000" cy="3714750"/>
          </a:xfrm>
          <a:ln/>
        </p:spPr>
      </p:sp>
      <p:sp>
        <p:nvSpPr>
          <p:cNvPr id="11162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6139743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3443574-B08B-411D-A335-D74B67853B5C}" type="slidenum">
              <a:rPr lang="en-US" altLang="zh-CN" smtClean="0">
                <a:latin typeface="Times New Roman" pitchFamily="18" charset="0"/>
              </a:rPr>
              <a:pPr eaLnBrk="1" hangingPunct="1"/>
              <a:t>34</a:t>
            </a:fld>
            <a:endParaRPr lang="en-US" altLang="zh-CN" smtClean="0">
              <a:latin typeface="Times New Roman" pitchFamily="18" charset="0"/>
            </a:endParaRPr>
          </a:p>
        </p:txBody>
      </p:sp>
      <p:sp>
        <p:nvSpPr>
          <p:cNvPr id="112643" name="Rectangle 2"/>
          <p:cNvSpPr>
            <a:spLocks noGrp="1" noRot="1" noChangeAspect="1" noChangeArrowheads="1" noTextEdit="1"/>
          </p:cNvSpPr>
          <p:nvPr>
            <p:ph type="sldImg"/>
          </p:nvPr>
        </p:nvSpPr>
        <p:spPr>
          <a:xfrm>
            <a:off x="844550" y="742950"/>
            <a:ext cx="4953000" cy="3714750"/>
          </a:xfrm>
          <a:ln/>
        </p:spPr>
      </p:sp>
      <p:sp>
        <p:nvSpPr>
          <p:cNvPr id="11264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5719062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511A91E-BF2A-41CA-A8EC-913622516B2C}" type="slidenum">
              <a:rPr lang="en-US" altLang="zh-CN" smtClean="0">
                <a:latin typeface="Times New Roman" pitchFamily="18" charset="0"/>
              </a:rPr>
              <a:pPr eaLnBrk="1" hangingPunct="1"/>
              <a:t>35</a:t>
            </a:fld>
            <a:endParaRPr lang="en-US" altLang="zh-CN" smtClean="0">
              <a:latin typeface="Times New Roman" pitchFamily="18" charset="0"/>
            </a:endParaRPr>
          </a:p>
        </p:txBody>
      </p:sp>
      <p:sp>
        <p:nvSpPr>
          <p:cNvPr id="113667" name="Rectangle 2"/>
          <p:cNvSpPr>
            <a:spLocks noGrp="1" noRot="1" noChangeAspect="1" noChangeArrowheads="1" noTextEdit="1"/>
          </p:cNvSpPr>
          <p:nvPr>
            <p:ph type="sldImg"/>
          </p:nvPr>
        </p:nvSpPr>
        <p:spPr>
          <a:xfrm>
            <a:off x="844550" y="742950"/>
            <a:ext cx="4953000" cy="3714750"/>
          </a:xfrm>
          <a:ln/>
        </p:spPr>
      </p:sp>
      <p:sp>
        <p:nvSpPr>
          <p:cNvPr id="11366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6933847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0C480E0-7B49-48F3-A527-BCC678D5378C}" type="slidenum">
              <a:rPr lang="en-US" altLang="zh-CN" smtClean="0">
                <a:latin typeface="Times New Roman" pitchFamily="18" charset="0"/>
              </a:rPr>
              <a:pPr eaLnBrk="1" hangingPunct="1"/>
              <a:t>36</a:t>
            </a:fld>
            <a:endParaRPr lang="en-US" altLang="zh-CN" smtClean="0">
              <a:latin typeface="Times New Roman" pitchFamily="18" charset="0"/>
            </a:endParaRPr>
          </a:p>
        </p:txBody>
      </p:sp>
      <p:sp>
        <p:nvSpPr>
          <p:cNvPr id="114691" name="Rectangle 2"/>
          <p:cNvSpPr>
            <a:spLocks noGrp="1" noRot="1" noChangeAspect="1" noChangeArrowheads="1" noTextEdit="1"/>
          </p:cNvSpPr>
          <p:nvPr>
            <p:ph type="sldImg"/>
          </p:nvPr>
        </p:nvSpPr>
        <p:spPr>
          <a:xfrm>
            <a:off x="844550" y="742950"/>
            <a:ext cx="4953000" cy="3714750"/>
          </a:xfrm>
          <a:ln/>
        </p:spPr>
      </p:sp>
      <p:sp>
        <p:nvSpPr>
          <p:cNvPr id="11469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5497117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3B4BA20-1D52-4F48-AA28-B3A2AB69615B}" type="slidenum">
              <a:rPr lang="en-US" altLang="zh-CN" smtClean="0">
                <a:latin typeface="Times New Roman" pitchFamily="18" charset="0"/>
              </a:rPr>
              <a:pPr eaLnBrk="1" hangingPunct="1"/>
              <a:t>37</a:t>
            </a:fld>
            <a:endParaRPr lang="en-US" altLang="zh-CN" smtClean="0">
              <a:latin typeface="Times New Roman" pitchFamily="18" charset="0"/>
            </a:endParaRPr>
          </a:p>
        </p:txBody>
      </p:sp>
      <p:sp>
        <p:nvSpPr>
          <p:cNvPr id="115715" name="Rectangle 2"/>
          <p:cNvSpPr>
            <a:spLocks noGrp="1" noRot="1" noChangeAspect="1" noChangeArrowheads="1" noTextEdit="1"/>
          </p:cNvSpPr>
          <p:nvPr>
            <p:ph type="sldImg"/>
          </p:nvPr>
        </p:nvSpPr>
        <p:spPr>
          <a:xfrm>
            <a:off x="844550" y="742950"/>
            <a:ext cx="4953000" cy="3714750"/>
          </a:xfrm>
          <a:ln/>
        </p:spPr>
      </p:sp>
      <p:sp>
        <p:nvSpPr>
          <p:cNvPr id="11571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1120823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5266A7A-53B2-44D6-875A-B331D580093F}" type="slidenum">
              <a:rPr lang="en-US" altLang="zh-CN" smtClean="0">
                <a:latin typeface="Times New Roman" pitchFamily="18" charset="0"/>
              </a:rPr>
              <a:pPr eaLnBrk="1" hangingPunct="1"/>
              <a:t>38</a:t>
            </a:fld>
            <a:endParaRPr lang="en-US" altLang="zh-CN" smtClean="0">
              <a:latin typeface="Times New Roman" pitchFamily="18" charset="0"/>
            </a:endParaRPr>
          </a:p>
        </p:txBody>
      </p:sp>
      <p:sp>
        <p:nvSpPr>
          <p:cNvPr id="116739" name="Rectangle 2"/>
          <p:cNvSpPr>
            <a:spLocks noGrp="1" noRot="1" noChangeAspect="1" noChangeArrowheads="1" noTextEdit="1"/>
          </p:cNvSpPr>
          <p:nvPr>
            <p:ph type="sldImg"/>
          </p:nvPr>
        </p:nvSpPr>
        <p:spPr>
          <a:xfrm>
            <a:off x="844550" y="742950"/>
            <a:ext cx="4953000" cy="3714750"/>
          </a:xfrm>
          <a:ln/>
        </p:spPr>
      </p:sp>
      <p:sp>
        <p:nvSpPr>
          <p:cNvPr id="11674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1775135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20C3764-C055-4AA9-9517-E2FD0ECD5B5E}" type="slidenum">
              <a:rPr lang="en-US" altLang="zh-CN" smtClean="0">
                <a:latin typeface="Times New Roman" pitchFamily="18" charset="0"/>
              </a:rPr>
              <a:pPr eaLnBrk="1" hangingPunct="1"/>
              <a:t>39</a:t>
            </a:fld>
            <a:endParaRPr lang="en-US" altLang="zh-CN" smtClean="0">
              <a:latin typeface="Times New Roman" pitchFamily="18" charset="0"/>
            </a:endParaRPr>
          </a:p>
        </p:txBody>
      </p:sp>
      <p:sp>
        <p:nvSpPr>
          <p:cNvPr id="117763" name="Rectangle 2"/>
          <p:cNvSpPr>
            <a:spLocks noGrp="1" noRot="1" noChangeAspect="1" noChangeArrowheads="1" noTextEdit="1"/>
          </p:cNvSpPr>
          <p:nvPr>
            <p:ph type="sldImg"/>
          </p:nvPr>
        </p:nvSpPr>
        <p:spPr>
          <a:xfrm>
            <a:off x="844550" y="742950"/>
            <a:ext cx="4953000" cy="3714750"/>
          </a:xfrm>
          <a:ln/>
        </p:spPr>
      </p:sp>
      <p:sp>
        <p:nvSpPr>
          <p:cNvPr id="11776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108172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小办公室（只有一个局域网）</a:t>
            </a:r>
            <a:r>
              <a:rPr lang="en-US" altLang="zh-CN" dirty="0" smtClean="0"/>
              <a:t>:</a:t>
            </a:r>
            <a:r>
              <a:rPr lang="zh-CN" altLang="en-US" dirty="0" smtClean="0"/>
              <a:t>该公司成立已有四年，拥有 </a:t>
            </a:r>
            <a:r>
              <a:rPr lang="en-US" altLang="zh-CN" dirty="0" smtClean="0"/>
              <a:t>15 </a:t>
            </a:r>
            <a:r>
              <a:rPr lang="zh-CN" altLang="en-US" dirty="0" smtClean="0"/>
              <a:t>名员工：</a:t>
            </a:r>
            <a:r>
              <a:rPr lang="en-US" altLang="zh-CN" dirty="0" smtClean="0"/>
              <a:t>6 </a:t>
            </a:r>
            <a:r>
              <a:rPr lang="zh-CN" altLang="en-US" dirty="0" smtClean="0"/>
              <a:t>名工程师、</a:t>
            </a:r>
            <a:r>
              <a:rPr lang="en-US" altLang="zh-CN" dirty="0" smtClean="0"/>
              <a:t>4 </a:t>
            </a:r>
            <a:r>
              <a:rPr lang="zh-CN" altLang="en-US" dirty="0" smtClean="0"/>
              <a:t>名计算机辅助制图 </a:t>
            </a:r>
            <a:r>
              <a:rPr lang="en-US" altLang="zh-CN" dirty="0" smtClean="0"/>
              <a:t>(CAD) </a:t>
            </a:r>
            <a:r>
              <a:rPr lang="zh-CN" altLang="en-US" dirty="0" smtClean="0"/>
              <a:t>设计师、</a:t>
            </a:r>
            <a:r>
              <a:rPr lang="en-US" altLang="zh-CN" dirty="0" smtClean="0"/>
              <a:t>1 </a:t>
            </a:r>
            <a:r>
              <a:rPr lang="zh-CN" altLang="en-US" dirty="0" smtClean="0"/>
              <a:t>名前台、</a:t>
            </a:r>
            <a:r>
              <a:rPr lang="en-US" altLang="zh-CN" dirty="0" smtClean="0"/>
              <a:t>2 </a:t>
            </a:r>
            <a:r>
              <a:rPr lang="zh-CN" altLang="en-US" dirty="0" smtClean="0"/>
              <a:t>名资深合作伙伴和 </a:t>
            </a:r>
            <a:r>
              <a:rPr lang="en-US" altLang="zh-CN" dirty="0" smtClean="0"/>
              <a:t>2 </a:t>
            </a:r>
            <a:r>
              <a:rPr lang="zh-CN" altLang="en-US" dirty="0" smtClean="0"/>
              <a:t>名行政助理。</a:t>
            </a:r>
            <a:endParaRPr lang="en-US" altLang="zh-CN" dirty="0" smtClean="0"/>
          </a:p>
          <a:p>
            <a:r>
              <a:rPr lang="zh-CN" altLang="en-US" dirty="0" smtClean="0"/>
              <a:t>园区（多个 </a:t>
            </a:r>
            <a:r>
              <a:rPr lang="en-US" altLang="zh-CN" dirty="0" smtClean="0"/>
              <a:t>LAN</a:t>
            </a:r>
            <a:r>
              <a:rPr lang="zh-CN" altLang="en-US" dirty="0" smtClean="0"/>
              <a:t>）</a:t>
            </a:r>
            <a:r>
              <a:rPr lang="en-US" altLang="zh-CN" dirty="0" smtClean="0"/>
              <a:t>:</a:t>
            </a:r>
            <a:r>
              <a:rPr lang="zh-CN" altLang="en-US" dirty="0" smtClean="0"/>
              <a:t>数百名员工的中小型企业。许多项目都是同时开发，每个项目都需要一个项目经理和支持人员。该公司已分为若干个职能部门，每个部门都有自己的运营团队。</a:t>
            </a:r>
            <a:endParaRPr lang="en-US" altLang="zh-CN" dirty="0" smtClean="0"/>
          </a:p>
          <a:p>
            <a:r>
              <a:rPr lang="zh-CN" altLang="en-US" dirty="0" smtClean="0"/>
              <a:t>分支机构 </a:t>
            </a:r>
            <a:r>
              <a:rPr lang="en-US" altLang="zh-CN" dirty="0" smtClean="0"/>
              <a:t>(WAN):</a:t>
            </a:r>
            <a:r>
              <a:rPr lang="zh-CN" altLang="en-US" dirty="0" smtClean="0"/>
              <a:t> 设立了一个数据中心，用于存放公司的各种数据库和服务器。为确保公司的所有团队（无论其办公室位于何处）都可访问相同的服务和应用程序，该公司现在需要架设一个广域网。</a:t>
            </a:r>
            <a:endParaRPr lang="en-US" altLang="zh-CN" dirty="0" smtClean="0"/>
          </a:p>
          <a:p>
            <a:r>
              <a:rPr lang="zh-CN" altLang="en-US" dirty="0" smtClean="0"/>
              <a:t>分布式网络（全球）</a:t>
            </a:r>
            <a:r>
              <a:rPr lang="en-US" altLang="zh-CN" dirty="0" smtClean="0"/>
              <a:t>:</a:t>
            </a:r>
            <a:r>
              <a:rPr lang="zh-CN" altLang="en-US" dirty="0" smtClean="0"/>
              <a:t>使用基于 </a:t>
            </a:r>
            <a:r>
              <a:rPr lang="en-US" altLang="zh-CN" dirty="0" smtClean="0"/>
              <a:t>Web </a:t>
            </a:r>
            <a:r>
              <a:rPr lang="zh-CN" altLang="en-US" dirty="0" smtClean="0"/>
              <a:t>的应用程序（包括 </a:t>
            </a:r>
            <a:r>
              <a:rPr lang="en-US" altLang="zh-CN" dirty="0" smtClean="0"/>
              <a:t>Web </a:t>
            </a:r>
            <a:r>
              <a:rPr lang="zh-CN" altLang="en-US" dirty="0" smtClean="0"/>
              <a:t>会议、电子教学和在线协作工具）来提高生产效率和降低成本。通过部署站点到站点的远程访问虚拟专用网络 </a:t>
            </a:r>
            <a:r>
              <a:rPr lang="en-US" altLang="zh-CN" dirty="0" smtClean="0"/>
              <a:t>(VPN)</a:t>
            </a:r>
            <a:r>
              <a:rPr lang="zh-CN" altLang="en-US" dirty="0" smtClean="0"/>
              <a:t>，该公司能够使用 </a:t>
            </a:r>
            <a:r>
              <a:rPr lang="en-US" altLang="zh-CN" dirty="0" smtClean="0"/>
              <a:t>Internet </a:t>
            </a:r>
            <a:r>
              <a:rPr lang="zh-CN" altLang="en-US" dirty="0" smtClean="0"/>
              <a:t>方便且安全地连接遍布全球的员工和机构。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FB067E10-2C92-426D-B298-5521CE17C280}" type="slidenum">
              <a:rPr lang="en-US" altLang="zh-CN" smtClean="0"/>
              <a:pPr>
                <a:defRPr/>
              </a:pPr>
              <a:t>4</a:t>
            </a:fld>
            <a:endParaRPr lang="en-US" altLang="zh-CN"/>
          </a:p>
        </p:txBody>
      </p:sp>
    </p:spTree>
    <p:extLst>
      <p:ext uri="{BB962C8B-B14F-4D97-AF65-F5344CB8AC3E}">
        <p14:creationId xmlns:p14="http://schemas.microsoft.com/office/powerpoint/2010/main" val="15745488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0EB489E-DCAF-4B95-8C40-C20CDAAEBC6C}" type="slidenum">
              <a:rPr lang="en-US" altLang="zh-CN" smtClean="0">
                <a:latin typeface="Times New Roman" pitchFamily="18" charset="0"/>
              </a:rPr>
              <a:pPr eaLnBrk="1" hangingPunct="1"/>
              <a:t>40</a:t>
            </a:fld>
            <a:endParaRPr lang="en-US" altLang="zh-CN" smtClean="0">
              <a:latin typeface="Times New Roman" pitchFamily="18" charset="0"/>
            </a:endParaRPr>
          </a:p>
        </p:txBody>
      </p:sp>
      <p:sp>
        <p:nvSpPr>
          <p:cNvPr id="118787" name="Rectangle 2"/>
          <p:cNvSpPr>
            <a:spLocks noGrp="1" noRot="1" noChangeAspect="1" noChangeArrowheads="1" noTextEdit="1"/>
          </p:cNvSpPr>
          <p:nvPr>
            <p:ph type="sldImg"/>
          </p:nvPr>
        </p:nvSpPr>
        <p:spPr>
          <a:xfrm>
            <a:off x="844550" y="742950"/>
            <a:ext cx="4953000" cy="3714750"/>
          </a:xfrm>
          <a:ln/>
        </p:spPr>
      </p:sp>
      <p:sp>
        <p:nvSpPr>
          <p:cNvPr id="11878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40428180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3F94BB7-A937-42A9-B2DF-9045E118C307}" type="slidenum">
              <a:rPr lang="en-US" altLang="zh-CN" smtClean="0">
                <a:latin typeface="Times New Roman" pitchFamily="18" charset="0"/>
              </a:rPr>
              <a:pPr eaLnBrk="1" hangingPunct="1"/>
              <a:t>41</a:t>
            </a:fld>
            <a:endParaRPr lang="en-US" altLang="zh-CN" smtClean="0">
              <a:latin typeface="Times New Roman" pitchFamily="18" charset="0"/>
            </a:endParaRPr>
          </a:p>
        </p:txBody>
      </p:sp>
      <p:sp>
        <p:nvSpPr>
          <p:cNvPr id="119811" name="Rectangle 2"/>
          <p:cNvSpPr>
            <a:spLocks noGrp="1" noRot="1" noChangeAspect="1" noChangeArrowheads="1" noTextEdit="1"/>
          </p:cNvSpPr>
          <p:nvPr>
            <p:ph type="sldImg"/>
          </p:nvPr>
        </p:nvSpPr>
        <p:spPr>
          <a:xfrm>
            <a:off x="844550" y="742950"/>
            <a:ext cx="4953000" cy="3714750"/>
          </a:xfrm>
          <a:ln/>
        </p:spPr>
      </p:sp>
      <p:sp>
        <p:nvSpPr>
          <p:cNvPr id="11981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6168899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00D50A5-C48C-4493-AB7F-906B1E3B2C64}" type="slidenum">
              <a:rPr lang="en-US" altLang="zh-CN" smtClean="0">
                <a:latin typeface="Times New Roman" pitchFamily="18" charset="0"/>
              </a:rPr>
              <a:pPr eaLnBrk="1" hangingPunct="1"/>
              <a:t>42</a:t>
            </a:fld>
            <a:endParaRPr lang="en-US" altLang="zh-CN" smtClean="0">
              <a:latin typeface="Times New Roman" pitchFamily="18" charset="0"/>
            </a:endParaRPr>
          </a:p>
        </p:txBody>
      </p:sp>
      <p:sp>
        <p:nvSpPr>
          <p:cNvPr id="120835" name="Rectangle 2"/>
          <p:cNvSpPr>
            <a:spLocks noGrp="1" noRot="1" noChangeAspect="1" noChangeArrowheads="1" noTextEdit="1"/>
          </p:cNvSpPr>
          <p:nvPr>
            <p:ph type="sldImg"/>
          </p:nvPr>
        </p:nvSpPr>
        <p:spPr>
          <a:xfrm>
            <a:off x="844550" y="742950"/>
            <a:ext cx="4953000" cy="3714750"/>
          </a:xfrm>
          <a:ln/>
        </p:spPr>
      </p:sp>
      <p:sp>
        <p:nvSpPr>
          <p:cNvPr id="12083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8646606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C767A9C-9B26-4DD1-A289-A76EE9242560}" type="slidenum">
              <a:rPr lang="en-US" altLang="zh-CN" smtClean="0">
                <a:latin typeface="Times New Roman" pitchFamily="18" charset="0"/>
              </a:rPr>
              <a:pPr eaLnBrk="1" hangingPunct="1"/>
              <a:t>43</a:t>
            </a:fld>
            <a:endParaRPr lang="en-US" altLang="zh-CN" smtClean="0">
              <a:latin typeface="Times New Roman" pitchFamily="18" charset="0"/>
            </a:endParaRPr>
          </a:p>
        </p:txBody>
      </p:sp>
      <p:sp>
        <p:nvSpPr>
          <p:cNvPr id="121859" name="Rectangle 2"/>
          <p:cNvSpPr>
            <a:spLocks noGrp="1" noRot="1" noChangeAspect="1" noChangeArrowheads="1" noTextEdit="1"/>
          </p:cNvSpPr>
          <p:nvPr>
            <p:ph type="sldImg"/>
          </p:nvPr>
        </p:nvSpPr>
        <p:spPr>
          <a:xfrm>
            <a:off x="844550" y="742950"/>
            <a:ext cx="4953000" cy="3714750"/>
          </a:xfrm>
          <a:ln/>
        </p:spPr>
      </p:sp>
      <p:sp>
        <p:nvSpPr>
          <p:cNvPr id="12186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0036726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86DDBB0-F102-4F00-9312-267F2F834250}" type="slidenum">
              <a:rPr lang="en-US" altLang="zh-CN" smtClean="0">
                <a:latin typeface="Times New Roman" pitchFamily="18" charset="0"/>
              </a:rPr>
              <a:pPr eaLnBrk="1" hangingPunct="1"/>
              <a:t>44</a:t>
            </a:fld>
            <a:endParaRPr lang="en-US" altLang="zh-CN" smtClean="0">
              <a:latin typeface="Times New Roman" pitchFamily="18" charset="0"/>
            </a:endParaRPr>
          </a:p>
        </p:txBody>
      </p:sp>
      <p:sp>
        <p:nvSpPr>
          <p:cNvPr id="122883" name="Rectangle 2"/>
          <p:cNvSpPr>
            <a:spLocks noGrp="1" noRot="1" noChangeAspect="1" noChangeArrowheads="1" noTextEdit="1"/>
          </p:cNvSpPr>
          <p:nvPr>
            <p:ph type="sldImg"/>
          </p:nvPr>
        </p:nvSpPr>
        <p:spPr>
          <a:xfrm>
            <a:off x="844550" y="742950"/>
            <a:ext cx="4953000" cy="3714750"/>
          </a:xfrm>
          <a:ln/>
        </p:spPr>
      </p:sp>
      <p:sp>
        <p:nvSpPr>
          <p:cNvPr id="12288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42291868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2AC0264-0A5E-4751-8EDA-41DD688CDBA8}" type="slidenum">
              <a:rPr lang="en-US" altLang="zh-CN" smtClean="0">
                <a:latin typeface="Times New Roman" pitchFamily="18" charset="0"/>
              </a:rPr>
              <a:pPr eaLnBrk="1" hangingPunct="1"/>
              <a:t>45</a:t>
            </a:fld>
            <a:endParaRPr lang="en-US" altLang="zh-CN" smtClean="0">
              <a:latin typeface="Times New Roman" pitchFamily="18" charset="0"/>
            </a:endParaRPr>
          </a:p>
        </p:txBody>
      </p:sp>
      <p:sp>
        <p:nvSpPr>
          <p:cNvPr id="123907" name="Rectangle 2"/>
          <p:cNvSpPr>
            <a:spLocks noGrp="1" noRot="1" noChangeAspect="1" noChangeArrowheads="1" noTextEdit="1"/>
          </p:cNvSpPr>
          <p:nvPr>
            <p:ph type="sldImg"/>
          </p:nvPr>
        </p:nvSpPr>
        <p:spPr>
          <a:xfrm>
            <a:off x="773113" y="334963"/>
            <a:ext cx="5095875" cy="3821112"/>
          </a:xfrm>
          <a:ln/>
        </p:spPr>
      </p:sp>
      <p:sp>
        <p:nvSpPr>
          <p:cNvPr id="123908" name="Rectangle 3"/>
          <p:cNvSpPr>
            <a:spLocks noGrp="1" noChangeArrowheads="1"/>
          </p:cNvSpPr>
          <p:nvPr>
            <p:ph type="body" idx="1"/>
          </p:nvPr>
        </p:nvSpPr>
        <p:spPr>
          <a:xfrm>
            <a:off x="508000" y="4400550"/>
            <a:ext cx="5624513" cy="49609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smtClean="0">
                <a:ea typeface="宋体" charset="-122"/>
              </a:rPr>
              <a:t>Purpose:</a:t>
            </a:r>
            <a:r>
              <a:rPr lang="en-US" altLang="zh-CN" smtClean="0">
                <a:ea typeface="宋体" charset="-122"/>
              </a:rPr>
              <a:t> The figure explains BRI and PRI.</a:t>
            </a:r>
          </a:p>
          <a:p>
            <a:pPr eaLnBrk="1" hangingPunct="1"/>
            <a:r>
              <a:rPr lang="en-US" altLang="zh-CN" b="1" smtClean="0">
                <a:ea typeface="宋体" charset="-122"/>
              </a:rPr>
              <a:t>Emphasize:</a:t>
            </a:r>
            <a:r>
              <a:rPr lang="en-US" altLang="zh-CN" smtClean="0">
                <a:ea typeface="宋体" charset="-122"/>
              </a:rPr>
              <a:t> Be aware of geographic variations regarding ISDN services. With PRI, for example, there are 23 B channels in the United States and Japan and 30 in Europe.</a:t>
            </a:r>
          </a:p>
          <a:p>
            <a:pPr eaLnBrk="1" hangingPunct="1"/>
            <a:r>
              <a:rPr lang="en-US" altLang="zh-CN" smtClean="0">
                <a:ea typeface="宋体" charset="-122"/>
              </a:rPr>
              <a:t>Highlight that LAPD is the data link protocol on the D channel and PPP is typically seen on the B channels.</a:t>
            </a:r>
          </a:p>
          <a:p>
            <a:pPr eaLnBrk="1" hangingPunct="1"/>
            <a:endParaRPr lang="en-US" altLang="zh-CN" smtClean="0">
              <a:ea typeface="宋体" charset="-122"/>
            </a:endParaRPr>
          </a:p>
        </p:txBody>
      </p:sp>
    </p:spTree>
    <p:extLst>
      <p:ext uri="{BB962C8B-B14F-4D97-AF65-F5344CB8AC3E}">
        <p14:creationId xmlns:p14="http://schemas.microsoft.com/office/powerpoint/2010/main" val="27543774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90FA3C1-7421-4C2C-9177-55874B7C0B6D}" type="slidenum">
              <a:rPr lang="en-US" altLang="zh-CN" smtClean="0">
                <a:latin typeface="Times New Roman" pitchFamily="18" charset="0"/>
              </a:rPr>
              <a:pPr eaLnBrk="1" hangingPunct="1"/>
              <a:t>46</a:t>
            </a:fld>
            <a:endParaRPr lang="en-US" altLang="zh-CN" smtClean="0">
              <a:latin typeface="Times New Roman" pitchFamily="18" charset="0"/>
            </a:endParaRPr>
          </a:p>
        </p:txBody>
      </p:sp>
      <p:sp>
        <p:nvSpPr>
          <p:cNvPr id="125955" name="Rectangle 2"/>
          <p:cNvSpPr>
            <a:spLocks noGrp="1" noRot="1" noChangeAspect="1" noChangeArrowheads="1" noTextEdit="1"/>
          </p:cNvSpPr>
          <p:nvPr>
            <p:ph type="sldImg"/>
          </p:nvPr>
        </p:nvSpPr>
        <p:spPr>
          <a:xfrm>
            <a:off x="844550" y="742950"/>
            <a:ext cx="4953000" cy="3714750"/>
          </a:xfrm>
          <a:ln/>
        </p:spPr>
      </p:sp>
      <p:sp>
        <p:nvSpPr>
          <p:cNvPr id="12595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3610681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9E42CB3-6187-44BF-A937-2B5A29B8802D}" type="slidenum">
              <a:rPr lang="en-US" altLang="zh-CN" smtClean="0">
                <a:latin typeface="Times New Roman" pitchFamily="18" charset="0"/>
              </a:rPr>
              <a:pPr eaLnBrk="1" hangingPunct="1"/>
              <a:t>47</a:t>
            </a:fld>
            <a:endParaRPr lang="en-US" altLang="zh-CN" smtClean="0">
              <a:latin typeface="Times New Roman" pitchFamily="18" charset="0"/>
            </a:endParaRPr>
          </a:p>
        </p:txBody>
      </p:sp>
      <p:sp>
        <p:nvSpPr>
          <p:cNvPr id="129027" name="Rectangle 2"/>
          <p:cNvSpPr>
            <a:spLocks noGrp="1" noRot="1" noChangeAspect="1" noChangeArrowheads="1" noTextEdit="1"/>
          </p:cNvSpPr>
          <p:nvPr>
            <p:ph type="sldImg"/>
          </p:nvPr>
        </p:nvSpPr>
        <p:spPr>
          <a:xfrm>
            <a:off x="844550" y="742950"/>
            <a:ext cx="4953000" cy="3714750"/>
          </a:xfrm>
          <a:ln/>
        </p:spPr>
      </p:sp>
      <p:sp>
        <p:nvSpPr>
          <p:cNvPr id="12902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9899079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B3D3213-4919-4BB5-BB39-749440F96F0B}" type="slidenum">
              <a:rPr lang="en-US" altLang="zh-CN" smtClean="0">
                <a:latin typeface="Times New Roman" pitchFamily="18" charset="0"/>
              </a:rPr>
              <a:pPr eaLnBrk="1" hangingPunct="1"/>
              <a:t>48</a:t>
            </a:fld>
            <a:endParaRPr lang="en-US" altLang="zh-CN" smtClean="0">
              <a:latin typeface="Times New Roman" pitchFamily="18" charset="0"/>
            </a:endParaRPr>
          </a:p>
        </p:txBody>
      </p:sp>
      <p:sp>
        <p:nvSpPr>
          <p:cNvPr id="130051" name="Rectangle 2"/>
          <p:cNvSpPr>
            <a:spLocks noGrp="1" noRot="1" noChangeAspect="1" noChangeArrowheads="1" noTextEdit="1"/>
          </p:cNvSpPr>
          <p:nvPr>
            <p:ph type="sldImg"/>
          </p:nvPr>
        </p:nvSpPr>
        <p:spPr>
          <a:xfrm>
            <a:off x="844550" y="742950"/>
            <a:ext cx="4953000" cy="3714750"/>
          </a:xfrm>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a typeface="宋体" charset="-122"/>
              </a:rPr>
              <a:t>一般取</a:t>
            </a:r>
            <a:r>
              <a:rPr lang="en-US" altLang="zh-CN" smtClean="0">
                <a:ea typeface="宋体" charset="-122"/>
              </a:rPr>
              <a:t>800HZ</a:t>
            </a:r>
            <a:endParaRPr lang="zh-CN" altLang="zh-CN" smtClean="0">
              <a:ea typeface="宋体" charset="-122"/>
            </a:endParaRPr>
          </a:p>
        </p:txBody>
      </p:sp>
    </p:spTree>
    <p:extLst>
      <p:ext uri="{BB962C8B-B14F-4D97-AF65-F5344CB8AC3E}">
        <p14:creationId xmlns:p14="http://schemas.microsoft.com/office/powerpoint/2010/main" val="42198967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629742C-D652-4252-9827-61A17755A7E3}" type="slidenum">
              <a:rPr lang="en-US" altLang="zh-CN" smtClean="0">
                <a:latin typeface="Times New Roman" pitchFamily="18" charset="0"/>
              </a:rPr>
              <a:pPr eaLnBrk="1" hangingPunct="1"/>
              <a:t>49</a:t>
            </a:fld>
            <a:endParaRPr lang="en-US" altLang="zh-CN" smtClean="0">
              <a:latin typeface="Times New Roman" pitchFamily="18" charset="0"/>
            </a:endParaRPr>
          </a:p>
        </p:txBody>
      </p:sp>
      <p:sp>
        <p:nvSpPr>
          <p:cNvPr id="131075" name="Rectangle 2"/>
          <p:cNvSpPr>
            <a:spLocks noGrp="1" noRot="1" noChangeAspect="1" noChangeArrowheads="1" noTextEdit="1"/>
          </p:cNvSpPr>
          <p:nvPr>
            <p:ph type="sldImg"/>
          </p:nvPr>
        </p:nvSpPr>
        <p:spPr>
          <a:xfrm>
            <a:off x="844550" y="742950"/>
            <a:ext cx="4953000" cy="3714750"/>
          </a:xfrm>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674152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ECD0AC1-DF3E-407F-ADF9-57280E6CC444}" type="slidenum">
              <a:rPr lang="en-US" altLang="zh-CN" smtClean="0">
                <a:latin typeface="Times New Roman" pitchFamily="18" charset="0"/>
              </a:rPr>
              <a:pPr eaLnBrk="1" hangingPunct="1"/>
              <a:t>5</a:t>
            </a:fld>
            <a:endParaRPr lang="en-US" altLang="zh-CN" smtClean="0">
              <a:latin typeface="Times New Roman" pitchFamily="18" charset="0"/>
            </a:endParaRPr>
          </a:p>
        </p:txBody>
      </p:sp>
      <p:sp>
        <p:nvSpPr>
          <p:cNvPr id="84995" name="Rectangle 2"/>
          <p:cNvSpPr>
            <a:spLocks noGrp="1" noRot="1" noChangeAspect="1" noChangeArrowheads="1" noTextEdit="1"/>
          </p:cNvSpPr>
          <p:nvPr>
            <p:ph type="sldImg"/>
          </p:nvPr>
        </p:nvSpPr>
        <p:spPr>
          <a:xfrm>
            <a:off x="844550" y="742950"/>
            <a:ext cx="4953000" cy="3714750"/>
          </a:xfrm>
          <a:ln/>
        </p:spPr>
      </p:sp>
      <p:sp>
        <p:nvSpPr>
          <p:cNvPr id="8499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a typeface="宋体" charset="-122"/>
              </a:rPr>
              <a:t>用户驻地设备 </a:t>
            </a:r>
            <a:r>
              <a:rPr lang="en-US" altLang="zh-CN" dirty="0" smtClean="0">
                <a:ea typeface="宋体" charset="-122"/>
              </a:rPr>
              <a:t>(CPE) — </a:t>
            </a:r>
            <a:r>
              <a:rPr lang="zh-CN" altLang="en-US" dirty="0" smtClean="0">
                <a:ea typeface="宋体" charset="-122"/>
              </a:rPr>
              <a:t>位于用户驻地的设备和内部布线，用户驻地设备连接到运营商的电信信道。用户可以从服务提供商处购买 </a:t>
            </a:r>
            <a:r>
              <a:rPr lang="en-US" altLang="zh-CN" dirty="0" smtClean="0">
                <a:ea typeface="宋体" charset="-122"/>
              </a:rPr>
              <a:t>CPE </a:t>
            </a:r>
            <a:r>
              <a:rPr lang="zh-CN" altLang="en-US" dirty="0" smtClean="0">
                <a:ea typeface="宋体" charset="-122"/>
              </a:rPr>
              <a:t>或租用 </a:t>
            </a:r>
            <a:r>
              <a:rPr lang="en-US" altLang="zh-CN" dirty="0" smtClean="0">
                <a:ea typeface="宋体" charset="-122"/>
              </a:rPr>
              <a:t>CPE</a:t>
            </a:r>
            <a:r>
              <a:rPr lang="zh-CN" altLang="en-US" dirty="0" smtClean="0">
                <a:ea typeface="宋体" charset="-122"/>
              </a:rPr>
              <a:t>。这里的用户是指从服务提供商或运营商订购 </a:t>
            </a:r>
            <a:r>
              <a:rPr lang="en-US" altLang="zh-CN" dirty="0" smtClean="0">
                <a:ea typeface="宋体" charset="-122"/>
              </a:rPr>
              <a:t>WAN </a:t>
            </a:r>
            <a:r>
              <a:rPr lang="zh-CN" altLang="en-US" dirty="0" smtClean="0">
                <a:ea typeface="宋体" charset="-122"/>
              </a:rPr>
              <a:t>服务的公司。  </a:t>
            </a:r>
            <a:r>
              <a:rPr lang="en-US" altLang="zh-CN" dirty="0" smtClean="0">
                <a:ea typeface="宋体" charset="-122"/>
              </a:rPr>
              <a:t>Demarcation:</a:t>
            </a:r>
            <a:r>
              <a:rPr lang="zh-CN" altLang="en-US" dirty="0" smtClean="0">
                <a:effectLst/>
              </a:rPr>
              <a:t>分界线</a:t>
            </a:r>
            <a:endParaRPr lang="zh-CN" altLang="en-US" dirty="0" smtClean="0">
              <a:ea typeface="宋体" charset="-122"/>
            </a:endParaRPr>
          </a:p>
          <a:p>
            <a:pPr eaLnBrk="1" hangingPunct="1"/>
            <a:r>
              <a:rPr lang="zh-CN" altLang="en-US" dirty="0" smtClean="0">
                <a:ea typeface="宋体" charset="-122"/>
              </a:rPr>
              <a:t>数据通信设备 </a:t>
            </a:r>
            <a:r>
              <a:rPr lang="en-US" altLang="zh-CN" dirty="0" smtClean="0">
                <a:ea typeface="宋体" charset="-122"/>
              </a:rPr>
              <a:t>(DCE) — </a:t>
            </a:r>
            <a:r>
              <a:rPr lang="zh-CN" altLang="en-US" dirty="0" smtClean="0">
                <a:ea typeface="宋体" charset="-122"/>
              </a:rPr>
              <a:t>也称为数据电路终端设备，</a:t>
            </a:r>
            <a:r>
              <a:rPr lang="en-US" altLang="zh-CN" dirty="0" smtClean="0">
                <a:ea typeface="宋体" charset="-122"/>
              </a:rPr>
              <a:t>DCE </a:t>
            </a:r>
            <a:r>
              <a:rPr lang="zh-CN" altLang="en-US" dirty="0" smtClean="0">
                <a:ea typeface="宋体" charset="-122"/>
              </a:rPr>
              <a:t>由将数据放入本地环路的设备组成。</a:t>
            </a:r>
            <a:r>
              <a:rPr lang="en-US" altLang="zh-CN" dirty="0" smtClean="0">
                <a:ea typeface="宋体" charset="-122"/>
              </a:rPr>
              <a:t>DCE </a:t>
            </a:r>
            <a:r>
              <a:rPr lang="zh-CN" altLang="en-US" dirty="0" smtClean="0">
                <a:ea typeface="宋体" charset="-122"/>
              </a:rPr>
              <a:t>主要提供一个接口，用于将用户连接到 </a:t>
            </a:r>
            <a:r>
              <a:rPr lang="en-US" altLang="zh-CN" dirty="0" smtClean="0">
                <a:ea typeface="宋体" charset="-122"/>
              </a:rPr>
              <a:t>WAN </a:t>
            </a:r>
            <a:r>
              <a:rPr lang="zh-CN" altLang="en-US" dirty="0" smtClean="0">
                <a:ea typeface="宋体" charset="-122"/>
              </a:rPr>
              <a:t>网云上的通信链路。</a:t>
            </a:r>
          </a:p>
          <a:p>
            <a:pPr eaLnBrk="1" hangingPunct="1"/>
            <a:r>
              <a:rPr lang="zh-CN" altLang="en-US" dirty="0" smtClean="0">
                <a:ea typeface="宋体" charset="-122"/>
              </a:rPr>
              <a:t>数据终端设备 </a:t>
            </a:r>
            <a:r>
              <a:rPr lang="en-US" altLang="zh-CN" dirty="0" smtClean="0">
                <a:ea typeface="宋体" charset="-122"/>
              </a:rPr>
              <a:t>(DTE) — </a:t>
            </a:r>
            <a:r>
              <a:rPr lang="zh-CN" altLang="en-US" dirty="0" smtClean="0">
                <a:ea typeface="宋体" charset="-122"/>
              </a:rPr>
              <a:t>传送来自客户网络或主机计算机的数据以便在 </a:t>
            </a:r>
            <a:r>
              <a:rPr lang="en-US" altLang="zh-CN" dirty="0" smtClean="0">
                <a:ea typeface="宋体" charset="-122"/>
              </a:rPr>
              <a:t>WAN </a:t>
            </a:r>
            <a:r>
              <a:rPr lang="zh-CN" altLang="en-US" dirty="0" smtClean="0">
                <a:ea typeface="宋体" charset="-122"/>
              </a:rPr>
              <a:t>上传输的客户设备。</a:t>
            </a:r>
            <a:r>
              <a:rPr lang="en-US" altLang="zh-CN" dirty="0" smtClean="0">
                <a:ea typeface="宋体" charset="-122"/>
              </a:rPr>
              <a:t>DTE </a:t>
            </a:r>
            <a:r>
              <a:rPr lang="zh-CN" altLang="en-US" dirty="0" smtClean="0">
                <a:ea typeface="宋体" charset="-122"/>
              </a:rPr>
              <a:t>通过 </a:t>
            </a:r>
            <a:r>
              <a:rPr lang="en-US" altLang="zh-CN" dirty="0" smtClean="0">
                <a:ea typeface="宋体" charset="-122"/>
              </a:rPr>
              <a:t>DCE </a:t>
            </a:r>
            <a:r>
              <a:rPr lang="zh-CN" altLang="en-US" dirty="0" smtClean="0">
                <a:ea typeface="宋体" charset="-122"/>
              </a:rPr>
              <a:t>连接到本地环路。</a:t>
            </a:r>
          </a:p>
          <a:p>
            <a:pPr eaLnBrk="1" hangingPunct="1"/>
            <a:r>
              <a:rPr lang="zh-CN" altLang="en-US" dirty="0" smtClean="0">
                <a:ea typeface="宋体" charset="-122"/>
              </a:rPr>
              <a:t>分界点 </a:t>
            </a:r>
            <a:r>
              <a:rPr lang="en-US" altLang="zh-CN" dirty="0" smtClean="0">
                <a:ea typeface="宋体" charset="-122"/>
              </a:rPr>
              <a:t>— </a:t>
            </a:r>
            <a:r>
              <a:rPr lang="zh-CN" altLang="en-US" dirty="0" smtClean="0">
                <a:ea typeface="宋体" charset="-122"/>
              </a:rPr>
              <a:t>大楼或园区中设定的某个点，用于分隔客户设备和服务提供商设备。在物理上，分界点是位于客户驻地的接线盒，用于将 </a:t>
            </a:r>
            <a:r>
              <a:rPr lang="en-US" altLang="zh-CN" dirty="0" smtClean="0">
                <a:ea typeface="宋体" charset="-122"/>
              </a:rPr>
              <a:t>CPE </a:t>
            </a:r>
            <a:r>
              <a:rPr lang="zh-CN" altLang="en-US" dirty="0" smtClean="0">
                <a:ea typeface="宋体" charset="-122"/>
              </a:rPr>
              <a:t>电缆连接到本地环路。分界点通常位于技工容易操作的位置。分界点是连接责任由用户转向服务提供商的临界位置。这一点非常重要，因为出现问题时，有必要确定究竟是由用户还是服务提供商负责排除故障或修复故障。</a:t>
            </a:r>
          </a:p>
          <a:p>
            <a:pPr eaLnBrk="1" hangingPunct="1"/>
            <a:r>
              <a:rPr lang="zh-CN" altLang="en-US" dirty="0" smtClean="0">
                <a:ea typeface="宋体" charset="-122"/>
              </a:rPr>
              <a:t>本地环路 </a:t>
            </a:r>
            <a:r>
              <a:rPr lang="en-US" altLang="zh-CN" dirty="0" smtClean="0">
                <a:ea typeface="宋体" charset="-122"/>
              </a:rPr>
              <a:t>— </a:t>
            </a:r>
            <a:r>
              <a:rPr lang="zh-CN" altLang="en-US" dirty="0" smtClean="0">
                <a:ea typeface="宋体" charset="-122"/>
              </a:rPr>
              <a:t>将用户驻地的 </a:t>
            </a:r>
            <a:r>
              <a:rPr lang="en-US" altLang="zh-CN" dirty="0" smtClean="0">
                <a:ea typeface="宋体" charset="-122"/>
              </a:rPr>
              <a:t>CPE </a:t>
            </a:r>
            <a:r>
              <a:rPr lang="zh-CN" altLang="en-US" dirty="0" smtClean="0">
                <a:ea typeface="宋体" charset="-122"/>
              </a:rPr>
              <a:t>连接到服务提供商中心局的铜缆或光纤电话电缆。本地环路有时也叫做“最后一公里”。</a:t>
            </a:r>
          </a:p>
          <a:p>
            <a:pPr eaLnBrk="1" hangingPunct="1"/>
            <a:r>
              <a:rPr lang="zh-CN" altLang="en-US" dirty="0" smtClean="0">
                <a:ea typeface="宋体" charset="-122"/>
              </a:rPr>
              <a:t>中心局 </a:t>
            </a:r>
            <a:r>
              <a:rPr lang="en-US" altLang="zh-CN" dirty="0" smtClean="0">
                <a:ea typeface="宋体" charset="-122"/>
              </a:rPr>
              <a:t>(CO) — </a:t>
            </a:r>
            <a:r>
              <a:rPr lang="zh-CN" altLang="en-US" dirty="0" smtClean="0">
                <a:ea typeface="宋体" charset="-122"/>
              </a:rPr>
              <a:t>本地服务提供商的设备间或设备大楼，本地电话电缆在此通过交换机和其它设备系统连接到全数字长途光纤通信线路。</a:t>
            </a:r>
            <a:endParaRPr lang="zh-CN" altLang="zh-CN" dirty="0" smtClean="0">
              <a:ea typeface="宋体" charset="-122"/>
            </a:endParaRPr>
          </a:p>
        </p:txBody>
      </p:sp>
    </p:spTree>
    <p:extLst>
      <p:ext uri="{BB962C8B-B14F-4D97-AF65-F5344CB8AC3E}">
        <p14:creationId xmlns:p14="http://schemas.microsoft.com/office/powerpoint/2010/main" val="4262616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BFC4353-1843-4B77-8AC1-16678986E6D7}" type="slidenum">
              <a:rPr lang="en-US" altLang="zh-CN" smtClean="0">
                <a:latin typeface="Times New Roman" pitchFamily="18" charset="0"/>
              </a:rPr>
              <a:pPr eaLnBrk="1" hangingPunct="1"/>
              <a:t>50</a:t>
            </a:fld>
            <a:endParaRPr lang="en-US" altLang="zh-CN" smtClean="0">
              <a:latin typeface="Times New Roman" pitchFamily="18" charset="0"/>
            </a:endParaRPr>
          </a:p>
        </p:txBody>
      </p:sp>
      <p:sp>
        <p:nvSpPr>
          <p:cNvPr id="132099" name="Rectangle 2"/>
          <p:cNvSpPr>
            <a:spLocks noGrp="1" noRot="1" noChangeAspect="1" noChangeArrowheads="1" noTextEdit="1"/>
          </p:cNvSpPr>
          <p:nvPr>
            <p:ph type="sldImg"/>
          </p:nvPr>
        </p:nvSpPr>
        <p:spPr>
          <a:xfrm>
            <a:off x="844550" y="742950"/>
            <a:ext cx="4953000" cy="3714750"/>
          </a:xfrm>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41178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BB69CDC-83E5-48FB-89D1-9B57D4B7677A}" type="slidenum">
              <a:rPr lang="en-US" altLang="zh-CN" smtClean="0">
                <a:latin typeface="Times New Roman" pitchFamily="18" charset="0"/>
              </a:rPr>
              <a:pPr eaLnBrk="1" hangingPunct="1"/>
              <a:t>51</a:t>
            </a:fld>
            <a:endParaRPr lang="en-US" altLang="zh-CN" smtClean="0">
              <a:latin typeface="Times New Roman" pitchFamily="18" charset="0"/>
            </a:endParaRPr>
          </a:p>
        </p:txBody>
      </p:sp>
      <p:sp>
        <p:nvSpPr>
          <p:cNvPr id="133123" name="Rectangle 2"/>
          <p:cNvSpPr>
            <a:spLocks noGrp="1" noRot="1" noChangeAspect="1" noChangeArrowheads="1" noTextEdit="1"/>
          </p:cNvSpPr>
          <p:nvPr>
            <p:ph type="sldImg"/>
          </p:nvPr>
        </p:nvSpPr>
        <p:spPr>
          <a:xfrm>
            <a:off x="844550" y="742950"/>
            <a:ext cx="4953000" cy="3714750"/>
          </a:xfrm>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9642838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02A434D-FE08-4A65-B209-3B923CA6D115}" type="slidenum">
              <a:rPr lang="en-US" altLang="zh-CN" smtClean="0">
                <a:latin typeface="Times New Roman" pitchFamily="18" charset="0"/>
              </a:rPr>
              <a:pPr eaLnBrk="1" hangingPunct="1"/>
              <a:t>52</a:t>
            </a:fld>
            <a:endParaRPr lang="en-US" altLang="zh-CN" smtClean="0">
              <a:latin typeface="Times New Roman" pitchFamily="18" charset="0"/>
            </a:endParaRPr>
          </a:p>
        </p:txBody>
      </p:sp>
      <p:sp>
        <p:nvSpPr>
          <p:cNvPr id="134147" name="Rectangle 2"/>
          <p:cNvSpPr>
            <a:spLocks noGrp="1" noRot="1" noChangeAspect="1" noChangeArrowheads="1" noTextEdit="1"/>
          </p:cNvSpPr>
          <p:nvPr>
            <p:ph type="sldImg"/>
          </p:nvPr>
        </p:nvSpPr>
        <p:spPr>
          <a:xfrm>
            <a:off x="844550" y="742950"/>
            <a:ext cx="4953000" cy="3714750"/>
          </a:xfrm>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7179282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154C227-385A-4FD4-B90B-8F34C1B269D8}" type="slidenum">
              <a:rPr lang="en-US" altLang="zh-CN" smtClean="0">
                <a:latin typeface="Times New Roman" pitchFamily="18" charset="0"/>
              </a:rPr>
              <a:pPr eaLnBrk="1" hangingPunct="1"/>
              <a:t>53</a:t>
            </a:fld>
            <a:endParaRPr lang="en-US" altLang="zh-CN" smtClean="0">
              <a:latin typeface="Times New Roman" pitchFamily="18" charset="0"/>
            </a:endParaRPr>
          </a:p>
        </p:txBody>
      </p:sp>
      <p:sp>
        <p:nvSpPr>
          <p:cNvPr id="135171" name="Rectangle 2"/>
          <p:cNvSpPr>
            <a:spLocks noGrp="1" noRot="1" noChangeAspect="1" noChangeArrowheads="1" noTextEdit="1"/>
          </p:cNvSpPr>
          <p:nvPr>
            <p:ph type="sldImg"/>
          </p:nvPr>
        </p:nvSpPr>
        <p:spPr>
          <a:xfrm>
            <a:off x="844550" y="742950"/>
            <a:ext cx="4953000" cy="3714750"/>
          </a:xfrm>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41953009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A51F676-1BAB-4AC4-B9C1-2961B0990F76}" type="slidenum">
              <a:rPr lang="en-US" altLang="zh-CN" smtClean="0">
                <a:latin typeface="Times New Roman" pitchFamily="18" charset="0"/>
              </a:rPr>
              <a:pPr eaLnBrk="1" hangingPunct="1"/>
              <a:t>54</a:t>
            </a:fld>
            <a:endParaRPr lang="en-US" altLang="zh-CN" smtClean="0">
              <a:latin typeface="Times New Roman" pitchFamily="18" charset="0"/>
            </a:endParaRPr>
          </a:p>
        </p:txBody>
      </p:sp>
      <p:sp>
        <p:nvSpPr>
          <p:cNvPr id="136195" name="Rectangle 2"/>
          <p:cNvSpPr>
            <a:spLocks noGrp="1" noRot="1" noChangeAspect="1" noChangeArrowheads="1" noTextEdit="1"/>
          </p:cNvSpPr>
          <p:nvPr>
            <p:ph type="sldImg"/>
          </p:nvPr>
        </p:nvSpPr>
        <p:spPr>
          <a:xfrm>
            <a:off x="844550" y="742950"/>
            <a:ext cx="4953000" cy="3714750"/>
          </a:xfrm>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7674599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45DA287-A5B5-4AC0-A485-CC24BE16E8E2}" type="slidenum">
              <a:rPr lang="en-US" altLang="zh-CN" smtClean="0">
                <a:latin typeface="Times New Roman" pitchFamily="18" charset="0"/>
              </a:rPr>
              <a:pPr eaLnBrk="1" hangingPunct="1"/>
              <a:t>55</a:t>
            </a:fld>
            <a:endParaRPr lang="en-US" altLang="zh-CN" smtClean="0">
              <a:latin typeface="Times New Roman" pitchFamily="18" charset="0"/>
            </a:endParaRPr>
          </a:p>
        </p:txBody>
      </p:sp>
      <p:sp>
        <p:nvSpPr>
          <p:cNvPr id="137219" name="Rectangle 2"/>
          <p:cNvSpPr>
            <a:spLocks noGrp="1" noRot="1" noChangeAspect="1" noChangeArrowheads="1" noTextEdit="1"/>
          </p:cNvSpPr>
          <p:nvPr>
            <p:ph type="sldImg"/>
          </p:nvPr>
        </p:nvSpPr>
        <p:spPr>
          <a:xfrm>
            <a:off x="844550" y="742950"/>
            <a:ext cx="4953000" cy="3714750"/>
          </a:xfrm>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1070089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81EBE6C-1046-40D3-9F80-6540A32008B5}" type="slidenum">
              <a:rPr lang="en-US" altLang="zh-CN" smtClean="0">
                <a:latin typeface="Times New Roman" pitchFamily="18" charset="0"/>
              </a:rPr>
              <a:pPr eaLnBrk="1" hangingPunct="1"/>
              <a:t>56</a:t>
            </a:fld>
            <a:endParaRPr lang="en-US" altLang="zh-CN" smtClean="0">
              <a:latin typeface="Times New Roman" pitchFamily="18" charset="0"/>
            </a:endParaRPr>
          </a:p>
        </p:txBody>
      </p:sp>
      <p:sp>
        <p:nvSpPr>
          <p:cNvPr id="138243" name="Rectangle 2"/>
          <p:cNvSpPr>
            <a:spLocks noGrp="1" noRot="1" noChangeAspect="1" noChangeArrowheads="1" noTextEdit="1"/>
          </p:cNvSpPr>
          <p:nvPr>
            <p:ph type="sldImg"/>
          </p:nvPr>
        </p:nvSpPr>
        <p:spPr>
          <a:xfrm>
            <a:off x="844550" y="742950"/>
            <a:ext cx="4953000" cy="3714750"/>
          </a:xfrm>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4083266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38C8B12-4920-4598-856B-D4C386D4174E}" type="slidenum">
              <a:rPr lang="en-US" altLang="zh-CN" smtClean="0">
                <a:latin typeface="Times New Roman" pitchFamily="18" charset="0"/>
              </a:rPr>
              <a:pPr eaLnBrk="1" hangingPunct="1"/>
              <a:t>57</a:t>
            </a:fld>
            <a:endParaRPr lang="en-US" altLang="zh-CN" smtClean="0">
              <a:latin typeface="Times New Roman" pitchFamily="18" charset="0"/>
            </a:endParaRPr>
          </a:p>
        </p:txBody>
      </p:sp>
      <p:sp>
        <p:nvSpPr>
          <p:cNvPr id="139267" name="Rectangle 2"/>
          <p:cNvSpPr>
            <a:spLocks noGrp="1" noRot="1" noChangeAspect="1" noChangeArrowheads="1" noTextEdit="1"/>
          </p:cNvSpPr>
          <p:nvPr>
            <p:ph type="sldImg"/>
          </p:nvPr>
        </p:nvSpPr>
        <p:spPr>
          <a:xfrm>
            <a:off x="844550" y="742950"/>
            <a:ext cx="4953000" cy="3714750"/>
          </a:xfrm>
          <a:ln/>
        </p:spPr>
      </p:sp>
      <p:sp>
        <p:nvSpPr>
          <p:cNvPr id="13926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0813113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BABC143-2AE2-4867-8A54-0B721C1C326E}" type="slidenum">
              <a:rPr lang="en-US" altLang="zh-CN" smtClean="0">
                <a:latin typeface="Times New Roman" pitchFamily="18" charset="0"/>
              </a:rPr>
              <a:pPr eaLnBrk="1" hangingPunct="1"/>
              <a:t>58</a:t>
            </a:fld>
            <a:endParaRPr lang="en-US" altLang="zh-CN" smtClean="0">
              <a:latin typeface="Times New Roman" pitchFamily="18" charset="0"/>
            </a:endParaRPr>
          </a:p>
        </p:txBody>
      </p:sp>
      <p:sp>
        <p:nvSpPr>
          <p:cNvPr id="140291" name="Rectangle 2"/>
          <p:cNvSpPr>
            <a:spLocks noGrp="1" noRot="1" noChangeAspect="1" noChangeArrowheads="1" noTextEdit="1"/>
          </p:cNvSpPr>
          <p:nvPr>
            <p:ph type="sldImg"/>
          </p:nvPr>
        </p:nvSpPr>
        <p:spPr>
          <a:xfrm>
            <a:off x="844550" y="742950"/>
            <a:ext cx="4953000" cy="3714750"/>
          </a:xfrm>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0024304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3F84BDF-FE67-4F10-81BF-7D39EA4A30D5}" type="slidenum">
              <a:rPr lang="en-US" altLang="zh-CN" smtClean="0">
                <a:latin typeface="Times New Roman" pitchFamily="18" charset="0"/>
              </a:rPr>
              <a:pPr eaLnBrk="1" hangingPunct="1"/>
              <a:t>59</a:t>
            </a:fld>
            <a:endParaRPr lang="en-US" altLang="zh-CN" smtClean="0">
              <a:latin typeface="Times New Roman" pitchFamily="18" charset="0"/>
            </a:endParaRPr>
          </a:p>
        </p:txBody>
      </p:sp>
      <p:sp>
        <p:nvSpPr>
          <p:cNvPr id="141315" name="Rectangle 2"/>
          <p:cNvSpPr>
            <a:spLocks noGrp="1" noRot="1" noChangeAspect="1" noChangeArrowheads="1" noTextEdit="1"/>
          </p:cNvSpPr>
          <p:nvPr>
            <p:ph type="sldImg"/>
          </p:nvPr>
        </p:nvSpPr>
        <p:spPr>
          <a:xfrm>
            <a:off x="844550" y="742950"/>
            <a:ext cx="4953000" cy="3714750"/>
          </a:xfrm>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209067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8EB7E64-91CB-4DC7-813F-D114F1D9CBD3}" type="slidenum">
              <a:rPr lang="en-US" altLang="zh-CN" smtClean="0">
                <a:latin typeface="Times New Roman" pitchFamily="18" charset="0"/>
              </a:rPr>
              <a:pPr eaLnBrk="1" hangingPunct="1"/>
              <a:t>6</a:t>
            </a:fld>
            <a:endParaRPr lang="en-US" altLang="zh-CN" smtClean="0">
              <a:latin typeface="Times New Roman" pitchFamily="18" charset="0"/>
            </a:endParaRPr>
          </a:p>
        </p:txBody>
      </p:sp>
      <p:sp>
        <p:nvSpPr>
          <p:cNvPr id="86019" name="Rectangle 2"/>
          <p:cNvSpPr>
            <a:spLocks noGrp="1" noRot="1" noChangeAspect="1" noChangeArrowheads="1" noTextEdit="1"/>
          </p:cNvSpPr>
          <p:nvPr>
            <p:ph type="sldImg"/>
          </p:nvPr>
        </p:nvSpPr>
        <p:spPr>
          <a:xfrm>
            <a:off x="844550" y="742950"/>
            <a:ext cx="4953000" cy="3714750"/>
          </a:xfrm>
          <a:ln/>
        </p:spPr>
      </p:sp>
      <p:sp>
        <p:nvSpPr>
          <p:cNvPr id="8602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pPr>
            <a:r>
              <a:rPr lang="zh-CN" altLang="en-US" b="1" dirty="0" smtClean="0">
                <a:ea typeface="宋体" pitchFamily="2" charset="-122"/>
              </a:rPr>
              <a:t>电路交换网络是指在用户通信之前在节点和终端之间建立专用电路（或信道）的网络。</a:t>
            </a:r>
          </a:p>
          <a:p>
            <a:pPr>
              <a:lnSpc>
                <a:spcPct val="85000"/>
              </a:lnSpc>
            </a:pPr>
            <a:r>
              <a:rPr lang="en-US" altLang="zh-CN" b="1" dirty="0" smtClean="0">
                <a:ea typeface="宋体" pitchFamily="2" charset="-122"/>
              </a:rPr>
              <a:t>PSTN (</a:t>
            </a:r>
            <a:r>
              <a:rPr lang="zh-CN" altLang="en-US" b="1" dirty="0" smtClean="0">
                <a:ea typeface="宋体" pitchFamily="2" charset="-122"/>
              </a:rPr>
              <a:t>异步</a:t>
            </a:r>
            <a:r>
              <a:rPr lang="en-US" altLang="zh-CN" b="1" dirty="0" smtClean="0">
                <a:ea typeface="宋体" pitchFamily="2" charset="-122"/>
              </a:rPr>
              <a:t>)</a:t>
            </a:r>
            <a:r>
              <a:rPr lang="zh-CN" altLang="en-US" b="1" dirty="0" smtClean="0">
                <a:ea typeface="宋体" pitchFamily="2" charset="-122"/>
              </a:rPr>
              <a:t>和 </a:t>
            </a:r>
            <a:r>
              <a:rPr lang="en-US" altLang="zh-CN" b="1" dirty="0" smtClean="0">
                <a:ea typeface="宋体" pitchFamily="2" charset="-122"/>
              </a:rPr>
              <a:t>ISDN </a:t>
            </a:r>
            <a:r>
              <a:rPr lang="zh-CN" altLang="en-US" b="1" dirty="0" smtClean="0">
                <a:ea typeface="宋体" pitchFamily="2" charset="-122"/>
              </a:rPr>
              <a:t>是企业环境中架设 </a:t>
            </a:r>
            <a:r>
              <a:rPr lang="en-US" altLang="zh-CN" b="1" dirty="0" smtClean="0">
                <a:ea typeface="宋体" pitchFamily="2" charset="-122"/>
              </a:rPr>
              <a:t>WAN </a:t>
            </a:r>
            <a:r>
              <a:rPr lang="zh-CN" altLang="en-US" b="1" dirty="0" smtClean="0">
                <a:ea typeface="宋体" pitchFamily="2" charset="-122"/>
              </a:rPr>
              <a:t>时可能用到的两种电路交换技术。</a:t>
            </a:r>
          </a:p>
          <a:p>
            <a:pPr>
              <a:lnSpc>
                <a:spcPct val="85000"/>
              </a:lnSpc>
            </a:pPr>
            <a:r>
              <a:rPr lang="zh-CN" altLang="en-US" b="1" dirty="0" smtClean="0">
                <a:ea typeface="宋体" pitchFamily="2" charset="-122"/>
              </a:rPr>
              <a:t>由于用户独占分配的固定带宽，因此使用交换电路传输数据的成本通常很高。</a:t>
            </a:r>
          </a:p>
          <a:p>
            <a:r>
              <a:rPr lang="zh-CN" altLang="en-US" sz="1200" b="1" dirty="0" smtClean="0">
                <a:ea typeface="宋体" pitchFamily="2" charset="-122"/>
              </a:rPr>
              <a:t>分组交换将流量数据分割成数据包，在共享网络上路由。分组交换网络不需要建立电路</a:t>
            </a:r>
            <a:r>
              <a:rPr lang="en-US" altLang="zh-CN" sz="1200" b="1" dirty="0" smtClean="0">
                <a:ea typeface="宋体" pitchFamily="2" charset="-122"/>
              </a:rPr>
              <a:t>. </a:t>
            </a:r>
          </a:p>
          <a:p>
            <a:r>
              <a:rPr lang="zh-CN" altLang="en-US" sz="1200" b="1" dirty="0" smtClean="0">
                <a:ea typeface="宋体" pitchFamily="2" charset="-122"/>
              </a:rPr>
              <a:t>永久虚电路 </a:t>
            </a:r>
            <a:r>
              <a:rPr lang="en-US" altLang="zh-CN" sz="1200" b="1" dirty="0" smtClean="0">
                <a:ea typeface="宋体" pitchFamily="2" charset="-122"/>
              </a:rPr>
              <a:t>(PVC) — </a:t>
            </a:r>
            <a:r>
              <a:rPr lang="zh-CN" altLang="en-US" sz="1200" b="1" dirty="0" smtClean="0">
                <a:ea typeface="宋体" pitchFamily="2" charset="-122"/>
              </a:rPr>
              <a:t>永久建立的虚电路，它只有一种模式：数据传输。</a:t>
            </a:r>
          </a:p>
          <a:p>
            <a:r>
              <a:rPr lang="zh-CN" altLang="en-US" sz="1200" b="1" dirty="0" smtClean="0">
                <a:ea typeface="宋体" pitchFamily="2" charset="-122"/>
              </a:rPr>
              <a:t>交换虚电路 </a:t>
            </a:r>
            <a:r>
              <a:rPr lang="en-US" altLang="zh-CN" sz="1200" b="1" dirty="0" smtClean="0">
                <a:ea typeface="宋体" pitchFamily="2" charset="-122"/>
              </a:rPr>
              <a:t>(SVC) — </a:t>
            </a:r>
            <a:r>
              <a:rPr lang="zh-CN" altLang="en-US" sz="1200" b="1" dirty="0" smtClean="0">
                <a:ea typeface="宋体" pitchFamily="2" charset="-122"/>
              </a:rPr>
              <a:t>按需动态建立并在传输完成时终止的 </a:t>
            </a:r>
            <a:r>
              <a:rPr lang="en-US" altLang="zh-CN" sz="1200" b="1" dirty="0" smtClean="0">
                <a:ea typeface="宋体" pitchFamily="2" charset="-122"/>
              </a:rPr>
              <a:t>VC</a:t>
            </a:r>
            <a:endParaRPr lang="zh-CN" altLang="zh-CN" dirty="0" smtClean="0">
              <a:ea typeface="宋体" charset="-122"/>
            </a:endParaRPr>
          </a:p>
        </p:txBody>
      </p:sp>
    </p:spTree>
    <p:extLst>
      <p:ext uri="{BB962C8B-B14F-4D97-AF65-F5344CB8AC3E}">
        <p14:creationId xmlns:p14="http://schemas.microsoft.com/office/powerpoint/2010/main" val="21486232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AEB5995-76C5-49EC-B502-2E810894F209}" type="slidenum">
              <a:rPr lang="en-US" altLang="zh-CN" smtClean="0">
                <a:latin typeface="Times New Roman" pitchFamily="18" charset="0"/>
              </a:rPr>
              <a:pPr eaLnBrk="1" hangingPunct="1"/>
              <a:t>60</a:t>
            </a:fld>
            <a:endParaRPr lang="en-US" altLang="zh-CN" smtClean="0">
              <a:latin typeface="Times New Roman" pitchFamily="18" charset="0"/>
            </a:endParaRPr>
          </a:p>
        </p:txBody>
      </p:sp>
      <p:sp>
        <p:nvSpPr>
          <p:cNvPr id="142339" name="Rectangle 2"/>
          <p:cNvSpPr>
            <a:spLocks noGrp="1" noRot="1" noChangeAspect="1" noChangeArrowheads="1" noTextEdit="1"/>
          </p:cNvSpPr>
          <p:nvPr>
            <p:ph type="sldImg"/>
          </p:nvPr>
        </p:nvSpPr>
        <p:spPr>
          <a:xfrm>
            <a:off x="844550" y="742950"/>
            <a:ext cx="4953000" cy="3714750"/>
          </a:xfrm>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我国采用的是</a:t>
            </a:r>
            <a:r>
              <a:rPr lang="en-US" altLang="zh-CN" dirty="0" smtClean="0"/>
              <a:t>SDH</a:t>
            </a:r>
            <a:r>
              <a:rPr lang="zh-CN" altLang="en-US" dirty="0" smtClean="0"/>
              <a:t>标准。</a:t>
            </a:r>
          </a:p>
          <a:p>
            <a:pPr eaLnBrk="1" hangingPunct="1"/>
            <a:endParaRPr lang="zh-CN" altLang="zh-CN" dirty="0" smtClean="0">
              <a:ea typeface="宋体" charset="-122"/>
            </a:endParaRPr>
          </a:p>
        </p:txBody>
      </p:sp>
    </p:spTree>
    <p:extLst>
      <p:ext uri="{BB962C8B-B14F-4D97-AF65-F5344CB8AC3E}">
        <p14:creationId xmlns:p14="http://schemas.microsoft.com/office/powerpoint/2010/main" val="4909814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50B2CD1-E0CC-4494-B0F1-49BE66B8260E}" type="slidenum">
              <a:rPr lang="en-US" altLang="zh-CN" smtClean="0">
                <a:latin typeface="Times New Roman" pitchFamily="18" charset="0"/>
              </a:rPr>
              <a:pPr eaLnBrk="1" hangingPunct="1"/>
              <a:t>61</a:t>
            </a:fld>
            <a:endParaRPr lang="en-US" altLang="zh-CN" smtClean="0">
              <a:latin typeface="Times New Roman" pitchFamily="18" charset="0"/>
            </a:endParaRPr>
          </a:p>
        </p:txBody>
      </p:sp>
      <p:sp>
        <p:nvSpPr>
          <p:cNvPr id="143363" name="Rectangle 2"/>
          <p:cNvSpPr>
            <a:spLocks noGrp="1" noRot="1" noChangeAspect="1" noChangeArrowheads="1" noTextEdit="1"/>
          </p:cNvSpPr>
          <p:nvPr>
            <p:ph type="sldImg"/>
          </p:nvPr>
        </p:nvSpPr>
        <p:spPr>
          <a:xfrm>
            <a:off x="844550" y="742950"/>
            <a:ext cx="4953000" cy="3714750"/>
          </a:xfrm>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5624946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E921A43-FFBF-42FC-907C-1B36E6C837BF}" type="slidenum">
              <a:rPr lang="en-US" altLang="zh-CN" smtClean="0">
                <a:latin typeface="Times New Roman" pitchFamily="18" charset="0"/>
              </a:rPr>
              <a:pPr eaLnBrk="1" hangingPunct="1"/>
              <a:t>62</a:t>
            </a:fld>
            <a:endParaRPr lang="en-US" altLang="zh-CN" smtClean="0">
              <a:latin typeface="Times New Roman" pitchFamily="18" charset="0"/>
            </a:endParaRPr>
          </a:p>
        </p:txBody>
      </p:sp>
      <p:sp>
        <p:nvSpPr>
          <p:cNvPr id="144387" name="Rectangle 2"/>
          <p:cNvSpPr>
            <a:spLocks noGrp="1" noRot="1" noChangeAspect="1" noChangeArrowheads="1" noTextEdit="1"/>
          </p:cNvSpPr>
          <p:nvPr>
            <p:ph type="sldImg"/>
          </p:nvPr>
        </p:nvSpPr>
        <p:spPr>
          <a:xfrm>
            <a:off x="844550" y="742950"/>
            <a:ext cx="4953000" cy="3714750"/>
          </a:xfrm>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0011008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CF5EDFA-F4A6-421B-8BF8-2793CB592BA0}" type="slidenum">
              <a:rPr lang="en-US" altLang="zh-CN" smtClean="0">
                <a:latin typeface="Times New Roman" pitchFamily="18" charset="0"/>
              </a:rPr>
              <a:pPr eaLnBrk="1" hangingPunct="1"/>
              <a:t>64</a:t>
            </a:fld>
            <a:endParaRPr lang="en-US" altLang="zh-CN" smtClean="0">
              <a:latin typeface="Times New Roman" pitchFamily="18" charset="0"/>
            </a:endParaRPr>
          </a:p>
        </p:txBody>
      </p:sp>
      <p:sp>
        <p:nvSpPr>
          <p:cNvPr id="145411" name="Rectangle 2"/>
          <p:cNvSpPr>
            <a:spLocks noGrp="1" noRot="1" noChangeAspect="1" noChangeArrowheads="1" noTextEdit="1"/>
          </p:cNvSpPr>
          <p:nvPr>
            <p:ph type="sldImg"/>
          </p:nvPr>
        </p:nvSpPr>
        <p:spPr>
          <a:xfrm>
            <a:off x="844550" y="742950"/>
            <a:ext cx="4953000" cy="3714750"/>
          </a:xfrm>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3936947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9BDE7B4-BE28-432C-9218-89F56B7C6340}" type="slidenum">
              <a:rPr lang="en-US" altLang="zh-CN" smtClean="0">
                <a:latin typeface="Times New Roman" pitchFamily="18" charset="0"/>
              </a:rPr>
              <a:pPr eaLnBrk="1" hangingPunct="1"/>
              <a:t>65</a:t>
            </a:fld>
            <a:endParaRPr lang="en-US" altLang="zh-CN" smtClean="0">
              <a:latin typeface="Times New Roman" pitchFamily="18" charset="0"/>
            </a:endParaRPr>
          </a:p>
        </p:txBody>
      </p:sp>
      <p:sp>
        <p:nvSpPr>
          <p:cNvPr id="146435" name="Rectangle 2"/>
          <p:cNvSpPr>
            <a:spLocks noGrp="1" noRot="1" noChangeAspect="1" noChangeArrowheads="1" noTextEdit="1"/>
          </p:cNvSpPr>
          <p:nvPr>
            <p:ph type="sldImg"/>
          </p:nvPr>
        </p:nvSpPr>
        <p:spPr>
          <a:xfrm>
            <a:off x="844550" y="742950"/>
            <a:ext cx="4953000" cy="3714750"/>
          </a:xfrm>
          <a:ln/>
        </p:spPr>
      </p:sp>
      <p:sp>
        <p:nvSpPr>
          <p:cNvPr id="14643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53680726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5A3F1F4-7E4A-4D26-8BE7-1FF72C2EFA99}" type="slidenum">
              <a:rPr lang="en-US" altLang="zh-CN" smtClean="0">
                <a:latin typeface="Times New Roman" pitchFamily="18" charset="0"/>
              </a:rPr>
              <a:pPr eaLnBrk="1" hangingPunct="1"/>
              <a:t>66</a:t>
            </a:fld>
            <a:endParaRPr lang="en-US" altLang="zh-CN" smtClean="0">
              <a:latin typeface="Times New Roman" pitchFamily="18" charset="0"/>
            </a:endParaRPr>
          </a:p>
        </p:txBody>
      </p:sp>
      <p:sp>
        <p:nvSpPr>
          <p:cNvPr id="147459" name="Rectangle 2"/>
          <p:cNvSpPr>
            <a:spLocks noGrp="1" noRot="1" noChangeAspect="1" noChangeArrowheads="1" noTextEdit="1"/>
          </p:cNvSpPr>
          <p:nvPr>
            <p:ph type="sldImg"/>
          </p:nvPr>
        </p:nvSpPr>
        <p:spPr>
          <a:xfrm>
            <a:off x="844550" y="742950"/>
            <a:ext cx="4953000" cy="3714750"/>
          </a:xfrm>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1133972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B228710-BA3D-4D50-B50B-9DA8C0E4E5AB}" type="slidenum">
              <a:rPr lang="en-US" altLang="zh-CN" smtClean="0">
                <a:latin typeface="Times New Roman" pitchFamily="18" charset="0"/>
              </a:rPr>
              <a:pPr eaLnBrk="1" hangingPunct="1"/>
              <a:t>67</a:t>
            </a:fld>
            <a:endParaRPr lang="en-US" altLang="zh-CN" smtClean="0">
              <a:latin typeface="Times New Roman" pitchFamily="18" charset="0"/>
            </a:endParaRPr>
          </a:p>
        </p:txBody>
      </p:sp>
      <p:sp>
        <p:nvSpPr>
          <p:cNvPr id="148483" name="Rectangle 2"/>
          <p:cNvSpPr>
            <a:spLocks noGrp="1" noRot="1" noChangeAspect="1" noChangeArrowheads="1" noTextEdit="1"/>
          </p:cNvSpPr>
          <p:nvPr>
            <p:ph type="sldImg"/>
          </p:nvPr>
        </p:nvSpPr>
        <p:spPr>
          <a:xfrm>
            <a:off x="844550" y="742950"/>
            <a:ext cx="4953000" cy="3714750"/>
          </a:xfrm>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4686264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3461917-6706-4C09-970C-87C21156FFC1}" type="slidenum">
              <a:rPr lang="en-US" altLang="zh-CN" smtClean="0">
                <a:latin typeface="Times New Roman" pitchFamily="18" charset="0"/>
              </a:rPr>
              <a:pPr eaLnBrk="1" hangingPunct="1"/>
              <a:t>68</a:t>
            </a:fld>
            <a:endParaRPr lang="en-US" altLang="zh-CN" smtClean="0">
              <a:latin typeface="Times New Roman" pitchFamily="18" charset="0"/>
            </a:endParaRPr>
          </a:p>
        </p:txBody>
      </p:sp>
      <p:sp>
        <p:nvSpPr>
          <p:cNvPr id="149507" name="Rectangle 2"/>
          <p:cNvSpPr>
            <a:spLocks noGrp="1" noRot="1" noChangeAspect="1" noChangeArrowheads="1" noTextEdit="1"/>
          </p:cNvSpPr>
          <p:nvPr>
            <p:ph type="sldImg"/>
          </p:nvPr>
        </p:nvSpPr>
        <p:spPr>
          <a:xfrm>
            <a:off x="844550" y="742950"/>
            <a:ext cx="4953000" cy="3714750"/>
          </a:xfrm>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93138981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D0885AB-4FC8-479B-858E-95F6AFFE4F9B}" type="slidenum">
              <a:rPr lang="en-US" altLang="zh-CN" smtClean="0">
                <a:latin typeface="Times New Roman" pitchFamily="18" charset="0"/>
              </a:rPr>
              <a:pPr eaLnBrk="1" hangingPunct="1"/>
              <a:t>69</a:t>
            </a:fld>
            <a:endParaRPr lang="en-US" altLang="zh-CN" smtClean="0">
              <a:latin typeface="Times New Roman" pitchFamily="18" charset="0"/>
            </a:endParaRPr>
          </a:p>
        </p:txBody>
      </p:sp>
      <p:sp>
        <p:nvSpPr>
          <p:cNvPr id="150531" name="Rectangle 2"/>
          <p:cNvSpPr>
            <a:spLocks noGrp="1" noRot="1" noChangeAspect="1" noChangeArrowheads="1" noTextEdit="1"/>
          </p:cNvSpPr>
          <p:nvPr>
            <p:ph type="sldImg"/>
          </p:nvPr>
        </p:nvSpPr>
        <p:spPr>
          <a:xfrm>
            <a:off x="844550" y="742950"/>
            <a:ext cx="4953000" cy="3714750"/>
          </a:xfrm>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72492560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F4440D2-BF1D-4E83-A362-DD0BFCF7DDFB}" type="slidenum">
              <a:rPr lang="en-US" altLang="zh-CN" smtClean="0">
                <a:latin typeface="Times New Roman" pitchFamily="18" charset="0"/>
              </a:rPr>
              <a:pPr eaLnBrk="1" hangingPunct="1"/>
              <a:t>70</a:t>
            </a:fld>
            <a:endParaRPr lang="en-US" altLang="zh-CN" smtClean="0">
              <a:latin typeface="Times New Roman" pitchFamily="18" charset="0"/>
            </a:endParaRPr>
          </a:p>
        </p:txBody>
      </p:sp>
      <p:sp>
        <p:nvSpPr>
          <p:cNvPr id="151555" name="Rectangle 2"/>
          <p:cNvSpPr>
            <a:spLocks noGrp="1" noRot="1" noChangeAspect="1" noChangeArrowheads="1" noTextEdit="1"/>
          </p:cNvSpPr>
          <p:nvPr>
            <p:ph type="sldImg"/>
          </p:nvPr>
        </p:nvSpPr>
        <p:spPr>
          <a:xfrm>
            <a:off x="844550" y="742950"/>
            <a:ext cx="4953000" cy="3714750"/>
          </a:xfrm>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295061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635739E-98E9-44FA-80DC-AE18166EEB54}" type="slidenum">
              <a:rPr lang="en-US" altLang="zh-CN" smtClean="0">
                <a:latin typeface="Times New Roman" pitchFamily="18" charset="0"/>
              </a:rPr>
              <a:pPr eaLnBrk="1" hangingPunct="1"/>
              <a:t>7</a:t>
            </a:fld>
            <a:endParaRPr lang="en-US" altLang="zh-CN" smtClean="0">
              <a:latin typeface="Times New Roman" pitchFamily="18" charset="0"/>
            </a:endParaRPr>
          </a:p>
        </p:txBody>
      </p:sp>
      <p:sp>
        <p:nvSpPr>
          <p:cNvPr id="87043" name="Rectangle 2"/>
          <p:cNvSpPr>
            <a:spLocks noGrp="1" noRot="1" noChangeAspect="1" noChangeArrowheads="1" noTextEdit="1"/>
          </p:cNvSpPr>
          <p:nvPr>
            <p:ph type="sldImg"/>
          </p:nvPr>
        </p:nvSpPr>
        <p:spPr>
          <a:xfrm>
            <a:off x="844550" y="742950"/>
            <a:ext cx="4953000" cy="3714750"/>
          </a:xfrm>
          <a:ln/>
        </p:spPr>
      </p:sp>
      <p:sp>
        <p:nvSpPr>
          <p:cNvPr id="8704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a typeface="宋体" charset="-122"/>
              </a:rPr>
              <a:t>租用线路类型及其比特率容量。</a:t>
            </a:r>
            <a:endParaRPr lang="en-US" altLang="zh-CN" dirty="0" smtClean="0">
              <a:ea typeface="宋体" charset="-122"/>
            </a:endParaRPr>
          </a:p>
          <a:p>
            <a:pPr eaLnBrk="1" hangingPunct="1"/>
            <a:r>
              <a:rPr lang="zh-CN" altLang="en-US" dirty="0" smtClean="0">
                <a:ea typeface="宋体" charset="-122"/>
              </a:rPr>
              <a:t>租用线路提供永久专用带宽，广泛用于楼宇 </a:t>
            </a:r>
            <a:r>
              <a:rPr lang="en-US" altLang="zh-CN" dirty="0" smtClean="0">
                <a:ea typeface="宋体" charset="-122"/>
              </a:rPr>
              <a:t>WAN</a:t>
            </a:r>
            <a:r>
              <a:rPr lang="zh-CN" altLang="en-US" dirty="0" smtClean="0">
                <a:ea typeface="宋体" charset="-122"/>
              </a:rPr>
              <a:t>。它们已成为传统的连接选择，但有许多缺点。租用线路有固定带宽；但 </a:t>
            </a:r>
            <a:r>
              <a:rPr lang="en-US" altLang="zh-CN" dirty="0" smtClean="0">
                <a:ea typeface="宋体" charset="-122"/>
              </a:rPr>
              <a:t>WAN </a:t>
            </a:r>
            <a:r>
              <a:rPr lang="zh-CN" altLang="en-US" dirty="0" smtClean="0">
                <a:ea typeface="宋体" charset="-122"/>
              </a:rPr>
              <a:t>流量经常是波动性的，有些带宽未能得到有效利用。此外，每个端点都需要单独占用路由器上的一个物理接口，而这会增加设备成本。对租用线路的任何改动通常都需要运营商现场实施。</a:t>
            </a:r>
          </a:p>
          <a:p>
            <a:pPr eaLnBrk="1" hangingPunct="1"/>
            <a:endParaRPr lang="zh-CN" altLang="zh-CN" dirty="0" smtClean="0">
              <a:ea typeface="宋体" charset="-122"/>
            </a:endParaRPr>
          </a:p>
        </p:txBody>
      </p:sp>
    </p:spTree>
    <p:extLst>
      <p:ext uri="{BB962C8B-B14F-4D97-AF65-F5344CB8AC3E}">
        <p14:creationId xmlns:p14="http://schemas.microsoft.com/office/powerpoint/2010/main" val="293403013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932B861-46C4-46CC-BB46-06109415EB19}" type="slidenum">
              <a:rPr lang="en-US" altLang="zh-CN" smtClean="0">
                <a:latin typeface="Times New Roman" pitchFamily="18" charset="0"/>
              </a:rPr>
              <a:pPr eaLnBrk="1" hangingPunct="1"/>
              <a:t>71</a:t>
            </a:fld>
            <a:endParaRPr lang="en-US" altLang="zh-CN" smtClean="0">
              <a:latin typeface="Times New Roman" pitchFamily="18" charset="0"/>
            </a:endParaRPr>
          </a:p>
        </p:txBody>
      </p:sp>
      <p:sp>
        <p:nvSpPr>
          <p:cNvPr id="152579" name="Rectangle 2"/>
          <p:cNvSpPr>
            <a:spLocks noGrp="1" noRot="1" noChangeAspect="1" noChangeArrowheads="1" noTextEdit="1"/>
          </p:cNvSpPr>
          <p:nvPr>
            <p:ph type="sldImg"/>
          </p:nvPr>
        </p:nvSpPr>
        <p:spPr>
          <a:xfrm>
            <a:off x="844550" y="742950"/>
            <a:ext cx="4953000" cy="3714750"/>
          </a:xfrm>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72400830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043B07B-C67E-488C-AEF9-9BB75FE04C32}" type="slidenum">
              <a:rPr lang="en-US" altLang="zh-CN" smtClean="0">
                <a:latin typeface="Times New Roman" pitchFamily="18" charset="0"/>
              </a:rPr>
              <a:pPr eaLnBrk="1" hangingPunct="1"/>
              <a:t>72</a:t>
            </a:fld>
            <a:endParaRPr lang="en-US" altLang="zh-CN" smtClean="0">
              <a:latin typeface="Times New Roman" pitchFamily="18" charset="0"/>
            </a:endParaRPr>
          </a:p>
        </p:txBody>
      </p:sp>
      <p:sp>
        <p:nvSpPr>
          <p:cNvPr id="153603" name="Rectangle 2"/>
          <p:cNvSpPr>
            <a:spLocks noGrp="1" noRot="1" noChangeAspect="1" noChangeArrowheads="1" noTextEdit="1"/>
          </p:cNvSpPr>
          <p:nvPr>
            <p:ph type="sldImg"/>
          </p:nvPr>
        </p:nvSpPr>
        <p:spPr>
          <a:xfrm>
            <a:off x="844550" y="742950"/>
            <a:ext cx="4953000" cy="3714750"/>
          </a:xfrm>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4069897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A42A84F-BFAD-46F3-A8A9-5A6E24DB01DB}" type="slidenum">
              <a:rPr lang="en-US" altLang="zh-CN" smtClean="0">
                <a:latin typeface="Times New Roman" pitchFamily="18" charset="0"/>
              </a:rPr>
              <a:pPr eaLnBrk="1" hangingPunct="1"/>
              <a:t>73</a:t>
            </a:fld>
            <a:endParaRPr lang="en-US" altLang="zh-CN" smtClean="0">
              <a:latin typeface="Times New Roman" pitchFamily="18" charset="0"/>
            </a:endParaRPr>
          </a:p>
        </p:txBody>
      </p:sp>
      <p:sp>
        <p:nvSpPr>
          <p:cNvPr id="154627" name="Rectangle 2"/>
          <p:cNvSpPr>
            <a:spLocks noGrp="1" noRot="1" noChangeAspect="1" noChangeArrowheads="1" noTextEdit="1"/>
          </p:cNvSpPr>
          <p:nvPr>
            <p:ph type="sldImg"/>
          </p:nvPr>
        </p:nvSpPr>
        <p:spPr>
          <a:xfrm>
            <a:off x="844550" y="742950"/>
            <a:ext cx="4953000" cy="3714750"/>
          </a:xfrm>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6665025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a:ln/>
        </p:spPr>
      </p:sp>
      <p:sp>
        <p:nvSpPr>
          <p:cNvPr id="1556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ea typeface="宋体" charset="-122"/>
            </a:endParaRPr>
          </a:p>
        </p:txBody>
      </p:sp>
      <p:sp>
        <p:nvSpPr>
          <p:cNvPr id="1556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E47238E-260E-404D-B0DA-9B4D5CC96462}" type="slidenum">
              <a:rPr lang="zh-CN" altLang="en-US" smtClean="0">
                <a:latin typeface="Times New Roman" pitchFamily="18" charset="0"/>
              </a:rPr>
              <a:pPr eaLnBrk="1" hangingPunct="1"/>
              <a:t>74</a:t>
            </a:fld>
            <a:endParaRPr lang="en-US" altLang="zh-CN" smtClean="0">
              <a:latin typeface="Times New Roman" pitchFamily="18" charset="0"/>
            </a:endParaRPr>
          </a:p>
        </p:txBody>
      </p:sp>
    </p:spTree>
    <p:extLst>
      <p:ext uri="{BB962C8B-B14F-4D97-AF65-F5344CB8AC3E}">
        <p14:creationId xmlns:p14="http://schemas.microsoft.com/office/powerpoint/2010/main" val="3489812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ea typeface="宋体" pitchFamily="2" charset="-122"/>
              </a:rPr>
              <a:t>调制解调器和模拟拨号电话线路提供低带宽的专用交换连接。</a:t>
            </a:r>
          </a:p>
          <a:p>
            <a:r>
              <a:rPr lang="zh-CN" altLang="en-US" sz="1200" b="1" dirty="0" smtClean="0">
                <a:ea typeface="宋体" pitchFamily="2" charset="-122"/>
              </a:rPr>
              <a:t>调制解调器在源位置将二进制数据调制为模拟信号，在目的位置将模拟信号解调为二进制数据。</a:t>
            </a:r>
          </a:p>
          <a:p>
            <a:r>
              <a:rPr lang="zh-CN" altLang="en-US" sz="1200" b="1" dirty="0" smtClean="0">
                <a:ea typeface="宋体" pitchFamily="2" charset="-122"/>
              </a:rPr>
              <a:t> </a:t>
            </a:r>
            <a:r>
              <a:rPr lang="en-US" altLang="zh-CN" sz="1200" b="1" dirty="0" smtClean="0">
                <a:ea typeface="宋体" pitchFamily="2" charset="-122"/>
              </a:rPr>
              <a:t>PSTN </a:t>
            </a:r>
            <a:r>
              <a:rPr lang="zh-CN" altLang="en-US" sz="1200" b="1" dirty="0" smtClean="0">
                <a:ea typeface="宋体" pitchFamily="2" charset="-122"/>
              </a:rPr>
              <a:t>连接的物理特性将信号的传输速度限制为低于 </a:t>
            </a:r>
            <a:r>
              <a:rPr lang="en-US" altLang="zh-CN" sz="1200" b="1" dirty="0" smtClean="0">
                <a:ea typeface="宋体" pitchFamily="2" charset="-122"/>
              </a:rPr>
              <a:t>56 kb/s</a:t>
            </a:r>
            <a:r>
              <a:rPr lang="zh-CN" altLang="en-US" sz="1200" b="1" dirty="0" smtClean="0">
                <a:ea typeface="宋体" pitchFamily="2" charset="-122"/>
              </a:rPr>
              <a:t>。</a:t>
            </a:r>
          </a:p>
          <a:p>
            <a:r>
              <a:rPr lang="zh-CN" altLang="en-US" sz="1200" b="1" dirty="0" smtClean="0">
                <a:ea typeface="宋体" pitchFamily="2" charset="-122"/>
              </a:rPr>
              <a:t>调制解调器和模拟线路的优势是简单、可用性高，以及实施成本低。缺点是数据传输速度慢，需要较长的连接时间。</a:t>
            </a:r>
          </a:p>
          <a:p>
            <a:r>
              <a:rPr lang="zh-CN" altLang="en-US" sz="1400" b="1" dirty="0" smtClean="0">
                <a:ea typeface="宋体" pitchFamily="2" charset="-122"/>
              </a:rPr>
              <a:t>综合业务数字网络 </a:t>
            </a:r>
            <a:r>
              <a:rPr lang="en-US" altLang="zh-CN" sz="1400" b="1" dirty="0" smtClean="0">
                <a:ea typeface="宋体" pitchFamily="2" charset="-122"/>
              </a:rPr>
              <a:t>(ISDN) </a:t>
            </a:r>
            <a:r>
              <a:rPr lang="zh-CN" altLang="en-US" sz="1400" b="1" dirty="0" smtClean="0">
                <a:ea typeface="宋体" pitchFamily="2" charset="-122"/>
              </a:rPr>
              <a:t>是一种电路交换技术，能够让 </a:t>
            </a:r>
            <a:r>
              <a:rPr lang="en-US" altLang="zh-CN" sz="1400" b="1" dirty="0" smtClean="0">
                <a:ea typeface="宋体" pitchFamily="2" charset="-122"/>
              </a:rPr>
              <a:t>PSTN </a:t>
            </a:r>
            <a:r>
              <a:rPr lang="zh-CN" altLang="en-US" sz="1400" b="1" dirty="0" smtClean="0">
                <a:ea typeface="宋体" pitchFamily="2" charset="-122"/>
              </a:rPr>
              <a:t>本地环路传输数字信号，从而实现更高容量的交换连接</a:t>
            </a:r>
            <a:r>
              <a:rPr lang="zh-CN" altLang="en-US" b="1" dirty="0" smtClean="0">
                <a:ea typeface="宋体" pitchFamily="2" charset="-122"/>
              </a:rPr>
              <a:t>。</a:t>
            </a:r>
          </a:p>
          <a:p>
            <a:r>
              <a:rPr lang="en-US" altLang="zh-CN" sz="1200" b="1" dirty="0" smtClean="0">
                <a:ea typeface="宋体" pitchFamily="2" charset="-122"/>
              </a:rPr>
              <a:t>BRI——</a:t>
            </a:r>
            <a:r>
              <a:rPr lang="zh-CN" altLang="en-US" sz="1200" b="1" dirty="0" smtClean="0">
                <a:ea typeface="宋体" pitchFamily="2" charset="-122"/>
              </a:rPr>
              <a:t>（</a:t>
            </a:r>
            <a:r>
              <a:rPr lang="en-US" altLang="zh-CN" sz="1200" b="1" dirty="0" smtClean="0">
                <a:solidFill>
                  <a:schemeClr val="tx2"/>
                </a:solidFill>
                <a:ea typeface="宋体" pitchFamily="2" charset="-122"/>
              </a:rPr>
              <a:t>2B [</a:t>
            </a:r>
            <a:r>
              <a:rPr lang="en-US" altLang="en-US" sz="1200" b="1" dirty="0" smtClean="0">
                <a:solidFill>
                  <a:schemeClr val="tx2"/>
                </a:solidFill>
              </a:rPr>
              <a:t>64 kb/s</a:t>
            </a:r>
            <a:r>
              <a:rPr lang="en-US" altLang="zh-CN" sz="1200" b="1" dirty="0" smtClean="0">
                <a:solidFill>
                  <a:schemeClr val="tx2"/>
                </a:solidFill>
                <a:ea typeface="宋体" pitchFamily="2" charset="-122"/>
              </a:rPr>
              <a:t>] + D[1</a:t>
            </a:r>
            <a:r>
              <a:rPr lang="en-US" altLang="en-US" sz="1200" b="1" dirty="0" smtClean="0">
                <a:solidFill>
                  <a:schemeClr val="tx2"/>
                </a:solidFill>
              </a:rPr>
              <a:t>6 kb/s</a:t>
            </a:r>
            <a:r>
              <a:rPr lang="en-US" altLang="zh-CN" sz="1200" b="1" dirty="0" smtClean="0">
                <a:solidFill>
                  <a:schemeClr val="tx2"/>
                </a:solidFill>
                <a:ea typeface="宋体" pitchFamily="2" charset="-122"/>
              </a:rPr>
              <a:t>]</a:t>
            </a:r>
            <a:r>
              <a:rPr lang="zh-CN" altLang="en-US" sz="1200" b="1" dirty="0" smtClean="0">
                <a:ea typeface="宋体" pitchFamily="2" charset="-122"/>
              </a:rPr>
              <a:t>）</a:t>
            </a:r>
          </a:p>
          <a:p>
            <a:r>
              <a:rPr lang="en-US" altLang="zh-CN" sz="1200" b="1" dirty="0" smtClean="0">
                <a:ea typeface="宋体" pitchFamily="2" charset="-122"/>
              </a:rPr>
              <a:t>PRI——</a:t>
            </a:r>
            <a:r>
              <a:rPr lang="zh-CN" altLang="en-US" sz="1200" b="1" dirty="0" smtClean="0">
                <a:ea typeface="宋体" pitchFamily="2" charset="-122"/>
              </a:rPr>
              <a:t>（</a:t>
            </a:r>
            <a:r>
              <a:rPr lang="en-US" altLang="zh-CN" sz="1200" b="1" dirty="0" smtClean="0">
                <a:solidFill>
                  <a:schemeClr val="tx2"/>
                </a:solidFill>
                <a:ea typeface="宋体" pitchFamily="2" charset="-122"/>
              </a:rPr>
              <a:t>23B [</a:t>
            </a:r>
            <a:r>
              <a:rPr lang="en-US" altLang="en-US" sz="1200" b="1" dirty="0" smtClean="0">
                <a:solidFill>
                  <a:schemeClr val="tx2"/>
                </a:solidFill>
              </a:rPr>
              <a:t>64 kb/s</a:t>
            </a:r>
            <a:r>
              <a:rPr lang="en-US" altLang="zh-CN" sz="1200" b="1" dirty="0" smtClean="0">
                <a:solidFill>
                  <a:schemeClr val="tx2"/>
                </a:solidFill>
                <a:ea typeface="宋体" pitchFamily="2" charset="-122"/>
              </a:rPr>
              <a:t>] +D [</a:t>
            </a:r>
            <a:r>
              <a:rPr lang="en-US" altLang="en-US" sz="1200" b="1" dirty="0" smtClean="0">
                <a:solidFill>
                  <a:schemeClr val="tx2"/>
                </a:solidFill>
              </a:rPr>
              <a:t>64 kb/s</a:t>
            </a:r>
            <a:r>
              <a:rPr lang="en-US" altLang="zh-CN" sz="1200" b="1" dirty="0" smtClean="0">
                <a:solidFill>
                  <a:schemeClr val="tx2"/>
                </a:solidFill>
                <a:ea typeface="宋体" pitchFamily="2" charset="-122"/>
              </a:rPr>
              <a:t>] +synchronization [8</a:t>
            </a:r>
            <a:r>
              <a:rPr lang="en-US" altLang="en-US" sz="1200" b="1" dirty="0" smtClean="0">
                <a:solidFill>
                  <a:schemeClr val="tx2"/>
                </a:solidFill>
              </a:rPr>
              <a:t> kb/s</a:t>
            </a:r>
            <a:r>
              <a:rPr lang="en-US" altLang="zh-CN" sz="1200" b="1" dirty="0" smtClean="0">
                <a:solidFill>
                  <a:schemeClr val="tx2"/>
                </a:solidFill>
                <a:ea typeface="宋体" pitchFamily="2" charset="-122"/>
              </a:rPr>
              <a:t>]</a:t>
            </a:r>
            <a:r>
              <a:rPr lang="en-US" altLang="zh-CN" sz="1200" b="1" dirty="0" smtClean="0">
                <a:ea typeface="宋体" pitchFamily="2" charset="-122"/>
              </a:rPr>
              <a:t> </a:t>
            </a:r>
            <a:r>
              <a:rPr lang="zh-CN" altLang="en-US" sz="1200" b="1" dirty="0" smtClean="0">
                <a:ea typeface="宋体" pitchFamily="2" charset="-122"/>
              </a:rPr>
              <a:t>）</a:t>
            </a:r>
            <a:r>
              <a:rPr lang="en-US" altLang="zh-CN" sz="1200" b="1" dirty="0" smtClean="0">
                <a:ea typeface="宋体" pitchFamily="2" charset="-122"/>
              </a:rPr>
              <a:t>——</a:t>
            </a:r>
            <a:r>
              <a:rPr lang="en-US" altLang="zh-CN" sz="1200" b="1" dirty="0" smtClean="0">
                <a:solidFill>
                  <a:schemeClr val="accent2"/>
                </a:solidFill>
                <a:ea typeface="宋体" pitchFamily="2" charset="-122"/>
              </a:rPr>
              <a:t>1.544Mb/s</a:t>
            </a:r>
          </a:p>
          <a:p>
            <a:r>
              <a:rPr lang="en-US" altLang="zh-CN" sz="1200" b="1" dirty="0" smtClean="0">
                <a:ea typeface="宋体" pitchFamily="2" charset="-122"/>
              </a:rPr>
              <a:t>PRI——</a:t>
            </a:r>
            <a:r>
              <a:rPr lang="zh-CN" altLang="en-US" sz="1200" b="1" dirty="0" smtClean="0">
                <a:ea typeface="宋体" pitchFamily="2" charset="-122"/>
              </a:rPr>
              <a:t>（</a:t>
            </a:r>
            <a:r>
              <a:rPr lang="en-US" altLang="zh-CN" sz="1200" b="1" dirty="0" smtClean="0">
                <a:solidFill>
                  <a:schemeClr val="tx2"/>
                </a:solidFill>
                <a:ea typeface="宋体" pitchFamily="2" charset="-122"/>
              </a:rPr>
              <a:t>30B [</a:t>
            </a:r>
            <a:r>
              <a:rPr lang="en-US" altLang="en-US" sz="1200" b="1" dirty="0" smtClean="0">
                <a:solidFill>
                  <a:schemeClr val="tx2"/>
                </a:solidFill>
              </a:rPr>
              <a:t>64 kb/s</a:t>
            </a:r>
            <a:r>
              <a:rPr lang="en-US" altLang="zh-CN" sz="1200" b="1" dirty="0" smtClean="0">
                <a:solidFill>
                  <a:schemeClr val="tx2"/>
                </a:solidFill>
                <a:ea typeface="宋体" pitchFamily="2" charset="-122"/>
              </a:rPr>
              <a:t>] +D [</a:t>
            </a:r>
            <a:r>
              <a:rPr lang="en-US" altLang="en-US" sz="1200" b="1" dirty="0" smtClean="0">
                <a:solidFill>
                  <a:schemeClr val="tx2"/>
                </a:solidFill>
              </a:rPr>
              <a:t>64 kb/s</a:t>
            </a:r>
            <a:r>
              <a:rPr lang="en-US" altLang="zh-CN" sz="1200" b="1" dirty="0" smtClean="0">
                <a:solidFill>
                  <a:schemeClr val="tx2"/>
                </a:solidFill>
                <a:ea typeface="宋体" pitchFamily="2" charset="-122"/>
              </a:rPr>
              <a:t>] +synchronization [64</a:t>
            </a:r>
            <a:r>
              <a:rPr lang="en-US" altLang="en-US" sz="1200" b="1" dirty="0" smtClean="0">
                <a:solidFill>
                  <a:schemeClr val="tx2"/>
                </a:solidFill>
              </a:rPr>
              <a:t> kb/s</a:t>
            </a:r>
            <a:r>
              <a:rPr lang="en-US" altLang="zh-CN" sz="1200" b="1" dirty="0" smtClean="0">
                <a:solidFill>
                  <a:schemeClr val="tx2"/>
                </a:solidFill>
                <a:ea typeface="宋体" pitchFamily="2" charset="-122"/>
              </a:rPr>
              <a:t>]</a:t>
            </a:r>
            <a:r>
              <a:rPr lang="en-US" altLang="zh-CN" sz="1200" b="1" dirty="0" smtClean="0">
                <a:ea typeface="宋体" pitchFamily="2" charset="-122"/>
              </a:rPr>
              <a:t> </a:t>
            </a:r>
            <a:r>
              <a:rPr lang="zh-CN" altLang="en-US" sz="1200" b="1" dirty="0" smtClean="0">
                <a:ea typeface="宋体" pitchFamily="2" charset="-122"/>
              </a:rPr>
              <a:t>）</a:t>
            </a:r>
            <a:r>
              <a:rPr lang="en-US" altLang="zh-CN" sz="1200" b="1" dirty="0" smtClean="0">
                <a:ea typeface="宋体" pitchFamily="2" charset="-122"/>
              </a:rPr>
              <a:t>——</a:t>
            </a:r>
            <a:r>
              <a:rPr lang="en-US" altLang="zh-CN" sz="1200" b="1" dirty="0" smtClean="0">
                <a:solidFill>
                  <a:schemeClr val="accent2"/>
                </a:solidFill>
                <a:ea typeface="宋体" pitchFamily="2" charset="-122"/>
              </a:rPr>
              <a:t>2.048Mb/s </a:t>
            </a:r>
          </a:p>
          <a:p>
            <a:endParaRPr lang="zh-CN" altLang="en-US" dirty="0"/>
          </a:p>
        </p:txBody>
      </p:sp>
      <p:sp>
        <p:nvSpPr>
          <p:cNvPr id="4" name="灯片编号占位符 3"/>
          <p:cNvSpPr>
            <a:spLocks noGrp="1"/>
          </p:cNvSpPr>
          <p:nvPr>
            <p:ph type="sldNum" sz="quarter" idx="10"/>
          </p:nvPr>
        </p:nvSpPr>
        <p:spPr/>
        <p:txBody>
          <a:bodyPr/>
          <a:lstStyle/>
          <a:p>
            <a:pPr>
              <a:defRPr/>
            </a:pPr>
            <a:fld id="{FB067E10-2C92-426D-B298-5521CE17C280}" type="slidenum">
              <a:rPr lang="en-US" altLang="zh-CN" smtClean="0"/>
              <a:pPr>
                <a:defRPr/>
              </a:pPr>
              <a:t>8</a:t>
            </a:fld>
            <a:endParaRPr lang="en-US" altLang="zh-CN"/>
          </a:p>
        </p:txBody>
      </p:sp>
    </p:spTree>
    <p:extLst>
      <p:ext uri="{BB962C8B-B14F-4D97-AF65-F5344CB8AC3E}">
        <p14:creationId xmlns:p14="http://schemas.microsoft.com/office/powerpoint/2010/main" val="3909693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DSL </a:t>
            </a:r>
            <a:r>
              <a:rPr lang="zh-CN" altLang="en-US" dirty="0" smtClean="0"/>
              <a:t>技术是永久在线的连接技术，它使用现有的双绞电话线传输高带宽的数据并为用户提供 </a:t>
            </a:r>
            <a:r>
              <a:rPr lang="en-US" altLang="zh-CN" dirty="0" smtClean="0"/>
              <a:t>IP </a:t>
            </a:r>
            <a:r>
              <a:rPr lang="zh-CN" altLang="en-US" dirty="0" smtClean="0"/>
              <a:t>服务。</a:t>
            </a:r>
            <a:r>
              <a:rPr lang="en-US" altLang="zh-CN" dirty="0" smtClean="0"/>
              <a:t>DSL </a:t>
            </a:r>
            <a:r>
              <a:rPr lang="zh-CN" altLang="en-US" dirty="0" smtClean="0"/>
              <a:t>调制解调器将用户设备发送的以太网信号转换为 </a:t>
            </a:r>
            <a:r>
              <a:rPr lang="en-US" altLang="zh-CN" dirty="0" smtClean="0"/>
              <a:t>DSL </a:t>
            </a:r>
            <a:r>
              <a:rPr lang="zh-CN" altLang="en-US" dirty="0" smtClean="0"/>
              <a:t>信号，然后再传输到中心局。</a:t>
            </a:r>
            <a:endParaRPr lang="en-US" altLang="zh-CN" dirty="0" smtClean="0"/>
          </a:p>
          <a:p>
            <a:r>
              <a:rPr lang="en-US" altLang="zh-CN" sz="1200" b="1" dirty="0" smtClean="0">
                <a:ea typeface="宋体" pitchFamily="2" charset="-122"/>
              </a:rPr>
              <a:t>DSL </a:t>
            </a:r>
            <a:r>
              <a:rPr lang="zh-CN" altLang="en-US" sz="1200" b="1" dirty="0" smtClean="0">
                <a:ea typeface="宋体" pitchFamily="2" charset="-122"/>
              </a:rPr>
              <a:t>技术是永久在线的连接技术，它使用现有的双绞电话线传输高带宽的数据并为用户提供 </a:t>
            </a:r>
            <a:r>
              <a:rPr lang="en-US" altLang="zh-CN" sz="1200" b="1" dirty="0" smtClean="0">
                <a:ea typeface="宋体" pitchFamily="2" charset="-122"/>
              </a:rPr>
              <a:t>IP </a:t>
            </a:r>
            <a:r>
              <a:rPr lang="zh-CN" altLang="en-US" sz="1200" b="1" dirty="0" smtClean="0">
                <a:ea typeface="宋体" pitchFamily="2" charset="-122"/>
              </a:rPr>
              <a:t>服务。</a:t>
            </a:r>
          </a:p>
          <a:p>
            <a:r>
              <a:rPr lang="en-US" altLang="zh-CN" sz="1200" b="1" dirty="0" smtClean="0">
                <a:ea typeface="宋体" pitchFamily="2" charset="-122"/>
              </a:rPr>
              <a:t>DSL </a:t>
            </a:r>
            <a:r>
              <a:rPr lang="zh-CN" altLang="en-US" sz="1200" b="1" dirty="0" smtClean="0">
                <a:ea typeface="宋体" pitchFamily="2" charset="-122"/>
              </a:rPr>
              <a:t>调制解调器将用户设备发送的以太网信号转为 </a:t>
            </a:r>
            <a:r>
              <a:rPr lang="en-US" altLang="zh-CN" sz="1200" b="1" dirty="0" smtClean="0">
                <a:ea typeface="宋体" pitchFamily="2" charset="-122"/>
              </a:rPr>
              <a:t>DSL </a:t>
            </a:r>
            <a:r>
              <a:rPr lang="zh-CN" altLang="en-US" sz="1200" b="1" dirty="0" smtClean="0">
                <a:ea typeface="宋体" pitchFamily="2" charset="-122"/>
              </a:rPr>
              <a:t>信号，然后再传输到中心局</a:t>
            </a:r>
          </a:p>
          <a:p>
            <a:r>
              <a:rPr lang="en-US" altLang="zh-CN" sz="1200" b="1" dirty="0" smtClean="0">
                <a:ea typeface="宋体" pitchFamily="2" charset="-122"/>
              </a:rPr>
              <a:t>DSLAM </a:t>
            </a:r>
            <a:r>
              <a:rPr lang="zh-CN" altLang="en-US" sz="1200" b="1" dirty="0" smtClean="0">
                <a:ea typeface="宋体" pitchFamily="2" charset="-122"/>
              </a:rPr>
              <a:t>利用 </a:t>
            </a:r>
            <a:r>
              <a:rPr lang="en-US" altLang="zh-CN" sz="1200" b="1" dirty="0" smtClean="0">
                <a:ea typeface="宋体" pitchFamily="2" charset="-122"/>
              </a:rPr>
              <a:t>TDM </a:t>
            </a:r>
            <a:r>
              <a:rPr lang="zh-CN" altLang="en-US" sz="1200" b="1" dirty="0" smtClean="0">
                <a:ea typeface="宋体" pitchFamily="2" charset="-122"/>
              </a:rPr>
              <a:t>技术将多个用户线路聚合到一个介质 </a:t>
            </a:r>
            <a:r>
              <a:rPr lang="en-US" altLang="zh-CN" sz="1200" b="1" dirty="0" smtClean="0">
                <a:ea typeface="宋体" pitchFamily="2" charset="-122"/>
              </a:rPr>
              <a:t>(medium) </a:t>
            </a:r>
            <a:r>
              <a:rPr lang="zh-CN" altLang="en-US" sz="1200" b="1" dirty="0" smtClean="0">
                <a:ea typeface="宋体" pitchFamily="2" charset="-122"/>
              </a:rPr>
              <a:t>中，通常是 </a:t>
            </a:r>
            <a:r>
              <a:rPr lang="en-US" altLang="zh-CN" sz="1200" b="1" dirty="0" smtClean="0">
                <a:ea typeface="宋体" pitchFamily="2" charset="-122"/>
              </a:rPr>
              <a:t>T3 (DS3) </a:t>
            </a:r>
            <a:r>
              <a:rPr lang="zh-CN" altLang="en-US" sz="1200" b="1" dirty="0" smtClean="0">
                <a:ea typeface="宋体" pitchFamily="2" charset="-122"/>
              </a:rPr>
              <a:t>连接。</a:t>
            </a:r>
          </a:p>
          <a:p>
            <a:r>
              <a:rPr lang="zh-CN" altLang="en-US" sz="1200" b="1" dirty="0" smtClean="0">
                <a:ea typeface="宋体" pitchFamily="2" charset="-122"/>
              </a:rPr>
              <a:t>目前的 </a:t>
            </a:r>
            <a:r>
              <a:rPr lang="en-US" altLang="zh-CN" sz="1200" b="1" dirty="0" smtClean="0">
                <a:ea typeface="宋体" pitchFamily="2" charset="-122"/>
              </a:rPr>
              <a:t>DSL </a:t>
            </a:r>
            <a:r>
              <a:rPr lang="zh-CN" altLang="en-US" sz="1200" b="1" dirty="0" smtClean="0">
                <a:ea typeface="宋体" pitchFamily="2" charset="-122"/>
              </a:rPr>
              <a:t>技术使用成熟的编码 </a:t>
            </a:r>
            <a:r>
              <a:rPr lang="en-US" altLang="zh-CN" sz="1200" b="1" dirty="0" smtClean="0">
                <a:ea typeface="宋体" pitchFamily="2" charset="-122"/>
              </a:rPr>
              <a:t>(coding) </a:t>
            </a:r>
            <a:r>
              <a:rPr lang="zh-CN" altLang="en-US" sz="1200" b="1" dirty="0" smtClean="0">
                <a:ea typeface="宋体" pitchFamily="2" charset="-122"/>
              </a:rPr>
              <a:t>和调制技术来实现高达 </a:t>
            </a:r>
            <a:r>
              <a:rPr lang="en-US" altLang="zh-CN" sz="1200" b="1" dirty="0" smtClean="0">
                <a:ea typeface="宋体" pitchFamily="2" charset="-122"/>
              </a:rPr>
              <a:t>8.192 Mb/s </a:t>
            </a:r>
            <a:r>
              <a:rPr lang="zh-CN" altLang="en-US" sz="1200" b="1" dirty="0" smtClean="0">
                <a:ea typeface="宋体" pitchFamily="2" charset="-122"/>
              </a:rPr>
              <a:t>的数据传输速度。</a:t>
            </a:r>
            <a:endParaRPr lang="en-US" altLang="zh-CN" dirty="0" smtClean="0"/>
          </a:p>
          <a:p>
            <a:r>
              <a:rPr lang="zh-CN" altLang="en-US" dirty="0" smtClean="0"/>
              <a:t>电缆调制解调器</a:t>
            </a:r>
            <a:r>
              <a:rPr lang="en-US" altLang="zh-CN" dirty="0" smtClean="0"/>
              <a:t>:</a:t>
            </a:r>
            <a:r>
              <a:rPr lang="zh-CN" altLang="en-US" dirty="0" smtClean="0"/>
              <a:t>同轴电缆在城市中应用非常广泛，用于发布电视信号。某些有线电视网络提供网络访问功能。与传统的电话本地环路相比，同轴电缆可以实现更高的带宽。电缆调制解调器提供永久在线的连接，而且安装非常简单</a:t>
            </a:r>
            <a:r>
              <a:rPr lang="en-US" altLang="zh-CN" dirty="0" smtClean="0"/>
              <a:t>.</a:t>
            </a:r>
          </a:p>
          <a:p>
            <a:r>
              <a:rPr lang="en-US" altLang="zh-CN" sz="1200" b="1" dirty="0" smtClean="0">
                <a:ea typeface="宋体" pitchFamily="2" charset="-122"/>
              </a:rPr>
              <a:t>Cable Modem</a:t>
            </a:r>
            <a:r>
              <a:rPr lang="zh-CN" altLang="en-US" sz="1200" b="1" dirty="0" smtClean="0">
                <a:ea typeface="宋体" pitchFamily="2" charset="-122"/>
              </a:rPr>
              <a:t>提供永久在线的连接，而且安装非常简单、</a:t>
            </a:r>
            <a:r>
              <a:rPr lang="en-US" altLang="zh-CN" sz="1200" b="1" dirty="0" smtClean="0">
                <a:ea typeface="宋体" pitchFamily="2" charset="-122"/>
              </a:rPr>
              <a:t>Cable modem</a:t>
            </a:r>
            <a:r>
              <a:rPr lang="zh-CN" altLang="en-US" sz="1200" b="1" dirty="0" smtClean="0">
                <a:ea typeface="宋体" pitchFamily="2" charset="-122"/>
              </a:rPr>
              <a:t>将数字信号转换为用于在有线电视网络上传输的宽带频率、所有本地用户共享同一根电缆的带宽</a:t>
            </a:r>
            <a:r>
              <a:rPr lang="en-US" altLang="zh-CN" sz="1200" b="1" dirty="0" smtClean="0">
                <a:ea typeface="宋体" pitchFamily="2" charset="-122"/>
              </a:rPr>
              <a:t>. </a:t>
            </a:r>
            <a:endParaRPr lang="en-US" altLang="zh-CN" dirty="0" smtClean="0"/>
          </a:p>
          <a:p>
            <a:r>
              <a:rPr lang="zh-CN" altLang="en-US" b="1" dirty="0" smtClean="0">
                <a:ea typeface="宋体" pitchFamily="2" charset="-122"/>
              </a:rPr>
              <a:t>无线技术使用免授权的无线频谱收发数据。</a:t>
            </a:r>
            <a:endParaRPr lang="zh-CN" altLang="en-US" sz="1200" b="1" dirty="0" smtClean="0">
              <a:ea typeface="宋体" pitchFamily="2" charset="-122"/>
            </a:endParaRPr>
          </a:p>
          <a:p>
            <a:r>
              <a:rPr lang="en-US" altLang="zh-CN" sz="1200" b="1" dirty="0" smtClean="0">
                <a:ea typeface="宋体" pitchFamily="2" charset="-122"/>
              </a:rPr>
              <a:t>Municipal </a:t>
            </a:r>
            <a:r>
              <a:rPr lang="en-US" altLang="zh-CN" sz="1200" b="1" dirty="0" err="1" smtClean="0">
                <a:ea typeface="宋体" pitchFamily="2" charset="-122"/>
              </a:rPr>
              <a:t>WiFi</a:t>
            </a:r>
            <a:endParaRPr lang="en-US" altLang="zh-CN" sz="1200" b="1" dirty="0" smtClean="0">
              <a:ea typeface="宋体" pitchFamily="2" charset="-122"/>
            </a:endParaRPr>
          </a:p>
          <a:p>
            <a:r>
              <a:rPr lang="en-US" altLang="zh-CN" sz="1200" b="1" dirty="0" err="1" smtClean="0">
                <a:ea typeface="宋体" pitchFamily="2" charset="-122"/>
              </a:rPr>
              <a:t>WiMAX</a:t>
            </a:r>
            <a:r>
              <a:rPr lang="en-US" altLang="zh-CN" sz="1200" b="1" dirty="0" smtClean="0">
                <a:ea typeface="宋体" pitchFamily="2" charset="-122"/>
              </a:rPr>
              <a:t>(Worldwide Interoperability for Microwave Access )</a:t>
            </a:r>
          </a:p>
          <a:p>
            <a:r>
              <a:rPr lang="en-US" altLang="zh-CN" sz="1200" b="1" dirty="0" smtClean="0">
                <a:ea typeface="宋体" pitchFamily="2" charset="-122"/>
              </a:rPr>
              <a:t>Satellite Internet</a:t>
            </a:r>
            <a:endParaRPr lang="en-US" altLang="zh-CN" sz="1200" b="1" dirty="0">
              <a:ea typeface="宋体" pitchFamily="2" charset="-122"/>
            </a:endParaRPr>
          </a:p>
        </p:txBody>
      </p:sp>
      <p:sp>
        <p:nvSpPr>
          <p:cNvPr id="4" name="灯片编号占位符 3"/>
          <p:cNvSpPr>
            <a:spLocks noGrp="1"/>
          </p:cNvSpPr>
          <p:nvPr>
            <p:ph type="sldNum" sz="quarter" idx="10"/>
          </p:nvPr>
        </p:nvSpPr>
        <p:spPr/>
        <p:txBody>
          <a:bodyPr/>
          <a:lstStyle/>
          <a:p>
            <a:pPr>
              <a:defRPr/>
            </a:pPr>
            <a:fld id="{FB067E10-2C92-426D-B298-5521CE17C280}" type="slidenum">
              <a:rPr lang="en-US" altLang="zh-CN" smtClean="0"/>
              <a:pPr>
                <a:defRPr/>
              </a:pPr>
              <a:t>9</a:t>
            </a:fld>
            <a:endParaRPr lang="en-US" altLang="zh-CN"/>
          </a:p>
        </p:txBody>
      </p:sp>
    </p:spTree>
    <p:extLst>
      <p:ext uri="{BB962C8B-B14F-4D97-AF65-F5344CB8AC3E}">
        <p14:creationId xmlns:p14="http://schemas.microsoft.com/office/powerpoint/2010/main" val="20788576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oleObject" Target="../embeddings/oleObject3.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a typeface="宋体" pitchFamily="2" charset="-122"/>
            </a:endParaRPr>
          </a:p>
        </p:txBody>
      </p:sp>
      <p:graphicFrame>
        <p:nvGraphicFramePr>
          <p:cNvPr id="5" name="Object 8"/>
          <p:cNvGraphicFramePr>
            <a:graphicFrameLocks noChangeAspect="1"/>
          </p:cNvGraphicFramePr>
          <p:nvPr userDrawn="1"/>
        </p:nvGraphicFramePr>
        <p:xfrm>
          <a:off x="6372225" y="260350"/>
          <a:ext cx="2438400" cy="641350"/>
        </p:xfrm>
        <a:graphic>
          <a:graphicData uri="http://schemas.openxmlformats.org/presentationml/2006/ole">
            <mc:AlternateContent xmlns:mc="http://schemas.openxmlformats.org/markup-compatibility/2006">
              <mc:Choice xmlns:v="urn:schemas-microsoft-com:vml" Requires="v">
                <p:oleObj spid="_x0000_s169999" r:id="rId3" imgW="2971429" imgH="781159" progId="Paint.Picture">
                  <p:embed/>
                </p:oleObj>
              </mc:Choice>
              <mc:Fallback>
                <p:oleObj r:id="rId3" imgW="2971429" imgH="781159" progId="Paint.Picture">
                  <p:embed/>
                  <p:pic>
                    <p:nvPicPr>
                      <p:cNvPr id="0" name=""/>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2225" y="260350"/>
                        <a:ext cx="2438400"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0706"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200707"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6"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B479776A-B2E4-4BF0-9363-B22489688E5E}" type="slidenum">
              <a:rPr lang="en-US" altLang="zh-CN"/>
              <a:pPr>
                <a:defRPr/>
              </a:pPr>
              <a:t>‹#›</a:t>
            </a:fld>
            <a:endParaRPr lang="en-US" altLang="zh-CN"/>
          </a:p>
        </p:txBody>
      </p:sp>
    </p:spTree>
    <p:extLst>
      <p:ext uri="{BB962C8B-B14F-4D97-AF65-F5344CB8AC3E}">
        <p14:creationId xmlns:p14="http://schemas.microsoft.com/office/powerpoint/2010/main" val="388082396"/>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E25E6A4C-9909-4447-8D62-FD356118B0A0}" type="slidenum">
              <a:rPr lang="en-US" altLang="zh-CN"/>
              <a:pPr>
                <a:defRPr/>
              </a:pPr>
              <a:t>‹#›</a:t>
            </a:fld>
            <a:endParaRPr lang="en-US" altLang="zh-CN"/>
          </a:p>
        </p:txBody>
      </p:sp>
    </p:spTree>
    <p:extLst>
      <p:ext uri="{BB962C8B-B14F-4D97-AF65-F5344CB8AC3E}">
        <p14:creationId xmlns:p14="http://schemas.microsoft.com/office/powerpoint/2010/main" val="2284401278"/>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23DCBE6A-FF06-40D7-8E16-94C2725C2B7E}" type="slidenum">
              <a:rPr lang="en-US" altLang="zh-CN"/>
              <a:pPr>
                <a:defRPr/>
              </a:pPr>
              <a:t>‹#›</a:t>
            </a:fld>
            <a:endParaRPr lang="en-US" altLang="zh-CN"/>
          </a:p>
        </p:txBody>
      </p:sp>
    </p:spTree>
    <p:extLst>
      <p:ext uri="{BB962C8B-B14F-4D97-AF65-F5344CB8AC3E}">
        <p14:creationId xmlns:p14="http://schemas.microsoft.com/office/powerpoint/2010/main" val="795137357"/>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903E8539-A3A7-4815-B4F4-E0288972AA3A}" type="slidenum">
              <a:rPr lang="en-US" altLang="zh-CN"/>
              <a:pPr>
                <a:defRPr/>
              </a:pPr>
              <a:t>‹#›</a:t>
            </a:fld>
            <a:endParaRPr lang="en-US" altLang="zh-CN"/>
          </a:p>
        </p:txBody>
      </p:sp>
    </p:spTree>
    <p:extLst>
      <p:ext uri="{BB962C8B-B14F-4D97-AF65-F5344CB8AC3E}">
        <p14:creationId xmlns:p14="http://schemas.microsoft.com/office/powerpoint/2010/main" val="934941721"/>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80010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66738" y="3962400"/>
            <a:ext cx="80010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2B311C6E-C6DD-4CBB-B2F1-C53803861AE7}" type="slidenum">
              <a:rPr lang="en-US" altLang="zh-CN"/>
              <a:pPr>
                <a:defRPr/>
              </a:pPr>
              <a:t>‹#›</a:t>
            </a:fld>
            <a:endParaRPr lang="en-US" altLang="zh-CN"/>
          </a:p>
        </p:txBody>
      </p:sp>
    </p:spTree>
    <p:extLst>
      <p:ext uri="{BB962C8B-B14F-4D97-AF65-F5344CB8AC3E}">
        <p14:creationId xmlns:p14="http://schemas.microsoft.com/office/powerpoint/2010/main" val="3892952472"/>
      </p:ext>
    </p:extLst>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3" name="AutoShape 9"/>
          <p:cNvSpPr>
            <a:spLocks noChangeArrowheads="1"/>
          </p:cNvSpPr>
          <p:nvPr userDrawn="1"/>
        </p:nvSpPr>
        <p:spPr bwMode="auto">
          <a:xfrm>
            <a:off x="1714480" y="2786058"/>
            <a:ext cx="7127875"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ln>
            <a:solidFill>
              <a:schemeClr val="accent6">
                <a:lumMod val="75000"/>
              </a:schemeClr>
            </a:solidFill>
            <a:headEnd/>
            <a:tailEnd/>
          </a:ln>
        </p:spPr>
        <p:style>
          <a:lnRef idx="0">
            <a:schemeClr val="accent6"/>
          </a:lnRef>
          <a:fillRef idx="3">
            <a:schemeClr val="accent6"/>
          </a:fillRef>
          <a:effectRef idx="3">
            <a:schemeClr val="accent6"/>
          </a:effectRef>
          <a:fontRef idx="minor">
            <a:schemeClr val="lt1"/>
          </a:fontRef>
        </p:style>
        <p:txBody>
          <a:bodyPr/>
          <a:lstStyle/>
          <a:p>
            <a:pPr fontAlgn="auto">
              <a:spcBef>
                <a:spcPts val="0"/>
              </a:spcBef>
              <a:spcAft>
                <a:spcPts val="0"/>
              </a:spcAft>
              <a:defRPr/>
            </a:pPr>
            <a:endParaRPr lang="zh-CN" altLang="zh-CN" sz="2400">
              <a:latin typeface="Times New Roman" pitchFamily="18" charset="0"/>
            </a:endParaRPr>
          </a:p>
        </p:txBody>
      </p:sp>
      <p:pic>
        <p:nvPicPr>
          <p:cNvPr id="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145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2"/>
          <p:cNvGraphicFramePr>
            <a:graphicFrameLocks noChangeAspect="1"/>
          </p:cNvGraphicFramePr>
          <p:nvPr userDrawn="1"/>
        </p:nvGraphicFramePr>
        <p:xfrm>
          <a:off x="1714500" y="6127750"/>
          <a:ext cx="7429500" cy="730250"/>
        </p:xfrm>
        <a:graphic>
          <a:graphicData uri="http://schemas.openxmlformats.org/presentationml/2006/ole">
            <mc:AlternateContent xmlns:mc="http://schemas.openxmlformats.org/markup-compatibility/2006">
              <mc:Choice xmlns:v="urn:schemas-microsoft-com:vml" Requires="v">
                <p:oleObj spid="_x0000_s171023" name="位图图像" r:id="rId4" imgW="7430537" imgH="724001" progId="PBrush">
                  <p:embed/>
                </p:oleObj>
              </mc:Choice>
              <mc:Fallback>
                <p:oleObj name="位图图像" r:id="rId4" imgW="7430537" imgH="724001" progId="PBrush">
                  <p:embed/>
                  <p:pic>
                    <p:nvPicPr>
                      <p:cNvPr id="0" name=""/>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14500" y="6127750"/>
                        <a:ext cx="74295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ctrTitle"/>
          </p:nvPr>
        </p:nvSpPr>
        <p:spPr>
          <a:xfrm>
            <a:off x="1785918" y="1214422"/>
            <a:ext cx="6672282" cy="1470025"/>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96051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C6D9D758-C4FC-4EC3-9B21-9051D9121CD1}" type="slidenum">
              <a:rPr lang="en-US" altLang="zh-CN"/>
              <a:pPr>
                <a:defRPr/>
              </a:pPr>
              <a:t>‹#›</a:t>
            </a:fld>
            <a:endParaRPr lang="en-US" altLang="zh-CN"/>
          </a:p>
        </p:txBody>
      </p:sp>
    </p:spTree>
    <p:extLst>
      <p:ext uri="{BB962C8B-B14F-4D97-AF65-F5344CB8AC3E}">
        <p14:creationId xmlns:p14="http://schemas.microsoft.com/office/powerpoint/2010/main" val="2102411008"/>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240D3C43-9F32-4A05-B52C-205EC1415DFE}" type="slidenum">
              <a:rPr lang="en-US" altLang="zh-CN"/>
              <a:pPr>
                <a:defRPr/>
              </a:pPr>
              <a:t>‹#›</a:t>
            </a:fld>
            <a:endParaRPr lang="en-US" altLang="zh-CN"/>
          </a:p>
        </p:txBody>
      </p:sp>
    </p:spTree>
    <p:extLst>
      <p:ext uri="{BB962C8B-B14F-4D97-AF65-F5344CB8AC3E}">
        <p14:creationId xmlns:p14="http://schemas.microsoft.com/office/powerpoint/2010/main" val="2041970540"/>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AE88B6BE-B16E-4EE6-8F4E-4E42092C611E}" type="slidenum">
              <a:rPr lang="en-US" altLang="zh-CN"/>
              <a:pPr>
                <a:defRPr/>
              </a:pPr>
              <a:t>‹#›</a:t>
            </a:fld>
            <a:endParaRPr lang="en-US" altLang="zh-CN"/>
          </a:p>
        </p:txBody>
      </p:sp>
    </p:spTree>
    <p:extLst>
      <p:ext uri="{BB962C8B-B14F-4D97-AF65-F5344CB8AC3E}">
        <p14:creationId xmlns:p14="http://schemas.microsoft.com/office/powerpoint/2010/main" val="918117093"/>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9D7995B0-D3A5-4A4B-A244-2E182EB81DDC}" type="slidenum">
              <a:rPr lang="en-US" altLang="zh-CN"/>
              <a:pPr>
                <a:defRPr/>
              </a:pPr>
              <a:t>‹#›</a:t>
            </a:fld>
            <a:endParaRPr lang="en-US" altLang="zh-CN"/>
          </a:p>
        </p:txBody>
      </p:sp>
    </p:spTree>
    <p:extLst>
      <p:ext uri="{BB962C8B-B14F-4D97-AF65-F5344CB8AC3E}">
        <p14:creationId xmlns:p14="http://schemas.microsoft.com/office/powerpoint/2010/main" val="1560072802"/>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CDFEBA1D-A8B6-4306-ADAB-29916654E52C}" type="slidenum">
              <a:rPr lang="en-US" altLang="zh-CN"/>
              <a:pPr>
                <a:defRPr/>
              </a:pPr>
              <a:t>‹#›</a:t>
            </a:fld>
            <a:endParaRPr lang="en-US" altLang="zh-CN"/>
          </a:p>
        </p:txBody>
      </p:sp>
    </p:spTree>
    <p:extLst>
      <p:ext uri="{BB962C8B-B14F-4D97-AF65-F5344CB8AC3E}">
        <p14:creationId xmlns:p14="http://schemas.microsoft.com/office/powerpoint/2010/main" val="1203694565"/>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3513178B-9F14-45A1-BE93-7212A6EFF2A7}" type="slidenum">
              <a:rPr lang="en-US" altLang="zh-CN"/>
              <a:pPr>
                <a:defRPr/>
              </a:pPr>
              <a:t>‹#›</a:t>
            </a:fld>
            <a:endParaRPr lang="en-US" altLang="zh-CN"/>
          </a:p>
        </p:txBody>
      </p:sp>
    </p:spTree>
    <p:extLst>
      <p:ext uri="{BB962C8B-B14F-4D97-AF65-F5344CB8AC3E}">
        <p14:creationId xmlns:p14="http://schemas.microsoft.com/office/powerpoint/2010/main" val="1134514483"/>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580481B0-1BB4-4445-B6FA-8D715FA527D5}" type="slidenum">
              <a:rPr lang="en-US" altLang="zh-CN"/>
              <a:pPr>
                <a:defRPr/>
              </a:pPr>
              <a:t>‹#›</a:t>
            </a:fld>
            <a:endParaRPr lang="en-US" altLang="zh-CN"/>
          </a:p>
        </p:txBody>
      </p:sp>
    </p:spTree>
    <p:extLst>
      <p:ext uri="{BB962C8B-B14F-4D97-AF65-F5344CB8AC3E}">
        <p14:creationId xmlns:p14="http://schemas.microsoft.com/office/powerpoint/2010/main" val="2020741703"/>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007991B8-66C7-40BD-9E4D-8330666BF966}" type="slidenum">
              <a:rPr lang="en-US" altLang="zh-CN"/>
              <a:pPr>
                <a:defRPr/>
              </a:pPr>
              <a:t>‹#›</a:t>
            </a:fld>
            <a:endParaRPr lang="en-US" altLang="zh-CN"/>
          </a:p>
        </p:txBody>
      </p:sp>
    </p:spTree>
    <p:extLst>
      <p:ext uri="{BB962C8B-B14F-4D97-AF65-F5344CB8AC3E}">
        <p14:creationId xmlns:p14="http://schemas.microsoft.com/office/powerpoint/2010/main" val="2771579985"/>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9684"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a typeface="宋体" pitchFamily="2" charset="-122"/>
            </a:endParaRPr>
          </a:p>
        </p:txBody>
      </p:sp>
      <p:sp>
        <p:nvSpPr>
          <p:cNvPr id="199685" name="Line 5"/>
          <p:cNvSpPr>
            <a:spLocks noChangeShapeType="1"/>
          </p:cNvSpPr>
          <p:nvPr/>
        </p:nvSpPr>
        <p:spPr bwMode="auto">
          <a:xfrm flipV="1">
            <a:off x="609600" y="6597650"/>
            <a:ext cx="7924800" cy="0"/>
          </a:xfrm>
          <a:prstGeom prst="line">
            <a:avLst/>
          </a:prstGeom>
          <a:noFill/>
          <a:ln w="3175">
            <a:solidFill>
              <a:schemeClr val="accent2"/>
            </a:solidFill>
            <a:round/>
            <a:headEnd/>
            <a:tailEnd/>
          </a:ln>
          <a:effectLst/>
        </p:spPr>
        <p:txBody>
          <a:bodyPr/>
          <a:lstStyle/>
          <a:p>
            <a:pPr>
              <a:defRPr/>
            </a:pPr>
            <a:endParaRPr lang="zh-CN" altLang="en-US">
              <a:ea typeface="宋体" pitchFamily="2" charset="-122"/>
            </a:endParaRPr>
          </a:p>
        </p:txBody>
      </p:sp>
      <p:sp>
        <p:nvSpPr>
          <p:cNvPr id="199686"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99687"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99688"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794CE6A3-8B39-419B-844B-0DA862877E93}" type="slidenum">
              <a:rPr lang="en-US" altLang="zh-CN"/>
              <a:pPr>
                <a:defRPr/>
              </a:pPr>
              <a:t>‹#›</a:t>
            </a:fld>
            <a:endParaRPr lang="en-US" altLang="zh-CN"/>
          </a:p>
        </p:txBody>
      </p:sp>
      <p:graphicFrame>
        <p:nvGraphicFramePr>
          <p:cNvPr id="1026" name="Object 9"/>
          <p:cNvGraphicFramePr>
            <a:graphicFrameLocks noChangeAspect="1"/>
          </p:cNvGraphicFramePr>
          <p:nvPr userDrawn="1"/>
        </p:nvGraphicFramePr>
        <p:xfrm>
          <a:off x="6372225" y="260350"/>
          <a:ext cx="2438400" cy="641350"/>
        </p:xfrm>
        <a:graphic>
          <a:graphicData uri="http://schemas.openxmlformats.org/presentationml/2006/ole">
            <mc:AlternateContent xmlns:mc="http://schemas.openxmlformats.org/markup-compatibility/2006">
              <mc:Choice xmlns:v="urn:schemas-microsoft-com:vml" Requires="v">
                <p:oleObj spid="_x0000_s1048" r:id="rId17" imgW="2971429" imgH="781159" progId="Paint.Picture">
                  <p:embed/>
                </p:oleObj>
              </mc:Choice>
              <mc:Fallback>
                <p:oleObj r:id="rId17" imgW="2971429" imgH="781159" progId="Paint.Picture">
                  <p:embed/>
                  <p:pic>
                    <p:nvPicPr>
                      <p:cNvPr id="0" name="Object 9"/>
                      <p:cNvPicPr>
                        <a:picLocks noChangeAspect="1" noChangeArrowheads="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2225" y="260350"/>
                        <a:ext cx="2438400"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82"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3" r:id="rId14"/>
  </p:sldLayoutIdLst>
  <p:transition>
    <p:blinds dir="vert"/>
  </p:transition>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0.png"/><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28.wmf"/><Relationship Id="rId4" Type="http://schemas.openxmlformats.org/officeDocument/2006/relationships/image" Target="../media/image27.w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oleObject" Target="../embeddings/oleObject4.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3.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3"/>
          <p:cNvSpPr>
            <a:spLocks noGrp="1"/>
          </p:cNvSpPr>
          <p:nvPr>
            <p:ph type="ctrTitle"/>
          </p:nvPr>
        </p:nvSpPr>
        <p:spPr>
          <a:xfrm>
            <a:off x="1714500" y="1214438"/>
            <a:ext cx="6529388" cy="1470025"/>
          </a:xfrm>
        </p:spPr>
        <p:txBody>
          <a:bodyPr/>
          <a:lstStyle/>
          <a:p>
            <a:pPr eaLnBrk="1" hangingPunct="1"/>
            <a:r>
              <a:rPr lang="en-US" altLang="zh-CN" smtClean="0"/>
              <a:t>WANs</a:t>
            </a:r>
            <a:endParaRPr lang="zh-CN" altLang="en-US" smtClean="0"/>
          </a:p>
        </p:txBody>
      </p:sp>
    </p:spTree>
  </p:cSld>
  <p:clrMapOvr>
    <a:masterClrMapping/>
  </p:clrMapOvr>
  <p:transition spd="med">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mtClean="0"/>
              <a:t>WAN Devices</a:t>
            </a:r>
          </a:p>
        </p:txBody>
      </p:sp>
      <p:sp>
        <p:nvSpPr>
          <p:cNvPr id="13315" name="Rectangle 3"/>
          <p:cNvSpPr>
            <a:spLocks noGrp="1" noChangeArrowheads="1"/>
          </p:cNvSpPr>
          <p:nvPr>
            <p:ph type="body" idx="1"/>
          </p:nvPr>
        </p:nvSpPr>
        <p:spPr/>
        <p:txBody>
          <a:bodyPr/>
          <a:lstStyle/>
          <a:p>
            <a:pPr eaLnBrk="1" hangingPunct="1">
              <a:lnSpc>
                <a:spcPct val="150000"/>
              </a:lnSpc>
            </a:pPr>
            <a:r>
              <a:rPr lang="en-US" altLang="zh-CN" dirty="0" smtClean="0"/>
              <a:t>In order to connect to a leased line, the customer must have</a:t>
            </a:r>
            <a:r>
              <a:rPr lang="en-US" altLang="zh-CN" dirty="0" smtClean="0">
                <a:latin typeface="Arial" charset="0"/>
              </a:rPr>
              <a:t>…</a:t>
            </a:r>
            <a:endParaRPr lang="en-US" altLang="zh-CN" dirty="0" smtClean="0"/>
          </a:p>
          <a:p>
            <a:pPr lvl="1" eaLnBrk="1" hangingPunct="1">
              <a:lnSpc>
                <a:spcPct val="150000"/>
              </a:lnSpc>
            </a:pPr>
            <a:r>
              <a:rPr lang="en-US" altLang="zh-CN" dirty="0" smtClean="0"/>
              <a:t>Access to the service provider</a:t>
            </a:r>
            <a:r>
              <a:rPr lang="en-US" altLang="zh-CN" dirty="0" smtClean="0">
                <a:latin typeface="Arial Narrow" pitchFamily="34" charset="0"/>
              </a:rPr>
              <a:t>’</a:t>
            </a:r>
            <a:r>
              <a:rPr lang="en-US" altLang="zh-CN" dirty="0" smtClean="0"/>
              <a:t>s circuit</a:t>
            </a:r>
          </a:p>
          <a:p>
            <a:pPr lvl="1" eaLnBrk="1" hangingPunct="1">
              <a:lnSpc>
                <a:spcPct val="150000"/>
              </a:lnSpc>
            </a:pPr>
            <a:r>
              <a:rPr lang="en-US" altLang="zh-CN" dirty="0" smtClean="0"/>
              <a:t>An appropriate router port available</a:t>
            </a:r>
          </a:p>
          <a:p>
            <a:pPr lvl="1" eaLnBrk="1" hangingPunct="1">
              <a:lnSpc>
                <a:spcPct val="150000"/>
              </a:lnSpc>
            </a:pPr>
            <a:r>
              <a:rPr lang="en-US" altLang="zh-CN" dirty="0" smtClean="0"/>
              <a:t>A CSU/DSU, modem, ISDN Terminal Adapter, etc.</a:t>
            </a:r>
          </a:p>
        </p:txBody>
      </p:sp>
    </p:spTree>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mtClean="0"/>
              <a:t>Modems</a:t>
            </a:r>
          </a:p>
        </p:txBody>
      </p:sp>
      <p:sp>
        <p:nvSpPr>
          <p:cNvPr id="14339" name="Rectangle 3"/>
          <p:cNvSpPr>
            <a:spLocks noGrp="1" noChangeArrowheads="1"/>
          </p:cNvSpPr>
          <p:nvPr>
            <p:ph type="body" idx="1"/>
          </p:nvPr>
        </p:nvSpPr>
        <p:spPr/>
        <p:txBody>
          <a:bodyPr/>
          <a:lstStyle/>
          <a:p>
            <a:pPr eaLnBrk="1" hangingPunct="1"/>
            <a:r>
              <a:rPr lang="en-US" altLang="zh-CN" smtClean="0"/>
              <a:t>Also called CSU/DSUs (channel service units/digital service units)</a:t>
            </a:r>
          </a:p>
          <a:p>
            <a:pPr eaLnBrk="1" hangingPunct="1"/>
            <a:r>
              <a:rPr lang="en-US" altLang="zh-CN" smtClean="0"/>
              <a:t>Interface with voice-grade connection in order to convert analog signal to digital.</a:t>
            </a:r>
          </a:p>
        </p:txBody>
      </p:sp>
      <p:pic>
        <p:nvPicPr>
          <p:cNvPr id="787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788" y="4684713"/>
            <a:ext cx="6602412"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7461" name="Rectangle 5"/>
          <p:cNvSpPr>
            <a:spLocks noChangeArrowheads="1"/>
          </p:cNvSpPr>
          <p:nvPr/>
        </p:nvSpPr>
        <p:spPr bwMode="auto">
          <a:xfrm>
            <a:off x="3635375" y="4117975"/>
            <a:ext cx="1706563" cy="395288"/>
          </a:xfrm>
          <a:prstGeom prst="rect">
            <a:avLst/>
          </a:prstGeom>
          <a:solidFill>
            <a:schemeClr val="accent1"/>
          </a:solidFill>
          <a:ln w="9525">
            <a:solidFill>
              <a:schemeClr val="hlink"/>
            </a:solidFill>
            <a:miter lim="800000"/>
            <a:headEnd/>
            <a:tailEnd/>
          </a:ln>
        </p:spPr>
        <p:txBody>
          <a:bodyPr anchor="ctr"/>
          <a:lstStyle/>
          <a:p>
            <a:pPr algn="ctr">
              <a:spcBef>
                <a:spcPct val="20000"/>
              </a:spcBef>
            </a:pPr>
            <a:r>
              <a:rPr lang="en-US" altLang="zh-CN" sz="2400" b="1">
                <a:latin typeface="Times New Roman" pitchFamily="18" charset="0"/>
              </a:rPr>
              <a:t>Leased line</a:t>
            </a:r>
          </a:p>
        </p:txBody>
      </p:sp>
      <p:grpSp>
        <p:nvGrpSpPr>
          <p:cNvPr id="2" name="Group 6"/>
          <p:cNvGrpSpPr>
            <a:grpSpLocks/>
          </p:cNvGrpSpPr>
          <p:nvPr/>
        </p:nvGrpSpPr>
        <p:grpSpPr bwMode="auto">
          <a:xfrm>
            <a:off x="892175" y="5486400"/>
            <a:ext cx="6858000" cy="477838"/>
            <a:chOff x="562" y="3456"/>
            <a:chExt cx="4320" cy="301"/>
          </a:xfrm>
        </p:grpSpPr>
        <p:sp>
          <p:nvSpPr>
            <p:cNvPr id="14346" name="Rectangle 7"/>
            <p:cNvSpPr>
              <a:spLocks noChangeArrowheads="1"/>
            </p:cNvSpPr>
            <p:nvPr/>
          </p:nvSpPr>
          <p:spPr bwMode="auto">
            <a:xfrm>
              <a:off x="562" y="3469"/>
              <a:ext cx="825" cy="288"/>
            </a:xfrm>
            <a:prstGeom prst="rect">
              <a:avLst/>
            </a:prstGeom>
            <a:solidFill>
              <a:schemeClr val="accent1"/>
            </a:solidFill>
            <a:ln w="9525">
              <a:solidFill>
                <a:schemeClr val="hlink"/>
              </a:solidFill>
              <a:miter lim="800000"/>
              <a:headEnd/>
              <a:tailEnd/>
            </a:ln>
          </p:spPr>
          <p:txBody>
            <a:bodyPr wrap="none" anchor="ctr"/>
            <a:lstStyle/>
            <a:p>
              <a:pPr algn="ctr">
                <a:spcBef>
                  <a:spcPct val="20000"/>
                </a:spcBef>
              </a:pPr>
              <a:r>
                <a:rPr lang="en-US" altLang="zh-CN" sz="2400" b="1">
                  <a:latin typeface="Times New Roman" pitchFamily="18" charset="0"/>
                </a:rPr>
                <a:t>Router</a:t>
              </a:r>
            </a:p>
          </p:txBody>
        </p:sp>
        <p:sp>
          <p:nvSpPr>
            <p:cNvPr id="14347" name="Rectangle 8"/>
            <p:cNvSpPr>
              <a:spLocks noChangeArrowheads="1"/>
            </p:cNvSpPr>
            <p:nvPr/>
          </p:nvSpPr>
          <p:spPr bwMode="auto">
            <a:xfrm>
              <a:off x="4057" y="3456"/>
              <a:ext cx="825" cy="288"/>
            </a:xfrm>
            <a:prstGeom prst="rect">
              <a:avLst/>
            </a:prstGeom>
            <a:solidFill>
              <a:schemeClr val="accent1"/>
            </a:solidFill>
            <a:ln w="9525">
              <a:solidFill>
                <a:schemeClr val="hlink"/>
              </a:solidFill>
              <a:miter lim="800000"/>
              <a:headEnd/>
              <a:tailEnd/>
            </a:ln>
          </p:spPr>
          <p:txBody>
            <a:bodyPr wrap="none" anchor="ctr"/>
            <a:lstStyle/>
            <a:p>
              <a:pPr algn="ctr">
                <a:spcBef>
                  <a:spcPct val="20000"/>
                </a:spcBef>
              </a:pPr>
              <a:r>
                <a:rPr lang="en-US" altLang="zh-CN" sz="2400" b="1">
                  <a:latin typeface="Times New Roman" pitchFamily="18" charset="0"/>
                </a:rPr>
                <a:t>Router</a:t>
              </a:r>
            </a:p>
          </p:txBody>
        </p:sp>
      </p:grpSp>
      <p:grpSp>
        <p:nvGrpSpPr>
          <p:cNvPr id="3" name="Group 9"/>
          <p:cNvGrpSpPr>
            <a:grpSpLocks/>
          </p:cNvGrpSpPr>
          <p:nvPr/>
        </p:nvGrpSpPr>
        <p:grpSpPr bwMode="auto">
          <a:xfrm>
            <a:off x="2430463" y="5508625"/>
            <a:ext cx="3802062" cy="457200"/>
            <a:chOff x="1531" y="3470"/>
            <a:chExt cx="2395" cy="288"/>
          </a:xfrm>
        </p:grpSpPr>
        <p:sp>
          <p:nvSpPr>
            <p:cNvPr id="14344" name="Rectangle 10"/>
            <p:cNvSpPr>
              <a:spLocks noChangeArrowheads="1"/>
            </p:cNvSpPr>
            <p:nvPr/>
          </p:nvSpPr>
          <p:spPr bwMode="auto">
            <a:xfrm>
              <a:off x="1531" y="3470"/>
              <a:ext cx="903" cy="288"/>
            </a:xfrm>
            <a:prstGeom prst="rect">
              <a:avLst/>
            </a:prstGeom>
            <a:solidFill>
              <a:schemeClr val="accent1"/>
            </a:solidFill>
            <a:ln w="9525">
              <a:solidFill>
                <a:schemeClr val="hlink"/>
              </a:solidFill>
              <a:miter lim="800000"/>
              <a:headEnd/>
              <a:tailEnd/>
            </a:ln>
          </p:spPr>
          <p:txBody>
            <a:bodyPr wrap="none" anchor="ctr"/>
            <a:lstStyle/>
            <a:p>
              <a:pPr algn="ctr">
                <a:spcBef>
                  <a:spcPct val="20000"/>
                </a:spcBef>
              </a:pPr>
              <a:r>
                <a:rPr lang="en-US" altLang="zh-CN" sz="2400" b="1">
                  <a:latin typeface="Times New Roman" pitchFamily="18" charset="0"/>
                </a:rPr>
                <a:t>CSU/DSU</a:t>
              </a:r>
            </a:p>
          </p:txBody>
        </p:sp>
        <p:sp>
          <p:nvSpPr>
            <p:cNvPr id="14345" name="Rectangle 11"/>
            <p:cNvSpPr>
              <a:spLocks noChangeArrowheads="1"/>
            </p:cNvSpPr>
            <p:nvPr/>
          </p:nvSpPr>
          <p:spPr bwMode="auto">
            <a:xfrm>
              <a:off x="3023" y="3470"/>
              <a:ext cx="903" cy="288"/>
            </a:xfrm>
            <a:prstGeom prst="rect">
              <a:avLst/>
            </a:prstGeom>
            <a:solidFill>
              <a:schemeClr val="accent1"/>
            </a:solidFill>
            <a:ln w="9525">
              <a:solidFill>
                <a:schemeClr val="hlink"/>
              </a:solidFill>
              <a:miter lim="800000"/>
              <a:headEnd/>
              <a:tailEnd/>
            </a:ln>
          </p:spPr>
          <p:txBody>
            <a:bodyPr wrap="none" anchor="ctr"/>
            <a:lstStyle/>
            <a:p>
              <a:pPr algn="ctr">
                <a:spcBef>
                  <a:spcPct val="20000"/>
                </a:spcBef>
              </a:pPr>
              <a:r>
                <a:rPr lang="en-US" altLang="zh-CN" sz="2400" b="1">
                  <a:latin typeface="Times New Roman" pitchFamily="18" charset="0"/>
                </a:rPr>
                <a:t>CSU/DSU</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87460"/>
                                        </p:tgtEl>
                                        <p:attrNameLst>
                                          <p:attrName>style.visibility</p:attrName>
                                        </p:attrNameLst>
                                      </p:cBhvr>
                                      <p:to>
                                        <p:strVal val="visible"/>
                                      </p:to>
                                    </p:set>
                                    <p:animEffect transition="in" filter="dissolve">
                                      <p:cBhvr>
                                        <p:cTn id="7" dur="500"/>
                                        <p:tgtEl>
                                          <p:spTgt spid="787460"/>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787461"/>
                                        </p:tgtEl>
                                        <p:attrNameLst>
                                          <p:attrName>style.visibility</p:attrName>
                                        </p:attrNameLst>
                                      </p:cBhvr>
                                      <p:to>
                                        <p:strVal val="visible"/>
                                      </p:to>
                                    </p:set>
                                    <p:animEffect transition="in" filter="dissolve">
                                      <p:cBhvr>
                                        <p:cTn id="19" dur="500"/>
                                        <p:tgtEl>
                                          <p:spTgt spid="787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7461"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mtClean="0"/>
              <a:t>WANs</a:t>
            </a:r>
          </a:p>
        </p:txBody>
      </p:sp>
      <p:sp>
        <p:nvSpPr>
          <p:cNvPr id="15363" name="Rectangle 3"/>
          <p:cNvSpPr>
            <a:spLocks noChangeArrowheads="1"/>
          </p:cNvSpPr>
          <p:nvPr/>
        </p:nvSpPr>
        <p:spPr bwMode="auto">
          <a:xfrm>
            <a:off x="468313" y="1773238"/>
            <a:ext cx="79930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10000"/>
              </a:lnSpc>
              <a:spcBef>
                <a:spcPct val="20000"/>
              </a:spcBef>
              <a:buClr>
                <a:schemeClr val="accent2"/>
              </a:buClr>
              <a:buFont typeface="Wingdings" pitchFamily="2" charset="2"/>
              <a:buChar char="p"/>
            </a:pPr>
            <a:r>
              <a:rPr lang="en-US" altLang="zh-CN" sz="2800">
                <a:latin typeface="Arial" charset="0"/>
              </a:rPr>
              <a:t> WAN Technology &amp; Devices</a:t>
            </a:r>
          </a:p>
          <a:p>
            <a:pPr marL="342900" indent="-342900">
              <a:lnSpc>
                <a:spcPct val="110000"/>
              </a:lnSpc>
              <a:spcBef>
                <a:spcPct val="20000"/>
              </a:spcBef>
              <a:buClr>
                <a:schemeClr val="accent2"/>
              </a:buClr>
              <a:buFont typeface="Wingdings" pitchFamily="2" charset="2"/>
              <a:buChar char="p"/>
            </a:pPr>
            <a:r>
              <a:rPr lang="en-US" altLang="zh-CN" sz="2800">
                <a:latin typeface="Arial" charset="0"/>
              </a:rPr>
              <a:t> </a:t>
            </a:r>
            <a:r>
              <a:rPr lang="en-US" altLang="zh-CN" sz="2800">
                <a:solidFill>
                  <a:schemeClr val="hlink"/>
                </a:solidFill>
                <a:latin typeface="Arial" charset="0"/>
              </a:rPr>
              <a:t>WANs &amp; The OSI Model</a:t>
            </a:r>
          </a:p>
          <a:p>
            <a:pPr marL="342900" indent="-342900">
              <a:lnSpc>
                <a:spcPct val="110000"/>
              </a:lnSpc>
              <a:spcBef>
                <a:spcPct val="20000"/>
              </a:spcBef>
              <a:buClr>
                <a:schemeClr val="accent2"/>
              </a:buClr>
              <a:buFont typeface="Wingdings" pitchFamily="2" charset="2"/>
              <a:buChar char="p"/>
            </a:pPr>
            <a:r>
              <a:rPr lang="en-US" altLang="zh-CN" sz="2800">
                <a:latin typeface="Arial" charset="0"/>
              </a:rPr>
              <a:t> WAN Accessing Methods </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PPP/HDLC</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ISDN</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ADSL</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SONET</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HFC</a:t>
            </a:r>
          </a:p>
        </p:txBody>
      </p:sp>
      <p:sp>
        <p:nvSpPr>
          <p:cNvPr id="15364" name="Rectangle 4"/>
          <p:cNvSpPr>
            <a:spLocks noChangeArrowheads="1"/>
          </p:cNvSpPr>
          <p:nvPr/>
        </p:nvSpPr>
        <p:spPr bwMode="auto">
          <a:xfrm>
            <a:off x="646113" y="4246563"/>
            <a:ext cx="652303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endParaRPr lang="zh-CN" altLang="zh-CN" sz="2800">
              <a:latin typeface="Arial Black" pitchFamily="34" charset="0"/>
            </a:endParaRPr>
          </a:p>
        </p:txBody>
      </p:sp>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t>WAN Standards</a:t>
            </a:r>
          </a:p>
        </p:txBody>
      </p:sp>
      <p:sp>
        <p:nvSpPr>
          <p:cNvPr id="16387" name="Rectangle 3"/>
          <p:cNvSpPr>
            <a:spLocks noGrp="1" noChangeArrowheads="1"/>
          </p:cNvSpPr>
          <p:nvPr>
            <p:ph type="body" idx="1"/>
          </p:nvPr>
        </p:nvSpPr>
        <p:spPr/>
        <p:txBody>
          <a:bodyPr/>
          <a:lstStyle/>
          <a:p>
            <a:pPr eaLnBrk="1" hangingPunct="1">
              <a:lnSpc>
                <a:spcPct val="180000"/>
              </a:lnSpc>
            </a:pPr>
            <a:r>
              <a:rPr lang="en-US" altLang="zh-CN" smtClean="0"/>
              <a:t>What layers of the OSI model do WAN standards mainly describe?</a:t>
            </a:r>
          </a:p>
          <a:p>
            <a:pPr lvl="1" eaLnBrk="1" hangingPunct="1">
              <a:lnSpc>
                <a:spcPct val="180000"/>
              </a:lnSpc>
            </a:pPr>
            <a:r>
              <a:rPr lang="en-US" altLang="zh-CN" smtClean="0"/>
              <a:t>Physical and Data Link Layers</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3357563"/>
            <a:ext cx="6430962" cy="302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9750" y="333375"/>
            <a:ext cx="8001000" cy="1216025"/>
          </a:xfrm>
        </p:spPr>
        <p:txBody>
          <a:bodyPr/>
          <a:lstStyle/>
          <a:p>
            <a:pPr eaLnBrk="1" hangingPunct="1"/>
            <a:r>
              <a:rPr lang="en-US" altLang="zh-CN" smtClean="0"/>
              <a:t>WAN Physical Layer</a:t>
            </a:r>
          </a:p>
        </p:txBody>
      </p:sp>
      <p:sp>
        <p:nvSpPr>
          <p:cNvPr id="17411" name="Rectangle 3"/>
          <p:cNvSpPr>
            <a:spLocks noGrp="1" noChangeArrowheads="1"/>
          </p:cNvSpPr>
          <p:nvPr>
            <p:ph type="body" idx="1"/>
          </p:nvPr>
        </p:nvSpPr>
        <p:spPr>
          <a:xfrm>
            <a:off x="566738" y="1752600"/>
            <a:ext cx="8397875" cy="4267200"/>
          </a:xfrm>
        </p:spPr>
        <p:txBody>
          <a:bodyPr/>
          <a:lstStyle/>
          <a:p>
            <a:pPr marL="455613" indent="-455613" eaLnBrk="1" hangingPunct="1">
              <a:lnSpc>
                <a:spcPct val="90000"/>
              </a:lnSpc>
            </a:pPr>
            <a:r>
              <a:rPr lang="en-US" altLang="zh-CN" smtClean="0"/>
              <a:t>Protocols that describe how to provide electrical, mechanical, operational, and functional connections for WAN services. </a:t>
            </a:r>
          </a:p>
          <a:p>
            <a:pPr marL="455613" indent="-455613" eaLnBrk="1" hangingPunct="1">
              <a:lnSpc>
                <a:spcPct val="90000"/>
              </a:lnSpc>
            </a:pPr>
            <a:r>
              <a:rPr lang="en-US" altLang="zh-CN" smtClean="0"/>
              <a:t>These services are most often obtained from WAN service providers, alternate carriers, post-telephone, and telegraph (PTT) agencies. </a:t>
            </a:r>
          </a:p>
          <a:p>
            <a:pPr marL="455613" indent="-455613" eaLnBrk="1" hangingPunct="1">
              <a:lnSpc>
                <a:spcPct val="90000"/>
              </a:lnSpc>
            </a:pPr>
            <a:r>
              <a:rPr lang="en-US" altLang="zh-CN" smtClean="0"/>
              <a:t>Describes the interface between the data terminal equipment (DTE) and the data circuit-terminating equipment (DCE).</a:t>
            </a:r>
          </a:p>
        </p:txBody>
      </p:sp>
    </p:spTree>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11188" y="4581525"/>
            <a:ext cx="7921625" cy="2276475"/>
            <a:chOff x="924" y="2428"/>
            <a:chExt cx="4116" cy="1796"/>
          </a:xfrm>
        </p:grpSpPr>
        <p:pic>
          <p:nvPicPr>
            <p:cNvPr id="1843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 y="2430"/>
              <a:ext cx="4116" cy="1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4"/>
            <p:cNvSpPr>
              <a:spLocks noChangeArrowheads="1"/>
            </p:cNvSpPr>
            <p:nvPr/>
          </p:nvSpPr>
          <p:spPr bwMode="auto">
            <a:xfrm>
              <a:off x="2400" y="2428"/>
              <a:ext cx="864" cy="240"/>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sp>
        <p:nvSpPr>
          <p:cNvPr id="18435" name="Rectangle 5"/>
          <p:cNvSpPr>
            <a:spLocks noGrp="1" noChangeArrowheads="1"/>
          </p:cNvSpPr>
          <p:nvPr>
            <p:ph type="title"/>
          </p:nvPr>
        </p:nvSpPr>
        <p:spPr/>
        <p:txBody>
          <a:bodyPr/>
          <a:lstStyle/>
          <a:p>
            <a:pPr eaLnBrk="1" hangingPunct="1"/>
            <a:r>
              <a:rPr lang="en-US" altLang="zh-CN" smtClean="0"/>
              <a:t>WAN Physical Layer</a:t>
            </a:r>
          </a:p>
        </p:txBody>
      </p:sp>
      <p:sp>
        <p:nvSpPr>
          <p:cNvPr id="18436" name="Rectangle 6"/>
          <p:cNvSpPr>
            <a:spLocks noGrp="1" noChangeArrowheads="1"/>
          </p:cNvSpPr>
          <p:nvPr>
            <p:ph type="body" idx="1"/>
          </p:nvPr>
        </p:nvSpPr>
        <p:spPr>
          <a:xfrm>
            <a:off x="644525" y="1752600"/>
            <a:ext cx="7923213" cy="2292350"/>
          </a:xfrm>
        </p:spPr>
        <p:txBody>
          <a:bodyPr/>
          <a:lstStyle/>
          <a:p>
            <a:pPr marL="393700" indent="-393700" eaLnBrk="1" hangingPunct="1"/>
            <a:r>
              <a:rPr lang="en-US" altLang="zh-CN" smtClean="0"/>
              <a:t>Typically, the DCE is the service provider and the DTE is the attached device. </a:t>
            </a:r>
          </a:p>
          <a:p>
            <a:pPr marL="393700" indent="-393700" eaLnBrk="1" hangingPunct="1"/>
            <a:r>
              <a:rPr lang="en-US" altLang="zh-CN" smtClean="0"/>
              <a:t>In this model, the services offered to the DTE are made available through a modem or a CSU/DSU.</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mtClean="0"/>
              <a:t>WAN Physical Layer</a:t>
            </a:r>
          </a:p>
        </p:txBody>
      </p:sp>
      <p:sp>
        <p:nvSpPr>
          <p:cNvPr id="797699" name="Rectangle 3"/>
          <p:cNvSpPr>
            <a:spLocks noGrp="1" noChangeArrowheads="1"/>
          </p:cNvSpPr>
          <p:nvPr>
            <p:ph type="body" idx="1"/>
          </p:nvPr>
        </p:nvSpPr>
        <p:spPr>
          <a:xfrm>
            <a:off x="566738" y="1752600"/>
            <a:ext cx="8001000" cy="4146550"/>
          </a:xfrm>
        </p:spPr>
        <p:txBody>
          <a:bodyPr/>
          <a:lstStyle/>
          <a:p>
            <a:pPr marL="393700" indent="-393700" eaLnBrk="1" hangingPunct="1"/>
            <a:r>
              <a:rPr lang="en-US" altLang="zh-CN" smtClean="0"/>
              <a:t>Several physical layer standards specifying this interface between the DTE &amp; DCE are... </a:t>
            </a:r>
          </a:p>
          <a:p>
            <a:pPr marL="849313" lvl="1" indent="-341313" eaLnBrk="1" hangingPunct="1"/>
            <a:r>
              <a:rPr lang="en-US" altLang="zh-CN" smtClean="0"/>
              <a:t>EIA/TIA-232 (RS-232)</a:t>
            </a:r>
          </a:p>
          <a:p>
            <a:pPr marL="849313" lvl="1" indent="-341313" eaLnBrk="1" hangingPunct="1"/>
            <a:r>
              <a:rPr lang="en-US" altLang="zh-CN" smtClean="0"/>
              <a:t>EIA/TIA-449 </a:t>
            </a:r>
          </a:p>
          <a:p>
            <a:pPr marL="849313" lvl="1" indent="-341313" eaLnBrk="1" hangingPunct="1"/>
            <a:r>
              <a:rPr lang="en-US" altLang="zh-CN" smtClean="0"/>
              <a:t>V.24 </a:t>
            </a:r>
          </a:p>
          <a:p>
            <a:pPr marL="849313" lvl="1" indent="-341313" eaLnBrk="1" hangingPunct="1"/>
            <a:r>
              <a:rPr lang="en-US" altLang="zh-CN" smtClean="0"/>
              <a:t>V.35 </a:t>
            </a:r>
          </a:p>
          <a:p>
            <a:pPr marL="849313" lvl="1" indent="-341313" eaLnBrk="1" hangingPunct="1"/>
            <a:r>
              <a:rPr lang="en-US" altLang="zh-CN" smtClean="0"/>
              <a:t>X.21 </a:t>
            </a:r>
          </a:p>
          <a:p>
            <a:pPr marL="849313" lvl="1" indent="-341313" eaLnBrk="1" hangingPunct="1"/>
            <a:r>
              <a:rPr lang="en-US" altLang="zh-CN" smtClean="0"/>
              <a:t>G.703 </a:t>
            </a:r>
          </a:p>
          <a:p>
            <a:pPr marL="849313" lvl="1" indent="-341313" eaLnBrk="1" hangingPunct="1"/>
            <a:r>
              <a:rPr lang="en-US" altLang="zh-CN" smtClean="0"/>
              <a:t>EIA-530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7699">
                                            <p:txEl>
                                              <p:pRg st="0" end="0"/>
                                            </p:txEl>
                                          </p:spTgt>
                                        </p:tgtEl>
                                        <p:attrNameLst>
                                          <p:attrName>style.visibility</p:attrName>
                                        </p:attrNameLst>
                                      </p:cBhvr>
                                      <p:to>
                                        <p:strVal val="visible"/>
                                      </p:to>
                                    </p:set>
                                    <p:animEffect transition="in" filter="wipe(left)">
                                      <p:cBhvr>
                                        <p:cTn id="7" dur="500"/>
                                        <p:tgtEl>
                                          <p:spTgt spid="79769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97699">
                                            <p:txEl>
                                              <p:pRg st="1" end="1"/>
                                            </p:txEl>
                                          </p:spTgt>
                                        </p:tgtEl>
                                        <p:attrNameLst>
                                          <p:attrName>style.visibility</p:attrName>
                                        </p:attrNameLst>
                                      </p:cBhvr>
                                      <p:to>
                                        <p:strVal val="visible"/>
                                      </p:to>
                                    </p:set>
                                    <p:animEffect transition="in" filter="wipe(left)">
                                      <p:cBhvr>
                                        <p:cTn id="10" dur="500"/>
                                        <p:tgtEl>
                                          <p:spTgt spid="79769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97699">
                                            <p:txEl>
                                              <p:pRg st="2" end="2"/>
                                            </p:txEl>
                                          </p:spTgt>
                                        </p:tgtEl>
                                        <p:attrNameLst>
                                          <p:attrName>style.visibility</p:attrName>
                                        </p:attrNameLst>
                                      </p:cBhvr>
                                      <p:to>
                                        <p:strVal val="visible"/>
                                      </p:to>
                                    </p:set>
                                    <p:animEffect transition="in" filter="wipe(left)">
                                      <p:cBhvr>
                                        <p:cTn id="13" dur="500"/>
                                        <p:tgtEl>
                                          <p:spTgt spid="797699">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97699">
                                            <p:txEl>
                                              <p:pRg st="3" end="3"/>
                                            </p:txEl>
                                          </p:spTgt>
                                        </p:tgtEl>
                                        <p:attrNameLst>
                                          <p:attrName>style.visibility</p:attrName>
                                        </p:attrNameLst>
                                      </p:cBhvr>
                                      <p:to>
                                        <p:strVal val="visible"/>
                                      </p:to>
                                    </p:set>
                                    <p:animEffect transition="in" filter="wipe(left)">
                                      <p:cBhvr>
                                        <p:cTn id="16" dur="500"/>
                                        <p:tgtEl>
                                          <p:spTgt spid="797699">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97699">
                                            <p:txEl>
                                              <p:pRg st="4" end="4"/>
                                            </p:txEl>
                                          </p:spTgt>
                                        </p:tgtEl>
                                        <p:attrNameLst>
                                          <p:attrName>style.visibility</p:attrName>
                                        </p:attrNameLst>
                                      </p:cBhvr>
                                      <p:to>
                                        <p:strVal val="visible"/>
                                      </p:to>
                                    </p:set>
                                    <p:animEffect transition="in" filter="wipe(left)">
                                      <p:cBhvr>
                                        <p:cTn id="19" dur="500"/>
                                        <p:tgtEl>
                                          <p:spTgt spid="797699">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97699">
                                            <p:txEl>
                                              <p:pRg st="5" end="5"/>
                                            </p:txEl>
                                          </p:spTgt>
                                        </p:tgtEl>
                                        <p:attrNameLst>
                                          <p:attrName>style.visibility</p:attrName>
                                        </p:attrNameLst>
                                      </p:cBhvr>
                                      <p:to>
                                        <p:strVal val="visible"/>
                                      </p:to>
                                    </p:set>
                                    <p:animEffect transition="in" filter="wipe(left)">
                                      <p:cBhvr>
                                        <p:cTn id="22" dur="500"/>
                                        <p:tgtEl>
                                          <p:spTgt spid="797699">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797699">
                                            <p:txEl>
                                              <p:pRg st="6" end="6"/>
                                            </p:txEl>
                                          </p:spTgt>
                                        </p:tgtEl>
                                        <p:attrNameLst>
                                          <p:attrName>style.visibility</p:attrName>
                                        </p:attrNameLst>
                                      </p:cBhvr>
                                      <p:to>
                                        <p:strVal val="visible"/>
                                      </p:to>
                                    </p:set>
                                    <p:animEffect transition="in" filter="wipe(left)">
                                      <p:cBhvr>
                                        <p:cTn id="25" dur="500"/>
                                        <p:tgtEl>
                                          <p:spTgt spid="797699">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797699">
                                            <p:txEl>
                                              <p:pRg st="7" end="7"/>
                                            </p:txEl>
                                          </p:spTgt>
                                        </p:tgtEl>
                                        <p:attrNameLst>
                                          <p:attrName>style.visibility</p:attrName>
                                        </p:attrNameLst>
                                      </p:cBhvr>
                                      <p:to>
                                        <p:strVal val="visible"/>
                                      </p:to>
                                    </p:set>
                                    <p:animEffect transition="in" filter="wipe(left)">
                                      <p:cBhvr>
                                        <p:cTn id="28" dur="500"/>
                                        <p:tgtEl>
                                          <p:spTgt spid="7976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699" grpId="0" build="p" autoUpdateAnimBg="0"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mtClean="0"/>
              <a:t>WAN Data-Link Layer</a:t>
            </a:r>
          </a:p>
        </p:txBody>
      </p:sp>
      <p:sp>
        <p:nvSpPr>
          <p:cNvPr id="20483" name="Rectangle 3"/>
          <p:cNvSpPr>
            <a:spLocks noGrp="1" noChangeArrowheads="1"/>
          </p:cNvSpPr>
          <p:nvPr>
            <p:ph type="body" idx="1"/>
          </p:nvPr>
        </p:nvSpPr>
        <p:spPr/>
        <p:txBody>
          <a:bodyPr/>
          <a:lstStyle/>
          <a:p>
            <a:pPr eaLnBrk="1" hangingPunct="1">
              <a:lnSpc>
                <a:spcPct val="90000"/>
              </a:lnSpc>
            </a:pPr>
            <a:r>
              <a:rPr lang="en-US" altLang="zh-CN" smtClean="0"/>
              <a:t>WAN data link protocols describe how frames are carried between systems on a single data link. </a:t>
            </a:r>
          </a:p>
          <a:p>
            <a:pPr eaLnBrk="1" hangingPunct="1">
              <a:lnSpc>
                <a:spcPct val="90000"/>
              </a:lnSpc>
            </a:pPr>
            <a:r>
              <a:rPr lang="en-US" altLang="zh-CN" smtClean="0"/>
              <a:t>They include protocols designed to operate over dedicated point-to-point, multipoint, and multi-access switched services. </a:t>
            </a:r>
          </a:p>
          <a:p>
            <a:pPr eaLnBrk="1" hangingPunct="1">
              <a:lnSpc>
                <a:spcPct val="90000"/>
              </a:lnSpc>
            </a:pPr>
            <a:r>
              <a:rPr lang="en-US" altLang="zh-CN" smtClean="0"/>
              <a:t>WAN standards are defined and managed by a number of recognized authorities, including the following agencies:  ITU-T, ISO, IETF, &amp; EIA</a:t>
            </a:r>
          </a:p>
        </p:txBody>
      </p:sp>
    </p:spTree>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68313" y="981075"/>
            <a:ext cx="9002712" cy="460375"/>
          </a:xfrm>
        </p:spPr>
        <p:txBody>
          <a:bodyPr/>
          <a:lstStyle/>
          <a:p>
            <a:pPr eaLnBrk="1" hangingPunct="1"/>
            <a:r>
              <a:rPr lang="en-US" altLang="zh-CN" sz="3000" smtClean="0"/>
              <a:t>Data-link Encapsulations</a:t>
            </a:r>
          </a:p>
        </p:txBody>
      </p:sp>
      <p:sp>
        <p:nvSpPr>
          <p:cNvPr id="21507" name="Rectangle 3"/>
          <p:cNvSpPr>
            <a:spLocks noGrp="1" noChangeArrowheads="1"/>
          </p:cNvSpPr>
          <p:nvPr>
            <p:ph type="body" idx="1"/>
          </p:nvPr>
        </p:nvSpPr>
        <p:spPr>
          <a:xfrm>
            <a:off x="0" y="1639888"/>
            <a:ext cx="8697913" cy="5029200"/>
          </a:xfrm>
        </p:spPr>
        <p:txBody>
          <a:bodyPr/>
          <a:lstStyle/>
          <a:p>
            <a:pPr marL="457200" indent="-457200" eaLnBrk="1" hangingPunct="1">
              <a:lnSpc>
                <a:spcPct val="80000"/>
              </a:lnSpc>
            </a:pPr>
            <a:r>
              <a:rPr lang="en-US" altLang="zh-CN" sz="2000" smtClean="0">
                <a:ea typeface="Arial Unicode MS" pitchFamily="34" charset="-122"/>
                <a:cs typeface="Arial Unicode MS" pitchFamily="34" charset="-122"/>
              </a:rPr>
              <a:t>The WAN data link layer defines how data is encapsulated for transmission to remote sites</a:t>
            </a:r>
          </a:p>
          <a:p>
            <a:pPr marL="1027113" lvl="1" indent="-455613" eaLnBrk="1" hangingPunct="1">
              <a:lnSpc>
                <a:spcPct val="80000"/>
              </a:lnSpc>
            </a:pPr>
            <a:r>
              <a:rPr lang="en-US" altLang="zh-CN" sz="2000" b="1" smtClean="0">
                <a:ea typeface="Arial Unicode MS" pitchFamily="34" charset="-122"/>
                <a:cs typeface="Arial Unicode MS" pitchFamily="34" charset="-122"/>
              </a:rPr>
              <a:t>Point-to-Point Protocol (PPP)</a:t>
            </a:r>
            <a:r>
              <a:rPr lang="en-US" altLang="zh-CN" sz="2000" smtClean="0">
                <a:ea typeface="Arial Unicode MS" pitchFamily="34" charset="-122"/>
                <a:cs typeface="Arial Unicode MS" pitchFamily="34" charset="-122"/>
              </a:rPr>
              <a:t>: developed by the IETF. PPP contains a </a:t>
            </a:r>
            <a:r>
              <a:rPr lang="en-US" altLang="zh-CN" sz="2000" smtClean="0">
                <a:solidFill>
                  <a:srgbClr val="FF0000"/>
                </a:solidFill>
                <a:ea typeface="Arial Unicode MS" pitchFamily="34" charset="-122"/>
                <a:cs typeface="Arial Unicode MS" pitchFamily="34" charset="-122"/>
              </a:rPr>
              <a:t>protocol field</a:t>
            </a:r>
            <a:r>
              <a:rPr lang="en-US" altLang="zh-CN" sz="2000" smtClean="0">
                <a:ea typeface="Arial Unicode MS" pitchFamily="34" charset="-122"/>
                <a:cs typeface="Arial Unicode MS" pitchFamily="34" charset="-122"/>
              </a:rPr>
              <a:t> to identify the network-layer protocol</a:t>
            </a:r>
          </a:p>
          <a:p>
            <a:pPr marL="1027113" lvl="1" indent="-455613" eaLnBrk="1" hangingPunct="1">
              <a:lnSpc>
                <a:spcPct val="80000"/>
              </a:lnSpc>
            </a:pPr>
            <a:r>
              <a:rPr lang="en-US" altLang="zh-CN" sz="2100" b="1" smtClean="0">
                <a:ea typeface="Arial Unicode MS" pitchFamily="34" charset="-122"/>
                <a:cs typeface="Arial Unicode MS" pitchFamily="34" charset="-122"/>
              </a:rPr>
              <a:t>High-Level Data Link Control (HDLC)</a:t>
            </a:r>
            <a:r>
              <a:rPr lang="en-US" altLang="zh-CN" sz="2100" smtClean="0">
                <a:ea typeface="Arial Unicode MS" pitchFamily="34" charset="-122"/>
                <a:cs typeface="Arial Unicode MS" pitchFamily="34" charset="-122"/>
              </a:rPr>
              <a:t>: an ISO standard, HDLC not compatible between different vendors because of the way each vendor has chosen to implement it. HDLC supports </a:t>
            </a:r>
            <a:r>
              <a:rPr lang="en-US" altLang="zh-CN" sz="2100" smtClean="0">
                <a:solidFill>
                  <a:srgbClr val="FF0000"/>
                </a:solidFill>
                <a:ea typeface="Arial Unicode MS" pitchFamily="34" charset="-122"/>
                <a:cs typeface="Arial Unicode MS" pitchFamily="34" charset="-122"/>
              </a:rPr>
              <a:t>point-to-point</a:t>
            </a:r>
            <a:r>
              <a:rPr lang="en-US" altLang="zh-CN" sz="2100" smtClean="0">
                <a:ea typeface="Arial Unicode MS" pitchFamily="34" charset="-122"/>
                <a:cs typeface="Arial Unicode MS" pitchFamily="34" charset="-122"/>
              </a:rPr>
              <a:t>/</a:t>
            </a:r>
            <a:r>
              <a:rPr lang="en-US" altLang="zh-CN" sz="2100" smtClean="0">
                <a:solidFill>
                  <a:srgbClr val="FF0000"/>
                </a:solidFill>
                <a:ea typeface="Arial Unicode MS" pitchFamily="34" charset="-122"/>
                <a:cs typeface="Arial Unicode MS" pitchFamily="34" charset="-122"/>
              </a:rPr>
              <a:t>multipoint </a:t>
            </a:r>
            <a:r>
              <a:rPr lang="en-US" altLang="zh-CN" sz="2100" smtClean="0">
                <a:ea typeface="Arial Unicode MS" pitchFamily="34" charset="-122"/>
                <a:cs typeface="Arial Unicode MS" pitchFamily="34" charset="-122"/>
              </a:rPr>
              <a:t>configurations</a:t>
            </a:r>
          </a:p>
          <a:p>
            <a:pPr marL="1027113" lvl="1" indent="-455613" eaLnBrk="1" hangingPunct="1">
              <a:lnSpc>
                <a:spcPct val="80000"/>
              </a:lnSpc>
            </a:pPr>
            <a:r>
              <a:rPr lang="en-US" altLang="zh-CN" sz="2000" b="1" smtClean="0">
                <a:ea typeface="Arial Unicode MS" pitchFamily="34" charset="-122"/>
                <a:cs typeface="Arial Unicode MS" pitchFamily="34" charset="-122"/>
              </a:rPr>
              <a:t>Frame Relay</a:t>
            </a:r>
            <a:r>
              <a:rPr lang="en-US" altLang="zh-CN" sz="2000" smtClean="0">
                <a:ea typeface="Arial Unicode MS" pitchFamily="34" charset="-122"/>
                <a:cs typeface="Arial Unicode MS" pitchFamily="34" charset="-122"/>
              </a:rPr>
              <a:t>: uses </a:t>
            </a:r>
            <a:r>
              <a:rPr lang="en-US" altLang="zh-CN" sz="2000" smtClean="0">
                <a:solidFill>
                  <a:srgbClr val="FF0000"/>
                </a:solidFill>
                <a:ea typeface="Arial Unicode MS" pitchFamily="34" charset="-122"/>
                <a:cs typeface="Arial Unicode MS" pitchFamily="34" charset="-122"/>
              </a:rPr>
              <a:t>simplified</a:t>
            </a:r>
            <a:r>
              <a:rPr lang="en-US" altLang="zh-CN" sz="2000" smtClean="0">
                <a:ea typeface="Arial Unicode MS" pitchFamily="34" charset="-122"/>
                <a:cs typeface="Arial Unicode MS" pitchFamily="34" charset="-122"/>
              </a:rPr>
              <a:t> encapsulation with no error correction over high-quality </a:t>
            </a:r>
            <a:r>
              <a:rPr lang="en-US" altLang="zh-CN" sz="2000" smtClean="0">
                <a:solidFill>
                  <a:srgbClr val="FF0000"/>
                </a:solidFill>
                <a:ea typeface="Arial Unicode MS" pitchFamily="34" charset="-122"/>
                <a:cs typeface="Arial Unicode MS" pitchFamily="34" charset="-122"/>
              </a:rPr>
              <a:t>digital </a:t>
            </a:r>
            <a:r>
              <a:rPr lang="en-US" altLang="zh-CN" sz="2000" smtClean="0">
                <a:ea typeface="Arial Unicode MS" pitchFamily="34" charset="-122"/>
                <a:cs typeface="Arial Unicode MS" pitchFamily="34" charset="-122"/>
              </a:rPr>
              <a:t>facilities.</a:t>
            </a:r>
          </a:p>
          <a:p>
            <a:pPr marL="1027113" lvl="1" indent="-455613" eaLnBrk="1" hangingPunct="1">
              <a:lnSpc>
                <a:spcPct val="80000"/>
              </a:lnSpc>
            </a:pPr>
            <a:r>
              <a:rPr lang="en-US" altLang="zh-CN" sz="2000" b="1" smtClean="0">
                <a:ea typeface="Arial Unicode MS" pitchFamily="34" charset="-122"/>
                <a:cs typeface="Arial Unicode MS" pitchFamily="34" charset="-122"/>
              </a:rPr>
              <a:t>ISDN</a:t>
            </a:r>
            <a:r>
              <a:rPr lang="en-US" altLang="zh-CN" sz="2000" smtClean="0">
                <a:ea typeface="Arial Unicode MS" pitchFamily="34" charset="-122"/>
                <a:cs typeface="Arial Unicode MS" pitchFamily="34" charset="-122"/>
              </a:rPr>
              <a:t>: a set of digital services that transmits </a:t>
            </a:r>
            <a:r>
              <a:rPr lang="en-US" altLang="zh-CN" sz="2000" smtClean="0">
                <a:solidFill>
                  <a:srgbClr val="FF0000"/>
                </a:solidFill>
                <a:ea typeface="Arial Unicode MS" pitchFamily="34" charset="-122"/>
                <a:cs typeface="Arial Unicode MS" pitchFamily="34" charset="-122"/>
              </a:rPr>
              <a:t>voice </a:t>
            </a:r>
            <a:r>
              <a:rPr lang="en-US" altLang="zh-CN" sz="2000" smtClean="0">
                <a:ea typeface="Arial Unicode MS" pitchFamily="34" charset="-122"/>
                <a:cs typeface="Arial Unicode MS" pitchFamily="34" charset="-122"/>
              </a:rPr>
              <a:t>and</a:t>
            </a:r>
            <a:r>
              <a:rPr lang="en-US" altLang="zh-CN" sz="2000" smtClean="0">
                <a:solidFill>
                  <a:srgbClr val="FF0000"/>
                </a:solidFill>
                <a:ea typeface="Arial Unicode MS" pitchFamily="34" charset="-122"/>
                <a:cs typeface="Arial Unicode MS" pitchFamily="34" charset="-122"/>
              </a:rPr>
              <a:t> data</a:t>
            </a:r>
            <a:r>
              <a:rPr lang="en-US" altLang="zh-CN" sz="2000" smtClean="0">
                <a:ea typeface="Arial Unicode MS" pitchFamily="34" charset="-122"/>
                <a:cs typeface="Arial Unicode MS" pitchFamily="34" charset="-122"/>
              </a:rPr>
              <a:t> over existing phone lines.</a:t>
            </a:r>
          </a:p>
          <a:p>
            <a:pPr marL="1027113" lvl="1" indent="-455613" eaLnBrk="1" hangingPunct="1">
              <a:lnSpc>
                <a:spcPct val="80000"/>
              </a:lnSpc>
            </a:pPr>
            <a:r>
              <a:rPr lang="en-US" altLang="zh-CN" sz="2000" b="1" smtClean="0">
                <a:ea typeface="Arial Unicode MS" pitchFamily="34" charset="-122"/>
                <a:cs typeface="Arial Unicode MS" pitchFamily="34" charset="-122"/>
              </a:rPr>
              <a:t>Link Access Procedure, Balanced (LAPB)</a:t>
            </a:r>
            <a:r>
              <a:rPr lang="en-US" altLang="zh-CN" sz="2000" smtClean="0">
                <a:ea typeface="Arial Unicode MS" pitchFamily="34" charset="-122"/>
                <a:cs typeface="Arial Unicode MS" pitchFamily="34" charset="-122"/>
              </a:rPr>
              <a:t>: For packet-switched networks used to encapsulate packets at Layer 2 of the X.25 stack. Provides </a:t>
            </a:r>
            <a:r>
              <a:rPr lang="en-US" altLang="zh-CN" sz="2000" smtClean="0">
                <a:solidFill>
                  <a:srgbClr val="FF0000"/>
                </a:solidFill>
                <a:ea typeface="Arial Unicode MS" pitchFamily="34" charset="-122"/>
                <a:cs typeface="Arial Unicode MS" pitchFamily="34" charset="-122"/>
              </a:rPr>
              <a:t>reliability </a:t>
            </a:r>
            <a:r>
              <a:rPr lang="en-US" altLang="zh-CN" sz="2000" smtClean="0">
                <a:ea typeface="Arial Unicode MS" pitchFamily="34" charset="-122"/>
                <a:cs typeface="Arial Unicode MS" pitchFamily="34" charset="-122"/>
              </a:rPr>
              <a:t>and </a:t>
            </a:r>
            <a:r>
              <a:rPr lang="en-US" altLang="zh-CN" sz="2000" smtClean="0">
                <a:solidFill>
                  <a:srgbClr val="FF0000"/>
                </a:solidFill>
                <a:ea typeface="Arial Unicode MS" pitchFamily="34" charset="-122"/>
                <a:cs typeface="Arial Unicode MS" pitchFamily="34" charset="-122"/>
              </a:rPr>
              <a:t>flow control</a:t>
            </a:r>
            <a:r>
              <a:rPr lang="en-US" altLang="zh-CN" sz="2000" smtClean="0">
                <a:ea typeface="Arial Unicode MS" pitchFamily="34" charset="-122"/>
                <a:cs typeface="Arial Unicode MS" pitchFamily="34" charset="-122"/>
              </a:rPr>
              <a:t> on a point-to-point basis.</a:t>
            </a:r>
          </a:p>
          <a:p>
            <a:pPr marL="1027113" lvl="1" indent="-455613" eaLnBrk="1" hangingPunct="1">
              <a:lnSpc>
                <a:spcPct val="80000"/>
              </a:lnSpc>
            </a:pPr>
            <a:endParaRPr lang="en-US" altLang="zh-CN" sz="2000" smtClean="0"/>
          </a:p>
        </p:txBody>
      </p:sp>
    </p:spTree>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mtClean="0"/>
              <a:t>WANs</a:t>
            </a:r>
          </a:p>
        </p:txBody>
      </p:sp>
      <p:sp>
        <p:nvSpPr>
          <p:cNvPr id="22531" name="Rectangle 3"/>
          <p:cNvSpPr>
            <a:spLocks noChangeArrowheads="1"/>
          </p:cNvSpPr>
          <p:nvPr/>
        </p:nvSpPr>
        <p:spPr bwMode="auto">
          <a:xfrm>
            <a:off x="468313" y="1773238"/>
            <a:ext cx="79930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10000"/>
              </a:lnSpc>
              <a:spcBef>
                <a:spcPct val="20000"/>
              </a:spcBef>
              <a:buClr>
                <a:schemeClr val="accent2"/>
              </a:buClr>
              <a:buFont typeface="Wingdings" pitchFamily="2" charset="2"/>
              <a:buChar char="p"/>
            </a:pPr>
            <a:r>
              <a:rPr lang="en-US" altLang="zh-CN" sz="2800">
                <a:latin typeface="Arial" charset="0"/>
              </a:rPr>
              <a:t> WAN Technology &amp; Devices</a:t>
            </a:r>
          </a:p>
          <a:p>
            <a:pPr marL="342900" indent="-342900">
              <a:lnSpc>
                <a:spcPct val="110000"/>
              </a:lnSpc>
              <a:spcBef>
                <a:spcPct val="20000"/>
              </a:spcBef>
              <a:buClr>
                <a:schemeClr val="accent2"/>
              </a:buClr>
              <a:buFont typeface="Wingdings" pitchFamily="2" charset="2"/>
              <a:buChar char="p"/>
            </a:pPr>
            <a:r>
              <a:rPr lang="en-US" altLang="zh-CN" sz="2800">
                <a:latin typeface="Arial" charset="0"/>
              </a:rPr>
              <a:t> WANs &amp; The OSI Model</a:t>
            </a:r>
          </a:p>
          <a:p>
            <a:pPr marL="342900" indent="-342900">
              <a:lnSpc>
                <a:spcPct val="110000"/>
              </a:lnSpc>
              <a:spcBef>
                <a:spcPct val="20000"/>
              </a:spcBef>
              <a:buClr>
                <a:schemeClr val="accent2"/>
              </a:buClr>
              <a:buFont typeface="Wingdings" pitchFamily="2" charset="2"/>
              <a:buChar char="p"/>
            </a:pPr>
            <a:r>
              <a:rPr lang="en-US" altLang="zh-CN" sz="2800">
                <a:latin typeface="Arial" charset="0"/>
              </a:rPr>
              <a:t> </a:t>
            </a:r>
            <a:r>
              <a:rPr lang="en-US" altLang="zh-CN" sz="2800">
                <a:solidFill>
                  <a:schemeClr val="hlink"/>
                </a:solidFill>
                <a:latin typeface="Arial" charset="0"/>
              </a:rPr>
              <a:t>WAN Accessing Methods</a:t>
            </a:r>
            <a:endParaRPr lang="en-US" altLang="zh-CN" sz="2800">
              <a:latin typeface="Arial" charset="0"/>
            </a:endParaRP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a:t>
            </a:r>
            <a:r>
              <a:rPr lang="en-US" altLang="zh-CN" sz="2800">
                <a:solidFill>
                  <a:schemeClr val="hlink"/>
                </a:solidFill>
                <a:latin typeface="Arial" charset="0"/>
              </a:rPr>
              <a:t>PPP/HDLC</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ISDN</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ADSL</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SONET</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HFC</a:t>
            </a:r>
          </a:p>
        </p:txBody>
      </p:sp>
      <p:sp>
        <p:nvSpPr>
          <p:cNvPr id="22532" name="Rectangle 4"/>
          <p:cNvSpPr>
            <a:spLocks noChangeArrowheads="1"/>
          </p:cNvSpPr>
          <p:nvPr/>
        </p:nvSpPr>
        <p:spPr bwMode="auto">
          <a:xfrm>
            <a:off x="646113" y="4246563"/>
            <a:ext cx="652303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endParaRPr lang="zh-CN" altLang="zh-CN" sz="2800">
              <a:latin typeface="Arial Black" pitchFamily="34" charset="0"/>
            </a:endParaRPr>
          </a:p>
        </p:txBody>
      </p:sp>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mtClean="0"/>
              <a:t>WANs</a:t>
            </a:r>
          </a:p>
        </p:txBody>
      </p:sp>
      <p:sp>
        <p:nvSpPr>
          <p:cNvPr id="9219" name="Rectangle 4"/>
          <p:cNvSpPr>
            <a:spLocks noChangeArrowheads="1"/>
          </p:cNvSpPr>
          <p:nvPr/>
        </p:nvSpPr>
        <p:spPr bwMode="auto">
          <a:xfrm>
            <a:off x="468313" y="1773238"/>
            <a:ext cx="79930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10000"/>
              </a:lnSpc>
              <a:spcBef>
                <a:spcPct val="20000"/>
              </a:spcBef>
              <a:buClr>
                <a:schemeClr val="accent2"/>
              </a:buClr>
              <a:buFont typeface="Wingdings" pitchFamily="2" charset="2"/>
              <a:buChar char="p"/>
            </a:pPr>
            <a:r>
              <a:rPr lang="en-US" altLang="zh-CN" sz="2800">
                <a:latin typeface="Arial" charset="0"/>
              </a:rPr>
              <a:t> </a:t>
            </a:r>
            <a:r>
              <a:rPr lang="en-US" altLang="zh-CN" sz="2800">
                <a:solidFill>
                  <a:schemeClr val="hlink"/>
                </a:solidFill>
                <a:latin typeface="Arial" charset="0"/>
              </a:rPr>
              <a:t>WAN Technology &amp; Devices</a:t>
            </a:r>
          </a:p>
          <a:p>
            <a:pPr marL="342900" indent="-342900">
              <a:lnSpc>
                <a:spcPct val="110000"/>
              </a:lnSpc>
              <a:spcBef>
                <a:spcPct val="20000"/>
              </a:spcBef>
              <a:buClr>
                <a:schemeClr val="accent2"/>
              </a:buClr>
              <a:buFont typeface="Wingdings" pitchFamily="2" charset="2"/>
              <a:buChar char="p"/>
            </a:pPr>
            <a:r>
              <a:rPr lang="en-US" altLang="zh-CN" sz="2800">
                <a:latin typeface="Arial" charset="0"/>
              </a:rPr>
              <a:t> WANs &amp; The OSI Model</a:t>
            </a:r>
          </a:p>
          <a:p>
            <a:pPr marL="342900" indent="-342900">
              <a:lnSpc>
                <a:spcPct val="110000"/>
              </a:lnSpc>
              <a:spcBef>
                <a:spcPct val="20000"/>
              </a:spcBef>
              <a:buClr>
                <a:schemeClr val="accent2"/>
              </a:buClr>
              <a:buFont typeface="Wingdings" pitchFamily="2" charset="2"/>
              <a:buChar char="p"/>
            </a:pPr>
            <a:r>
              <a:rPr lang="en-US" altLang="zh-CN" sz="2800">
                <a:latin typeface="Arial" charset="0"/>
              </a:rPr>
              <a:t> WAN Accessing Methods </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PPP/HDLC</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ISDN</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ADSL</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SONET</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HFC</a:t>
            </a:r>
          </a:p>
        </p:txBody>
      </p:sp>
      <p:sp>
        <p:nvSpPr>
          <p:cNvPr id="9220" name="Rectangle 5"/>
          <p:cNvSpPr>
            <a:spLocks noChangeArrowheads="1"/>
          </p:cNvSpPr>
          <p:nvPr/>
        </p:nvSpPr>
        <p:spPr bwMode="auto">
          <a:xfrm>
            <a:off x="646113" y="4246563"/>
            <a:ext cx="652303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endParaRPr lang="zh-CN" altLang="zh-CN" sz="2800">
              <a:latin typeface="Arial Black" pitchFamily="34" charset="0"/>
            </a:endParaRPr>
          </a:p>
        </p:txBody>
      </p:sp>
    </p:spTree>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zh-CN" smtClean="0"/>
              <a:t>Serial line frame fields</a:t>
            </a:r>
          </a:p>
        </p:txBody>
      </p:sp>
      <p:sp>
        <p:nvSpPr>
          <p:cNvPr id="5124" name="Rectangle 3"/>
          <p:cNvSpPr>
            <a:spLocks noGrp="1" noChangeArrowheads="1"/>
          </p:cNvSpPr>
          <p:nvPr>
            <p:ph type="body" idx="1"/>
          </p:nvPr>
        </p:nvSpPr>
        <p:spPr>
          <a:xfrm>
            <a:off x="228600" y="1773238"/>
            <a:ext cx="8915400" cy="4648200"/>
          </a:xfrm>
        </p:spPr>
        <p:txBody>
          <a:bodyPr/>
          <a:lstStyle/>
          <a:p>
            <a:pPr marL="457200" indent="-457200" eaLnBrk="1" hangingPunct="1">
              <a:lnSpc>
                <a:spcPct val="80000"/>
              </a:lnSpc>
            </a:pPr>
            <a:r>
              <a:rPr lang="en-US" altLang="zh-CN" sz="2600" smtClean="0">
                <a:ea typeface="Arial Unicode MS" pitchFamily="34" charset="-122"/>
                <a:cs typeface="Arial Unicode MS" pitchFamily="34" charset="-122"/>
              </a:rPr>
              <a:t>The two most common point-to-point WAN encapsulations are HDLC and PPP</a:t>
            </a:r>
          </a:p>
          <a:p>
            <a:pPr marL="457200" indent="-457200" eaLnBrk="1" hangingPunct="1">
              <a:lnSpc>
                <a:spcPct val="80000"/>
              </a:lnSpc>
            </a:pPr>
            <a:r>
              <a:rPr lang="en-US" altLang="zh-CN" sz="2600" smtClean="0">
                <a:ea typeface="Arial Unicode MS" pitchFamily="34" charset="-122"/>
                <a:cs typeface="Arial Unicode MS" pitchFamily="34" charset="-122"/>
              </a:rPr>
              <a:t>All the serial line encapsulations share a common frame format, which has the following fields</a:t>
            </a:r>
          </a:p>
          <a:p>
            <a:pPr marL="457200" indent="-457200" eaLnBrk="1" hangingPunct="1">
              <a:lnSpc>
                <a:spcPct val="80000"/>
              </a:lnSpc>
            </a:pPr>
            <a:endParaRPr lang="en-US" altLang="zh-CN" sz="2600" smtClean="0">
              <a:ea typeface="Arial Unicode MS" pitchFamily="34" charset="-122"/>
              <a:cs typeface="Arial Unicode MS" pitchFamily="34" charset="-122"/>
            </a:endParaRPr>
          </a:p>
          <a:p>
            <a:pPr marL="457200" indent="-457200" eaLnBrk="1" hangingPunct="1">
              <a:lnSpc>
                <a:spcPct val="80000"/>
              </a:lnSpc>
              <a:buFont typeface="Wingdings" pitchFamily="2" charset="2"/>
              <a:buNone/>
            </a:pPr>
            <a:endParaRPr lang="en-US" altLang="zh-CN" sz="2600" smtClean="0">
              <a:ea typeface="Arial Unicode MS" pitchFamily="34" charset="-122"/>
              <a:cs typeface="Arial Unicode MS" pitchFamily="34" charset="-122"/>
            </a:endParaRPr>
          </a:p>
          <a:p>
            <a:pPr marL="457200" indent="-457200" eaLnBrk="1" hangingPunct="1">
              <a:lnSpc>
                <a:spcPct val="80000"/>
              </a:lnSpc>
            </a:pPr>
            <a:endParaRPr lang="en-US" altLang="zh-CN" sz="2600" smtClean="0">
              <a:ea typeface="Arial Unicode MS" pitchFamily="34" charset="-122"/>
              <a:cs typeface="Arial Unicode MS" pitchFamily="34" charset="-122"/>
            </a:endParaRPr>
          </a:p>
          <a:p>
            <a:pPr marL="457200" indent="-457200" eaLnBrk="1" hangingPunct="1">
              <a:lnSpc>
                <a:spcPct val="80000"/>
              </a:lnSpc>
            </a:pPr>
            <a:endParaRPr lang="en-US" altLang="zh-CN" sz="2600" smtClean="0">
              <a:ea typeface="Arial Unicode MS" pitchFamily="34" charset="-122"/>
              <a:cs typeface="Arial Unicode MS" pitchFamily="34" charset="-122"/>
            </a:endParaRPr>
          </a:p>
          <a:p>
            <a:pPr marL="457200" indent="-457200" eaLnBrk="1" hangingPunct="1">
              <a:lnSpc>
                <a:spcPct val="80000"/>
              </a:lnSpc>
            </a:pPr>
            <a:endParaRPr lang="en-US" altLang="zh-CN" sz="2600" smtClean="0">
              <a:ea typeface="Arial Unicode MS" pitchFamily="34" charset="-122"/>
              <a:cs typeface="Arial Unicode MS" pitchFamily="34" charset="-122"/>
            </a:endParaRPr>
          </a:p>
          <a:p>
            <a:pPr marL="457200" indent="-457200" eaLnBrk="1" hangingPunct="1">
              <a:lnSpc>
                <a:spcPct val="80000"/>
              </a:lnSpc>
            </a:pPr>
            <a:endParaRPr lang="en-US" altLang="zh-CN" sz="2600" smtClean="0">
              <a:ea typeface="Arial Unicode MS" pitchFamily="34" charset="-122"/>
              <a:cs typeface="Arial Unicode MS" pitchFamily="34" charset="-122"/>
            </a:endParaRPr>
          </a:p>
          <a:p>
            <a:pPr marL="457200" indent="-457200" eaLnBrk="1" hangingPunct="1">
              <a:lnSpc>
                <a:spcPct val="80000"/>
              </a:lnSpc>
            </a:pPr>
            <a:r>
              <a:rPr lang="en-US" altLang="zh-CN" sz="2600" smtClean="0">
                <a:ea typeface="Arial Unicode MS" pitchFamily="34" charset="-122"/>
                <a:cs typeface="Arial Unicode MS" pitchFamily="34" charset="-122"/>
              </a:rPr>
              <a:t>The choice of encapsulation protocol depends on the WAN technology and the communicating equipment. </a:t>
            </a:r>
            <a:endParaRPr lang="en-US" altLang="zh-CN" sz="2600" smtClean="0"/>
          </a:p>
        </p:txBody>
      </p:sp>
      <p:graphicFrame>
        <p:nvGraphicFramePr>
          <p:cNvPr id="5122" name="Object 4"/>
          <p:cNvGraphicFramePr>
            <a:graphicFrameLocks noChangeAspect="1"/>
          </p:cNvGraphicFramePr>
          <p:nvPr/>
        </p:nvGraphicFramePr>
        <p:xfrm>
          <a:off x="827088" y="3257550"/>
          <a:ext cx="7200900" cy="2187575"/>
        </p:xfrm>
        <a:graphic>
          <a:graphicData uri="http://schemas.openxmlformats.org/presentationml/2006/ole">
            <mc:AlternateContent xmlns:mc="http://schemas.openxmlformats.org/markup-compatibility/2006">
              <mc:Choice xmlns:v="urn:schemas-microsoft-com:vml" Requires="v">
                <p:oleObj spid="_x0000_s5139" name="Bitmap Image" r:id="rId4" imgW="4866667" imgH="1295238" progId="Paint.Picture">
                  <p:embed/>
                </p:oleObj>
              </mc:Choice>
              <mc:Fallback>
                <p:oleObj name="Bitmap Image" r:id="rId4" imgW="4866667" imgH="1295238"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3257550"/>
                        <a:ext cx="7200900" cy="218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mtClean="0"/>
              <a:t>PPP and HDLC</a:t>
            </a:r>
          </a:p>
        </p:txBody>
      </p:sp>
      <p:sp>
        <p:nvSpPr>
          <p:cNvPr id="23555" name="Rectangle 3"/>
          <p:cNvSpPr>
            <a:spLocks noGrp="1" noChangeArrowheads="1"/>
          </p:cNvSpPr>
          <p:nvPr>
            <p:ph type="body" idx="1"/>
          </p:nvPr>
        </p:nvSpPr>
        <p:spPr>
          <a:xfrm>
            <a:off x="228600" y="1792288"/>
            <a:ext cx="8610600" cy="4876800"/>
          </a:xfrm>
        </p:spPr>
        <p:txBody>
          <a:bodyPr/>
          <a:lstStyle/>
          <a:p>
            <a:pPr marL="457200" indent="-457200" eaLnBrk="1" hangingPunct="1"/>
            <a:r>
              <a:rPr lang="en-US" altLang="zh-CN" sz="2000" smtClean="0">
                <a:latin typeface="Arial" charset="0"/>
                <a:ea typeface="Arial Unicode MS" pitchFamily="34" charset="-122"/>
                <a:cs typeface="Arial Unicode MS" pitchFamily="34" charset="-122"/>
              </a:rPr>
              <a:t>PPP is a standard serial-line encapsulation method</a:t>
            </a:r>
          </a:p>
          <a:p>
            <a:pPr marL="1027113" lvl="1" indent="-455613" eaLnBrk="1" hangingPunct="1"/>
            <a:r>
              <a:rPr lang="en-US" altLang="zh-CN" sz="2000" smtClean="0">
                <a:latin typeface="Arial" charset="0"/>
              </a:rPr>
              <a:t>Developed by IETF; replacing SLIP</a:t>
            </a:r>
          </a:p>
          <a:p>
            <a:pPr marL="1027113" lvl="1" indent="-455613" eaLnBrk="1" hangingPunct="1"/>
            <a:r>
              <a:rPr lang="en-US" altLang="zh-CN" sz="2000" smtClean="0">
                <a:latin typeface="Arial" charset="0"/>
              </a:rPr>
              <a:t>Contains a field to identify the network layer protocol</a:t>
            </a:r>
          </a:p>
          <a:p>
            <a:pPr marL="1027113" lvl="1" indent="-455613" eaLnBrk="1" hangingPunct="1"/>
            <a:r>
              <a:rPr lang="en-US" altLang="zh-CN" sz="2000" smtClean="0">
                <a:latin typeface="Arial" charset="0"/>
              </a:rPr>
              <a:t>PPP can check for link quality during connection establishment</a:t>
            </a:r>
            <a:endParaRPr lang="en-US" altLang="zh-CN" sz="2000" smtClean="0">
              <a:latin typeface="Arial" charset="0"/>
              <a:ea typeface="Arial Unicode MS" pitchFamily="34" charset="-122"/>
              <a:cs typeface="Arial Unicode MS" pitchFamily="34" charset="-122"/>
            </a:endParaRPr>
          </a:p>
          <a:p>
            <a:pPr marL="1027113" lvl="1" indent="-455613" eaLnBrk="1" hangingPunct="1"/>
            <a:r>
              <a:rPr lang="en-US" altLang="zh-CN" sz="2000" smtClean="0">
                <a:latin typeface="Arial" charset="0"/>
                <a:ea typeface="Arial Unicode MS" pitchFamily="34" charset="-122"/>
                <a:cs typeface="Arial Unicode MS" pitchFamily="34" charset="-122"/>
              </a:rPr>
              <a:t>Provides authentication through Password Authentication Protocol </a:t>
            </a:r>
            <a:r>
              <a:rPr lang="en-US" altLang="zh-CN" sz="2000" smtClean="0">
                <a:solidFill>
                  <a:srgbClr val="003366"/>
                </a:solidFill>
                <a:latin typeface="Arial" charset="0"/>
                <a:ea typeface="Arial Unicode MS" pitchFamily="34" charset="-122"/>
                <a:cs typeface="Arial Unicode MS" pitchFamily="34" charset="-122"/>
              </a:rPr>
              <a:t>(PAP)</a:t>
            </a:r>
            <a:r>
              <a:rPr lang="en-US" altLang="zh-CN" sz="2000" smtClean="0">
                <a:latin typeface="Arial" charset="0"/>
                <a:ea typeface="Arial Unicode MS" pitchFamily="34" charset="-122"/>
                <a:cs typeface="Arial Unicode MS" pitchFamily="34" charset="-122"/>
              </a:rPr>
              <a:t> and Challenge Handshake Authentication Protocol </a:t>
            </a:r>
            <a:r>
              <a:rPr lang="en-US" altLang="zh-CN" sz="2000" smtClean="0">
                <a:solidFill>
                  <a:srgbClr val="003366"/>
                </a:solidFill>
                <a:latin typeface="Arial" charset="0"/>
                <a:ea typeface="Arial Unicode MS" pitchFamily="34" charset="-122"/>
                <a:cs typeface="Arial Unicode MS" pitchFamily="34" charset="-122"/>
              </a:rPr>
              <a:t>(CHAP)</a:t>
            </a:r>
            <a:r>
              <a:rPr lang="en-US" altLang="zh-CN" sz="2000" smtClean="0">
                <a:solidFill>
                  <a:srgbClr val="FF0000"/>
                </a:solidFill>
                <a:latin typeface="Arial" charset="0"/>
                <a:ea typeface="Arial Unicode MS" pitchFamily="34" charset="-122"/>
                <a:cs typeface="Arial Unicode MS" pitchFamily="34" charset="-122"/>
              </a:rPr>
              <a:t>.</a:t>
            </a:r>
          </a:p>
          <a:p>
            <a:pPr marL="457200" indent="-457200" eaLnBrk="1" hangingPunct="1"/>
            <a:r>
              <a:rPr lang="en-US" altLang="zh-CN" sz="2000" smtClean="0">
                <a:latin typeface="Arial" charset="0"/>
                <a:ea typeface="Arial Unicode MS" pitchFamily="34" charset="-122"/>
                <a:cs typeface="Arial Unicode MS" pitchFamily="34" charset="-122"/>
              </a:rPr>
              <a:t>HDLC is Cisco's default encapsulation for serial lines</a:t>
            </a:r>
          </a:p>
          <a:p>
            <a:pPr marL="1027113" lvl="1" indent="-455613" eaLnBrk="1" hangingPunct="1"/>
            <a:r>
              <a:rPr lang="en-US" altLang="zh-CN" sz="2000" smtClean="0">
                <a:latin typeface="Arial" charset="0"/>
                <a:ea typeface="Arial Unicode MS" pitchFamily="34" charset="-122"/>
                <a:cs typeface="Arial Unicode MS" pitchFamily="34" charset="-122"/>
              </a:rPr>
              <a:t>No windowing or flow control</a:t>
            </a:r>
            <a:endParaRPr lang="en-US" altLang="zh-CN" sz="2000" smtClean="0">
              <a:solidFill>
                <a:srgbClr val="FF0000"/>
              </a:solidFill>
              <a:latin typeface="Arial" charset="0"/>
              <a:ea typeface="Arial Unicode MS" pitchFamily="34" charset="-122"/>
              <a:cs typeface="Arial Unicode MS" pitchFamily="34" charset="-122"/>
            </a:endParaRPr>
          </a:p>
          <a:p>
            <a:pPr marL="1027113" lvl="1" indent="-455613" eaLnBrk="1" hangingPunct="1"/>
            <a:r>
              <a:rPr lang="en-US" altLang="zh-CN" sz="2000" smtClean="0">
                <a:latin typeface="Arial" charset="0"/>
                <a:ea typeface="Arial Unicode MS" pitchFamily="34" charset="-122"/>
                <a:cs typeface="Arial Unicode MS" pitchFamily="34" charset="-122"/>
              </a:rPr>
              <a:t>A proprietary type code is inserted in the frame which means that HDLC framing is not interoperable with other vendors' equipment.</a:t>
            </a:r>
          </a:p>
          <a:p>
            <a:pPr marL="1027113" lvl="1" indent="-455613" eaLnBrk="1" hangingPunct="1"/>
            <a:r>
              <a:rPr lang="en-US" altLang="zh-CN" sz="2000" smtClean="0">
                <a:latin typeface="Arial" charset="0"/>
                <a:ea typeface="Arial Unicode MS" pitchFamily="34" charset="-122"/>
                <a:cs typeface="Arial Unicode MS" pitchFamily="34" charset="-122"/>
              </a:rPr>
              <a:t>Used when both ends of a </a:t>
            </a:r>
            <a:r>
              <a:rPr lang="en-US" altLang="zh-CN" sz="2000" smtClean="0">
                <a:solidFill>
                  <a:srgbClr val="003366"/>
                </a:solidFill>
                <a:latin typeface="Arial" charset="0"/>
                <a:ea typeface="Arial Unicode MS" pitchFamily="34" charset="-122"/>
                <a:cs typeface="Arial Unicode MS" pitchFamily="34" charset="-122"/>
              </a:rPr>
              <a:t>dedicated-line</a:t>
            </a:r>
            <a:r>
              <a:rPr lang="en-US" altLang="zh-CN" sz="2000" smtClean="0">
                <a:latin typeface="Arial" charset="0"/>
                <a:ea typeface="Arial Unicode MS" pitchFamily="34" charset="-122"/>
                <a:cs typeface="Arial Unicode MS" pitchFamily="34" charset="-122"/>
              </a:rPr>
              <a:t> connection are routers running Cisco IOS</a:t>
            </a:r>
          </a:p>
        </p:txBody>
      </p:sp>
    </p:spTree>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Text Box 2"/>
          <p:cNvSpPr txBox="1">
            <a:spLocks noChangeArrowheads="1"/>
          </p:cNvSpPr>
          <p:nvPr/>
        </p:nvSpPr>
        <p:spPr bwMode="auto">
          <a:xfrm>
            <a:off x="457200" y="711200"/>
            <a:ext cx="6172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4000" b="1" i="1" u="sng">
                <a:solidFill>
                  <a:schemeClr val="tx2"/>
                </a:solidFill>
                <a:latin typeface="Times New Roman" pitchFamily="18" charset="0"/>
              </a:rPr>
              <a:t>PPP</a:t>
            </a:r>
            <a:endParaRPr lang="en-US" altLang="zh-CN" sz="4000" b="1" u="sng">
              <a:solidFill>
                <a:schemeClr val="tx2"/>
              </a:solidFill>
              <a:latin typeface="Times New Roman" pitchFamily="18" charset="0"/>
            </a:endParaRPr>
          </a:p>
        </p:txBody>
      </p:sp>
      <p:sp>
        <p:nvSpPr>
          <p:cNvPr id="24579" name="Text Box 3"/>
          <p:cNvSpPr txBox="1">
            <a:spLocks noChangeArrowheads="1"/>
          </p:cNvSpPr>
          <p:nvPr/>
        </p:nvSpPr>
        <p:spPr bwMode="auto">
          <a:xfrm>
            <a:off x="323850" y="1773238"/>
            <a:ext cx="882015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457200" indent="-457200" eaLnBrk="0" hangingPunct="0">
              <a:defRPr>
                <a:solidFill>
                  <a:schemeClr val="tx1"/>
                </a:solidFill>
                <a:latin typeface="Verdana" pitchFamily="34" charset="0"/>
                <a:ea typeface="宋体" charset="-122"/>
              </a:defRPr>
            </a:lvl1pPr>
            <a:lvl2pPr marL="1027113" indent="-455613"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80000"/>
              </a:lnSpc>
              <a:spcBef>
                <a:spcPct val="20000"/>
              </a:spcBef>
              <a:buClr>
                <a:schemeClr val="accent2"/>
              </a:buClr>
              <a:buFont typeface="Wingdings" pitchFamily="2" charset="2"/>
              <a:buChar char="o"/>
            </a:pPr>
            <a:r>
              <a:rPr lang="en-US" altLang="zh-CN" sz="2400">
                <a:latin typeface="Arial" charset="0"/>
                <a:ea typeface="Arial Unicode MS" pitchFamily="34" charset="-122"/>
                <a:cs typeface="Arial Unicode MS" pitchFamily="34" charset="-122"/>
              </a:rPr>
              <a:t>The most widely used layer-2 protocol over serial links</a:t>
            </a:r>
          </a:p>
          <a:p>
            <a:pPr eaLnBrk="1" hangingPunct="1">
              <a:lnSpc>
                <a:spcPct val="80000"/>
              </a:lnSpc>
              <a:spcBef>
                <a:spcPct val="20000"/>
              </a:spcBef>
              <a:buClr>
                <a:schemeClr val="accent2"/>
              </a:buClr>
              <a:buFont typeface="Wingdings" pitchFamily="2" charset="2"/>
              <a:buChar char="o"/>
            </a:pPr>
            <a:r>
              <a:rPr lang="en-US" altLang="zh-CN" sz="2400">
                <a:latin typeface="Arial" charset="0"/>
                <a:ea typeface="Arial Unicode MS" pitchFamily="34" charset="-122"/>
                <a:cs typeface="Arial Unicode MS" pitchFamily="34" charset="-122"/>
              </a:rPr>
              <a:t>Developed from SLIP, which</a:t>
            </a:r>
          </a:p>
          <a:p>
            <a:pPr lvl="1" eaLnBrk="1" hangingPunct="1">
              <a:lnSpc>
                <a:spcPct val="80000"/>
              </a:lnSpc>
              <a:spcBef>
                <a:spcPct val="20000"/>
              </a:spcBef>
              <a:buClr>
                <a:schemeClr val="accent2"/>
              </a:buClr>
              <a:buFont typeface="Wingdings" pitchFamily="2" charset="2"/>
              <a:buChar char="n"/>
            </a:pPr>
            <a:r>
              <a:rPr lang="en-US" altLang="zh-CN" sz="2400">
                <a:latin typeface="Arial" charset="0"/>
                <a:ea typeface="Arial Unicode MS" pitchFamily="34" charset="-122"/>
                <a:cs typeface="Arial Unicode MS" pitchFamily="34" charset="-122"/>
              </a:rPr>
              <a:t>Supports only IP protocol</a:t>
            </a:r>
          </a:p>
          <a:p>
            <a:pPr lvl="1" eaLnBrk="1" hangingPunct="1">
              <a:lnSpc>
                <a:spcPct val="80000"/>
              </a:lnSpc>
              <a:spcBef>
                <a:spcPct val="20000"/>
              </a:spcBef>
              <a:buClr>
                <a:schemeClr val="accent2"/>
              </a:buClr>
              <a:buFont typeface="Wingdings" pitchFamily="2" charset="2"/>
              <a:buChar char="n"/>
            </a:pPr>
            <a:r>
              <a:rPr lang="en-US" altLang="zh-CN" sz="2400">
                <a:latin typeface="Arial" charset="0"/>
              </a:rPr>
              <a:t>Doesn’t support dynamic IP assignment</a:t>
            </a:r>
            <a:endParaRPr lang="en-US" altLang="zh-CN" sz="2400">
              <a:latin typeface="Arial" charset="0"/>
              <a:ea typeface="Arial Unicode MS" pitchFamily="34" charset="-122"/>
              <a:cs typeface="Arial Unicode MS" pitchFamily="34" charset="-122"/>
            </a:endParaRPr>
          </a:p>
          <a:p>
            <a:pPr lvl="1" eaLnBrk="1" hangingPunct="1">
              <a:lnSpc>
                <a:spcPct val="80000"/>
              </a:lnSpc>
              <a:spcBef>
                <a:spcPct val="20000"/>
              </a:spcBef>
              <a:buClr>
                <a:schemeClr val="accent2"/>
              </a:buClr>
              <a:buFont typeface="Wingdings" pitchFamily="2" charset="2"/>
              <a:buChar char="n"/>
            </a:pPr>
            <a:r>
              <a:rPr lang="en-US" altLang="zh-CN" sz="2400">
                <a:latin typeface="Arial" charset="0"/>
                <a:ea typeface="Arial Unicode MS" pitchFamily="34" charset="-122"/>
                <a:cs typeface="Arial Unicode MS" pitchFamily="34" charset="-122"/>
              </a:rPr>
              <a:t>Doesn’t support authentication</a:t>
            </a:r>
          </a:p>
          <a:p>
            <a:pPr lvl="1" eaLnBrk="1" hangingPunct="1">
              <a:lnSpc>
                <a:spcPct val="80000"/>
              </a:lnSpc>
              <a:spcBef>
                <a:spcPct val="20000"/>
              </a:spcBef>
              <a:buClr>
                <a:schemeClr val="accent2"/>
              </a:buClr>
              <a:buFont typeface="Wingdings" pitchFamily="2" charset="2"/>
              <a:buChar char="n"/>
            </a:pPr>
            <a:r>
              <a:rPr lang="en-US" altLang="zh-CN" sz="2400">
                <a:latin typeface="Arial" charset="0"/>
                <a:ea typeface="Arial Unicode MS" pitchFamily="34" charset="-122"/>
                <a:cs typeface="Arial Unicode MS" pitchFamily="34" charset="-122"/>
              </a:rPr>
              <a:t>Doesn’t support compression</a:t>
            </a:r>
          </a:p>
          <a:p>
            <a:pPr lvl="1" eaLnBrk="1" hangingPunct="1">
              <a:lnSpc>
                <a:spcPct val="80000"/>
              </a:lnSpc>
              <a:spcBef>
                <a:spcPct val="20000"/>
              </a:spcBef>
              <a:buClr>
                <a:schemeClr val="accent2"/>
              </a:buClr>
              <a:buFont typeface="Wingdings" pitchFamily="2" charset="2"/>
              <a:buChar char="n"/>
            </a:pPr>
            <a:r>
              <a:rPr lang="en-US" altLang="zh-CN" sz="2400">
                <a:latin typeface="Arial" charset="0"/>
                <a:ea typeface="Arial Unicode MS" pitchFamily="34" charset="-122"/>
                <a:cs typeface="Arial Unicode MS" pitchFamily="34" charset="-122"/>
              </a:rPr>
              <a:t>Doesn’t support error detection</a:t>
            </a:r>
          </a:p>
          <a:p>
            <a:pPr eaLnBrk="1" hangingPunct="1">
              <a:lnSpc>
                <a:spcPct val="80000"/>
              </a:lnSpc>
              <a:spcBef>
                <a:spcPct val="20000"/>
              </a:spcBef>
              <a:buClr>
                <a:schemeClr val="accent2"/>
              </a:buClr>
              <a:buFont typeface="Wingdings" pitchFamily="2" charset="2"/>
              <a:buChar char="o"/>
            </a:pPr>
            <a:r>
              <a:rPr lang="en-US" altLang="zh-CN" sz="2400">
                <a:latin typeface="Arial" charset="0"/>
                <a:ea typeface="Arial Unicode MS" pitchFamily="34" charset="-122"/>
                <a:cs typeface="Arial Unicode MS" pitchFamily="34" charset="-122"/>
              </a:rPr>
              <a:t>PPP offers the following features:</a:t>
            </a:r>
          </a:p>
          <a:p>
            <a:pPr lvl="1" eaLnBrk="1" hangingPunct="1">
              <a:lnSpc>
                <a:spcPct val="80000"/>
              </a:lnSpc>
              <a:spcBef>
                <a:spcPct val="20000"/>
              </a:spcBef>
              <a:buClr>
                <a:schemeClr val="accent2"/>
              </a:buClr>
              <a:buFont typeface="Wingdings" pitchFamily="2" charset="2"/>
              <a:buChar char="n"/>
            </a:pPr>
            <a:r>
              <a:rPr lang="en-US" altLang="zh-CN" sz="2400">
                <a:latin typeface="Arial" charset="0"/>
                <a:ea typeface="Arial Unicode MS" pitchFamily="34" charset="-122"/>
                <a:cs typeface="Arial Unicode MS" pitchFamily="34" charset="-122"/>
              </a:rPr>
              <a:t>Network protocol multiplexing</a:t>
            </a:r>
          </a:p>
          <a:p>
            <a:pPr lvl="1" eaLnBrk="1" hangingPunct="1">
              <a:lnSpc>
                <a:spcPct val="80000"/>
              </a:lnSpc>
              <a:spcBef>
                <a:spcPct val="20000"/>
              </a:spcBef>
              <a:buClr>
                <a:schemeClr val="accent2"/>
              </a:buClr>
              <a:buFont typeface="Wingdings" pitchFamily="2" charset="2"/>
              <a:buChar char="n"/>
            </a:pPr>
            <a:r>
              <a:rPr lang="en-US" altLang="zh-CN" sz="2400">
                <a:latin typeface="Arial" charset="0"/>
                <a:ea typeface="Arial Unicode MS" pitchFamily="34" charset="-122"/>
                <a:cs typeface="Arial Unicode MS" pitchFamily="34" charset="-122"/>
              </a:rPr>
              <a:t>Dynamic assignment of IP addresses </a:t>
            </a:r>
          </a:p>
          <a:p>
            <a:pPr lvl="1" eaLnBrk="1" hangingPunct="1">
              <a:lnSpc>
                <a:spcPct val="80000"/>
              </a:lnSpc>
              <a:spcBef>
                <a:spcPct val="20000"/>
              </a:spcBef>
              <a:buClr>
                <a:schemeClr val="accent2"/>
              </a:buClr>
              <a:buFont typeface="Wingdings" pitchFamily="2" charset="2"/>
              <a:buChar char="n"/>
            </a:pPr>
            <a:r>
              <a:rPr lang="en-US" altLang="zh-CN" sz="2400">
                <a:latin typeface="Arial" charset="0"/>
                <a:ea typeface="Arial Unicode MS" pitchFamily="34" charset="-122"/>
                <a:cs typeface="Arial Unicode MS" pitchFamily="34" charset="-122"/>
              </a:rPr>
              <a:t>Authentication: PAP, CHAP</a:t>
            </a:r>
          </a:p>
          <a:p>
            <a:pPr lvl="1" eaLnBrk="1" hangingPunct="1">
              <a:lnSpc>
                <a:spcPct val="80000"/>
              </a:lnSpc>
              <a:spcBef>
                <a:spcPct val="20000"/>
              </a:spcBef>
              <a:buClr>
                <a:schemeClr val="accent2"/>
              </a:buClr>
              <a:buFont typeface="Wingdings" pitchFamily="2" charset="2"/>
              <a:buChar char="n"/>
            </a:pPr>
            <a:r>
              <a:rPr lang="en-US" altLang="zh-CN" sz="2400">
                <a:latin typeface="Arial" charset="0"/>
                <a:ea typeface="Arial Unicode MS" pitchFamily="34" charset="-122"/>
                <a:cs typeface="Arial Unicode MS" pitchFamily="34" charset="-122"/>
              </a:rPr>
              <a:t>Compression</a:t>
            </a:r>
          </a:p>
          <a:p>
            <a:pPr lvl="1" eaLnBrk="1" hangingPunct="1">
              <a:lnSpc>
                <a:spcPct val="80000"/>
              </a:lnSpc>
              <a:spcBef>
                <a:spcPct val="20000"/>
              </a:spcBef>
              <a:buClr>
                <a:schemeClr val="accent2"/>
              </a:buClr>
              <a:buFont typeface="Wingdings" pitchFamily="2" charset="2"/>
              <a:buChar char="n"/>
            </a:pPr>
            <a:r>
              <a:rPr lang="en-US" altLang="zh-CN" sz="2400">
                <a:latin typeface="Arial" charset="0"/>
                <a:ea typeface="Arial Unicode MS" pitchFamily="34" charset="-122"/>
                <a:cs typeface="Arial Unicode MS" pitchFamily="34" charset="-122"/>
              </a:rPr>
              <a:t>Error detection</a:t>
            </a:r>
          </a:p>
        </p:txBody>
      </p:sp>
    </p:spTree>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Text Box 2"/>
          <p:cNvSpPr txBox="1">
            <a:spLocks noChangeArrowheads="1"/>
          </p:cNvSpPr>
          <p:nvPr/>
        </p:nvSpPr>
        <p:spPr bwMode="auto">
          <a:xfrm>
            <a:off x="468313" y="765175"/>
            <a:ext cx="6172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4000" b="1" i="1" u="sng">
                <a:latin typeface="Times New Roman" pitchFamily="18" charset="0"/>
              </a:rPr>
              <a:t>PPP  components</a:t>
            </a:r>
            <a:endParaRPr lang="en-US" altLang="zh-CN" sz="4000" b="1" u="sng">
              <a:latin typeface="Times New Roman" pitchFamily="18" charset="0"/>
            </a:endParaRPr>
          </a:p>
        </p:txBody>
      </p:sp>
      <p:sp>
        <p:nvSpPr>
          <p:cNvPr id="863235" name="Text Box 3"/>
          <p:cNvSpPr txBox="1">
            <a:spLocks noChangeArrowheads="1"/>
          </p:cNvSpPr>
          <p:nvPr/>
        </p:nvSpPr>
        <p:spPr bwMode="auto">
          <a:xfrm>
            <a:off x="468313" y="1700213"/>
            <a:ext cx="8021637"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40000"/>
              </a:lnSpc>
              <a:spcBef>
                <a:spcPct val="20000"/>
              </a:spcBef>
              <a:buClr>
                <a:schemeClr val="accent2"/>
              </a:buClr>
              <a:buSzPct val="110000"/>
              <a:buFont typeface="Wingdings" pitchFamily="2" charset="2"/>
              <a:buChar char="n"/>
            </a:pPr>
            <a:r>
              <a:rPr lang="en-US" altLang="zh-CN" sz="2400"/>
              <a:t>Uses HDLC(ISO HDLC, not Cisco HDLC) as a basis to encapsulate layer 3 datagrams. </a:t>
            </a:r>
          </a:p>
          <a:p>
            <a:pPr eaLnBrk="1" hangingPunct="1">
              <a:lnSpc>
                <a:spcPct val="140000"/>
              </a:lnSpc>
              <a:spcBef>
                <a:spcPct val="20000"/>
              </a:spcBef>
              <a:buClr>
                <a:schemeClr val="accent2"/>
              </a:buClr>
              <a:buSzPct val="110000"/>
              <a:buFont typeface="Wingdings" pitchFamily="2" charset="2"/>
              <a:buChar char="n"/>
            </a:pPr>
            <a:r>
              <a:rPr lang="en-US" altLang="zh-CN" sz="2400">
                <a:cs typeface="Times New Roman" pitchFamily="18" charset="0"/>
              </a:rPr>
              <a:t>Implements LCP (Link Control Protocol) for:</a:t>
            </a:r>
          </a:p>
          <a:p>
            <a:pPr lvl="1" eaLnBrk="1" hangingPunct="1">
              <a:lnSpc>
                <a:spcPct val="140000"/>
              </a:lnSpc>
              <a:spcBef>
                <a:spcPct val="20000"/>
              </a:spcBef>
              <a:buClr>
                <a:schemeClr val="accent2"/>
              </a:buClr>
              <a:buSzPct val="110000"/>
              <a:buFont typeface="Wingdings" pitchFamily="2" charset="2"/>
              <a:buChar char="n"/>
            </a:pPr>
            <a:r>
              <a:rPr lang="en-US" altLang="zh-CN" sz="2400"/>
              <a:t>Connection establishment</a:t>
            </a:r>
          </a:p>
          <a:p>
            <a:pPr lvl="1" eaLnBrk="1" hangingPunct="1">
              <a:lnSpc>
                <a:spcPct val="140000"/>
              </a:lnSpc>
              <a:spcBef>
                <a:spcPct val="20000"/>
              </a:spcBef>
              <a:buClr>
                <a:schemeClr val="accent2"/>
              </a:buClr>
              <a:buSzPct val="110000"/>
              <a:buFont typeface="Wingdings" pitchFamily="2" charset="2"/>
              <a:buChar char="n"/>
            </a:pPr>
            <a:r>
              <a:rPr lang="en-US" altLang="zh-CN" sz="2400"/>
              <a:t>Connection configuration options</a:t>
            </a:r>
          </a:p>
          <a:p>
            <a:pPr lvl="1" eaLnBrk="1" hangingPunct="1">
              <a:lnSpc>
                <a:spcPct val="140000"/>
              </a:lnSpc>
              <a:spcBef>
                <a:spcPct val="20000"/>
              </a:spcBef>
              <a:buClr>
                <a:schemeClr val="accent2"/>
              </a:buClr>
              <a:buSzPct val="110000"/>
              <a:buFont typeface="Wingdings" pitchFamily="2" charset="2"/>
              <a:buChar char="n"/>
            </a:pPr>
            <a:r>
              <a:rPr lang="en-US" altLang="zh-CN" sz="2400"/>
              <a:t>Link-quality testing</a:t>
            </a:r>
          </a:p>
          <a:p>
            <a:pPr eaLnBrk="1" hangingPunct="1">
              <a:lnSpc>
                <a:spcPct val="140000"/>
              </a:lnSpc>
              <a:spcBef>
                <a:spcPct val="20000"/>
              </a:spcBef>
              <a:buClr>
                <a:schemeClr val="accent2"/>
              </a:buClr>
              <a:buSzPct val="110000"/>
              <a:buFont typeface="Wingdings" pitchFamily="2" charset="2"/>
              <a:buChar char="n"/>
            </a:pPr>
            <a:r>
              <a:rPr lang="en-US" altLang="zh-CN" sz="2400"/>
              <a:t>Implements NCP (Network Control Protocol) to select and configure layer 3  protocol.</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3234"/>
                                        </p:tgtEl>
                                        <p:attrNameLst>
                                          <p:attrName>style.visibility</p:attrName>
                                        </p:attrNameLst>
                                      </p:cBhvr>
                                      <p:to>
                                        <p:strVal val="visible"/>
                                      </p:to>
                                    </p:set>
                                    <p:anim calcmode="lin" valueType="num">
                                      <p:cBhvr additive="base">
                                        <p:cTn id="7" dur="500" fill="hold"/>
                                        <p:tgtEl>
                                          <p:spTgt spid="863234"/>
                                        </p:tgtEl>
                                        <p:attrNameLst>
                                          <p:attrName>ppt_x</p:attrName>
                                        </p:attrNameLst>
                                      </p:cBhvr>
                                      <p:tavLst>
                                        <p:tav tm="0">
                                          <p:val>
                                            <p:strVal val="0-#ppt_w/2"/>
                                          </p:val>
                                        </p:tav>
                                        <p:tav tm="100000">
                                          <p:val>
                                            <p:strVal val="#ppt_x"/>
                                          </p:val>
                                        </p:tav>
                                      </p:tavLst>
                                    </p:anim>
                                    <p:anim calcmode="lin" valueType="num">
                                      <p:cBhvr additive="base">
                                        <p:cTn id="8" dur="500" fill="hold"/>
                                        <p:tgtEl>
                                          <p:spTgt spid="8632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63235"/>
                                        </p:tgtEl>
                                        <p:attrNameLst>
                                          <p:attrName>style.visibility</p:attrName>
                                        </p:attrNameLst>
                                      </p:cBhvr>
                                      <p:to>
                                        <p:strVal val="visible"/>
                                      </p:to>
                                    </p:set>
                                    <p:anim calcmode="lin" valueType="num">
                                      <p:cBhvr additive="base">
                                        <p:cTn id="13" dur="500" fill="hold"/>
                                        <p:tgtEl>
                                          <p:spTgt spid="863235"/>
                                        </p:tgtEl>
                                        <p:attrNameLst>
                                          <p:attrName>ppt_x</p:attrName>
                                        </p:attrNameLst>
                                      </p:cBhvr>
                                      <p:tavLst>
                                        <p:tav tm="0">
                                          <p:val>
                                            <p:strVal val="0-#ppt_w/2"/>
                                          </p:val>
                                        </p:tav>
                                        <p:tav tm="100000">
                                          <p:val>
                                            <p:strVal val="#ppt_x"/>
                                          </p:val>
                                        </p:tav>
                                      </p:tavLst>
                                    </p:anim>
                                    <p:anim calcmode="lin" valueType="num">
                                      <p:cBhvr additive="base">
                                        <p:cTn id="14" dur="500" fill="hold"/>
                                        <p:tgtEl>
                                          <p:spTgt spid="863235"/>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63235"/>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3234" grpId="0" autoUpdateAnimBg="0"/>
      <p:bldP spid="86323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95288" y="4029075"/>
            <a:ext cx="8659812"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20000"/>
              </a:spcBef>
              <a:buFontTx/>
              <a:buBlip>
                <a:blip r:embed="rId3"/>
              </a:buBlip>
            </a:pPr>
            <a:r>
              <a:rPr lang="en-US" altLang="zh-CN" sz="2400">
                <a:latin typeface="Arial" charset="0"/>
              </a:rPr>
              <a:t>Flag: Beginning or end of a frame, 01111110</a:t>
            </a:r>
          </a:p>
          <a:p>
            <a:pPr eaLnBrk="1" hangingPunct="1">
              <a:spcBef>
                <a:spcPct val="20000"/>
              </a:spcBef>
              <a:buFontTx/>
              <a:buBlip>
                <a:blip r:embed="rId3"/>
              </a:buBlip>
            </a:pPr>
            <a:r>
              <a:rPr lang="en-US" altLang="zh-CN" sz="2400">
                <a:latin typeface="Arial" charset="0"/>
              </a:rPr>
              <a:t>Address:11111111,broadcast address</a:t>
            </a:r>
          </a:p>
          <a:p>
            <a:pPr eaLnBrk="1" hangingPunct="1">
              <a:spcBef>
                <a:spcPct val="20000"/>
              </a:spcBef>
              <a:buFontTx/>
              <a:buBlip>
                <a:blip r:embed="rId3"/>
              </a:buBlip>
            </a:pPr>
            <a:r>
              <a:rPr lang="en-US" altLang="zh-CN" sz="2400">
                <a:latin typeface="Arial" charset="0"/>
              </a:rPr>
              <a:t>Control:00000011,user data is transferred as disorder frames</a:t>
            </a:r>
          </a:p>
          <a:p>
            <a:pPr eaLnBrk="1" hangingPunct="1">
              <a:spcBef>
                <a:spcPct val="20000"/>
              </a:spcBef>
              <a:buFontTx/>
              <a:buBlip>
                <a:blip r:embed="rId3"/>
              </a:buBlip>
            </a:pPr>
            <a:r>
              <a:rPr lang="en-US" altLang="zh-CN" sz="2400">
                <a:latin typeface="Arial" charset="0"/>
              </a:rPr>
              <a:t>Protocol: The protocol type in data field</a:t>
            </a:r>
          </a:p>
          <a:p>
            <a:pPr eaLnBrk="1" hangingPunct="1">
              <a:spcBef>
                <a:spcPct val="20000"/>
              </a:spcBef>
              <a:buFontTx/>
              <a:buBlip>
                <a:blip r:embed="rId3"/>
              </a:buBlip>
            </a:pPr>
            <a:r>
              <a:rPr lang="en-US" altLang="zh-CN" sz="2400">
                <a:latin typeface="Arial" charset="0"/>
              </a:rPr>
              <a:t>Data: Datagram, maximum default is 1500 bytes</a:t>
            </a:r>
          </a:p>
          <a:p>
            <a:pPr eaLnBrk="1" hangingPunct="1">
              <a:spcBef>
                <a:spcPct val="20000"/>
              </a:spcBef>
              <a:buFontTx/>
              <a:buBlip>
                <a:blip r:embed="rId3"/>
              </a:buBlip>
            </a:pPr>
            <a:r>
              <a:rPr lang="en-US" altLang="zh-CN" sz="2400">
                <a:latin typeface="Arial" charset="0"/>
              </a:rPr>
              <a:t>FCS: Error controlling </a:t>
            </a:r>
          </a:p>
        </p:txBody>
      </p:sp>
      <p:pic>
        <p:nvPicPr>
          <p:cNvPr id="266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00213"/>
            <a:ext cx="763270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4"/>
          <p:cNvSpPr>
            <a:spLocks noChangeArrowheads="1"/>
          </p:cNvSpPr>
          <p:nvPr/>
        </p:nvSpPr>
        <p:spPr bwMode="auto">
          <a:xfrm>
            <a:off x="684213" y="855663"/>
            <a:ext cx="42132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a:t>PPP frame format</a:t>
            </a:r>
          </a:p>
        </p:txBody>
      </p:sp>
    </p:spTree>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Text Box 2"/>
          <p:cNvSpPr txBox="1">
            <a:spLocks noChangeArrowheads="1"/>
          </p:cNvSpPr>
          <p:nvPr/>
        </p:nvSpPr>
        <p:spPr bwMode="auto">
          <a:xfrm>
            <a:off x="381000" y="977900"/>
            <a:ext cx="9144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3200"/>
              <a:t>PPP  session establishment/ termination</a:t>
            </a:r>
          </a:p>
        </p:txBody>
      </p:sp>
      <p:sp>
        <p:nvSpPr>
          <p:cNvPr id="867331" name="Text Box 3"/>
          <p:cNvSpPr txBox="1">
            <a:spLocks noChangeArrowheads="1"/>
          </p:cNvSpPr>
          <p:nvPr/>
        </p:nvSpPr>
        <p:spPr bwMode="auto">
          <a:xfrm>
            <a:off x="381000" y="1616075"/>
            <a:ext cx="8763000" cy="472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70000"/>
              </a:lnSpc>
              <a:spcBef>
                <a:spcPct val="20000"/>
              </a:spcBef>
              <a:buClr>
                <a:schemeClr val="accent2"/>
              </a:buClr>
              <a:buSzPct val="110000"/>
              <a:buFont typeface="Wingdings" pitchFamily="2" charset="2"/>
              <a:buChar char="n"/>
            </a:pPr>
            <a:r>
              <a:rPr lang="en-US" altLang="zh-CN" sz="2400">
                <a:cs typeface="Times New Roman" pitchFamily="18" charset="0"/>
              </a:rPr>
              <a:t> To establish communications over a point-to-point link, PPP goes through four distinct phases</a:t>
            </a:r>
            <a:r>
              <a:rPr lang="ar-SA" altLang="zh-CN" sz="2400">
                <a:cs typeface="Times New Roman" pitchFamily="18" charset="0"/>
              </a:rPr>
              <a:t>: </a:t>
            </a:r>
            <a:endParaRPr lang="en-US" altLang="zh-CN" sz="2400">
              <a:cs typeface="Times New Roman" pitchFamily="18" charset="0"/>
            </a:endParaRPr>
          </a:p>
          <a:p>
            <a:pPr lvl="1" eaLnBrk="1" hangingPunct="1">
              <a:lnSpc>
                <a:spcPct val="170000"/>
              </a:lnSpc>
              <a:spcBef>
                <a:spcPct val="20000"/>
              </a:spcBef>
              <a:buClr>
                <a:schemeClr val="accent2"/>
              </a:buClr>
              <a:buSzPct val="110000"/>
              <a:buFont typeface="Wingdings" pitchFamily="2" charset="2"/>
              <a:buChar char="n"/>
            </a:pPr>
            <a:r>
              <a:rPr lang="en-US" altLang="zh-CN" sz="2400">
                <a:cs typeface="Times New Roman" pitchFamily="18" charset="0"/>
              </a:rPr>
              <a:t> Link establishment and configuration negotiation       	(LCP). </a:t>
            </a:r>
          </a:p>
          <a:p>
            <a:pPr lvl="1" eaLnBrk="1" hangingPunct="1">
              <a:lnSpc>
                <a:spcPct val="170000"/>
              </a:lnSpc>
              <a:spcBef>
                <a:spcPct val="20000"/>
              </a:spcBef>
              <a:buClr>
                <a:schemeClr val="accent2"/>
              </a:buClr>
              <a:buSzPct val="110000"/>
              <a:buFont typeface="Wingdings" pitchFamily="2" charset="2"/>
              <a:buChar char="n"/>
            </a:pPr>
            <a:r>
              <a:rPr lang="en-US" altLang="zh-CN" sz="2400">
                <a:cs typeface="Times New Roman" pitchFamily="18" charset="0"/>
              </a:rPr>
              <a:t> Link quality testing. </a:t>
            </a:r>
          </a:p>
          <a:p>
            <a:pPr lvl="1" eaLnBrk="1" hangingPunct="1">
              <a:lnSpc>
                <a:spcPct val="170000"/>
              </a:lnSpc>
              <a:spcBef>
                <a:spcPct val="20000"/>
              </a:spcBef>
              <a:buClr>
                <a:schemeClr val="accent2"/>
              </a:buClr>
              <a:buSzPct val="110000"/>
              <a:buFont typeface="Wingdings" pitchFamily="2" charset="2"/>
              <a:buChar char="n"/>
            </a:pPr>
            <a:r>
              <a:rPr lang="en-US" altLang="zh-CN" sz="2400">
                <a:cs typeface="Times New Roman" pitchFamily="18" charset="0"/>
              </a:rPr>
              <a:t> Network layer protocol configuration (NCP). </a:t>
            </a:r>
          </a:p>
          <a:p>
            <a:pPr lvl="1" eaLnBrk="1" hangingPunct="1">
              <a:lnSpc>
                <a:spcPct val="170000"/>
              </a:lnSpc>
              <a:spcBef>
                <a:spcPct val="20000"/>
              </a:spcBef>
              <a:buClr>
                <a:schemeClr val="accent2"/>
              </a:buClr>
              <a:buSzPct val="110000"/>
              <a:buFont typeface="Wingdings" pitchFamily="2" charset="2"/>
              <a:buChar char="n"/>
            </a:pPr>
            <a:r>
              <a:rPr lang="en-US" altLang="zh-CN" sz="2400">
                <a:cs typeface="Times New Roman" pitchFamily="18" charset="0"/>
              </a:rPr>
              <a:t> Link termination.</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7330"/>
                                        </p:tgtEl>
                                        <p:attrNameLst>
                                          <p:attrName>style.visibility</p:attrName>
                                        </p:attrNameLst>
                                      </p:cBhvr>
                                      <p:to>
                                        <p:strVal val="visible"/>
                                      </p:to>
                                    </p:set>
                                    <p:anim calcmode="lin" valueType="num">
                                      <p:cBhvr additive="base">
                                        <p:cTn id="7" dur="500" fill="hold"/>
                                        <p:tgtEl>
                                          <p:spTgt spid="867330"/>
                                        </p:tgtEl>
                                        <p:attrNameLst>
                                          <p:attrName>ppt_x</p:attrName>
                                        </p:attrNameLst>
                                      </p:cBhvr>
                                      <p:tavLst>
                                        <p:tav tm="0">
                                          <p:val>
                                            <p:strVal val="0-#ppt_w/2"/>
                                          </p:val>
                                        </p:tav>
                                        <p:tav tm="100000">
                                          <p:val>
                                            <p:strVal val="#ppt_x"/>
                                          </p:val>
                                        </p:tav>
                                      </p:tavLst>
                                    </p:anim>
                                    <p:anim calcmode="lin" valueType="num">
                                      <p:cBhvr additive="base">
                                        <p:cTn id="8" dur="500" fill="hold"/>
                                        <p:tgtEl>
                                          <p:spTgt spid="8673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67331"/>
                                        </p:tgtEl>
                                        <p:attrNameLst>
                                          <p:attrName>style.visibility</p:attrName>
                                        </p:attrNameLst>
                                      </p:cBhvr>
                                      <p:to>
                                        <p:strVal val="visible"/>
                                      </p:to>
                                    </p:set>
                                    <p:anim calcmode="lin" valueType="num">
                                      <p:cBhvr additive="base">
                                        <p:cTn id="13" dur="500" fill="hold"/>
                                        <p:tgtEl>
                                          <p:spTgt spid="867331"/>
                                        </p:tgtEl>
                                        <p:attrNameLst>
                                          <p:attrName>ppt_x</p:attrName>
                                        </p:attrNameLst>
                                      </p:cBhvr>
                                      <p:tavLst>
                                        <p:tav tm="0">
                                          <p:val>
                                            <p:strVal val="0-#ppt_w/2"/>
                                          </p:val>
                                        </p:tav>
                                        <p:tav tm="100000">
                                          <p:val>
                                            <p:strVal val="#ppt_x"/>
                                          </p:val>
                                        </p:tav>
                                      </p:tavLst>
                                    </p:anim>
                                    <p:anim calcmode="lin" valueType="num">
                                      <p:cBhvr additive="base">
                                        <p:cTn id="14" dur="500" fill="hold"/>
                                        <p:tgtEl>
                                          <p:spTgt spid="86733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67331"/>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7330" grpId="0" autoUpdateAnimBg="0"/>
      <p:bldP spid="867331"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93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38238"/>
            <a:ext cx="9144000" cy="571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9379" name="Text Box 3"/>
          <p:cNvSpPr txBox="1">
            <a:spLocks noChangeArrowheads="1"/>
          </p:cNvSpPr>
          <p:nvPr/>
        </p:nvSpPr>
        <p:spPr bwMode="auto">
          <a:xfrm>
            <a:off x="0" y="273050"/>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3600" b="1" u="sng">
                <a:latin typeface="Times New Roman" pitchFamily="18" charset="0"/>
                <a:cs typeface="Times New Roman" pitchFamily="18" charset="0"/>
              </a:rPr>
              <a:t>Phase 1.   Link establishment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9379"/>
                                        </p:tgtEl>
                                        <p:attrNameLst>
                                          <p:attrName>style.visibility</p:attrName>
                                        </p:attrNameLst>
                                      </p:cBhvr>
                                      <p:to>
                                        <p:strVal val="visible"/>
                                      </p:to>
                                    </p:set>
                                    <p:anim calcmode="lin" valueType="num">
                                      <p:cBhvr additive="base">
                                        <p:cTn id="7" dur="500" fill="hold"/>
                                        <p:tgtEl>
                                          <p:spTgt spid="869379"/>
                                        </p:tgtEl>
                                        <p:attrNameLst>
                                          <p:attrName>ppt_x</p:attrName>
                                        </p:attrNameLst>
                                      </p:cBhvr>
                                      <p:tavLst>
                                        <p:tav tm="0">
                                          <p:val>
                                            <p:strVal val="0-#ppt_w/2"/>
                                          </p:val>
                                        </p:tav>
                                        <p:tav tm="100000">
                                          <p:val>
                                            <p:strVal val="#ppt_x"/>
                                          </p:val>
                                        </p:tav>
                                      </p:tavLst>
                                    </p:anim>
                                    <p:anim calcmode="lin" valueType="num">
                                      <p:cBhvr additive="base">
                                        <p:cTn id="8" dur="500" fill="hold"/>
                                        <p:tgtEl>
                                          <p:spTgt spid="869379"/>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69379"/>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69378"/>
                                        </p:tgtEl>
                                        <p:attrNameLst>
                                          <p:attrName>style.visibility</p:attrName>
                                        </p:attrNameLst>
                                      </p:cBhvr>
                                      <p:to>
                                        <p:strVal val="visible"/>
                                      </p:to>
                                    </p:set>
                                    <p:anim calcmode="lin" valueType="num">
                                      <p:cBhvr additive="base">
                                        <p:cTn id="13" dur="500" fill="hold"/>
                                        <p:tgtEl>
                                          <p:spTgt spid="869378"/>
                                        </p:tgtEl>
                                        <p:attrNameLst>
                                          <p:attrName>ppt_x</p:attrName>
                                        </p:attrNameLst>
                                      </p:cBhvr>
                                      <p:tavLst>
                                        <p:tav tm="0">
                                          <p:val>
                                            <p:strVal val="0-#ppt_w/2"/>
                                          </p:val>
                                        </p:tav>
                                        <p:tav tm="100000">
                                          <p:val>
                                            <p:strVal val="#ppt_x"/>
                                          </p:val>
                                        </p:tav>
                                      </p:tavLst>
                                    </p:anim>
                                    <p:anim calcmode="lin" valueType="num">
                                      <p:cBhvr additive="base">
                                        <p:cTn id="14" dur="500" fill="hold"/>
                                        <p:tgtEl>
                                          <p:spTgt spid="8693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9379"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Text Box 2"/>
          <p:cNvSpPr txBox="1">
            <a:spLocks noChangeArrowheads="1"/>
          </p:cNvSpPr>
          <p:nvPr/>
        </p:nvSpPr>
        <p:spPr bwMode="auto">
          <a:xfrm>
            <a:off x="250825" y="1628775"/>
            <a:ext cx="8748713"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20000"/>
              </a:lnSpc>
              <a:spcBef>
                <a:spcPct val="20000"/>
              </a:spcBef>
              <a:buClr>
                <a:schemeClr val="accent2"/>
              </a:buClr>
              <a:buSzPct val="110000"/>
              <a:buFont typeface="Wingdings" pitchFamily="2" charset="2"/>
              <a:buChar char="n"/>
            </a:pPr>
            <a:r>
              <a:rPr lang="en-US" altLang="zh-CN" sz="2400">
                <a:latin typeface="Arial" charset="0"/>
                <a:cs typeface="Times New Roman" pitchFamily="18" charset="0"/>
              </a:rPr>
              <a:t>Link establishment is the first phase before any network-layer datagrams can be exchanged</a:t>
            </a:r>
          </a:p>
          <a:p>
            <a:pPr lvl="1" eaLnBrk="1" hangingPunct="1">
              <a:lnSpc>
                <a:spcPct val="120000"/>
              </a:lnSpc>
              <a:spcBef>
                <a:spcPct val="20000"/>
              </a:spcBef>
              <a:buClr>
                <a:schemeClr val="accent2"/>
              </a:buClr>
              <a:buSzPct val="110000"/>
              <a:buFont typeface="Wingdings" pitchFamily="2" charset="2"/>
              <a:buChar char="n"/>
            </a:pPr>
            <a:r>
              <a:rPr lang="en-US" altLang="zh-CN" sz="2400">
                <a:latin typeface="Arial" charset="0"/>
                <a:cs typeface="Times New Roman" pitchFamily="18" charset="0"/>
              </a:rPr>
              <a:t>Each PPP device sends LCPs to open the connection </a:t>
            </a:r>
          </a:p>
          <a:p>
            <a:pPr lvl="1" eaLnBrk="1" hangingPunct="1">
              <a:lnSpc>
                <a:spcPct val="120000"/>
              </a:lnSpc>
              <a:spcBef>
                <a:spcPct val="20000"/>
              </a:spcBef>
              <a:buClr>
                <a:schemeClr val="accent2"/>
              </a:buClr>
              <a:buSzPct val="110000"/>
              <a:buFont typeface="Wingdings" pitchFamily="2" charset="2"/>
              <a:buChar char="n"/>
            </a:pPr>
            <a:r>
              <a:rPr lang="en-US" altLang="zh-CN" sz="2400">
                <a:latin typeface="Arial" charset="0"/>
                <a:cs typeface="Times New Roman" pitchFamily="18" charset="0"/>
              </a:rPr>
              <a:t>LCP packets contain a configuration option field that allows devices to negotiate the use of options such as compression and authentication  protocol, etc.</a:t>
            </a:r>
          </a:p>
          <a:p>
            <a:pPr lvl="1" eaLnBrk="1" hangingPunct="1">
              <a:lnSpc>
                <a:spcPct val="120000"/>
              </a:lnSpc>
              <a:spcBef>
                <a:spcPct val="20000"/>
              </a:spcBef>
              <a:buClr>
                <a:schemeClr val="accent2"/>
              </a:buClr>
              <a:buSzPct val="110000"/>
              <a:buFont typeface="Wingdings" pitchFamily="2" charset="2"/>
              <a:buChar char="n"/>
            </a:pPr>
            <a:r>
              <a:rPr lang="en-US" altLang="zh-CN" sz="2400">
                <a:latin typeface="Arial" charset="0"/>
                <a:cs typeface="Times New Roman" pitchFamily="18" charset="0"/>
              </a:rPr>
              <a:t>If a configuration option is not included in an LCP packet, the default value for that configuration option is assumed. </a:t>
            </a:r>
          </a:p>
          <a:p>
            <a:pPr lvl="1" eaLnBrk="1" hangingPunct="1">
              <a:lnSpc>
                <a:spcPct val="120000"/>
              </a:lnSpc>
              <a:spcBef>
                <a:spcPct val="20000"/>
              </a:spcBef>
              <a:buClr>
                <a:schemeClr val="accent2"/>
              </a:buClr>
              <a:buSzPct val="110000"/>
              <a:buFont typeface="Wingdings" pitchFamily="2" charset="2"/>
              <a:buChar char="n"/>
            </a:pPr>
            <a:r>
              <a:rPr lang="en-US" altLang="zh-CN" sz="2400">
                <a:latin typeface="Arial" charset="0"/>
                <a:cs typeface="Times New Roman" pitchFamily="18" charset="0"/>
              </a:rPr>
              <a:t>This phase is complete when a configuration acknowledgment frames has been sent and received.</a:t>
            </a:r>
          </a:p>
        </p:txBody>
      </p:sp>
      <p:sp>
        <p:nvSpPr>
          <p:cNvPr id="871427" name="Text Box 3"/>
          <p:cNvSpPr txBox="1">
            <a:spLocks noChangeArrowheads="1"/>
          </p:cNvSpPr>
          <p:nvPr/>
        </p:nvSpPr>
        <p:spPr bwMode="auto">
          <a:xfrm>
            <a:off x="611188" y="842963"/>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3600" b="1" i="1" u="sng">
                <a:latin typeface="Times New Roman" pitchFamily="18" charset="0"/>
                <a:cs typeface="Times New Roman" pitchFamily="18" charset="0"/>
              </a:rPr>
              <a:t>Phase 1.   Link establishment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1427"/>
                                        </p:tgtEl>
                                        <p:attrNameLst>
                                          <p:attrName>style.visibility</p:attrName>
                                        </p:attrNameLst>
                                      </p:cBhvr>
                                      <p:to>
                                        <p:strVal val="visible"/>
                                      </p:to>
                                    </p:set>
                                    <p:anim calcmode="lin" valueType="num">
                                      <p:cBhvr additive="base">
                                        <p:cTn id="7" dur="500" fill="hold"/>
                                        <p:tgtEl>
                                          <p:spTgt spid="871427"/>
                                        </p:tgtEl>
                                        <p:attrNameLst>
                                          <p:attrName>ppt_x</p:attrName>
                                        </p:attrNameLst>
                                      </p:cBhvr>
                                      <p:tavLst>
                                        <p:tav tm="0">
                                          <p:val>
                                            <p:strVal val="0-#ppt_w/2"/>
                                          </p:val>
                                        </p:tav>
                                        <p:tav tm="100000">
                                          <p:val>
                                            <p:strVal val="#ppt_x"/>
                                          </p:val>
                                        </p:tav>
                                      </p:tavLst>
                                    </p:anim>
                                    <p:anim calcmode="lin" valueType="num">
                                      <p:cBhvr additive="base">
                                        <p:cTn id="8" dur="500" fill="hold"/>
                                        <p:tgtEl>
                                          <p:spTgt spid="871427"/>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1427"/>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1426"/>
                                        </p:tgtEl>
                                        <p:attrNameLst>
                                          <p:attrName>style.visibility</p:attrName>
                                        </p:attrNameLst>
                                      </p:cBhvr>
                                      <p:to>
                                        <p:strVal val="visible"/>
                                      </p:to>
                                    </p:set>
                                    <p:anim calcmode="lin" valueType="num">
                                      <p:cBhvr additive="base">
                                        <p:cTn id="13" dur="500" fill="hold"/>
                                        <p:tgtEl>
                                          <p:spTgt spid="871426"/>
                                        </p:tgtEl>
                                        <p:attrNameLst>
                                          <p:attrName>ppt_x</p:attrName>
                                        </p:attrNameLst>
                                      </p:cBhvr>
                                      <p:tavLst>
                                        <p:tav tm="0">
                                          <p:val>
                                            <p:strVal val="0-#ppt_w/2"/>
                                          </p:val>
                                        </p:tav>
                                        <p:tav tm="100000">
                                          <p:val>
                                            <p:strVal val="#ppt_x"/>
                                          </p:val>
                                        </p:tav>
                                      </p:tavLst>
                                    </p:anim>
                                    <p:anim calcmode="lin" valueType="num">
                                      <p:cBhvr additive="base">
                                        <p:cTn id="14" dur="500" fill="hold"/>
                                        <p:tgtEl>
                                          <p:spTgt spid="871426"/>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1426"/>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1426" grpId="0" autoUpdateAnimBg="0"/>
      <p:bldP spid="87142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Text Box 2"/>
          <p:cNvSpPr txBox="1">
            <a:spLocks noChangeArrowheads="1"/>
          </p:cNvSpPr>
          <p:nvPr/>
        </p:nvSpPr>
        <p:spPr bwMode="auto">
          <a:xfrm>
            <a:off x="762000" y="1773238"/>
            <a:ext cx="7986713"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90000"/>
              </a:lnSpc>
              <a:spcBef>
                <a:spcPct val="20000"/>
              </a:spcBef>
              <a:buClr>
                <a:schemeClr val="accent2"/>
              </a:buClr>
              <a:buSzPct val="110000"/>
              <a:buFont typeface="Wingdings" pitchFamily="2" charset="2"/>
              <a:buChar char="n"/>
            </a:pPr>
            <a:r>
              <a:rPr lang="en-US" altLang="zh-CN" sz="2400">
                <a:latin typeface="Arial" charset="0"/>
                <a:cs typeface="Times New Roman" pitchFamily="18" charset="0"/>
              </a:rPr>
              <a:t> LCP packets are sent and received to measure the error rate on the link if configured to do so</a:t>
            </a:r>
          </a:p>
          <a:p>
            <a:pPr eaLnBrk="1" hangingPunct="1">
              <a:lnSpc>
                <a:spcPct val="190000"/>
              </a:lnSpc>
              <a:spcBef>
                <a:spcPct val="20000"/>
              </a:spcBef>
              <a:buClr>
                <a:schemeClr val="accent2"/>
              </a:buClr>
              <a:buSzPct val="110000"/>
              <a:buFont typeface="Wingdings" pitchFamily="2" charset="2"/>
              <a:buChar char="n"/>
            </a:pPr>
            <a:r>
              <a:rPr lang="en-US" altLang="zh-CN" sz="2400">
                <a:latin typeface="Arial" charset="0"/>
                <a:cs typeface="Times New Roman" pitchFamily="18" charset="0"/>
              </a:rPr>
              <a:t> Authentication, if used, takes place before the network-layer protocol configuration phase begins.</a:t>
            </a:r>
          </a:p>
          <a:p>
            <a:pPr eaLnBrk="1" hangingPunct="1">
              <a:lnSpc>
                <a:spcPct val="190000"/>
              </a:lnSpc>
              <a:spcBef>
                <a:spcPct val="20000"/>
              </a:spcBef>
              <a:buClr>
                <a:schemeClr val="accent2"/>
              </a:buClr>
              <a:buSzPct val="110000"/>
              <a:buFont typeface="Wingdings" pitchFamily="2" charset="2"/>
              <a:buChar char="n"/>
            </a:pPr>
            <a:r>
              <a:rPr lang="en-US" altLang="zh-CN" sz="2400">
                <a:latin typeface="Arial" charset="0"/>
                <a:cs typeface="Times New Roman" pitchFamily="18" charset="0"/>
              </a:rPr>
              <a:t> LCP can delay transmission of network-layer protocol information until this phase is completed.</a:t>
            </a:r>
          </a:p>
        </p:txBody>
      </p:sp>
      <p:sp>
        <p:nvSpPr>
          <p:cNvPr id="873475" name="Text Box 3"/>
          <p:cNvSpPr txBox="1">
            <a:spLocks noChangeArrowheads="1"/>
          </p:cNvSpPr>
          <p:nvPr/>
        </p:nvSpPr>
        <p:spPr bwMode="auto">
          <a:xfrm>
            <a:off x="587375" y="842963"/>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3600" b="1" i="1" u="sng">
                <a:latin typeface="Times New Roman" pitchFamily="18" charset="0"/>
                <a:cs typeface="Times New Roman" pitchFamily="18" charset="0"/>
              </a:rPr>
              <a:t>Phase 2.  Link quality determination</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3474"/>
                                        </p:tgtEl>
                                        <p:attrNameLst>
                                          <p:attrName>style.visibility</p:attrName>
                                        </p:attrNameLst>
                                      </p:cBhvr>
                                      <p:to>
                                        <p:strVal val="visible"/>
                                      </p:to>
                                    </p:set>
                                    <p:anim calcmode="lin" valueType="num">
                                      <p:cBhvr additive="base">
                                        <p:cTn id="7" dur="500" fill="hold"/>
                                        <p:tgtEl>
                                          <p:spTgt spid="873474"/>
                                        </p:tgtEl>
                                        <p:attrNameLst>
                                          <p:attrName>ppt_x</p:attrName>
                                        </p:attrNameLst>
                                      </p:cBhvr>
                                      <p:tavLst>
                                        <p:tav tm="0">
                                          <p:val>
                                            <p:strVal val="0-#ppt_w/2"/>
                                          </p:val>
                                        </p:tav>
                                        <p:tav tm="100000">
                                          <p:val>
                                            <p:strVal val="#ppt_x"/>
                                          </p:val>
                                        </p:tav>
                                      </p:tavLst>
                                    </p:anim>
                                    <p:anim calcmode="lin" valueType="num">
                                      <p:cBhvr additive="base">
                                        <p:cTn id="8" dur="500" fill="hold"/>
                                        <p:tgtEl>
                                          <p:spTgt spid="873474"/>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3474"/>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3475"/>
                                        </p:tgtEl>
                                        <p:attrNameLst>
                                          <p:attrName>style.visibility</p:attrName>
                                        </p:attrNameLst>
                                      </p:cBhvr>
                                      <p:to>
                                        <p:strVal val="visible"/>
                                      </p:to>
                                    </p:set>
                                    <p:anim calcmode="lin" valueType="num">
                                      <p:cBhvr additive="base">
                                        <p:cTn id="13" dur="500" fill="hold"/>
                                        <p:tgtEl>
                                          <p:spTgt spid="873475"/>
                                        </p:tgtEl>
                                        <p:attrNameLst>
                                          <p:attrName>ppt_x</p:attrName>
                                        </p:attrNameLst>
                                      </p:cBhvr>
                                      <p:tavLst>
                                        <p:tav tm="0">
                                          <p:val>
                                            <p:strVal val="0-#ppt_w/2"/>
                                          </p:val>
                                        </p:tav>
                                        <p:tav tm="100000">
                                          <p:val>
                                            <p:strVal val="#ppt_x"/>
                                          </p:val>
                                        </p:tav>
                                      </p:tavLst>
                                    </p:anim>
                                    <p:anim calcmode="lin" valueType="num">
                                      <p:cBhvr additive="base">
                                        <p:cTn id="14" dur="500" fill="hold"/>
                                        <p:tgtEl>
                                          <p:spTgt spid="873475"/>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3475"/>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3474" grpId="0" autoUpdateAnimBg="0"/>
      <p:bldP spid="87347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Text Box 2"/>
          <p:cNvSpPr txBox="1">
            <a:spLocks noChangeArrowheads="1"/>
          </p:cNvSpPr>
          <p:nvPr/>
        </p:nvSpPr>
        <p:spPr bwMode="auto">
          <a:xfrm>
            <a:off x="533400" y="1566863"/>
            <a:ext cx="8153400"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90000"/>
              </a:lnSpc>
              <a:spcBef>
                <a:spcPct val="20000"/>
              </a:spcBef>
              <a:buClr>
                <a:schemeClr val="accent2"/>
              </a:buClr>
              <a:buSzPct val="110000"/>
              <a:buFont typeface="Wingdings" pitchFamily="2" charset="2"/>
              <a:buChar char="n"/>
            </a:pPr>
            <a:r>
              <a:rPr lang="en-US" altLang="zh-CN" sz="2400">
                <a:latin typeface="Arial" charset="0"/>
                <a:cs typeface="Times New Roman" pitchFamily="18" charset="0"/>
              </a:rPr>
              <a:t> In this phase, the PPP devices send NCP packets to choose and configure one or more network-layer protocols (such as IP). </a:t>
            </a:r>
          </a:p>
          <a:p>
            <a:pPr eaLnBrk="1" hangingPunct="1">
              <a:lnSpc>
                <a:spcPct val="190000"/>
              </a:lnSpc>
              <a:spcBef>
                <a:spcPct val="20000"/>
              </a:spcBef>
              <a:buClr>
                <a:schemeClr val="accent2"/>
              </a:buClr>
              <a:buSzPct val="110000"/>
              <a:buFont typeface="Wingdings" pitchFamily="2" charset="2"/>
              <a:buChar char="n"/>
            </a:pPr>
            <a:r>
              <a:rPr lang="en-US" altLang="zh-CN" sz="2400">
                <a:latin typeface="Arial" charset="0"/>
                <a:cs typeface="Times New Roman" pitchFamily="18" charset="0"/>
              </a:rPr>
              <a:t> When each of the chosen network-layer protocols has been configured, datagrams from each network-layer protocol can be sent over the link. </a:t>
            </a:r>
          </a:p>
          <a:p>
            <a:pPr eaLnBrk="1" hangingPunct="1">
              <a:lnSpc>
                <a:spcPct val="190000"/>
              </a:lnSpc>
              <a:spcBef>
                <a:spcPct val="20000"/>
              </a:spcBef>
              <a:buClr>
                <a:schemeClr val="accent2"/>
              </a:buClr>
              <a:buSzPct val="110000"/>
              <a:buFont typeface="Wingdings" pitchFamily="2" charset="2"/>
              <a:buChar char="n"/>
            </a:pPr>
            <a:endParaRPr lang="en-US" altLang="zh-CN" sz="2400">
              <a:latin typeface="Arial" charset="0"/>
              <a:cs typeface="Times New Roman" pitchFamily="18" charset="0"/>
            </a:endParaRPr>
          </a:p>
        </p:txBody>
      </p:sp>
      <p:sp>
        <p:nvSpPr>
          <p:cNvPr id="875523" name="Text Box 3"/>
          <p:cNvSpPr txBox="1">
            <a:spLocks noChangeArrowheads="1"/>
          </p:cNvSpPr>
          <p:nvPr/>
        </p:nvSpPr>
        <p:spPr bwMode="auto">
          <a:xfrm>
            <a:off x="539750" y="981075"/>
            <a:ext cx="81359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3200" b="1" i="1" u="sng">
                <a:latin typeface="Times New Roman" pitchFamily="18" charset="0"/>
                <a:cs typeface="Times New Roman" pitchFamily="18" charset="0"/>
              </a:rPr>
              <a:t>Phase3.  Network layer protocol configuration</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5522"/>
                                        </p:tgtEl>
                                        <p:attrNameLst>
                                          <p:attrName>style.visibility</p:attrName>
                                        </p:attrNameLst>
                                      </p:cBhvr>
                                      <p:to>
                                        <p:strVal val="visible"/>
                                      </p:to>
                                    </p:set>
                                    <p:anim calcmode="lin" valueType="num">
                                      <p:cBhvr additive="base">
                                        <p:cTn id="7" dur="500" fill="hold"/>
                                        <p:tgtEl>
                                          <p:spTgt spid="875522"/>
                                        </p:tgtEl>
                                        <p:attrNameLst>
                                          <p:attrName>ppt_x</p:attrName>
                                        </p:attrNameLst>
                                      </p:cBhvr>
                                      <p:tavLst>
                                        <p:tav tm="0">
                                          <p:val>
                                            <p:strVal val="0-#ppt_w/2"/>
                                          </p:val>
                                        </p:tav>
                                        <p:tav tm="100000">
                                          <p:val>
                                            <p:strVal val="#ppt_x"/>
                                          </p:val>
                                        </p:tav>
                                      </p:tavLst>
                                    </p:anim>
                                    <p:anim calcmode="lin" valueType="num">
                                      <p:cBhvr additive="base">
                                        <p:cTn id="8" dur="500" fill="hold"/>
                                        <p:tgtEl>
                                          <p:spTgt spid="875522"/>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5522"/>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5523"/>
                                        </p:tgtEl>
                                        <p:attrNameLst>
                                          <p:attrName>style.visibility</p:attrName>
                                        </p:attrNameLst>
                                      </p:cBhvr>
                                      <p:to>
                                        <p:strVal val="visible"/>
                                      </p:to>
                                    </p:set>
                                    <p:anim calcmode="lin" valueType="num">
                                      <p:cBhvr additive="base">
                                        <p:cTn id="13" dur="500" fill="hold"/>
                                        <p:tgtEl>
                                          <p:spTgt spid="875523"/>
                                        </p:tgtEl>
                                        <p:attrNameLst>
                                          <p:attrName>ppt_x</p:attrName>
                                        </p:attrNameLst>
                                      </p:cBhvr>
                                      <p:tavLst>
                                        <p:tav tm="0">
                                          <p:val>
                                            <p:strVal val="0-#ppt_w/2"/>
                                          </p:val>
                                        </p:tav>
                                        <p:tav tm="100000">
                                          <p:val>
                                            <p:strVal val="#ppt_x"/>
                                          </p:val>
                                        </p:tav>
                                      </p:tavLst>
                                    </p:anim>
                                    <p:anim calcmode="lin" valueType="num">
                                      <p:cBhvr additive="base">
                                        <p:cTn id="14" dur="500" fill="hold"/>
                                        <p:tgtEl>
                                          <p:spTgt spid="875523"/>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5523"/>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522" grpId="0" autoUpdateAnimBg="0"/>
      <p:bldP spid="87552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p:txBody>
          <a:bodyPr/>
          <a:lstStyle/>
          <a:p>
            <a:pPr eaLnBrk="1" hangingPunct="1"/>
            <a:r>
              <a:rPr lang="en-US" altLang="zh-CN" smtClean="0"/>
              <a:t>WAN Services</a:t>
            </a:r>
          </a:p>
        </p:txBody>
      </p:sp>
      <p:sp>
        <p:nvSpPr>
          <p:cNvPr id="773123" name="Rectangle 3"/>
          <p:cNvSpPr>
            <a:spLocks noGrp="1" noChangeArrowheads="1"/>
          </p:cNvSpPr>
          <p:nvPr>
            <p:ph type="body" idx="1"/>
          </p:nvPr>
        </p:nvSpPr>
        <p:spPr>
          <a:xfrm>
            <a:off x="323850" y="1752600"/>
            <a:ext cx="8569325" cy="4267200"/>
          </a:xfrm>
        </p:spPr>
        <p:txBody>
          <a:bodyPr/>
          <a:lstStyle/>
          <a:p>
            <a:pPr eaLnBrk="1" hangingPunct="1">
              <a:lnSpc>
                <a:spcPct val="140000"/>
              </a:lnSpc>
            </a:pPr>
            <a:r>
              <a:rPr lang="en-US" altLang="zh-CN" sz="2800" smtClean="0"/>
              <a:t>A WAN is the communications network that connects LANs through a WAN Service Provider</a:t>
            </a:r>
          </a:p>
          <a:p>
            <a:pPr eaLnBrk="1" hangingPunct="1">
              <a:lnSpc>
                <a:spcPct val="140000"/>
              </a:lnSpc>
            </a:pPr>
            <a:r>
              <a:rPr lang="en-US" altLang="zh-CN" sz="2800" smtClean="0"/>
              <a:t>WANs operate at the first three layers of the OSI, but focus mainly on the physical and data link layers.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773122"/>
                                        </p:tgtEl>
                                        <p:attrNameLst>
                                          <p:attrName>style.visibility</p:attrName>
                                        </p:attrNameLst>
                                      </p:cBhvr>
                                      <p:to>
                                        <p:strVal val="visible"/>
                                      </p:to>
                                    </p:set>
                                    <p:animEffect transition="in" filter="checkerboard(across)">
                                      <p:cBhvr>
                                        <p:cTn id="7" dur="500"/>
                                        <p:tgtEl>
                                          <p:spTgt spid="77312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73123"/>
                                        </p:tgtEl>
                                        <p:attrNameLst>
                                          <p:attrName>style.visibility</p:attrName>
                                        </p:attrNameLst>
                                      </p:cBhvr>
                                      <p:to>
                                        <p:strVal val="visible"/>
                                      </p:to>
                                    </p:set>
                                    <p:animEffect transition="in" filter="wipe(left)">
                                      <p:cBhvr>
                                        <p:cTn id="11" dur="500"/>
                                        <p:tgtEl>
                                          <p:spTgt spid="773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22" grpId="0" autoUpdateAnimBg="0"/>
      <p:bldP spid="773123"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Text Box 2"/>
          <p:cNvSpPr txBox="1">
            <a:spLocks noChangeArrowheads="1"/>
          </p:cNvSpPr>
          <p:nvPr/>
        </p:nvSpPr>
        <p:spPr bwMode="auto">
          <a:xfrm>
            <a:off x="514350" y="836613"/>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3600" b="1" i="1" u="sng">
                <a:latin typeface="Times New Roman" pitchFamily="18" charset="0"/>
                <a:cs typeface="Times New Roman" pitchFamily="18" charset="0"/>
              </a:rPr>
              <a:t>Phase4.  Link termination</a:t>
            </a:r>
          </a:p>
        </p:txBody>
      </p:sp>
      <p:sp>
        <p:nvSpPr>
          <p:cNvPr id="877571" name="Text Box 3"/>
          <p:cNvSpPr txBox="1">
            <a:spLocks noChangeArrowheads="1"/>
          </p:cNvSpPr>
          <p:nvPr/>
        </p:nvSpPr>
        <p:spPr bwMode="auto">
          <a:xfrm>
            <a:off x="609600" y="1582738"/>
            <a:ext cx="83058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50000"/>
              </a:lnSpc>
              <a:spcBef>
                <a:spcPct val="20000"/>
              </a:spcBef>
              <a:buClr>
                <a:schemeClr val="accent2"/>
              </a:buClr>
              <a:buSzPct val="110000"/>
              <a:buFont typeface="Wingdings" pitchFamily="2" charset="2"/>
              <a:buChar char="n"/>
            </a:pPr>
            <a:r>
              <a:rPr lang="en-US" altLang="zh-CN" sz="2800">
                <a:latin typeface="Arial" charset="0"/>
                <a:cs typeface="Times New Roman" pitchFamily="18" charset="0"/>
              </a:rPr>
              <a:t> LCP can terminate the link at any time:</a:t>
            </a:r>
          </a:p>
          <a:p>
            <a:pPr lvl="1" eaLnBrk="1" hangingPunct="1">
              <a:lnSpc>
                <a:spcPct val="150000"/>
              </a:lnSpc>
              <a:spcBef>
                <a:spcPct val="20000"/>
              </a:spcBef>
              <a:buClr>
                <a:schemeClr val="accent2"/>
              </a:buClr>
              <a:buSzPct val="110000"/>
              <a:buFont typeface="Wingdings" pitchFamily="2" charset="2"/>
              <a:buChar char="n"/>
            </a:pPr>
            <a:r>
              <a:rPr lang="en-US" altLang="zh-CN" sz="2800">
                <a:latin typeface="Arial" charset="0"/>
                <a:cs typeface="Times New Roman" pitchFamily="18" charset="0"/>
              </a:rPr>
              <a:t> At the user request;</a:t>
            </a:r>
          </a:p>
          <a:p>
            <a:pPr lvl="1" eaLnBrk="1" hangingPunct="1">
              <a:lnSpc>
                <a:spcPct val="150000"/>
              </a:lnSpc>
              <a:spcBef>
                <a:spcPct val="20000"/>
              </a:spcBef>
              <a:buClr>
                <a:schemeClr val="accent2"/>
              </a:buClr>
              <a:buSzPct val="110000"/>
              <a:buFont typeface="Wingdings" pitchFamily="2" charset="2"/>
              <a:buChar char="n"/>
            </a:pPr>
            <a:r>
              <a:rPr lang="en-US" altLang="zh-CN" sz="2800">
                <a:latin typeface="Arial" charset="0"/>
                <a:cs typeface="Times New Roman" pitchFamily="18" charset="0"/>
              </a:rPr>
              <a:t> Quality of the link;</a:t>
            </a:r>
          </a:p>
          <a:p>
            <a:pPr lvl="1" eaLnBrk="1" hangingPunct="1">
              <a:lnSpc>
                <a:spcPct val="150000"/>
              </a:lnSpc>
              <a:spcBef>
                <a:spcPct val="20000"/>
              </a:spcBef>
              <a:buClr>
                <a:schemeClr val="accent2"/>
              </a:buClr>
              <a:buSzPct val="110000"/>
              <a:buFont typeface="Wingdings" pitchFamily="2" charset="2"/>
              <a:buChar char="n"/>
            </a:pPr>
            <a:r>
              <a:rPr lang="en-US" altLang="zh-CN" sz="2800">
                <a:latin typeface="Arial" charset="0"/>
                <a:cs typeface="Times New Roman" pitchFamily="18" charset="0"/>
              </a:rPr>
              <a:t> Timeout.</a:t>
            </a:r>
          </a:p>
          <a:p>
            <a:pPr eaLnBrk="1" hangingPunct="1">
              <a:lnSpc>
                <a:spcPct val="150000"/>
              </a:lnSpc>
              <a:spcBef>
                <a:spcPct val="20000"/>
              </a:spcBef>
              <a:buClr>
                <a:schemeClr val="accent2"/>
              </a:buClr>
              <a:buSzPct val="110000"/>
              <a:buFont typeface="Wingdings" pitchFamily="2" charset="2"/>
              <a:buChar char="n"/>
            </a:pPr>
            <a:r>
              <a:rPr lang="en-US" altLang="zh-CN" sz="2800">
                <a:latin typeface="Arial" charset="0"/>
                <a:cs typeface="Times New Roman" pitchFamily="18" charset="0"/>
              </a:rPr>
              <a:t> When LCP closes the link, it informs the network-layer protocols so that they can take appropriate action.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7570"/>
                                        </p:tgtEl>
                                        <p:attrNameLst>
                                          <p:attrName>style.visibility</p:attrName>
                                        </p:attrNameLst>
                                      </p:cBhvr>
                                      <p:to>
                                        <p:strVal val="visible"/>
                                      </p:to>
                                    </p:set>
                                    <p:anim calcmode="lin" valueType="num">
                                      <p:cBhvr additive="base">
                                        <p:cTn id="7" dur="500" fill="hold"/>
                                        <p:tgtEl>
                                          <p:spTgt spid="877570"/>
                                        </p:tgtEl>
                                        <p:attrNameLst>
                                          <p:attrName>ppt_x</p:attrName>
                                        </p:attrNameLst>
                                      </p:cBhvr>
                                      <p:tavLst>
                                        <p:tav tm="0">
                                          <p:val>
                                            <p:strVal val="0-#ppt_w/2"/>
                                          </p:val>
                                        </p:tav>
                                        <p:tav tm="100000">
                                          <p:val>
                                            <p:strVal val="#ppt_x"/>
                                          </p:val>
                                        </p:tav>
                                      </p:tavLst>
                                    </p:anim>
                                    <p:anim calcmode="lin" valueType="num">
                                      <p:cBhvr additive="base">
                                        <p:cTn id="8" dur="500" fill="hold"/>
                                        <p:tgtEl>
                                          <p:spTgt spid="877570"/>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7570"/>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7571"/>
                                        </p:tgtEl>
                                        <p:attrNameLst>
                                          <p:attrName>style.visibility</p:attrName>
                                        </p:attrNameLst>
                                      </p:cBhvr>
                                      <p:to>
                                        <p:strVal val="visible"/>
                                      </p:to>
                                    </p:set>
                                    <p:anim calcmode="lin" valueType="num">
                                      <p:cBhvr additive="base">
                                        <p:cTn id="13" dur="500" fill="hold"/>
                                        <p:tgtEl>
                                          <p:spTgt spid="877571"/>
                                        </p:tgtEl>
                                        <p:attrNameLst>
                                          <p:attrName>ppt_x</p:attrName>
                                        </p:attrNameLst>
                                      </p:cBhvr>
                                      <p:tavLst>
                                        <p:tav tm="0">
                                          <p:val>
                                            <p:strVal val="0-#ppt_w/2"/>
                                          </p:val>
                                        </p:tav>
                                        <p:tav tm="100000">
                                          <p:val>
                                            <p:strVal val="#ppt_x"/>
                                          </p:val>
                                        </p:tav>
                                      </p:tavLst>
                                    </p:anim>
                                    <p:anim calcmode="lin" valueType="num">
                                      <p:cBhvr additive="base">
                                        <p:cTn id="14" dur="500" fill="hold"/>
                                        <p:tgtEl>
                                          <p:spTgt spid="87757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7571"/>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570" grpId="0" autoUpdateAnimBg="0"/>
      <p:bldP spid="877571"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96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722438"/>
            <a:ext cx="7200900" cy="475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9619" name="Text Box 3"/>
          <p:cNvSpPr txBox="1">
            <a:spLocks noChangeArrowheads="1"/>
          </p:cNvSpPr>
          <p:nvPr/>
        </p:nvSpPr>
        <p:spPr bwMode="auto">
          <a:xfrm>
            <a:off x="539750" y="765175"/>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3600" b="1" u="sng">
                <a:latin typeface="Times New Roman" pitchFamily="18" charset="0"/>
                <a:cs typeface="Times New Roman" pitchFamily="18" charset="0"/>
              </a:rPr>
              <a:t>PAP</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9619"/>
                                        </p:tgtEl>
                                        <p:attrNameLst>
                                          <p:attrName>style.visibility</p:attrName>
                                        </p:attrNameLst>
                                      </p:cBhvr>
                                      <p:to>
                                        <p:strVal val="visible"/>
                                      </p:to>
                                    </p:set>
                                    <p:anim calcmode="lin" valueType="num">
                                      <p:cBhvr additive="base">
                                        <p:cTn id="7" dur="500" fill="hold"/>
                                        <p:tgtEl>
                                          <p:spTgt spid="879619"/>
                                        </p:tgtEl>
                                        <p:attrNameLst>
                                          <p:attrName>ppt_x</p:attrName>
                                        </p:attrNameLst>
                                      </p:cBhvr>
                                      <p:tavLst>
                                        <p:tav tm="0">
                                          <p:val>
                                            <p:strVal val="0-#ppt_w/2"/>
                                          </p:val>
                                        </p:tav>
                                        <p:tav tm="100000">
                                          <p:val>
                                            <p:strVal val="#ppt_x"/>
                                          </p:val>
                                        </p:tav>
                                      </p:tavLst>
                                    </p:anim>
                                    <p:anim calcmode="lin" valueType="num">
                                      <p:cBhvr additive="base">
                                        <p:cTn id="8" dur="500" fill="hold"/>
                                        <p:tgtEl>
                                          <p:spTgt spid="879619"/>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9619"/>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79618"/>
                                        </p:tgtEl>
                                        <p:attrNameLst>
                                          <p:attrName>style.visibility</p:attrName>
                                        </p:attrNameLst>
                                      </p:cBhvr>
                                      <p:to>
                                        <p:strVal val="visible"/>
                                      </p:to>
                                    </p:set>
                                    <p:anim calcmode="lin" valueType="num">
                                      <p:cBhvr additive="base">
                                        <p:cTn id="13" dur="500" fill="hold"/>
                                        <p:tgtEl>
                                          <p:spTgt spid="879618"/>
                                        </p:tgtEl>
                                        <p:attrNameLst>
                                          <p:attrName>ppt_x</p:attrName>
                                        </p:attrNameLst>
                                      </p:cBhvr>
                                      <p:tavLst>
                                        <p:tav tm="0">
                                          <p:val>
                                            <p:strVal val="0-#ppt_w/2"/>
                                          </p:val>
                                        </p:tav>
                                        <p:tav tm="100000">
                                          <p:val>
                                            <p:strVal val="#ppt_x"/>
                                          </p:val>
                                        </p:tav>
                                      </p:tavLst>
                                    </p:anim>
                                    <p:anim calcmode="lin" valueType="num">
                                      <p:cBhvr additive="base">
                                        <p:cTn id="14" dur="500" fill="hold"/>
                                        <p:tgtEl>
                                          <p:spTgt spid="8796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9619"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Text Box 2"/>
          <p:cNvSpPr txBox="1">
            <a:spLocks noChangeArrowheads="1"/>
          </p:cNvSpPr>
          <p:nvPr/>
        </p:nvSpPr>
        <p:spPr bwMode="auto">
          <a:xfrm>
            <a:off x="250825" y="1700213"/>
            <a:ext cx="8701088"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buClr>
                <a:schemeClr val="accent2"/>
              </a:buClr>
              <a:buSzPct val="125000"/>
              <a:buFont typeface="Wingdings" pitchFamily="2" charset="2"/>
              <a:buChar char="§"/>
            </a:pPr>
            <a:r>
              <a:rPr lang="en-US" altLang="zh-CN" sz="2400">
                <a:latin typeface="Arial" charset="0"/>
              </a:rPr>
              <a:t> The calling side of the link enter authentication information to help ensure that the user has the network administrator's permission to make the call. </a:t>
            </a:r>
          </a:p>
          <a:p>
            <a:pPr eaLnBrk="1" hangingPunct="1">
              <a:spcBef>
                <a:spcPct val="50000"/>
              </a:spcBef>
              <a:buClr>
                <a:schemeClr val="accent2"/>
              </a:buClr>
              <a:buSzPct val="125000"/>
              <a:buFont typeface="Wingdings" pitchFamily="2" charset="2"/>
              <a:buChar char="§"/>
            </a:pPr>
            <a:r>
              <a:rPr lang="en-US" altLang="zh-CN" sz="2400">
                <a:latin typeface="Arial" charset="0"/>
              </a:rPr>
              <a:t> Remote node establishes its identity, using a </a:t>
            </a:r>
            <a:r>
              <a:rPr lang="en-US" altLang="zh-CN" sz="2400" b="1" i="1" u="sng">
                <a:solidFill>
                  <a:schemeClr val="tx2"/>
                </a:solidFill>
                <a:latin typeface="Arial" charset="0"/>
              </a:rPr>
              <a:t>two-way handshake PAP</a:t>
            </a:r>
            <a:r>
              <a:rPr lang="en-US" altLang="zh-CN" sz="2400">
                <a:latin typeface="Arial" charset="0"/>
              </a:rPr>
              <a:t>. </a:t>
            </a:r>
          </a:p>
          <a:p>
            <a:pPr eaLnBrk="1" hangingPunct="1">
              <a:spcBef>
                <a:spcPct val="50000"/>
              </a:spcBef>
              <a:buClr>
                <a:schemeClr val="accent2"/>
              </a:buClr>
              <a:buSzPct val="125000"/>
              <a:buFont typeface="Wingdings" pitchFamily="2" charset="2"/>
              <a:buChar char="§"/>
            </a:pPr>
            <a:r>
              <a:rPr lang="en-US" altLang="zh-CN" sz="2400">
                <a:latin typeface="Arial" charset="0"/>
              </a:rPr>
              <a:t> Username/password pair </a:t>
            </a:r>
            <a:r>
              <a:rPr lang="en-US" altLang="zh-CN" sz="2400" b="1" i="1" u="sng">
                <a:solidFill>
                  <a:schemeClr val="tx2"/>
                </a:solidFill>
                <a:latin typeface="Arial" charset="0"/>
              </a:rPr>
              <a:t>is repeatedly sent</a:t>
            </a:r>
            <a:r>
              <a:rPr lang="en-US" altLang="zh-CN" sz="2400">
                <a:latin typeface="Arial" charset="0"/>
              </a:rPr>
              <a:t> by the remote node until authentication is acknowledged or the connection is terminated </a:t>
            </a:r>
          </a:p>
          <a:p>
            <a:pPr eaLnBrk="1" hangingPunct="1">
              <a:spcBef>
                <a:spcPct val="50000"/>
              </a:spcBef>
              <a:buClr>
                <a:schemeClr val="accent2"/>
              </a:buClr>
              <a:buSzPct val="125000"/>
              <a:buFont typeface="Wingdings" pitchFamily="2" charset="2"/>
              <a:buChar char="§"/>
            </a:pPr>
            <a:r>
              <a:rPr lang="en-US" altLang="zh-CN" sz="2400">
                <a:latin typeface="Arial" charset="0"/>
              </a:rPr>
              <a:t> Passwords are sent across the link in </a:t>
            </a:r>
            <a:r>
              <a:rPr lang="en-US" altLang="zh-CN" sz="2400" b="1" i="1" u="sng">
                <a:solidFill>
                  <a:schemeClr val="tx2"/>
                </a:solidFill>
                <a:latin typeface="Arial" charset="0"/>
              </a:rPr>
              <a:t>clear text</a:t>
            </a:r>
            <a:r>
              <a:rPr lang="en-US" altLang="zh-CN" sz="2400">
                <a:latin typeface="Arial" charset="0"/>
              </a:rPr>
              <a:t>. </a:t>
            </a:r>
          </a:p>
          <a:p>
            <a:pPr eaLnBrk="1" hangingPunct="1">
              <a:spcBef>
                <a:spcPct val="50000"/>
              </a:spcBef>
              <a:buClr>
                <a:schemeClr val="accent2"/>
              </a:buClr>
              <a:buSzPct val="125000"/>
              <a:buFont typeface="Wingdings" pitchFamily="2" charset="2"/>
              <a:buChar char="§"/>
            </a:pPr>
            <a:r>
              <a:rPr lang="en-US" altLang="zh-CN" sz="2400">
                <a:latin typeface="Arial" charset="0"/>
              </a:rPr>
              <a:t> Remote node is authenticated only once after the connection establishment phase.</a:t>
            </a:r>
          </a:p>
        </p:txBody>
      </p:sp>
      <p:sp>
        <p:nvSpPr>
          <p:cNvPr id="881667" name="Text Box 3"/>
          <p:cNvSpPr txBox="1">
            <a:spLocks noChangeArrowheads="1"/>
          </p:cNvSpPr>
          <p:nvPr/>
        </p:nvSpPr>
        <p:spPr bwMode="auto">
          <a:xfrm>
            <a:off x="395288" y="765175"/>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3600" b="1" u="sng">
                <a:latin typeface="Times New Roman" pitchFamily="18" charset="0"/>
                <a:cs typeface="Times New Roman" pitchFamily="18" charset="0"/>
              </a:rPr>
              <a:t>PAP</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1666"/>
                                        </p:tgtEl>
                                        <p:attrNameLst>
                                          <p:attrName>style.visibility</p:attrName>
                                        </p:attrNameLst>
                                      </p:cBhvr>
                                      <p:to>
                                        <p:strVal val="visible"/>
                                      </p:to>
                                    </p:set>
                                    <p:anim calcmode="lin" valueType="num">
                                      <p:cBhvr additive="base">
                                        <p:cTn id="7" dur="500" fill="hold"/>
                                        <p:tgtEl>
                                          <p:spTgt spid="881666"/>
                                        </p:tgtEl>
                                        <p:attrNameLst>
                                          <p:attrName>ppt_x</p:attrName>
                                        </p:attrNameLst>
                                      </p:cBhvr>
                                      <p:tavLst>
                                        <p:tav tm="0">
                                          <p:val>
                                            <p:strVal val="0-#ppt_w/2"/>
                                          </p:val>
                                        </p:tav>
                                        <p:tav tm="100000">
                                          <p:val>
                                            <p:strVal val="#ppt_x"/>
                                          </p:val>
                                        </p:tav>
                                      </p:tavLst>
                                    </p:anim>
                                    <p:anim calcmode="lin" valueType="num">
                                      <p:cBhvr additive="base">
                                        <p:cTn id="8" dur="500" fill="hold"/>
                                        <p:tgtEl>
                                          <p:spTgt spid="881666"/>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1666"/>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81667"/>
                                        </p:tgtEl>
                                        <p:attrNameLst>
                                          <p:attrName>style.visibility</p:attrName>
                                        </p:attrNameLst>
                                      </p:cBhvr>
                                      <p:to>
                                        <p:strVal val="visible"/>
                                      </p:to>
                                    </p:set>
                                    <p:anim calcmode="lin" valueType="num">
                                      <p:cBhvr additive="base">
                                        <p:cTn id="13" dur="500" fill="hold"/>
                                        <p:tgtEl>
                                          <p:spTgt spid="881667"/>
                                        </p:tgtEl>
                                        <p:attrNameLst>
                                          <p:attrName>ppt_x</p:attrName>
                                        </p:attrNameLst>
                                      </p:cBhvr>
                                      <p:tavLst>
                                        <p:tav tm="0">
                                          <p:val>
                                            <p:strVal val="0-#ppt_w/2"/>
                                          </p:val>
                                        </p:tav>
                                        <p:tav tm="100000">
                                          <p:val>
                                            <p:strVal val="#ppt_x"/>
                                          </p:val>
                                        </p:tav>
                                      </p:tavLst>
                                    </p:anim>
                                    <p:anim calcmode="lin" valueType="num">
                                      <p:cBhvr additive="base">
                                        <p:cTn id="14" dur="500" fill="hold"/>
                                        <p:tgtEl>
                                          <p:spTgt spid="881667"/>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1667"/>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666" grpId="0" autoUpdateAnimBg="0"/>
      <p:bldP spid="88166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3714" name="Rectangle 2"/>
          <p:cNvSpPr>
            <a:spLocks noGrp="1" noChangeArrowheads="1"/>
          </p:cNvSpPr>
          <p:nvPr>
            <p:ph type="body" idx="1"/>
          </p:nvPr>
        </p:nvSpPr>
        <p:spPr>
          <a:xfrm>
            <a:off x="228600" y="1700213"/>
            <a:ext cx="8915400" cy="4824412"/>
          </a:xfrm>
        </p:spPr>
        <p:txBody>
          <a:bodyPr/>
          <a:lstStyle/>
          <a:p>
            <a:pPr eaLnBrk="1" hangingPunct="1">
              <a:buFont typeface="Wingdings" pitchFamily="2" charset="2"/>
              <a:buNone/>
            </a:pPr>
            <a:r>
              <a:rPr lang="en-US" altLang="zh-CN" smtClean="0"/>
              <a:t>Configuration of remote router</a:t>
            </a:r>
          </a:p>
          <a:p>
            <a:pPr eaLnBrk="1" hangingPunct="1"/>
            <a:r>
              <a:rPr lang="en-US" altLang="zh-CN" smtClean="0"/>
              <a:t>Router(config)#hostname RTA</a:t>
            </a:r>
          </a:p>
          <a:p>
            <a:pPr eaLnBrk="1" hangingPunct="1"/>
            <a:r>
              <a:rPr lang="en-US" altLang="zh-CN" smtClean="0"/>
              <a:t>RTA(config)#int s0</a:t>
            </a:r>
          </a:p>
          <a:p>
            <a:pPr eaLnBrk="1" hangingPunct="1"/>
            <a:r>
              <a:rPr lang="en-US" altLang="zh-CN" smtClean="0"/>
              <a:t>RTA(config)#ip address 192.168.2.1 255.255.255.0</a:t>
            </a:r>
          </a:p>
          <a:p>
            <a:pPr eaLnBrk="1" hangingPunct="1"/>
            <a:r>
              <a:rPr lang="en-US" altLang="zh-CN" smtClean="0"/>
              <a:t>RTA(config)#encapsulation ppp</a:t>
            </a:r>
          </a:p>
          <a:p>
            <a:pPr eaLnBrk="1" hangingPunct="1"/>
            <a:r>
              <a:rPr lang="en-US" altLang="zh-CN" smtClean="0"/>
              <a:t>RTA(config)#ppp pap sent-username RTA password ciscoA</a:t>
            </a:r>
          </a:p>
          <a:p>
            <a:pPr eaLnBrk="1" hangingPunct="1"/>
            <a:r>
              <a:rPr lang="en-US" altLang="zh-CN" smtClean="0"/>
              <a:t>RTA(config)#no shut</a:t>
            </a:r>
          </a:p>
        </p:txBody>
      </p:sp>
      <p:sp>
        <p:nvSpPr>
          <p:cNvPr id="883715" name="Text Box 3"/>
          <p:cNvSpPr>
            <a:spLocks noGrp="1" noChangeArrowheads="1"/>
          </p:cNvSpPr>
          <p:nvPr>
            <p:ph type="title"/>
          </p:nvPr>
        </p:nvSpPr>
        <p:spPr>
          <a:noFill/>
        </p:spPr>
        <p:txBody>
          <a:bodyPr/>
          <a:lstStyle/>
          <a:p>
            <a:pPr eaLnBrk="1" hangingPunct="1">
              <a:spcBef>
                <a:spcPct val="50000"/>
              </a:spcBef>
            </a:pPr>
            <a:r>
              <a:rPr lang="en-US" altLang="zh-CN" b="1" u="sng" smtClean="0">
                <a:solidFill>
                  <a:schemeClr val="tx1"/>
                </a:solidFill>
                <a:latin typeface="Times New Roman" pitchFamily="18" charset="0"/>
                <a:cs typeface="Times New Roman" pitchFamily="18" charset="0"/>
              </a:rPr>
              <a:t>PAP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83714"/>
                                        </p:tgtEl>
                                        <p:attrNameLst>
                                          <p:attrName>style.visibility</p:attrName>
                                        </p:attrNameLst>
                                      </p:cBhvr>
                                      <p:to>
                                        <p:strVal val="visible"/>
                                      </p:to>
                                    </p:set>
                                    <p:animEffect transition="in" filter="wipe(left)">
                                      <p:cBhvr>
                                        <p:cTn id="7" dur="500"/>
                                        <p:tgtEl>
                                          <p:spTgt spid="883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83715"/>
                                        </p:tgtEl>
                                        <p:attrNameLst>
                                          <p:attrName>style.visibility</p:attrName>
                                        </p:attrNameLst>
                                      </p:cBhvr>
                                      <p:to>
                                        <p:strVal val="visible"/>
                                      </p:to>
                                    </p:set>
                                    <p:anim calcmode="lin" valueType="num">
                                      <p:cBhvr additive="base">
                                        <p:cTn id="12" dur="500" fill="hold"/>
                                        <p:tgtEl>
                                          <p:spTgt spid="883715"/>
                                        </p:tgtEl>
                                        <p:attrNameLst>
                                          <p:attrName>ppt_x</p:attrName>
                                        </p:attrNameLst>
                                      </p:cBhvr>
                                      <p:tavLst>
                                        <p:tav tm="0">
                                          <p:val>
                                            <p:strVal val="0-#ppt_w/2"/>
                                          </p:val>
                                        </p:tav>
                                        <p:tav tm="100000">
                                          <p:val>
                                            <p:strVal val="#ppt_x"/>
                                          </p:val>
                                        </p:tav>
                                      </p:tavLst>
                                    </p:anim>
                                    <p:anim calcmode="lin" valueType="num">
                                      <p:cBhvr additive="base">
                                        <p:cTn id="13" dur="500" fill="hold"/>
                                        <p:tgtEl>
                                          <p:spTgt spid="883715"/>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3715"/>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3714" grpId="0" autoUpdateAnimBg="0"/>
      <p:bldP spid="883715"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5762" name="Rectangle 2"/>
          <p:cNvSpPr>
            <a:spLocks noGrp="1" noChangeArrowheads="1"/>
          </p:cNvSpPr>
          <p:nvPr>
            <p:ph type="body" idx="1"/>
          </p:nvPr>
        </p:nvSpPr>
        <p:spPr>
          <a:xfrm>
            <a:off x="228600" y="1614488"/>
            <a:ext cx="8915400" cy="4910137"/>
          </a:xfrm>
        </p:spPr>
        <p:txBody>
          <a:bodyPr/>
          <a:lstStyle/>
          <a:p>
            <a:pPr eaLnBrk="1" hangingPunct="1">
              <a:buFont typeface="Wingdings" pitchFamily="2" charset="2"/>
              <a:buNone/>
            </a:pPr>
            <a:r>
              <a:rPr lang="en-US" altLang="zh-CN" sz="2800" smtClean="0"/>
              <a:t>Configuration of service provider router</a:t>
            </a:r>
          </a:p>
          <a:p>
            <a:pPr eaLnBrk="1" hangingPunct="1"/>
            <a:r>
              <a:rPr lang="en-US" altLang="zh-CN" sz="2800" smtClean="0"/>
              <a:t>Router(config)#hostname RTB</a:t>
            </a:r>
          </a:p>
          <a:p>
            <a:pPr eaLnBrk="1" hangingPunct="1"/>
            <a:r>
              <a:rPr lang="en-US" altLang="zh-CN" sz="2800" smtClean="0"/>
              <a:t>RTB(config)#username RTA password CiscoA</a:t>
            </a:r>
          </a:p>
          <a:p>
            <a:pPr eaLnBrk="1" hangingPunct="1"/>
            <a:r>
              <a:rPr lang="en-US" altLang="zh-CN" sz="2800" smtClean="0"/>
              <a:t>RTB(config)#int s0</a:t>
            </a:r>
          </a:p>
          <a:p>
            <a:pPr eaLnBrk="1" hangingPunct="1"/>
            <a:r>
              <a:rPr lang="en-US" altLang="zh-CN" sz="2800" smtClean="0"/>
              <a:t>RTB(config)#ip address 192.168.2.2 255.255.255.0</a:t>
            </a:r>
          </a:p>
          <a:p>
            <a:pPr eaLnBrk="1" hangingPunct="1"/>
            <a:r>
              <a:rPr lang="en-US" altLang="zh-CN" sz="2800" smtClean="0"/>
              <a:t>RTB(config)#clock rate 56000</a:t>
            </a:r>
          </a:p>
          <a:p>
            <a:pPr eaLnBrk="1" hangingPunct="1"/>
            <a:r>
              <a:rPr lang="en-US" altLang="zh-CN" sz="2800" smtClean="0"/>
              <a:t>RTB(config)#encapsulation ppp</a:t>
            </a:r>
          </a:p>
          <a:p>
            <a:pPr eaLnBrk="1" hangingPunct="1"/>
            <a:r>
              <a:rPr lang="en-US" altLang="zh-CN" sz="2800" smtClean="0"/>
              <a:t>RTB(config)#ppp authentication pap</a:t>
            </a:r>
          </a:p>
          <a:p>
            <a:pPr eaLnBrk="1" hangingPunct="1"/>
            <a:r>
              <a:rPr lang="en-US" altLang="zh-CN" sz="2800" smtClean="0"/>
              <a:t>RTB(config)#no shut</a:t>
            </a:r>
          </a:p>
        </p:txBody>
      </p:sp>
      <p:sp>
        <p:nvSpPr>
          <p:cNvPr id="885763" name="Text Box 3"/>
          <p:cNvSpPr>
            <a:spLocks noGrp="1" noChangeArrowheads="1"/>
          </p:cNvSpPr>
          <p:nvPr>
            <p:ph type="title"/>
          </p:nvPr>
        </p:nvSpPr>
        <p:spPr>
          <a:noFill/>
        </p:spPr>
        <p:txBody>
          <a:bodyPr/>
          <a:lstStyle/>
          <a:p>
            <a:pPr eaLnBrk="1" hangingPunct="1">
              <a:spcBef>
                <a:spcPct val="50000"/>
              </a:spcBef>
            </a:pPr>
            <a:r>
              <a:rPr lang="en-US" altLang="zh-CN" b="1" u="sng" smtClean="0">
                <a:solidFill>
                  <a:schemeClr val="tx1"/>
                </a:solidFill>
                <a:latin typeface="Times New Roman" pitchFamily="18" charset="0"/>
                <a:cs typeface="Times New Roman" pitchFamily="18" charset="0"/>
              </a:rPr>
              <a:t>PAP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85762"/>
                                        </p:tgtEl>
                                        <p:attrNameLst>
                                          <p:attrName>style.visibility</p:attrName>
                                        </p:attrNameLst>
                                      </p:cBhvr>
                                      <p:to>
                                        <p:strVal val="visible"/>
                                      </p:to>
                                    </p:set>
                                    <p:animEffect transition="in" filter="wipe(left)">
                                      <p:cBhvr>
                                        <p:cTn id="7" dur="500"/>
                                        <p:tgtEl>
                                          <p:spTgt spid="885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85763"/>
                                        </p:tgtEl>
                                        <p:attrNameLst>
                                          <p:attrName>style.visibility</p:attrName>
                                        </p:attrNameLst>
                                      </p:cBhvr>
                                      <p:to>
                                        <p:strVal val="visible"/>
                                      </p:to>
                                    </p:set>
                                    <p:anim calcmode="lin" valueType="num">
                                      <p:cBhvr additive="base">
                                        <p:cTn id="12" dur="500" fill="hold"/>
                                        <p:tgtEl>
                                          <p:spTgt spid="885763"/>
                                        </p:tgtEl>
                                        <p:attrNameLst>
                                          <p:attrName>ppt_x</p:attrName>
                                        </p:attrNameLst>
                                      </p:cBhvr>
                                      <p:tavLst>
                                        <p:tav tm="0">
                                          <p:val>
                                            <p:strVal val="0-#ppt_w/2"/>
                                          </p:val>
                                        </p:tav>
                                        <p:tav tm="100000">
                                          <p:val>
                                            <p:strVal val="#ppt_x"/>
                                          </p:val>
                                        </p:tav>
                                      </p:tavLst>
                                    </p:anim>
                                    <p:anim calcmode="lin" valueType="num">
                                      <p:cBhvr additive="base">
                                        <p:cTn id="13" dur="500" fill="hold"/>
                                        <p:tgtEl>
                                          <p:spTgt spid="885763"/>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5763"/>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5762" grpId="0" autoUpdateAnimBg="0"/>
      <p:bldP spid="885763"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78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743075"/>
            <a:ext cx="7416800" cy="482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7811" name="Text Box 3"/>
          <p:cNvSpPr txBox="1">
            <a:spLocks noChangeArrowheads="1"/>
          </p:cNvSpPr>
          <p:nvPr/>
        </p:nvSpPr>
        <p:spPr bwMode="auto">
          <a:xfrm>
            <a:off x="539750" y="765175"/>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3600" b="1" u="sng">
                <a:latin typeface="Times New Roman" pitchFamily="18" charset="0"/>
                <a:cs typeface="Times New Roman" pitchFamily="18" charset="0"/>
              </a:rPr>
              <a:t>CHAP</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7811"/>
                                        </p:tgtEl>
                                        <p:attrNameLst>
                                          <p:attrName>style.visibility</p:attrName>
                                        </p:attrNameLst>
                                      </p:cBhvr>
                                      <p:to>
                                        <p:strVal val="visible"/>
                                      </p:to>
                                    </p:set>
                                    <p:anim calcmode="lin" valueType="num">
                                      <p:cBhvr additive="base">
                                        <p:cTn id="7" dur="500" fill="hold"/>
                                        <p:tgtEl>
                                          <p:spTgt spid="887811"/>
                                        </p:tgtEl>
                                        <p:attrNameLst>
                                          <p:attrName>ppt_x</p:attrName>
                                        </p:attrNameLst>
                                      </p:cBhvr>
                                      <p:tavLst>
                                        <p:tav tm="0">
                                          <p:val>
                                            <p:strVal val="0-#ppt_w/2"/>
                                          </p:val>
                                        </p:tav>
                                        <p:tav tm="100000">
                                          <p:val>
                                            <p:strVal val="#ppt_x"/>
                                          </p:val>
                                        </p:tav>
                                      </p:tavLst>
                                    </p:anim>
                                    <p:anim calcmode="lin" valueType="num">
                                      <p:cBhvr additive="base">
                                        <p:cTn id="8" dur="500" fill="hold"/>
                                        <p:tgtEl>
                                          <p:spTgt spid="88781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7811"/>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87810"/>
                                        </p:tgtEl>
                                        <p:attrNameLst>
                                          <p:attrName>style.visibility</p:attrName>
                                        </p:attrNameLst>
                                      </p:cBhvr>
                                      <p:to>
                                        <p:strVal val="visible"/>
                                      </p:to>
                                    </p:set>
                                    <p:anim calcmode="lin" valueType="num">
                                      <p:cBhvr additive="base">
                                        <p:cTn id="13" dur="500" fill="hold"/>
                                        <p:tgtEl>
                                          <p:spTgt spid="887810"/>
                                        </p:tgtEl>
                                        <p:attrNameLst>
                                          <p:attrName>ppt_x</p:attrName>
                                        </p:attrNameLst>
                                      </p:cBhvr>
                                      <p:tavLst>
                                        <p:tav tm="0">
                                          <p:val>
                                            <p:strVal val="0-#ppt_w/2"/>
                                          </p:val>
                                        </p:tav>
                                        <p:tav tm="100000">
                                          <p:val>
                                            <p:strVal val="#ppt_x"/>
                                          </p:val>
                                        </p:tav>
                                      </p:tavLst>
                                    </p:anim>
                                    <p:anim calcmode="lin" valueType="num">
                                      <p:cBhvr additive="base">
                                        <p:cTn id="14" dur="500" fill="hold"/>
                                        <p:tgtEl>
                                          <p:spTgt spid="8878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7811"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Text Box 2"/>
          <p:cNvSpPr txBox="1">
            <a:spLocks noChangeArrowheads="1"/>
          </p:cNvSpPr>
          <p:nvPr/>
        </p:nvSpPr>
        <p:spPr bwMode="auto">
          <a:xfrm>
            <a:off x="152400" y="1773238"/>
            <a:ext cx="8991600" cy="469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80000"/>
              </a:lnSpc>
              <a:spcBef>
                <a:spcPct val="50000"/>
              </a:spcBef>
              <a:buClr>
                <a:srgbClr val="003399"/>
              </a:buClr>
              <a:buSzPct val="110000"/>
              <a:buFont typeface="Wingdings" pitchFamily="2" charset="2"/>
              <a:buChar char="§"/>
            </a:pPr>
            <a:r>
              <a:rPr lang="en-US" altLang="zh-CN" sz="2400">
                <a:latin typeface="Arial" charset="0"/>
              </a:rPr>
              <a:t> The called party periodically verifies  the calling side, using a </a:t>
            </a:r>
            <a:r>
              <a:rPr lang="en-US" altLang="zh-CN" sz="2400" i="1" u="sng">
                <a:latin typeface="Arial" charset="0"/>
              </a:rPr>
              <a:t>three-way handshake</a:t>
            </a:r>
            <a:r>
              <a:rPr lang="en-US" altLang="zh-CN" sz="2400">
                <a:latin typeface="Arial" charset="0"/>
              </a:rPr>
              <a:t> CHAP protocol. </a:t>
            </a:r>
          </a:p>
          <a:p>
            <a:pPr eaLnBrk="1" hangingPunct="1">
              <a:lnSpc>
                <a:spcPct val="80000"/>
              </a:lnSpc>
              <a:spcBef>
                <a:spcPct val="50000"/>
              </a:spcBef>
              <a:buClr>
                <a:srgbClr val="003399"/>
              </a:buClr>
              <a:buSzPct val="110000"/>
              <a:buFont typeface="Wingdings" pitchFamily="2" charset="2"/>
              <a:buChar char="§"/>
            </a:pPr>
            <a:r>
              <a:rPr lang="en-US" altLang="zh-CN" sz="2400">
                <a:latin typeface="Arial" charset="0"/>
              </a:rPr>
              <a:t> CHAP does not allow a caller to attempt authentication without a challenge (random number). </a:t>
            </a:r>
          </a:p>
          <a:p>
            <a:pPr eaLnBrk="1" hangingPunct="1">
              <a:lnSpc>
                <a:spcPct val="80000"/>
              </a:lnSpc>
              <a:spcBef>
                <a:spcPct val="50000"/>
              </a:spcBef>
              <a:buClr>
                <a:srgbClr val="003399"/>
              </a:buClr>
              <a:buSzPct val="110000"/>
              <a:buFont typeface="Wingdings" pitchFamily="2" charset="2"/>
              <a:buChar char="§"/>
            </a:pPr>
            <a:r>
              <a:rPr lang="en-US" altLang="zh-CN" sz="2400">
                <a:latin typeface="Arial" charset="0"/>
              </a:rPr>
              <a:t> The host (called party ) sends a </a:t>
            </a:r>
            <a:r>
              <a:rPr lang="en-US" altLang="zh-CN" sz="2400" b="1" i="1" u="sng">
                <a:solidFill>
                  <a:schemeClr val="hlink"/>
                </a:solidFill>
                <a:latin typeface="Arial" charset="0"/>
              </a:rPr>
              <a:t>challenge</a:t>
            </a:r>
            <a:r>
              <a:rPr lang="en-US" altLang="zh-CN" sz="2400">
                <a:latin typeface="Arial" charset="0"/>
              </a:rPr>
              <a:t> message to the remote node. </a:t>
            </a:r>
          </a:p>
          <a:p>
            <a:pPr eaLnBrk="1" hangingPunct="1">
              <a:lnSpc>
                <a:spcPct val="80000"/>
              </a:lnSpc>
              <a:spcBef>
                <a:spcPct val="50000"/>
              </a:spcBef>
              <a:buClr>
                <a:srgbClr val="003399"/>
              </a:buClr>
              <a:buSzPct val="110000"/>
              <a:buFont typeface="Wingdings" pitchFamily="2" charset="2"/>
              <a:buChar char="§"/>
            </a:pPr>
            <a:r>
              <a:rPr lang="en-US" altLang="zh-CN" sz="2400">
                <a:latin typeface="Arial" charset="0"/>
              </a:rPr>
              <a:t> The remote node responds with a value (encrypted value including: the received challenge, its username and its password). </a:t>
            </a:r>
          </a:p>
          <a:p>
            <a:pPr eaLnBrk="1" hangingPunct="1">
              <a:lnSpc>
                <a:spcPct val="80000"/>
              </a:lnSpc>
              <a:spcBef>
                <a:spcPct val="50000"/>
              </a:spcBef>
              <a:buClr>
                <a:srgbClr val="003399"/>
              </a:buClr>
              <a:buSzPct val="110000"/>
              <a:buFont typeface="Wingdings" pitchFamily="2" charset="2"/>
              <a:buChar char="§"/>
            </a:pPr>
            <a:r>
              <a:rPr lang="en-US" altLang="zh-CN" sz="2400">
                <a:latin typeface="Arial" charset="0"/>
              </a:rPr>
              <a:t> The host checks the response against its own value</a:t>
            </a:r>
          </a:p>
          <a:p>
            <a:pPr lvl="1" eaLnBrk="1" hangingPunct="1">
              <a:lnSpc>
                <a:spcPct val="80000"/>
              </a:lnSpc>
              <a:spcBef>
                <a:spcPct val="50000"/>
              </a:spcBef>
              <a:buClr>
                <a:srgbClr val="FF0000"/>
              </a:buClr>
              <a:buSzPct val="110000"/>
              <a:buFont typeface="Wingdings" pitchFamily="2" charset="2"/>
              <a:buChar char="§"/>
            </a:pPr>
            <a:r>
              <a:rPr lang="en-US" altLang="zh-CN" sz="2400">
                <a:latin typeface="Arial" charset="0"/>
              </a:rPr>
              <a:t> If the values match, the authentication is acknowledged</a:t>
            </a:r>
          </a:p>
          <a:p>
            <a:pPr lvl="1" eaLnBrk="1" hangingPunct="1">
              <a:lnSpc>
                <a:spcPct val="80000"/>
              </a:lnSpc>
              <a:spcBef>
                <a:spcPct val="50000"/>
              </a:spcBef>
              <a:buClr>
                <a:srgbClr val="FF0000"/>
              </a:buClr>
              <a:buSzPct val="110000"/>
              <a:buFont typeface="Wingdings" pitchFamily="2" charset="2"/>
              <a:buChar char="§"/>
            </a:pPr>
            <a:r>
              <a:rPr lang="en-US" altLang="zh-CN" sz="2400">
                <a:latin typeface="Arial" charset="0"/>
              </a:rPr>
              <a:t> Otherwise, the connection is terminated </a:t>
            </a:r>
          </a:p>
        </p:txBody>
      </p:sp>
      <p:sp>
        <p:nvSpPr>
          <p:cNvPr id="889859" name="Text Box 3"/>
          <p:cNvSpPr txBox="1">
            <a:spLocks noChangeArrowheads="1"/>
          </p:cNvSpPr>
          <p:nvPr/>
        </p:nvSpPr>
        <p:spPr bwMode="auto">
          <a:xfrm>
            <a:off x="514350" y="765175"/>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3600" b="1" u="sng">
                <a:latin typeface="Times New Roman" pitchFamily="18" charset="0"/>
                <a:cs typeface="Times New Roman" pitchFamily="18" charset="0"/>
              </a:rPr>
              <a:t>CHAP</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9858"/>
                                        </p:tgtEl>
                                        <p:attrNameLst>
                                          <p:attrName>style.visibility</p:attrName>
                                        </p:attrNameLst>
                                      </p:cBhvr>
                                      <p:to>
                                        <p:strVal val="visible"/>
                                      </p:to>
                                    </p:set>
                                    <p:anim calcmode="lin" valueType="num">
                                      <p:cBhvr additive="base">
                                        <p:cTn id="7" dur="500" fill="hold"/>
                                        <p:tgtEl>
                                          <p:spTgt spid="889858"/>
                                        </p:tgtEl>
                                        <p:attrNameLst>
                                          <p:attrName>ppt_x</p:attrName>
                                        </p:attrNameLst>
                                      </p:cBhvr>
                                      <p:tavLst>
                                        <p:tav tm="0">
                                          <p:val>
                                            <p:strVal val="0-#ppt_w/2"/>
                                          </p:val>
                                        </p:tav>
                                        <p:tav tm="100000">
                                          <p:val>
                                            <p:strVal val="#ppt_x"/>
                                          </p:val>
                                        </p:tav>
                                      </p:tavLst>
                                    </p:anim>
                                    <p:anim calcmode="lin" valueType="num">
                                      <p:cBhvr additive="base">
                                        <p:cTn id="8" dur="500" fill="hold"/>
                                        <p:tgtEl>
                                          <p:spTgt spid="889858"/>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9858"/>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89859"/>
                                        </p:tgtEl>
                                        <p:attrNameLst>
                                          <p:attrName>style.visibility</p:attrName>
                                        </p:attrNameLst>
                                      </p:cBhvr>
                                      <p:to>
                                        <p:strVal val="visible"/>
                                      </p:to>
                                    </p:set>
                                    <p:anim calcmode="lin" valueType="num">
                                      <p:cBhvr additive="base">
                                        <p:cTn id="13" dur="500" fill="hold"/>
                                        <p:tgtEl>
                                          <p:spTgt spid="889859"/>
                                        </p:tgtEl>
                                        <p:attrNameLst>
                                          <p:attrName>ppt_x</p:attrName>
                                        </p:attrNameLst>
                                      </p:cBhvr>
                                      <p:tavLst>
                                        <p:tav tm="0">
                                          <p:val>
                                            <p:strVal val="0-#ppt_w/2"/>
                                          </p:val>
                                        </p:tav>
                                        <p:tav tm="100000">
                                          <p:val>
                                            <p:strVal val="#ppt_x"/>
                                          </p:val>
                                        </p:tav>
                                      </p:tavLst>
                                    </p:anim>
                                    <p:anim calcmode="lin" valueType="num">
                                      <p:cBhvr additive="base">
                                        <p:cTn id="14" dur="500" fill="hold"/>
                                        <p:tgtEl>
                                          <p:spTgt spid="889859"/>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9859"/>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9858" grpId="0" autoUpdateAnimBg="0"/>
      <p:bldP spid="889859"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b="1" u="sng" smtClean="0">
                <a:solidFill>
                  <a:schemeClr val="tx1"/>
                </a:solidFill>
                <a:latin typeface="Times New Roman" pitchFamily="18" charset="0"/>
                <a:cs typeface="Times New Roman" pitchFamily="18" charset="0"/>
              </a:rPr>
              <a:t>CHAP: Challenging</a:t>
            </a:r>
          </a:p>
        </p:txBody>
      </p:sp>
      <p:pic>
        <p:nvPicPr>
          <p:cNvPr id="39939"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0463" y="2825750"/>
            <a:ext cx="825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9940"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5350" y="2825750"/>
            <a:ext cx="825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9941" name="Line 5"/>
          <p:cNvSpPr>
            <a:spLocks noChangeShapeType="1"/>
          </p:cNvSpPr>
          <p:nvPr/>
        </p:nvSpPr>
        <p:spPr bwMode="auto">
          <a:xfrm flipV="1">
            <a:off x="2290763" y="3028950"/>
            <a:ext cx="451643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9942" name="Rectangle 6"/>
          <p:cNvSpPr>
            <a:spLocks noChangeArrowheads="1"/>
          </p:cNvSpPr>
          <p:nvPr/>
        </p:nvSpPr>
        <p:spPr bwMode="auto">
          <a:xfrm>
            <a:off x="3676650" y="2368550"/>
            <a:ext cx="1797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pPr>
            <a:r>
              <a:rPr lang="en-US" altLang="zh-CN" sz="2400">
                <a:solidFill>
                  <a:srgbClr val="0000FF"/>
                </a:solidFill>
                <a:latin typeface="Arial" charset="0"/>
              </a:rPr>
              <a:t>User dialing</a:t>
            </a:r>
          </a:p>
        </p:txBody>
      </p:sp>
      <p:sp>
        <p:nvSpPr>
          <p:cNvPr id="39943" name="Line 7"/>
          <p:cNvSpPr>
            <a:spLocks noChangeShapeType="1"/>
          </p:cNvSpPr>
          <p:nvPr/>
        </p:nvSpPr>
        <p:spPr bwMode="auto">
          <a:xfrm flipH="1">
            <a:off x="2290763" y="3957638"/>
            <a:ext cx="451643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91912" name="Group 8"/>
          <p:cNvGraphicFramePr>
            <a:graphicFrameLocks noGrp="1"/>
          </p:cNvGraphicFramePr>
          <p:nvPr/>
        </p:nvGraphicFramePr>
        <p:xfrm>
          <a:off x="2916238" y="4132263"/>
          <a:ext cx="4535487" cy="427037"/>
        </p:xfrm>
        <a:graphic>
          <a:graphicData uri="http://schemas.openxmlformats.org/drawingml/2006/table">
            <a:tbl>
              <a:tblPr/>
              <a:tblGrid>
                <a:gridCol w="1135062">
                  <a:extLst>
                    <a:ext uri="{9D8B030D-6E8A-4147-A177-3AD203B41FA5}">
                      <a16:colId xmlns:a16="http://schemas.microsoft.com/office/drawing/2014/main" val="20000"/>
                    </a:ext>
                  </a:extLst>
                </a:gridCol>
                <a:gridCol w="1135063">
                  <a:extLst>
                    <a:ext uri="{9D8B030D-6E8A-4147-A177-3AD203B41FA5}">
                      <a16:colId xmlns:a16="http://schemas.microsoft.com/office/drawing/2014/main" val="20001"/>
                    </a:ext>
                  </a:extLst>
                </a:gridCol>
                <a:gridCol w="1439862">
                  <a:extLst>
                    <a:ext uri="{9D8B030D-6E8A-4147-A177-3AD203B41FA5}">
                      <a16:colId xmlns:a16="http://schemas.microsoft.com/office/drawing/2014/main" val="20002"/>
                    </a:ext>
                  </a:extLst>
                </a:gridCol>
                <a:gridCol w="825500">
                  <a:extLst>
                    <a:ext uri="{9D8B030D-6E8A-4147-A177-3AD203B41FA5}">
                      <a16:colId xmlns:a16="http://schemas.microsoft.com/office/drawing/2014/main" val="20003"/>
                    </a:ext>
                  </a:extLst>
                </a:gridCol>
              </a:tblGrid>
              <a:tr h="42703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01</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id</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random</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RTA</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9956" name="Rectangle 20"/>
          <p:cNvSpPr>
            <a:spLocks noChangeArrowheads="1"/>
          </p:cNvSpPr>
          <p:nvPr/>
        </p:nvSpPr>
        <p:spPr bwMode="auto">
          <a:xfrm>
            <a:off x="8158163" y="2792413"/>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pPr>
            <a:r>
              <a:rPr lang="en-US" altLang="zh-CN" sz="2000">
                <a:latin typeface="Arial" charset="0"/>
              </a:rPr>
              <a:t>RTA</a:t>
            </a:r>
          </a:p>
        </p:txBody>
      </p:sp>
      <p:sp>
        <p:nvSpPr>
          <p:cNvPr id="39957" name="Rectangle 21"/>
          <p:cNvSpPr>
            <a:spLocks noChangeArrowheads="1"/>
          </p:cNvSpPr>
          <p:nvPr/>
        </p:nvSpPr>
        <p:spPr bwMode="auto">
          <a:xfrm>
            <a:off x="303213" y="2852738"/>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pPr>
            <a:r>
              <a:rPr lang="en-US" altLang="zh-CN" sz="2000">
                <a:latin typeface="Arial" charset="0"/>
              </a:rPr>
              <a:t>RTB</a:t>
            </a:r>
          </a:p>
        </p:txBody>
      </p:sp>
      <p:grpSp>
        <p:nvGrpSpPr>
          <p:cNvPr id="39958" name="Group 22"/>
          <p:cNvGrpSpPr>
            <a:grpSpLocks/>
          </p:cNvGrpSpPr>
          <p:nvPr/>
        </p:nvGrpSpPr>
        <p:grpSpPr bwMode="auto">
          <a:xfrm>
            <a:off x="900113" y="5229225"/>
            <a:ext cx="1474787" cy="1277938"/>
            <a:chOff x="4564" y="2699"/>
            <a:chExt cx="1255" cy="1187"/>
          </a:xfrm>
        </p:grpSpPr>
        <p:sp>
          <p:nvSpPr>
            <p:cNvPr id="39986" name="Line 23"/>
            <p:cNvSpPr>
              <a:spLocks noChangeShapeType="1"/>
            </p:cNvSpPr>
            <p:nvPr/>
          </p:nvSpPr>
          <p:spPr bwMode="auto">
            <a:xfrm>
              <a:off x="4791" y="2699"/>
              <a:ext cx="210" cy="3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7" name="Line 24"/>
            <p:cNvSpPr>
              <a:spLocks noChangeShapeType="1"/>
            </p:cNvSpPr>
            <p:nvPr/>
          </p:nvSpPr>
          <p:spPr bwMode="auto">
            <a:xfrm flipH="1">
              <a:off x="5221" y="2699"/>
              <a:ext cx="182" cy="3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8" name="Line 25"/>
            <p:cNvSpPr>
              <a:spLocks noChangeShapeType="1"/>
            </p:cNvSpPr>
            <p:nvPr/>
          </p:nvSpPr>
          <p:spPr bwMode="auto">
            <a:xfrm>
              <a:off x="4791" y="2701"/>
              <a:ext cx="6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9" name="Line 26"/>
            <p:cNvSpPr>
              <a:spLocks noChangeShapeType="1"/>
            </p:cNvSpPr>
            <p:nvPr/>
          </p:nvSpPr>
          <p:spPr bwMode="auto">
            <a:xfrm>
              <a:off x="5001" y="3058"/>
              <a:ext cx="2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0" name="Rectangle 27"/>
            <p:cNvSpPr>
              <a:spLocks noChangeArrowheads="1"/>
            </p:cNvSpPr>
            <p:nvPr/>
          </p:nvSpPr>
          <p:spPr bwMode="auto">
            <a:xfrm>
              <a:off x="4791" y="3058"/>
              <a:ext cx="612" cy="229"/>
            </a:xfrm>
            <a:prstGeom prst="rect">
              <a:avLst/>
            </a:prstGeom>
            <a:solidFill>
              <a:srgbClr val="FFFFFF"/>
            </a:solidFill>
            <a:ln w="9525">
              <a:solidFill>
                <a:schemeClr val="tx1"/>
              </a:solidFill>
              <a:miter lim="800000"/>
              <a:headEnd/>
              <a:tailEnd/>
            </a:ln>
          </p:spPr>
          <p:txBody>
            <a:bodyPr wrap="none" anchor="ctr"/>
            <a:lstStyle/>
            <a:p>
              <a:pPr algn="ctr">
                <a:spcBef>
                  <a:spcPct val="20000"/>
                </a:spcBef>
              </a:pPr>
              <a:r>
                <a:rPr lang="en-US" altLang="zh-CN" sz="2000">
                  <a:solidFill>
                    <a:srgbClr val="0000FF"/>
                  </a:solidFill>
                  <a:latin typeface="Arial" charset="0"/>
                </a:rPr>
                <a:t>MD5</a:t>
              </a:r>
            </a:p>
          </p:txBody>
        </p:sp>
        <p:sp>
          <p:nvSpPr>
            <p:cNvPr id="39991" name="Line 28"/>
            <p:cNvSpPr>
              <a:spLocks noChangeShapeType="1"/>
            </p:cNvSpPr>
            <p:nvPr/>
          </p:nvSpPr>
          <p:spPr bwMode="auto">
            <a:xfrm flipV="1">
              <a:off x="4564" y="2880"/>
              <a:ext cx="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2" name="Line 29"/>
            <p:cNvSpPr>
              <a:spLocks noChangeShapeType="1"/>
            </p:cNvSpPr>
            <p:nvPr/>
          </p:nvSpPr>
          <p:spPr bwMode="auto">
            <a:xfrm>
              <a:off x="4630" y="2880"/>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3" name="Line 30"/>
            <p:cNvSpPr>
              <a:spLocks noChangeShapeType="1"/>
            </p:cNvSpPr>
            <p:nvPr/>
          </p:nvSpPr>
          <p:spPr bwMode="auto">
            <a:xfrm>
              <a:off x="4628" y="3173"/>
              <a:ext cx="1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4" name="Freeform 31"/>
            <p:cNvSpPr>
              <a:spLocks/>
            </p:cNvSpPr>
            <p:nvPr/>
          </p:nvSpPr>
          <p:spPr bwMode="auto">
            <a:xfrm>
              <a:off x="5394" y="3154"/>
              <a:ext cx="220" cy="366"/>
            </a:xfrm>
            <a:custGeom>
              <a:avLst/>
              <a:gdLst>
                <a:gd name="T0" fmla="*/ 0 w 220"/>
                <a:gd name="T1" fmla="*/ 0 h 366"/>
                <a:gd name="T2" fmla="*/ 110 w 220"/>
                <a:gd name="T3" fmla="*/ 55 h 366"/>
                <a:gd name="T4" fmla="*/ 192 w 220"/>
                <a:gd name="T5" fmla="*/ 275 h 366"/>
                <a:gd name="T6" fmla="*/ 220 w 220"/>
                <a:gd name="T7" fmla="*/ 366 h 366"/>
                <a:gd name="T8" fmla="*/ 0 60000 65536"/>
                <a:gd name="T9" fmla="*/ 0 60000 65536"/>
                <a:gd name="T10" fmla="*/ 0 60000 65536"/>
                <a:gd name="T11" fmla="*/ 0 60000 65536"/>
                <a:gd name="T12" fmla="*/ 0 w 220"/>
                <a:gd name="T13" fmla="*/ 0 h 366"/>
                <a:gd name="T14" fmla="*/ 220 w 220"/>
                <a:gd name="T15" fmla="*/ 366 h 366"/>
              </a:gdLst>
              <a:ahLst/>
              <a:cxnLst>
                <a:cxn ang="T8">
                  <a:pos x="T0" y="T1"/>
                </a:cxn>
                <a:cxn ang="T9">
                  <a:pos x="T2" y="T3"/>
                </a:cxn>
                <a:cxn ang="T10">
                  <a:pos x="T4" y="T5"/>
                </a:cxn>
                <a:cxn ang="T11">
                  <a:pos x="T6" y="T7"/>
                </a:cxn>
              </a:cxnLst>
              <a:rect l="T12" t="T13" r="T14" b="T15"/>
              <a:pathLst>
                <a:path w="220" h="366">
                  <a:moveTo>
                    <a:pt x="0" y="0"/>
                  </a:moveTo>
                  <a:cubicBezTo>
                    <a:pt x="39" y="4"/>
                    <a:pt x="78" y="9"/>
                    <a:pt x="110" y="55"/>
                  </a:cubicBezTo>
                  <a:cubicBezTo>
                    <a:pt x="142" y="101"/>
                    <a:pt x="174" y="223"/>
                    <a:pt x="192" y="275"/>
                  </a:cubicBezTo>
                  <a:cubicBezTo>
                    <a:pt x="210" y="327"/>
                    <a:pt x="215" y="346"/>
                    <a:pt x="220" y="36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95" name="Freeform 32"/>
            <p:cNvSpPr>
              <a:spLocks/>
            </p:cNvSpPr>
            <p:nvPr/>
          </p:nvSpPr>
          <p:spPr bwMode="auto">
            <a:xfrm>
              <a:off x="5403" y="3255"/>
              <a:ext cx="101" cy="228"/>
            </a:xfrm>
            <a:custGeom>
              <a:avLst/>
              <a:gdLst>
                <a:gd name="T0" fmla="*/ 0 w 101"/>
                <a:gd name="T1" fmla="*/ 0 h 228"/>
                <a:gd name="T2" fmla="*/ 74 w 101"/>
                <a:gd name="T3" fmla="*/ 46 h 228"/>
                <a:gd name="T4" fmla="*/ 101 w 101"/>
                <a:gd name="T5" fmla="*/ 228 h 228"/>
                <a:gd name="T6" fmla="*/ 0 60000 65536"/>
                <a:gd name="T7" fmla="*/ 0 60000 65536"/>
                <a:gd name="T8" fmla="*/ 0 60000 65536"/>
                <a:gd name="T9" fmla="*/ 0 w 101"/>
                <a:gd name="T10" fmla="*/ 0 h 228"/>
                <a:gd name="T11" fmla="*/ 101 w 101"/>
                <a:gd name="T12" fmla="*/ 228 h 228"/>
              </a:gdLst>
              <a:ahLst/>
              <a:cxnLst>
                <a:cxn ang="T6">
                  <a:pos x="T0" y="T1"/>
                </a:cxn>
                <a:cxn ang="T7">
                  <a:pos x="T2" y="T3"/>
                </a:cxn>
                <a:cxn ang="T8">
                  <a:pos x="T4" y="T5"/>
                </a:cxn>
              </a:cxnLst>
              <a:rect l="T9" t="T10" r="T11" b="T12"/>
              <a:pathLst>
                <a:path w="101" h="228">
                  <a:moveTo>
                    <a:pt x="0" y="0"/>
                  </a:moveTo>
                  <a:cubicBezTo>
                    <a:pt x="28" y="4"/>
                    <a:pt x="57" y="8"/>
                    <a:pt x="74" y="46"/>
                  </a:cubicBezTo>
                  <a:cubicBezTo>
                    <a:pt x="91" y="84"/>
                    <a:pt x="96" y="156"/>
                    <a:pt x="101" y="22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96" name="Text Box 33"/>
            <p:cNvSpPr txBox="1">
              <a:spLocks noChangeArrowheads="1"/>
            </p:cNvSpPr>
            <p:nvPr/>
          </p:nvSpPr>
          <p:spPr bwMode="auto">
            <a:xfrm>
              <a:off x="5194" y="3518"/>
              <a:ext cx="62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20000"/>
                </a:spcBef>
              </a:pPr>
              <a:r>
                <a:rPr lang="en-US" altLang="zh-CN" sz="2000">
                  <a:solidFill>
                    <a:srgbClr val="0000FF"/>
                  </a:solidFill>
                  <a:latin typeface="Arial" charset="0"/>
                </a:rPr>
                <a:t>hash</a:t>
              </a:r>
            </a:p>
          </p:txBody>
        </p:sp>
      </p:grpSp>
      <p:graphicFrame>
        <p:nvGraphicFramePr>
          <p:cNvPr id="891938" name="Group 34"/>
          <p:cNvGraphicFramePr>
            <a:graphicFrameLocks noGrp="1"/>
          </p:cNvGraphicFramePr>
          <p:nvPr/>
        </p:nvGraphicFramePr>
        <p:xfrm>
          <a:off x="571500" y="1722438"/>
          <a:ext cx="2030413" cy="854076"/>
        </p:xfrm>
        <a:graphic>
          <a:graphicData uri="http://schemas.openxmlformats.org/drawingml/2006/table">
            <a:tbl>
              <a:tblPr/>
              <a:tblGrid>
                <a:gridCol w="1016000">
                  <a:extLst>
                    <a:ext uri="{9D8B030D-6E8A-4147-A177-3AD203B41FA5}">
                      <a16:colId xmlns:a16="http://schemas.microsoft.com/office/drawing/2014/main" val="20000"/>
                    </a:ext>
                  </a:extLst>
                </a:gridCol>
                <a:gridCol w="1014413">
                  <a:extLst>
                    <a:ext uri="{9D8B030D-6E8A-4147-A177-3AD203B41FA5}">
                      <a16:colId xmlns:a16="http://schemas.microsoft.com/office/drawing/2014/main" val="20001"/>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user</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pass</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RTA</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cisco</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891949" name="Group 45"/>
          <p:cNvGraphicFramePr>
            <a:graphicFrameLocks noGrp="1"/>
          </p:cNvGraphicFramePr>
          <p:nvPr/>
        </p:nvGraphicFramePr>
        <p:xfrm>
          <a:off x="6596063" y="1730375"/>
          <a:ext cx="2030412" cy="854076"/>
        </p:xfrm>
        <a:graphic>
          <a:graphicData uri="http://schemas.openxmlformats.org/drawingml/2006/table">
            <a:tbl>
              <a:tblPr/>
              <a:tblGrid>
                <a:gridCol w="1016000">
                  <a:extLst>
                    <a:ext uri="{9D8B030D-6E8A-4147-A177-3AD203B41FA5}">
                      <a16:colId xmlns:a16="http://schemas.microsoft.com/office/drawing/2014/main" val="20000"/>
                    </a:ext>
                  </a:extLst>
                </a:gridCol>
                <a:gridCol w="1014412">
                  <a:extLst>
                    <a:ext uri="{9D8B030D-6E8A-4147-A177-3AD203B41FA5}">
                      <a16:colId xmlns:a16="http://schemas.microsoft.com/office/drawing/2014/main" val="20001"/>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user</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pass</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RTB</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cisco</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9981" name="Line 56"/>
          <p:cNvSpPr>
            <a:spLocks noChangeShapeType="1"/>
          </p:cNvSpPr>
          <p:nvPr/>
        </p:nvSpPr>
        <p:spPr bwMode="auto">
          <a:xfrm flipH="1" flipV="1">
            <a:off x="1331913" y="2492375"/>
            <a:ext cx="5616575" cy="1657350"/>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82" name="Line 57"/>
          <p:cNvSpPr>
            <a:spLocks noChangeShapeType="1"/>
          </p:cNvSpPr>
          <p:nvPr/>
        </p:nvSpPr>
        <p:spPr bwMode="auto">
          <a:xfrm flipH="1">
            <a:off x="1790700" y="2513013"/>
            <a:ext cx="258763" cy="2733675"/>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83" name="Line 58"/>
          <p:cNvSpPr>
            <a:spLocks noChangeShapeType="1"/>
          </p:cNvSpPr>
          <p:nvPr/>
        </p:nvSpPr>
        <p:spPr bwMode="auto">
          <a:xfrm flipH="1">
            <a:off x="1790700" y="4541838"/>
            <a:ext cx="2403475" cy="704850"/>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84" name="Line 59"/>
          <p:cNvSpPr>
            <a:spLocks noChangeShapeType="1"/>
          </p:cNvSpPr>
          <p:nvPr/>
        </p:nvSpPr>
        <p:spPr bwMode="auto">
          <a:xfrm flipH="1">
            <a:off x="1876425" y="4541838"/>
            <a:ext cx="3348038" cy="704850"/>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85" name="Text Box 60"/>
          <p:cNvSpPr txBox="1">
            <a:spLocks noChangeArrowheads="1"/>
          </p:cNvSpPr>
          <p:nvPr/>
        </p:nvSpPr>
        <p:spPr bwMode="auto">
          <a:xfrm>
            <a:off x="3563938" y="5084763"/>
            <a:ext cx="5507037"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rnd">
                <a:solidFill>
                  <a:srgbClr val="000000"/>
                </a:solidFill>
                <a:prstDash val="sysDot"/>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20000"/>
              </a:spcBef>
              <a:buFontTx/>
              <a:buBlip>
                <a:blip r:embed="rId4"/>
              </a:buBlip>
            </a:pPr>
            <a:r>
              <a:rPr lang="en-US" altLang="zh-CN" sz="2400">
                <a:latin typeface="Arial" charset="0"/>
              </a:rPr>
              <a:t>01: type of challenging packet</a:t>
            </a:r>
          </a:p>
          <a:p>
            <a:pPr eaLnBrk="1" hangingPunct="1">
              <a:spcBef>
                <a:spcPct val="20000"/>
              </a:spcBef>
              <a:buFontTx/>
              <a:buBlip>
                <a:blip r:embed="rId4"/>
              </a:buBlip>
            </a:pPr>
            <a:r>
              <a:rPr lang="en-US" altLang="zh-CN" sz="2400">
                <a:latin typeface="Arial" charset="0"/>
              </a:rPr>
              <a:t>id: identifier of the challenging packet </a:t>
            </a:r>
          </a:p>
          <a:p>
            <a:pPr eaLnBrk="1" hangingPunct="1">
              <a:spcBef>
                <a:spcPct val="20000"/>
              </a:spcBef>
              <a:buFontTx/>
              <a:buBlip>
                <a:blip r:embed="rId4"/>
              </a:buBlip>
            </a:pPr>
            <a:r>
              <a:rPr lang="en-US" altLang="zh-CN" sz="2400">
                <a:latin typeface="Arial" charset="0"/>
              </a:rPr>
              <a:t>random: a random generated by RTA</a:t>
            </a:r>
          </a:p>
        </p:txBody>
      </p:sp>
    </p:spTree>
  </p:cSld>
  <p:clrMapOvr>
    <a:masterClrMapping/>
  </p:clrMapOvr>
  <p:transition>
    <p:blinds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b="1" u="sng" smtClean="0">
                <a:solidFill>
                  <a:schemeClr val="tx1"/>
                </a:solidFill>
                <a:latin typeface="Times New Roman" pitchFamily="18" charset="0"/>
                <a:cs typeface="Times New Roman" pitchFamily="18" charset="0"/>
              </a:rPr>
              <a:t>CHAP: Acknowledgement</a:t>
            </a:r>
          </a:p>
        </p:txBody>
      </p:sp>
      <p:pic>
        <p:nvPicPr>
          <p:cNvPr id="40963"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0463" y="2817813"/>
            <a:ext cx="825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0964"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5350" y="2817813"/>
            <a:ext cx="825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0965" name="Line 5"/>
          <p:cNvSpPr>
            <a:spLocks noChangeShapeType="1"/>
          </p:cNvSpPr>
          <p:nvPr/>
        </p:nvSpPr>
        <p:spPr bwMode="auto">
          <a:xfrm flipV="1">
            <a:off x="2290763" y="3021013"/>
            <a:ext cx="451643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0966" name="Rectangle 6"/>
          <p:cNvSpPr>
            <a:spLocks noChangeArrowheads="1"/>
          </p:cNvSpPr>
          <p:nvPr/>
        </p:nvSpPr>
        <p:spPr bwMode="auto">
          <a:xfrm>
            <a:off x="3676650" y="2360613"/>
            <a:ext cx="1797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pPr>
            <a:r>
              <a:rPr lang="en-US" altLang="zh-CN" sz="2400">
                <a:solidFill>
                  <a:srgbClr val="0000FF"/>
                </a:solidFill>
                <a:latin typeface="Arial" charset="0"/>
              </a:rPr>
              <a:t>User dialing</a:t>
            </a:r>
          </a:p>
        </p:txBody>
      </p:sp>
      <p:sp>
        <p:nvSpPr>
          <p:cNvPr id="40967" name="Line 7"/>
          <p:cNvSpPr>
            <a:spLocks noChangeShapeType="1"/>
          </p:cNvSpPr>
          <p:nvPr/>
        </p:nvSpPr>
        <p:spPr bwMode="auto">
          <a:xfrm flipH="1">
            <a:off x="2290763" y="3949700"/>
            <a:ext cx="451643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93960" name="Group 8"/>
          <p:cNvGraphicFramePr>
            <a:graphicFrameLocks noGrp="1"/>
          </p:cNvGraphicFramePr>
          <p:nvPr/>
        </p:nvGraphicFramePr>
        <p:xfrm>
          <a:off x="2916238" y="4124325"/>
          <a:ext cx="3671887" cy="427038"/>
        </p:xfrm>
        <a:graphic>
          <a:graphicData uri="http://schemas.openxmlformats.org/drawingml/2006/table">
            <a:tbl>
              <a:tblPr/>
              <a:tblGrid>
                <a:gridCol w="576262">
                  <a:extLst>
                    <a:ext uri="{9D8B030D-6E8A-4147-A177-3AD203B41FA5}">
                      <a16:colId xmlns:a16="http://schemas.microsoft.com/office/drawing/2014/main" val="20000"/>
                    </a:ext>
                  </a:extLst>
                </a:gridCol>
                <a:gridCol w="747713">
                  <a:extLst>
                    <a:ext uri="{9D8B030D-6E8A-4147-A177-3AD203B41FA5}">
                      <a16:colId xmlns:a16="http://schemas.microsoft.com/office/drawing/2014/main" val="20001"/>
                    </a:ext>
                  </a:extLst>
                </a:gridCol>
                <a:gridCol w="1268412">
                  <a:extLst>
                    <a:ext uri="{9D8B030D-6E8A-4147-A177-3AD203B41FA5}">
                      <a16:colId xmlns:a16="http://schemas.microsoft.com/office/drawing/2014/main" val="20002"/>
                    </a:ext>
                  </a:extLst>
                </a:gridCol>
                <a:gridCol w="1079500">
                  <a:extLst>
                    <a:ext uri="{9D8B030D-6E8A-4147-A177-3AD203B41FA5}">
                      <a16:colId xmlns:a16="http://schemas.microsoft.com/office/drawing/2014/main" val="20003"/>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01</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id</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random</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RTA</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0980" name="Line 20"/>
          <p:cNvSpPr>
            <a:spLocks noChangeShapeType="1"/>
          </p:cNvSpPr>
          <p:nvPr/>
        </p:nvSpPr>
        <p:spPr bwMode="auto">
          <a:xfrm flipV="1">
            <a:off x="2290763" y="5103813"/>
            <a:ext cx="451643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93973" name="Group 21"/>
          <p:cNvGraphicFramePr>
            <a:graphicFrameLocks noGrp="1"/>
          </p:cNvGraphicFramePr>
          <p:nvPr/>
        </p:nvGraphicFramePr>
        <p:xfrm>
          <a:off x="2987675" y="5445125"/>
          <a:ext cx="3673475" cy="427038"/>
        </p:xfrm>
        <a:graphic>
          <a:graphicData uri="http://schemas.openxmlformats.org/drawingml/2006/table">
            <a:tbl>
              <a:tblPr/>
              <a:tblGrid>
                <a:gridCol w="576263">
                  <a:extLst>
                    <a:ext uri="{9D8B030D-6E8A-4147-A177-3AD203B41FA5}">
                      <a16:colId xmlns:a16="http://schemas.microsoft.com/office/drawing/2014/main" val="20000"/>
                    </a:ext>
                  </a:extLst>
                </a:gridCol>
                <a:gridCol w="792162">
                  <a:extLst>
                    <a:ext uri="{9D8B030D-6E8A-4147-A177-3AD203B41FA5}">
                      <a16:colId xmlns:a16="http://schemas.microsoft.com/office/drawing/2014/main" val="20001"/>
                    </a:ext>
                  </a:extLst>
                </a:gridCol>
                <a:gridCol w="1152525">
                  <a:extLst>
                    <a:ext uri="{9D8B030D-6E8A-4147-A177-3AD203B41FA5}">
                      <a16:colId xmlns:a16="http://schemas.microsoft.com/office/drawing/2014/main" val="20002"/>
                    </a:ext>
                  </a:extLst>
                </a:gridCol>
                <a:gridCol w="1152525">
                  <a:extLst>
                    <a:ext uri="{9D8B030D-6E8A-4147-A177-3AD203B41FA5}">
                      <a16:colId xmlns:a16="http://schemas.microsoft.com/office/drawing/2014/main" val="20003"/>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02</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id</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hash</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RTB</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0993" name="Rectangle 33"/>
          <p:cNvSpPr>
            <a:spLocks noChangeArrowheads="1"/>
          </p:cNvSpPr>
          <p:nvPr/>
        </p:nvSpPr>
        <p:spPr bwMode="auto">
          <a:xfrm>
            <a:off x="8158163" y="2784475"/>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pPr>
            <a:r>
              <a:rPr lang="en-US" altLang="zh-CN" sz="2000">
                <a:latin typeface="Arial" charset="0"/>
              </a:rPr>
              <a:t>RTA</a:t>
            </a:r>
          </a:p>
        </p:txBody>
      </p:sp>
      <p:sp>
        <p:nvSpPr>
          <p:cNvPr id="40994" name="Rectangle 34"/>
          <p:cNvSpPr>
            <a:spLocks noChangeArrowheads="1"/>
          </p:cNvSpPr>
          <p:nvPr/>
        </p:nvSpPr>
        <p:spPr bwMode="auto">
          <a:xfrm>
            <a:off x="303213" y="2844800"/>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pPr>
            <a:r>
              <a:rPr lang="en-US" altLang="zh-CN" sz="2000">
                <a:latin typeface="Arial" charset="0"/>
              </a:rPr>
              <a:t>RTB</a:t>
            </a:r>
          </a:p>
        </p:txBody>
      </p:sp>
      <p:grpSp>
        <p:nvGrpSpPr>
          <p:cNvPr id="40995" name="Group 35"/>
          <p:cNvGrpSpPr>
            <a:grpSpLocks/>
          </p:cNvGrpSpPr>
          <p:nvPr/>
        </p:nvGrpSpPr>
        <p:grpSpPr bwMode="auto">
          <a:xfrm>
            <a:off x="773113" y="5175250"/>
            <a:ext cx="1474787" cy="1277938"/>
            <a:chOff x="4564" y="2699"/>
            <a:chExt cx="1255" cy="1187"/>
          </a:xfrm>
        </p:grpSpPr>
        <p:sp>
          <p:nvSpPr>
            <p:cNvPr id="41021" name="Line 36"/>
            <p:cNvSpPr>
              <a:spLocks noChangeShapeType="1"/>
            </p:cNvSpPr>
            <p:nvPr/>
          </p:nvSpPr>
          <p:spPr bwMode="auto">
            <a:xfrm>
              <a:off x="4791" y="2699"/>
              <a:ext cx="210" cy="3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2" name="Line 37"/>
            <p:cNvSpPr>
              <a:spLocks noChangeShapeType="1"/>
            </p:cNvSpPr>
            <p:nvPr/>
          </p:nvSpPr>
          <p:spPr bwMode="auto">
            <a:xfrm flipH="1">
              <a:off x="5221" y="2699"/>
              <a:ext cx="182" cy="3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3" name="Line 38"/>
            <p:cNvSpPr>
              <a:spLocks noChangeShapeType="1"/>
            </p:cNvSpPr>
            <p:nvPr/>
          </p:nvSpPr>
          <p:spPr bwMode="auto">
            <a:xfrm>
              <a:off x="4791" y="2701"/>
              <a:ext cx="6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4" name="Line 39"/>
            <p:cNvSpPr>
              <a:spLocks noChangeShapeType="1"/>
            </p:cNvSpPr>
            <p:nvPr/>
          </p:nvSpPr>
          <p:spPr bwMode="auto">
            <a:xfrm>
              <a:off x="5001" y="3058"/>
              <a:ext cx="2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5" name="Rectangle 40"/>
            <p:cNvSpPr>
              <a:spLocks noChangeArrowheads="1"/>
            </p:cNvSpPr>
            <p:nvPr/>
          </p:nvSpPr>
          <p:spPr bwMode="auto">
            <a:xfrm>
              <a:off x="4791" y="3058"/>
              <a:ext cx="612" cy="229"/>
            </a:xfrm>
            <a:prstGeom prst="rect">
              <a:avLst/>
            </a:prstGeom>
            <a:solidFill>
              <a:srgbClr val="FFFFFF"/>
            </a:solidFill>
            <a:ln w="9525">
              <a:solidFill>
                <a:schemeClr val="tx1"/>
              </a:solidFill>
              <a:miter lim="800000"/>
              <a:headEnd/>
              <a:tailEnd/>
            </a:ln>
          </p:spPr>
          <p:txBody>
            <a:bodyPr wrap="none" anchor="ctr"/>
            <a:lstStyle/>
            <a:p>
              <a:pPr algn="ctr">
                <a:spcBef>
                  <a:spcPct val="20000"/>
                </a:spcBef>
              </a:pPr>
              <a:r>
                <a:rPr lang="en-US" altLang="zh-CN" sz="2000">
                  <a:solidFill>
                    <a:srgbClr val="0000FF"/>
                  </a:solidFill>
                  <a:latin typeface="Arial" charset="0"/>
                </a:rPr>
                <a:t>MD5</a:t>
              </a:r>
            </a:p>
          </p:txBody>
        </p:sp>
        <p:sp>
          <p:nvSpPr>
            <p:cNvPr id="41026" name="Line 41"/>
            <p:cNvSpPr>
              <a:spLocks noChangeShapeType="1"/>
            </p:cNvSpPr>
            <p:nvPr/>
          </p:nvSpPr>
          <p:spPr bwMode="auto">
            <a:xfrm flipV="1">
              <a:off x="4564" y="2880"/>
              <a:ext cx="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7" name="Line 42"/>
            <p:cNvSpPr>
              <a:spLocks noChangeShapeType="1"/>
            </p:cNvSpPr>
            <p:nvPr/>
          </p:nvSpPr>
          <p:spPr bwMode="auto">
            <a:xfrm>
              <a:off x="4630" y="2880"/>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8" name="Line 43"/>
            <p:cNvSpPr>
              <a:spLocks noChangeShapeType="1"/>
            </p:cNvSpPr>
            <p:nvPr/>
          </p:nvSpPr>
          <p:spPr bwMode="auto">
            <a:xfrm>
              <a:off x="4628" y="3173"/>
              <a:ext cx="1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9" name="Freeform 44"/>
            <p:cNvSpPr>
              <a:spLocks/>
            </p:cNvSpPr>
            <p:nvPr/>
          </p:nvSpPr>
          <p:spPr bwMode="auto">
            <a:xfrm>
              <a:off x="5394" y="3154"/>
              <a:ext cx="220" cy="366"/>
            </a:xfrm>
            <a:custGeom>
              <a:avLst/>
              <a:gdLst>
                <a:gd name="T0" fmla="*/ 0 w 220"/>
                <a:gd name="T1" fmla="*/ 0 h 366"/>
                <a:gd name="T2" fmla="*/ 110 w 220"/>
                <a:gd name="T3" fmla="*/ 55 h 366"/>
                <a:gd name="T4" fmla="*/ 192 w 220"/>
                <a:gd name="T5" fmla="*/ 275 h 366"/>
                <a:gd name="T6" fmla="*/ 220 w 220"/>
                <a:gd name="T7" fmla="*/ 366 h 366"/>
                <a:gd name="T8" fmla="*/ 0 60000 65536"/>
                <a:gd name="T9" fmla="*/ 0 60000 65536"/>
                <a:gd name="T10" fmla="*/ 0 60000 65536"/>
                <a:gd name="T11" fmla="*/ 0 60000 65536"/>
                <a:gd name="T12" fmla="*/ 0 w 220"/>
                <a:gd name="T13" fmla="*/ 0 h 366"/>
                <a:gd name="T14" fmla="*/ 220 w 220"/>
                <a:gd name="T15" fmla="*/ 366 h 366"/>
              </a:gdLst>
              <a:ahLst/>
              <a:cxnLst>
                <a:cxn ang="T8">
                  <a:pos x="T0" y="T1"/>
                </a:cxn>
                <a:cxn ang="T9">
                  <a:pos x="T2" y="T3"/>
                </a:cxn>
                <a:cxn ang="T10">
                  <a:pos x="T4" y="T5"/>
                </a:cxn>
                <a:cxn ang="T11">
                  <a:pos x="T6" y="T7"/>
                </a:cxn>
              </a:cxnLst>
              <a:rect l="T12" t="T13" r="T14" b="T15"/>
              <a:pathLst>
                <a:path w="220" h="366">
                  <a:moveTo>
                    <a:pt x="0" y="0"/>
                  </a:moveTo>
                  <a:cubicBezTo>
                    <a:pt x="39" y="4"/>
                    <a:pt x="78" y="9"/>
                    <a:pt x="110" y="55"/>
                  </a:cubicBezTo>
                  <a:cubicBezTo>
                    <a:pt x="142" y="101"/>
                    <a:pt x="174" y="223"/>
                    <a:pt x="192" y="275"/>
                  </a:cubicBezTo>
                  <a:cubicBezTo>
                    <a:pt x="210" y="327"/>
                    <a:pt x="215" y="346"/>
                    <a:pt x="220" y="36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30" name="Freeform 45"/>
            <p:cNvSpPr>
              <a:spLocks/>
            </p:cNvSpPr>
            <p:nvPr/>
          </p:nvSpPr>
          <p:spPr bwMode="auto">
            <a:xfrm>
              <a:off x="5403" y="3255"/>
              <a:ext cx="101" cy="228"/>
            </a:xfrm>
            <a:custGeom>
              <a:avLst/>
              <a:gdLst>
                <a:gd name="T0" fmla="*/ 0 w 101"/>
                <a:gd name="T1" fmla="*/ 0 h 228"/>
                <a:gd name="T2" fmla="*/ 74 w 101"/>
                <a:gd name="T3" fmla="*/ 46 h 228"/>
                <a:gd name="T4" fmla="*/ 101 w 101"/>
                <a:gd name="T5" fmla="*/ 228 h 228"/>
                <a:gd name="T6" fmla="*/ 0 60000 65536"/>
                <a:gd name="T7" fmla="*/ 0 60000 65536"/>
                <a:gd name="T8" fmla="*/ 0 60000 65536"/>
                <a:gd name="T9" fmla="*/ 0 w 101"/>
                <a:gd name="T10" fmla="*/ 0 h 228"/>
                <a:gd name="T11" fmla="*/ 101 w 101"/>
                <a:gd name="T12" fmla="*/ 228 h 228"/>
              </a:gdLst>
              <a:ahLst/>
              <a:cxnLst>
                <a:cxn ang="T6">
                  <a:pos x="T0" y="T1"/>
                </a:cxn>
                <a:cxn ang="T7">
                  <a:pos x="T2" y="T3"/>
                </a:cxn>
                <a:cxn ang="T8">
                  <a:pos x="T4" y="T5"/>
                </a:cxn>
              </a:cxnLst>
              <a:rect l="T9" t="T10" r="T11" b="T12"/>
              <a:pathLst>
                <a:path w="101" h="228">
                  <a:moveTo>
                    <a:pt x="0" y="0"/>
                  </a:moveTo>
                  <a:cubicBezTo>
                    <a:pt x="28" y="4"/>
                    <a:pt x="57" y="8"/>
                    <a:pt x="74" y="46"/>
                  </a:cubicBezTo>
                  <a:cubicBezTo>
                    <a:pt x="91" y="84"/>
                    <a:pt x="96" y="156"/>
                    <a:pt x="101" y="22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31" name="Text Box 46"/>
            <p:cNvSpPr txBox="1">
              <a:spLocks noChangeArrowheads="1"/>
            </p:cNvSpPr>
            <p:nvPr/>
          </p:nvSpPr>
          <p:spPr bwMode="auto">
            <a:xfrm>
              <a:off x="5194" y="3518"/>
              <a:ext cx="62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20000"/>
                </a:spcBef>
              </a:pPr>
              <a:r>
                <a:rPr lang="en-US" altLang="zh-CN" sz="2000">
                  <a:solidFill>
                    <a:srgbClr val="0000FF"/>
                  </a:solidFill>
                  <a:latin typeface="Arial" charset="0"/>
                </a:rPr>
                <a:t>hash</a:t>
              </a:r>
            </a:p>
          </p:txBody>
        </p:sp>
      </p:grpSp>
      <p:graphicFrame>
        <p:nvGraphicFramePr>
          <p:cNvPr id="893999" name="Group 47"/>
          <p:cNvGraphicFramePr>
            <a:graphicFrameLocks noGrp="1"/>
          </p:cNvGraphicFramePr>
          <p:nvPr/>
        </p:nvGraphicFramePr>
        <p:xfrm>
          <a:off x="652463" y="1714500"/>
          <a:ext cx="2030412" cy="854076"/>
        </p:xfrm>
        <a:graphic>
          <a:graphicData uri="http://schemas.openxmlformats.org/drawingml/2006/table">
            <a:tbl>
              <a:tblPr/>
              <a:tblGrid>
                <a:gridCol w="1016000">
                  <a:extLst>
                    <a:ext uri="{9D8B030D-6E8A-4147-A177-3AD203B41FA5}">
                      <a16:colId xmlns:a16="http://schemas.microsoft.com/office/drawing/2014/main" val="20000"/>
                    </a:ext>
                  </a:extLst>
                </a:gridCol>
                <a:gridCol w="1014412">
                  <a:extLst>
                    <a:ext uri="{9D8B030D-6E8A-4147-A177-3AD203B41FA5}">
                      <a16:colId xmlns:a16="http://schemas.microsoft.com/office/drawing/2014/main" val="20001"/>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user</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pass</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RTA</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cisco</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894010" name="Group 58"/>
          <p:cNvGraphicFramePr>
            <a:graphicFrameLocks noGrp="1"/>
          </p:cNvGraphicFramePr>
          <p:nvPr/>
        </p:nvGraphicFramePr>
        <p:xfrm>
          <a:off x="6596063" y="1722438"/>
          <a:ext cx="2030412" cy="854076"/>
        </p:xfrm>
        <a:graphic>
          <a:graphicData uri="http://schemas.openxmlformats.org/drawingml/2006/table">
            <a:tbl>
              <a:tblPr/>
              <a:tblGrid>
                <a:gridCol w="1016000">
                  <a:extLst>
                    <a:ext uri="{9D8B030D-6E8A-4147-A177-3AD203B41FA5}">
                      <a16:colId xmlns:a16="http://schemas.microsoft.com/office/drawing/2014/main" val="20000"/>
                    </a:ext>
                  </a:extLst>
                </a:gridCol>
                <a:gridCol w="1014412">
                  <a:extLst>
                    <a:ext uri="{9D8B030D-6E8A-4147-A177-3AD203B41FA5}">
                      <a16:colId xmlns:a16="http://schemas.microsoft.com/office/drawing/2014/main" val="20001"/>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user</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pass</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RTB</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cisco</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1018" name="Line 69"/>
          <p:cNvSpPr>
            <a:spLocks noChangeShapeType="1"/>
          </p:cNvSpPr>
          <p:nvPr/>
        </p:nvSpPr>
        <p:spPr bwMode="auto">
          <a:xfrm flipV="1">
            <a:off x="2290763" y="5876925"/>
            <a:ext cx="2963862" cy="395288"/>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19" name="Line 70"/>
          <p:cNvSpPr>
            <a:spLocks noChangeShapeType="1"/>
          </p:cNvSpPr>
          <p:nvPr/>
        </p:nvSpPr>
        <p:spPr bwMode="auto">
          <a:xfrm>
            <a:off x="773113" y="3181350"/>
            <a:ext cx="5337175" cy="2286000"/>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20" name="Line 71"/>
          <p:cNvSpPr>
            <a:spLocks noChangeShapeType="1"/>
          </p:cNvSpPr>
          <p:nvPr/>
        </p:nvSpPr>
        <p:spPr bwMode="auto">
          <a:xfrm>
            <a:off x="3708400" y="4581525"/>
            <a:ext cx="0" cy="863600"/>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b="1" u="sng" smtClean="0">
                <a:solidFill>
                  <a:schemeClr val="tx1"/>
                </a:solidFill>
                <a:latin typeface="Times New Roman" pitchFamily="18" charset="0"/>
                <a:cs typeface="Times New Roman" pitchFamily="18" charset="0"/>
              </a:rPr>
              <a:t>CHAP: Verifying Acknowledgement</a:t>
            </a:r>
          </a:p>
        </p:txBody>
      </p:sp>
      <p:pic>
        <p:nvPicPr>
          <p:cNvPr id="41987"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0463" y="2847975"/>
            <a:ext cx="825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988"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5350" y="2847975"/>
            <a:ext cx="825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1989" name="Line 5"/>
          <p:cNvSpPr>
            <a:spLocks noChangeShapeType="1"/>
          </p:cNvSpPr>
          <p:nvPr/>
        </p:nvSpPr>
        <p:spPr bwMode="auto">
          <a:xfrm flipV="1">
            <a:off x="2290763" y="3051175"/>
            <a:ext cx="451643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1990" name="Rectangle 6"/>
          <p:cNvSpPr>
            <a:spLocks noChangeArrowheads="1"/>
          </p:cNvSpPr>
          <p:nvPr/>
        </p:nvSpPr>
        <p:spPr bwMode="auto">
          <a:xfrm>
            <a:off x="3676650" y="2390775"/>
            <a:ext cx="1797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pPr>
            <a:r>
              <a:rPr lang="en-US" altLang="zh-CN" sz="2400">
                <a:solidFill>
                  <a:srgbClr val="0000FF"/>
                </a:solidFill>
                <a:latin typeface="Arial" charset="0"/>
              </a:rPr>
              <a:t>User dialing</a:t>
            </a:r>
          </a:p>
        </p:txBody>
      </p:sp>
      <p:sp>
        <p:nvSpPr>
          <p:cNvPr id="41991" name="Line 7"/>
          <p:cNvSpPr>
            <a:spLocks noChangeShapeType="1"/>
          </p:cNvSpPr>
          <p:nvPr/>
        </p:nvSpPr>
        <p:spPr bwMode="auto">
          <a:xfrm flipH="1">
            <a:off x="2290763" y="3979863"/>
            <a:ext cx="451643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96008" name="Group 8"/>
          <p:cNvGraphicFramePr>
            <a:graphicFrameLocks noGrp="1"/>
          </p:cNvGraphicFramePr>
          <p:nvPr/>
        </p:nvGraphicFramePr>
        <p:xfrm>
          <a:off x="2916238" y="4154488"/>
          <a:ext cx="3671887" cy="427037"/>
        </p:xfrm>
        <a:graphic>
          <a:graphicData uri="http://schemas.openxmlformats.org/drawingml/2006/table">
            <a:tbl>
              <a:tblPr/>
              <a:tblGrid>
                <a:gridCol w="877887">
                  <a:extLst>
                    <a:ext uri="{9D8B030D-6E8A-4147-A177-3AD203B41FA5}">
                      <a16:colId xmlns:a16="http://schemas.microsoft.com/office/drawing/2014/main" val="20000"/>
                    </a:ext>
                  </a:extLst>
                </a:gridCol>
                <a:gridCol w="731838">
                  <a:extLst>
                    <a:ext uri="{9D8B030D-6E8A-4147-A177-3AD203B41FA5}">
                      <a16:colId xmlns:a16="http://schemas.microsoft.com/office/drawing/2014/main" val="20001"/>
                    </a:ext>
                  </a:extLst>
                </a:gridCol>
                <a:gridCol w="1317625">
                  <a:extLst>
                    <a:ext uri="{9D8B030D-6E8A-4147-A177-3AD203B41FA5}">
                      <a16:colId xmlns:a16="http://schemas.microsoft.com/office/drawing/2014/main" val="20002"/>
                    </a:ext>
                  </a:extLst>
                </a:gridCol>
                <a:gridCol w="744537">
                  <a:extLst>
                    <a:ext uri="{9D8B030D-6E8A-4147-A177-3AD203B41FA5}">
                      <a16:colId xmlns:a16="http://schemas.microsoft.com/office/drawing/2014/main" val="20003"/>
                    </a:ext>
                  </a:extLst>
                </a:gridCol>
              </a:tblGrid>
              <a:tr h="42703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01</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id</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random</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RTA</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2004" name="Line 20"/>
          <p:cNvSpPr>
            <a:spLocks noChangeShapeType="1"/>
          </p:cNvSpPr>
          <p:nvPr/>
        </p:nvSpPr>
        <p:spPr bwMode="auto">
          <a:xfrm flipV="1">
            <a:off x="2290763" y="5133975"/>
            <a:ext cx="451643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96021" name="Group 21"/>
          <p:cNvGraphicFramePr>
            <a:graphicFrameLocks noGrp="1"/>
          </p:cNvGraphicFramePr>
          <p:nvPr/>
        </p:nvGraphicFramePr>
        <p:xfrm>
          <a:off x="2917825" y="5497513"/>
          <a:ext cx="3673475" cy="427037"/>
        </p:xfrm>
        <a:graphic>
          <a:graphicData uri="http://schemas.openxmlformats.org/drawingml/2006/table">
            <a:tbl>
              <a:tblPr/>
              <a:tblGrid>
                <a:gridCol w="862013">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1320800">
                  <a:extLst>
                    <a:ext uri="{9D8B030D-6E8A-4147-A177-3AD203B41FA5}">
                      <a16:colId xmlns:a16="http://schemas.microsoft.com/office/drawing/2014/main" val="20002"/>
                    </a:ext>
                  </a:extLst>
                </a:gridCol>
                <a:gridCol w="769937">
                  <a:extLst>
                    <a:ext uri="{9D8B030D-6E8A-4147-A177-3AD203B41FA5}">
                      <a16:colId xmlns:a16="http://schemas.microsoft.com/office/drawing/2014/main" val="20003"/>
                    </a:ext>
                  </a:extLst>
                </a:gridCol>
              </a:tblGrid>
              <a:tr h="42703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02</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id</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hash</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RTB</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2017" name="Rectangle 33"/>
          <p:cNvSpPr>
            <a:spLocks noChangeArrowheads="1"/>
          </p:cNvSpPr>
          <p:nvPr/>
        </p:nvSpPr>
        <p:spPr bwMode="auto">
          <a:xfrm>
            <a:off x="8158163" y="2814638"/>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pPr>
            <a:r>
              <a:rPr lang="en-US" altLang="zh-CN" sz="2000">
                <a:latin typeface="Arial" charset="0"/>
              </a:rPr>
              <a:t>RTA</a:t>
            </a:r>
          </a:p>
        </p:txBody>
      </p:sp>
      <p:sp>
        <p:nvSpPr>
          <p:cNvPr id="42018" name="Rectangle 34"/>
          <p:cNvSpPr>
            <a:spLocks noChangeArrowheads="1"/>
          </p:cNvSpPr>
          <p:nvPr/>
        </p:nvSpPr>
        <p:spPr bwMode="auto">
          <a:xfrm>
            <a:off x="303213" y="2874963"/>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pPr>
            <a:r>
              <a:rPr lang="en-US" altLang="zh-CN" sz="2000">
                <a:latin typeface="Arial" charset="0"/>
              </a:rPr>
              <a:t>RTB</a:t>
            </a:r>
          </a:p>
        </p:txBody>
      </p:sp>
      <p:grpSp>
        <p:nvGrpSpPr>
          <p:cNvPr id="42019" name="Group 35"/>
          <p:cNvGrpSpPr>
            <a:grpSpLocks/>
          </p:cNvGrpSpPr>
          <p:nvPr/>
        </p:nvGrpSpPr>
        <p:grpSpPr bwMode="auto">
          <a:xfrm>
            <a:off x="773113" y="5205413"/>
            <a:ext cx="1474787" cy="1277937"/>
            <a:chOff x="4564" y="2699"/>
            <a:chExt cx="1255" cy="1187"/>
          </a:xfrm>
        </p:grpSpPr>
        <p:sp>
          <p:nvSpPr>
            <p:cNvPr id="42061" name="Line 36"/>
            <p:cNvSpPr>
              <a:spLocks noChangeShapeType="1"/>
            </p:cNvSpPr>
            <p:nvPr/>
          </p:nvSpPr>
          <p:spPr bwMode="auto">
            <a:xfrm>
              <a:off x="4791" y="2699"/>
              <a:ext cx="210" cy="3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2" name="Line 37"/>
            <p:cNvSpPr>
              <a:spLocks noChangeShapeType="1"/>
            </p:cNvSpPr>
            <p:nvPr/>
          </p:nvSpPr>
          <p:spPr bwMode="auto">
            <a:xfrm flipH="1">
              <a:off x="5221" y="2699"/>
              <a:ext cx="182" cy="3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3" name="Line 38"/>
            <p:cNvSpPr>
              <a:spLocks noChangeShapeType="1"/>
            </p:cNvSpPr>
            <p:nvPr/>
          </p:nvSpPr>
          <p:spPr bwMode="auto">
            <a:xfrm>
              <a:off x="4791" y="2701"/>
              <a:ext cx="6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4" name="Line 39"/>
            <p:cNvSpPr>
              <a:spLocks noChangeShapeType="1"/>
            </p:cNvSpPr>
            <p:nvPr/>
          </p:nvSpPr>
          <p:spPr bwMode="auto">
            <a:xfrm>
              <a:off x="5001" y="3058"/>
              <a:ext cx="2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5" name="Rectangle 40"/>
            <p:cNvSpPr>
              <a:spLocks noChangeArrowheads="1"/>
            </p:cNvSpPr>
            <p:nvPr/>
          </p:nvSpPr>
          <p:spPr bwMode="auto">
            <a:xfrm>
              <a:off x="4791" y="3058"/>
              <a:ext cx="612" cy="229"/>
            </a:xfrm>
            <a:prstGeom prst="rect">
              <a:avLst/>
            </a:prstGeom>
            <a:solidFill>
              <a:srgbClr val="FFFFFF"/>
            </a:solidFill>
            <a:ln w="9525">
              <a:solidFill>
                <a:schemeClr val="tx1"/>
              </a:solidFill>
              <a:miter lim="800000"/>
              <a:headEnd/>
              <a:tailEnd/>
            </a:ln>
          </p:spPr>
          <p:txBody>
            <a:bodyPr wrap="none" anchor="ctr"/>
            <a:lstStyle/>
            <a:p>
              <a:pPr algn="ctr">
                <a:spcBef>
                  <a:spcPct val="20000"/>
                </a:spcBef>
              </a:pPr>
              <a:r>
                <a:rPr lang="en-US" altLang="zh-CN" sz="2000">
                  <a:solidFill>
                    <a:srgbClr val="0000FF"/>
                  </a:solidFill>
                  <a:latin typeface="Arial" charset="0"/>
                </a:rPr>
                <a:t>MD5</a:t>
              </a:r>
            </a:p>
          </p:txBody>
        </p:sp>
        <p:sp>
          <p:nvSpPr>
            <p:cNvPr id="42066" name="Line 41"/>
            <p:cNvSpPr>
              <a:spLocks noChangeShapeType="1"/>
            </p:cNvSpPr>
            <p:nvPr/>
          </p:nvSpPr>
          <p:spPr bwMode="auto">
            <a:xfrm flipV="1">
              <a:off x="4564" y="2880"/>
              <a:ext cx="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7" name="Line 42"/>
            <p:cNvSpPr>
              <a:spLocks noChangeShapeType="1"/>
            </p:cNvSpPr>
            <p:nvPr/>
          </p:nvSpPr>
          <p:spPr bwMode="auto">
            <a:xfrm>
              <a:off x="4630" y="2880"/>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8" name="Line 43"/>
            <p:cNvSpPr>
              <a:spLocks noChangeShapeType="1"/>
            </p:cNvSpPr>
            <p:nvPr/>
          </p:nvSpPr>
          <p:spPr bwMode="auto">
            <a:xfrm>
              <a:off x="4628" y="3173"/>
              <a:ext cx="1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9" name="Freeform 44"/>
            <p:cNvSpPr>
              <a:spLocks/>
            </p:cNvSpPr>
            <p:nvPr/>
          </p:nvSpPr>
          <p:spPr bwMode="auto">
            <a:xfrm>
              <a:off x="5394" y="3154"/>
              <a:ext cx="220" cy="366"/>
            </a:xfrm>
            <a:custGeom>
              <a:avLst/>
              <a:gdLst>
                <a:gd name="T0" fmla="*/ 0 w 220"/>
                <a:gd name="T1" fmla="*/ 0 h 366"/>
                <a:gd name="T2" fmla="*/ 110 w 220"/>
                <a:gd name="T3" fmla="*/ 55 h 366"/>
                <a:gd name="T4" fmla="*/ 192 w 220"/>
                <a:gd name="T5" fmla="*/ 275 h 366"/>
                <a:gd name="T6" fmla="*/ 220 w 220"/>
                <a:gd name="T7" fmla="*/ 366 h 366"/>
                <a:gd name="T8" fmla="*/ 0 60000 65536"/>
                <a:gd name="T9" fmla="*/ 0 60000 65536"/>
                <a:gd name="T10" fmla="*/ 0 60000 65536"/>
                <a:gd name="T11" fmla="*/ 0 60000 65536"/>
                <a:gd name="T12" fmla="*/ 0 w 220"/>
                <a:gd name="T13" fmla="*/ 0 h 366"/>
                <a:gd name="T14" fmla="*/ 220 w 220"/>
                <a:gd name="T15" fmla="*/ 366 h 366"/>
              </a:gdLst>
              <a:ahLst/>
              <a:cxnLst>
                <a:cxn ang="T8">
                  <a:pos x="T0" y="T1"/>
                </a:cxn>
                <a:cxn ang="T9">
                  <a:pos x="T2" y="T3"/>
                </a:cxn>
                <a:cxn ang="T10">
                  <a:pos x="T4" y="T5"/>
                </a:cxn>
                <a:cxn ang="T11">
                  <a:pos x="T6" y="T7"/>
                </a:cxn>
              </a:cxnLst>
              <a:rect l="T12" t="T13" r="T14" b="T15"/>
              <a:pathLst>
                <a:path w="220" h="366">
                  <a:moveTo>
                    <a:pt x="0" y="0"/>
                  </a:moveTo>
                  <a:cubicBezTo>
                    <a:pt x="39" y="4"/>
                    <a:pt x="78" y="9"/>
                    <a:pt x="110" y="55"/>
                  </a:cubicBezTo>
                  <a:cubicBezTo>
                    <a:pt x="142" y="101"/>
                    <a:pt x="174" y="223"/>
                    <a:pt x="192" y="275"/>
                  </a:cubicBezTo>
                  <a:cubicBezTo>
                    <a:pt x="210" y="327"/>
                    <a:pt x="215" y="346"/>
                    <a:pt x="220" y="36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70" name="Freeform 45"/>
            <p:cNvSpPr>
              <a:spLocks/>
            </p:cNvSpPr>
            <p:nvPr/>
          </p:nvSpPr>
          <p:spPr bwMode="auto">
            <a:xfrm>
              <a:off x="5403" y="3255"/>
              <a:ext cx="101" cy="228"/>
            </a:xfrm>
            <a:custGeom>
              <a:avLst/>
              <a:gdLst>
                <a:gd name="T0" fmla="*/ 0 w 101"/>
                <a:gd name="T1" fmla="*/ 0 h 228"/>
                <a:gd name="T2" fmla="*/ 74 w 101"/>
                <a:gd name="T3" fmla="*/ 46 h 228"/>
                <a:gd name="T4" fmla="*/ 101 w 101"/>
                <a:gd name="T5" fmla="*/ 228 h 228"/>
                <a:gd name="T6" fmla="*/ 0 60000 65536"/>
                <a:gd name="T7" fmla="*/ 0 60000 65536"/>
                <a:gd name="T8" fmla="*/ 0 60000 65536"/>
                <a:gd name="T9" fmla="*/ 0 w 101"/>
                <a:gd name="T10" fmla="*/ 0 h 228"/>
                <a:gd name="T11" fmla="*/ 101 w 101"/>
                <a:gd name="T12" fmla="*/ 228 h 228"/>
              </a:gdLst>
              <a:ahLst/>
              <a:cxnLst>
                <a:cxn ang="T6">
                  <a:pos x="T0" y="T1"/>
                </a:cxn>
                <a:cxn ang="T7">
                  <a:pos x="T2" y="T3"/>
                </a:cxn>
                <a:cxn ang="T8">
                  <a:pos x="T4" y="T5"/>
                </a:cxn>
              </a:cxnLst>
              <a:rect l="T9" t="T10" r="T11" b="T12"/>
              <a:pathLst>
                <a:path w="101" h="228">
                  <a:moveTo>
                    <a:pt x="0" y="0"/>
                  </a:moveTo>
                  <a:cubicBezTo>
                    <a:pt x="28" y="4"/>
                    <a:pt x="57" y="8"/>
                    <a:pt x="74" y="46"/>
                  </a:cubicBezTo>
                  <a:cubicBezTo>
                    <a:pt x="91" y="84"/>
                    <a:pt x="96" y="156"/>
                    <a:pt x="101" y="22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71" name="Text Box 46"/>
            <p:cNvSpPr txBox="1">
              <a:spLocks noChangeArrowheads="1"/>
            </p:cNvSpPr>
            <p:nvPr/>
          </p:nvSpPr>
          <p:spPr bwMode="auto">
            <a:xfrm>
              <a:off x="5194" y="3518"/>
              <a:ext cx="62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20000"/>
                </a:spcBef>
              </a:pPr>
              <a:r>
                <a:rPr lang="en-US" altLang="zh-CN" sz="2000">
                  <a:solidFill>
                    <a:srgbClr val="0000FF"/>
                  </a:solidFill>
                  <a:latin typeface="Arial" charset="0"/>
                </a:rPr>
                <a:t>hash</a:t>
              </a:r>
            </a:p>
          </p:txBody>
        </p:sp>
      </p:grpSp>
      <p:grpSp>
        <p:nvGrpSpPr>
          <p:cNvPr id="42020" name="Group 47"/>
          <p:cNvGrpSpPr>
            <a:grpSpLocks/>
          </p:cNvGrpSpPr>
          <p:nvPr/>
        </p:nvGrpSpPr>
        <p:grpSpPr bwMode="auto">
          <a:xfrm>
            <a:off x="7377113" y="5133975"/>
            <a:ext cx="1474787" cy="1277938"/>
            <a:chOff x="4564" y="2699"/>
            <a:chExt cx="1255" cy="1187"/>
          </a:xfrm>
        </p:grpSpPr>
        <p:sp>
          <p:nvSpPr>
            <p:cNvPr id="42050" name="Line 48"/>
            <p:cNvSpPr>
              <a:spLocks noChangeShapeType="1"/>
            </p:cNvSpPr>
            <p:nvPr/>
          </p:nvSpPr>
          <p:spPr bwMode="auto">
            <a:xfrm>
              <a:off x="4791" y="2699"/>
              <a:ext cx="210" cy="3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1" name="Line 49"/>
            <p:cNvSpPr>
              <a:spLocks noChangeShapeType="1"/>
            </p:cNvSpPr>
            <p:nvPr/>
          </p:nvSpPr>
          <p:spPr bwMode="auto">
            <a:xfrm flipH="1">
              <a:off x="5221" y="2699"/>
              <a:ext cx="182" cy="3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2" name="Line 50"/>
            <p:cNvSpPr>
              <a:spLocks noChangeShapeType="1"/>
            </p:cNvSpPr>
            <p:nvPr/>
          </p:nvSpPr>
          <p:spPr bwMode="auto">
            <a:xfrm>
              <a:off x="4791" y="2701"/>
              <a:ext cx="6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3" name="Line 51"/>
            <p:cNvSpPr>
              <a:spLocks noChangeShapeType="1"/>
            </p:cNvSpPr>
            <p:nvPr/>
          </p:nvSpPr>
          <p:spPr bwMode="auto">
            <a:xfrm>
              <a:off x="5001" y="3058"/>
              <a:ext cx="2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4" name="Rectangle 52"/>
            <p:cNvSpPr>
              <a:spLocks noChangeArrowheads="1"/>
            </p:cNvSpPr>
            <p:nvPr/>
          </p:nvSpPr>
          <p:spPr bwMode="auto">
            <a:xfrm>
              <a:off x="4791" y="3058"/>
              <a:ext cx="612" cy="229"/>
            </a:xfrm>
            <a:prstGeom prst="rect">
              <a:avLst/>
            </a:prstGeom>
            <a:solidFill>
              <a:srgbClr val="FFFFFF"/>
            </a:solidFill>
            <a:ln w="9525">
              <a:solidFill>
                <a:schemeClr val="tx1"/>
              </a:solidFill>
              <a:miter lim="800000"/>
              <a:headEnd/>
              <a:tailEnd/>
            </a:ln>
          </p:spPr>
          <p:txBody>
            <a:bodyPr wrap="none" anchor="ctr"/>
            <a:lstStyle/>
            <a:p>
              <a:pPr algn="ctr">
                <a:spcBef>
                  <a:spcPct val="20000"/>
                </a:spcBef>
              </a:pPr>
              <a:r>
                <a:rPr lang="en-US" altLang="zh-CN" sz="2000">
                  <a:solidFill>
                    <a:srgbClr val="0000FF"/>
                  </a:solidFill>
                  <a:latin typeface="Arial" charset="0"/>
                </a:rPr>
                <a:t>MD5</a:t>
              </a:r>
            </a:p>
          </p:txBody>
        </p:sp>
        <p:sp>
          <p:nvSpPr>
            <p:cNvPr id="42055" name="Line 53"/>
            <p:cNvSpPr>
              <a:spLocks noChangeShapeType="1"/>
            </p:cNvSpPr>
            <p:nvPr/>
          </p:nvSpPr>
          <p:spPr bwMode="auto">
            <a:xfrm flipV="1">
              <a:off x="4564" y="2880"/>
              <a:ext cx="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6" name="Line 54"/>
            <p:cNvSpPr>
              <a:spLocks noChangeShapeType="1"/>
            </p:cNvSpPr>
            <p:nvPr/>
          </p:nvSpPr>
          <p:spPr bwMode="auto">
            <a:xfrm>
              <a:off x="4630" y="2880"/>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7" name="Line 55"/>
            <p:cNvSpPr>
              <a:spLocks noChangeShapeType="1"/>
            </p:cNvSpPr>
            <p:nvPr/>
          </p:nvSpPr>
          <p:spPr bwMode="auto">
            <a:xfrm>
              <a:off x="4628" y="3173"/>
              <a:ext cx="1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8" name="Freeform 56"/>
            <p:cNvSpPr>
              <a:spLocks/>
            </p:cNvSpPr>
            <p:nvPr/>
          </p:nvSpPr>
          <p:spPr bwMode="auto">
            <a:xfrm>
              <a:off x="5394" y="3154"/>
              <a:ext cx="220" cy="366"/>
            </a:xfrm>
            <a:custGeom>
              <a:avLst/>
              <a:gdLst>
                <a:gd name="T0" fmla="*/ 0 w 220"/>
                <a:gd name="T1" fmla="*/ 0 h 366"/>
                <a:gd name="T2" fmla="*/ 110 w 220"/>
                <a:gd name="T3" fmla="*/ 55 h 366"/>
                <a:gd name="T4" fmla="*/ 192 w 220"/>
                <a:gd name="T5" fmla="*/ 275 h 366"/>
                <a:gd name="T6" fmla="*/ 220 w 220"/>
                <a:gd name="T7" fmla="*/ 366 h 366"/>
                <a:gd name="T8" fmla="*/ 0 60000 65536"/>
                <a:gd name="T9" fmla="*/ 0 60000 65536"/>
                <a:gd name="T10" fmla="*/ 0 60000 65536"/>
                <a:gd name="T11" fmla="*/ 0 60000 65536"/>
                <a:gd name="T12" fmla="*/ 0 w 220"/>
                <a:gd name="T13" fmla="*/ 0 h 366"/>
                <a:gd name="T14" fmla="*/ 220 w 220"/>
                <a:gd name="T15" fmla="*/ 366 h 366"/>
              </a:gdLst>
              <a:ahLst/>
              <a:cxnLst>
                <a:cxn ang="T8">
                  <a:pos x="T0" y="T1"/>
                </a:cxn>
                <a:cxn ang="T9">
                  <a:pos x="T2" y="T3"/>
                </a:cxn>
                <a:cxn ang="T10">
                  <a:pos x="T4" y="T5"/>
                </a:cxn>
                <a:cxn ang="T11">
                  <a:pos x="T6" y="T7"/>
                </a:cxn>
              </a:cxnLst>
              <a:rect l="T12" t="T13" r="T14" b="T15"/>
              <a:pathLst>
                <a:path w="220" h="366">
                  <a:moveTo>
                    <a:pt x="0" y="0"/>
                  </a:moveTo>
                  <a:cubicBezTo>
                    <a:pt x="39" y="4"/>
                    <a:pt x="78" y="9"/>
                    <a:pt x="110" y="55"/>
                  </a:cubicBezTo>
                  <a:cubicBezTo>
                    <a:pt x="142" y="101"/>
                    <a:pt x="174" y="223"/>
                    <a:pt x="192" y="275"/>
                  </a:cubicBezTo>
                  <a:cubicBezTo>
                    <a:pt x="210" y="327"/>
                    <a:pt x="215" y="346"/>
                    <a:pt x="220" y="36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59" name="Freeform 57"/>
            <p:cNvSpPr>
              <a:spLocks/>
            </p:cNvSpPr>
            <p:nvPr/>
          </p:nvSpPr>
          <p:spPr bwMode="auto">
            <a:xfrm>
              <a:off x="5403" y="3255"/>
              <a:ext cx="101" cy="228"/>
            </a:xfrm>
            <a:custGeom>
              <a:avLst/>
              <a:gdLst>
                <a:gd name="T0" fmla="*/ 0 w 101"/>
                <a:gd name="T1" fmla="*/ 0 h 228"/>
                <a:gd name="T2" fmla="*/ 74 w 101"/>
                <a:gd name="T3" fmla="*/ 46 h 228"/>
                <a:gd name="T4" fmla="*/ 101 w 101"/>
                <a:gd name="T5" fmla="*/ 228 h 228"/>
                <a:gd name="T6" fmla="*/ 0 60000 65536"/>
                <a:gd name="T7" fmla="*/ 0 60000 65536"/>
                <a:gd name="T8" fmla="*/ 0 60000 65536"/>
                <a:gd name="T9" fmla="*/ 0 w 101"/>
                <a:gd name="T10" fmla="*/ 0 h 228"/>
                <a:gd name="T11" fmla="*/ 101 w 101"/>
                <a:gd name="T12" fmla="*/ 228 h 228"/>
              </a:gdLst>
              <a:ahLst/>
              <a:cxnLst>
                <a:cxn ang="T6">
                  <a:pos x="T0" y="T1"/>
                </a:cxn>
                <a:cxn ang="T7">
                  <a:pos x="T2" y="T3"/>
                </a:cxn>
                <a:cxn ang="T8">
                  <a:pos x="T4" y="T5"/>
                </a:cxn>
              </a:cxnLst>
              <a:rect l="T9" t="T10" r="T11" b="T12"/>
              <a:pathLst>
                <a:path w="101" h="228">
                  <a:moveTo>
                    <a:pt x="0" y="0"/>
                  </a:moveTo>
                  <a:cubicBezTo>
                    <a:pt x="28" y="4"/>
                    <a:pt x="57" y="8"/>
                    <a:pt x="74" y="46"/>
                  </a:cubicBezTo>
                  <a:cubicBezTo>
                    <a:pt x="91" y="84"/>
                    <a:pt x="96" y="156"/>
                    <a:pt x="101" y="22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60" name="Text Box 58"/>
            <p:cNvSpPr txBox="1">
              <a:spLocks noChangeArrowheads="1"/>
            </p:cNvSpPr>
            <p:nvPr/>
          </p:nvSpPr>
          <p:spPr bwMode="auto">
            <a:xfrm>
              <a:off x="5194" y="3518"/>
              <a:ext cx="62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20000"/>
                </a:spcBef>
              </a:pPr>
              <a:r>
                <a:rPr lang="en-US" altLang="zh-CN" sz="2000">
                  <a:solidFill>
                    <a:srgbClr val="0000FF"/>
                  </a:solidFill>
                  <a:latin typeface="Arial" charset="0"/>
                </a:rPr>
                <a:t>hash</a:t>
              </a:r>
            </a:p>
          </p:txBody>
        </p:sp>
      </p:grpSp>
      <p:graphicFrame>
        <p:nvGraphicFramePr>
          <p:cNvPr id="896059" name="Group 59"/>
          <p:cNvGraphicFramePr>
            <a:graphicFrameLocks noGrp="1"/>
          </p:cNvGraphicFramePr>
          <p:nvPr/>
        </p:nvGraphicFramePr>
        <p:xfrm>
          <a:off x="652463" y="1744663"/>
          <a:ext cx="2030412" cy="854076"/>
        </p:xfrm>
        <a:graphic>
          <a:graphicData uri="http://schemas.openxmlformats.org/drawingml/2006/table">
            <a:tbl>
              <a:tblPr/>
              <a:tblGrid>
                <a:gridCol w="1016000">
                  <a:extLst>
                    <a:ext uri="{9D8B030D-6E8A-4147-A177-3AD203B41FA5}">
                      <a16:colId xmlns:a16="http://schemas.microsoft.com/office/drawing/2014/main" val="20000"/>
                    </a:ext>
                  </a:extLst>
                </a:gridCol>
                <a:gridCol w="1014412">
                  <a:extLst>
                    <a:ext uri="{9D8B030D-6E8A-4147-A177-3AD203B41FA5}">
                      <a16:colId xmlns:a16="http://schemas.microsoft.com/office/drawing/2014/main" val="20001"/>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user</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pass</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RTA</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cisco</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896070" name="Group 70"/>
          <p:cNvGraphicFramePr>
            <a:graphicFrameLocks noGrp="1"/>
          </p:cNvGraphicFramePr>
          <p:nvPr/>
        </p:nvGraphicFramePr>
        <p:xfrm>
          <a:off x="6596063" y="1752600"/>
          <a:ext cx="2030412" cy="854076"/>
        </p:xfrm>
        <a:graphic>
          <a:graphicData uri="http://schemas.openxmlformats.org/drawingml/2006/table">
            <a:tbl>
              <a:tblPr/>
              <a:tblGrid>
                <a:gridCol w="1016000">
                  <a:extLst>
                    <a:ext uri="{9D8B030D-6E8A-4147-A177-3AD203B41FA5}">
                      <a16:colId xmlns:a16="http://schemas.microsoft.com/office/drawing/2014/main" val="20000"/>
                    </a:ext>
                  </a:extLst>
                </a:gridCol>
                <a:gridCol w="1014412">
                  <a:extLst>
                    <a:ext uri="{9D8B030D-6E8A-4147-A177-3AD203B41FA5}">
                      <a16:colId xmlns:a16="http://schemas.microsoft.com/office/drawing/2014/main" val="20001"/>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user</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pass</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RTB</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cisco</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2043" name="Line 81"/>
          <p:cNvSpPr>
            <a:spLocks noChangeShapeType="1"/>
          </p:cNvSpPr>
          <p:nvPr/>
        </p:nvSpPr>
        <p:spPr bwMode="auto">
          <a:xfrm>
            <a:off x="4252913" y="4564063"/>
            <a:ext cx="3636962" cy="569912"/>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44" name="Line 82"/>
          <p:cNvSpPr>
            <a:spLocks noChangeShapeType="1"/>
          </p:cNvSpPr>
          <p:nvPr/>
        </p:nvSpPr>
        <p:spPr bwMode="auto">
          <a:xfrm>
            <a:off x="5819775" y="4564063"/>
            <a:ext cx="2251075" cy="569912"/>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45" name="Line 83"/>
          <p:cNvSpPr>
            <a:spLocks noChangeShapeType="1"/>
          </p:cNvSpPr>
          <p:nvPr/>
        </p:nvSpPr>
        <p:spPr bwMode="auto">
          <a:xfrm flipV="1">
            <a:off x="6227763" y="2565400"/>
            <a:ext cx="1033462" cy="2984500"/>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46" name="Line 84"/>
          <p:cNvSpPr>
            <a:spLocks noChangeShapeType="1"/>
          </p:cNvSpPr>
          <p:nvPr/>
        </p:nvSpPr>
        <p:spPr bwMode="auto">
          <a:xfrm flipH="1">
            <a:off x="8070850" y="2535238"/>
            <a:ext cx="87313" cy="2598737"/>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47" name="Line 85"/>
          <p:cNvSpPr>
            <a:spLocks noChangeShapeType="1"/>
          </p:cNvSpPr>
          <p:nvPr/>
        </p:nvSpPr>
        <p:spPr bwMode="auto">
          <a:xfrm>
            <a:off x="5268913" y="5907088"/>
            <a:ext cx="1320800" cy="504825"/>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48" name="Line 86"/>
          <p:cNvSpPr>
            <a:spLocks noChangeShapeType="1"/>
          </p:cNvSpPr>
          <p:nvPr/>
        </p:nvSpPr>
        <p:spPr bwMode="auto">
          <a:xfrm flipH="1">
            <a:off x="7245350" y="6223000"/>
            <a:ext cx="903288" cy="188913"/>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49" name="Text Box 87"/>
          <p:cNvSpPr txBox="1">
            <a:spLocks noChangeArrowheads="1"/>
          </p:cNvSpPr>
          <p:nvPr/>
        </p:nvSpPr>
        <p:spPr bwMode="auto">
          <a:xfrm>
            <a:off x="6586538" y="62230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rnd">
                <a:solidFill>
                  <a:srgbClr val="000000"/>
                </a:solidFill>
                <a:prstDash val="sysDot"/>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20000"/>
              </a:spcBef>
            </a:pPr>
            <a:r>
              <a:rPr lang="en-US" altLang="zh-CN" sz="2800" b="1">
                <a:solidFill>
                  <a:srgbClr val="FF0000"/>
                </a:solidFill>
                <a:latin typeface="Arial" charset="0"/>
              </a:rPr>
              <a:t>=?</a:t>
            </a:r>
          </a:p>
        </p:txBody>
      </p:sp>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Evolving Enterprise</a:t>
            </a:r>
            <a:endParaRPr lang="zh-CN" altLang="en-US" dirty="0"/>
          </a:p>
        </p:txBody>
      </p:sp>
      <p:sp>
        <p:nvSpPr>
          <p:cNvPr id="3" name="内容占位符 2"/>
          <p:cNvSpPr>
            <a:spLocks noGrp="1"/>
          </p:cNvSpPr>
          <p:nvPr>
            <p:ph idx="1"/>
          </p:nvPr>
        </p:nvSpPr>
        <p:spPr/>
        <p:txBody>
          <a:bodyPr/>
          <a:lstStyle/>
          <a:p>
            <a:endParaRPr lang="zh-CN" altLang="en-US"/>
          </a:p>
        </p:txBody>
      </p:sp>
      <p:grpSp>
        <p:nvGrpSpPr>
          <p:cNvPr id="4" name="组合 3"/>
          <p:cNvGrpSpPr/>
          <p:nvPr/>
        </p:nvGrpSpPr>
        <p:grpSpPr>
          <a:xfrm>
            <a:off x="467544" y="1772816"/>
            <a:ext cx="8255000" cy="4968875"/>
            <a:chOff x="323850" y="1268413"/>
            <a:chExt cx="8255000" cy="4968875"/>
          </a:xfrm>
        </p:grpSpPr>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268413"/>
              <a:ext cx="4176713" cy="2293937"/>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268413"/>
              <a:ext cx="4006850" cy="2305050"/>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3644900"/>
              <a:ext cx="4092575" cy="2592388"/>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8"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644900"/>
              <a:ext cx="3990975" cy="2592388"/>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pic>
      </p:grpSp>
    </p:spTree>
    <p:extLst>
      <p:ext uri="{BB962C8B-B14F-4D97-AF65-F5344CB8AC3E}">
        <p14:creationId xmlns:p14="http://schemas.microsoft.com/office/powerpoint/2010/main" val="1421565084"/>
      </p:ext>
    </p:extLst>
  </p:cSld>
  <p:clrMapOvr>
    <a:masterClrMapping/>
  </p:clrMapOvr>
  <p:transition>
    <p:blinds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8050" name="Rectangle 2"/>
          <p:cNvSpPr>
            <a:spLocks noGrp="1" noChangeArrowheads="1"/>
          </p:cNvSpPr>
          <p:nvPr>
            <p:ph type="body" idx="1"/>
          </p:nvPr>
        </p:nvSpPr>
        <p:spPr>
          <a:xfrm>
            <a:off x="228600" y="1614488"/>
            <a:ext cx="8915400" cy="4910137"/>
          </a:xfrm>
        </p:spPr>
        <p:txBody>
          <a:bodyPr/>
          <a:lstStyle/>
          <a:p>
            <a:pPr eaLnBrk="1" hangingPunct="1">
              <a:buFont typeface="Wingdings" pitchFamily="2" charset="2"/>
              <a:buNone/>
            </a:pPr>
            <a:r>
              <a:rPr lang="en-US" altLang="zh-CN" smtClean="0"/>
              <a:t>Configuration of remote router</a:t>
            </a:r>
          </a:p>
          <a:p>
            <a:pPr eaLnBrk="1" hangingPunct="1"/>
            <a:r>
              <a:rPr lang="en-US" altLang="zh-CN" smtClean="0"/>
              <a:t>Router(config)#hostname RTA</a:t>
            </a:r>
          </a:p>
          <a:p>
            <a:pPr eaLnBrk="1" hangingPunct="1"/>
            <a:r>
              <a:rPr lang="en-US" altLang="zh-CN" smtClean="0"/>
              <a:t>RTA(config)#username RTB password CiscoA</a:t>
            </a:r>
          </a:p>
          <a:p>
            <a:pPr eaLnBrk="1" hangingPunct="1"/>
            <a:r>
              <a:rPr lang="en-US" altLang="zh-CN" smtClean="0"/>
              <a:t>RTA(config)#int s0</a:t>
            </a:r>
          </a:p>
          <a:p>
            <a:pPr eaLnBrk="1" hangingPunct="1"/>
            <a:r>
              <a:rPr lang="en-US" altLang="zh-CN" smtClean="0"/>
              <a:t>RTA(config)#ip address 192.168.2.1 255.255.255.0</a:t>
            </a:r>
          </a:p>
          <a:p>
            <a:pPr eaLnBrk="1" hangingPunct="1"/>
            <a:r>
              <a:rPr lang="en-US" altLang="zh-CN" smtClean="0"/>
              <a:t>RTA(config)#encapsulation ppp</a:t>
            </a:r>
          </a:p>
          <a:p>
            <a:pPr eaLnBrk="1" hangingPunct="1"/>
            <a:r>
              <a:rPr lang="en-US" altLang="zh-CN" smtClean="0"/>
              <a:t>RTA(config)#no shut</a:t>
            </a:r>
          </a:p>
        </p:txBody>
      </p:sp>
      <p:sp>
        <p:nvSpPr>
          <p:cNvPr id="898051" name="Text Box 3"/>
          <p:cNvSpPr>
            <a:spLocks noGrp="1" noChangeArrowheads="1"/>
          </p:cNvSpPr>
          <p:nvPr>
            <p:ph type="title"/>
          </p:nvPr>
        </p:nvSpPr>
        <p:spPr>
          <a:noFill/>
        </p:spPr>
        <p:txBody>
          <a:bodyPr/>
          <a:lstStyle/>
          <a:p>
            <a:pPr eaLnBrk="1" hangingPunct="1">
              <a:spcBef>
                <a:spcPct val="50000"/>
              </a:spcBef>
            </a:pPr>
            <a:r>
              <a:rPr lang="en-US" altLang="zh-CN" b="1" u="sng" smtClean="0">
                <a:solidFill>
                  <a:schemeClr val="tx1"/>
                </a:solidFill>
                <a:latin typeface="Times New Roman" pitchFamily="18" charset="0"/>
                <a:cs typeface="Times New Roman" pitchFamily="18" charset="0"/>
              </a:rPr>
              <a:t>CHAP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98050"/>
                                        </p:tgtEl>
                                        <p:attrNameLst>
                                          <p:attrName>style.visibility</p:attrName>
                                        </p:attrNameLst>
                                      </p:cBhvr>
                                      <p:to>
                                        <p:strVal val="visible"/>
                                      </p:to>
                                    </p:set>
                                    <p:animEffect transition="in" filter="wipe(left)">
                                      <p:cBhvr>
                                        <p:cTn id="7" dur="500"/>
                                        <p:tgtEl>
                                          <p:spTgt spid="898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98051"/>
                                        </p:tgtEl>
                                        <p:attrNameLst>
                                          <p:attrName>style.visibility</p:attrName>
                                        </p:attrNameLst>
                                      </p:cBhvr>
                                      <p:to>
                                        <p:strVal val="visible"/>
                                      </p:to>
                                    </p:set>
                                    <p:anim calcmode="lin" valueType="num">
                                      <p:cBhvr additive="base">
                                        <p:cTn id="12" dur="500" fill="hold"/>
                                        <p:tgtEl>
                                          <p:spTgt spid="898051"/>
                                        </p:tgtEl>
                                        <p:attrNameLst>
                                          <p:attrName>ppt_x</p:attrName>
                                        </p:attrNameLst>
                                      </p:cBhvr>
                                      <p:tavLst>
                                        <p:tav tm="0">
                                          <p:val>
                                            <p:strVal val="0-#ppt_w/2"/>
                                          </p:val>
                                        </p:tav>
                                        <p:tav tm="100000">
                                          <p:val>
                                            <p:strVal val="#ppt_x"/>
                                          </p:val>
                                        </p:tav>
                                      </p:tavLst>
                                    </p:anim>
                                    <p:anim calcmode="lin" valueType="num">
                                      <p:cBhvr additive="base">
                                        <p:cTn id="13" dur="500" fill="hold"/>
                                        <p:tgtEl>
                                          <p:spTgt spid="89805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8051"/>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050" grpId="0" autoUpdateAnimBg="0"/>
      <p:bldP spid="89805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0098" name="Rectangle 2"/>
          <p:cNvSpPr>
            <a:spLocks noGrp="1" noChangeArrowheads="1"/>
          </p:cNvSpPr>
          <p:nvPr>
            <p:ph type="body" idx="1"/>
          </p:nvPr>
        </p:nvSpPr>
        <p:spPr>
          <a:xfrm>
            <a:off x="228600" y="1628775"/>
            <a:ext cx="8915400" cy="4910138"/>
          </a:xfrm>
        </p:spPr>
        <p:txBody>
          <a:bodyPr/>
          <a:lstStyle/>
          <a:p>
            <a:pPr eaLnBrk="1" hangingPunct="1">
              <a:buFont typeface="Wingdings" pitchFamily="2" charset="2"/>
              <a:buNone/>
            </a:pPr>
            <a:r>
              <a:rPr lang="en-US" altLang="zh-CN" sz="2800" smtClean="0"/>
              <a:t>Configuration of service provider router</a:t>
            </a:r>
          </a:p>
          <a:p>
            <a:pPr eaLnBrk="1" hangingPunct="1"/>
            <a:r>
              <a:rPr lang="en-US" altLang="zh-CN" sz="2800" smtClean="0"/>
              <a:t>Router(config)#hostname RTB</a:t>
            </a:r>
          </a:p>
          <a:p>
            <a:pPr eaLnBrk="1" hangingPunct="1"/>
            <a:r>
              <a:rPr lang="en-US" altLang="zh-CN" sz="2800" smtClean="0"/>
              <a:t>RTB(config)#username RTA password CiscoA</a:t>
            </a:r>
          </a:p>
          <a:p>
            <a:pPr eaLnBrk="1" hangingPunct="1"/>
            <a:r>
              <a:rPr lang="en-US" altLang="zh-CN" sz="2800" smtClean="0"/>
              <a:t>RTB(config)#int s0</a:t>
            </a:r>
          </a:p>
          <a:p>
            <a:pPr eaLnBrk="1" hangingPunct="1"/>
            <a:r>
              <a:rPr lang="en-US" altLang="zh-CN" sz="2800" smtClean="0"/>
              <a:t>RTB(config)#ip address 192.168.2.2 255.255.255.0</a:t>
            </a:r>
          </a:p>
          <a:p>
            <a:pPr eaLnBrk="1" hangingPunct="1"/>
            <a:r>
              <a:rPr lang="en-US" altLang="zh-CN" sz="2800" smtClean="0"/>
              <a:t>RTB(config)#clock rate 56000</a:t>
            </a:r>
          </a:p>
          <a:p>
            <a:pPr eaLnBrk="1" hangingPunct="1"/>
            <a:r>
              <a:rPr lang="en-US" altLang="zh-CN" sz="2800" smtClean="0"/>
              <a:t>RTB(config)#encapsulation ppp</a:t>
            </a:r>
          </a:p>
          <a:p>
            <a:pPr eaLnBrk="1" hangingPunct="1"/>
            <a:r>
              <a:rPr lang="en-US" altLang="zh-CN" sz="2800" smtClean="0"/>
              <a:t>RTB(config)#ppp authentication chap</a:t>
            </a:r>
          </a:p>
          <a:p>
            <a:pPr eaLnBrk="1" hangingPunct="1"/>
            <a:r>
              <a:rPr lang="en-US" altLang="zh-CN" sz="2800" smtClean="0"/>
              <a:t>RTB(config)#no shut</a:t>
            </a:r>
          </a:p>
        </p:txBody>
      </p:sp>
      <p:sp>
        <p:nvSpPr>
          <p:cNvPr id="900099" name="Text Box 3"/>
          <p:cNvSpPr>
            <a:spLocks noGrp="1" noChangeArrowheads="1"/>
          </p:cNvSpPr>
          <p:nvPr>
            <p:ph type="title"/>
          </p:nvPr>
        </p:nvSpPr>
        <p:spPr>
          <a:noFill/>
        </p:spPr>
        <p:txBody>
          <a:bodyPr/>
          <a:lstStyle/>
          <a:p>
            <a:pPr eaLnBrk="1" hangingPunct="1">
              <a:spcBef>
                <a:spcPct val="50000"/>
              </a:spcBef>
            </a:pPr>
            <a:r>
              <a:rPr lang="en-US" altLang="zh-CN" b="1" u="sng" smtClean="0">
                <a:solidFill>
                  <a:schemeClr val="tx1"/>
                </a:solidFill>
                <a:latin typeface="Times New Roman" pitchFamily="18" charset="0"/>
                <a:cs typeface="Times New Roman" pitchFamily="18" charset="0"/>
              </a:rPr>
              <a:t>CHAP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00098"/>
                                        </p:tgtEl>
                                        <p:attrNameLst>
                                          <p:attrName>style.visibility</p:attrName>
                                        </p:attrNameLst>
                                      </p:cBhvr>
                                      <p:to>
                                        <p:strVal val="visible"/>
                                      </p:to>
                                    </p:set>
                                    <p:animEffect transition="in" filter="wipe(left)">
                                      <p:cBhvr>
                                        <p:cTn id="7" dur="500"/>
                                        <p:tgtEl>
                                          <p:spTgt spid="900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00099"/>
                                        </p:tgtEl>
                                        <p:attrNameLst>
                                          <p:attrName>style.visibility</p:attrName>
                                        </p:attrNameLst>
                                      </p:cBhvr>
                                      <p:to>
                                        <p:strVal val="visible"/>
                                      </p:to>
                                    </p:set>
                                    <p:anim calcmode="lin" valueType="num">
                                      <p:cBhvr additive="base">
                                        <p:cTn id="12" dur="500" fill="hold"/>
                                        <p:tgtEl>
                                          <p:spTgt spid="900099"/>
                                        </p:tgtEl>
                                        <p:attrNameLst>
                                          <p:attrName>ppt_x</p:attrName>
                                        </p:attrNameLst>
                                      </p:cBhvr>
                                      <p:tavLst>
                                        <p:tav tm="0">
                                          <p:val>
                                            <p:strVal val="0-#ppt_w/2"/>
                                          </p:val>
                                        </p:tav>
                                        <p:tav tm="100000">
                                          <p:val>
                                            <p:strVal val="#ppt_x"/>
                                          </p:val>
                                        </p:tav>
                                      </p:tavLst>
                                    </p:anim>
                                    <p:anim calcmode="lin" valueType="num">
                                      <p:cBhvr additive="base">
                                        <p:cTn id="13" dur="500" fill="hold"/>
                                        <p:tgtEl>
                                          <p:spTgt spid="900099"/>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00099"/>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098" grpId="0" autoUpdateAnimBg="0"/>
      <p:bldP spid="90009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smtClean="0"/>
              <a:t>WANs</a:t>
            </a:r>
          </a:p>
        </p:txBody>
      </p:sp>
      <p:sp>
        <p:nvSpPr>
          <p:cNvPr id="45059" name="Rectangle 3"/>
          <p:cNvSpPr>
            <a:spLocks noChangeArrowheads="1"/>
          </p:cNvSpPr>
          <p:nvPr/>
        </p:nvSpPr>
        <p:spPr bwMode="auto">
          <a:xfrm>
            <a:off x="468313" y="1773238"/>
            <a:ext cx="79930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10000"/>
              </a:lnSpc>
              <a:spcBef>
                <a:spcPct val="20000"/>
              </a:spcBef>
              <a:buClr>
                <a:schemeClr val="accent2"/>
              </a:buClr>
              <a:buFont typeface="Wingdings" pitchFamily="2" charset="2"/>
              <a:buChar char="p"/>
            </a:pPr>
            <a:r>
              <a:rPr lang="en-US" altLang="zh-CN" sz="2800">
                <a:latin typeface="Arial" charset="0"/>
              </a:rPr>
              <a:t> WAN Technology &amp; Devices</a:t>
            </a:r>
          </a:p>
          <a:p>
            <a:pPr marL="342900" indent="-342900">
              <a:lnSpc>
                <a:spcPct val="110000"/>
              </a:lnSpc>
              <a:spcBef>
                <a:spcPct val="20000"/>
              </a:spcBef>
              <a:buClr>
                <a:schemeClr val="accent2"/>
              </a:buClr>
              <a:buFont typeface="Wingdings" pitchFamily="2" charset="2"/>
              <a:buChar char="p"/>
            </a:pPr>
            <a:r>
              <a:rPr lang="en-US" altLang="zh-CN" sz="2800">
                <a:latin typeface="Arial" charset="0"/>
              </a:rPr>
              <a:t> WANs &amp; The OSI Model</a:t>
            </a:r>
          </a:p>
          <a:p>
            <a:pPr marL="342900" indent="-342900">
              <a:lnSpc>
                <a:spcPct val="110000"/>
              </a:lnSpc>
              <a:spcBef>
                <a:spcPct val="20000"/>
              </a:spcBef>
              <a:buClr>
                <a:schemeClr val="accent2"/>
              </a:buClr>
              <a:buFont typeface="Wingdings" pitchFamily="2" charset="2"/>
              <a:buChar char="p"/>
            </a:pPr>
            <a:r>
              <a:rPr lang="en-US" altLang="zh-CN" sz="2800">
                <a:latin typeface="Arial" charset="0"/>
              </a:rPr>
              <a:t> </a:t>
            </a:r>
            <a:r>
              <a:rPr lang="en-US" altLang="zh-CN" sz="2800">
                <a:solidFill>
                  <a:schemeClr val="hlink"/>
                </a:solidFill>
                <a:latin typeface="Arial" charset="0"/>
              </a:rPr>
              <a:t>WAN Accessing Methods</a:t>
            </a:r>
            <a:endParaRPr lang="en-US" altLang="zh-CN" sz="2800">
              <a:latin typeface="Arial" charset="0"/>
            </a:endParaRP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PPP/HDLC</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a:t>
            </a:r>
            <a:r>
              <a:rPr lang="en-US" altLang="zh-CN" sz="2800">
                <a:solidFill>
                  <a:schemeClr val="hlink"/>
                </a:solidFill>
                <a:latin typeface="Arial" charset="0"/>
              </a:rPr>
              <a:t>ISDN</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ADSL</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SONET</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HFC</a:t>
            </a:r>
          </a:p>
        </p:txBody>
      </p:sp>
      <p:sp>
        <p:nvSpPr>
          <p:cNvPr id="45060" name="Rectangle 4"/>
          <p:cNvSpPr>
            <a:spLocks noChangeArrowheads="1"/>
          </p:cNvSpPr>
          <p:nvPr/>
        </p:nvSpPr>
        <p:spPr bwMode="auto">
          <a:xfrm>
            <a:off x="646113" y="4246563"/>
            <a:ext cx="652303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endParaRPr lang="zh-CN" altLang="zh-CN" sz="2800">
              <a:latin typeface="Arial Black" pitchFamily="34" charset="0"/>
            </a:endParaRPr>
          </a:p>
        </p:txBody>
      </p:sp>
    </p:spTree>
  </p:cSld>
  <p:clrMapOvr>
    <a:masterClrMapping/>
  </p:clrMapOvr>
  <p:transition>
    <p:blinds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smtClean="0"/>
              <a:t>What is ISDN?</a:t>
            </a:r>
          </a:p>
        </p:txBody>
      </p:sp>
      <p:sp>
        <p:nvSpPr>
          <p:cNvPr id="46083" name="Rectangle 3"/>
          <p:cNvSpPr>
            <a:spLocks noGrp="1" noChangeArrowheads="1"/>
          </p:cNvSpPr>
          <p:nvPr>
            <p:ph type="body" idx="1"/>
          </p:nvPr>
        </p:nvSpPr>
        <p:spPr>
          <a:xfrm>
            <a:off x="395288" y="1752600"/>
            <a:ext cx="8569325" cy="4772025"/>
          </a:xfrm>
        </p:spPr>
        <p:txBody>
          <a:bodyPr/>
          <a:lstStyle/>
          <a:p>
            <a:pPr eaLnBrk="1" hangingPunct="1">
              <a:lnSpc>
                <a:spcPct val="120000"/>
              </a:lnSpc>
            </a:pPr>
            <a:r>
              <a:rPr lang="en-US" altLang="zh-CN" sz="2400" b="1" smtClean="0">
                <a:solidFill>
                  <a:srgbClr val="A50021"/>
                </a:solidFill>
              </a:rPr>
              <a:t>I</a:t>
            </a:r>
            <a:r>
              <a:rPr lang="en-US" altLang="zh-CN" sz="2400" smtClean="0"/>
              <a:t>ntegrated </a:t>
            </a:r>
            <a:r>
              <a:rPr lang="en-US" altLang="zh-CN" sz="2400" b="1" smtClean="0">
                <a:solidFill>
                  <a:srgbClr val="A50021"/>
                </a:solidFill>
              </a:rPr>
              <a:t>S</a:t>
            </a:r>
            <a:r>
              <a:rPr lang="en-US" altLang="zh-CN" sz="2400" smtClean="0"/>
              <a:t>ervices </a:t>
            </a:r>
            <a:r>
              <a:rPr lang="en-US" altLang="zh-CN" sz="2400" b="1" smtClean="0">
                <a:solidFill>
                  <a:srgbClr val="A50021"/>
                </a:solidFill>
              </a:rPr>
              <a:t>D</a:t>
            </a:r>
            <a:r>
              <a:rPr lang="en-US" altLang="zh-CN" sz="2400" smtClean="0"/>
              <a:t>igital </a:t>
            </a:r>
            <a:r>
              <a:rPr lang="en-US" altLang="zh-CN" sz="2400" b="1" smtClean="0">
                <a:solidFill>
                  <a:srgbClr val="A50021"/>
                </a:solidFill>
              </a:rPr>
              <a:t>N</a:t>
            </a:r>
            <a:r>
              <a:rPr lang="en-US" altLang="zh-CN" sz="2400" smtClean="0"/>
              <a:t>etworks allow digital signals to be transmitted over existing phone lines.</a:t>
            </a:r>
          </a:p>
          <a:p>
            <a:pPr lvl="1" eaLnBrk="1" hangingPunct="1">
              <a:lnSpc>
                <a:spcPct val="120000"/>
              </a:lnSpc>
            </a:pPr>
            <a:r>
              <a:rPr lang="en-US" altLang="zh-CN" sz="2400" smtClean="0"/>
              <a:t>Provides connectivity for remote sites </a:t>
            </a:r>
          </a:p>
          <a:p>
            <a:pPr eaLnBrk="1" hangingPunct="1">
              <a:lnSpc>
                <a:spcPct val="120000"/>
              </a:lnSpc>
            </a:pPr>
            <a:r>
              <a:rPr lang="en-US" altLang="zh-CN" sz="2400" smtClean="0"/>
              <a:t>ISDN has the following benefits:</a:t>
            </a:r>
          </a:p>
          <a:p>
            <a:pPr lvl="1" eaLnBrk="1" hangingPunct="1">
              <a:lnSpc>
                <a:spcPct val="120000"/>
              </a:lnSpc>
            </a:pPr>
            <a:r>
              <a:rPr lang="en-US" altLang="zh-CN" sz="2400" smtClean="0"/>
              <a:t>Can carry voice, video, and data</a:t>
            </a:r>
          </a:p>
          <a:p>
            <a:pPr lvl="1" eaLnBrk="1" hangingPunct="1">
              <a:lnSpc>
                <a:spcPct val="120000"/>
              </a:lnSpc>
            </a:pPr>
            <a:r>
              <a:rPr lang="en-US" altLang="zh-CN" sz="2400" smtClean="0"/>
              <a:t>Faster call setup than modems (sometimes&lt;1s) using the out-of-band D (or Delta) channel</a:t>
            </a:r>
          </a:p>
          <a:p>
            <a:pPr lvl="1" eaLnBrk="1" hangingPunct="1">
              <a:lnSpc>
                <a:spcPct val="120000"/>
              </a:lnSpc>
            </a:pPr>
            <a:r>
              <a:rPr lang="en-US" altLang="zh-CN" sz="2400" smtClean="0"/>
              <a:t>Offers faster data transfer using the B (or Barrier) channels at 64kps</a:t>
            </a:r>
          </a:p>
        </p:txBody>
      </p:sp>
    </p:spTree>
  </p:cSld>
  <p:clrMapOvr>
    <a:masterClrMapping/>
  </p:clrMapOvr>
  <p:transition>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8290" name="Rectangle 2"/>
          <p:cNvSpPr>
            <a:spLocks noGrp="1" noChangeArrowheads="1"/>
          </p:cNvSpPr>
          <p:nvPr>
            <p:ph type="body" idx="1"/>
          </p:nvPr>
        </p:nvSpPr>
        <p:spPr>
          <a:xfrm>
            <a:off x="323850" y="1773238"/>
            <a:ext cx="8534400" cy="4976812"/>
          </a:xfrm>
        </p:spPr>
        <p:txBody>
          <a:bodyPr/>
          <a:lstStyle/>
          <a:p>
            <a:pPr eaLnBrk="1" hangingPunct="1">
              <a:lnSpc>
                <a:spcPct val="80000"/>
              </a:lnSpc>
            </a:pPr>
            <a:r>
              <a:rPr lang="en-US" altLang="zh-CN" sz="2400" smtClean="0"/>
              <a:t>There are two ISDN services: </a:t>
            </a:r>
          </a:p>
          <a:p>
            <a:pPr lvl="1" eaLnBrk="1" hangingPunct="1">
              <a:lnSpc>
                <a:spcPct val="80000"/>
              </a:lnSpc>
            </a:pPr>
            <a:r>
              <a:rPr lang="en-US" altLang="zh-CN" sz="2400" b="1" smtClean="0">
                <a:solidFill>
                  <a:srgbClr val="FF0000"/>
                </a:solidFill>
              </a:rPr>
              <a:t>BRI</a:t>
            </a:r>
            <a:r>
              <a:rPr lang="en-US" altLang="zh-CN" sz="2400" smtClean="0"/>
              <a:t> (</a:t>
            </a:r>
            <a:r>
              <a:rPr lang="en-US" altLang="zh-CN" sz="2400" b="1" smtClean="0"/>
              <a:t>Basic</a:t>
            </a:r>
            <a:r>
              <a:rPr lang="en-US" altLang="zh-CN" sz="2400" smtClean="0"/>
              <a:t> Rate Interface) </a:t>
            </a:r>
          </a:p>
          <a:p>
            <a:pPr lvl="1" eaLnBrk="1" hangingPunct="1">
              <a:lnSpc>
                <a:spcPct val="80000"/>
              </a:lnSpc>
            </a:pPr>
            <a:r>
              <a:rPr lang="en-US" altLang="zh-CN" sz="2400" b="1" smtClean="0">
                <a:solidFill>
                  <a:srgbClr val="FF0000"/>
                </a:solidFill>
              </a:rPr>
              <a:t>PRI</a:t>
            </a:r>
            <a:r>
              <a:rPr lang="en-US" altLang="zh-CN" sz="2400" smtClean="0"/>
              <a:t> (</a:t>
            </a:r>
            <a:r>
              <a:rPr lang="en-US" altLang="zh-CN" sz="2400" b="1" smtClean="0"/>
              <a:t>Primary</a:t>
            </a:r>
            <a:r>
              <a:rPr lang="en-US" altLang="zh-CN" sz="2400" smtClean="0"/>
              <a:t> Rate Interface). </a:t>
            </a:r>
          </a:p>
          <a:p>
            <a:pPr eaLnBrk="1" hangingPunct="1">
              <a:lnSpc>
                <a:spcPct val="80000"/>
              </a:lnSpc>
            </a:pPr>
            <a:r>
              <a:rPr lang="en-US" altLang="zh-CN" sz="2400" smtClean="0"/>
              <a:t>The ISDN BRI service offers </a:t>
            </a:r>
            <a:r>
              <a:rPr lang="en-US" altLang="zh-CN" sz="2400" b="1" smtClean="0">
                <a:solidFill>
                  <a:srgbClr val="FF0000"/>
                </a:solidFill>
              </a:rPr>
              <a:t>two</a:t>
            </a:r>
            <a:r>
              <a:rPr lang="en-US" altLang="zh-CN" sz="2400" smtClean="0"/>
              <a:t> </a:t>
            </a:r>
            <a:r>
              <a:rPr lang="en-US" altLang="zh-CN" sz="2400" b="1" smtClean="0">
                <a:solidFill>
                  <a:srgbClr val="FF0000"/>
                </a:solidFill>
              </a:rPr>
              <a:t>B</a:t>
            </a:r>
            <a:r>
              <a:rPr lang="en-US" altLang="zh-CN" sz="2400" smtClean="0"/>
              <a:t> channels and </a:t>
            </a:r>
            <a:r>
              <a:rPr lang="en-US" altLang="zh-CN" sz="2400" b="1" smtClean="0">
                <a:solidFill>
                  <a:srgbClr val="FF0000"/>
                </a:solidFill>
              </a:rPr>
              <a:t>one D</a:t>
            </a:r>
            <a:r>
              <a:rPr lang="en-US" altLang="zh-CN" sz="2400" smtClean="0"/>
              <a:t> channel. </a:t>
            </a:r>
          </a:p>
          <a:p>
            <a:pPr eaLnBrk="1" hangingPunct="1">
              <a:lnSpc>
                <a:spcPct val="80000"/>
              </a:lnSpc>
            </a:pPr>
            <a:r>
              <a:rPr lang="en-US" altLang="zh-CN" sz="2400" smtClean="0"/>
              <a:t>ISDN BRI delivers a total bandwidth of a </a:t>
            </a:r>
            <a:r>
              <a:rPr lang="en-US" altLang="zh-CN" sz="2400" b="1" smtClean="0">
                <a:solidFill>
                  <a:srgbClr val="FF0000"/>
                </a:solidFill>
              </a:rPr>
              <a:t>144-kbps </a:t>
            </a:r>
            <a:r>
              <a:rPr lang="en-US" altLang="zh-CN" sz="2400" smtClean="0"/>
              <a:t>(2B+D=144kps) line into </a:t>
            </a:r>
            <a:r>
              <a:rPr lang="en-US" altLang="zh-CN" sz="2400" b="1" smtClean="0"/>
              <a:t>three</a:t>
            </a:r>
            <a:r>
              <a:rPr lang="en-US" altLang="zh-CN" sz="2400" smtClean="0"/>
              <a:t> separate channels. </a:t>
            </a:r>
          </a:p>
          <a:p>
            <a:pPr eaLnBrk="1" hangingPunct="1">
              <a:lnSpc>
                <a:spcPct val="80000"/>
              </a:lnSpc>
            </a:pPr>
            <a:r>
              <a:rPr lang="en-US" altLang="zh-CN" sz="2400" smtClean="0"/>
              <a:t>BRI B channel service operates at </a:t>
            </a:r>
            <a:r>
              <a:rPr lang="en-US" altLang="zh-CN" sz="2400" b="1" smtClean="0">
                <a:solidFill>
                  <a:srgbClr val="FF0000"/>
                </a:solidFill>
              </a:rPr>
              <a:t>64 kbps</a:t>
            </a:r>
            <a:r>
              <a:rPr lang="en-US" altLang="zh-CN" sz="2400" smtClean="0"/>
              <a:t> and is meant to carry user </a:t>
            </a:r>
            <a:r>
              <a:rPr lang="en-US" altLang="zh-CN" sz="2400" b="1" smtClean="0">
                <a:solidFill>
                  <a:srgbClr val="FF0000"/>
                </a:solidFill>
              </a:rPr>
              <a:t>data</a:t>
            </a:r>
            <a:r>
              <a:rPr lang="en-US" altLang="zh-CN" sz="2400" smtClean="0"/>
              <a:t> and </a:t>
            </a:r>
            <a:r>
              <a:rPr lang="en-US" altLang="zh-CN" sz="2400" b="1" smtClean="0">
                <a:solidFill>
                  <a:srgbClr val="FF0000"/>
                </a:solidFill>
              </a:rPr>
              <a:t>voice</a:t>
            </a:r>
            <a:r>
              <a:rPr lang="en-US" altLang="zh-CN" sz="2400" smtClean="0"/>
              <a:t> traffic.</a:t>
            </a:r>
          </a:p>
          <a:p>
            <a:pPr eaLnBrk="1" hangingPunct="1">
              <a:lnSpc>
                <a:spcPct val="80000"/>
              </a:lnSpc>
            </a:pPr>
            <a:r>
              <a:rPr lang="en-US" altLang="zh-CN" sz="2400" smtClean="0">
                <a:latin typeface="Arial" charset="0"/>
              </a:rPr>
              <a:t> </a:t>
            </a:r>
            <a:r>
              <a:rPr lang="en-US" altLang="zh-CN" sz="2400" smtClean="0"/>
              <a:t>The third channel, the </a:t>
            </a:r>
            <a:r>
              <a:rPr lang="en-US" altLang="zh-CN" sz="2400" b="1" smtClean="0">
                <a:solidFill>
                  <a:srgbClr val="FF0000"/>
                </a:solidFill>
              </a:rPr>
              <a:t>D channel</a:t>
            </a:r>
            <a:r>
              <a:rPr lang="en-US" altLang="zh-CN" sz="2400" smtClean="0"/>
              <a:t>, is a </a:t>
            </a:r>
            <a:r>
              <a:rPr lang="en-US" altLang="zh-CN" sz="2400" b="1" smtClean="0">
                <a:solidFill>
                  <a:srgbClr val="FF0000"/>
                </a:solidFill>
              </a:rPr>
              <a:t>16 kbps</a:t>
            </a:r>
            <a:r>
              <a:rPr lang="en-US" altLang="zh-CN" sz="2400" smtClean="0"/>
              <a:t> </a:t>
            </a:r>
            <a:r>
              <a:rPr lang="en-US" altLang="zh-CN" sz="2400" b="1" smtClean="0">
                <a:solidFill>
                  <a:srgbClr val="FF0000"/>
                </a:solidFill>
              </a:rPr>
              <a:t>signalling</a:t>
            </a:r>
            <a:r>
              <a:rPr lang="en-US" altLang="zh-CN" sz="2400" smtClean="0"/>
              <a:t> </a:t>
            </a:r>
            <a:r>
              <a:rPr lang="en-US" altLang="zh-CN" sz="2400" b="1" smtClean="0">
                <a:solidFill>
                  <a:srgbClr val="FF0000"/>
                </a:solidFill>
              </a:rPr>
              <a:t>channel</a:t>
            </a:r>
            <a:r>
              <a:rPr lang="en-US" altLang="zh-CN" sz="2400" smtClean="0"/>
              <a:t> used to carry instructions that tell the telephone network how to handle each of the B channels.</a:t>
            </a:r>
            <a:r>
              <a:rPr lang="en-GB" altLang="zh-CN" sz="2400" smtClean="0">
                <a:cs typeface="Times New Roman" pitchFamily="18" charset="0"/>
              </a:rPr>
              <a:t> </a:t>
            </a:r>
          </a:p>
        </p:txBody>
      </p:sp>
      <p:sp>
        <p:nvSpPr>
          <p:cNvPr id="908291" name="Rectangle 3"/>
          <p:cNvSpPr>
            <a:spLocks noGrp="1" noChangeArrowheads="1"/>
          </p:cNvSpPr>
          <p:nvPr>
            <p:ph type="title"/>
          </p:nvPr>
        </p:nvSpPr>
        <p:spPr/>
        <p:txBody>
          <a:bodyPr/>
          <a:lstStyle/>
          <a:p>
            <a:pPr eaLnBrk="1" hangingPunct="1"/>
            <a:r>
              <a:rPr lang="en-US" altLang="zh-CN" smtClean="0"/>
              <a:t>BRI and PRI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908291"/>
                                        </p:tgtEl>
                                        <p:attrNameLst>
                                          <p:attrName>style.visibility</p:attrName>
                                        </p:attrNameLst>
                                      </p:cBhvr>
                                      <p:to>
                                        <p:strVal val="visible"/>
                                      </p:to>
                                    </p:set>
                                    <p:animEffect transition="in" filter="checkerboard(across)">
                                      <p:cBhvr>
                                        <p:cTn id="7" dur="500"/>
                                        <p:tgtEl>
                                          <p:spTgt spid="9082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08290">
                                            <p:txEl>
                                              <p:pRg st="0" end="0"/>
                                            </p:txEl>
                                          </p:spTgt>
                                        </p:tgtEl>
                                        <p:attrNameLst>
                                          <p:attrName>style.visibility</p:attrName>
                                        </p:attrNameLst>
                                      </p:cBhvr>
                                      <p:to>
                                        <p:strVal val="visible"/>
                                      </p:to>
                                    </p:set>
                                    <p:anim calcmode="lin" valueType="num">
                                      <p:cBhvr additive="base">
                                        <p:cTn id="12" dur="500" fill="hold"/>
                                        <p:tgtEl>
                                          <p:spTgt spid="908290">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9082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908290">
                                            <p:txEl>
                                              <p:pRg st="1" end="1"/>
                                            </p:txEl>
                                          </p:spTgt>
                                        </p:tgtEl>
                                        <p:attrNameLst>
                                          <p:attrName>style.visibility</p:attrName>
                                        </p:attrNameLst>
                                      </p:cBhvr>
                                      <p:to>
                                        <p:strVal val="visible"/>
                                      </p:to>
                                    </p:set>
                                    <p:anim calcmode="lin" valueType="num">
                                      <p:cBhvr additive="base">
                                        <p:cTn id="18" dur="500" fill="hold"/>
                                        <p:tgtEl>
                                          <p:spTgt spid="908290">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90829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908290">
                                            <p:txEl>
                                              <p:pRg st="2" end="2"/>
                                            </p:txEl>
                                          </p:spTgt>
                                        </p:tgtEl>
                                        <p:attrNameLst>
                                          <p:attrName>style.visibility</p:attrName>
                                        </p:attrNameLst>
                                      </p:cBhvr>
                                      <p:to>
                                        <p:strVal val="visible"/>
                                      </p:to>
                                    </p:set>
                                    <p:anim calcmode="lin" valueType="num">
                                      <p:cBhvr additive="base">
                                        <p:cTn id="24" dur="500" fill="hold"/>
                                        <p:tgtEl>
                                          <p:spTgt spid="908290">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90829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908290">
                                            <p:txEl>
                                              <p:pRg st="3" end="3"/>
                                            </p:txEl>
                                          </p:spTgt>
                                        </p:tgtEl>
                                        <p:attrNameLst>
                                          <p:attrName>style.visibility</p:attrName>
                                        </p:attrNameLst>
                                      </p:cBhvr>
                                      <p:to>
                                        <p:strVal val="visible"/>
                                      </p:to>
                                    </p:set>
                                    <p:anim calcmode="lin" valueType="num">
                                      <p:cBhvr additive="base">
                                        <p:cTn id="30" dur="500" fill="hold"/>
                                        <p:tgtEl>
                                          <p:spTgt spid="908290">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90829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908290">
                                            <p:txEl>
                                              <p:pRg st="4" end="4"/>
                                            </p:txEl>
                                          </p:spTgt>
                                        </p:tgtEl>
                                        <p:attrNameLst>
                                          <p:attrName>style.visibility</p:attrName>
                                        </p:attrNameLst>
                                      </p:cBhvr>
                                      <p:to>
                                        <p:strVal val="visible"/>
                                      </p:to>
                                    </p:set>
                                    <p:anim calcmode="lin" valueType="num">
                                      <p:cBhvr additive="base">
                                        <p:cTn id="36" dur="500" fill="hold"/>
                                        <p:tgtEl>
                                          <p:spTgt spid="908290">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90829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908290">
                                            <p:txEl>
                                              <p:pRg st="5" end="5"/>
                                            </p:txEl>
                                          </p:spTgt>
                                        </p:tgtEl>
                                        <p:attrNameLst>
                                          <p:attrName>style.visibility</p:attrName>
                                        </p:attrNameLst>
                                      </p:cBhvr>
                                      <p:to>
                                        <p:strVal val="visible"/>
                                      </p:to>
                                    </p:set>
                                    <p:anim calcmode="lin" valueType="num">
                                      <p:cBhvr additive="base">
                                        <p:cTn id="42" dur="500" fill="hold"/>
                                        <p:tgtEl>
                                          <p:spTgt spid="908290">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90829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908290">
                                            <p:txEl>
                                              <p:pRg st="6" end="6"/>
                                            </p:txEl>
                                          </p:spTgt>
                                        </p:tgtEl>
                                        <p:attrNameLst>
                                          <p:attrName>style.visibility</p:attrName>
                                        </p:attrNameLst>
                                      </p:cBhvr>
                                      <p:to>
                                        <p:strVal val="visible"/>
                                      </p:to>
                                    </p:set>
                                    <p:anim calcmode="lin" valueType="num">
                                      <p:cBhvr additive="base">
                                        <p:cTn id="48" dur="500" fill="hold"/>
                                        <p:tgtEl>
                                          <p:spTgt spid="908290">
                                            <p:txEl>
                                              <p:pRg st="6" end="6"/>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908290">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0" grpId="0" build="p" bldLvl="3" autoUpdateAnimBg="0"/>
      <p:bldP spid="908291"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Freeform 2"/>
          <p:cNvSpPr>
            <a:spLocks/>
          </p:cNvSpPr>
          <p:nvPr/>
        </p:nvSpPr>
        <p:spPr bwMode="auto">
          <a:xfrm>
            <a:off x="5029200" y="3995738"/>
            <a:ext cx="2476500" cy="165100"/>
          </a:xfrm>
          <a:custGeom>
            <a:avLst/>
            <a:gdLst/>
            <a:ahLst/>
            <a:cxnLst>
              <a:cxn ang="0">
                <a:pos x="0" y="0"/>
              </a:cxn>
              <a:cxn ang="0">
                <a:pos x="696" y="0"/>
              </a:cxn>
              <a:cxn ang="0">
                <a:pos x="568" y="88"/>
              </a:cxn>
              <a:cxn ang="0">
                <a:pos x="1232" y="88"/>
              </a:cxn>
            </a:cxnLst>
            <a:rect l="0" t="0" r="r" b="b"/>
            <a:pathLst>
              <a:path w="1232" h="88">
                <a:moveTo>
                  <a:pt x="0" y="0"/>
                </a:moveTo>
                <a:lnTo>
                  <a:pt x="696" y="0"/>
                </a:lnTo>
                <a:lnTo>
                  <a:pt x="568" y="88"/>
                </a:lnTo>
                <a:lnTo>
                  <a:pt x="1232" y="88"/>
                </a:lnTo>
              </a:path>
            </a:pathLst>
          </a:custGeom>
          <a:noFill/>
          <a:ln w="38100" cap="flat" cmpd="sng">
            <a:solidFill>
              <a:schemeClr val="accent2"/>
            </a:solidFill>
            <a:prstDash val="dash"/>
            <a:round/>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itchFamily="2" charset="-122"/>
            </a:endParaRPr>
          </a:p>
        </p:txBody>
      </p:sp>
      <p:sp>
        <p:nvSpPr>
          <p:cNvPr id="910339" name="Freeform 3"/>
          <p:cNvSpPr>
            <a:spLocks/>
          </p:cNvSpPr>
          <p:nvPr/>
        </p:nvSpPr>
        <p:spPr bwMode="auto">
          <a:xfrm flipV="1">
            <a:off x="5029200" y="4732338"/>
            <a:ext cx="2476500" cy="165100"/>
          </a:xfrm>
          <a:custGeom>
            <a:avLst/>
            <a:gdLst/>
            <a:ahLst/>
            <a:cxnLst>
              <a:cxn ang="0">
                <a:pos x="0" y="0"/>
              </a:cxn>
              <a:cxn ang="0">
                <a:pos x="696" y="0"/>
              </a:cxn>
              <a:cxn ang="0">
                <a:pos x="568" y="88"/>
              </a:cxn>
              <a:cxn ang="0">
                <a:pos x="1232" y="88"/>
              </a:cxn>
            </a:cxnLst>
            <a:rect l="0" t="0" r="r" b="b"/>
            <a:pathLst>
              <a:path w="1232" h="88">
                <a:moveTo>
                  <a:pt x="0" y="0"/>
                </a:moveTo>
                <a:lnTo>
                  <a:pt x="696" y="0"/>
                </a:lnTo>
                <a:lnTo>
                  <a:pt x="568" y="88"/>
                </a:lnTo>
                <a:lnTo>
                  <a:pt x="1232" y="88"/>
                </a:lnTo>
              </a:path>
            </a:pathLst>
          </a:custGeom>
          <a:noFill/>
          <a:ln w="38100" cap="flat" cmpd="sng">
            <a:solidFill>
              <a:schemeClr val="accent2"/>
            </a:solidFill>
            <a:prstDash val="dash"/>
            <a:round/>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itchFamily="2" charset="-122"/>
            </a:endParaRPr>
          </a:p>
        </p:txBody>
      </p:sp>
      <p:sp>
        <p:nvSpPr>
          <p:cNvPr id="48132" name="Rectangle 4"/>
          <p:cNvSpPr>
            <a:spLocks noGrp="1" noChangeArrowheads="1"/>
          </p:cNvSpPr>
          <p:nvPr>
            <p:ph type="body" idx="1"/>
          </p:nvPr>
        </p:nvSpPr>
        <p:spPr>
          <a:xfrm>
            <a:off x="869950" y="5840413"/>
            <a:ext cx="7650163" cy="396875"/>
          </a:xfrm>
          <a:noFill/>
        </p:spPr>
        <p:txBody>
          <a:bodyPr lIns="0" tIns="0" rIns="0" bIns="0" anchor="ctr" anchorCtr="1">
            <a:spAutoFit/>
          </a:bodyPr>
          <a:lstStyle/>
          <a:p>
            <a:pPr eaLnBrk="1" hangingPunct="1">
              <a:buFont typeface="Arial Rounded MT Bold" pitchFamily="34" charset="0"/>
              <a:buChar char=""/>
            </a:pPr>
            <a:r>
              <a:rPr lang="en-US" altLang="zh-CN" sz="2600" smtClean="0"/>
              <a:t>BRI and PRI are used globally for ISDN</a:t>
            </a:r>
          </a:p>
        </p:txBody>
      </p:sp>
      <p:sp>
        <p:nvSpPr>
          <p:cNvPr id="910341" name="Rectangle 5"/>
          <p:cNvSpPr>
            <a:spLocks noChangeArrowheads="1"/>
          </p:cNvSpPr>
          <p:nvPr/>
        </p:nvSpPr>
        <p:spPr bwMode="auto">
          <a:xfrm>
            <a:off x="1104900" y="1938338"/>
            <a:ext cx="7129463" cy="1473200"/>
          </a:xfrm>
          <a:prstGeom prst="rect">
            <a:avLst/>
          </a:prstGeom>
          <a:solidFill>
            <a:srgbClr val="FFFFFF"/>
          </a:solidFill>
          <a:ln w="25400">
            <a:solidFill>
              <a:srgbClr val="190055"/>
            </a:solidFill>
            <a:miter lim="800000"/>
            <a:headEnd/>
            <a:tailEnd/>
          </a:ln>
          <a:effectLst>
            <a:outerShdw dist="35921" dir="2700000" algn="ctr" rotWithShape="0">
              <a:schemeClr val="tx1"/>
            </a:outerShdw>
          </a:effectLst>
        </p:spPr>
        <p:txBody>
          <a:bodyPr wrap="none" anchor="ctr"/>
          <a:lstStyle/>
          <a:p>
            <a:pPr>
              <a:defRPr/>
            </a:pPr>
            <a:endParaRPr lang="zh-CN" altLang="en-US">
              <a:ea typeface="宋体" pitchFamily="2" charset="-122"/>
            </a:endParaRPr>
          </a:p>
        </p:txBody>
      </p:sp>
      <p:sp>
        <p:nvSpPr>
          <p:cNvPr id="48134" name="Rectangle 6"/>
          <p:cNvSpPr>
            <a:spLocks noChangeArrowheads="1"/>
          </p:cNvSpPr>
          <p:nvPr/>
        </p:nvSpPr>
        <p:spPr bwMode="auto">
          <a:xfrm>
            <a:off x="1198563" y="2014538"/>
            <a:ext cx="1084262"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gn="ctr" defTabSz="1028700" eaLnBrk="0" hangingPunct="0">
              <a:lnSpc>
                <a:spcPts val="2363"/>
              </a:lnSpc>
              <a:tabLst>
                <a:tab pos="514350" algn="l"/>
                <a:tab pos="1028700" algn="l"/>
                <a:tab pos="1543050" algn="l"/>
              </a:tabLst>
            </a:pPr>
            <a:r>
              <a:rPr lang="en-US" altLang="zh-CN" sz="2000" b="1">
                <a:solidFill>
                  <a:srgbClr val="000000"/>
                </a:solidFill>
                <a:latin typeface="Arial Rounded MT Bold" pitchFamily="34" charset="0"/>
              </a:rPr>
              <a:t>Channel </a:t>
            </a:r>
          </a:p>
        </p:txBody>
      </p:sp>
      <p:sp>
        <p:nvSpPr>
          <p:cNvPr id="48135" name="Rectangle 7"/>
          <p:cNvSpPr>
            <a:spLocks noChangeArrowheads="1"/>
          </p:cNvSpPr>
          <p:nvPr/>
        </p:nvSpPr>
        <p:spPr bwMode="auto">
          <a:xfrm>
            <a:off x="5022850" y="2014538"/>
            <a:ext cx="19177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gn="ctr" defTabSz="1028700" eaLnBrk="0" hangingPunct="0">
              <a:lnSpc>
                <a:spcPts val="2363"/>
              </a:lnSpc>
              <a:tabLst>
                <a:tab pos="514350" algn="l"/>
                <a:tab pos="1028700" algn="l"/>
                <a:tab pos="1543050" algn="l"/>
              </a:tabLst>
            </a:pPr>
            <a:r>
              <a:rPr lang="en-US" altLang="zh-CN" sz="2000" b="1">
                <a:solidFill>
                  <a:srgbClr val="000000"/>
                </a:solidFill>
                <a:latin typeface="Arial Rounded MT Bold" pitchFamily="34" charset="0"/>
              </a:rPr>
              <a:t>Mostly Used for</a:t>
            </a:r>
          </a:p>
        </p:txBody>
      </p:sp>
      <p:sp>
        <p:nvSpPr>
          <p:cNvPr id="48136" name="Line 8"/>
          <p:cNvSpPr>
            <a:spLocks noChangeShapeType="1"/>
          </p:cNvSpPr>
          <p:nvPr/>
        </p:nvSpPr>
        <p:spPr bwMode="auto">
          <a:xfrm>
            <a:off x="1104900" y="2395538"/>
            <a:ext cx="7162800" cy="0"/>
          </a:xfrm>
          <a:prstGeom prst="line">
            <a:avLst/>
          </a:prstGeom>
          <a:noFill/>
          <a:ln w="25400">
            <a:solidFill>
              <a:srgbClr val="19005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7" name="Line 9"/>
          <p:cNvSpPr>
            <a:spLocks noChangeShapeType="1"/>
          </p:cNvSpPr>
          <p:nvPr/>
        </p:nvSpPr>
        <p:spPr bwMode="auto">
          <a:xfrm flipH="1">
            <a:off x="2324100" y="1938338"/>
            <a:ext cx="0" cy="1501775"/>
          </a:xfrm>
          <a:prstGeom prst="line">
            <a:avLst/>
          </a:prstGeom>
          <a:noFill/>
          <a:ln w="25400">
            <a:solidFill>
              <a:srgbClr val="19005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8" name="Rectangle 10"/>
          <p:cNvSpPr>
            <a:spLocks noChangeArrowheads="1"/>
          </p:cNvSpPr>
          <p:nvPr/>
        </p:nvSpPr>
        <p:spPr bwMode="auto">
          <a:xfrm>
            <a:off x="1595438" y="2493963"/>
            <a:ext cx="18415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gn="ctr" defTabSz="1028700" eaLnBrk="0" hangingPunct="0">
              <a:lnSpc>
                <a:spcPts val="2363"/>
              </a:lnSpc>
              <a:tabLst>
                <a:tab pos="514350" algn="l"/>
                <a:tab pos="1028700" algn="l"/>
                <a:tab pos="1543050" algn="l"/>
              </a:tabLst>
            </a:pPr>
            <a:r>
              <a:rPr lang="en-US" altLang="zh-CN" sz="2000" b="1">
                <a:solidFill>
                  <a:srgbClr val="000000"/>
                </a:solidFill>
                <a:latin typeface="Arial Rounded MT Bold" pitchFamily="34" charset="0"/>
              </a:rPr>
              <a:t>B</a:t>
            </a:r>
          </a:p>
        </p:txBody>
      </p:sp>
      <p:sp>
        <p:nvSpPr>
          <p:cNvPr id="48139" name="Rectangle 11"/>
          <p:cNvSpPr>
            <a:spLocks noChangeArrowheads="1"/>
          </p:cNvSpPr>
          <p:nvPr/>
        </p:nvSpPr>
        <p:spPr bwMode="auto">
          <a:xfrm>
            <a:off x="3956050" y="2495550"/>
            <a:ext cx="42703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defTabSz="1028700" eaLnBrk="0" hangingPunct="0">
              <a:lnSpc>
                <a:spcPts val="2363"/>
              </a:lnSpc>
              <a:tabLst>
                <a:tab pos="514350" algn="l"/>
                <a:tab pos="1028700" algn="l"/>
                <a:tab pos="1543050" algn="l"/>
              </a:tabLst>
            </a:pPr>
            <a:r>
              <a:rPr lang="en-US" altLang="zh-CN" sz="2000" b="1">
                <a:solidFill>
                  <a:srgbClr val="000000"/>
                </a:solidFill>
                <a:latin typeface="Arial Rounded MT Bold" pitchFamily="34" charset="0"/>
              </a:rPr>
              <a:t>Circuit-switched data (HDLC, PPP)</a:t>
            </a:r>
          </a:p>
        </p:txBody>
      </p:sp>
      <p:sp>
        <p:nvSpPr>
          <p:cNvPr id="48140" name="Line 12"/>
          <p:cNvSpPr>
            <a:spLocks noChangeShapeType="1"/>
          </p:cNvSpPr>
          <p:nvPr/>
        </p:nvSpPr>
        <p:spPr bwMode="auto">
          <a:xfrm flipH="1">
            <a:off x="3790950" y="1976438"/>
            <a:ext cx="0" cy="1485900"/>
          </a:xfrm>
          <a:prstGeom prst="line">
            <a:avLst/>
          </a:prstGeom>
          <a:noFill/>
          <a:ln w="25400">
            <a:solidFill>
              <a:srgbClr val="19005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1" name="Rectangle 13"/>
          <p:cNvSpPr>
            <a:spLocks noChangeArrowheads="1"/>
          </p:cNvSpPr>
          <p:nvPr/>
        </p:nvSpPr>
        <p:spPr bwMode="auto">
          <a:xfrm>
            <a:off x="2505075" y="2014538"/>
            <a:ext cx="1096963"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gn="ctr" defTabSz="1028700" eaLnBrk="0" hangingPunct="0">
              <a:lnSpc>
                <a:spcPts val="2363"/>
              </a:lnSpc>
              <a:tabLst>
                <a:tab pos="514350" algn="l"/>
                <a:tab pos="1028700" algn="l"/>
                <a:tab pos="1543050" algn="l"/>
              </a:tabLst>
            </a:pPr>
            <a:r>
              <a:rPr lang="en-US" altLang="zh-CN" sz="2000" b="1">
                <a:solidFill>
                  <a:srgbClr val="000000"/>
                </a:solidFill>
                <a:latin typeface="Arial Rounded MT Bold" pitchFamily="34" charset="0"/>
              </a:rPr>
              <a:t>Capacity</a:t>
            </a:r>
          </a:p>
        </p:txBody>
      </p:sp>
      <p:sp>
        <p:nvSpPr>
          <p:cNvPr id="48142" name="Rectangle 14"/>
          <p:cNvSpPr>
            <a:spLocks noChangeArrowheads="1"/>
          </p:cNvSpPr>
          <p:nvPr/>
        </p:nvSpPr>
        <p:spPr bwMode="auto">
          <a:xfrm>
            <a:off x="2447925" y="2493963"/>
            <a:ext cx="9271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defTabSz="1028700" eaLnBrk="0" hangingPunct="0">
              <a:lnSpc>
                <a:spcPts val="2363"/>
              </a:lnSpc>
              <a:tabLst>
                <a:tab pos="514350" algn="l"/>
                <a:tab pos="1028700" algn="l"/>
                <a:tab pos="1543050" algn="l"/>
              </a:tabLst>
            </a:pPr>
            <a:r>
              <a:rPr lang="en-US" altLang="zh-CN" sz="2000" b="1">
                <a:solidFill>
                  <a:srgbClr val="FF0000"/>
                </a:solidFill>
                <a:latin typeface="Tahoma" pitchFamily="34" charset="0"/>
              </a:rPr>
              <a:t>64kbps</a:t>
            </a:r>
          </a:p>
        </p:txBody>
      </p:sp>
      <p:sp>
        <p:nvSpPr>
          <p:cNvPr id="48143" name="Rectangle 15"/>
          <p:cNvSpPr>
            <a:spLocks noChangeArrowheads="1"/>
          </p:cNvSpPr>
          <p:nvPr/>
        </p:nvSpPr>
        <p:spPr bwMode="auto">
          <a:xfrm>
            <a:off x="3551238" y="4203700"/>
            <a:ext cx="188912"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defTabSz="1028700" eaLnBrk="0" hangingPunct="0">
              <a:lnSpc>
                <a:spcPts val="2363"/>
              </a:lnSpc>
              <a:tabLst>
                <a:tab pos="514350" algn="l"/>
                <a:tab pos="1028700" algn="l"/>
                <a:tab pos="1543050" algn="l"/>
              </a:tabLst>
            </a:pPr>
            <a:r>
              <a:rPr lang="en-US" altLang="zh-CN" sz="2000" b="1">
                <a:solidFill>
                  <a:srgbClr val="000000"/>
                </a:solidFill>
                <a:latin typeface="Arial Rounded MT Bold" pitchFamily="34" charset="0"/>
              </a:rPr>
              <a:t>D</a:t>
            </a:r>
          </a:p>
        </p:txBody>
      </p:sp>
      <p:sp>
        <p:nvSpPr>
          <p:cNvPr id="910352" name="Rectangle 16"/>
          <p:cNvSpPr>
            <a:spLocks noChangeArrowheads="1"/>
          </p:cNvSpPr>
          <p:nvPr/>
        </p:nvSpPr>
        <p:spPr bwMode="auto">
          <a:xfrm>
            <a:off x="4471988" y="3576638"/>
            <a:ext cx="593725" cy="533400"/>
          </a:xfrm>
          <a:prstGeom prst="rect">
            <a:avLst/>
          </a:prstGeom>
          <a:solidFill>
            <a:srgbClr val="00D894"/>
          </a:solidFill>
          <a:ln w="12700">
            <a:noFill/>
            <a:miter lim="800000"/>
            <a:headEnd/>
            <a:tailEnd/>
          </a:ln>
          <a:effectLst>
            <a:outerShdw dist="35921" dir="2700000" algn="ctr" rotWithShape="0">
              <a:schemeClr val="tx1"/>
            </a:outerShdw>
          </a:effectLst>
        </p:spPr>
        <p:txBody>
          <a:bodyPr wrap="none" anchor="ctr"/>
          <a:lstStyle/>
          <a:p>
            <a:pPr>
              <a:defRPr/>
            </a:pPr>
            <a:endParaRPr lang="zh-CN" altLang="en-US">
              <a:ea typeface="宋体" pitchFamily="2" charset="-122"/>
            </a:endParaRPr>
          </a:p>
        </p:txBody>
      </p:sp>
      <p:pic>
        <p:nvPicPr>
          <p:cNvPr id="910353" name="Picture 17"/>
          <p:cNvPicPr>
            <a:picLocks noChangeArrowheads="1"/>
          </p:cNvPicPr>
          <p:nvPr/>
        </p:nvPicPr>
        <p:blipFill>
          <a:blip r:embed="rId3"/>
          <a:srcRect/>
          <a:stretch>
            <a:fillRect/>
          </a:stretch>
        </p:blipFill>
        <p:spPr bwMode="auto">
          <a:xfrm>
            <a:off x="7148513" y="3938588"/>
            <a:ext cx="1276350" cy="942975"/>
          </a:xfrm>
          <a:prstGeom prst="rect">
            <a:avLst/>
          </a:prstGeom>
          <a:noFill/>
          <a:ln w="12700">
            <a:noFill/>
            <a:miter lim="800000"/>
            <a:headEnd/>
            <a:tailEnd/>
          </a:ln>
          <a:effectLst>
            <a:outerShdw dist="35921" dir="2700000" algn="ctr" rotWithShape="0">
              <a:schemeClr val="tx1"/>
            </a:outerShdw>
          </a:effectLst>
        </p:spPr>
      </p:pic>
      <p:sp>
        <p:nvSpPr>
          <p:cNvPr id="48146" name="Rectangle 18"/>
          <p:cNvSpPr>
            <a:spLocks noChangeArrowheads="1"/>
          </p:cNvSpPr>
          <p:nvPr/>
        </p:nvSpPr>
        <p:spPr bwMode="auto">
          <a:xfrm>
            <a:off x="3921125" y="4203700"/>
            <a:ext cx="3333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gn="r" defTabSz="1028700" eaLnBrk="0" hangingPunct="0">
              <a:lnSpc>
                <a:spcPts val="2363"/>
              </a:lnSpc>
              <a:tabLst>
                <a:tab pos="514350" algn="l"/>
                <a:tab pos="1028700" algn="l"/>
                <a:tab pos="1543050" algn="l"/>
              </a:tabLst>
            </a:pPr>
            <a:r>
              <a:rPr lang="en-US" altLang="zh-CN" sz="2000" b="1">
                <a:solidFill>
                  <a:srgbClr val="000000"/>
                </a:solidFill>
                <a:latin typeface="Arial Rounded MT Bold" pitchFamily="34" charset="0"/>
              </a:rPr>
              <a:t>2B</a:t>
            </a:r>
          </a:p>
        </p:txBody>
      </p:sp>
      <p:sp>
        <p:nvSpPr>
          <p:cNvPr id="48147" name="Rectangle 19"/>
          <p:cNvSpPr>
            <a:spLocks noChangeArrowheads="1"/>
          </p:cNvSpPr>
          <p:nvPr/>
        </p:nvSpPr>
        <p:spPr bwMode="auto">
          <a:xfrm>
            <a:off x="7478713" y="4148138"/>
            <a:ext cx="736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gn="ctr" defTabSz="1028700" eaLnBrk="0" hangingPunct="0">
              <a:lnSpc>
                <a:spcPts val="1400"/>
              </a:lnSpc>
              <a:tabLst>
                <a:tab pos="514350" algn="l"/>
                <a:tab pos="1028700" algn="l"/>
                <a:tab pos="1543050" algn="l"/>
              </a:tabLst>
            </a:pPr>
            <a:r>
              <a:rPr lang="en-US" altLang="zh-CN" sz="1400" b="1">
                <a:solidFill>
                  <a:srgbClr val="000000"/>
                </a:solidFill>
                <a:latin typeface="Arial Rounded MT Bold" pitchFamily="34" charset="0"/>
              </a:rPr>
              <a:t>Service</a:t>
            </a:r>
            <a:br>
              <a:rPr lang="en-US" altLang="zh-CN" sz="1400" b="1">
                <a:solidFill>
                  <a:srgbClr val="000000"/>
                </a:solidFill>
                <a:latin typeface="Arial Rounded MT Bold" pitchFamily="34" charset="0"/>
              </a:rPr>
            </a:br>
            <a:r>
              <a:rPr lang="en-US" altLang="zh-CN" sz="1400" b="1">
                <a:solidFill>
                  <a:srgbClr val="000000"/>
                </a:solidFill>
                <a:latin typeface="Arial Rounded MT Bold" pitchFamily="34" charset="0"/>
              </a:rPr>
              <a:t>provider</a:t>
            </a:r>
          </a:p>
          <a:p>
            <a:pPr algn="ctr" defTabSz="1028700" eaLnBrk="0" hangingPunct="0">
              <a:lnSpc>
                <a:spcPts val="1400"/>
              </a:lnSpc>
              <a:tabLst>
                <a:tab pos="514350" algn="l"/>
                <a:tab pos="1028700" algn="l"/>
                <a:tab pos="1543050" algn="l"/>
              </a:tabLst>
            </a:pPr>
            <a:r>
              <a:rPr lang="en-US" altLang="zh-CN" sz="1400" b="1">
                <a:solidFill>
                  <a:srgbClr val="000000"/>
                </a:solidFill>
                <a:latin typeface="Arial Rounded MT Bold" pitchFamily="34" charset="0"/>
              </a:rPr>
              <a:t>network</a:t>
            </a:r>
            <a:endParaRPr lang="en-US" altLang="zh-CN" sz="2000" b="1">
              <a:solidFill>
                <a:srgbClr val="000000"/>
              </a:solidFill>
              <a:latin typeface="Arial Rounded MT Bold" pitchFamily="34" charset="0"/>
            </a:endParaRPr>
          </a:p>
        </p:txBody>
      </p:sp>
      <p:sp>
        <p:nvSpPr>
          <p:cNvPr id="48148" name="Rectangle 20"/>
          <p:cNvSpPr>
            <a:spLocks noChangeArrowheads="1"/>
          </p:cNvSpPr>
          <p:nvPr/>
        </p:nvSpPr>
        <p:spPr bwMode="auto">
          <a:xfrm>
            <a:off x="4589463" y="3719513"/>
            <a:ext cx="4016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defTabSz="1028700" eaLnBrk="0" hangingPunct="0">
              <a:lnSpc>
                <a:spcPts val="1800"/>
              </a:lnSpc>
              <a:tabLst>
                <a:tab pos="514350" algn="l"/>
                <a:tab pos="1028700" algn="l"/>
                <a:tab pos="1543050" algn="l"/>
              </a:tabLst>
            </a:pPr>
            <a:r>
              <a:rPr lang="en-US" altLang="zh-CN" sz="1600" b="1">
                <a:solidFill>
                  <a:srgbClr val="000000"/>
                </a:solidFill>
                <a:latin typeface="Arial Rounded MT Bold" pitchFamily="34" charset="0"/>
              </a:rPr>
              <a:t>NT1</a:t>
            </a:r>
          </a:p>
        </p:txBody>
      </p:sp>
      <p:sp>
        <p:nvSpPr>
          <p:cNvPr id="48149" name="Rectangle 21"/>
          <p:cNvSpPr>
            <a:spLocks noChangeArrowheads="1"/>
          </p:cNvSpPr>
          <p:nvPr/>
        </p:nvSpPr>
        <p:spPr bwMode="auto">
          <a:xfrm>
            <a:off x="3189288" y="3690938"/>
            <a:ext cx="3175" cy="342900"/>
          </a:xfrm>
          <a:prstGeom prst="rect">
            <a:avLst/>
          </a:prstGeom>
          <a:solidFill>
            <a:srgbClr val="00FF78"/>
          </a:solidFill>
          <a:ln w="50800">
            <a:solidFill>
              <a:schemeClr val="accent2"/>
            </a:solidFill>
            <a:miter lim="800000"/>
            <a:headEnd/>
            <a:tailEnd/>
          </a:ln>
        </p:spPr>
        <p:txBody>
          <a:bodyPr wrap="none" anchor="ctr"/>
          <a:lstStyle/>
          <a:p>
            <a:endParaRPr lang="zh-CN" altLang="en-US"/>
          </a:p>
        </p:txBody>
      </p:sp>
      <p:sp>
        <p:nvSpPr>
          <p:cNvPr id="48150" name="Rectangle 22"/>
          <p:cNvSpPr>
            <a:spLocks noGrp="1" noChangeArrowheads="1"/>
          </p:cNvSpPr>
          <p:nvPr>
            <p:ph type="title"/>
          </p:nvPr>
        </p:nvSpPr>
        <p:spPr>
          <a:xfrm>
            <a:off x="684213" y="974725"/>
            <a:ext cx="7694612" cy="579438"/>
          </a:xfrm>
          <a:noFill/>
        </p:spPr>
        <p:txBody>
          <a:bodyPr lIns="0" tIns="0" rIns="0" bIns="0" anchor="ctr">
            <a:spAutoFit/>
          </a:bodyPr>
          <a:lstStyle/>
          <a:p>
            <a:pPr eaLnBrk="1" hangingPunct="1"/>
            <a:r>
              <a:rPr lang="en-US" altLang="zh-CN" smtClean="0"/>
              <a:t>BRI and PRI</a:t>
            </a:r>
            <a:endParaRPr lang="en-US" altLang="zh-CN" sz="5700" b="1" smtClean="0"/>
          </a:p>
        </p:txBody>
      </p:sp>
      <p:sp>
        <p:nvSpPr>
          <p:cNvPr id="48151" name="Line 23"/>
          <p:cNvSpPr>
            <a:spLocks noChangeShapeType="1"/>
          </p:cNvSpPr>
          <p:nvPr/>
        </p:nvSpPr>
        <p:spPr bwMode="auto">
          <a:xfrm>
            <a:off x="1092200" y="2916238"/>
            <a:ext cx="7162800" cy="0"/>
          </a:xfrm>
          <a:prstGeom prst="line">
            <a:avLst/>
          </a:prstGeom>
          <a:noFill/>
          <a:ln w="25400">
            <a:solidFill>
              <a:srgbClr val="19005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2" name="Rectangle 24"/>
          <p:cNvSpPr>
            <a:spLocks noChangeArrowheads="1"/>
          </p:cNvSpPr>
          <p:nvPr/>
        </p:nvSpPr>
        <p:spPr bwMode="auto">
          <a:xfrm>
            <a:off x="3941763" y="3003550"/>
            <a:ext cx="35687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gn="ctr" defTabSz="1028700" eaLnBrk="0" hangingPunct="0">
              <a:lnSpc>
                <a:spcPts val="2363"/>
              </a:lnSpc>
              <a:tabLst>
                <a:tab pos="514350" algn="l"/>
                <a:tab pos="1028700" algn="l"/>
                <a:tab pos="1543050" algn="l"/>
              </a:tabLst>
            </a:pPr>
            <a:r>
              <a:rPr lang="en-US" altLang="zh-CN" sz="2000" b="1">
                <a:solidFill>
                  <a:srgbClr val="000000"/>
                </a:solidFill>
                <a:latin typeface="Arial Rounded MT Bold" pitchFamily="34" charset="0"/>
              </a:rPr>
              <a:t>Signaling information (LAPD)</a:t>
            </a:r>
          </a:p>
        </p:txBody>
      </p:sp>
      <p:sp>
        <p:nvSpPr>
          <p:cNvPr id="48153" name="Rectangle 25"/>
          <p:cNvSpPr>
            <a:spLocks noChangeArrowheads="1"/>
          </p:cNvSpPr>
          <p:nvPr/>
        </p:nvSpPr>
        <p:spPr bwMode="auto">
          <a:xfrm>
            <a:off x="1593850" y="3001963"/>
            <a:ext cx="188913"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gn="ctr" defTabSz="1028700" eaLnBrk="0" hangingPunct="0">
              <a:lnSpc>
                <a:spcPts val="2363"/>
              </a:lnSpc>
              <a:tabLst>
                <a:tab pos="514350" algn="l"/>
                <a:tab pos="1028700" algn="l"/>
                <a:tab pos="1543050" algn="l"/>
              </a:tabLst>
            </a:pPr>
            <a:r>
              <a:rPr lang="en-US" altLang="zh-CN" sz="2000" b="1">
                <a:solidFill>
                  <a:srgbClr val="000000"/>
                </a:solidFill>
                <a:latin typeface="Arial Rounded MT Bold" pitchFamily="34" charset="0"/>
              </a:rPr>
              <a:t>D</a:t>
            </a:r>
          </a:p>
        </p:txBody>
      </p:sp>
      <p:sp>
        <p:nvSpPr>
          <p:cNvPr id="48154" name="Rectangle 26"/>
          <p:cNvSpPr>
            <a:spLocks noChangeArrowheads="1"/>
          </p:cNvSpPr>
          <p:nvPr/>
        </p:nvSpPr>
        <p:spPr bwMode="auto">
          <a:xfrm>
            <a:off x="2432050" y="3001963"/>
            <a:ext cx="9271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p>
            <a:pPr defTabSz="1028700" eaLnBrk="0" hangingPunct="0">
              <a:lnSpc>
                <a:spcPts val="2363"/>
              </a:lnSpc>
              <a:tabLst>
                <a:tab pos="514350" algn="l"/>
                <a:tab pos="1028700" algn="l"/>
                <a:tab pos="1543050" algn="l"/>
              </a:tabLst>
            </a:pPr>
            <a:r>
              <a:rPr lang="en-US" altLang="zh-CN" sz="2000" b="1">
                <a:solidFill>
                  <a:srgbClr val="FF0000"/>
                </a:solidFill>
                <a:latin typeface="Tahoma" pitchFamily="34" charset="0"/>
              </a:rPr>
              <a:t>16kbps</a:t>
            </a:r>
          </a:p>
        </p:txBody>
      </p:sp>
      <p:pic>
        <p:nvPicPr>
          <p:cNvPr id="48155" name="Picture 2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71650" y="4867275"/>
            <a:ext cx="1335088"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8156" name="Picture 2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1988" y="4837113"/>
            <a:ext cx="135255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8157" name="Rectangle 29"/>
          <p:cNvSpPr>
            <a:spLocks noChangeArrowheads="1"/>
          </p:cNvSpPr>
          <p:nvPr/>
        </p:nvSpPr>
        <p:spPr bwMode="auto">
          <a:xfrm>
            <a:off x="4552950" y="5043488"/>
            <a:ext cx="1055688"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gn="ctr" defTabSz="1028700" eaLnBrk="0" hangingPunct="0">
              <a:lnSpc>
                <a:spcPts val="2363"/>
              </a:lnSpc>
              <a:tabLst>
                <a:tab pos="514350" algn="l"/>
                <a:tab pos="1028700" algn="l"/>
                <a:tab pos="1543050" algn="l"/>
              </a:tabLst>
            </a:pPr>
            <a:r>
              <a:rPr lang="en-US" altLang="zh-CN" b="1">
                <a:solidFill>
                  <a:srgbClr val="000000"/>
                </a:solidFill>
                <a:latin typeface="Arial Rounded MT Bold" pitchFamily="34" charset="0"/>
              </a:rPr>
              <a:t>CSU/DSU</a:t>
            </a:r>
          </a:p>
        </p:txBody>
      </p:sp>
      <p:sp>
        <p:nvSpPr>
          <p:cNvPr id="48158" name="Line 30"/>
          <p:cNvSpPr>
            <a:spLocks noChangeShapeType="1"/>
          </p:cNvSpPr>
          <p:nvPr/>
        </p:nvSpPr>
        <p:spPr bwMode="auto">
          <a:xfrm>
            <a:off x="3271838" y="5238750"/>
            <a:ext cx="1143000" cy="0"/>
          </a:xfrm>
          <a:prstGeom prst="line">
            <a:avLst/>
          </a:prstGeom>
          <a:noFill/>
          <a:ln w="50800">
            <a:solidFill>
              <a:srgbClr val="7D00E4"/>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9" name="Line 31"/>
          <p:cNvSpPr>
            <a:spLocks noChangeShapeType="1"/>
          </p:cNvSpPr>
          <p:nvPr/>
        </p:nvSpPr>
        <p:spPr bwMode="auto">
          <a:xfrm flipV="1">
            <a:off x="3271838" y="5424488"/>
            <a:ext cx="1147762" cy="9525"/>
          </a:xfrm>
          <a:prstGeom prst="line">
            <a:avLst/>
          </a:prstGeom>
          <a:noFill/>
          <a:ln w="508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0" name="Line 32"/>
          <p:cNvSpPr>
            <a:spLocks noChangeShapeType="1"/>
          </p:cNvSpPr>
          <p:nvPr/>
        </p:nvSpPr>
        <p:spPr bwMode="auto">
          <a:xfrm>
            <a:off x="3271838" y="5162550"/>
            <a:ext cx="1143000" cy="0"/>
          </a:xfrm>
          <a:prstGeom prst="line">
            <a:avLst/>
          </a:prstGeom>
          <a:noFill/>
          <a:ln w="50800">
            <a:solidFill>
              <a:srgbClr val="7D00E4"/>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1" name="Line 33"/>
          <p:cNvSpPr>
            <a:spLocks noChangeShapeType="1"/>
          </p:cNvSpPr>
          <p:nvPr/>
        </p:nvSpPr>
        <p:spPr bwMode="auto">
          <a:xfrm>
            <a:off x="3271838" y="5010150"/>
            <a:ext cx="1143000" cy="0"/>
          </a:xfrm>
          <a:prstGeom prst="line">
            <a:avLst/>
          </a:prstGeom>
          <a:noFill/>
          <a:ln w="50800">
            <a:solidFill>
              <a:srgbClr val="7D00E4"/>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2" name="Line 34"/>
          <p:cNvSpPr>
            <a:spLocks noChangeShapeType="1"/>
          </p:cNvSpPr>
          <p:nvPr/>
        </p:nvSpPr>
        <p:spPr bwMode="auto">
          <a:xfrm>
            <a:off x="3271838" y="5314950"/>
            <a:ext cx="1143000" cy="0"/>
          </a:xfrm>
          <a:prstGeom prst="line">
            <a:avLst/>
          </a:prstGeom>
          <a:noFill/>
          <a:ln w="50800">
            <a:solidFill>
              <a:srgbClr val="7D00E4"/>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3" name="Line 35"/>
          <p:cNvSpPr>
            <a:spLocks noChangeShapeType="1"/>
          </p:cNvSpPr>
          <p:nvPr/>
        </p:nvSpPr>
        <p:spPr bwMode="auto">
          <a:xfrm>
            <a:off x="3271838" y="5086350"/>
            <a:ext cx="1143000" cy="0"/>
          </a:xfrm>
          <a:prstGeom prst="line">
            <a:avLst/>
          </a:prstGeom>
          <a:noFill/>
          <a:ln w="50800">
            <a:solidFill>
              <a:srgbClr val="7D00E4"/>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4" name="Rectangle 36"/>
          <p:cNvSpPr>
            <a:spLocks noChangeArrowheads="1"/>
          </p:cNvSpPr>
          <p:nvPr/>
        </p:nvSpPr>
        <p:spPr bwMode="auto">
          <a:xfrm>
            <a:off x="3883025" y="5638800"/>
            <a:ext cx="11779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gn="r" defTabSz="1028700" eaLnBrk="0" hangingPunct="0">
              <a:lnSpc>
                <a:spcPts val="2363"/>
              </a:lnSpc>
              <a:tabLst>
                <a:tab pos="514350" algn="l"/>
                <a:tab pos="1028700" algn="l"/>
                <a:tab pos="1543050" algn="l"/>
              </a:tabLst>
            </a:pPr>
            <a:r>
              <a:rPr lang="en-US" altLang="zh-CN" sz="2000" b="1">
                <a:solidFill>
                  <a:srgbClr val="000000"/>
                </a:solidFill>
                <a:latin typeface="Arial Rounded MT Bold" pitchFamily="34" charset="0"/>
              </a:rPr>
              <a:t>23 or 30B</a:t>
            </a:r>
          </a:p>
        </p:txBody>
      </p:sp>
      <p:sp>
        <p:nvSpPr>
          <p:cNvPr id="48165" name="Line 37"/>
          <p:cNvSpPr>
            <a:spLocks noChangeShapeType="1"/>
          </p:cNvSpPr>
          <p:nvPr/>
        </p:nvSpPr>
        <p:spPr bwMode="auto">
          <a:xfrm>
            <a:off x="3189288" y="4992688"/>
            <a:ext cx="0" cy="469900"/>
          </a:xfrm>
          <a:prstGeom prst="line">
            <a:avLst/>
          </a:prstGeom>
          <a:noFill/>
          <a:ln w="5715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8166" name="Text Box 38"/>
          <p:cNvSpPr txBox="1">
            <a:spLocks noChangeArrowheads="1"/>
          </p:cNvSpPr>
          <p:nvPr/>
        </p:nvSpPr>
        <p:spPr bwMode="auto">
          <a:xfrm>
            <a:off x="857250" y="3709988"/>
            <a:ext cx="717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a:r>
              <a:rPr lang="en-US" altLang="zh-CN" sz="2400" b="1">
                <a:latin typeface="Arial Rounded MT Bold" pitchFamily="34" charset="0"/>
              </a:rPr>
              <a:t>BRI</a:t>
            </a:r>
          </a:p>
        </p:txBody>
      </p:sp>
      <p:sp>
        <p:nvSpPr>
          <p:cNvPr id="48167" name="Text Box 39"/>
          <p:cNvSpPr txBox="1">
            <a:spLocks noChangeArrowheads="1"/>
          </p:cNvSpPr>
          <p:nvPr/>
        </p:nvSpPr>
        <p:spPr bwMode="auto">
          <a:xfrm>
            <a:off x="855663" y="5024438"/>
            <a:ext cx="701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a:r>
              <a:rPr lang="en-US" altLang="zh-CN" sz="2400" b="1">
                <a:latin typeface="Arial Rounded MT Bold" pitchFamily="34" charset="0"/>
              </a:rPr>
              <a:t>PRI</a:t>
            </a:r>
          </a:p>
        </p:txBody>
      </p:sp>
      <p:pic>
        <p:nvPicPr>
          <p:cNvPr id="48168" name="Picture 4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71650" y="3524250"/>
            <a:ext cx="1335088"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8169" name="Line 41"/>
          <p:cNvSpPr>
            <a:spLocks noChangeShapeType="1"/>
          </p:cNvSpPr>
          <p:nvPr/>
        </p:nvSpPr>
        <p:spPr bwMode="auto">
          <a:xfrm flipV="1">
            <a:off x="3271838" y="4005263"/>
            <a:ext cx="1147762" cy="9525"/>
          </a:xfrm>
          <a:prstGeom prst="line">
            <a:avLst/>
          </a:prstGeom>
          <a:noFill/>
          <a:ln w="508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0" name="Line 42"/>
          <p:cNvSpPr>
            <a:spLocks noChangeShapeType="1"/>
          </p:cNvSpPr>
          <p:nvPr/>
        </p:nvSpPr>
        <p:spPr bwMode="auto">
          <a:xfrm>
            <a:off x="3271838" y="3724275"/>
            <a:ext cx="1143000" cy="0"/>
          </a:xfrm>
          <a:prstGeom prst="line">
            <a:avLst/>
          </a:prstGeom>
          <a:noFill/>
          <a:ln w="50800">
            <a:solidFill>
              <a:srgbClr val="7D00E4"/>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1" name="Line 43"/>
          <p:cNvSpPr>
            <a:spLocks noChangeShapeType="1"/>
          </p:cNvSpPr>
          <p:nvPr/>
        </p:nvSpPr>
        <p:spPr bwMode="auto">
          <a:xfrm>
            <a:off x="3271838" y="3819525"/>
            <a:ext cx="1143000" cy="0"/>
          </a:xfrm>
          <a:prstGeom prst="line">
            <a:avLst/>
          </a:prstGeom>
          <a:noFill/>
          <a:ln w="50800">
            <a:solidFill>
              <a:srgbClr val="7D00E4"/>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2" name="Oval 44"/>
          <p:cNvSpPr>
            <a:spLocks noChangeArrowheads="1"/>
          </p:cNvSpPr>
          <p:nvPr/>
        </p:nvSpPr>
        <p:spPr bwMode="auto">
          <a:xfrm>
            <a:off x="3900488" y="3595688"/>
            <a:ext cx="171450" cy="342900"/>
          </a:xfrm>
          <a:prstGeom prst="ellipse">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8173" name="Oval 45"/>
          <p:cNvSpPr>
            <a:spLocks noChangeArrowheads="1"/>
          </p:cNvSpPr>
          <p:nvPr/>
        </p:nvSpPr>
        <p:spPr bwMode="auto">
          <a:xfrm>
            <a:off x="3900488" y="4891088"/>
            <a:ext cx="152400" cy="495300"/>
          </a:xfrm>
          <a:prstGeom prst="ellipse">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8174" name="Line 46"/>
          <p:cNvSpPr>
            <a:spLocks noChangeShapeType="1"/>
          </p:cNvSpPr>
          <p:nvPr/>
        </p:nvSpPr>
        <p:spPr bwMode="auto">
          <a:xfrm flipV="1">
            <a:off x="3992563" y="3949700"/>
            <a:ext cx="1587" cy="2794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5" name="Line 47"/>
          <p:cNvSpPr>
            <a:spLocks noChangeShapeType="1"/>
          </p:cNvSpPr>
          <p:nvPr/>
        </p:nvSpPr>
        <p:spPr bwMode="auto">
          <a:xfrm flipV="1">
            <a:off x="3636963" y="4025900"/>
            <a:ext cx="1587" cy="1778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6" name="Rectangle 48"/>
          <p:cNvSpPr>
            <a:spLocks noChangeArrowheads="1"/>
          </p:cNvSpPr>
          <p:nvPr/>
        </p:nvSpPr>
        <p:spPr bwMode="auto">
          <a:xfrm>
            <a:off x="3551238" y="5613400"/>
            <a:ext cx="188912"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defTabSz="1028700" eaLnBrk="0" hangingPunct="0">
              <a:lnSpc>
                <a:spcPts val="2363"/>
              </a:lnSpc>
              <a:tabLst>
                <a:tab pos="514350" algn="l"/>
                <a:tab pos="1028700" algn="l"/>
                <a:tab pos="1543050" algn="l"/>
              </a:tabLst>
            </a:pPr>
            <a:r>
              <a:rPr lang="en-US" altLang="zh-CN" sz="2000" b="1">
                <a:solidFill>
                  <a:srgbClr val="000000"/>
                </a:solidFill>
                <a:latin typeface="Arial Rounded MT Bold" pitchFamily="34" charset="0"/>
              </a:rPr>
              <a:t>D</a:t>
            </a:r>
          </a:p>
        </p:txBody>
      </p:sp>
      <p:sp>
        <p:nvSpPr>
          <p:cNvPr id="48177" name="Line 49"/>
          <p:cNvSpPr>
            <a:spLocks noChangeShapeType="1"/>
          </p:cNvSpPr>
          <p:nvPr/>
        </p:nvSpPr>
        <p:spPr bwMode="auto">
          <a:xfrm flipV="1">
            <a:off x="3636963" y="5435600"/>
            <a:ext cx="1587" cy="1778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8" name="Line 50"/>
          <p:cNvSpPr>
            <a:spLocks noChangeShapeType="1"/>
          </p:cNvSpPr>
          <p:nvPr/>
        </p:nvSpPr>
        <p:spPr bwMode="auto">
          <a:xfrm flipV="1">
            <a:off x="3992563" y="5397500"/>
            <a:ext cx="1587" cy="2794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6482" name="Rectangle 2"/>
          <p:cNvSpPr>
            <a:spLocks noGrp="1" noChangeArrowheads="1"/>
          </p:cNvSpPr>
          <p:nvPr>
            <p:ph type="body" idx="1"/>
          </p:nvPr>
        </p:nvSpPr>
        <p:spPr>
          <a:xfrm>
            <a:off x="250825" y="1773238"/>
            <a:ext cx="8893175" cy="4824412"/>
          </a:xfrm>
          <a:noFill/>
        </p:spPr>
        <p:txBody>
          <a:bodyPr/>
          <a:lstStyle/>
          <a:p>
            <a:pPr marL="342900" indent="-342900" eaLnBrk="1" hangingPunct="1">
              <a:tabLst>
                <a:tab pos="1035050" algn="r"/>
                <a:tab pos="1201738" algn="l"/>
              </a:tabLst>
            </a:pPr>
            <a:r>
              <a:rPr lang="en-US" altLang="zh-CN" sz="2400" smtClean="0"/>
              <a:t>ISDN utilizes a suite of ITU-T standards spanning the physical, data-link, and network layers of the OSI reference model.</a:t>
            </a:r>
          </a:p>
          <a:p>
            <a:pPr marL="342900" indent="-342900" eaLnBrk="1" hangingPunct="1">
              <a:tabLst>
                <a:tab pos="1035050" algn="r"/>
                <a:tab pos="1201738" algn="l"/>
              </a:tabLst>
            </a:pPr>
            <a:r>
              <a:rPr lang="en-US" altLang="zh-CN" sz="2400" smtClean="0"/>
              <a:t>Several encapsulation choices are available. The two most common encapsulations are PPP and HDLC. </a:t>
            </a:r>
          </a:p>
          <a:p>
            <a:pPr marL="342900" indent="-342900" eaLnBrk="1" hangingPunct="1">
              <a:tabLst>
                <a:tab pos="1035050" algn="r"/>
                <a:tab pos="1201738" algn="l"/>
              </a:tabLst>
            </a:pPr>
            <a:r>
              <a:rPr lang="en-US" altLang="zh-CN" sz="2400" smtClean="0"/>
              <a:t>ISDN defaults to HDLC. However, PPP is much more robust because it provides an excellent mechanism for authentication and negotiation of compatible link and protocol configuration.</a:t>
            </a:r>
          </a:p>
          <a:p>
            <a:pPr marL="342900" indent="-342900" eaLnBrk="1" hangingPunct="1">
              <a:tabLst>
                <a:tab pos="1035050" algn="r"/>
                <a:tab pos="1201738" algn="l"/>
              </a:tabLst>
            </a:pPr>
            <a:r>
              <a:rPr lang="en-US" altLang="zh-CN" sz="2400" smtClean="0"/>
              <a:t>ISDN interfaces allow only a single encapsulation type.</a:t>
            </a:r>
            <a:r>
              <a:rPr lang="en-US" altLang="zh-CN" sz="2400" smtClean="0">
                <a:latin typeface="Arial" charset="0"/>
              </a:rPr>
              <a:t> </a:t>
            </a:r>
            <a:endParaRPr lang="en-US" altLang="zh-CN" sz="2400" smtClean="0"/>
          </a:p>
        </p:txBody>
      </p:sp>
      <p:sp>
        <p:nvSpPr>
          <p:cNvPr id="916483" name="Rectangle 3"/>
          <p:cNvSpPr>
            <a:spLocks noGrp="1" noChangeArrowheads="1"/>
          </p:cNvSpPr>
          <p:nvPr>
            <p:ph type="title"/>
          </p:nvPr>
        </p:nvSpPr>
        <p:spPr/>
        <p:txBody>
          <a:bodyPr/>
          <a:lstStyle/>
          <a:p>
            <a:pPr eaLnBrk="1" hangingPunct="1"/>
            <a:r>
              <a:rPr lang="en-US" altLang="zh-CN" smtClean="0"/>
              <a:t>Standard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916483"/>
                                        </p:tgtEl>
                                        <p:attrNameLst>
                                          <p:attrName>style.visibility</p:attrName>
                                        </p:attrNameLst>
                                      </p:cBhvr>
                                      <p:to>
                                        <p:strVal val="visible"/>
                                      </p:to>
                                    </p:set>
                                    <p:animEffect transition="in" filter="checkerboard(across)">
                                      <p:cBhvr>
                                        <p:cTn id="7" dur="500"/>
                                        <p:tgtEl>
                                          <p:spTgt spid="916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16482">
                                            <p:txEl>
                                              <p:pRg st="0" end="0"/>
                                            </p:txEl>
                                          </p:spTgt>
                                        </p:tgtEl>
                                        <p:attrNameLst>
                                          <p:attrName>style.visibility</p:attrName>
                                        </p:attrNameLst>
                                      </p:cBhvr>
                                      <p:to>
                                        <p:strVal val="visible"/>
                                      </p:to>
                                    </p:set>
                                    <p:anim calcmode="lin" valueType="num">
                                      <p:cBhvr additive="base">
                                        <p:cTn id="12" dur="500" fill="hold"/>
                                        <p:tgtEl>
                                          <p:spTgt spid="916482">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9164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916482">
                                            <p:txEl>
                                              <p:pRg st="1" end="1"/>
                                            </p:txEl>
                                          </p:spTgt>
                                        </p:tgtEl>
                                        <p:attrNameLst>
                                          <p:attrName>style.visibility</p:attrName>
                                        </p:attrNameLst>
                                      </p:cBhvr>
                                      <p:to>
                                        <p:strVal val="visible"/>
                                      </p:to>
                                    </p:set>
                                    <p:anim calcmode="lin" valueType="num">
                                      <p:cBhvr additive="base">
                                        <p:cTn id="18" dur="500" fill="hold"/>
                                        <p:tgtEl>
                                          <p:spTgt spid="916482">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91648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916482">
                                            <p:txEl>
                                              <p:pRg st="2" end="2"/>
                                            </p:txEl>
                                          </p:spTgt>
                                        </p:tgtEl>
                                        <p:attrNameLst>
                                          <p:attrName>style.visibility</p:attrName>
                                        </p:attrNameLst>
                                      </p:cBhvr>
                                      <p:to>
                                        <p:strVal val="visible"/>
                                      </p:to>
                                    </p:set>
                                    <p:anim calcmode="lin" valueType="num">
                                      <p:cBhvr additive="base">
                                        <p:cTn id="24" dur="500" fill="hold"/>
                                        <p:tgtEl>
                                          <p:spTgt spid="916482">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91648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916482">
                                            <p:txEl>
                                              <p:pRg st="3" end="3"/>
                                            </p:txEl>
                                          </p:spTgt>
                                        </p:tgtEl>
                                        <p:attrNameLst>
                                          <p:attrName>style.visibility</p:attrName>
                                        </p:attrNameLst>
                                      </p:cBhvr>
                                      <p:to>
                                        <p:strVal val="visible"/>
                                      </p:to>
                                    </p:set>
                                    <p:anim calcmode="lin" valueType="num">
                                      <p:cBhvr additive="base">
                                        <p:cTn id="30" dur="500" fill="hold"/>
                                        <p:tgtEl>
                                          <p:spTgt spid="916482">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91648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482" grpId="0" build="p" bldLvl="3" autoUpdateAnimBg="0"/>
      <p:bldP spid="916483"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smtClean="0"/>
              <a:t>WANs</a:t>
            </a:r>
          </a:p>
        </p:txBody>
      </p:sp>
      <p:sp>
        <p:nvSpPr>
          <p:cNvPr id="53251" name="Rectangle 3"/>
          <p:cNvSpPr>
            <a:spLocks noChangeArrowheads="1"/>
          </p:cNvSpPr>
          <p:nvPr/>
        </p:nvSpPr>
        <p:spPr bwMode="auto">
          <a:xfrm>
            <a:off x="468313" y="1773238"/>
            <a:ext cx="79930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10000"/>
              </a:lnSpc>
              <a:spcBef>
                <a:spcPct val="20000"/>
              </a:spcBef>
              <a:buClr>
                <a:schemeClr val="accent2"/>
              </a:buClr>
              <a:buFont typeface="Wingdings" pitchFamily="2" charset="2"/>
              <a:buChar char="p"/>
            </a:pPr>
            <a:r>
              <a:rPr lang="en-US" altLang="zh-CN" sz="2800">
                <a:latin typeface="Arial" charset="0"/>
              </a:rPr>
              <a:t> WAN Technology &amp; Devices</a:t>
            </a:r>
          </a:p>
          <a:p>
            <a:pPr marL="342900" indent="-342900">
              <a:lnSpc>
                <a:spcPct val="110000"/>
              </a:lnSpc>
              <a:spcBef>
                <a:spcPct val="20000"/>
              </a:spcBef>
              <a:buClr>
                <a:schemeClr val="accent2"/>
              </a:buClr>
              <a:buFont typeface="Wingdings" pitchFamily="2" charset="2"/>
              <a:buChar char="p"/>
            </a:pPr>
            <a:r>
              <a:rPr lang="en-US" altLang="zh-CN" sz="2800">
                <a:latin typeface="Arial" charset="0"/>
              </a:rPr>
              <a:t> WANs &amp; The OSI Model</a:t>
            </a:r>
          </a:p>
          <a:p>
            <a:pPr marL="342900" indent="-342900">
              <a:lnSpc>
                <a:spcPct val="110000"/>
              </a:lnSpc>
              <a:spcBef>
                <a:spcPct val="20000"/>
              </a:spcBef>
              <a:buClr>
                <a:schemeClr val="accent2"/>
              </a:buClr>
              <a:buFont typeface="Wingdings" pitchFamily="2" charset="2"/>
              <a:buChar char="p"/>
            </a:pPr>
            <a:r>
              <a:rPr lang="en-US" altLang="zh-CN" sz="2800">
                <a:latin typeface="Arial" charset="0"/>
              </a:rPr>
              <a:t> </a:t>
            </a:r>
            <a:r>
              <a:rPr lang="en-US" altLang="zh-CN" sz="2800">
                <a:solidFill>
                  <a:schemeClr val="hlink"/>
                </a:solidFill>
                <a:latin typeface="Arial" charset="0"/>
              </a:rPr>
              <a:t>WAN Accessing Methods</a:t>
            </a:r>
            <a:endParaRPr lang="en-US" altLang="zh-CN" sz="2800">
              <a:latin typeface="Arial" charset="0"/>
            </a:endParaRP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PPP/HDLC</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ISDN</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a:t>
            </a:r>
            <a:r>
              <a:rPr lang="en-US" altLang="zh-CN" sz="2800">
                <a:solidFill>
                  <a:schemeClr val="hlink"/>
                </a:solidFill>
                <a:latin typeface="Arial" charset="0"/>
              </a:rPr>
              <a:t>ADSL</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SONET</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HFC</a:t>
            </a:r>
          </a:p>
        </p:txBody>
      </p:sp>
      <p:sp>
        <p:nvSpPr>
          <p:cNvPr id="53252" name="Rectangle 4"/>
          <p:cNvSpPr>
            <a:spLocks noChangeArrowheads="1"/>
          </p:cNvSpPr>
          <p:nvPr/>
        </p:nvSpPr>
        <p:spPr bwMode="auto">
          <a:xfrm>
            <a:off x="646113" y="4246563"/>
            <a:ext cx="652303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endParaRPr lang="zh-CN" altLang="zh-CN" sz="2800">
              <a:latin typeface="Arial Black" pitchFamily="34" charset="0"/>
            </a:endParaRPr>
          </a:p>
        </p:txBody>
      </p:sp>
    </p:spTree>
  </p:cSld>
  <p:clrMapOvr>
    <a:masterClrMapping/>
  </p:clrMapOvr>
  <p:transition>
    <p:blinds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dirty="0" smtClean="0"/>
              <a:t/>
            </a:r>
            <a:br>
              <a:rPr lang="en-US" altLang="zh-CN" dirty="0" smtClean="0"/>
            </a:br>
            <a:r>
              <a:rPr lang="en-US" altLang="zh-CN" sz="3400" dirty="0" err="1" smtClean="0"/>
              <a:t>xDSL</a:t>
            </a:r>
            <a:r>
              <a:rPr lang="zh-CN" altLang="en-US" sz="3400" dirty="0" smtClean="0"/>
              <a:t>技术</a:t>
            </a:r>
          </a:p>
        </p:txBody>
      </p:sp>
      <p:sp>
        <p:nvSpPr>
          <p:cNvPr id="54275" name="Rectangle 3"/>
          <p:cNvSpPr>
            <a:spLocks noGrp="1" noChangeArrowheads="1"/>
          </p:cNvSpPr>
          <p:nvPr>
            <p:ph type="body" idx="1"/>
          </p:nvPr>
        </p:nvSpPr>
        <p:spPr>
          <a:xfrm>
            <a:off x="500063" y="1773238"/>
            <a:ext cx="8429625" cy="4751387"/>
          </a:xfrm>
        </p:spPr>
        <p:txBody>
          <a:bodyPr/>
          <a:lstStyle/>
          <a:p>
            <a:pPr eaLnBrk="1" hangingPunct="1">
              <a:lnSpc>
                <a:spcPct val="150000"/>
              </a:lnSpc>
            </a:pPr>
            <a:r>
              <a:rPr lang="en-US" altLang="zh-CN" sz="2400" smtClean="0"/>
              <a:t>xDSL </a:t>
            </a:r>
            <a:r>
              <a:rPr lang="zh-CN" altLang="en-US" sz="2400" smtClean="0"/>
              <a:t>技术就是用数字技术对现有的模拟电话用户线进行改造，使它能够承载宽带业务</a:t>
            </a:r>
          </a:p>
          <a:p>
            <a:pPr eaLnBrk="1" hangingPunct="1">
              <a:lnSpc>
                <a:spcPct val="150000"/>
              </a:lnSpc>
            </a:pPr>
            <a:r>
              <a:rPr lang="zh-CN" altLang="en-US" sz="2400" smtClean="0"/>
              <a:t>虽然标准模拟电话信号的频带限制在 </a:t>
            </a:r>
            <a:r>
              <a:rPr lang="en-US" altLang="zh-CN" sz="2400" smtClean="0"/>
              <a:t>300~3400kHz </a:t>
            </a:r>
            <a:r>
              <a:rPr lang="zh-CN" altLang="en-US" sz="2400" smtClean="0"/>
              <a:t>范围内，但用户线本身实际可通过的信号频率仍超过 </a:t>
            </a:r>
            <a:r>
              <a:rPr lang="en-US" altLang="zh-CN" sz="2400" smtClean="0"/>
              <a:t>1 MHz</a:t>
            </a:r>
            <a:endParaRPr lang="zh-CN" altLang="en-US" sz="2400" smtClean="0"/>
          </a:p>
          <a:p>
            <a:pPr eaLnBrk="1" hangingPunct="1">
              <a:lnSpc>
                <a:spcPct val="150000"/>
              </a:lnSpc>
            </a:pPr>
            <a:r>
              <a:rPr lang="en-US" altLang="zh-CN" sz="2400" smtClean="0"/>
              <a:t>xDSL </a:t>
            </a:r>
            <a:r>
              <a:rPr lang="zh-CN" altLang="en-US" sz="2400" smtClean="0"/>
              <a:t>技术把 </a:t>
            </a:r>
            <a:r>
              <a:rPr lang="en-US" altLang="zh-CN" sz="2400" smtClean="0"/>
              <a:t>0~4 kHz </a:t>
            </a:r>
            <a:r>
              <a:rPr lang="zh-CN" altLang="en-US" sz="2400" smtClean="0"/>
              <a:t>低端频谱留给传统电话使用，而</a:t>
            </a:r>
            <a:r>
              <a:rPr lang="zh-CN" altLang="en-US" sz="2400" smtClean="0">
                <a:solidFill>
                  <a:schemeClr val="hlink"/>
                </a:solidFill>
              </a:rPr>
              <a:t>把原来没有被利用的高端频谱留给用户上网使用</a:t>
            </a:r>
            <a:endParaRPr lang="zh-CN" altLang="en-US" sz="2400" smtClean="0"/>
          </a:p>
          <a:p>
            <a:pPr eaLnBrk="1" hangingPunct="1">
              <a:lnSpc>
                <a:spcPct val="150000"/>
              </a:lnSpc>
            </a:pPr>
            <a:r>
              <a:rPr lang="en-US" altLang="zh-CN" sz="2400" smtClean="0"/>
              <a:t>DSL </a:t>
            </a:r>
            <a:r>
              <a:rPr lang="zh-CN" altLang="en-US" sz="2400" smtClean="0"/>
              <a:t>：</a:t>
            </a:r>
            <a:r>
              <a:rPr lang="zh-CN" altLang="en-US" sz="2400" smtClean="0">
                <a:solidFill>
                  <a:schemeClr val="hlink"/>
                </a:solidFill>
              </a:rPr>
              <a:t>数字用户线</a:t>
            </a:r>
            <a:r>
              <a:rPr lang="en-US" altLang="zh-CN" sz="2400" smtClean="0"/>
              <a:t>(Digital Subscriber Line)</a:t>
            </a:r>
          </a:p>
          <a:p>
            <a:pPr eaLnBrk="1" hangingPunct="1">
              <a:lnSpc>
                <a:spcPct val="150000"/>
              </a:lnSpc>
            </a:pPr>
            <a:r>
              <a:rPr lang="en-US" altLang="zh-CN" sz="2400" smtClean="0"/>
              <a:t>DSL </a:t>
            </a:r>
            <a:r>
              <a:rPr lang="zh-CN" altLang="en-US" sz="2400" smtClean="0"/>
              <a:t>的前缀 </a:t>
            </a:r>
            <a:r>
              <a:rPr lang="en-US" altLang="zh-CN" sz="2400" smtClean="0"/>
              <a:t>x </a:t>
            </a:r>
            <a:r>
              <a:rPr lang="zh-CN" altLang="en-US" sz="2400" smtClean="0"/>
              <a:t>表示在数字用户线上实现的不同宽带方案 </a:t>
            </a:r>
          </a:p>
        </p:txBody>
      </p:sp>
    </p:spTree>
  </p:cSld>
  <p:clrMapOvr>
    <a:masterClrMapping/>
  </p:clrMapOvr>
  <p:transition>
    <p:blinds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74675" y="304800"/>
            <a:ext cx="7578725" cy="1216025"/>
          </a:xfrm>
        </p:spPr>
        <p:txBody>
          <a:bodyPr/>
          <a:lstStyle/>
          <a:p>
            <a:pPr eaLnBrk="1" hangingPunct="1"/>
            <a:r>
              <a:rPr lang="en-US" altLang="zh-CN" smtClean="0"/>
              <a:t>xDSL </a:t>
            </a:r>
            <a:r>
              <a:rPr lang="zh-CN" altLang="en-US" smtClean="0"/>
              <a:t>的几种类型 </a:t>
            </a:r>
          </a:p>
        </p:txBody>
      </p:sp>
      <p:sp>
        <p:nvSpPr>
          <p:cNvPr id="936963" name="Rectangle 3"/>
          <p:cNvSpPr>
            <a:spLocks noGrp="1" noChangeArrowheads="1"/>
          </p:cNvSpPr>
          <p:nvPr>
            <p:ph type="body" idx="1"/>
          </p:nvPr>
        </p:nvSpPr>
        <p:spPr>
          <a:xfrm>
            <a:off x="285750" y="1643063"/>
            <a:ext cx="8715375" cy="4775200"/>
          </a:xfrm>
        </p:spPr>
        <p:txBody>
          <a:bodyPr/>
          <a:lstStyle/>
          <a:p>
            <a:pPr eaLnBrk="1" hangingPunct="1">
              <a:lnSpc>
                <a:spcPct val="150000"/>
              </a:lnSpc>
            </a:pPr>
            <a:r>
              <a:rPr lang="en-US" altLang="zh-CN" sz="2400" smtClean="0"/>
              <a:t>ADSL (Asymmetric Digital Subscriber Line)</a:t>
            </a:r>
            <a:r>
              <a:rPr lang="zh-CN" altLang="en-US" sz="2400" smtClean="0"/>
              <a:t>：非对称数字用户线</a:t>
            </a:r>
          </a:p>
          <a:p>
            <a:pPr eaLnBrk="1" hangingPunct="1">
              <a:lnSpc>
                <a:spcPct val="150000"/>
              </a:lnSpc>
            </a:pPr>
            <a:r>
              <a:rPr lang="en-US" altLang="zh-CN" sz="2400" smtClean="0"/>
              <a:t>HDSL (High speed DSL)</a:t>
            </a:r>
            <a:r>
              <a:rPr lang="zh-CN" altLang="en-US" sz="2400" smtClean="0"/>
              <a:t>：高速数字用户线</a:t>
            </a:r>
          </a:p>
          <a:p>
            <a:pPr eaLnBrk="1" hangingPunct="1">
              <a:lnSpc>
                <a:spcPct val="150000"/>
              </a:lnSpc>
            </a:pPr>
            <a:r>
              <a:rPr lang="en-US" altLang="zh-CN" sz="2400" smtClean="0"/>
              <a:t>SDSL (Single-line DSL)</a:t>
            </a:r>
            <a:r>
              <a:rPr lang="zh-CN" altLang="en-US" sz="2400" smtClean="0"/>
              <a:t>：</a:t>
            </a:r>
            <a:r>
              <a:rPr lang="en-US" altLang="zh-CN" sz="2400" smtClean="0"/>
              <a:t>1 </a:t>
            </a:r>
            <a:r>
              <a:rPr lang="zh-CN" altLang="en-US" sz="2400" smtClean="0"/>
              <a:t>对线的数字用户线</a:t>
            </a:r>
          </a:p>
          <a:p>
            <a:pPr eaLnBrk="1" hangingPunct="1">
              <a:lnSpc>
                <a:spcPct val="150000"/>
              </a:lnSpc>
            </a:pPr>
            <a:r>
              <a:rPr lang="en-US" altLang="zh-CN" sz="2400" smtClean="0"/>
              <a:t>VDSL (Very high speed DSL)</a:t>
            </a:r>
            <a:r>
              <a:rPr lang="zh-CN" altLang="en-US" sz="2400" smtClean="0"/>
              <a:t>：甚高速数字用户线</a:t>
            </a:r>
          </a:p>
          <a:p>
            <a:pPr eaLnBrk="1" hangingPunct="1">
              <a:lnSpc>
                <a:spcPct val="150000"/>
              </a:lnSpc>
            </a:pPr>
            <a:r>
              <a:rPr lang="en-US" altLang="zh-CN" sz="2400" smtClean="0"/>
              <a:t>IDSL </a:t>
            </a:r>
            <a:r>
              <a:rPr lang="zh-CN" altLang="en-US" sz="2400" smtClean="0"/>
              <a:t>：</a:t>
            </a:r>
            <a:r>
              <a:rPr lang="en-US" altLang="zh-CN" sz="2400" smtClean="0"/>
              <a:t>ISDN </a:t>
            </a:r>
            <a:r>
              <a:rPr lang="zh-CN" altLang="en-US" sz="2400" smtClean="0"/>
              <a:t>用户线</a:t>
            </a:r>
          </a:p>
          <a:p>
            <a:pPr eaLnBrk="1" hangingPunct="1">
              <a:lnSpc>
                <a:spcPct val="150000"/>
              </a:lnSpc>
            </a:pPr>
            <a:r>
              <a:rPr lang="en-US" altLang="zh-CN" sz="2400" smtClean="0"/>
              <a:t>RADSL (Rate-Adaptive DSL)</a:t>
            </a:r>
            <a:r>
              <a:rPr lang="zh-CN" altLang="en-US" sz="2400" smtClean="0"/>
              <a:t>：速率自适应  </a:t>
            </a:r>
            <a:r>
              <a:rPr lang="en-US" altLang="zh-CN" sz="2400" smtClean="0"/>
              <a:t>DSL</a:t>
            </a:r>
            <a:r>
              <a:rPr lang="zh-CN" altLang="en-US" sz="2400" smtClean="0"/>
              <a:t>，是 </a:t>
            </a:r>
            <a:r>
              <a:rPr lang="en-US" altLang="zh-CN" sz="2400" smtClean="0"/>
              <a:t>ADSL </a:t>
            </a:r>
            <a:r>
              <a:rPr lang="zh-CN" altLang="en-US" sz="2400" smtClean="0"/>
              <a:t>的一个子集，可自动调节线路速率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6963">
                                            <p:txEl>
                                              <p:pRg st="0" end="0"/>
                                            </p:txEl>
                                          </p:spTgt>
                                        </p:tgtEl>
                                        <p:attrNameLst>
                                          <p:attrName>style.visibility</p:attrName>
                                        </p:attrNameLst>
                                      </p:cBhvr>
                                      <p:to>
                                        <p:strVal val="visible"/>
                                      </p:to>
                                    </p:set>
                                    <p:animEffect transition="in" filter="fade">
                                      <p:cBhvr>
                                        <p:cTn id="7" dur="2000"/>
                                        <p:tgtEl>
                                          <p:spTgt spid="936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6963">
                                            <p:txEl>
                                              <p:pRg st="1" end="1"/>
                                            </p:txEl>
                                          </p:spTgt>
                                        </p:tgtEl>
                                        <p:attrNameLst>
                                          <p:attrName>style.visibility</p:attrName>
                                        </p:attrNameLst>
                                      </p:cBhvr>
                                      <p:to>
                                        <p:strVal val="visible"/>
                                      </p:to>
                                    </p:set>
                                    <p:animEffect transition="in" filter="fade">
                                      <p:cBhvr>
                                        <p:cTn id="12" dur="2000"/>
                                        <p:tgtEl>
                                          <p:spTgt spid="936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36963">
                                            <p:txEl>
                                              <p:pRg st="2" end="2"/>
                                            </p:txEl>
                                          </p:spTgt>
                                        </p:tgtEl>
                                        <p:attrNameLst>
                                          <p:attrName>style.visibility</p:attrName>
                                        </p:attrNameLst>
                                      </p:cBhvr>
                                      <p:to>
                                        <p:strVal val="visible"/>
                                      </p:to>
                                    </p:set>
                                    <p:animEffect transition="in" filter="fade">
                                      <p:cBhvr>
                                        <p:cTn id="17" dur="2000"/>
                                        <p:tgtEl>
                                          <p:spTgt spid="9369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36963">
                                            <p:txEl>
                                              <p:pRg st="3" end="3"/>
                                            </p:txEl>
                                          </p:spTgt>
                                        </p:tgtEl>
                                        <p:attrNameLst>
                                          <p:attrName>style.visibility</p:attrName>
                                        </p:attrNameLst>
                                      </p:cBhvr>
                                      <p:to>
                                        <p:strVal val="visible"/>
                                      </p:to>
                                    </p:set>
                                    <p:animEffect transition="in" filter="fade">
                                      <p:cBhvr>
                                        <p:cTn id="22" dur="2000"/>
                                        <p:tgtEl>
                                          <p:spTgt spid="9369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36963">
                                            <p:txEl>
                                              <p:pRg st="4" end="4"/>
                                            </p:txEl>
                                          </p:spTgt>
                                        </p:tgtEl>
                                        <p:attrNameLst>
                                          <p:attrName>style.visibility</p:attrName>
                                        </p:attrNameLst>
                                      </p:cBhvr>
                                      <p:to>
                                        <p:strVal val="visible"/>
                                      </p:to>
                                    </p:set>
                                    <p:animEffect transition="in" filter="fade">
                                      <p:cBhvr>
                                        <p:cTn id="27" dur="2000"/>
                                        <p:tgtEl>
                                          <p:spTgt spid="9369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36963">
                                            <p:txEl>
                                              <p:pRg st="5" end="5"/>
                                            </p:txEl>
                                          </p:spTgt>
                                        </p:tgtEl>
                                        <p:attrNameLst>
                                          <p:attrName>style.visibility</p:attrName>
                                        </p:attrNameLst>
                                      </p:cBhvr>
                                      <p:to>
                                        <p:strVal val="visible"/>
                                      </p:to>
                                    </p:set>
                                    <p:animEffect transition="in" filter="fade">
                                      <p:cBhvr>
                                        <p:cTn id="32" dur="2000"/>
                                        <p:tgtEl>
                                          <p:spTgt spid="9369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696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mtClean="0"/>
              <a:t>WAN Physical Structure</a:t>
            </a:r>
          </a:p>
        </p:txBody>
      </p:sp>
      <p:pic>
        <p:nvPicPr>
          <p:cNvPr id="775171" name="Picture 3"/>
          <p:cNvPicPr>
            <a:picLocks noChangeAspect="1" noChangeArrowheads="1"/>
          </p:cNvPicPr>
          <p:nvPr/>
        </p:nvPicPr>
        <p:blipFill>
          <a:blip r:embed="rId3">
            <a:extLst>
              <a:ext uri="{28A0092B-C50C-407E-A947-70E740481C1C}">
                <a14:useLocalDpi xmlns:a14="http://schemas.microsoft.com/office/drawing/2010/main" val="0"/>
              </a:ext>
            </a:extLst>
          </a:blip>
          <a:srcRect l="8333" t="23380" r="40105" b="37500"/>
          <a:stretch>
            <a:fillRect/>
          </a:stretch>
        </p:blipFill>
        <p:spPr bwMode="auto">
          <a:xfrm>
            <a:off x="2854325" y="2554288"/>
            <a:ext cx="6045200" cy="325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5172" name="Text Box 4"/>
          <p:cNvSpPr txBox="1">
            <a:spLocks noChangeArrowheads="1"/>
          </p:cNvSpPr>
          <p:nvPr/>
        </p:nvSpPr>
        <p:spPr bwMode="auto">
          <a:xfrm>
            <a:off x="282575" y="1722438"/>
            <a:ext cx="4202113" cy="831850"/>
          </a:xfrm>
          <a:prstGeom prst="rect">
            <a:avLst/>
          </a:prstGeom>
          <a:solidFill>
            <a:schemeClr val="folHlink"/>
          </a:solidFill>
          <a:ln w="9525">
            <a:solidFill>
              <a:schemeClr val="hlink"/>
            </a:solidFill>
            <a:miter lim="800000"/>
            <a:headEnd/>
            <a:tailEnd/>
          </a:ln>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2400" b="1" u="sng">
                <a:solidFill>
                  <a:schemeClr val="bg1"/>
                </a:solidFill>
                <a:latin typeface="Times New Roman" pitchFamily="18" charset="0"/>
              </a:rPr>
              <a:t>Toll Network</a:t>
            </a:r>
            <a:r>
              <a:rPr lang="en-US" altLang="zh-CN" sz="2400">
                <a:solidFill>
                  <a:schemeClr val="bg1"/>
                </a:solidFill>
                <a:latin typeface="Times New Roman" pitchFamily="18" charset="0"/>
              </a:rPr>
              <a:t> – collection of switches/trunks in WAN cloud</a:t>
            </a:r>
          </a:p>
        </p:txBody>
      </p:sp>
      <p:sp>
        <p:nvSpPr>
          <p:cNvPr id="775173" name="Text Box 5"/>
          <p:cNvSpPr txBox="1">
            <a:spLocks noChangeArrowheads="1"/>
          </p:cNvSpPr>
          <p:nvPr/>
        </p:nvSpPr>
        <p:spPr bwMode="auto">
          <a:xfrm>
            <a:off x="4697413" y="1722438"/>
            <a:ext cx="4202112" cy="831850"/>
          </a:xfrm>
          <a:prstGeom prst="rect">
            <a:avLst/>
          </a:prstGeom>
          <a:solidFill>
            <a:schemeClr val="folHlink"/>
          </a:solidFill>
          <a:ln w="9525" algn="ctr">
            <a:solidFill>
              <a:schemeClr val="hlink"/>
            </a:solidFill>
            <a:miter lim="800000"/>
            <a:headEnd/>
            <a:tailEnd/>
          </a:ln>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2400">
                <a:solidFill>
                  <a:schemeClr val="bg1"/>
                </a:solidFill>
                <a:latin typeface="Times New Roman" pitchFamily="18" charset="0"/>
              </a:rPr>
              <a:t>CO Switch – nearest point of presence for the WSP’s service</a:t>
            </a:r>
          </a:p>
        </p:txBody>
      </p:sp>
      <p:sp>
        <p:nvSpPr>
          <p:cNvPr id="775174" name="Text Box 6"/>
          <p:cNvSpPr txBox="1">
            <a:spLocks noChangeArrowheads="1"/>
          </p:cNvSpPr>
          <p:nvPr/>
        </p:nvSpPr>
        <p:spPr bwMode="auto">
          <a:xfrm>
            <a:off x="282575" y="5837238"/>
            <a:ext cx="4202113" cy="831850"/>
          </a:xfrm>
          <a:prstGeom prst="rect">
            <a:avLst/>
          </a:prstGeom>
          <a:solidFill>
            <a:schemeClr val="folHlink"/>
          </a:solidFill>
          <a:ln w="9525" algn="ctr">
            <a:solidFill>
              <a:schemeClr val="hlink"/>
            </a:solidFill>
            <a:miter lim="800000"/>
            <a:headEnd/>
            <a:tailEnd/>
          </a:ln>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2400">
                <a:solidFill>
                  <a:schemeClr val="bg1"/>
                </a:solidFill>
                <a:latin typeface="Times New Roman" pitchFamily="18" charset="0"/>
              </a:rPr>
              <a:t>Local loop – extends from the CPE (at the demarc) to the CO</a:t>
            </a:r>
          </a:p>
        </p:txBody>
      </p:sp>
      <p:sp>
        <p:nvSpPr>
          <p:cNvPr id="775175" name="Text Box 7"/>
          <p:cNvSpPr txBox="1">
            <a:spLocks noChangeArrowheads="1"/>
          </p:cNvSpPr>
          <p:nvPr/>
        </p:nvSpPr>
        <p:spPr bwMode="auto">
          <a:xfrm>
            <a:off x="4697413" y="5837238"/>
            <a:ext cx="4202112" cy="831850"/>
          </a:xfrm>
          <a:prstGeom prst="rect">
            <a:avLst/>
          </a:prstGeom>
          <a:solidFill>
            <a:schemeClr val="folHlink"/>
          </a:solidFill>
          <a:ln w="9525" algn="ctr">
            <a:solidFill>
              <a:schemeClr val="hlink"/>
            </a:solidFill>
            <a:miter lim="800000"/>
            <a:headEnd/>
            <a:tailEnd/>
          </a:ln>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2400">
                <a:solidFill>
                  <a:schemeClr val="bg1"/>
                </a:solidFill>
                <a:latin typeface="Times New Roman" pitchFamily="18" charset="0"/>
              </a:rPr>
              <a:t>CPE – devices located on premises, either owned or leased</a:t>
            </a:r>
          </a:p>
        </p:txBody>
      </p:sp>
      <p:sp>
        <p:nvSpPr>
          <p:cNvPr id="11272" name="Text Box 8"/>
          <p:cNvSpPr txBox="1">
            <a:spLocks noChangeArrowheads="1"/>
          </p:cNvSpPr>
          <p:nvPr/>
        </p:nvSpPr>
        <p:spPr bwMode="auto">
          <a:xfrm>
            <a:off x="282575" y="2854325"/>
            <a:ext cx="257175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20000"/>
              </a:spcBef>
              <a:buFontTx/>
              <a:buBlip>
                <a:blip r:embed="rId4"/>
              </a:buBlip>
            </a:pPr>
            <a:r>
              <a:rPr lang="en-US" altLang="zh-CN" sz="2000">
                <a:solidFill>
                  <a:schemeClr val="folHlink"/>
                </a:solidFill>
                <a:latin typeface="Arial" charset="0"/>
              </a:rPr>
              <a:t> CPE: Customer Premises Equipment</a:t>
            </a:r>
          </a:p>
          <a:p>
            <a:pPr eaLnBrk="1" hangingPunct="1">
              <a:spcBef>
                <a:spcPct val="20000"/>
              </a:spcBef>
              <a:buFontTx/>
              <a:buBlip>
                <a:blip r:embed="rId4"/>
              </a:buBlip>
            </a:pPr>
            <a:endParaRPr lang="en-US" altLang="zh-CN" sz="2000">
              <a:solidFill>
                <a:schemeClr val="folHlink"/>
              </a:solidFill>
              <a:latin typeface="Arial" charset="0"/>
            </a:endParaRPr>
          </a:p>
          <a:p>
            <a:pPr eaLnBrk="1" hangingPunct="1">
              <a:spcBef>
                <a:spcPct val="20000"/>
              </a:spcBef>
              <a:buFontTx/>
              <a:buBlip>
                <a:blip r:embed="rId4"/>
              </a:buBlip>
            </a:pPr>
            <a:r>
              <a:rPr lang="en-US" altLang="zh-CN" sz="2000">
                <a:solidFill>
                  <a:schemeClr val="folHlink"/>
                </a:solidFill>
                <a:latin typeface="Arial" charset="0"/>
              </a:rPr>
              <a:t> CO: Central Office</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75171"/>
                                        </p:tgtEl>
                                        <p:attrNameLst>
                                          <p:attrName>style.visibility</p:attrName>
                                        </p:attrNameLst>
                                      </p:cBhvr>
                                      <p:to>
                                        <p:strVal val="visible"/>
                                      </p:to>
                                    </p:set>
                                    <p:animEffect transition="in" filter="dissolve">
                                      <p:cBhvr>
                                        <p:cTn id="7" dur="500"/>
                                        <p:tgtEl>
                                          <p:spTgt spid="775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5172">
                                            <p:txEl>
                                              <p:charRg st="4294967295" end="4294967295"/>
                                            </p:txEl>
                                          </p:spTgt>
                                        </p:tgtEl>
                                        <p:attrNameLst>
                                          <p:attrName>style.visibility</p:attrName>
                                        </p:attrNameLst>
                                      </p:cBhvr>
                                      <p:to>
                                        <p:strVal val="visible"/>
                                      </p:to>
                                    </p:set>
                                    <p:animEffect transition="in" filter="wipe(left)">
                                      <p:cBhvr>
                                        <p:cTn id="12" dur="500"/>
                                        <p:tgtEl>
                                          <p:spTgt spid="775172">
                                            <p:txEl>
                                              <p:charRg st="4294967295" end="429496729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5173">
                                            <p:txEl>
                                              <p:charRg st="4294967295" end="4294967295"/>
                                            </p:txEl>
                                          </p:spTgt>
                                        </p:tgtEl>
                                        <p:attrNameLst>
                                          <p:attrName>style.visibility</p:attrName>
                                        </p:attrNameLst>
                                      </p:cBhvr>
                                      <p:to>
                                        <p:strVal val="visible"/>
                                      </p:to>
                                    </p:set>
                                    <p:animEffect transition="in" filter="wipe(left)">
                                      <p:cBhvr>
                                        <p:cTn id="17" dur="500"/>
                                        <p:tgtEl>
                                          <p:spTgt spid="775173">
                                            <p:txEl>
                                              <p:charRg st="4294967295" end="429496729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75174">
                                            <p:txEl>
                                              <p:charRg st="4294967295" end="4294967295"/>
                                            </p:txEl>
                                          </p:spTgt>
                                        </p:tgtEl>
                                        <p:attrNameLst>
                                          <p:attrName>style.visibility</p:attrName>
                                        </p:attrNameLst>
                                      </p:cBhvr>
                                      <p:to>
                                        <p:strVal val="visible"/>
                                      </p:to>
                                    </p:set>
                                    <p:animEffect transition="in" filter="wipe(left)">
                                      <p:cBhvr>
                                        <p:cTn id="22" dur="500"/>
                                        <p:tgtEl>
                                          <p:spTgt spid="775174">
                                            <p:txEl>
                                              <p:charRg st="4294967295" end="429496729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75175">
                                            <p:txEl>
                                              <p:charRg st="4294967295" end="4294967295"/>
                                            </p:txEl>
                                          </p:spTgt>
                                        </p:tgtEl>
                                        <p:attrNameLst>
                                          <p:attrName>style.visibility</p:attrName>
                                        </p:attrNameLst>
                                      </p:cBhvr>
                                      <p:to>
                                        <p:strVal val="visible"/>
                                      </p:to>
                                    </p:set>
                                    <p:animEffect transition="in" filter="wipe(left)">
                                      <p:cBhvr>
                                        <p:cTn id="27" dur="500"/>
                                        <p:tgtEl>
                                          <p:spTgt spid="775175">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2" grpId="0" autoUpdateAnimBg="0"/>
      <p:bldP spid="775173" grpId="0" autoUpdateAnimBg="0"/>
      <p:bldP spid="775174" grpId="0" autoUpdateAnimBg="0"/>
      <p:bldP spid="775175"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sz="3400" smtClean="0"/>
              <a:t>ADSL </a:t>
            </a:r>
            <a:r>
              <a:rPr lang="zh-CN" altLang="en-US" sz="3400" smtClean="0"/>
              <a:t>的极限传输距离</a:t>
            </a:r>
          </a:p>
        </p:txBody>
      </p:sp>
      <p:sp>
        <p:nvSpPr>
          <p:cNvPr id="56323" name="Rectangle 3"/>
          <p:cNvSpPr>
            <a:spLocks noGrp="1" noChangeArrowheads="1"/>
          </p:cNvSpPr>
          <p:nvPr>
            <p:ph type="body" idx="1"/>
          </p:nvPr>
        </p:nvSpPr>
        <p:spPr>
          <a:xfrm>
            <a:off x="428625" y="1785938"/>
            <a:ext cx="8386763" cy="4692650"/>
          </a:xfrm>
        </p:spPr>
        <p:txBody>
          <a:bodyPr/>
          <a:lstStyle/>
          <a:p>
            <a:pPr eaLnBrk="1" hangingPunct="1"/>
            <a:r>
              <a:rPr lang="en-US" altLang="zh-CN" sz="2600" smtClean="0"/>
              <a:t>ADSL </a:t>
            </a:r>
            <a:r>
              <a:rPr lang="zh-CN" altLang="en-US" sz="2600" smtClean="0"/>
              <a:t>的极限传输距离与数据率以及用户线的线径都有很大的关系（用户线越细，信号传输时的衰减就越大），而所能得到的最高数据传输速率与实际的用户线上的信噪比密切相关。</a:t>
            </a:r>
          </a:p>
          <a:p>
            <a:pPr eaLnBrk="1" hangingPunct="1"/>
            <a:r>
              <a:rPr lang="zh-CN" altLang="en-US" sz="2600" smtClean="0"/>
              <a:t>例如，</a:t>
            </a:r>
            <a:r>
              <a:rPr lang="en-US" altLang="zh-CN" sz="2600" smtClean="0"/>
              <a:t>0.5 </a:t>
            </a:r>
            <a:r>
              <a:rPr lang="zh-CN" altLang="en-US" sz="2600" smtClean="0"/>
              <a:t>毫米线径的用户线，传输速率为 </a:t>
            </a:r>
            <a:r>
              <a:rPr lang="en-US" altLang="zh-CN" sz="2600" smtClean="0"/>
              <a:t>1.5 ~ 2.0 Mb/s </a:t>
            </a:r>
            <a:r>
              <a:rPr lang="zh-CN" altLang="en-US" sz="2600" smtClean="0"/>
              <a:t>时可传送 </a:t>
            </a:r>
            <a:r>
              <a:rPr lang="en-US" altLang="zh-CN" sz="2600" smtClean="0"/>
              <a:t>5.5 </a:t>
            </a:r>
            <a:r>
              <a:rPr lang="zh-CN" altLang="en-US" sz="2600" smtClean="0"/>
              <a:t>公里，但当传输速率提高到 </a:t>
            </a:r>
            <a:r>
              <a:rPr lang="en-US" altLang="zh-CN" sz="2600" smtClean="0"/>
              <a:t>6.1 Mb/s </a:t>
            </a:r>
            <a:r>
              <a:rPr lang="zh-CN" altLang="en-US" sz="2600" smtClean="0"/>
              <a:t>时，传输距离就缩短为 </a:t>
            </a:r>
            <a:r>
              <a:rPr lang="en-US" altLang="zh-CN" sz="2600" smtClean="0"/>
              <a:t>3.7 </a:t>
            </a:r>
            <a:r>
              <a:rPr lang="zh-CN" altLang="en-US" sz="2600" smtClean="0"/>
              <a:t>公里。</a:t>
            </a:r>
          </a:p>
          <a:p>
            <a:pPr eaLnBrk="1" hangingPunct="1"/>
            <a:r>
              <a:rPr lang="zh-CN" altLang="en-US" sz="2600" smtClean="0"/>
              <a:t>如果把用户线的线径减小到</a:t>
            </a:r>
            <a:r>
              <a:rPr lang="en-US" altLang="zh-CN" sz="2600" smtClean="0"/>
              <a:t>0.4</a:t>
            </a:r>
            <a:r>
              <a:rPr lang="zh-CN" altLang="en-US" sz="2600" smtClean="0"/>
              <a:t>毫米，那么在</a:t>
            </a:r>
            <a:r>
              <a:rPr lang="en-US" altLang="zh-CN" sz="2600" smtClean="0"/>
              <a:t>6.1 Mb/s</a:t>
            </a:r>
            <a:r>
              <a:rPr lang="zh-CN" altLang="en-US" sz="2600" smtClean="0"/>
              <a:t>的传输速率下就只能传送</a:t>
            </a:r>
            <a:r>
              <a:rPr lang="en-US" altLang="zh-CN" sz="2600" smtClean="0"/>
              <a:t>2.7</a:t>
            </a:r>
            <a:r>
              <a:rPr lang="zh-CN" altLang="en-US" sz="2600" smtClean="0"/>
              <a:t>公里 </a:t>
            </a:r>
          </a:p>
        </p:txBody>
      </p:sp>
    </p:spTree>
  </p:cSld>
  <p:clrMapOvr>
    <a:masterClrMapping/>
  </p:clrMapOvr>
  <p:transition>
    <p:blinds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smtClean="0"/>
              <a:t>ADSL </a:t>
            </a:r>
            <a:r>
              <a:rPr lang="zh-CN" altLang="en-US" smtClean="0"/>
              <a:t>的特点</a:t>
            </a:r>
          </a:p>
        </p:txBody>
      </p:sp>
      <p:sp>
        <p:nvSpPr>
          <p:cNvPr id="57347" name="Rectangle 3"/>
          <p:cNvSpPr>
            <a:spLocks noGrp="1" noChangeArrowheads="1"/>
          </p:cNvSpPr>
          <p:nvPr>
            <p:ph type="body" idx="1"/>
          </p:nvPr>
        </p:nvSpPr>
        <p:spPr>
          <a:xfrm>
            <a:off x="571500" y="1857375"/>
            <a:ext cx="8243888" cy="4235450"/>
          </a:xfrm>
        </p:spPr>
        <p:txBody>
          <a:bodyPr/>
          <a:lstStyle/>
          <a:p>
            <a:pPr eaLnBrk="1" hangingPunct="1">
              <a:lnSpc>
                <a:spcPct val="150000"/>
              </a:lnSpc>
            </a:pPr>
            <a:r>
              <a:rPr lang="zh-CN" altLang="en-US" sz="2400" smtClean="0"/>
              <a:t>上行和下行带宽不对称</a:t>
            </a:r>
          </a:p>
          <a:p>
            <a:pPr lvl="1" eaLnBrk="1" hangingPunct="1">
              <a:lnSpc>
                <a:spcPct val="150000"/>
              </a:lnSpc>
            </a:pPr>
            <a:r>
              <a:rPr lang="zh-CN" altLang="en-US" sz="2400" smtClean="0"/>
              <a:t>上行指从用户到 </a:t>
            </a:r>
            <a:r>
              <a:rPr lang="en-US" altLang="zh-CN" sz="2400" smtClean="0"/>
              <a:t>ISP</a:t>
            </a:r>
            <a:r>
              <a:rPr lang="zh-CN" altLang="en-US" sz="2400" smtClean="0"/>
              <a:t>，而下行指从 </a:t>
            </a:r>
            <a:r>
              <a:rPr lang="en-US" altLang="zh-CN" sz="2400" smtClean="0"/>
              <a:t>ISP </a:t>
            </a:r>
            <a:r>
              <a:rPr lang="zh-CN" altLang="en-US" sz="2400" smtClean="0"/>
              <a:t>到用户</a:t>
            </a:r>
          </a:p>
          <a:p>
            <a:pPr eaLnBrk="1" hangingPunct="1">
              <a:lnSpc>
                <a:spcPct val="150000"/>
              </a:lnSpc>
            </a:pPr>
            <a:r>
              <a:rPr lang="en-US" altLang="zh-CN" sz="2400" smtClean="0"/>
              <a:t>ADSL </a:t>
            </a:r>
            <a:r>
              <a:rPr lang="zh-CN" altLang="en-US" sz="2400" smtClean="0"/>
              <a:t>在用户线（铜线）的两端各安装一个 </a:t>
            </a:r>
            <a:r>
              <a:rPr lang="en-US" altLang="zh-CN" sz="2400" smtClean="0"/>
              <a:t>ADSL </a:t>
            </a:r>
            <a:r>
              <a:rPr lang="zh-CN" altLang="en-US" sz="2400" smtClean="0"/>
              <a:t>调制解调器。</a:t>
            </a:r>
          </a:p>
          <a:p>
            <a:pPr eaLnBrk="1" hangingPunct="1">
              <a:lnSpc>
                <a:spcPct val="150000"/>
              </a:lnSpc>
            </a:pPr>
            <a:r>
              <a:rPr lang="zh-CN" altLang="en-US" sz="2400" smtClean="0"/>
              <a:t>我国目前采用的方案是</a:t>
            </a:r>
            <a:r>
              <a:rPr lang="zh-CN" altLang="en-US" sz="2400" smtClean="0">
                <a:solidFill>
                  <a:schemeClr val="hlink"/>
                </a:solidFill>
              </a:rPr>
              <a:t>离散多音调 </a:t>
            </a:r>
            <a:r>
              <a:rPr lang="en-US" altLang="zh-CN" sz="2400" b="1" smtClean="0"/>
              <a:t>DMT</a:t>
            </a:r>
            <a:r>
              <a:rPr lang="en-US" altLang="zh-CN" sz="2400" smtClean="0"/>
              <a:t> (Discrete Multi-Tone)</a:t>
            </a:r>
            <a:r>
              <a:rPr lang="zh-CN" altLang="en-US" sz="2400" smtClean="0"/>
              <a:t>调制技术。这里的</a:t>
            </a:r>
            <a:r>
              <a:rPr lang="zh-CN" altLang="en-US" sz="2400" smtClean="0">
                <a:latin typeface="Arial" charset="0"/>
              </a:rPr>
              <a:t>“</a:t>
            </a:r>
            <a:r>
              <a:rPr lang="zh-CN" altLang="en-US" sz="2400" smtClean="0"/>
              <a:t>多音调</a:t>
            </a:r>
            <a:r>
              <a:rPr lang="zh-CN" altLang="en-US" sz="2400" smtClean="0">
                <a:latin typeface="Arial" charset="0"/>
              </a:rPr>
              <a:t>”</a:t>
            </a:r>
            <a:r>
              <a:rPr lang="zh-CN" altLang="en-US" sz="2400" smtClean="0"/>
              <a:t>就是</a:t>
            </a:r>
            <a:r>
              <a:rPr lang="zh-CN" altLang="en-US" sz="2400" smtClean="0">
                <a:latin typeface="Arial" charset="0"/>
              </a:rPr>
              <a:t>“</a:t>
            </a:r>
            <a:r>
              <a:rPr lang="zh-CN" altLang="en-US" sz="2400" smtClean="0">
                <a:solidFill>
                  <a:schemeClr val="hlink"/>
                </a:solidFill>
              </a:rPr>
              <a:t>多载波</a:t>
            </a:r>
            <a:r>
              <a:rPr lang="zh-CN" altLang="en-US" sz="2400" smtClean="0">
                <a:latin typeface="Arial" charset="0"/>
              </a:rPr>
              <a:t>”</a:t>
            </a:r>
            <a:r>
              <a:rPr lang="zh-CN" altLang="en-US" sz="2400" smtClean="0"/>
              <a:t>或</a:t>
            </a:r>
            <a:r>
              <a:rPr lang="zh-CN" altLang="en-US" sz="2400" smtClean="0">
                <a:latin typeface="Arial" charset="0"/>
              </a:rPr>
              <a:t>“</a:t>
            </a:r>
            <a:r>
              <a:rPr lang="zh-CN" altLang="en-US" sz="2400" smtClean="0">
                <a:solidFill>
                  <a:schemeClr val="hlink"/>
                </a:solidFill>
              </a:rPr>
              <a:t>多子信道</a:t>
            </a:r>
            <a:r>
              <a:rPr lang="zh-CN" altLang="en-US" sz="2400" smtClean="0">
                <a:latin typeface="Arial" charset="0"/>
              </a:rPr>
              <a:t>”</a:t>
            </a:r>
            <a:r>
              <a:rPr lang="zh-CN" altLang="en-US" sz="2400" smtClean="0"/>
              <a:t>的意思。</a:t>
            </a:r>
          </a:p>
        </p:txBody>
      </p:sp>
    </p:spTree>
  </p:cSld>
  <p:clrMapOvr>
    <a:masterClrMapping/>
  </p:clrMapOvr>
  <p:transition>
    <p:blinds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74675" y="304800"/>
            <a:ext cx="7356475" cy="1216025"/>
          </a:xfrm>
        </p:spPr>
        <p:txBody>
          <a:bodyPr/>
          <a:lstStyle/>
          <a:p>
            <a:pPr eaLnBrk="1" hangingPunct="1"/>
            <a:r>
              <a:rPr lang="en-US" altLang="zh-CN" smtClean="0"/>
              <a:t>DMT </a:t>
            </a:r>
            <a:r>
              <a:rPr lang="zh-CN" altLang="en-US" smtClean="0"/>
              <a:t>技术</a:t>
            </a:r>
          </a:p>
        </p:txBody>
      </p:sp>
      <p:sp>
        <p:nvSpPr>
          <p:cNvPr id="58371" name="Rectangle 3"/>
          <p:cNvSpPr>
            <a:spLocks noGrp="1" noChangeArrowheads="1"/>
          </p:cNvSpPr>
          <p:nvPr>
            <p:ph type="body" idx="1"/>
          </p:nvPr>
        </p:nvSpPr>
        <p:spPr>
          <a:xfrm>
            <a:off x="642938" y="1906588"/>
            <a:ext cx="8172450" cy="4114800"/>
          </a:xfrm>
        </p:spPr>
        <p:txBody>
          <a:bodyPr/>
          <a:lstStyle/>
          <a:p>
            <a:pPr eaLnBrk="1" hangingPunct="1"/>
            <a:r>
              <a:rPr lang="en-US" altLang="zh-CN" sz="2600" smtClean="0"/>
              <a:t>DMT </a:t>
            </a:r>
            <a:r>
              <a:rPr lang="zh-CN" altLang="en-US" sz="2600" smtClean="0"/>
              <a:t>调制技术采用频分复用的方法，把 </a:t>
            </a:r>
            <a:r>
              <a:rPr lang="en-US" altLang="zh-CN" sz="2600" smtClean="0"/>
              <a:t>40 kHz </a:t>
            </a:r>
            <a:r>
              <a:rPr lang="zh-CN" altLang="en-US" sz="2600" smtClean="0"/>
              <a:t>以上一直到 </a:t>
            </a:r>
            <a:r>
              <a:rPr lang="en-US" altLang="zh-CN" sz="2600" smtClean="0"/>
              <a:t>1.1 MHz </a:t>
            </a:r>
            <a:r>
              <a:rPr lang="zh-CN" altLang="en-US" sz="2600" smtClean="0"/>
              <a:t>的高端频谱划分为许多的子信道，其中 </a:t>
            </a:r>
            <a:r>
              <a:rPr lang="en-US" altLang="zh-CN" sz="2600" smtClean="0"/>
              <a:t>25 </a:t>
            </a:r>
            <a:r>
              <a:rPr lang="zh-CN" altLang="en-US" sz="2600" smtClean="0"/>
              <a:t>个子信道用于上行信道，而 </a:t>
            </a:r>
            <a:r>
              <a:rPr lang="en-US" altLang="zh-CN" sz="2600" smtClean="0"/>
              <a:t>249 </a:t>
            </a:r>
            <a:r>
              <a:rPr lang="zh-CN" altLang="en-US" sz="2600" smtClean="0"/>
              <a:t>个子信道用于下行信道。</a:t>
            </a:r>
          </a:p>
          <a:p>
            <a:pPr eaLnBrk="1" hangingPunct="1"/>
            <a:r>
              <a:rPr lang="zh-CN" altLang="en-US" sz="2600" smtClean="0"/>
              <a:t>每个子信道占据 </a:t>
            </a:r>
            <a:r>
              <a:rPr lang="en-US" altLang="zh-CN" sz="2600" smtClean="0"/>
              <a:t>4 kHz </a:t>
            </a:r>
            <a:r>
              <a:rPr lang="zh-CN" altLang="en-US" sz="2600" smtClean="0"/>
              <a:t>带宽（严格讲是 </a:t>
            </a:r>
            <a:r>
              <a:rPr lang="en-US" altLang="zh-CN" sz="2600" smtClean="0"/>
              <a:t>4.3125 kHz</a:t>
            </a:r>
            <a:r>
              <a:rPr lang="zh-CN" altLang="en-US" sz="2600" smtClean="0"/>
              <a:t>），并使用不同的载波（即不同的音调）进行数字调制。这种做法相当于在一对用户线上使用许多小的调制解调器</a:t>
            </a:r>
            <a:r>
              <a:rPr lang="zh-CN" altLang="en-US" sz="2600" smtClean="0">
                <a:solidFill>
                  <a:schemeClr val="hlink"/>
                </a:solidFill>
              </a:rPr>
              <a:t>并行地</a:t>
            </a:r>
            <a:r>
              <a:rPr lang="zh-CN" altLang="en-US" sz="2600" smtClean="0"/>
              <a:t>传送数据。</a:t>
            </a:r>
          </a:p>
          <a:p>
            <a:pPr eaLnBrk="1" hangingPunct="1"/>
            <a:endParaRPr lang="en-US" altLang="zh-CN" sz="2100" smtClean="0"/>
          </a:p>
        </p:txBody>
      </p:sp>
    </p:spTree>
  </p:cSld>
  <p:clrMapOvr>
    <a:masterClrMapping/>
  </p:clrMapOvr>
  <p:transition>
    <p:blinds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2744788" y="3068638"/>
            <a:ext cx="1395412" cy="192881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9395" name="Rectangle 3"/>
          <p:cNvSpPr>
            <a:spLocks noGrp="1" noChangeArrowheads="1"/>
          </p:cNvSpPr>
          <p:nvPr>
            <p:ph type="title"/>
          </p:nvPr>
        </p:nvSpPr>
        <p:spPr/>
        <p:txBody>
          <a:bodyPr/>
          <a:lstStyle/>
          <a:p>
            <a:pPr eaLnBrk="1" hangingPunct="1"/>
            <a:r>
              <a:rPr lang="en-US" altLang="zh-CN" smtClean="0"/>
              <a:t>DMT </a:t>
            </a:r>
            <a:r>
              <a:rPr lang="zh-CN" altLang="en-US" smtClean="0"/>
              <a:t>技术的频谱分布 </a:t>
            </a:r>
          </a:p>
        </p:txBody>
      </p:sp>
      <p:sp>
        <p:nvSpPr>
          <p:cNvPr id="59396" name="Rectangle 4"/>
          <p:cNvSpPr>
            <a:spLocks noChangeArrowheads="1"/>
          </p:cNvSpPr>
          <p:nvPr/>
        </p:nvSpPr>
        <p:spPr bwMode="auto">
          <a:xfrm>
            <a:off x="4103688" y="3051175"/>
            <a:ext cx="3267075" cy="1928813"/>
          </a:xfrm>
          <a:prstGeom prst="rect">
            <a:avLst/>
          </a:prstGeom>
          <a:solidFill>
            <a:srgbClr val="FF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9397" name="Text Box 5"/>
          <p:cNvSpPr txBox="1">
            <a:spLocks noChangeArrowheads="1"/>
          </p:cNvSpPr>
          <p:nvPr/>
        </p:nvSpPr>
        <p:spPr bwMode="auto">
          <a:xfrm>
            <a:off x="3182938"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chemeClr val="folHlink"/>
                </a:solidFill>
                <a:latin typeface="Arial" charset="0"/>
                <a:ea typeface="黑体" pitchFamily="2" charset="-122"/>
              </a:rPr>
              <a:t>…</a:t>
            </a:r>
          </a:p>
        </p:txBody>
      </p:sp>
      <p:sp>
        <p:nvSpPr>
          <p:cNvPr id="59398" name="Text Box 6"/>
          <p:cNvSpPr txBox="1">
            <a:spLocks noChangeArrowheads="1"/>
          </p:cNvSpPr>
          <p:nvPr/>
        </p:nvSpPr>
        <p:spPr bwMode="auto">
          <a:xfrm>
            <a:off x="468313" y="220503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chemeClr val="folHlink"/>
                </a:solidFill>
                <a:latin typeface="Arial" charset="0"/>
                <a:ea typeface="黑体" pitchFamily="2" charset="-122"/>
              </a:rPr>
              <a:t>频谱</a:t>
            </a:r>
          </a:p>
        </p:txBody>
      </p:sp>
      <p:sp>
        <p:nvSpPr>
          <p:cNvPr id="59399" name="Line 7"/>
          <p:cNvSpPr>
            <a:spLocks noChangeShapeType="1"/>
          </p:cNvSpPr>
          <p:nvPr/>
        </p:nvSpPr>
        <p:spPr bwMode="auto">
          <a:xfrm rot="-5400000">
            <a:off x="-161925" y="3670300"/>
            <a:ext cx="2705100" cy="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0" name="Text Box 8"/>
          <p:cNvSpPr txBox="1">
            <a:spLocks noChangeArrowheads="1"/>
          </p:cNvSpPr>
          <p:nvPr/>
        </p:nvSpPr>
        <p:spPr bwMode="auto">
          <a:xfrm>
            <a:off x="7742238" y="468788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chemeClr val="folHlink"/>
                </a:solidFill>
                <a:latin typeface="Arial" charset="0"/>
                <a:ea typeface="黑体" pitchFamily="2" charset="-122"/>
              </a:rPr>
              <a:t>频率</a:t>
            </a:r>
          </a:p>
        </p:txBody>
      </p:sp>
      <p:sp>
        <p:nvSpPr>
          <p:cNvPr id="59401" name="Freeform 9"/>
          <p:cNvSpPr>
            <a:spLocks/>
          </p:cNvSpPr>
          <p:nvPr/>
        </p:nvSpPr>
        <p:spPr bwMode="auto">
          <a:xfrm>
            <a:off x="1190625" y="3014663"/>
            <a:ext cx="341313" cy="1981200"/>
          </a:xfrm>
          <a:custGeom>
            <a:avLst/>
            <a:gdLst>
              <a:gd name="T0" fmla="*/ 0 w 208"/>
              <a:gd name="T1" fmla="*/ 0 h 1248"/>
              <a:gd name="T2" fmla="*/ 2147483647 w 208"/>
              <a:gd name="T3" fmla="*/ 2147483647 h 1248"/>
              <a:gd name="T4" fmla="*/ 2147483647 w 208"/>
              <a:gd name="T5" fmla="*/ 2147483647 h 1248"/>
              <a:gd name="T6" fmla="*/ 2147483647 w 208"/>
              <a:gd name="T7" fmla="*/ 2147483647 h 1248"/>
              <a:gd name="T8" fmla="*/ 0 60000 65536"/>
              <a:gd name="T9" fmla="*/ 0 60000 65536"/>
              <a:gd name="T10" fmla="*/ 0 60000 65536"/>
              <a:gd name="T11" fmla="*/ 0 60000 65536"/>
              <a:gd name="T12" fmla="*/ 0 w 208"/>
              <a:gd name="T13" fmla="*/ 0 h 1248"/>
              <a:gd name="T14" fmla="*/ 208 w 208"/>
              <a:gd name="T15" fmla="*/ 1248 h 1248"/>
            </a:gdLst>
            <a:ahLst/>
            <a:cxnLst>
              <a:cxn ang="T8">
                <a:pos x="T0" y="T1"/>
              </a:cxn>
              <a:cxn ang="T9">
                <a:pos x="T2" y="T3"/>
              </a:cxn>
              <a:cxn ang="T10">
                <a:pos x="T4" y="T5"/>
              </a:cxn>
              <a:cxn ang="T11">
                <a:pos x="T6" y="T7"/>
              </a:cxn>
            </a:cxnLst>
            <a:rect l="T12" t="T13" r="T14" b="T15"/>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2" name="Text Box 10"/>
          <p:cNvSpPr txBox="1">
            <a:spLocks noChangeArrowheads="1"/>
          </p:cNvSpPr>
          <p:nvPr/>
        </p:nvSpPr>
        <p:spPr bwMode="auto">
          <a:xfrm>
            <a:off x="2801938" y="231140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kumimoji="1" lang="zh-CN" altLang="en-US" sz="2000">
                <a:solidFill>
                  <a:schemeClr val="folHlink"/>
                </a:solidFill>
                <a:latin typeface="Arial" charset="0"/>
                <a:ea typeface="黑体" pitchFamily="2" charset="-122"/>
              </a:rPr>
              <a:t>上行信道</a:t>
            </a:r>
          </a:p>
        </p:txBody>
      </p:sp>
      <p:sp>
        <p:nvSpPr>
          <p:cNvPr id="59403" name="Text Box 11"/>
          <p:cNvSpPr txBox="1">
            <a:spLocks noChangeArrowheads="1"/>
          </p:cNvSpPr>
          <p:nvPr/>
        </p:nvSpPr>
        <p:spPr bwMode="auto">
          <a:xfrm>
            <a:off x="1393825" y="2455863"/>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chemeClr val="folHlink"/>
                </a:solidFill>
                <a:latin typeface="Arial" charset="0"/>
                <a:ea typeface="黑体" pitchFamily="2" charset="-122"/>
              </a:rPr>
              <a:t>传统电话</a:t>
            </a:r>
          </a:p>
        </p:txBody>
      </p:sp>
      <p:sp>
        <p:nvSpPr>
          <p:cNvPr id="59404" name="Line 12"/>
          <p:cNvSpPr>
            <a:spLocks noChangeShapeType="1"/>
          </p:cNvSpPr>
          <p:nvPr/>
        </p:nvSpPr>
        <p:spPr bwMode="auto">
          <a:xfrm flipH="1">
            <a:off x="1411288" y="2860675"/>
            <a:ext cx="361950" cy="45085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5" name="Line 13"/>
          <p:cNvSpPr>
            <a:spLocks noChangeShapeType="1"/>
          </p:cNvSpPr>
          <p:nvPr/>
        </p:nvSpPr>
        <p:spPr bwMode="auto">
          <a:xfrm flipV="1">
            <a:off x="1190625" y="5002213"/>
            <a:ext cx="6640513" cy="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6" name="Text Box 14"/>
          <p:cNvSpPr txBox="1">
            <a:spLocks noChangeArrowheads="1"/>
          </p:cNvSpPr>
          <p:nvPr/>
        </p:nvSpPr>
        <p:spPr bwMode="auto">
          <a:xfrm>
            <a:off x="909638" y="4957763"/>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solidFill>
                  <a:schemeClr val="folHlink"/>
                </a:solidFill>
                <a:latin typeface="Arial" charset="0"/>
                <a:ea typeface="黑体" pitchFamily="2" charset="-122"/>
              </a:rPr>
              <a:t>0</a:t>
            </a:r>
          </a:p>
        </p:txBody>
      </p:sp>
      <p:sp>
        <p:nvSpPr>
          <p:cNvPr id="59407" name="Text Box 15"/>
          <p:cNvSpPr txBox="1">
            <a:spLocks noChangeArrowheads="1"/>
          </p:cNvSpPr>
          <p:nvPr/>
        </p:nvSpPr>
        <p:spPr bwMode="auto">
          <a:xfrm>
            <a:off x="1358900" y="49577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solidFill>
                  <a:schemeClr val="folHlink"/>
                </a:solidFill>
                <a:latin typeface="Arial" charset="0"/>
                <a:ea typeface="黑体" pitchFamily="2" charset="-122"/>
              </a:rPr>
              <a:t>4</a:t>
            </a:r>
          </a:p>
        </p:txBody>
      </p:sp>
      <p:sp>
        <p:nvSpPr>
          <p:cNvPr id="59408" name="AutoShape 16"/>
          <p:cNvSpPr>
            <a:spLocks/>
          </p:cNvSpPr>
          <p:nvPr/>
        </p:nvSpPr>
        <p:spPr bwMode="auto">
          <a:xfrm rot="5400000" flipV="1">
            <a:off x="3241675" y="2171700"/>
            <a:ext cx="307975" cy="1241425"/>
          </a:xfrm>
          <a:prstGeom prst="leftBrace">
            <a:avLst>
              <a:gd name="adj1" fmla="val 3359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9" name="AutoShape 17"/>
          <p:cNvSpPr>
            <a:spLocks/>
          </p:cNvSpPr>
          <p:nvPr/>
        </p:nvSpPr>
        <p:spPr bwMode="auto">
          <a:xfrm rot="5400000" flipV="1">
            <a:off x="5593556" y="1239044"/>
            <a:ext cx="307975" cy="3106738"/>
          </a:xfrm>
          <a:prstGeom prst="leftBrace">
            <a:avLst>
              <a:gd name="adj1" fmla="val 8406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10" name="Text Box 18"/>
          <p:cNvSpPr txBox="1">
            <a:spLocks noChangeArrowheads="1"/>
          </p:cNvSpPr>
          <p:nvPr/>
        </p:nvSpPr>
        <p:spPr bwMode="auto">
          <a:xfrm>
            <a:off x="5172075" y="231140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kumimoji="1" lang="zh-CN" altLang="en-US" sz="2000">
                <a:solidFill>
                  <a:schemeClr val="folHlink"/>
                </a:solidFill>
                <a:latin typeface="Arial" charset="0"/>
                <a:ea typeface="黑体" pitchFamily="2" charset="-122"/>
              </a:rPr>
              <a:t>下行信道</a:t>
            </a:r>
          </a:p>
        </p:txBody>
      </p:sp>
      <p:sp>
        <p:nvSpPr>
          <p:cNvPr id="59411" name="Text Box 19"/>
          <p:cNvSpPr txBox="1">
            <a:spLocks noChangeArrowheads="1"/>
          </p:cNvSpPr>
          <p:nvPr/>
        </p:nvSpPr>
        <p:spPr bwMode="auto">
          <a:xfrm>
            <a:off x="5346700"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chemeClr val="folHlink"/>
                </a:solidFill>
                <a:latin typeface="Arial" charset="0"/>
                <a:ea typeface="黑体" pitchFamily="2" charset="-122"/>
              </a:rPr>
              <a:t>…</a:t>
            </a:r>
          </a:p>
        </p:txBody>
      </p:sp>
      <p:sp>
        <p:nvSpPr>
          <p:cNvPr id="59412" name="Freeform 20"/>
          <p:cNvSpPr>
            <a:spLocks/>
          </p:cNvSpPr>
          <p:nvPr/>
        </p:nvSpPr>
        <p:spPr bwMode="auto">
          <a:xfrm>
            <a:off x="7119938" y="3048000"/>
            <a:ext cx="173037"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3" name="Freeform 21"/>
          <p:cNvSpPr>
            <a:spLocks/>
          </p:cNvSpPr>
          <p:nvPr/>
        </p:nvSpPr>
        <p:spPr bwMode="auto">
          <a:xfrm>
            <a:off x="6943725" y="3051175"/>
            <a:ext cx="173038"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4" name="Freeform 22"/>
          <p:cNvSpPr>
            <a:spLocks/>
          </p:cNvSpPr>
          <p:nvPr/>
        </p:nvSpPr>
        <p:spPr bwMode="auto">
          <a:xfrm>
            <a:off x="6769100" y="3052763"/>
            <a:ext cx="171450" cy="1954212"/>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5" name="Freeform 23"/>
          <p:cNvSpPr>
            <a:spLocks/>
          </p:cNvSpPr>
          <p:nvPr/>
        </p:nvSpPr>
        <p:spPr bwMode="auto">
          <a:xfrm>
            <a:off x="6592888" y="3054350"/>
            <a:ext cx="171450" cy="1955800"/>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6" name="Freeform 24"/>
          <p:cNvSpPr>
            <a:spLocks/>
          </p:cNvSpPr>
          <p:nvPr/>
        </p:nvSpPr>
        <p:spPr bwMode="auto">
          <a:xfrm>
            <a:off x="6416675" y="3057525"/>
            <a:ext cx="171450"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7" name="Freeform 25"/>
          <p:cNvSpPr>
            <a:spLocks/>
          </p:cNvSpPr>
          <p:nvPr/>
        </p:nvSpPr>
        <p:spPr bwMode="auto">
          <a:xfrm>
            <a:off x="6240463" y="3059113"/>
            <a:ext cx="171450" cy="1955800"/>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8" name="Freeform 26"/>
          <p:cNvSpPr>
            <a:spLocks/>
          </p:cNvSpPr>
          <p:nvPr/>
        </p:nvSpPr>
        <p:spPr bwMode="auto">
          <a:xfrm>
            <a:off x="6064250" y="3062288"/>
            <a:ext cx="171450" cy="1954212"/>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9" name="Freeform 27"/>
          <p:cNvSpPr>
            <a:spLocks/>
          </p:cNvSpPr>
          <p:nvPr/>
        </p:nvSpPr>
        <p:spPr bwMode="auto">
          <a:xfrm>
            <a:off x="5888038" y="3063875"/>
            <a:ext cx="173037"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0" name="Freeform 28"/>
          <p:cNvSpPr>
            <a:spLocks/>
          </p:cNvSpPr>
          <p:nvPr/>
        </p:nvSpPr>
        <p:spPr bwMode="auto">
          <a:xfrm>
            <a:off x="5257800" y="3051175"/>
            <a:ext cx="173038"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1" name="Freeform 29"/>
          <p:cNvSpPr>
            <a:spLocks/>
          </p:cNvSpPr>
          <p:nvPr/>
        </p:nvSpPr>
        <p:spPr bwMode="auto">
          <a:xfrm>
            <a:off x="5086350" y="3052763"/>
            <a:ext cx="171450" cy="1954212"/>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2" name="Freeform 30"/>
          <p:cNvSpPr>
            <a:spLocks/>
          </p:cNvSpPr>
          <p:nvPr/>
        </p:nvSpPr>
        <p:spPr bwMode="auto">
          <a:xfrm>
            <a:off x="4914900" y="3054350"/>
            <a:ext cx="171450" cy="1955800"/>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3" name="Freeform 31"/>
          <p:cNvSpPr>
            <a:spLocks/>
          </p:cNvSpPr>
          <p:nvPr/>
        </p:nvSpPr>
        <p:spPr bwMode="auto">
          <a:xfrm>
            <a:off x="4741863" y="3057525"/>
            <a:ext cx="173037"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4" name="Freeform 32"/>
          <p:cNvSpPr>
            <a:spLocks/>
          </p:cNvSpPr>
          <p:nvPr/>
        </p:nvSpPr>
        <p:spPr bwMode="auto">
          <a:xfrm>
            <a:off x="4570413" y="3059113"/>
            <a:ext cx="171450" cy="1955800"/>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5" name="Freeform 33"/>
          <p:cNvSpPr>
            <a:spLocks/>
          </p:cNvSpPr>
          <p:nvPr/>
        </p:nvSpPr>
        <p:spPr bwMode="auto">
          <a:xfrm>
            <a:off x="4397375" y="3062288"/>
            <a:ext cx="173038" cy="1954212"/>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6" name="Freeform 34"/>
          <p:cNvSpPr>
            <a:spLocks/>
          </p:cNvSpPr>
          <p:nvPr/>
        </p:nvSpPr>
        <p:spPr bwMode="auto">
          <a:xfrm>
            <a:off x="4225925" y="3063875"/>
            <a:ext cx="171450"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7" name="Freeform 35"/>
          <p:cNvSpPr>
            <a:spLocks/>
          </p:cNvSpPr>
          <p:nvPr/>
        </p:nvSpPr>
        <p:spPr bwMode="auto">
          <a:xfrm>
            <a:off x="3881438" y="3068638"/>
            <a:ext cx="171450" cy="1954212"/>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8" name="Freeform 36"/>
          <p:cNvSpPr>
            <a:spLocks/>
          </p:cNvSpPr>
          <p:nvPr/>
        </p:nvSpPr>
        <p:spPr bwMode="auto">
          <a:xfrm>
            <a:off x="3709988" y="3070225"/>
            <a:ext cx="171450" cy="1955800"/>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9" name="Freeform 37"/>
          <p:cNvSpPr>
            <a:spLocks/>
          </p:cNvSpPr>
          <p:nvPr/>
        </p:nvSpPr>
        <p:spPr bwMode="auto">
          <a:xfrm>
            <a:off x="3536950" y="3073400"/>
            <a:ext cx="173038"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30" name="Freeform 38"/>
          <p:cNvSpPr>
            <a:spLocks/>
          </p:cNvSpPr>
          <p:nvPr/>
        </p:nvSpPr>
        <p:spPr bwMode="auto">
          <a:xfrm>
            <a:off x="3117850" y="3078163"/>
            <a:ext cx="173038" cy="1954212"/>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31" name="Freeform 39"/>
          <p:cNvSpPr>
            <a:spLocks/>
          </p:cNvSpPr>
          <p:nvPr/>
        </p:nvSpPr>
        <p:spPr bwMode="auto">
          <a:xfrm>
            <a:off x="2946400" y="3079750"/>
            <a:ext cx="171450"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32" name="Freeform 40"/>
          <p:cNvSpPr>
            <a:spLocks/>
          </p:cNvSpPr>
          <p:nvPr/>
        </p:nvSpPr>
        <p:spPr bwMode="auto">
          <a:xfrm>
            <a:off x="2774950" y="3082925"/>
            <a:ext cx="171450"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33" name="Text Box 41"/>
          <p:cNvSpPr txBox="1">
            <a:spLocks noChangeArrowheads="1"/>
          </p:cNvSpPr>
          <p:nvPr/>
        </p:nvSpPr>
        <p:spPr bwMode="auto">
          <a:xfrm>
            <a:off x="8332788" y="4687888"/>
            <a:ext cx="790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solidFill>
                  <a:schemeClr val="folHlink"/>
                </a:solidFill>
                <a:latin typeface="Arial" charset="0"/>
                <a:ea typeface="黑体" pitchFamily="2" charset="-122"/>
              </a:rPr>
              <a:t>(kHz)</a:t>
            </a:r>
          </a:p>
        </p:txBody>
      </p:sp>
      <p:sp>
        <p:nvSpPr>
          <p:cNvPr id="59434" name="Text Box 42"/>
          <p:cNvSpPr txBox="1">
            <a:spLocks noChangeArrowheads="1"/>
          </p:cNvSpPr>
          <p:nvPr/>
        </p:nvSpPr>
        <p:spPr bwMode="auto">
          <a:xfrm>
            <a:off x="2428875" y="4984750"/>
            <a:ext cx="612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solidFill>
                  <a:schemeClr val="folHlink"/>
                </a:solidFill>
                <a:latin typeface="Arial" charset="0"/>
                <a:ea typeface="黑体" pitchFamily="2" charset="-122"/>
              </a:rPr>
              <a:t>~40</a:t>
            </a:r>
          </a:p>
        </p:txBody>
      </p:sp>
      <p:sp>
        <p:nvSpPr>
          <p:cNvPr id="59435" name="Text Box 43"/>
          <p:cNvSpPr txBox="1">
            <a:spLocks noChangeArrowheads="1"/>
          </p:cNvSpPr>
          <p:nvPr/>
        </p:nvSpPr>
        <p:spPr bwMode="auto">
          <a:xfrm>
            <a:off x="3749675" y="4984750"/>
            <a:ext cx="755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solidFill>
                  <a:schemeClr val="folHlink"/>
                </a:solidFill>
                <a:latin typeface="Arial" charset="0"/>
                <a:ea typeface="黑体" pitchFamily="2" charset="-122"/>
              </a:rPr>
              <a:t>~138</a:t>
            </a:r>
          </a:p>
        </p:txBody>
      </p:sp>
      <p:sp>
        <p:nvSpPr>
          <p:cNvPr id="59436" name="Text Box 44"/>
          <p:cNvSpPr txBox="1">
            <a:spLocks noChangeArrowheads="1"/>
          </p:cNvSpPr>
          <p:nvPr/>
        </p:nvSpPr>
        <p:spPr bwMode="auto">
          <a:xfrm>
            <a:off x="6916738" y="4984750"/>
            <a:ext cx="895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solidFill>
                  <a:schemeClr val="folHlink"/>
                </a:solidFill>
                <a:latin typeface="Arial" charset="0"/>
                <a:ea typeface="黑体" pitchFamily="2" charset="-122"/>
              </a:rPr>
              <a:t>~1100</a:t>
            </a:r>
          </a:p>
        </p:txBody>
      </p:sp>
    </p:spTree>
  </p:cSld>
  <p:clrMapOvr>
    <a:masterClrMapping/>
  </p:clrMapOvr>
  <p:transition>
    <p:blinds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574675" y="304800"/>
            <a:ext cx="7356475" cy="1216025"/>
          </a:xfrm>
        </p:spPr>
        <p:txBody>
          <a:bodyPr/>
          <a:lstStyle/>
          <a:p>
            <a:pPr eaLnBrk="1" hangingPunct="1"/>
            <a:r>
              <a:rPr lang="en-US" altLang="zh-CN" smtClean="0"/>
              <a:t>ADSL </a:t>
            </a:r>
            <a:r>
              <a:rPr lang="zh-CN" altLang="en-US" smtClean="0"/>
              <a:t>的数据率</a:t>
            </a:r>
          </a:p>
        </p:txBody>
      </p:sp>
      <p:sp>
        <p:nvSpPr>
          <p:cNvPr id="60419" name="Rectangle 3"/>
          <p:cNvSpPr>
            <a:spLocks noGrp="1" noChangeArrowheads="1"/>
          </p:cNvSpPr>
          <p:nvPr>
            <p:ph type="body" idx="1"/>
          </p:nvPr>
        </p:nvSpPr>
        <p:spPr>
          <a:xfrm>
            <a:off x="500063" y="1773238"/>
            <a:ext cx="8429625" cy="4824412"/>
          </a:xfrm>
        </p:spPr>
        <p:txBody>
          <a:bodyPr/>
          <a:lstStyle/>
          <a:p>
            <a:pPr eaLnBrk="1" hangingPunct="1"/>
            <a:r>
              <a:rPr lang="zh-CN" altLang="en-US" sz="2400" smtClean="0"/>
              <a:t>由于用户线的具体条件往往相差很大（距离、线径、受到相邻用户线的干扰程度等都不同），因此 </a:t>
            </a:r>
            <a:r>
              <a:rPr lang="en-US" altLang="zh-CN" sz="2400" smtClean="0"/>
              <a:t>ADSL </a:t>
            </a:r>
            <a:r>
              <a:rPr lang="zh-CN" altLang="en-US" sz="2400" smtClean="0"/>
              <a:t>采用自适应调制技术使用户线能够传送尽可能高的数据率。</a:t>
            </a:r>
          </a:p>
          <a:p>
            <a:pPr eaLnBrk="1" hangingPunct="1"/>
            <a:r>
              <a:rPr lang="zh-CN" altLang="en-US" sz="2400" smtClean="0"/>
              <a:t>当 </a:t>
            </a:r>
            <a:r>
              <a:rPr lang="en-US" altLang="zh-CN" sz="2400" smtClean="0"/>
              <a:t>ADSL </a:t>
            </a:r>
            <a:r>
              <a:rPr lang="zh-CN" altLang="en-US" sz="2400" smtClean="0"/>
              <a:t>启动时，用户线两端的 </a:t>
            </a:r>
            <a:r>
              <a:rPr lang="en-US" altLang="zh-CN" sz="2400" smtClean="0"/>
              <a:t>ADSL </a:t>
            </a:r>
            <a:r>
              <a:rPr lang="zh-CN" altLang="en-US" sz="2400" smtClean="0"/>
              <a:t>调制解调器就测试可用的频率、各子信道受到的干扰情况，以及在每一个频率上测试信号的传输质量。</a:t>
            </a:r>
          </a:p>
          <a:p>
            <a:pPr eaLnBrk="1" hangingPunct="1"/>
            <a:r>
              <a:rPr lang="en-US" altLang="zh-CN" sz="2400" smtClean="0"/>
              <a:t>ADSL </a:t>
            </a:r>
            <a:r>
              <a:rPr lang="zh-CN" altLang="en-US" sz="2400" smtClean="0"/>
              <a:t>不能保证固定的数据率。对于质量很差的用户线甚至无法开通 </a:t>
            </a:r>
            <a:r>
              <a:rPr lang="en-US" altLang="zh-CN" sz="2400" smtClean="0"/>
              <a:t>ADSL</a:t>
            </a:r>
            <a:r>
              <a:rPr lang="zh-CN" altLang="en-US" sz="2400" smtClean="0"/>
              <a:t>。</a:t>
            </a:r>
          </a:p>
          <a:p>
            <a:pPr eaLnBrk="1" hangingPunct="1"/>
            <a:r>
              <a:rPr lang="zh-CN" altLang="en-US" sz="2400" smtClean="0"/>
              <a:t>通常下行数据率在 </a:t>
            </a:r>
            <a:r>
              <a:rPr lang="en-US" altLang="zh-CN" sz="2400" smtClean="0"/>
              <a:t>32 kb/s </a:t>
            </a:r>
            <a:r>
              <a:rPr lang="zh-CN" altLang="en-US" sz="2400" smtClean="0"/>
              <a:t>到 </a:t>
            </a:r>
            <a:r>
              <a:rPr lang="en-US" altLang="zh-CN" sz="2400" smtClean="0"/>
              <a:t>6.4 Mb/s </a:t>
            </a:r>
            <a:r>
              <a:rPr lang="zh-CN" altLang="en-US" sz="2400" smtClean="0"/>
              <a:t>之间，而上行数据率在 </a:t>
            </a:r>
            <a:r>
              <a:rPr lang="en-US" altLang="zh-CN" sz="2400" smtClean="0"/>
              <a:t>32 kb/s </a:t>
            </a:r>
            <a:r>
              <a:rPr lang="zh-CN" altLang="en-US" sz="2400" smtClean="0"/>
              <a:t>到 </a:t>
            </a:r>
            <a:r>
              <a:rPr lang="en-US" altLang="zh-CN" sz="2400" smtClean="0"/>
              <a:t>640 kb/s </a:t>
            </a:r>
            <a:r>
              <a:rPr lang="zh-CN" altLang="en-US" sz="2400" smtClean="0"/>
              <a:t>之间。</a:t>
            </a:r>
          </a:p>
        </p:txBody>
      </p:sp>
    </p:spTree>
  </p:cSld>
  <p:clrMapOvr>
    <a:masterClrMapping/>
  </p:clrMapOvr>
  <p:transition>
    <p:blinds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AutoShape 2"/>
          <p:cNvSpPr>
            <a:spLocks noChangeArrowheads="1"/>
          </p:cNvSpPr>
          <p:nvPr/>
        </p:nvSpPr>
        <p:spPr bwMode="auto">
          <a:xfrm>
            <a:off x="2463800" y="1585913"/>
            <a:ext cx="2087563" cy="2816225"/>
          </a:xfrm>
          <a:prstGeom prst="roundRect">
            <a:avLst>
              <a:gd name="adj" fmla="val 16667"/>
            </a:avLst>
          </a:prstGeom>
          <a:solidFill>
            <a:srgbClr val="CCECFF"/>
          </a:solidFill>
          <a:ln w="9525">
            <a:solidFill>
              <a:schemeClr val="tx1"/>
            </a:solidFill>
            <a:prstDash val="dash"/>
            <a:round/>
            <a:headEnd/>
            <a:tailEnd/>
          </a:ln>
        </p:spPr>
        <p:txBody>
          <a:bodyPr wrap="none" anchor="ctr"/>
          <a:lstStyle/>
          <a:p>
            <a:endParaRPr lang="zh-CN" altLang="en-US"/>
          </a:p>
        </p:txBody>
      </p:sp>
      <p:sp>
        <p:nvSpPr>
          <p:cNvPr id="61443" name="Freeform 3"/>
          <p:cNvSpPr>
            <a:spLocks/>
          </p:cNvSpPr>
          <p:nvPr/>
        </p:nvSpPr>
        <p:spPr bwMode="auto">
          <a:xfrm>
            <a:off x="993775" y="1128713"/>
            <a:ext cx="428625" cy="1420812"/>
          </a:xfrm>
          <a:custGeom>
            <a:avLst/>
            <a:gdLst>
              <a:gd name="T0" fmla="*/ 2147483647 w 280"/>
              <a:gd name="T1" fmla="*/ 2147483647 h 600"/>
              <a:gd name="T2" fmla="*/ 2147483647 w 280"/>
              <a:gd name="T3" fmla="*/ 2147483647 h 600"/>
              <a:gd name="T4" fmla="*/ 2147483647 w 280"/>
              <a:gd name="T5" fmla="*/ 2147483647 h 600"/>
              <a:gd name="T6" fmla="*/ 0 w 280"/>
              <a:gd name="T7" fmla="*/ 0 h 600"/>
              <a:gd name="T8" fmla="*/ 0 60000 65536"/>
              <a:gd name="T9" fmla="*/ 0 60000 65536"/>
              <a:gd name="T10" fmla="*/ 0 60000 65536"/>
              <a:gd name="T11" fmla="*/ 0 60000 65536"/>
              <a:gd name="T12" fmla="*/ 0 w 280"/>
              <a:gd name="T13" fmla="*/ 0 h 600"/>
              <a:gd name="T14" fmla="*/ 280 w 280"/>
              <a:gd name="T15" fmla="*/ 600 h 600"/>
            </a:gdLst>
            <a:ahLst/>
            <a:cxnLst>
              <a:cxn ang="T8">
                <a:pos x="T0" y="T1"/>
              </a:cxn>
              <a:cxn ang="T9">
                <a:pos x="T2" y="T3"/>
              </a:cxn>
              <a:cxn ang="T10">
                <a:pos x="T4" y="T5"/>
              </a:cxn>
              <a:cxn ang="T11">
                <a:pos x="T6" y="T7"/>
              </a:cxn>
            </a:cxnLst>
            <a:rect l="T12" t="T13" r="T14" b="T15"/>
            <a:pathLst>
              <a:path w="280" h="600">
                <a:moveTo>
                  <a:pt x="280" y="600"/>
                </a:moveTo>
                <a:lnTo>
                  <a:pt x="144" y="200"/>
                </a:lnTo>
                <a:lnTo>
                  <a:pt x="112" y="280"/>
                </a:lnTo>
                <a:lnTo>
                  <a:pt x="0" y="0"/>
                </a:lnTo>
              </a:path>
            </a:pathLst>
          </a:custGeom>
          <a:noFill/>
          <a:ln w="28575">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44" name="Line 4"/>
          <p:cNvSpPr>
            <a:spLocks noChangeShapeType="1"/>
          </p:cNvSpPr>
          <p:nvPr/>
        </p:nvSpPr>
        <p:spPr bwMode="auto">
          <a:xfrm rot="-5400000">
            <a:off x="2574925" y="2582863"/>
            <a:ext cx="0" cy="660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45" name="Freeform 5"/>
          <p:cNvSpPr>
            <a:spLocks/>
          </p:cNvSpPr>
          <p:nvPr/>
        </p:nvSpPr>
        <p:spPr bwMode="auto">
          <a:xfrm rot="-989619">
            <a:off x="4830763" y="2673350"/>
            <a:ext cx="560387" cy="1387475"/>
          </a:xfrm>
          <a:custGeom>
            <a:avLst/>
            <a:gdLst>
              <a:gd name="T0" fmla="*/ 0 w 366"/>
              <a:gd name="T1" fmla="*/ 0 h 702"/>
              <a:gd name="T2" fmla="*/ 2147483647 w 366"/>
              <a:gd name="T3" fmla="*/ 2147483647 h 702"/>
              <a:gd name="T4" fmla="*/ 2147483647 w 366"/>
              <a:gd name="T5" fmla="*/ 2147483647 h 702"/>
              <a:gd name="T6" fmla="*/ 2147483647 w 366"/>
              <a:gd name="T7" fmla="*/ 2147483647 h 702"/>
              <a:gd name="T8" fmla="*/ 0 60000 65536"/>
              <a:gd name="T9" fmla="*/ 0 60000 65536"/>
              <a:gd name="T10" fmla="*/ 0 60000 65536"/>
              <a:gd name="T11" fmla="*/ 0 60000 65536"/>
              <a:gd name="T12" fmla="*/ 0 w 366"/>
              <a:gd name="T13" fmla="*/ 0 h 702"/>
              <a:gd name="T14" fmla="*/ 366 w 366"/>
              <a:gd name="T15" fmla="*/ 702 h 702"/>
            </a:gdLst>
            <a:ahLst/>
            <a:cxnLst>
              <a:cxn ang="T8">
                <a:pos x="T0" y="T1"/>
              </a:cxn>
              <a:cxn ang="T9">
                <a:pos x="T2" y="T3"/>
              </a:cxn>
              <a:cxn ang="T10">
                <a:pos x="T4" y="T5"/>
              </a:cxn>
              <a:cxn ang="T11">
                <a:pos x="T6" y="T7"/>
              </a:cxn>
            </a:cxnLst>
            <a:rect l="T12" t="T13" r="T14" b="T15"/>
            <a:pathLst>
              <a:path w="366" h="702">
                <a:moveTo>
                  <a:pt x="0" y="0"/>
                </a:moveTo>
                <a:lnTo>
                  <a:pt x="138" y="343"/>
                </a:lnTo>
                <a:lnTo>
                  <a:pt x="168" y="252"/>
                </a:lnTo>
                <a:lnTo>
                  <a:pt x="366" y="702"/>
                </a:lnTo>
              </a:path>
            </a:pathLst>
          </a:custGeom>
          <a:noFill/>
          <a:ln w="28575">
            <a:solidFill>
              <a:srgbClr val="333399"/>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61446"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2088" y="1585913"/>
            <a:ext cx="1050925" cy="24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7" name="AutoShape 7"/>
          <p:cNvSpPr>
            <a:spLocks noChangeArrowheads="1"/>
          </p:cNvSpPr>
          <p:nvPr/>
        </p:nvSpPr>
        <p:spPr bwMode="auto">
          <a:xfrm>
            <a:off x="3482975" y="2879725"/>
            <a:ext cx="950913" cy="569913"/>
          </a:xfrm>
          <a:prstGeom prst="cube">
            <a:avLst>
              <a:gd name="adj" fmla="val 25000"/>
            </a:avLst>
          </a:prstGeom>
          <a:solidFill>
            <a:srgbClr val="FFFF99"/>
          </a:solidFill>
          <a:ln w="9525">
            <a:solidFill>
              <a:schemeClr val="tx1"/>
            </a:solidFill>
            <a:miter lim="800000"/>
            <a:headEnd/>
            <a:tailEnd/>
          </a:ln>
        </p:spPr>
        <p:txBody>
          <a:bodyPr wrap="none" anchor="ctr"/>
          <a:lstStyle/>
          <a:p>
            <a:endParaRPr lang="zh-CN" altLang="en-US"/>
          </a:p>
        </p:txBody>
      </p:sp>
      <p:sp>
        <p:nvSpPr>
          <p:cNvPr id="61448" name="Text Box 8"/>
          <p:cNvSpPr txBox="1">
            <a:spLocks noChangeArrowheads="1"/>
          </p:cNvSpPr>
          <p:nvPr/>
        </p:nvSpPr>
        <p:spPr bwMode="auto">
          <a:xfrm>
            <a:off x="3425825" y="3022600"/>
            <a:ext cx="963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solidFill>
                  <a:srgbClr val="333399"/>
                </a:solidFill>
                <a:latin typeface="Arial" charset="0"/>
                <a:ea typeface="黑体" pitchFamily="2" charset="-122"/>
              </a:rPr>
              <a:t>ATU-C</a:t>
            </a:r>
          </a:p>
        </p:txBody>
      </p:sp>
      <p:sp>
        <p:nvSpPr>
          <p:cNvPr id="61449" name="AutoShape 9"/>
          <p:cNvSpPr>
            <a:spLocks noChangeArrowheads="1"/>
          </p:cNvSpPr>
          <p:nvPr/>
        </p:nvSpPr>
        <p:spPr bwMode="auto">
          <a:xfrm>
            <a:off x="3482975" y="2376488"/>
            <a:ext cx="950913" cy="571500"/>
          </a:xfrm>
          <a:prstGeom prst="cube">
            <a:avLst>
              <a:gd name="adj" fmla="val 25000"/>
            </a:avLst>
          </a:prstGeom>
          <a:solidFill>
            <a:srgbClr val="FFFF99"/>
          </a:solidFill>
          <a:ln w="9525">
            <a:solidFill>
              <a:schemeClr val="tx1"/>
            </a:solidFill>
            <a:miter lim="800000"/>
            <a:headEnd/>
            <a:tailEnd/>
          </a:ln>
        </p:spPr>
        <p:txBody>
          <a:bodyPr wrap="none" anchor="ctr"/>
          <a:lstStyle/>
          <a:p>
            <a:endParaRPr lang="zh-CN" altLang="en-US"/>
          </a:p>
        </p:txBody>
      </p:sp>
      <p:sp>
        <p:nvSpPr>
          <p:cNvPr id="61450" name="Text Box 10"/>
          <p:cNvSpPr txBox="1">
            <a:spLocks noChangeArrowheads="1"/>
          </p:cNvSpPr>
          <p:nvPr/>
        </p:nvSpPr>
        <p:spPr bwMode="auto">
          <a:xfrm>
            <a:off x="3425825" y="2501900"/>
            <a:ext cx="963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solidFill>
                  <a:srgbClr val="333399"/>
                </a:solidFill>
                <a:latin typeface="Arial" charset="0"/>
                <a:ea typeface="黑体" pitchFamily="2" charset="-122"/>
              </a:rPr>
              <a:t>ATU-C</a:t>
            </a:r>
          </a:p>
        </p:txBody>
      </p:sp>
      <p:pic>
        <p:nvPicPr>
          <p:cNvPr id="61451" name="Picture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1700" y="1204913"/>
            <a:ext cx="28575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61452" name="Line 12"/>
          <p:cNvSpPr>
            <a:spLocks noChangeShapeType="1"/>
          </p:cNvSpPr>
          <p:nvPr/>
        </p:nvSpPr>
        <p:spPr bwMode="auto">
          <a:xfrm>
            <a:off x="6496050" y="2722563"/>
            <a:ext cx="0" cy="5683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61453" name="Picture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0300" y="3125788"/>
            <a:ext cx="56673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54" name="AutoShape 14"/>
          <p:cNvSpPr>
            <a:spLocks noChangeArrowheads="1"/>
          </p:cNvSpPr>
          <p:nvPr/>
        </p:nvSpPr>
        <p:spPr bwMode="auto">
          <a:xfrm>
            <a:off x="6808788" y="2427288"/>
            <a:ext cx="950912" cy="569912"/>
          </a:xfrm>
          <a:prstGeom prst="cube">
            <a:avLst>
              <a:gd name="adj" fmla="val 25000"/>
            </a:avLst>
          </a:prstGeom>
          <a:solidFill>
            <a:srgbClr val="FFFF99"/>
          </a:solidFill>
          <a:ln w="9525">
            <a:solidFill>
              <a:schemeClr val="tx1"/>
            </a:solidFill>
            <a:miter lim="800000"/>
            <a:headEnd/>
            <a:tailEnd/>
          </a:ln>
        </p:spPr>
        <p:txBody>
          <a:bodyPr wrap="none" anchor="ctr"/>
          <a:lstStyle/>
          <a:p>
            <a:endParaRPr lang="zh-CN" altLang="en-US"/>
          </a:p>
        </p:txBody>
      </p:sp>
      <p:sp>
        <p:nvSpPr>
          <p:cNvPr id="61455" name="Text Box 15"/>
          <p:cNvSpPr txBox="1">
            <a:spLocks noChangeArrowheads="1"/>
          </p:cNvSpPr>
          <p:nvPr/>
        </p:nvSpPr>
        <p:spPr bwMode="auto">
          <a:xfrm>
            <a:off x="6740525" y="2566988"/>
            <a:ext cx="96202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solidFill>
                  <a:srgbClr val="333399"/>
                </a:solidFill>
                <a:latin typeface="Arial" charset="0"/>
                <a:ea typeface="黑体" pitchFamily="2" charset="-122"/>
              </a:rPr>
              <a:t>ATU-R</a:t>
            </a:r>
          </a:p>
        </p:txBody>
      </p:sp>
      <p:pic>
        <p:nvPicPr>
          <p:cNvPr id="949264" name="Picture 16"/>
          <p:cNvPicPr>
            <a:picLocks noChangeArrowheads="1"/>
          </p:cNvPicPr>
          <p:nvPr/>
        </p:nvPicPr>
        <p:blipFill>
          <a:blip r:embed="rId6"/>
          <a:srcRect/>
          <a:stretch>
            <a:fillRect/>
          </a:stretch>
        </p:blipFill>
        <p:spPr bwMode="auto">
          <a:xfrm>
            <a:off x="250825" y="2063750"/>
            <a:ext cx="2141538" cy="1893888"/>
          </a:xfrm>
          <a:prstGeom prst="rect">
            <a:avLst/>
          </a:prstGeom>
          <a:noFill/>
          <a:ln w="9525">
            <a:noFill/>
            <a:miter lim="800000"/>
            <a:headEnd/>
            <a:tailEnd/>
          </a:ln>
          <a:effectLst>
            <a:outerShdw dist="28398" dir="3806097" algn="ctr" rotWithShape="0">
              <a:schemeClr val="tx1"/>
            </a:outerShdw>
          </a:effectLst>
        </p:spPr>
      </p:pic>
      <p:sp>
        <p:nvSpPr>
          <p:cNvPr id="61457" name="Freeform 17"/>
          <p:cNvSpPr>
            <a:spLocks/>
          </p:cNvSpPr>
          <p:nvPr/>
        </p:nvSpPr>
        <p:spPr bwMode="auto">
          <a:xfrm>
            <a:off x="4360863" y="2673350"/>
            <a:ext cx="2454275" cy="96838"/>
          </a:xfrm>
          <a:custGeom>
            <a:avLst/>
            <a:gdLst>
              <a:gd name="T0" fmla="*/ 2147483647 w 1608"/>
              <a:gd name="T1" fmla="*/ 2147483647 h 48"/>
              <a:gd name="T2" fmla="*/ 2147483647 w 1608"/>
              <a:gd name="T3" fmla="*/ 2147483647 h 48"/>
              <a:gd name="T4" fmla="*/ 2147483647 w 1608"/>
              <a:gd name="T5" fmla="*/ 2147483647 h 48"/>
              <a:gd name="T6" fmla="*/ 0 w 1608"/>
              <a:gd name="T7" fmla="*/ 0 h 48"/>
              <a:gd name="T8" fmla="*/ 0 60000 65536"/>
              <a:gd name="T9" fmla="*/ 0 60000 65536"/>
              <a:gd name="T10" fmla="*/ 0 60000 65536"/>
              <a:gd name="T11" fmla="*/ 0 60000 65536"/>
              <a:gd name="T12" fmla="*/ 0 w 1608"/>
              <a:gd name="T13" fmla="*/ 0 h 48"/>
              <a:gd name="T14" fmla="*/ 1608 w 1608"/>
              <a:gd name="T15" fmla="*/ 48 h 48"/>
            </a:gdLst>
            <a:ahLst/>
            <a:cxnLst>
              <a:cxn ang="T8">
                <a:pos x="T0" y="T1"/>
              </a:cxn>
              <a:cxn ang="T9">
                <a:pos x="T2" y="T3"/>
              </a:cxn>
              <a:cxn ang="T10">
                <a:pos x="T4" y="T5"/>
              </a:cxn>
              <a:cxn ang="T11">
                <a:pos x="T6" y="T7"/>
              </a:cxn>
            </a:cxnLst>
            <a:rect l="T12" t="T13" r="T14" b="T15"/>
            <a:pathLst>
              <a:path w="1608" h="48">
                <a:moveTo>
                  <a:pt x="1608" y="48"/>
                </a:moveTo>
                <a:lnTo>
                  <a:pt x="790" y="48"/>
                </a:lnTo>
                <a:lnTo>
                  <a:pt x="844" y="1"/>
                </a:lnTo>
                <a:lnTo>
                  <a:pt x="0" y="0"/>
                </a:lnTo>
              </a:path>
            </a:pathLst>
          </a:custGeom>
          <a:noFill/>
          <a:ln w="381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58" name="AutoShape 18"/>
          <p:cNvSpPr>
            <a:spLocks noChangeArrowheads="1"/>
          </p:cNvSpPr>
          <p:nvPr/>
        </p:nvSpPr>
        <p:spPr bwMode="auto">
          <a:xfrm>
            <a:off x="6421438" y="2608263"/>
            <a:ext cx="219075" cy="284162"/>
          </a:xfrm>
          <a:prstGeom prst="cube">
            <a:avLst>
              <a:gd name="adj" fmla="val 25000"/>
            </a:avLst>
          </a:prstGeom>
          <a:solidFill>
            <a:srgbClr val="969696"/>
          </a:solidFill>
          <a:ln w="9525">
            <a:solidFill>
              <a:srgbClr val="333333"/>
            </a:solidFill>
            <a:miter lim="800000"/>
            <a:headEnd/>
            <a:tailEnd/>
          </a:ln>
        </p:spPr>
        <p:txBody>
          <a:bodyPr wrap="none" anchor="ctr"/>
          <a:lstStyle/>
          <a:p>
            <a:endParaRPr lang="zh-CN" altLang="en-US"/>
          </a:p>
        </p:txBody>
      </p:sp>
      <p:sp>
        <p:nvSpPr>
          <p:cNvPr id="61459" name="AutoShape 19"/>
          <p:cNvSpPr>
            <a:spLocks noChangeArrowheads="1"/>
          </p:cNvSpPr>
          <p:nvPr/>
        </p:nvSpPr>
        <p:spPr bwMode="auto">
          <a:xfrm>
            <a:off x="4589463" y="2533650"/>
            <a:ext cx="220662" cy="282575"/>
          </a:xfrm>
          <a:prstGeom prst="cube">
            <a:avLst>
              <a:gd name="adj" fmla="val 25000"/>
            </a:avLst>
          </a:prstGeom>
          <a:solidFill>
            <a:srgbClr val="969696"/>
          </a:solidFill>
          <a:ln w="9525">
            <a:solidFill>
              <a:srgbClr val="333333"/>
            </a:solidFill>
            <a:miter lim="800000"/>
            <a:headEnd/>
            <a:tailEnd/>
          </a:ln>
        </p:spPr>
        <p:txBody>
          <a:bodyPr wrap="none" anchor="ctr"/>
          <a:lstStyle/>
          <a:p>
            <a:endParaRPr lang="zh-CN" altLang="en-US"/>
          </a:p>
        </p:txBody>
      </p:sp>
      <p:sp>
        <p:nvSpPr>
          <p:cNvPr id="61460" name="AutoShape 20"/>
          <p:cNvSpPr>
            <a:spLocks noChangeArrowheads="1"/>
          </p:cNvSpPr>
          <p:nvPr/>
        </p:nvSpPr>
        <p:spPr bwMode="auto">
          <a:xfrm>
            <a:off x="3482975" y="1887538"/>
            <a:ext cx="950913" cy="569912"/>
          </a:xfrm>
          <a:prstGeom prst="cube">
            <a:avLst>
              <a:gd name="adj" fmla="val 25000"/>
            </a:avLst>
          </a:prstGeom>
          <a:solidFill>
            <a:srgbClr val="FFFF99"/>
          </a:solidFill>
          <a:ln w="9525">
            <a:solidFill>
              <a:schemeClr val="tx1"/>
            </a:solidFill>
            <a:miter lim="800000"/>
            <a:headEnd/>
            <a:tailEnd/>
          </a:ln>
        </p:spPr>
        <p:txBody>
          <a:bodyPr wrap="none" anchor="ctr"/>
          <a:lstStyle/>
          <a:p>
            <a:endParaRPr lang="zh-CN" altLang="en-US"/>
          </a:p>
        </p:txBody>
      </p:sp>
      <p:sp>
        <p:nvSpPr>
          <p:cNvPr id="61461" name="Text Box 21"/>
          <p:cNvSpPr txBox="1">
            <a:spLocks noChangeArrowheads="1"/>
          </p:cNvSpPr>
          <p:nvPr/>
        </p:nvSpPr>
        <p:spPr bwMode="auto">
          <a:xfrm>
            <a:off x="3425825" y="2055813"/>
            <a:ext cx="962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solidFill>
                  <a:srgbClr val="333399"/>
                </a:solidFill>
                <a:latin typeface="Arial" charset="0"/>
                <a:ea typeface="黑体" pitchFamily="2" charset="-122"/>
              </a:rPr>
              <a:t>ATU-C</a:t>
            </a:r>
          </a:p>
        </p:txBody>
      </p:sp>
      <p:sp>
        <p:nvSpPr>
          <p:cNvPr id="61462" name="Freeform 22"/>
          <p:cNvSpPr>
            <a:spLocks/>
          </p:cNvSpPr>
          <p:nvPr/>
        </p:nvSpPr>
        <p:spPr bwMode="auto">
          <a:xfrm>
            <a:off x="7704138" y="2722563"/>
            <a:ext cx="292100" cy="307975"/>
          </a:xfrm>
          <a:custGeom>
            <a:avLst/>
            <a:gdLst>
              <a:gd name="T0" fmla="*/ 0 w 192"/>
              <a:gd name="T1" fmla="*/ 2147483647 h 156"/>
              <a:gd name="T2" fmla="*/ 2147483647 w 192"/>
              <a:gd name="T3" fmla="*/ 0 h 156"/>
              <a:gd name="T4" fmla="*/ 2147483647 w 192"/>
              <a:gd name="T5" fmla="*/ 2147483647 h 156"/>
              <a:gd name="T6" fmla="*/ 0 60000 65536"/>
              <a:gd name="T7" fmla="*/ 0 60000 65536"/>
              <a:gd name="T8" fmla="*/ 0 60000 65536"/>
              <a:gd name="T9" fmla="*/ 0 w 192"/>
              <a:gd name="T10" fmla="*/ 0 h 156"/>
              <a:gd name="T11" fmla="*/ 192 w 192"/>
              <a:gd name="T12" fmla="*/ 156 h 156"/>
            </a:gdLst>
            <a:ahLst/>
            <a:cxnLst>
              <a:cxn ang="T6">
                <a:pos x="T0" y="T1"/>
              </a:cxn>
              <a:cxn ang="T7">
                <a:pos x="T2" y="T3"/>
              </a:cxn>
              <a:cxn ang="T8">
                <a:pos x="T4" y="T5"/>
              </a:cxn>
            </a:cxnLst>
            <a:rect l="T9" t="T10" r="T11" b="T12"/>
            <a:pathLst>
              <a:path w="192" h="156">
                <a:moveTo>
                  <a:pt x="0" y="6"/>
                </a:moveTo>
                <a:lnTo>
                  <a:pt x="192" y="0"/>
                </a:lnTo>
                <a:lnTo>
                  <a:pt x="192" y="156"/>
                </a:lnTo>
              </a:path>
            </a:pathLst>
          </a:custGeom>
          <a:noFill/>
          <a:ln w="381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61463" name="Picture 2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39063" y="2913063"/>
            <a:ext cx="56673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4" name="Text Box 24"/>
          <p:cNvSpPr txBox="1">
            <a:spLocks noChangeArrowheads="1"/>
          </p:cNvSpPr>
          <p:nvPr/>
        </p:nvSpPr>
        <p:spPr bwMode="auto">
          <a:xfrm>
            <a:off x="5080000" y="227647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用户线</a:t>
            </a:r>
          </a:p>
        </p:txBody>
      </p:sp>
      <p:sp>
        <p:nvSpPr>
          <p:cNvPr id="61465" name="Text Box 25"/>
          <p:cNvSpPr txBox="1">
            <a:spLocks noChangeArrowheads="1"/>
          </p:cNvSpPr>
          <p:nvPr/>
        </p:nvSpPr>
        <p:spPr bwMode="auto">
          <a:xfrm>
            <a:off x="5126038" y="1344613"/>
            <a:ext cx="946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85000"/>
              </a:lnSpc>
            </a:pPr>
            <a:r>
              <a:rPr kumimoji="1" lang="en-US" altLang="zh-CN" sz="2000">
                <a:solidFill>
                  <a:srgbClr val="333399"/>
                </a:solidFill>
                <a:latin typeface="Arial" charset="0"/>
                <a:ea typeface="黑体" pitchFamily="2" charset="-122"/>
              </a:rPr>
              <a:t> </a:t>
            </a:r>
            <a:r>
              <a:rPr kumimoji="1" lang="zh-CN" altLang="en-US" sz="2000">
                <a:solidFill>
                  <a:srgbClr val="333399"/>
                </a:solidFill>
                <a:latin typeface="Arial" charset="0"/>
                <a:ea typeface="黑体" pitchFamily="2" charset="-122"/>
              </a:rPr>
              <a:t>电话</a:t>
            </a:r>
          </a:p>
          <a:p>
            <a:pPr eaLnBrk="1" hangingPunct="1">
              <a:lnSpc>
                <a:spcPct val="85000"/>
              </a:lnSpc>
            </a:pPr>
            <a:r>
              <a:rPr kumimoji="1" lang="zh-CN" altLang="en-US" sz="2000">
                <a:solidFill>
                  <a:srgbClr val="333399"/>
                </a:solidFill>
                <a:latin typeface="Arial" charset="0"/>
                <a:ea typeface="黑体" pitchFamily="2" charset="-122"/>
              </a:rPr>
              <a:t>分离器</a:t>
            </a:r>
          </a:p>
        </p:txBody>
      </p:sp>
      <p:sp>
        <p:nvSpPr>
          <p:cNvPr id="61466" name="Line 26"/>
          <p:cNvSpPr>
            <a:spLocks noChangeShapeType="1"/>
          </p:cNvSpPr>
          <p:nvPr/>
        </p:nvSpPr>
        <p:spPr bwMode="auto">
          <a:xfrm flipH="1">
            <a:off x="4810125" y="1962150"/>
            <a:ext cx="438150" cy="666750"/>
          </a:xfrm>
          <a:prstGeom prst="line">
            <a:avLst/>
          </a:prstGeom>
          <a:noFill/>
          <a:ln w="28575">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7" name="Line 27"/>
          <p:cNvSpPr>
            <a:spLocks noChangeShapeType="1"/>
          </p:cNvSpPr>
          <p:nvPr/>
        </p:nvSpPr>
        <p:spPr bwMode="auto">
          <a:xfrm rot="16200000" flipH="1">
            <a:off x="5795169" y="2002631"/>
            <a:ext cx="666750" cy="585788"/>
          </a:xfrm>
          <a:prstGeom prst="line">
            <a:avLst/>
          </a:prstGeom>
          <a:noFill/>
          <a:ln w="28575">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8" name="Text Box 28"/>
          <p:cNvSpPr txBox="1">
            <a:spLocks noChangeArrowheads="1"/>
          </p:cNvSpPr>
          <p:nvPr/>
        </p:nvSpPr>
        <p:spPr bwMode="auto">
          <a:xfrm>
            <a:off x="550863" y="2781300"/>
            <a:ext cx="1525587"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solidFill>
                  <a:srgbClr val="333399"/>
                </a:solidFill>
                <a:latin typeface="Arial" charset="0"/>
                <a:ea typeface="黑体" pitchFamily="2" charset="-122"/>
              </a:rPr>
              <a:t> </a:t>
            </a:r>
            <a:r>
              <a:rPr kumimoji="1" lang="zh-CN" altLang="en-US" sz="2000">
                <a:solidFill>
                  <a:srgbClr val="333399"/>
                </a:solidFill>
                <a:latin typeface="Arial" charset="0"/>
                <a:ea typeface="黑体" pitchFamily="2" charset="-122"/>
              </a:rPr>
              <a:t>区域宽带网</a:t>
            </a:r>
          </a:p>
        </p:txBody>
      </p:sp>
      <p:sp>
        <p:nvSpPr>
          <p:cNvPr id="61469" name="Text Box 29"/>
          <p:cNvSpPr txBox="1">
            <a:spLocks noChangeArrowheads="1"/>
          </p:cNvSpPr>
          <p:nvPr/>
        </p:nvSpPr>
        <p:spPr bwMode="auto">
          <a:xfrm>
            <a:off x="574675" y="766763"/>
            <a:ext cx="915988"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至 </a:t>
            </a:r>
            <a:r>
              <a:rPr kumimoji="1" lang="en-US" altLang="zh-CN" sz="2000">
                <a:solidFill>
                  <a:srgbClr val="333399"/>
                </a:solidFill>
                <a:latin typeface="Arial" charset="0"/>
                <a:ea typeface="黑体" pitchFamily="2" charset="-122"/>
              </a:rPr>
              <a:t>ISP</a:t>
            </a:r>
          </a:p>
        </p:txBody>
      </p:sp>
      <p:sp>
        <p:nvSpPr>
          <p:cNvPr id="61470" name="Text Box 30"/>
          <p:cNvSpPr txBox="1">
            <a:spLocks noChangeArrowheads="1"/>
          </p:cNvSpPr>
          <p:nvPr/>
        </p:nvSpPr>
        <p:spPr bwMode="auto">
          <a:xfrm>
            <a:off x="6861175" y="3590925"/>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居民家庭</a:t>
            </a:r>
          </a:p>
        </p:txBody>
      </p:sp>
      <p:sp>
        <p:nvSpPr>
          <p:cNvPr id="61471" name="Line 31"/>
          <p:cNvSpPr>
            <a:spLocks noChangeShapeType="1"/>
          </p:cNvSpPr>
          <p:nvPr/>
        </p:nvSpPr>
        <p:spPr bwMode="auto">
          <a:xfrm>
            <a:off x="2427288" y="946150"/>
            <a:ext cx="5934075"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2" name="Text Box 32"/>
          <p:cNvSpPr txBox="1">
            <a:spLocks noChangeArrowheads="1"/>
          </p:cNvSpPr>
          <p:nvPr/>
        </p:nvSpPr>
        <p:spPr bwMode="auto">
          <a:xfrm>
            <a:off x="4200525" y="749300"/>
            <a:ext cx="251301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基于 </a:t>
            </a:r>
            <a:r>
              <a:rPr kumimoji="1" lang="en-US" altLang="zh-CN" sz="2000">
                <a:solidFill>
                  <a:srgbClr val="333399"/>
                </a:solidFill>
                <a:latin typeface="Arial" charset="0"/>
                <a:ea typeface="黑体" pitchFamily="2" charset="-122"/>
              </a:rPr>
              <a:t>ADSL </a:t>
            </a:r>
            <a:r>
              <a:rPr kumimoji="1" lang="zh-CN" altLang="en-US" sz="2000">
                <a:solidFill>
                  <a:srgbClr val="333399"/>
                </a:solidFill>
                <a:latin typeface="Arial" charset="0"/>
                <a:ea typeface="黑体" pitchFamily="2" charset="-122"/>
              </a:rPr>
              <a:t>的接入网</a:t>
            </a:r>
          </a:p>
        </p:txBody>
      </p:sp>
      <p:sp>
        <p:nvSpPr>
          <p:cNvPr id="61473" name="Text Box 33"/>
          <p:cNvSpPr txBox="1">
            <a:spLocks noChangeArrowheads="1"/>
          </p:cNvSpPr>
          <p:nvPr/>
        </p:nvSpPr>
        <p:spPr bwMode="auto">
          <a:xfrm>
            <a:off x="2667000" y="1125538"/>
            <a:ext cx="170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端局或远端站</a:t>
            </a:r>
          </a:p>
        </p:txBody>
      </p:sp>
      <p:sp>
        <p:nvSpPr>
          <p:cNvPr id="61474" name="Line 34"/>
          <p:cNvSpPr>
            <a:spLocks noChangeShapeType="1"/>
          </p:cNvSpPr>
          <p:nvPr/>
        </p:nvSpPr>
        <p:spPr bwMode="auto">
          <a:xfrm>
            <a:off x="2465388" y="4098925"/>
            <a:ext cx="2073275" cy="15875"/>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5" name="Text Box 35"/>
          <p:cNvSpPr txBox="1">
            <a:spLocks noChangeArrowheads="1"/>
          </p:cNvSpPr>
          <p:nvPr/>
        </p:nvSpPr>
        <p:spPr bwMode="auto">
          <a:xfrm>
            <a:off x="2959100" y="3906838"/>
            <a:ext cx="1060450" cy="3508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85000"/>
              </a:lnSpc>
            </a:pPr>
            <a:r>
              <a:rPr kumimoji="1" lang="en-US" altLang="zh-CN" sz="2000">
                <a:solidFill>
                  <a:srgbClr val="333399"/>
                </a:solidFill>
                <a:latin typeface="Arial" charset="0"/>
                <a:ea typeface="黑体" pitchFamily="2" charset="-122"/>
              </a:rPr>
              <a:t>DSLAM</a:t>
            </a:r>
          </a:p>
        </p:txBody>
      </p:sp>
      <p:sp>
        <p:nvSpPr>
          <p:cNvPr id="61476" name="Text Box 36"/>
          <p:cNvSpPr txBox="1">
            <a:spLocks noChangeArrowheads="1"/>
          </p:cNvSpPr>
          <p:nvPr/>
        </p:nvSpPr>
        <p:spPr bwMode="auto">
          <a:xfrm>
            <a:off x="4854575" y="3860800"/>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至本地电话局</a:t>
            </a:r>
          </a:p>
        </p:txBody>
      </p:sp>
      <p:sp>
        <p:nvSpPr>
          <p:cNvPr id="61477" name="Text Box 37"/>
          <p:cNvSpPr txBox="1">
            <a:spLocks noChangeArrowheads="1"/>
          </p:cNvSpPr>
          <p:nvPr/>
        </p:nvSpPr>
        <p:spPr bwMode="auto">
          <a:xfrm>
            <a:off x="4503738" y="1809750"/>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solidFill>
                  <a:srgbClr val="333399"/>
                </a:solidFill>
                <a:latin typeface="Arial" charset="0"/>
                <a:ea typeface="黑体" pitchFamily="2" charset="-122"/>
              </a:rPr>
              <a:t>PS</a:t>
            </a:r>
          </a:p>
        </p:txBody>
      </p:sp>
      <p:sp>
        <p:nvSpPr>
          <p:cNvPr id="61478" name="Text Box 38"/>
          <p:cNvSpPr txBox="1">
            <a:spLocks noChangeArrowheads="1"/>
          </p:cNvSpPr>
          <p:nvPr/>
        </p:nvSpPr>
        <p:spPr bwMode="auto">
          <a:xfrm>
            <a:off x="6389688" y="2276475"/>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solidFill>
                  <a:srgbClr val="333399"/>
                </a:solidFill>
                <a:latin typeface="Arial" charset="0"/>
                <a:ea typeface="黑体" pitchFamily="2" charset="-122"/>
              </a:rPr>
              <a:t>PS</a:t>
            </a:r>
          </a:p>
        </p:txBody>
      </p:sp>
      <p:sp>
        <p:nvSpPr>
          <p:cNvPr id="61479" name="Freeform 39"/>
          <p:cNvSpPr>
            <a:spLocks/>
          </p:cNvSpPr>
          <p:nvPr/>
        </p:nvSpPr>
        <p:spPr bwMode="auto">
          <a:xfrm>
            <a:off x="4381500" y="3149600"/>
            <a:ext cx="298450" cy="1588"/>
          </a:xfrm>
          <a:custGeom>
            <a:avLst/>
            <a:gdLst>
              <a:gd name="T0" fmla="*/ 0 w 196"/>
              <a:gd name="T1" fmla="*/ 0 h 1"/>
              <a:gd name="T2" fmla="*/ 2147483647 w 196"/>
              <a:gd name="T3" fmla="*/ 0 h 1"/>
              <a:gd name="T4" fmla="*/ 0 60000 65536"/>
              <a:gd name="T5" fmla="*/ 0 60000 65536"/>
              <a:gd name="T6" fmla="*/ 0 w 196"/>
              <a:gd name="T7" fmla="*/ 0 h 1"/>
              <a:gd name="T8" fmla="*/ 196 w 196"/>
              <a:gd name="T9" fmla="*/ 1 h 1"/>
            </a:gdLst>
            <a:ahLst/>
            <a:cxnLst>
              <a:cxn ang="T4">
                <a:pos x="T0" y="T1"/>
              </a:cxn>
              <a:cxn ang="T5">
                <a:pos x="T2" y="T3"/>
              </a:cxn>
            </a:cxnLst>
            <a:rect l="T6" t="T7" r="T8" b="T9"/>
            <a:pathLst>
              <a:path w="196" h="1">
                <a:moveTo>
                  <a:pt x="0" y="0"/>
                </a:moveTo>
                <a:lnTo>
                  <a:pt x="196" y="0"/>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80" name="Freeform 40"/>
          <p:cNvSpPr>
            <a:spLocks/>
          </p:cNvSpPr>
          <p:nvPr/>
        </p:nvSpPr>
        <p:spPr bwMode="auto">
          <a:xfrm>
            <a:off x="4381500" y="2152650"/>
            <a:ext cx="298450" cy="0"/>
          </a:xfrm>
          <a:custGeom>
            <a:avLst/>
            <a:gdLst>
              <a:gd name="T0" fmla="*/ 0 w 196"/>
              <a:gd name="T1" fmla="*/ 0 h 1"/>
              <a:gd name="T2" fmla="*/ 2147483647 w 196"/>
              <a:gd name="T3" fmla="*/ 0 h 1"/>
              <a:gd name="T4" fmla="*/ 0 60000 65536"/>
              <a:gd name="T5" fmla="*/ 0 60000 65536"/>
              <a:gd name="T6" fmla="*/ 0 w 196"/>
              <a:gd name="T7" fmla="*/ 0 h 1"/>
              <a:gd name="T8" fmla="*/ 196 w 196"/>
              <a:gd name="T9" fmla="*/ 0 h 1"/>
            </a:gdLst>
            <a:ahLst/>
            <a:cxnLst>
              <a:cxn ang="T4">
                <a:pos x="T0" y="T1"/>
              </a:cxn>
              <a:cxn ang="T5">
                <a:pos x="T2" y="T3"/>
              </a:cxn>
            </a:cxnLst>
            <a:rect l="T6" t="T7" r="T8" b="T9"/>
            <a:pathLst>
              <a:path w="196" h="1">
                <a:moveTo>
                  <a:pt x="0" y="0"/>
                </a:moveTo>
                <a:lnTo>
                  <a:pt x="196" y="0"/>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81" name="Text Box 41"/>
          <p:cNvSpPr txBox="1">
            <a:spLocks noChangeArrowheads="1"/>
          </p:cNvSpPr>
          <p:nvPr/>
        </p:nvSpPr>
        <p:spPr bwMode="auto">
          <a:xfrm>
            <a:off x="592138" y="4600575"/>
            <a:ext cx="7875587" cy="1989138"/>
          </a:xfrm>
          <a:prstGeom prst="rect">
            <a:avLst/>
          </a:prstGeom>
          <a:solidFill>
            <a:srgbClr val="FFFF99"/>
          </a:solidFill>
          <a:ln w="9525">
            <a:solidFill>
              <a:srgbClr val="333399"/>
            </a:solidFill>
            <a:miter lim="800000"/>
            <a:headEnd/>
            <a:tailEnd/>
          </a:ln>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zh-CN" altLang="en-US" sz="2400">
                <a:solidFill>
                  <a:srgbClr val="333399"/>
                </a:solidFill>
                <a:latin typeface="Arial" charset="0"/>
                <a:ea typeface="黑体" pitchFamily="2" charset="-122"/>
              </a:rPr>
              <a:t>数字用户线接入复用器 </a:t>
            </a:r>
            <a:r>
              <a:rPr lang="en-US" altLang="zh-CN" sz="2400">
                <a:solidFill>
                  <a:srgbClr val="333399"/>
                </a:solidFill>
                <a:latin typeface="Arial" charset="0"/>
                <a:ea typeface="黑体" pitchFamily="2" charset="-122"/>
              </a:rPr>
              <a:t>DSLAM (DSL Access Multiplexer)</a:t>
            </a:r>
          </a:p>
          <a:p>
            <a:pPr eaLnBrk="1" hangingPunct="1"/>
            <a:r>
              <a:rPr lang="zh-CN" altLang="en-US" sz="2400">
                <a:solidFill>
                  <a:srgbClr val="333399"/>
                </a:solidFill>
                <a:latin typeface="Arial" charset="0"/>
                <a:ea typeface="黑体" pitchFamily="2" charset="-122"/>
              </a:rPr>
              <a:t>接入端接单元 </a:t>
            </a:r>
            <a:r>
              <a:rPr lang="en-US" altLang="zh-CN" sz="2400">
                <a:solidFill>
                  <a:srgbClr val="333399"/>
                </a:solidFill>
                <a:latin typeface="Arial" charset="0"/>
                <a:ea typeface="黑体" pitchFamily="2" charset="-122"/>
              </a:rPr>
              <a:t>ATU (Access Termination Unit)</a:t>
            </a:r>
          </a:p>
          <a:p>
            <a:pPr eaLnBrk="1" hangingPunct="1"/>
            <a:r>
              <a:rPr lang="en-US" altLang="zh-CN" sz="2400">
                <a:solidFill>
                  <a:srgbClr val="333399"/>
                </a:solidFill>
                <a:latin typeface="Arial" charset="0"/>
                <a:ea typeface="黑体" pitchFamily="2" charset="-122"/>
              </a:rPr>
              <a:t>ATU-C</a:t>
            </a:r>
            <a:r>
              <a:rPr lang="zh-CN" altLang="en-US" sz="2400">
                <a:solidFill>
                  <a:srgbClr val="333399"/>
                </a:solidFill>
                <a:latin typeface="Arial" charset="0"/>
                <a:ea typeface="黑体" pitchFamily="2" charset="-122"/>
              </a:rPr>
              <a:t>（</a:t>
            </a:r>
            <a:r>
              <a:rPr lang="en-US" altLang="zh-CN" sz="2400">
                <a:solidFill>
                  <a:srgbClr val="333399"/>
                </a:solidFill>
                <a:latin typeface="Arial" charset="0"/>
                <a:ea typeface="黑体" pitchFamily="2" charset="-122"/>
              </a:rPr>
              <a:t>C </a:t>
            </a:r>
            <a:r>
              <a:rPr lang="zh-CN" altLang="en-US" sz="2400">
                <a:solidFill>
                  <a:srgbClr val="333399"/>
                </a:solidFill>
                <a:latin typeface="Arial" charset="0"/>
                <a:ea typeface="黑体" pitchFamily="2" charset="-122"/>
              </a:rPr>
              <a:t>代表端局 </a:t>
            </a:r>
            <a:r>
              <a:rPr lang="en-US" altLang="zh-CN" sz="2400">
                <a:solidFill>
                  <a:srgbClr val="333399"/>
                </a:solidFill>
                <a:latin typeface="Arial" charset="0"/>
                <a:ea typeface="黑体" pitchFamily="2" charset="-122"/>
              </a:rPr>
              <a:t>Central Office</a:t>
            </a:r>
            <a:r>
              <a:rPr lang="zh-CN" altLang="en-US" sz="2400">
                <a:solidFill>
                  <a:srgbClr val="333399"/>
                </a:solidFill>
                <a:latin typeface="Arial" charset="0"/>
                <a:ea typeface="黑体" pitchFamily="2" charset="-122"/>
              </a:rPr>
              <a:t>）</a:t>
            </a:r>
          </a:p>
          <a:p>
            <a:pPr eaLnBrk="1" hangingPunct="1"/>
            <a:r>
              <a:rPr lang="en-US" altLang="zh-CN" sz="2400">
                <a:solidFill>
                  <a:srgbClr val="333399"/>
                </a:solidFill>
                <a:latin typeface="Arial" charset="0"/>
                <a:ea typeface="黑体" pitchFamily="2" charset="-122"/>
              </a:rPr>
              <a:t>ATU-R</a:t>
            </a:r>
            <a:r>
              <a:rPr lang="zh-CN" altLang="en-US" sz="2400">
                <a:solidFill>
                  <a:srgbClr val="333399"/>
                </a:solidFill>
                <a:latin typeface="Arial" charset="0"/>
                <a:ea typeface="黑体" pitchFamily="2" charset="-122"/>
              </a:rPr>
              <a:t>（</a:t>
            </a:r>
            <a:r>
              <a:rPr lang="en-US" altLang="zh-CN" sz="2400">
                <a:solidFill>
                  <a:srgbClr val="333399"/>
                </a:solidFill>
                <a:latin typeface="Arial" charset="0"/>
                <a:ea typeface="黑体" pitchFamily="2" charset="-122"/>
              </a:rPr>
              <a:t>R </a:t>
            </a:r>
            <a:r>
              <a:rPr lang="zh-CN" altLang="en-US" sz="2400">
                <a:solidFill>
                  <a:srgbClr val="333399"/>
                </a:solidFill>
                <a:latin typeface="Arial" charset="0"/>
                <a:ea typeface="黑体" pitchFamily="2" charset="-122"/>
              </a:rPr>
              <a:t>代表远端 </a:t>
            </a:r>
            <a:r>
              <a:rPr lang="en-US" altLang="zh-CN" sz="2400">
                <a:solidFill>
                  <a:srgbClr val="333399"/>
                </a:solidFill>
                <a:latin typeface="Arial" charset="0"/>
                <a:ea typeface="黑体" pitchFamily="2" charset="-122"/>
              </a:rPr>
              <a:t>Remote</a:t>
            </a:r>
            <a:r>
              <a:rPr lang="zh-CN" altLang="en-US" sz="2400">
                <a:solidFill>
                  <a:srgbClr val="333399"/>
                </a:solidFill>
                <a:latin typeface="Arial" charset="0"/>
                <a:ea typeface="黑体" pitchFamily="2" charset="-122"/>
              </a:rPr>
              <a:t>）</a:t>
            </a:r>
          </a:p>
          <a:p>
            <a:pPr eaLnBrk="1" hangingPunct="1"/>
            <a:r>
              <a:rPr lang="zh-CN" altLang="en-US" sz="2400">
                <a:solidFill>
                  <a:srgbClr val="333399"/>
                </a:solidFill>
                <a:latin typeface="Arial" charset="0"/>
                <a:ea typeface="黑体" pitchFamily="2" charset="-122"/>
              </a:rPr>
              <a:t>电话分离器 </a:t>
            </a:r>
            <a:r>
              <a:rPr lang="en-US" altLang="zh-CN" sz="2400">
                <a:solidFill>
                  <a:srgbClr val="333399"/>
                </a:solidFill>
                <a:latin typeface="Arial" charset="0"/>
                <a:ea typeface="黑体" pitchFamily="2" charset="-122"/>
              </a:rPr>
              <a:t>PS (POTS Splitter)</a:t>
            </a:r>
            <a:r>
              <a:rPr lang="en-US" altLang="zh-CN" sz="2800">
                <a:latin typeface="Tahoma" pitchFamily="34" charset="0"/>
              </a:rPr>
              <a:t> </a:t>
            </a:r>
            <a:r>
              <a:rPr lang="en-US" altLang="zh-CN" sz="2400">
                <a:solidFill>
                  <a:srgbClr val="333399"/>
                </a:solidFill>
                <a:latin typeface="Arial" charset="0"/>
                <a:ea typeface="黑体" pitchFamily="2" charset="-122"/>
              </a:rPr>
              <a:t> </a:t>
            </a:r>
          </a:p>
        </p:txBody>
      </p:sp>
    </p:spTree>
  </p:cSld>
  <p:clrMapOvr>
    <a:masterClrMapping/>
  </p:clrMapOvr>
  <p:transition>
    <p:blinds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11188" y="115888"/>
            <a:ext cx="7793037" cy="1462087"/>
          </a:xfrm>
        </p:spPr>
        <p:txBody>
          <a:bodyPr/>
          <a:lstStyle/>
          <a:p>
            <a:pPr eaLnBrk="1" hangingPunct="1"/>
            <a:r>
              <a:rPr lang="zh-CN" altLang="en-US" smtClean="0"/>
              <a:t>第二代 </a:t>
            </a:r>
            <a:r>
              <a:rPr lang="en-US" altLang="zh-CN" smtClean="0"/>
              <a:t>ADSL </a:t>
            </a:r>
            <a:endParaRPr lang="en-US" altLang="zh-CN" sz="2500" smtClean="0"/>
          </a:p>
        </p:txBody>
      </p:sp>
      <p:sp>
        <p:nvSpPr>
          <p:cNvPr id="62467" name="Rectangle 3"/>
          <p:cNvSpPr>
            <a:spLocks noGrp="1" noChangeArrowheads="1"/>
          </p:cNvSpPr>
          <p:nvPr>
            <p:ph type="body" idx="1"/>
          </p:nvPr>
        </p:nvSpPr>
        <p:spPr>
          <a:xfrm>
            <a:off x="214313" y="1819275"/>
            <a:ext cx="8858250" cy="4824413"/>
          </a:xfrm>
        </p:spPr>
        <p:txBody>
          <a:bodyPr/>
          <a:lstStyle/>
          <a:p>
            <a:pPr eaLnBrk="1" hangingPunct="1">
              <a:lnSpc>
                <a:spcPct val="90000"/>
              </a:lnSpc>
            </a:pPr>
            <a:r>
              <a:rPr lang="en-US" altLang="zh-CN" sz="2400" smtClean="0"/>
              <a:t>ADSL2</a:t>
            </a:r>
            <a:r>
              <a:rPr lang="zh-CN" altLang="en-US" sz="2400" smtClean="0"/>
              <a:t>（</a:t>
            </a:r>
            <a:r>
              <a:rPr lang="en-US" altLang="zh-CN" sz="2400" smtClean="0"/>
              <a:t>G.992.3 </a:t>
            </a:r>
            <a:r>
              <a:rPr lang="zh-CN" altLang="en-US" sz="2400" smtClean="0"/>
              <a:t>和 </a:t>
            </a:r>
            <a:r>
              <a:rPr lang="en-US" altLang="zh-CN" sz="2400" smtClean="0"/>
              <a:t>G.992.4</a:t>
            </a:r>
            <a:r>
              <a:rPr lang="zh-CN" altLang="en-US" sz="2400" smtClean="0"/>
              <a:t>）</a:t>
            </a:r>
            <a:br>
              <a:rPr lang="zh-CN" altLang="en-US" sz="2400" smtClean="0"/>
            </a:br>
            <a:r>
              <a:rPr lang="en-US" altLang="zh-CN" sz="2400" smtClean="0"/>
              <a:t>ADSL2+</a:t>
            </a:r>
            <a:r>
              <a:rPr lang="zh-CN" altLang="en-US" sz="2400" smtClean="0"/>
              <a:t>（</a:t>
            </a:r>
            <a:r>
              <a:rPr lang="en-US" altLang="zh-CN" sz="2400" smtClean="0"/>
              <a:t>G.992.5</a:t>
            </a:r>
            <a:r>
              <a:rPr lang="zh-CN" altLang="en-US" sz="2400" smtClean="0"/>
              <a:t>）</a:t>
            </a:r>
          </a:p>
          <a:p>
            <a:pPr eaLnBrk="1" hangingPunct="1">
              <a:lnSpc>
                <a:spcPct val="90000"/>
              </a:lnSpc>
            </a:pPr>
            <a:r>
              <a:rPr lang="zh-CN" altLang="en-US" sz="2400" b="1" smtClean="0">
                <a:solidFill>
                  <a:srgbClr val="0070C0"/>
                </a:solidFill>
              </a:rPr>
              <a:t>通过提高调制效率得到了更高的数据率</a:t>
            </a:r>
            <a:r>
              <a:rPr lang="zh-CN" altLang="en-US" sz="2400" smtClean="0"/>
              <a:t>。例如，</a:t>
            </a:r>
            <a:r>
              <a:rPr lang="en-US" altLang="zh-CN" sz="2400" smtClean="0"/>
              <a:t>ADSL2 </a:t>
            </a:r>
            <a:r>
              <a:rPr lang="zh-CN" altLang="en-US" sz="2400" smtClean="0"/>
              <a:t>要求至少应支持下行 </a:t>
            </a:r>
            <a:r>
              <a:rPr lang="en-US" altLang="zh-CN" sz="2400" smtClean="0"/>
              <a:t>8 Mb/s</a:t>
            </a:r>
            <a:r>
              <a:rPr lang="zh-CN" altLang="en-US" sz="2400" smtClean="0"/>
              <a:t>、上行 </a:t>
            </a:r>
            <a:r>
              <a:rPr lang="en-US" altLang="zh-CN" sz="2400" smtClean="0"/>
              <a:t>800 kb/s</a:t>
            </a:r>
            <a:r>
              <a:rPr lang="zh-CN" altLang="en-US" sz="2400" smtClean="0"/>
              <a:t>的速率。而 </a:t>
            </a:r>
            <a:r>
              <a:rPr lang="en-US" altLang="zh-CN" sz="2400" smtClean="0"/>
              <a:t>ADSL2+ </a:t>
            </a:r>
            <a:r>
              <a:rPr lang="zh-CN" altLang="en-US" sz="2400" smtClean="0"/>
              <a:t>则将频谱范围从 </a:t>
            </a:r>
            <a:r>
              <a:rPr lang="en-US" altLang="zh-CN" sz="2400" smtClean="0"/>
              <a:t>1.1 MHz </a:t>
            </a:r>
            <a:r>
              <a:rPr lang="zh-CN" altLang="en-US" sz="2400" smtClean="0"/>
              <a:t>扩展至</a:t>
            </a:r>
            <a:r>
              <a:rPr lang="en-US" altLang="zh-CN" sz="2400" smtClean="0"/>
              <a:t>2.2 MHz</a:t>
            </a:r>
            <a:r>
              <a:rPr lang="zh-CN" altLang="en-US" sz="2400" smtClean="0"/>
              <a:t>，下行速率可达 </a:t>
            </a:r>
            <a:r>
              <a:rPr lang="en-US" altLang="zh-CN" sz="2400" smtClean="0"/>
              <a:t>16 Mb/s</a:t>
            </a:r>
            <a:r>
              <a:rPr lang="zh-CN" altLang="en-US" sz="2400" smtClean="0"/>
              <a:t>（最大传输速率可达</a:t>
            </a:r>
            <a:r>
              <a:rPr lang="en-US" altLang="zh-CN" sz="2400" smtClean="0"/>
              <a:t>25 Mb/s</a:t>
            </a:r>
            <a:r>
              <a:rPr lang="zh-CN" altLang="en-US" sz="2400" smtClean="0"/>
              <a:t>），而上行速率可达 </a:t>
            </a:r>
            <a:r>
              <a:rPr lang="en-US" altLang="zh-CN" sz="2400" smtClean="0"/>
              <a:t>800 kb/s</a:t>
            </a:r>
            <a:r>
              <a:rPr lang="zh-CN" altLang="en-US" sz="2400" smtClean="0"/>
              <a:t>。</a:t>
            </a:r>
          </a:p>
          <a:p>
            <a:pPr eaLnBrk="1" hangingPunct="1">
              <a:lnSpc>
                <a:spcPct val="90000"/>
              </a:lnSpc>
            </a:pPr>
            <a:r>
              <a:rPr lang="zh-CN" altLang="en-US" sz="2400" smtClean="0"/>
              <a:t>采用了</a:t>
            </a:r>
            <a:r>
              <a:rPr lang="zh-CN" altLang="en-US" sz="2400" b="1" smtClean="0">
                <a:solidFill>
                  <a:srgbClr val="0070C0"/>
                </a:solidFill>
              </a:rPr>
              <a:t>无缝速率自适应技术</a:t>
            </a:r>
            <a:r>
              <a:rPr lang="zh-CN" altLang="en-US" sz="2400" smtClean="0"/>
              <a:t> </a:t>
            </a:r>
            <a:r>
              <a:rPr lang="en-US" altLang="zh-CN" sz="2400" smtClean="0"/>
              <a:t>SRA (Seamless Rate Adaptation)</a:t>
            </a:r>
            <a:r>
              <a:rPr lang="zh-CN" altLang="en-US" sz="2400" smtClean="0"/>
              <a:t>，可在运营中不中断通信和不产生误码的情况下，自适应地调整数据率。</a:t>
            </a:r>
          </a:p>
          <a:p>
            <a:pPr eaLnBrk="1" hangingPunct="1">
              <a:lnSpc>
                <a:spcPct val="90000"/>
              </a:lnSpc>
            </a:pPr>
            <a:r>
              <a:rPr lang="zh-CN" altLang="en-US" sz="2400" smtClean="0"/>
              <a:t>改善了线路质量评测和故障定位功能，这对提高网络的运行维护水平具有非常重要的意义。</a:t>
            </a:r>
          </a:p>
        </p:txBody>
      </p:sp>
    </p:spTree>
  </p:cSld>
  <p:clrMapOvr>
    <a:masterClrMapping/>
  </p:clrMapOvr>
  <p:transition>
    <p:blinds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smtClean="0"/>
              <a:t>WANs</a:t>
            </a:r>
          </a:p>
        </p:txBody>
      </p:sp>
      <p:sp>
        <p:nvSpPr>
          <p:cNvPr id="63491" name="Rectangle 3"/>
          <p:cNvSpPr>
            <a:spLocks noChangeArrowheads="1"/>
          </p:cNvSpPr>
          <p:nvPr/>
        </p:nvSpPr>
        <p:spPr bwMode="auto">
          <a:xfrm>
            <a:off x="468313" y="1773238"/>
            <a:ext cx="79930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10000"/>
              </a:lnSpc>
              <a:spcBef>
                <a:spcPct val="20000"/>
              </a:spcBef>
              <a:buClr>
                <a:schemeClr val="accent2"/>
              </a:buClr>
              <a:buFont typeface="Wingdings" pitchFamily="2" charset="2"/>
              <a:buChar char="p"/>
            </a:pPr>
            <a:r>
              <a:rPr lang="en-US" altLang="zh-CN" sz="2800">
                <a:latin typeface="Arial" charset="0"/>
              </a:rPr>
              <a:t> WAN Technology &amp; Devices</a:t>
            </a:r>
          </a:p>
          <a:p>
            <a:pPr marL="342900" indent="-342900">
              <a:lnSpc>
                <a:spcPct val="110000"/>
              </a:lnSpc>
              <a:spcBef>
                <a:spcPct val="20000"/>
              </a:spcBef>
              <a:buClr>
                <a:schemeClr val="accent2"/>
              </a:buClr>
              <a:buFont typeface="Wingdings" pitchFamily="2" charset="2"/>
              <a:buChar char="p"/>
            </a:pPr>
            <a:r>
              <a:rPr lang="en-US" altLang="zh-CN" sz="2800">
                <a:latin typeface="Arial" charset="0"/>
              </a:rPr>
              <a:t> WANs &amp; The OSI Model</a:t>
            </a:r>
          </a:p>
          <a:p>
            <a:pPr marL="342900" indent="-342900">
              <a:lnSpc>
                <a:spcPct val="110000"/>
              </a:lnSpc>
              <a:spcBef>
                <a:spcPct val="20000"/>
              </a:spcBef>
              <a:buClr>
                <a:schemeClr val="accent2"/>
              </a:buClr>
              <a:buFont typeface="Wingdings" pitchFamily="2" charset="2"/>
              <a:buChar char="p"/>
            </a:pPr>
            <a:r>
              <a:rPr lang="en-US" altLang="zh-CN" sz="2800">
                <a:latin typeface="Arial" charset="0"/>
              </a:rPr>
              <a:t> </a:t>
            </a:r>
            <a:r>
              <a:rPr lang="en-US" altLang="zh-CN" sz="2800">
                <a:solidFill>
                  <a:schemeClr val="hlink"/>
                </a:solidFill>
                <a:latin typeface="Arial" charset="0"/>
              </a:rPr>
              <a:t>WAN Accessing Methods</a:t>
            </a:r>
            <a:endParaRPr lang="en-US" altLang="zh-CN" sz="2800">
              <a:latin typeface="Arial" charset="0"/>
            </a:endParaRP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PPP/HDLC</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ISDN</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ADSL</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a:t>
            </a:r>
            <a:r>
              <a:rPr lang="en-US" altLang="zh-CN" sz="2800">
                <a:solidFill>
                  <a:schemeClr val="hlink"/>
                </a:solidFill>
                <a:latin typeface="Arial" charset="0"/>
              </a:rPr>
              <a:t>SONET</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HFC</a:t>
            </a:r>
          </a:p>
        </p:txBody>
      </p:sp>
      <p:sp>
        <p:nvSpPr>
          <p:cNvPr id="63492" name="Rectangle 4"/>
          <p:cNvSpPr>
            <a:spLocks noChangeArrowheads="1"/>
          </p:cNvSpPr>
          <p:nvPr/>
        </p:nvSpPr>
        <p:spPr bwMode="auto">
          <a:xfrm>
            <a:off x="646113" y="4246563"/>
            <a:ext cx="652303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endParaRPr lang="zh-CN" altLang="zh-CN" sz="2800">
              <a:latin typeface="Arial Black" pitchFamily="34" charset="0"/>
            </a:endParaRPr>
          </a:p>
        </p:txBody>
      </p:sp>
    </p:spTree>
  </p:cSld>
  <p:clrMapOvr>
    <a:masterClrMapping/>
  </p:clrMapOvr>
  <p:transition>
    <p:blinds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11188" y="0"/>
            <a:ext cx="7793037" cy="1462088"/>
          </a:xfrm>
        </p:spPr>
        <p:txBody>
          <a:bodyPr/>
          <a:lstStyle/>
          <a:p>
            <a:pPr eaLnBrk="1" hangingPunct="1"/>
            <a:r>
              <a:rPr lang="zh-CN" altLang="en-US" sz="3200" dirty="0" smtClean="0"/>
              <a:t>同步光纤网</a:t>
            </a:r>
            <a:r>
              <a:rPr lang="en-US" altLang="zh-CN" sz="3200" dirty="0" smtClean="0"/>
              <a:t>SONET</a:t>
            </a:r>
            <a:r>
              <a:rPr lang="zh-CN" altLang="en-US" sz="3200" dirty="0" smtClean="0"/>
              <a:t>和同步数字系列</a:t>
            </a:r>
            <a:r>
              <a:rPr lang="en-US" altLang="zh-CN" sz="3200" dirty="0" smtClean="0"/>
              <a:t>SDH </a:t>
            </a:r>
          </a:p>
        </p:txBody>
      </p:sp>
      <p:sp>
        <p:nvSpPr>
          <p:cNvPr id="953347" name="Rectangle 3"/>
          <p:cNvSpPr>
            <a:spLocks noGrp="1" noChangeArrowheads="1"/>
          </p:cNvSpPr>
          <p:nvPr>
            <p:ph type="body" idx="1"/>
          </p:nvPr>
        </p:nvSpPr>
        <p:spPr>
          <a:xfrm>
            <a:off x="539750" y="1917700"/>
            <a:ext cx="8459788" cy="4535488"/>
          </a:xfrm>
        </p:spPr>
        <p:txBody>
          <a:bodyPr/>
          <a:lstStyle/>
          <a:p>
            <a:pPr eaLnBrk="1" hangingPunct="1"/>
            <a:r>
              <a:rPr lang="zh-CN" altLang="en-US" smtClean="0"/>
              <a:t>旧的数字传输系统存在着许多缺点。其中最主要的是以下两个方面： </a:t>
            </a:r>
          </a:p>
          <a:p>
            <a:pPr eaLnBrk="1" hangingPunct="1"/>
            <a:r>
              <a:rPr lang="zh-CN" altLang="en-US" smtClean="0"/>
              <a:t>速率标准不统一。</a:t>
            </a:r>
          </a:p>
          <a:p>
            <a:pPr lvl="1" eaLnBrk="1" hangingPunct="1"/>
            <a:r>
              <a:rPr lang="zh-CN" altLang="en-US" smtClean="0">
                <a:solidFill>
                  <a:srgbClr val="333399"/>
                </a:solidFill>
                <a:ea typeface="黑体" pitchFamily="2" charset="-122"/>
              </a:rPr>
              <a:t>如果不对高次群的数字传输速率进行标准化，国际范围的高速数据传输就很难实现。</a:t>
            </a:r>
            <a:r>
              <a:rPr lang="zh-CN" altLang="en-US" smtClean="0"/>
              <a:t> </a:t>
            </a:r>
          </a:p>
          <a:p>
            <a:pPr eaLnBrk="1" hangingPunct="1"/>
            <a:r>
              <a:rPr lang="zh-CN" altLang="en-US" smtClean="0"/>
              <a:t>不是同步传输。</a:t>
            </a:r>
          </a:p>
          <a:p>
            <a:pPr lvl="1" eaLnBrk="1" hangingPunct="1"/>
            <a:r>
              <a:rPr lang="zh-CN" altLang="en-US" smtClean="0">
                <a:solidFill>
                  <a:srgbClr val="333399"/>
                </a:solidFill>
                <a:ea typeface="黑体" pitchFamily="2" charset="-122"/>
              </a:rPr>
              <a:t>在过去相当长的时间，为了节约经费，各国的数字网主要是采用</a:t>
            </a:r>
            <a:r>
              <a:rPr lang="zh-CN" altLang="en-US" smtClean="0">
                <a:solidFill>
                  <a:schemeClr val="hlink"/>
                </a:solidFill>
                <a:ea typeface="黑体" pitchFamily="2" charset="-122"/>
              </a:rPr>
              <a:t>准同步方式</a:t>
            </a:r>
            <a:r>
              <a:rPr lang="zh-CN" altLang="en-US" smtClean="0">
                <a:solidFill>
                  <a:srgbClr val="333399"/>
                </a:solidFill>
                <a:ea typeface="黑体" pitchFamily="2" charset="-122"/>
              </a:rPr>
              <a:t>。</a:t>
            </a:r>
            <a:r>
              <a:rPr lang="zh-CN" altLang="en-US" smtClean="0"/>
              <a:t>   </a:t>
            </a:r>
          </a:p>
        </p:txBody>
      </p:sp>
      <p:sp>
        <p:nvSpPr>
          <p:cNvPr id="6451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64517" name="Rectangle 5"/>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334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3347">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33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533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34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539750" y="115888"/>
            <a:ext cx="7793038" cy="1462087"/>
          </a:xfrm>
        </p:spPr>
        <p:txBody>
          <a:bodyPr/>
          <a:lstStyle/>
          <a:p>
            <a:pPr eaLnBrk="1" hangingPunct="1"/>
            <a:r>
              <a:rPr lang="zh-CN" altLang="en-US" smtClean="0"/>
              <a:t>同步光纤网 </a:t>
            </a:r>
            <a:r>
              <a:rPr lang="en-US" altLang="zh-CN" smtClean="0"/>
              <a:t>SONET</a:t>
            </a:r>
          </a:p>
        </p:txBody>
      </p:sp>
      <p:sp>
        <p:nvSpPr>
          <p:cNvPr id="955395" name="Rectangle 3"/>
          <p:cNvSpPr>
            <a:spLocks noGrp="1" noChangeArrowheads="1"/>
          </p:cNvSpPr>
          <p:nvPr>
            <p:ph type="body" idx="1"/>
          </p:nvPr>
        </p:nvSpPr>
        <p:spPr>
          <a:xfrm>
            <a:off x="395288" y="1917700"/>
            <a:ext cx="8604250" cy="4535488"/>
          </a:xfrm>
        </p:spPr>
        <p:txBody>
          <a:bodyPr/>
          <a:lstStyle/>
          <a:p>
            <a:pPr eaLnBrk="1" hangingPunct="1"/>
            <a:r>
              <a:rPr lang="zh-CN" altLang="en-US" smtClean="0">
                <a:solidFill>
                  <a:schemeClr val="hlink"/>
                </a:solidFill>
              </a:rPr>
              <a:t>同步光纤网</a:t>
            </a:r>
            <a:r>
              <a:rPr lang="zh-CN" altLang="en-US" smtClean="0"/>
              <a:t> </a:t>
            </a:r>
            <a:r>
              <a:rPr lang="en-US" altLang="zh-CN" smtClean="0"/>
              <a:t>SONET (Synchronous Optical Network) </a:t>
            </a:r>
            <a:r>
              <a:rPr lang="zh-CN" altLang="en-US" smtClean="0"/>
              <a:t>的各级时钟都来自一个非常精确的主时钟（铯原子钟，精度优于</a:t>
            </a:r>
            <a:r>
              <a:rPr lang="en-US" altLang="zh-CN" smtClean="0"/>
              <a:t>10</a:t>
            </a:r>
            <a:r>
              <a:rPr lang="en-US" altLang="zh-CN" baseline="30000" smtClean="0"/>
              <a:t>-11</a:t>
            </a:r>
            <a:r>
              <a:rPr lang="zh-CN" altLang="en-US" smtClean="0"/>
              <a:t>秒） </a:t>
            </a:r>
          </a:p>
          <a:p>
            <a:pPr eaLnBrk="1" hangingPunct="1"/>
            <a:r>
              <a:rPr lang="zh-CN" altLang="en-US" smtClean="0"/>
              <a:t>第 </a:t>
            </a:r>
            <a:r>
              <a:rPr lang="en-US" altLang="zh-CN" smtClean="0"/>
              <a:t>1 </a:t>
            </a:r>
            <a:r>
              <a:rPr lang="zh-CN" altLang="en-US" smtClean="0"/>
              <a:t>级</a:t>
            </a:r>
            <a:r>
              <a:rPr lang="zh-CN" altLang="en-US" smtClean="0">
                <a:solidFill>
                  <a:schemeClr val="hlink"/>
                </a:solidFill>
              </a:rPr>
              <a:t>同步传送信号</a:t>
            </a:r>
            <a:r>
              <a:rPr lang="zh-CN" altLang="en-US" smtClean="0"/>
              <a:t> </a:t>
            </a:r>
            <a:r>
              <a:rPr lang="en-US" altLang="zh-CN" smtClean="0"/>
              <a:t>STS-1 (Synchronous Transport Signal)</a:t>
            </a:r>
            <a:r>
              <a:rPr lang="zh-CN" altLang="en-US" smtClean="0"/>
              <a:t>的传输速率是 </a:t>
            </a:r>
            <a:r>
              <a:rPr lang="en-US" altLang="zh-CN" smtClean="0"/>
              <a:t>51.84 Mb/s</a:t>
            </a:r>
            <a:r>
              <a:rPr lang="zh-CN" altLang="en-US" smtClean="0"/>
              <a:t>。</a:t>
            </a:r>
          </a:p>
          <a:p>
            <a:pPr eaLnBrk="1" hangingPunct="1"/>
            <a:r>
              <a:rPr lang="zh-CN" altLang="en-US" smtClean="0"/>
              <a:t>光信号则称为第 </a:t>
            </a:r>
            <a:r>
              <a:rPr lang="en-US" altLang="zh-CN" smtClean="0"/>
              <a:t>1 </a:t>
            </a:r>
            <a:r>
              <a:rPr lang="zh-CN" altLang="en-US" smtClean="0"/>
              <a:t>级</a:t>
            </a:r>
            <a:r>
              <a:rPr lang="zh-CN" altLang="en-US" smtClean="0">
                <a:solidFill>
                  <a:schemeClr val="hlink"/>
                </a:solidFill>
              </a:rPr>
              <a:t>光载波</a:t>
            </a:r>
            <a:r>
              <a:rPr lang="zh-CN" altLang="en-US" smtClean="0"/>
              <a:t> </a:t>
            </a:r>
            <a:r>
              <a:rPr lang="en-US" altLang="zh-CN" smtClean="0"/>
              <a:t>OC-1</a:t>
            </a:r>
            <a:r>
              <a:rPr lang="zh-CN" altLang="en-US" smtClean="0"/>
              <a:t>，</a:t>
            </a:r>
            <a:r>
              <a:rPr lang="en-US" altLang="zh-CN" smtClean="0"/>
              <a:t>OC </a:t>
            </a:r>
            <a:r>
              <a:rPr lang="zh-CN" altLang="en-US" smtClean="0"/>
              <a:t>表示</a:t>
            </a:r>
            <a:r>
              <a:rPr lang="en-US" altLang="zh-CN" smtClean="0"/>
              <a:t>Optical Carrier</a:t>
            </a:r>
            <a:r>
              <a:rPr lang="zh-CN" altLang="en-US" smtClean="0"/>
              <a:t>。  </a:t>
            </a:r>
          </a:p>
        </p:txBody>
      </p:sp>
      <p:sp>
        <p:nvSpPr>
          <p:cNvPr id="6554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65541" name="Rectangle 5"/>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53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53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539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t>WAN Virtual Circuits</a:t>
            </a:r>
          </a:p>
        </p:txBody>
      </p:sp>
      <p:sp>
        <p:nvSpPr>
          <p:cNvPr id="12291" name="Rectangle 3"/>
          <p:cNvSpPr>
            <a:spLocks noGrp="1" noChangeArrowheads="1"/>
          </p:cNvSpPr>
          <p:nvPr>
            <p:ph type="body" idx="1"/>
          </p:nvPr>
        </p:nvSpPr>
        <p:spPr>
          <a:xfrm>
            <a:off x="250825" y="1752600"/>
            <a:ext cx="8642350" cy="4267200"/>
          </a:xfrm>
        </p:spPr>
        <p:txBody>
          <a:bodyPr/>
          <a:lstStyle/>
          <a:p>
            <a:pPr eaLnBrk="1" hangingPunct="1">
              <a:lnSpc>
                <a:spcPct val="110000"/>
              </a:lnSpc>
            </a:pPr>
            <a:r>
              <a:rPr lang="en-US" altLang="zh-CN" sz="2000" dirty="0" smtClean="0"/>
              <a:t>Switched Virtual Circuits (SVCs) are WAN paths to the destination established and terminated on demand.</a:t>
            </a:r>
          </a:p>
          <a:p>
            <a:pPr lvl="1" eaLnBrk="1" hangingPunct="1">
              <a:lnSpc>
                <a:spcPct val="110000"/>
              </a:lnSpc>
            </a:pPr>
            <a:r>
              <a:rPr lang="en-US" altLang="zh-CN" sz="2000" dirty="0" smtClean="0"/>
              <a:t>Three phases:</a:t>
            </a:r>
          </a:p>
          <a:p>
            <a:pPr lvl="2" eaLnBrk="1" hangingPunct="1">
              <a:lnSpc>
                <a:spcPct val="110000"/>
              </a:lnSpc>
            </a:pPr>
            <a:r>
              <a:rPr lang="en-US" altLang="zh-CN" sz="2000" dirty="0" smtClean="0">
                <a:solidFill>
                  <a:srgbClr val="003366"/>
                </a:solidFill>
              </a:rPr>
              <a:t>Circuit establishment</a:t>
            </a:r>
            <a:r>
              <a:rPr lang="en-US" altLang="zh-CN" sz="2000" dirty="0" smtClean="0"/>
              <a:t> </a:t>
            </a:r>
            <a:r>
              <a:rPr lang="en-US" altLang="zh-CN" sz="2000" dirty="0" smtClean="0">
                <a:latin typeface="Arial Narrow" pitchFamily="34" charset="0"/>
              </a:rPr>
              <a:t>–</a:t>
            </a:r>
            <a:r>
              <a:rPr lang="en-US" altLang="zh-CN" sz="2000" dirty="0" smtClean="0"/>
              <a:t> creates the virtual circuit</a:t>
            </a:r>
          </a:p>
          <a:p>
            <a:pPr lvl="2" eaLnBrk="1" hangingPunct="1">
              <a:lnSpc>
                <a:spcPct val="110000"/>
              </a:lnSpc>
            </a:pPr>
            <a:r>
              <a:rPr lang="en-US" altLang="zh-CN" sz="2000" dirty="0" smtClean="0">
                <a:solidFill>
                  <a:srgbClr val="003366"/>
                </a:solidFill>
              </a:rPr>
              <a:t>Data transfer</a:t>
            </a:r>
            <a:r>
              <a:rPr lang="en-US" altLang="zh-CN" sz="2000" dirty="0" smtClean="0"/>
              <a:t> </a:t>
            </a:r>
            <a:r>
              <a:rPr lang="en-US" altLang="zh-CN" sz="2000" dirty="0" smtClean="0">
                <a:latin typeface="Arial Narrow" pitchFamily="34" charset="0"/>
              </a:rPr>
              <a:t>–</a:t>
            </a:r>
            <a:r>
              <a:rPr lang="en-US" altLang="zh-CN" sz="2000" dirty="0" smtClean="0"/>
              <a:t> sending and receiving user data</a:t>
            </a:r>
          </a:p>
          <a:p>
            <a:pPr lvl="2" eaLnBrk="1" hangingPunct="1">
              <a:lnSpc>
                <a:spcPct val="110000"/>
              </a:lnSpc>
            </a:pPr>
            <a:r>
              <a:rPr lang="en-US" altLang="zh-CN" sz="2000" dirty="0" smtClean="0">
                <a:solidFill>
                  <a:srgbClr val="003366"/>
                </a:solidFill>
              </a:rPr>
              <a:t>Circuit termination</a:t>
            </a:r>
            <a:r>
              <a:rPr lang="en-US" altLang="zh-CN" sz="2000" dirty="0" smtClean="0"/>
              <a:t> </a:t>
            </a:r>
            <a:r>
              <a:rPr lang="en-US" altLang="zh-CN" sz="2000" dirty="0" smtClean="0">
                <a:latin typeface="Arial Narrow" pitchFamily="34" charset="0"/>
              </a:rPr>
              <a:t>–</a:t>
            </a:r>
            <a:r>
              <a:rPr lang="en-US" altLang="zh-CN" sz="2000" dirty="0" smtClean="0"/>
              <a:t> tearing down the virtual circuit</a:t>
            </a:r>
          </a:p>
          <a:p>
            <a:pPr lvl="1" eaLnBrk="1" hangingPunct="1">
              <a:lnSpc>
                <a:spcPct val="110000"/>
              </a:lnSpc>
            </a:pPr>
            <a:r>
              <a:rPr lang="en-US" altLang="zh-CN" sz="2000" dirty="0" smtClean="0"/>
              <a:t>Telephone service and ATM use SVCs</a:t>
            </a:r>
          </a:p>
          <a:p>
            <a:pPr lvl="1" eaLnBrk="1" hangingPunct="1">
              <a:lnSpc>
                <a:spcPct val="110000"/>
              </a:lnSpc>
            </a:pPr>
            <a:r>
              <a:rPr lang="en-US" altLang="zh-CN" sz="2000" dirty="0" smtClean="0"/>
              <a:t>Increased use of bandwidth but decreased cost</a:t>
            </a:r>
          </a:p>
          <a:p>
            <a:pPr eaLnBrk="1" hangingPunct="1">
              <a:lnSpc>
                <a:spcPct val="110000"/>
              </a:lnSpc>
            </a:pPr>
            <a:r>
              <a:rPr lang="en-US" altLang="zh-CN" sz="2000" dirty="0" smtClean="0"/>
              <a:t>Permanent Virtual Circuits (PVCs) are permanently established circuits with one mode: data transfer</a:t>
            </a:r>
          </a:p>
          <a:p>
            <a:pPr lvl="1" eaLnBrk="1" hangingPunct="1">
              <a:lnSpc>
                <a:spcPct val="110000"/>
              </a:lnSpc>
            </a:pPr>
            <a:r>
              <a:rPr lang="en-US" altLang="zh-CN" sz="2000" dirty="0" smtClean="0"/>
              <a:t>X.25 and Frame Relay use PVCs</a:t>
            </a:r>
          </a:p>
          <a:p>
            <a:pPr lvl="1" eaLnBrk="1" hangingPunct="1">
              <a:lnSpc>
                <a:spcPct val="110000"/>
              </a:lnSpc>
            </a:pPr>
            <a:r>
              <a:rPr lang="en-US" altLang="zh-CN" sz="2000" dirty="0" smtClean="0"/>
              <a:t>Decreased use of bandwidth but increased cost</a:t>
            </a:r>
          </a:p>
        </p:txBody>
      </p:sp>
    </p:spTree>
  </p:cSld>
  <p:clrMapOvr>
    <a:masterClrMapping/>
  </p:clrMapOvr>
  <p:transition>
    <p:blinds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39750" y="0"/>
            <a:ext cx="7793038" cy="1462088"/>
          </a:xfrm>
        </p:spPr>
        <p:txBody>
          <a:bodyPr/>
          <a:lstStyle/>
          <a:p>
            <a:pPr eaLnBrk="1" hangingPunct="1"/>
            <a:r>
              <a:rPr lang="en-US" altLang="zh-CN" smtClean="0"/>
              <a:t/>
            </a:r>
            <a:br>
              <a:rPr lang="en-US" altLang="zh-CN" smtClean="0"/>
            </a:br>
            <a:r>
              <a:rPr lang="zh-CN" altLang="en-US" smtClean="0"/>
              <a:t>同步数字系列 </a:t>
            </a:r>
            <a:r>
              <a:rPr lang="en-US" altLang="zh-CN" b="1" smtClean="0"/>
              <a:t>SDH</a:t>
            </a:r>
            <a:r>
              <a:rPr lang="en-US" altLang="zh-CN" smtClean="0"/>
              <a:t> </a:t>
            </a:r>
          </a:p>
        </p:txBody>
      </p:sp>
      <p:sp>
        <p:nvSpPr>
          <p:cNvPr id="957443" name="Rectangle 3"/>
          <p:cNvSpPr>
            <a:spLocks noGrp="1" noChangeArrowheads="1"/>
          </p:cNvSpPr>
          <p:nvPr>
            <p:ph type="body" idx="1"/>
          </p:nvPr>
        </p:nvSpPr>
        <p:spPr>
          <a:xfrm>
            <a:off x="539750" y="1917700"/>
            <a:ext cx="8459788" cy="4535488"/>
          </a:xfrm>
        </p:spPr>
        <p:txBody>
          <a:bodyPr/>
          <a:lstStyle/>
          <a:p>
            <a:pPr eaLnBrk="1" hangingPunct="1"/>
            <a:r>
              <a:rPr lang="en-US" altLang="zh-CN" smtClean="0"/>
              <a:t>ITU-T </a:t>
            </a:r>
            <a:r>
              <a:rPr lang="zh-CN" altLang="en-US" smtClean="0"/>
              <a:t>以美国标准 </a:t>
            </a:r>
            <a:r>
              <a:rPr lang="en-US" altLang="zh-CN" smtClean="0"/>
              <a:t>SONET </a:t>
            </a:r>
            <a:r>
              <a:rPr lang="zh-CN" altLang="en-US" smtClean="0"/>
              <a:t>为基础，制订出国际标准</a:t>
            </a:r>
            <a:r>
              <a:rPr lang="zh-CN" altLang="en-US" smtClean="0">
                <a:solidFill>
                  <a:schemeClr val="hlink"/>
                </a:solidFill>
              </a:rPr>
              <a:t>同步数字系列</a:t>
            </a:r>
            <a:r>
              <a:rPr lang="zh-CN" altLang="en-US" smtClean="0"/>
              <a:t> </a:t>
            </a:r>
            <a:r>
              <a:rPr lang="en-US" altLang="zh-CN" smtClean="0"/>
              <a:t>SDH (Synchronous Digital Hierarchy)</a:t>
            </a:r>
            <a:r>
              <a:rPr lang="zh-CN" altLang="en-US" smtClean="0"/>
              <a:t>。</a:t>
            </a:r>
          </a:p>
          <a:p>
            <a:pPr eaLnBrk="1" hangingPunct="1"/>
            <a:r>
              <a:rPr lang="zh-CN" altLang="en-US" smtClean="0"/>
              <a:t>一般可认为 </a:t>
            </a:r>
            <a:r>
              <a:rPr lang="en-US" altLang="zh-CN" smtClean="0"/>
              <a:t>SDH </a:t>
            </a:r>
            <a:r>
              <a:rPr lang="zh-CN" altLang="en-US" smtClean="0"/>
              <a:t>与 </a:t>
            </a:r>
            <a:r>
              <a:rPr lang="en-US" altLang="zh-CN" smtClean="0"/>
              <a:t>SONET </a:t>
            </a:r>
            <a:r>
              <a:rPr lang="zh-CN" altLang="en-US" smtClean="0"/>
              <a:t>是同义词。</a:t>
            </a:r>
          </a:p>
          <a:p>
            <a:pPr eaLnBrk="1" hangingPunct="1"/>
            <a:r>
              <a:rPr lang="en-US" altLang="zh-CN" smtClean="0"/>
              <a:t>SDH </a:t>
            </a:r>
            <a:r>
              <a:rPr lang="zh-CN" altLang="en-US" smtClean="0"/>
              <a:t>的基本速率为 </a:t>
            </a:r>
            <a:r>
              <a:rPr lang="en-US" altLang="zh-CN" smtClean="0"/>
              <a:t>155.52 Mb/s</a:t>
            </a:r>
            <a:r>
              <a:rPr lang="zh-CN" altLang="en-US" smtClean="0"/>
              <a:t>，称为第 </a:t>
            </a:r>
            <a:r>
              <a:rPr lang="en-US" altLang="zh-CN" b="1" smtClean="0"/>
              <a:t>1 </a:t>
            </a:r>
            <a:r>
              <a:rPr lang="zh-CN" altLang="en-US" smtClean="0"/>
              <a:t>级</a:t>
            </a:r>
            <a:r>
              <a:rPr lang="zh-CN" altLang="en-US" smtClean="0">
                <a:solidFill>
                  <a:schemeClr val="hlink"/>
                </a:solidFill>
              </a:rPr>
              <a:t>同步传递模块</a:t>
            </a:r>
            <a:r>
              <a:rPr lang="zh-CN" altLang="en-US" smtClean="0"/>
              <a:t> </a:t>
            </a:r>
            <a:r>
              <a:rPr lang="en-US" altLang="zh-CN" smtClean="0"/>
              <a:t>(Synchronous Transfer Module)</a:t>
            </a:r>
            <a:r>
              <a:rPr lang="zh-CN" altLang="en-US" smtClean="0"/>
              <a:t>，即 </a:t>
            </a:r>
            <a:r>
              <a:rPr lang="en-US" altLang="zh-CN" smtClean="0"/>
              <a:t>STM-1</a:t>
            </a:r>
            <a:r>
              <a:rPr lang="zh-CN" altLang="en-US" smtClean="0"/>
              <a:t>，相当于 </a:t>
            </a:r>
            <a:r>
              <a:rPr lang="en-US" altLang="zh-CN" smtClean="0"/>
              <a:t>SONET </a:t>
            </a:r>
            <a:r>
              <a:rPr lang="zh-CN" altLang="en-US" smtClean="0"/>
              <a:t>体系中的 </a:t>
            </a:r>
            <a:r>
              <a:rPr lang="en-US" altLang="zh-CN" smtClean="0"/>
              <a:t>OC-3 </a:t>
            </a:r>
            <a:r>
              <a:rPr lang="zh-CN" altLang="en-US" smtClean="0"/>
              <a:t>速率。   </a:t>
            </a:r>
          </a:p>
        </p:txBody>
      </p:sp>
      <p:sp>
        <p:nvSpPr>
          <p:cNvPr id="6656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66565" name="Rectangle 5"/>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74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74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4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9557" name="Group 69"/>
          <p:cNvGraphicFramePr>
            <a:graphicFrameLocks noGrp="1"/>
          </p:cNvGraphicFramePr>
          <p:nvPr/>
        </p:nvGraphicFramePr>
        <p:xfrm>
          <a:off x="179388" y="1716088"/>
          <a:ext cx="8820150" cy="4884740"/>
        </p:xfrm>
        <a:graphic>
          <a:graphicData uri="http://schemas.openxmlformats.org/drawingml/2006/table">
            <a:tbl>
              <a:tblPr/>
              <a:tblGrid>
                <a:gridCol w="1690687">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1800225">
                  <a:extLst>
                    <a:ext uri="{9D8B030D-6E8A-4147-A177-3AD203B41FA5}">
                      <a16:colId xmlns:a16="http://schemas.microsoft.com/office/drawing/2014/main" val="20002"/>
                    </a:ext>
                  </a:extLst>
                </a:gridCol>
                <a:gridCol w="2700338">
                  <a:extLst>
                    <a:ext uri="{9D8B030D-6E8A-4147-A177-3AD203B41FA5}">
                      <a16:colId xmlns:a16="http://schemas.microsoft.com/office/drawing/2014/main" val="20003"/>
                    </a:ext>
                  </a:extLst>
                </a:gridCol>
              </a:tblGrid>
              <a:tr h="70108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(Mb/s)</a:t>
                      </a:r>
                      <a:endParaRPr kumimoji="0" lang="en-US" altLang="zh-CN" sz="2000" b="0" i="0" u="none" strike="noStrike" cap="none" normalizeH="0" baseline="0" smtClean="0">
                        <a:ln>
                          <a:noFill/>
                        </a:ln>
                        <a:solidFill>
                          <a:schemeClr val="tx1"/>
                        </a:solidFill>
                        <a:effectLst/>
                        <a:latin typeface="Verdana"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SONET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符号</a:t>
                      </a:r>
                      <a:endParaRPr kumimoji="0"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ITU-T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符号</a:t>
                      </a:r>
                      <a:endParaRPr kumimoji="0"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表示线路速率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的常用近似值</a:t>
                      </a:r>
                      <a:endParaRPr kumimoji="0"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51.840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OC-1/STS-1</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sym typeface="Symbol" pitchFamily="18" charset="2"/>
                        </a:rPr>
                        <a:t></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0" i="0" u="none" strike="noStrike" cap="none" normalizeH="0" baseline="0" smtClean="0">
                        <a:ln>
                          <a:noFill/>
                        </a:ln>
                        <a:solidFill>
                          <a:schemeClr val="tx1"/>
                        </a:solidFill>
                        <a:effectLst/>
                        <a:latin typeface="Verdana"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155.520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OC-3/STS-3</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STM-1</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155 Mb/s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466.560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OC-9/STS-9</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STM-3</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0" i="0" u="none" strike="noStrike" cap="none" normalizeH="0" baseline="0" smtClean="0">
                        <a:ln>
                          <a:noFill/>
                        </a:ln>
                        <a:solidFill>
                          <a:schemeClr val="tx1"/>
                        </a:solidFill>
                        <a:effectLst/>
                        <a:latin typeface="Verdana"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622.080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OC-12/STS-12</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STM-4</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622 Mb/s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933.120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OC-18/STS-18</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STM-6</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0" i="0" u="none" strike="noStrike" cap="none" normalizeH="0" baseline="0" smtClean="0">
                        <a:ln>
                          <a:noFill/>
                        </a:ln>
                        <a:solidFill>
                          <a:schemeClr val="tx1"/>
                        </a:solidFill>
                        <a:effectLst/>
                        <a:latin typeface="Verdana"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1244.160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OC-24/STS-24</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STM-8</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0" i="0" u="none" strike="noStrike" cap="none" normalizeH="0" baseline="0" smtClean="0">
                        <a:ln>
                          <a:noFill/>
                        </a:ln>
                        <a:solidFill>
                          <a:schemeClr val="tx1"/>
                        </a:solidFill>
                        <a:effectLst/>
                        <a:latin typeface="Verdana"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37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2488.320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OC-48/STS-48</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STM-16</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2.5 Gb/s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2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4976.640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OC-96/STS-96</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STM-32</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881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9953.280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OC-192/STS-192</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STM-64</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10 Gb/s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72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39813.120 </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OC-768/STS-768 </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STM-256 </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40 Gb/s </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67649" name="Text Box 65"/>
          <p:cNvSpPr txBox="1">
            <a:spLocks noChangeArrowheads="1"/>
          </p:cNvSpPr>
          <p:nvPr/>
        </p:nvSpPr>
        <p:spPr bwMode="auto">
          <a:xfrm>
            <a:off x="0" y="981075"/>
            <a:ext cx="9029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800">
                <a:solidFill>
                  <a:srgbClr val="333399"/>
                </a:solidFill>
                <a:latin typeface="Arial" charset="0"/>
                <a:ea typeface="黑体" pitchFamily="2" charset="-122"/>
              </a:rPr>
              <a:t>SONET </a:t>
            </a:r>
            <a:r>
              <a:rPr lang="zh-CN" altLang="en-US" sz="2800">
                <a:solidFill>
                  <a:srgbClr val="333399"/>
                </a:solidFill>
                <a:latin typeface="Arial" charset="0"/>
                <a:ea typeface="黑体" pitchFamily="2" charset="-122"/>
              </a:rPr>
              <a:t>的 </a:t>
            </a:r>
            <a:r>
              <a:rPr lang="en-US" altLang="zh-CN" sz="2800">
                <a:solidFill>
                  <a:srgbClr val="333399"/>
                </a:solidFill>
                <a:latin typeface="Arial" charset="0"/>
                <a:ea typeface="黑体" pitchFamily="2" charset="-122"/>
              </a:rPr>
              <a:t>OC </a:t>
            </a:r>
            <a:r>
              <a:rPr lang="zh-CN" altLang="en-US" sz="2800">
                <a:solidFill>
                  <a:srgbClr val="333399"/>
                </a:solidFill>
                <a:latin typeface="Arial" charset="0"/>
                <a:ea typeface="黑体" pitchFamily="2" charset="-122"/>
              </a:rPr>
              <a:t>级</a:t>
            </a:r>
            <a:r>
              <a:rPr lang="en-US" altLang="zh-CN" sz="2800">
                <a:solidFill>
                  <a:srgbClr val="333399"/>
                </a:solidFill>
                <a:latin typeface="Arial" charset="0"/>
                <a:ea typeface="黑体" pitchFamily="2" charset="-122"/>
              </a:rPr>
              <a:t>/STS </a:t>
            </a:r>
            <a:r>
              <a:rPr lang="zh-CN" altLang="en-US" sz="2800">
                <a:solidFill>
                  <a:srgbClr val="333399"/>
                </a:solidFill>
                <a:latin typeface="Arial" charset="0"/>
                <a:ea typeface="黑体" pitchFamily="2" charset="-122"/>
              </a:rPr>
              <a:t>级与 </a:t>
            </a:r>
            <a:r>
              <a:rPr lang="en-US" altLang="zh-CN" sz="2800">
                <a:solidFill>
                  <a:srgbClr val="333399"/>
                </a:solidFill>
                <a:latin typeface="Arial" charset="0"/>
                <a:ea typeface="黑体" pitchFamily="2" charset="-122"/>
              </a:rPr>
              <a:t>SDH </a:t>
            </a:r>
            <a:r>
              <a:rPr lang="zh-CN" altLang="en-US" sz="2800">
                <a:solidFill>
                  <a:srgbClr val="333399"/>
                </a:solidFill>
                <a:latin typeface="Arial" charset="0"/>
                <a:ea typeface="黑体" pitchFamily="2" charset="-122"/>
              </a:rPr>
              <a:t>的 </a:t>
            </a:r>
            <a:r>
              <a:rPr lang="en-US" altLang="zh-CN" sz="2800">
                <a:solidFill>
                  <a:srgbClr val="333399"/>
                </a:solidFill>
                <a:latin typeface="Arial" charset="0"/>
                <a:ea typeface="黑体" pitchFamily="2" charset="-122"/>
              </a:rPr>
              <a:t>STM </a:t>
            </a:r>
            <a:r>
              <a:rPr lang="zh-CN" altLang="en-US" sz="2800">
                <a:solidFill>
                  <a:srgbClr val="333399"/>
                </a:solidFill>
                <a:latin typeface="Arial" charset="0"/>
                <a:ea typeface="黑体" pitchFamily="2" charset="-122"/>
              </a:rPr>
              <a:t>级的对应关系 </a:t>
            </a:r>
          </a:p>
        </p:txBody>
      </p:sp>
    </p:spTree>
  </p:cSld>
  <p:clrMapOvr>
    <a:masterClrMapping/>
  </p:clrMapOvr>
  <p:transition>
    <p:blinds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39750" y="188913"/>
            <a:ext cx="7793038" cy="1295400"/>
          </a:xfrm>
        </p:spPr>
        <p:txBody>
          <a:bodyPr/>
          <a:lstStyle/>
          <a:p>
            <a:pPr eaLnBrk="1" hangingPunct="1"/>
            <a:r>
              <a:rPr lang="en-US" altLang="zh-CN" sz="3400" dirty="0" smtClean="0"/>
              <a:t>SONET </a:t>
            </a:r>
            <a:r>
              <a:rPr lang="zh-CN" altLang="en-US" sz="3400" dirty="0" smtClean="0"/>
              <a:t>的体系结构 </a:t>
            </a:r>
          </a:p>
        </p:txBody>
      </p:sp>
      <p:sp>
        <p:nvSpPr>
          <p:cNvPr id="68611"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68612" name="Rectangle 4"/>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pSp>
        <p:nvGrpSpPr>
          <p:cNvPr id="68613" name="Group 5"/>
          <p:cNvGrpSpPr>
            <a:grpSpLocks/>
          </p:cNvGrpSpPr>
          <p:nvPr/>
        </p:nvGrpSpPr>
        <p:grpSpPr bwMode="auto">
          <a:xfrm>
            <a:off x="4908550" y="5195888"/>
            <a:ext cx="762000" cy="609600"/>
            <a:chOff x="5088" y="2976"/>
            <a:chExt cx="480" cy="384"/>
          </a:xfrm>
        </p:grpSpPr>
        <p:sp>
          <p:nvSpPr>
            <p:cNvPr id="68693" name="Rectangle 6"/>
            <p:cNvSpPr>
              <a:spLocks noChangeArrowheads="1"/>
            </p:cNvSpPr>
            <p:nvPr/>
          </p:nvSpPr>
          <p:spPr bwMode="auto">
            <a:xfrm>
              <a:off x="5088" y="2976"/>
              <a:ext cx="480" cy="384"/>
            </a:xfrm>
            <a:prstGeom prst="rect">
              <a:avLst/>
            </a:prstGeom>
            <a:solidFill>
              <a:srgbClr val="FFFF99"/>
            </a:solidFill>
            <a:ln w="19050">
              <a:solidFill>
                <a:srgbClr val="333399"/>
              </a:solidFill>
              <a:miter lim="800000"/>
              <a:headEnd/>
              <a:tailEnd/>
            </a:ln>
          </p:spPr>
          <p:txBody>
            <a:bodyPr wrap="none" anchor="ctr"/>
            <a:lstStyle/>
            <a:p>
              <a:endParaRPr lang="zh-CN" altLang="en-US"/>
            </a:p>
          </p:txBody>
        </p:sp>
        <p:sp>
          <p:nvSpPr>
            <p:cNvPr id="68694" name="Line 7"/>
            <p:cNvSpPr>
              <a:spLocks noChangeShapeType="1"/>
            </p:cNvSpPr>
            <p:nvPr/>
          </p:nvSpPr>
          <p:spPr bwMode="auto">
            <a:xfrm flipV="1">
              <a:off x="5088" y="3168"/>
              <a:ext cx="480" cy="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8614" name="Group 8"/>
          <p:cNvGrpSpPr>
            <a:grpSpLocks/>
          </p:cNvGrpSpPr>
          <p:nvPr/>
        </p:nvGrpSpPr>
        <p:grpSpPr bwMode="auto">
          <a:xfrm>
            <a:off x="3384550" y="5195888"/>
            <a:ext cx="762000" cy="609600"/>
            <a:chOff x="5088" y="2976"/>
            <a:chExt cx="480" cy="384"/>
          </a:xfrm>
        </p:grpSpPr>
        <p:sp>
          <p:nvSpPr>
            <p:cNvPr id="68691" name="Rectangle 9"/>
            <p:cNvSpPr>
              <a:spLocks noChangeArrowheads="1"/>
            </p:cNvSpPr>
            <p:nvPr/>
          </p:nvSpPr>
          <p:spPr bwMode="auto">
            <a:xfrm>
              <a:off x="5088" y="2976"/>
              <a:ext cx="480" cy="384"/>
            </a:xfrm>
            <a:prstGeom prst="rect">
              <a:avLst/>
            </a:prstGeom>
            <a:solidFill>
              <a:srgbClr val="FFFF99"/>
            </a:solidFill>
            <a:ln w="19050">
              <a:solidFill>
                <a:srgbClr val="333399"/>
              </a:solidFill>
              <a:miter lim="800000"/>
              <a:headEnd/>
              <a:tailEnd/>
            </a:ln>
          </p:spPr>
          <p:txBody>
            <a:bodyPr wrap="none" anchor="ctr"/>
            <a:lstStyle/>
            <a:p>
              <a:endParaRPr lang="zh-CN" altLang="en-US"/>
            </a:p>
          </p:txBody>
        </p:sp>
        <p:sp>
          <p:nvSpPr>
            <p:cNvPr id="68692" name="Line 10"/>
            <p:cNvSpPr>
              <a:spLocks noChangeShapeType="1"/>
            </p:cNvSpPr>
            <p:nvPr/>
          </p:nvSpPr>
          <p:spPr bwMode="auto">
            <a:xfrm flipV="1">
              <a:off x="5088" y="3168"/>
              <a:ext cx="480" cy="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8615" name="Rectangle 11"/>
          <p:cNvSpPr>
            <a:spLocks noChangeArrowheads="1"/>
          </p:cNvSpPr>
          <p:nvPr/>
        </p:nvSpPr>
        <p:spPr bwMode="auto">
          <a:xfrm>
            <a:off x="6356350" y="4891088"/>
            <a:ext cx="762000" cy="914400"/>
          </a:xfrm>
          <a:prstGeom prst="rect">
            <a:avLst/>
          </a:prstGeom>
          <a:solidFill>
            <a:srgbClr val="FFFF99"/>
          </a:solidFill>
          <a:ln w="19050">
            <a:solidFill>
              <a:srgbClr val="333399"/>
            </a:solidFill>
            <a:miter lim="800000"/>
            <a:headEnd/>
            <a:tailEnd/>
          </a:ln>
        </p:spPr>
        <p:txBody>
          <a:bodyPr wrap="none" anchor="ctr"/>
          <a:lstStyle/>
          <a:p>
            <a:endParaRPr lang="zh-CN" altLang="en-US"/>
          </a:p>
        </p:txBody>
      </p:sp>
      <p:sp>
        <p:nvSpPr>
          <p:cNvPr id="68616" name="Line 12"/>
          <p:cNvSpPr>
            <a:spLocks noChangeShapeType="1"/>
          </p:cNvSpPr>
          <p:nvPr/>
        </p:nvSpPr>
        <p:spPr bwMode="auto">
          <a:xfrm flipV="1">
            <a:off x="6356350" y="5500688"/>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7" name="Line 13"/>
          <p:cNvSpPr>
            <a:spLocks noChangeShapeType="1"/>
          </p:cNvSpPr>
          <p:nvPr/>
        </p:nvSpPr>
        <p:spPr bwMode="auto">
          <a:xfrm>
            <a:off x="6356350" y="5195888"/>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8" name="Line 14"/>
          <p:cNvSpPr>
            <a:spLocks noChangeShapeType="1"/>
          </p:cNvSpPr>
          <p:nvPr/>
        </p:nvSpPr>
        <p:spPr bwMode="auto">
          <a:xfrm>
            <a:off x="2698750" y="5056188"/>
            <a:ext cx="36576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9" name="Rectangle 15"/>
          <p:cNvSpPr>
            <a:spLocks noChangeArrowheads="1"/>
          </p:cNvSpPr>
          <p:nvPr/>
        </p:nvSpPr>
        <p:spPr bwMode="auto">
          <a:xfrm>
            <a:off x="107950" y="4586288"/>
            <a:ext cx="838200" cy="1219200"/>
          </a:xfrm>
          <a:prstGeom prst="rect">
            <a:avLst/>
          </a:prstGeom>
          <a:solidFill>
            <a:srgbClr val="FFFF99"/>
          </a:solidFill>
          <a:ln w="19050">
            <a:solidFill>
              <a:srgbClr val="333399"/>
            </a:solidFill>
            <a:miter lim="800000"/>
            <a:headEnd/>
            <a:tailEnd/>
          </a:ln>
        </p:spPr>
        <p:txBody>
          <a:bodyPr wrap="none" anchor="ctr"/>
          <a:lstStyle/>
          <a:p>
            <a:endParaRPr lang="zh-CN" altLang="en-US"/>
          </a:p>
        </p:txBody>
      </p:sp>
      <p:sp>
        <p:nvSpPr>
          <p:cNvPr id="68620" name="Rectangle 16"/>
          <p:cNvSpPr>
            <a:spLocks noChangeArrowheads="1"/>
          </p:cNvSpPr>
          <p:nvPr/>
        </p:nvSpPr>
        <p:spPr bwMode="auto">
          <a:xfrm>
            <a:off x="8108950" y="4586288"/>
            <a:ext cx="838200" cy="1219200"/>
          </a:xfrm>
          <a:prstGeom prst="rect">
            <a:avLst/>
          </a:prstGeom>
          <a:solidFill>
            <a:srgbClr val="FFFF99"/>
          </a:solidFill>
          <a:ln w="19050">
            <a:solidFill>
              <a:srgbClr val="333399"/>
            </a:solidFill>
            <a:miter lim="800000"/>
            <a:headEnd/>
            <a:tailEnd/>
          </a:ln>
        </p:spPr>
        <p:txBody>
          <a:bodyPr wrap="none" anchor="ctr"/>
          <a:lstStyle/>
          <a:p>
            <a:endParaRPr lang="zh-CN" altLang="en-US"/>
          </a:p>
        </p:txBody>
      </p:sp>
      <p:sp>
        <p:nvSpPr>
          <p:cNvPr id="68621" name="Line 17"/>
          <p:cNvSpPr>
            <a:spLocks noChangeShapeType="1"/>
          </p:cNvSpPr>
          <p:nvPr/>
        </p:nvSpPr>
        <p:spPr bwMode="auto">
          <a:xfrm>
            <a:off x="8108950" y="489108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2" name="Text Box 18"/>
          <p:cNvSpPr txBox="1">
            <a:spLocks noChangeArrowheads="1"/>
          </p:cNvSpPr>
          <p:nvPr/>
        </p:nvSpPr>
        <p:spPr bwMode="auto">
          <a:xfrm>
            <a:off x="123825" y="54705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光子层</a:t>
            </a:r>
          </a:p>
        </p:txBody>
      </p:sp>
      <p:sp>
        <p:nvSpPr>
          <p:cNvPr id="68623" name="Text Box 19"/>
          <p:cNvSpPr txBox="1">
            <a:spLocks noChangeArrowheads="1"/>
          </p:cNvSpPr>
          <p:nvPr/>
        </p:nvSpPr>
        <p:spPr bwMode="auto">
          <a:xfrm>
            <a:off x="123825" y="456565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路径层</a:t>
            </a:r>
          </a:p>
        </p:txBody>
      </p:sp>
      <p:sp>
        <p:nvSpPr>
          <p:cNvPr id="68624" name="Text Box 20"/>
          <p:cNvSpPr txBox="1">
            <a:spLocks noChangeArrowheads="1"/>
          </p:cNvSpPr>
          <p:nvPr/>
        </p:nvSpPr>
        <p:spPr bwMode="auto">
          <a:xfrm>
            <a:off x="123825" y="48609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线路层</a:t>
            </a:r>
          </a:p>
        </p:txBody>
      </p:sp>
      <p:sp>
        <p:nvSpPr>
          <p:cNvPr id="68625" name="Text Box 21"/>
          <p:cNvSpPr txBox="1">
            <a:spLocks noChangeArrowheads="1"/>
          </p:cNvSpPr>
          <p:nvPr/>
        </p:nvSpPr>
        <p:spPr bwMode="auto">
          <a:xfrm>
            <a:off x="225425" y="51720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段层</a:t>
            </a:r>
          </a:p>
        </p:txBody>
      </p:sp>
      <p:sp>
        <p:nvSpPr>
          <p:cNvPr id="68626" name="Line 22"/>
          <p:cNvSpPr>
            <a:spLocks noChangeShapeType="1"/>
          </p:cNvSpPr>
          <p:nvPr/>
        </p:nvSpPr>
        <p:spPr bwMode="auto">
          <a:xfrm>
            <a:off x="2317750" y="3862388"/>
            <a:ext cx="4419600" cy="0"/>
          </a:xfrm>
          <a:prstGeom prst="line">
            <a:avLst/>
          </a:prstGeom>
          <a:noFill/>
          <a:ln w="9525">
            <a:solidFill>
              <a:srgbClr val="333399"/>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7" name="Line 23"/>
          <p:cNvSpPr>
            <a:spLocks noChangeShapeType="1"/>
          </p:cNvSpPr>
          <p:nvPr/>
        </p:nvSpPr>
        <p:spPr bwMode="auto">
          <a:xfrm flipV="1">
            <a:off x="565150" y="4154488"/>
            <a:ext cx="7924800" cy="0"/>
          </a:xfrm>
          <a:prstGeom prst="line">
            <a:avLst/>
          </a:prstGeom>
          <a:noFill/>
          <a:ln w="9525">
            <a:solidFill>
              <a:srgbClr val="333399"/>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8" name="Text Box 24"/>
          <p:cNvSpPr txBox="1">
            <a:spLocks noChangeArrowheads="1"/>
          </p:cNvSpPr>
          <p:nvPr/>
        </p:nvSpPr>
        <p:spPr bwMode="auto">
          <a:xfrm>
            <a:off x="3851275" y="3659188"/>
            <a:ext cx="12128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线路 </a:t>
            </a:r>
            <a:r>
              <a:rPr kumimoji="1" lang="en-US" altLang="zh-CN">
                <a:solidFill>
                  <a:srgbClr val="333399"/>
                </a:solidFill>
                <a:latin typeface="Arial" charset="0"/>
                <a:ea typeface="黑体" pitchFamily="2" charset="-122"/>
              </a:rPr>
              <a:t>(line)</a:t>
            </a:r>
          </a:p>
        </p:txBody>
      </p:sp>
      <p:sp>
        <p:nvSpPr>
          <p:cNvPr id="68629" name="Line 25"/>
          <p:cNvSpPr>
            <a:spLocks noChangeShapeType="1"/>
          </p:cNvSpPr>
          <p:nvPr/>
        </p:nvSpPr>
        <p:spPr bwMode="auto">
          <a:xfrm flipV="1">
            <a:off x="958850" y="4776788"/>
            <a:ext cx="71501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0" name="Text Box 26"/>
          <p:cNvSpPr txBox="1">
            <a:spLocks noChangeArrowheads="1"/>
          </p:cNvSpPr>
          <p:nvPr/>
        </p:nvSpPr>
        <p:spPr bwMode="auto">
          <a:xfrm>
            <a:off x="8153400" y="54705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光子层</a:t>
            </a:r>
          </a:p>
        </p:txBody>
      </p:sp>
      <p:sp>
        <p:nvSpPr>
          <p:cNvPr id="68631" name="Text Box 27"/>
          <p:cNvSpPr txBox="1">
            <a:spLocks noChangeArrowheads="1"/>
          </p:cNvSpPr>
          <p:nvPr/>
        </p:nvSpPr>
        <p:spPr bwMode="auto">
          <a:xfrm>
            <a:off x="8153400" y="456565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路径层</a:t>
            </a:r>
          </a:p>
        </p:txBody>
      </p:sp>
      <p:sp>
        <p:nvSpPr>
          <p:cNvPr id="68632" name="Text Box 28"/>
          <p:cNvSpPr txBox="1">
            <a:spLocks noChangeArrowheads="1"/>
          </p:cNvSpPr>
          <p:nvPr/>
        </p:nvSpPr>
        <p:spPr bwMode="auto">
          <a:xfrm>
            <a:off x="8153400" y="48609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线路层</a:t>
            </a:r>
          </a:p>
        </p:txBody>
      </p:sp>
      <p:sp>
        <p:nvSpPr>
          <p:cNvPr id="68633" name="Text Box 29"/>
          <p:cNvSpPr txBox="1">
            <a:spLocks noChangeArrowheads="1"/>
          </p:cNvSpPr>
          <p:nvPr/>
        </p:nvSpPr>
        <p:spPr bwMode="auto">
          <a:xfrm>
            <a:off x="8255000" y="51720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段层</a:t>
            </a:r>
          </a:p>
        </p:txBody>
      </p:sp>
      <p:sp>
        <p:nvSpPr>
          <p:cNvPr id="68634" name="Text Box 30"/>
          <p:cNvSpPr txBox="1">
            <a:spLocks noChangeArrowheads="1"/>
          </p:cNvSpPr>
          <p:nvPr/>
        </p:nvSpPr>
        <p:spPr bwMode="auto">
          <a:xfrm>
            <a:off x="6356350" y="54705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光子层</a:t>
            </a:r>
          </a:p>
        </p:txBody>
      </p:sp>
      <p:sp>
        <p:nvSpPr>
          <p:cNvPr id="68635" name="Text Box 31"/>
          <p:cNvSpPr txBox="1">
            <a:spLocks noChangeArrowheads="1"/>
          </p:cNvSpPr>
          <p:nvPr/>
        </p:nvSpPr>
        <p:spPr bwMode="auto">
          <a:xfrm>
            <a:off x="6356350" y="48609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线路层</a:t>
            </a:r>
          </a:p>
        </p:txBody>
      </p:sp>
      <p:sp>
        <p:nvSpPr>
          <p:cNvPr id="68636" name="Text Box 32"/>
          <p:cNvSpPr txBox="1">
            <a:spLocks noChangeArrowheads="1"/>
          </p:cNvSpPr>
          <p:nvPr/>
        </p:nvSpPr>
        <p:spPr bwMode="auto">
          <a:xfrm>
            <a:off x="6457950" y="51720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段层</a:t>
            </a:r>
          </a:p>
        </p:txBody>
      </p:sp>
      <p:sp>
        <p:nvSpPr>
          <p:cNvPr id="68637" name="Text Box 33"/>
          <p:cNvSpPr txBox="1">
            <a:spLocks noChangeArrowheads="1"/>
          </p:cNvSpPr>
          <p:nvPr/>
        </p:nvSpPr>
        <p:spPr bwMode="auto">
          <a:xfrm>
            <a:off x="3384550" y="54705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光子层</a:t>
            </a:r>
          </a:p>
        </p:txBody>
      </p:sp>
      <p:sp>
        <p:nvSpPr>
          <p:cNvPr id="68638" name="Text Box 34"/>
          <p:cNvSpPr txBox="1">
            <a:spLocks noChangeArrowheads="1"/>
          </p:cNvSpPr>
          <p:nvPr/>
        </p:nvSpPr>
        <p:spPr bwMode="auto">
          <a:xfrm>
            <a:off x="3486150" y="51720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段层</a:t>
            </a:r>
          </a:p>
        </p:txBody>
      </p:sp>
      <p:sp>
        <p:nvSpPr>
          <p:cNvPr id="68639" name="Line 35"/>
          <p:cNvSpPr>
            <a:spLocks noChangeShapeType="1"/>
          </p:cNvSpPr>
          <p:nvPr/>
        </p:nvSpPr>
        <p:spPr bwMode="auto">
          <a:xfrm flipV="1">
            <a:off x="4146550" y="5665788"/>
            <a:ext cx="7620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0" name="Line 36"/>
          <p:cNvSpPr>
            <a:spLocks noChangeShapeType="1"/>
          </p:cNvSpPr>
          <p:nvPr/>
        </p:nvSpPr>
        <p:spPr bwMode="auto">
          <a:xfrm>
            <a:off x="7143750" y="5665788"/>
            <a:ext cx="9398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1" name="Line 37"/>
          <p:cNvSpPr>
            <a:spLocks noChangeShapeType="1"/>
          </p:cNvSpPr>
          <p:nvPr/>
        </p:nvSpPr>
        <p:spPr bwMode="auto">
          <a:xfrm flipV="1">
            <a:off x="2698750" y="5665788"/>
            <a:ext cx="6858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2" name="Rectangle 38"/>
          <p:cNvSpPr>
            <a:spLocks noChangeArrowheads="1"/>
          </p:cNvSpPr>
          <p:nvPr/>
        </p:nvSpPr>
        <p:spPr bwMode="auto">
          <a:xfrm>
            <a:off x="1936750" y="4891088"/>
            <a:ext cx="762000" cy="914400"/>
          </a:xfrm>
          <a:prstGeom prst="rect">
            <a:avLst/>
          </a:prstGeom>
          <a:solidFill>
            <a:srgbClr val="FFFF99"/>
          </a:solidFill>
          <a:ln w="19050">
            <a:solidFill>
              <a:srgbClr val="333399"/>
            </a:solidFill>
            <a:miter lim="800000"/>
            <a:headEnd/>
            <a:tailEnd/>
          </a:ln>
        </p:spPr>
        <p:txBody>
          <a:bodyPr wrap="none" anchor="ctr"/>
          <a:lstStyle/>
          <a:p>
            <a:endParaRPr lang="zh-CN" altLang="en-US"/>
          </a:p>
        </p:txBody>
      </p:sp>
      <p:sp>
        <p:nvSpPr>
          <p:cNvPr id="68643" name="Line 39"/>
          <p:cNvSpPr>
            <a:spLocks noChangeShapeType="1"/>
          </p:cNvSpPr>
          <p:nvPr/>
        </p:nvSpPr>
        <p:spPr bwMode="auto">
          <a:xfrm flipV="1">
            <a:off x="1936750" y="5500688"/>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4" name="Line 40"/>
          <p:cNvSpPr>
            <a:spLocks noChangeShapeType="1"/>
          </p:cNvSpPr>
          <p:nvPr/>
        </p:nvSpPr>
        <p:spPr bwMode="auto">
          <a:xfrm>
            <a:off x="1936750" y="5195888"/>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5" name="Text Box 41"/>
          <p:cNvSpPr txBox="1">
            <a:spLocks noChangeArrowheads="1"/>
          </p:cNvSpPr>
          <p:nvPr/>
        </p:nvSpPr>
        <p:spPr bwMode="auto">
          <a:xfrm>
            <a:off x="1936750" y="54705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光子层</a:t>
            </a:r>
          </a:p>
        </p:txBody>
      </p:sp>
      <p:sp>
        <p:nvSpPr>
          <p:cNvPr id="68646" name="Text Box 42"/>
          <p:cNvSpPr txBox="1">
            <a:spLocks noChangeArrowheads="1"/>
          </p:cNvSpPr>
          <p:nvPr/>
        </p:nvSpPr>
        <p:spPr bwMode="auto">
          <a:xfrm>
            <a:off x="1936750" y="48609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线路层</a:t>
            </a:r>
          </a:p>
        </p:txBody>
      </p:sp>
      <p:sp>
        <p:nvSpPr>
          <p:cNvPr id="68647" name="Text Box 43"/>
          <p:cNvSpPr txBox="1">
            <a:spLocks noChangeArrowheads="1"/>
          </p:cNvSpPr>
          <p:nvPr/>
        </p:nvSpPr>
        <p:spPr bwMode="auto">
          <a:xfrm>
            <a:off x="2038350" y="51720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段层</a:t>
            </a:r>
          </a:p>
        </p:txBody>
      </p:sp>
      <p:sp>
        <p:nvSpPr>
          <p:cNvPr id="68648" name="Text Box 44"/>
          <p:cNvSpPr txBox="1">
            <a:spLocks noChangeArrowheads="1"/>
          </p:cNvSpPr>
          <p:nvPr/>
        </p:nvSpPr>
        <p:spPr bwMode="auto">
          <a:xfrm>
            <a:off x="4908550" y="54705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光子层</a:t>
            </a:r>
          </a:p>
        </p:txBody>
      </p:sp>
      <p:sp>
        <p:nvSpPr>
          <p:cNvPr id="68649" name="Text Box 45"/>
          <p:cNvSpPr txBox="1">
            <a:spLocks noChangeArrowheads="1"/>
          </p:cNvSpPr>
          <p:nvPr/>
        </p:nvSpPr>
        <p:spPr bwMode="auto">
          <a:xfrm>
            <a:off x="5010150" y="51720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段层</a:t>
            </a:r>
          </a:p>
        </p:txBody>
      </p:sp>
      <p:sp>
        <p:nvSpPr>
          <p:cNvPr id="68650" name="Line 46"/>
          <p:cNvSpPr>
            <a:spLocks noChangeShapeType="1"/>
          </p:cNvSpPr>
          <p:nvPr/>
        </p:nvSpPr>
        <p:spPr bwMode="auto">
          <a:xfrm>
            <a:off x="946150" y="2513013"/>
            <a:ext cx="9906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1583" name="Rectangle 47"/>
          <p:cNvSpPr>
            <a:spLocks noChangeArrowheads="1"/>
          </p:cNvSpPr>
          <p:nvPr/>
        </p:nvSpPr>
        <p:spPr bwMode="auto">
          <a:xfrm>
            <a:off x="107950" y="2132013"/>
            <a:ext cx="838200" cy="1066800"/>
          </a:xfrm>
          <a:prstGeom prst="rect">
            <a:avLst/>
          </a:prstGeom>
          <a:solidFill>
            <a:srgbClr val="CCECFF"/>
          </a:solidFill>
          <a:ln w="19050">
            <a:solidFill>
              <a:srgbClr val="333399"/>
            </a:solidFill>
            <a:miter lim="800000"/>
            <a:headEnd/>
            <a:tailEnd/>
          </a:ln>
          <a:effectLst>
            <a:outerShdw dist="35921" dir="2700000" algn="ctr" rotWithShape="0">
              <a:schemeClr val="bg2"/>
            </a:outerShdw>
          </a:effectLst>
        </p:spPr>
        <p:txBody>
          <a:bodyPr wrap="none" anchor="ctr"/>
          <a:lstStyle/>
          <a:p>
            <a:pPr algn="ctr">
              <a:defRPr/>
            </a:pPr>
            <a:r>
              <a:rPr kumimoji="1" lang="en-US" altLang="zh-CN">
                <a:solidFill>
                  <a:srgbClr val="333399"/>
                </a:solidFill>
                <a:latin typeface="Arial" pitchFamily="34" charset="0"/>
                <a:ea typeface="黑体" pitchFamily="2" charset="-122"/>
              </a:rPr>
              <a:t>SDH</a:t>
            </a:r>
          </a:p>
          <a:p>
            <a:pPr algn="ctr">
              <a:defRPr/>
            </a:pPr>
            <a:r>
              <a:rPr kumimoji="1" lang="zh-CN" altLang="en-US">
                <a:solidFill>
                  <a:srgbClr val="333399"/>
                </a:solidFill>
                <a:latin typeface="Arial" pitchFamily="34" charset="0"/>
                <a:ea typeface="黑体" pitchFamily="2" charset="-122"/>
              </a:rPr>
              <a:t>终端</a:t>
            </a:r>
          </a:p>
        </p:txBody>
      </p:sp>
      <p:sp>
        <p:nvSpPr>
          <p:cNvPr id="961584" name="Rectangle 48"/>
          <p:cNvSpPr>
            <a:spLocks noChangeArrowheads="1"/>
          </p:cNvSpPr>
          <p:nvPr/>
        </p:nvSpPr>
        <p:spPr bwMode="auto">
          <a:xfrm>
            <a:off x="8108950" y="2132013"/>
            <a:ext cx="838200" cy="1066800"/>
          </a:xfrm>
          <a:prstGeom prst="rect">
            <a:avLst/>
          </a:prstGeom>
          <a:solidFill>
            <a:srgbClr val="CCECFF"/>
          </a:solidFill>
          <a:ln w="19050">
            <a:solidFill>
              <a:srgbClr val="333399"/>
            </a:solidFill>
            <a:miter lim="800000"/>
            <a:headEnd/>
            <a:tailEnd/>
          </a:ln>
          <a:effectLst>
            <a:outerShdw dist="35921" dir="2700000" algn="ctr" rotWithShape="0">
              <a:schemeClr val="bg2"/>
            </a:outerShdw>
          </a:effectLst>
        </p:spPr>
        <p:txBody>
          <a:bodyPr wrap="none" anchor="ctr"/>
          <a:lstStyle/>
          <a:p>
            <a:pPr algn="ctr">
              <a:defRPr/>
            </a:pPr>
            <a:r>
              <a:rPr kumimoji="1" lang="en-US" altLang="zh-CN">
                <a:solidFill>
                  <a:srgbClr val="333399"/>
                </a:solidFill>
                <a:latin typeface="Arial" pitchFamily="34" charset="0"/>
                <a:ea typeface="黑体" pitchFamily="2" charset="-122"/>
              </a:rPr>
              <a:t>SDH</a:t>
            </a:r>
          </a:p>
          <a:p>
            <a:pPr algn="ctr">
              <a:defRPr/>
            </a:pPr>
            <a:r>
              <a:rPr kumimoji="1" lang="zh-CN" altLang="en-US">
                <a:solidFill>
                  <a:srgbClr val="333399"/>
                </a:solidFill>
                <a:latin typeface="Arial" pitchFamily="34" charset="0"/>
                <a:ea typeface="黑体" pitchFamily="2" charset="-122"/>
              </a:rPr>
              <a:t>终端</a:t>
            </a:r>
          </a:p>
        </p:txBody>
      </p:sp>
      <p:sp>
        <p:nvSpPr>
          <p:cNvPr id="961585" name="Rectangle 49"/>
          <p:cNvSpPr>
            <a:spLocks noChangeArrowheads="1"/>
          </p:cNvSpPr>
          <p:nvPr/>
        </p:nvSpPr>
        <p:spPr bwMode="auto">
          <a:xfrm>
            <a:off x="1936750" y="2360613"/>
            <a:ext cx="762000" cy="762000"/>
          </a:xfrm>
          <a:prstGeom prst="rect">
            <a:avLst/>
          </a:prstGeom>
          <a:solidFill>
            <a:srgbClr val="CCECFF"/>
          </a:solidFill>
          <a:ln w="19050">
            <a:solidFill>
              <a:srgbClr val="333399"/>
            </a:solidFill>
            <a:miter lim="800000"/>
            <a:headEnd/>
            <a:tailEnd/>
          </a:ln>
          <a:effectLst>
            <a:outerShdw dist="35921" dir="2700000" algn="ctr" rotWithShape="0">
              <a:schemeClr val="bg2"/>
            </a:outerShdw>
          </a:effectLst>
        </p:spPr>
        <p:txBody>
          <a:bodyPr wrap="none" anchor="ctr"/>
          <a:lstStyle/>
          <a:p>
            <a:pPr algn="ctr">
              <a:lnSpc>
                <a:spcPct val="85000"/>
              </a:lnSpc>
              <a:defRPr/>
            </a:pPr>
            <a:r>
              <a:rPr kumimoji="1" lang="zh-CN" altLang="en-US">
                <a:solidFill>
                  <a:srgbClr val="333399"/>
                </a:solidFill>
                <a:latin typeface="Arial" pitchFamily="34" charset="0"/>
                <a:ea typeface="黑体" pitchFamily="2" charset="-122"/>
              </a:rPr>
              <a:t>复用器</a:t>
            </a:r>
          </a:p>
          <a:p>
            <a:pPr algn="ctr">
              <a:lnSpc>
                <a:spcPct val="85000"/>
              </a:lnSpc>
              <a:defRPr/>
            </a:pPr>
            <a:r>
              <a:rPr kumimoji="1" lang="zh-CN" altLang="en-US">
                <a:solidFill>
                  <a:srgbClr val="333399"/>
                </a:solidFill>
                <a:latin typeface="Arial" pitchFamily="34" charset="0"/>
                <a:ea typeface="黑体" pitchFamily="2" charset="-122"/>
              </a:rPr>
              <a:t>或</a:t>
            </a:r>
          </a:p>
          <a:p>
            <a:pPr algn="ctr">
              <a:lnSpc>
                <a:spcPct val="85000"/>
              </a:lnSpc>
              <a:defRPr/>
            </a:pPr>
            <a:r>
              <a:rPr kumimoji="1" lang="zh-CN" altLang="en-US">
                <a:solidFill>
                  <a:srgbClr val="333399"/>
                </a:solidFill>
                <a:latin typeface="Arial" pitchFamily="34" charset="0"/>
                <a:ea typeface="黑体" pitchFamily="2" charset="-122"/>
              </a:rPr>
              <a:t>分用器</a:t>
            </a:r>
          </a:p>
        </p:txBody>
      </p:sp>
      <p:sp>
        <p:nvSpPr>
          <p:cNvPr id="961586" name="Rectangle 50"/>
          <p:cNvSpPr>
            <a:spLocks noChangeArrowheads="1"/>
          </p:cNvSpPr>
          <p:nvPr/>
        </p:nvSpPr>
        <p:spPr bwMode="auto">
          <a:xfrm>
            <a:off x="6356350" y="2360613"/>
            <a:ext cx="762000" cy="762000"/>
          </a:xfrm>
          <a:prstGeom prst="rect">
            <a:avLst/>
          </a:prstGeom>
          <a:solidFill>
            <a:srgbClr val="CCECFF"/>
          </a:solidFill>
          <a:ln w="19050">
            <a:solidFill>
              <a:srgbClr val="333399"/>
            </a:solidFill>
            <a:miter lim="800000"/>
            <a:headEnd/>
            <a:tailEnd/>
          </a:ln>
          <a:effectLst>
            <a:outerShdw dist="35921" dir="2700000" algn="ctr" rotWithShape="0">
              <a:schemeClr val="bg2"/>
            </a:outerShdw>
          </a:effectLst>
        </p:spPr>
        <p:txBody>
          <a:bodyPr wrap="none" anchor="ctr"/>
          <a:lstStyle/>
          <a:p>
            <a:pPr algn="ctr">
              <a:lnSpc>
                <a:spcPct val="85000"/>
              </a:lnSpc>
              <a:defRPr/>
            </a:pPr>
            <a:r>
              <a:rPr kumimoji="1" lang="zh-CN" altLang="en-US">
                <a:solidFill>
                  <a:srgbClr val="333399"/>
                </a:solidFill>
                <a:latin typeface="Arial" pitchFamily="34" charset="0"/>
                <a:ea typeface="黑体" pitchFamily="2" charset="-122"/>
              </a:rPr>
              <a:t>复用器</a:t>
            </a:r>
          </a:p>
          <a:p>
            <a:pPr algn="ctr">
              <a:lnSpc>
                <a:spcPct val="85000"/>
              </a:lnSpc>
              <a:defRPr/>
            </a:pPr>
            <a:r>
              <a:rPr kumimoji="1" lang="zh-CN" altLang="en-US">
                <a:solidFill>
                  <a:srgbClr val="333399"/>
                </a:solidFill>
                <a:latin typeface="Arial" pitchFamily="34" charset="0"/>
                <a:ea typeface="黑体" pitchFamily="2" charset="-122"/>
              </a:rPr>
              <a:t>或</a:t>
            </a:r>
          </a:p>
          <a:p>
            <a:pPr algn="ctr">
              <a:lnSpc>
                <a:spcPct val="85000"/>
              </a:lnSpc>
              <a:defRPr/>
            </a:pPr>
            <a:r>
              <a:rPr kumimoji="1" lang="zh-CN" altLang="en-US">
                <a:solidFill>
                  <a:srgbClr val="333399"/>
                </a:solidFill>
                <a:latin typeface="Arial" pitchFamily="34" charset="0"/>
                <a:ea typeface="黑体" pitchFamily="2" charset="-122"/>
              </a:rPr>
              <a:t>分用器</a:t>
            </a:r>
          </a:p>
        </p:txBody>
      </p:sp>
      <p:sp>
        <p:nvSpPr>
          <p:cNvPr id="961587" name="Rectangle 51"/>
          <p:cNvSpPr>
            <a:spLocks noChangeArrowheads="1"/>
          </p:cNvSpPr>
          <p:nvPr/>
        </p:nvSpPr>
        <p:spPr bwMode="auto">
          <a:xfrm>
            <a:off x="3384550" y="2513013"/>
            <a:ext cx="762000" cy="381000"/>
          </a:xfrm>
          <a:prstGeom prst="rect">
            <a:avLst/>
          </a:prstGeom>
          <a:solidFill>
            <a:srgbClr val="CCECFF"/>
          </a:solidFill>
          <a:ln w="19050">
            <a:solidFill>
              <a:srgbClr val="333399"/>
            </a:solidFill>
            <a:miter lim="800000"/>
            <a:headEnd/>
            <a:tailEnd/>
          </a:ln>
          <a:effectLst>
            <a:outerShdw dist="35921" dir="2700000" algn="ctr" rotWithShape="0">
              <a:schemeClr val="bg2"/>
            </a:outerShdw>
          </a:effectLst>
        </p:spPr>
        <p:txBody>
          <a:bodyPr wrap="none" anchor="ctr"/>
          <a:lstStyle/>
          <a:p>
            <a:pPr algn="ctr">
              <a:defRPr/>
            </a:pPr>
            <a:r>
              <a:rPr kumimoji="1" lang="zh-CN" altLang="en-US">
                <a:solidFill>
                  <a:srgbClr val="333399"/>
                </a:solidFill>
                <a:latin typeface="Arial" pitchFamily="34" charset="0"/>
                <a:ea typeface="黑体" pitchFamily="2" charset="-122"/>
              </a:rPr>
              <a:t>转发器</a:t>
            </a:r>
          </a:p>
        </p:txBody>
      </p:sp>
      <p:sp>
        <p:nvSpPr>
          <p:cNvPr id="961588" name="Rectangle 52"/>
          <p:cNvSpPr>
            <a:spLocks noChangeArrowheads="1"/>
          </p:cNvSpPr>
          <p:nvPr/>
        </p:nvSpPr>
        <p:spPr bwMode="auto">
          <a:xfrm>
            <a:off x="4908550" y="2513013"/>
            <a:ext cx="762000" cy="381000"/>
          </a:xfrm>
          <a:prstGeom prst="rect">
            <a:avLst/>
          </a:prstGeom>
          <a:solidFill>
            <a:srgbClr val="CCECFF"/>
          </a:solidFill>
          <a:ln w="19050">
            <a:solidFill>
              <a:srgbClr val="333399"/>
            </a:solidFill>
            <a:miter lim="800000"/>
            <a:headEnd/>
            <a:tailEnd/>
          </a:ln>
          <a:effectLst>
            <a:outerShdw dist="35921" dir="2700000" algn="ctr" rotWithShape="0">
              <a:schemeClr val="bg2"/>
            </a:outerShdw>
          </a:effectLst>
        </p:spPr>
        <p:txBody>
          <a:bodyPr wrap="none" anchor="ctr"/>
          <a:lstStyle/>
          <a:p>
            <a:pPr algn="ctr">
              <a:defRPr/>
            </a:pPr>
            <a:r>
              <a:rPr kumimoji="1" lang="zh-CN" altLang="en-US">
                <a:solidFill>
                  <a:srgbClr val="333399"/>
                </a:solidFill>
                <a:latin typeface="Arial" pitchFamily="34" charset="0"/>
                <a:ea typeface="黑体" pitchFamily="2" charset="-122"/>
              </a:rPr>
              <a:t>转发器</a:t>
            </a:r>
          </a:p>
        </p:txBody>
      </p:sp>
      <p:sp>
        <p:nvSpPr>
          <p:cNvPr id="68657" name="Line 53"/>
          <p:cNvSpPr>
            <a:spLocks noChangeShapeType="1"/>
          </p:cNvSpPr>
          <p:nvPr/>
        </p:nvSpPr>
        <p:spPr bwMode="auto">
          <a:xfrm>
            <a:off x="2698750" y="2703513"/>
            <a:ext cx="6858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8" name="Line 54"/>
          <p:cNvSpPr>
            <a:spLocks noChangeShapeType="1"/>
          </p:cNvSpPr>
          <p:nvPr/>
        </p:nvSpPr>
        <p:spPr bwMode="auto">
          <a:xfrm flipV="1">
            <a:off x="4146550" y="2703513"/>
            <a:ext cx="7620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9" name="Line 55"/>
          <p:cNvSpPr>
            <a:spLocks noChangeShapeType="1"/>
          </p:cNvSpPr>
          <p:nvPr/>
        </p:nvSpPr>
        <p:spPr bwMode="auto">
          <a:xfrm>
            <a:off x="5670550" y="2703513"/>
            <a:ext cx="6858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60" name="Line 56"/>
          <p:cNvSpPr>
            <a:spLocks noChangeShapeType="1"/>
          </p:cNvSpPr>
          <p:nvPr/>
        </p:nvSpPr>
        <p:spPr bwMode="auto">
          <a:xfrm>
            <a:off x="1555750" y="2665413"/>
            <a:ext cx="3810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61" name="Line 57"/>
          <p:cNvSpPr>
            <a:spLocks noChangeShapeType="1"/>
          </p:cNvSpPr>
          <p:nvPr/>
        </p:nvSpPr>
        <p:spPr bwMode="auto">
          <a:xfrm>
            <a:off x="1555750" y="2817813"/>
            <a:ext cx="3810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62" name="Line 58"/>
          <p:cNvSpPr>
            <a:spLocks noChangeShapeType="1"/>
          </p:cNvSpPr>
          <p:nvPr/>
        </p:nvSpPr>
        <p:spPr bwMode="auto">
          <a:xfrm>
            <a:off x="1555750" y="2970213"/>
            <a:ext cx="3810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63" name="Line 59"/>
          <p:cNvSpPr>
            <a:spLocks noChangeShapeType="1"/>
          </p:cNvSpPr>
          <p:nvPr/>
        </p:nvSpPr>
        <p:spPr bwMode="auto">
          <a:xfrm>
            <a:off x="7118350" y="2513013"/>
            <a:ext cx="9906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64" name="Line 60"/>
          <p:cNvSpPr>
            <a:spLocks noChangeShapeType="1"/>
          </p:cNvSpPr>
          <p:nvPr/>
        </p:nvSpPr>
        <p:spPr bwMode="auto">
          <a:xfrm>
            <a:off x="7118350" y="2665413"/>
            <a:ext cx="3810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65" name="Line 61"/>
          <p:cNvSpPr>
            <a:spLocks noChangeShapeType="1"/>
          </p:cNvSpPr>
          <p:nvPr/>
        </p:nvSpPr>
        <p:spPr bwMode="auto">
          <a:xfrm>
            <a:off x="7118350" y="2817813"/>
            <a:ext cx="3810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66" name="Line 62"/>
          <p:cNvSpPr>
            <a:spLocks noChangeShapeType="1"/>
          </p:cNvSpPr>
          <p:nvPr/>
        </p:nvSpPr>
        <p:spPr bwMode="auto">
          <a:xfrm>
            <a:off x="7118350" y="2970213"/>
            <a:ext cx="3810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67" name="Line 63"/>
          <p:cNvSpPr>
            <a:spLocks noChangeShapeType="1"/>
          </p:cNvSpPr>
          <p:nvPr/>
        </p:nvSpPr>
        <p:spPr bwMode="auto">
          <a:xfrm>
            <a:off x="5213350" y="3306763"/>
            <a:ext cx="1143000" cy="0"/>
          </a:xfrm>
          <a:prstGeom prst="line">
            <a:avLst/>
          </a:prstGeom>
          <a:noFill/>
          <a:ln w="9525">
            <a:solidFill>
              <a:srgbClr val="333399"/>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68" name="Line 64"/>
          <p:cNvSpPr>
            <a:spLocks noChangeShapeType="1"/>
          </p:cNvSpPr>
          <p:nvPr/>
        </p:nvSpPr>
        <p:spPr bwMode="auto">
          <a:xfrm>
            <a:off x="2774950" y="3306763"/>
            <a:ext cx="1143000" cy="0"/>
          </a:xfrm>
          <a:prstGeom prst="line">
            <a:avLst/>
          </a:prstGeom>
          <a:noFill/>
          <a:ln w="9525">
            <a:solidFill>
              <a:srgbClr val="333399"/>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69" name="Line 65"/>
          <p:cNvSpPr>
            <a:spLocks noChangeShapeType="1"/>
          </p:cNvSpPr>
          <p:nvPr/>
        </p:nvSpPr>
        <p:spPr bwMode="auto">
          <a:xfrm>
            <a:off x="3994150" y="3306763"/>
            <a:ext cx="1143000" cy="0"/>
          </a:xfrm>
          <a:prstGeom prst="line">
            <a:avLst/>
          </a:prstGeom>
          <a:noFill/>
          <a:ln w="9525">
            <a:solidFill>
              <a:srgbClr val="333399"/>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70" name="Text Box 66"/>
          <p:cNvSpPr txBox="1">
            <a:spLocks noChangeArrowheads="1"/>
          </p:cNvSpPr>
          <p:nvPr/>
        </p:nvSpPr>
        <p:spPr bwMode="auto">
          <a:xfrm>
            <a:off x="3155950" y="3095625"/>
            <a:ext cx="4127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段</a:t>
            </a:r>
          </a:p>
        </p:txBody>
      </p:sp>
      <p:sp>
        <p:nvSpPr>
          <p:cNvPr id="68671" name="Text Box 67"/>
          <p:cNvSpPr txBox="1">
            <a:spLocks noChangeArrowheads="1"/>
          </p:cNvSpPr>
          <p:nvPr/>
        </p:nvSpPr>
        <p:spPr bwMode="auto">
          <a:xfrm>
            <a:off x="4368800" y="3095625"/>
            <a:ext cx="4127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段</a:t>
            </a:r>
          </a:p>
        </p:txBody>
      </p:sp>
      <p:sp>
        <p:nvSpPr>
          <p:cNvPr id="68672" name="Text Box 68"/>
          <p:cNvSpPr txBox="1">
            <a:spLocks noChangeArrowheads="1"/>
          </p:cNvSpPr>
          <p:nvPr/>
        </p:nvSpPr>
        <p:spPr bwMode="auto">
          <a:xfrm>
            <a:off x="5581650" y="3095625"/>
            <a:ext cx="4127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段</a:t>
            </a:r>
          </a:p>
        </p:txBody>
      </p:sp>
      <p:sp>
        <p:nvSpPr>
          <p:cNvPr id="68673" name="Text Box 69"/>
          <p:cNvSpPr txBox="1">
            <a:spLocks noChangeArrowheads="1"/>
          </p:cNvSpPr>
          <p:nvPr/>
        </p:nvSpPr>
        <p:spPr bwMode="auto">
          <a:xfrm>
            <a:off x="3851275" y="3963988"/>
            <a:ext cx="13017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路径 </a:t>
            </a:r>
            <a:r>
              <a:rPr kumimoji="1" lang="en-US" altLang="zh-CN">
                <a:solidFill>
                  <a:srgbClr val="333399"/>
                </a:solidFill>
                <a:latin typeface="Arial" charset="0"/>
                <a:ea typeface="黑体" pitchFamily="2" charset="-122"/>
              </a:rPr>
              <a:t>(path)</a:t>
            </a:r>
          </a:p>
        </p:txBody>
      </p:sp>
      <p:sp>
        <p:nvSpPr>
          <p:cNvPr id="68674" name="Line 70"/>
          <p:cNvSpPr>
            <a:spLocks noChangeShapeType="1"/>
          </p:cNvSpPr>
          <p:nvPr/>
        </p:nvSpPr>
        <p:spPr bwMode="auto">
          <a:xfrm>
            <a:off x="7118350" y="5348288"/>
            <a:ext cx="1003300" cy="1270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75" name="Line 71"/>
          <p:cNvSpPr>
            <a:spLocks noChangeShapeType="1"/>
          </p:cNvSpPr>
          <p:nvPr/>
        </p:nvSpPr>
        <p:spPr bwMode="auto">
          <a:xfrm>
            <a:off x="7118350" y="5043488"/>
            <a:ext cx="1003300" cy="1270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76" name="Line 72"/>
          <p:cNvSpPr>
            <a:spLocks noChangeShapeType="1"/>
          </p:cNvSpPr>
          <p:nvPr/>
        </p:nvSpPr>
        <p:spPr bwMode="auto">
          <a:xfrm>
            <a:off x="946150" y="5030788"/>
            <a:ext cx="1003300" cy="1270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77" name="Line 73"/>
          <p:cNvSpPr>
            <a:spLocks noChangeShapeType="1"/>
          </p:cNvSpPr>
          <p:nvPr/>
        </p:nvSpPr>
        <p:spPr bwMode="auto">
          <a:xfrm>
            <a:off x="4146550" y="5348288"/>
            <a:ext cx="7620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78" name="Line 74"/>
          <p:cNvSpPr>
            <a:spLocks noChangeShapeType="1"/>
          </p:cNvSpPr>
          <p:nvPr/>
        </p:nvSpPr>
        <p:spPr bwMode="auto">
          <a:xfrm>
            <a:off x="946150" y="5348288"/>
            <a:ext cx="1003300" cy="1270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79" name="Line 75"/>
          <p:cNvSpPr>
            <a:spLocks noChangeShapeType="1"/>
          </p:cNvSpPr>
          <p:nvPr/>
        </p:nvSpPr>
        <p:spPr bwMode="auto">
          <a:xfrm>
            <a:off x="946150" y="5665788"/>
            <a:ext cx="1003300" cy="1270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80" name="Line 76"/>
          <p:cNvSpPr>
            <a:spLocks noChangeShapeType="1"/>
          </p:cNvSpPr>
          <p:nvPr/>
        </p:nvSpPr>
        <p:spPr bwMode="auto">
          <a:xfrm flipV="1">
            <a:off x="2698750" y="5348288"/>
            <a:ext cx="6858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81" name="Line 77"/>
          <p:cNvSpPr>
            <a:spLocks noChangeShapeType="1"/>
          </p:cNvSpPr>
          <p:nvPr/>
        </p:nvSpPr>
        <p:spPr bwMode="auto">
          <a:xfrm>
            <a:off x="5670550" y="5653088"/>
            <a:ext cx="6858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82" name="Line 78"/>
          <p:cNvSpPr>
            <a:spLocks noChangeShapeType="1"/>
          </p:cNvSpPr>
          <p:nvPr/>
        </p:nvSpPr>
        <p:spPr bwMode="auto">
          <a:xfrm>
            <a:off x="5670550" y="5348288"/>
            <a:ext cx="6858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83" name="Line 79"/>
          <p:cNvSpPr>
            <a:spLocks noChangeShapeType="1"/>
          </p:cNvSpPr>
          <p:nvPr/>
        </p:nvSpPr>
        <p:spPr bwMode="auto">
          <a:xfrm>
            <a:off x="8108950" y="550068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84" name="Line 80"/>
          <p:cNvSpPr>
            <a:spLocks noChangeShapeType="1"/>
          </p:cNvSpPr>
          <p:nvPr/>
        </p:nvSpPr>
        <p:spPr bwMode="auto">
          <a:xfrm>
            <a:off x="107950" y="550068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85" name="Line 81"/>
          <p:cNvSpPr>
            <a:spLocks noChangeShapeType="1"/>
          </p:cNvSpPr>
          <p:nvPr/>
        </p:nvSpPr>
        <p:spPr bwMode="auto">
          <a:xfrm>
            <a:off x="107950" y="519588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86" name="Line 82"/>
          <p:cNvSpPr>
            <a:spLocks noChangeShapeType="1"/>
          </p:cNvSpPr>
          <p:nvPr/>
        </p:nvSpPr>
        <p:spPr bwMode="auto">
          <a:xfrm>
            <a:off x="8108950" y="519588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87" name="Line 83"/>
          <p:cNvSpPr>
            <a:spLocks noChangeShapeType="1"/>
          </p:cNvSpPr>
          <p:nvPr/>
        </p:nvSpPr>
        <p:spPr bwMode="auto">
          <a:xfrm>
            <a:off x="107950" y="489108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88" name="Text Box 84"/>
          <p:cNvSpPr txBox="1">
            <a:spLocks noChangeArrowheads="1"/>
          </p:cNvSpPr>
          <p:nvPr/>
        </p:nvSpPr>
        <p:spPr bwMode="auto">
          <a:xfrm>
            <a:off x="2859088" y="3371850"/>
            <a:ext cx="10652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lang="en-US" altLang="zh-CN">
                <a:solidFill>
                  <a:schemeClr val="folHlink"/>
                </a:solidFill>
                <a:latin typeface="Tahoma" pitchFamily="34" charset="0"/>
              </a:rPr>
              <a:t>(section)</a:t>
            </a:r>
          </a:p>
        </p:txBody>
      </p:sp>
      <p:sp>
        <p:nvSpPr>
          <p:cNvPr id="68689" name="Text Box 85"/>
          <p:cNvSpPr txBox="1">
            <a:spLocks noChangeArrowheads="1"/>
          </p:cNvSpPr>
          <p:nvPr/>
        </p:nvSpPr>
        <p:spPr bwMode="auto">
          <a:xfrm>
            <a:off x="4011613" y="3349625"/>
            <a:ext cx="10652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lang="en-US" altLang="zh-CN">
                <a:solidFill>
                  <a:schemeClr val="folHlink"/>
                </a:solidFill>
                <a:latin typeface="Tahoma" pitchFamily="34" charset="0"/>
              </a:rPr>
              <a:t>(section)</a:t>
            </a:r>
          </a:p>
        </p:txBody>
      </p:sp>
      <p:sp>
        <p:nvSpPr>
          <p:cNvPr id="68690" name="Text Box 86"/>
          <p:cNvSpPr txBox="1">
            <a:spLocks noChangeArrowheads="1"/>
          </p:cNvSpPr>
          <p:nvPr/>
        </p:nvSpPr>
        <p:spPr bwMode="auto">
          <a:xfrm>
            <a:off x="5164138" y="3327400"/>
            <a:ext cx="10652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lang="en-US" altLang="zh-CN">
                <a:solidFill>
                  <a:schemeClr val="folHlink"/>
                </a:solidFill>
                <a:latin typeface="Tahoma" pitchFamily="34" charset="0"/>
              </a:rPr>
              <a:t>(section)</a:t>
            </a:r>
          </a:p>
        </p:txBody>
      </p:sp>
    </p:spTree>
  </p:cSld>
  <p:clrMapOvr>
    <a:masterClrMapping/>
  </p:clrMapOvr>
  <p:transition>
    <p:blinds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52400" y="381000"/>
            <a:ext cx="5410200" cy="914400"/>
          </a:xfrm>
        </p:spPr>
        <p:txBody>
          <a:bodyPr/>
          <a:lstStyle/>
          <a:p>
            <a:pPr eaLnBrk="1" hangingPunct="1"/>
            <a:r>
              <a:rPr lang="zh-CN" altLang="en-US" sz="3400" dirty="0"/>
              <a:t>同步光纤网 </a:t>
            </a:r>
            <a:r>
              <a:rPr lang="en-US" altLang="zh-CN" sz="3400" dirty="0"/>
              <a:t>SONET</a:t>
            </a:r>
          </a:p>
        </p:txBody>
      </p:sp>
      <p:sp>
        <p:nvSpPr>
          <p:cNvPr id="30723" name="Rectangle 3"/>
          <p:cNvSpPr>
            <a:spLocks noGrp="1" noChangeArrowheads="1"/>
          </p:cNvSpPr>
          <p:nvPr>
            <p:ph type="body" idx="1"/>
          </p:nvPr>
        </p:nvSpPr>
        <p:spPr>
          <a:xfrm>
            <a:off x="0" y="1720552"/>
            <a:ext cx="8610600" cy="4876800"/>
          </a:xfrm>
        </p:spPr>
        <p:txBody>
          <a:bodyPr/>
          <a:lstStyle/>
          <a:p>
            <a:pPr>
              <a:spcBef>
                <a:spcPct val="0"/>
              </a:spcBef>
            </a:pPr>
            <a:r>
              <a:rPr lang="zh-CN" altLang="en-US" sz="2400" b="0" dirty="0"/>
              <a:t>  </a:t>
            </a:r>
            <a:r>
              <a:rPr lang="en-US" altLang="zh-CN" sz="2400" dirty="0"/>
              <a:t>SONET </a:t>
            </a:r>
            <a:r>
              <a:rPr lang="zh-CN" altLang="en-US" sz="2400" dirty="0"/>
              <a:t>第 1 级同步传送信号 </a:t>
            </a:r>
            <a:r>
              <a:rPr lang="en-US" altLang="zh-CN" sz="2400" dirty="0"/>
              <a:t>STS-1  ( Synchronous </a:t>
            </a:r>
          </a:p>
          <a:p>
            <a:pPr>
              <a:spcBef>
                <a:spcPct val="0"/>
              </a:spcBef>
              <a:buSzPct val="130000"/>
              <a:buFont typeface="Wingdings" pitchFamily="2" charset="2"/>
              <a:buNone/>
            </a:pPr>
            <a:r>
              <a:rPr lang="en-US" altLang="zh-CN" sz="2400" dirty="0"/>
              <a:t>   Transport Signal) </a:t>
            </a:r>
            <a:r>
              <a:rPr lang="zh-CN" altLang="en-US" sz="2400" dirty="0"/>
              <a:t>的传输速率为 51.84 </a:t>
            </a:r>
            <a:r>
              <a:rPr lang="en-US" altLang="zh-CN" sz="2400" dirty="0"/>
              <a:t>Mb/s，</a:t>
            </a:r>
            <a:r>
              <a:rPr lang="zh-CN" altLang="en-US" sz="2400" dirty="0"/>
              <a:t>第 3 级</a:t>
            </a:r>
            <a:r>
              <a:rPr lang="zh-CN" altLang="en-US" sz="2400" dirty="0" smtClean="0"/>
              <a:t>同 </a:t>
            </a:r>
            <a:r>
              <a:rPr lang="zh-CN" altLang="en-US" sz="2400" dirty="0"/>
              <a:t>步传送信号 </a:t>
            </a:r>
            <a:r>
              <a:rPr lang="en-US" altLang="zh-CN" sz="2400" dirty="0"/>
              <a:t>STS-3 </a:t>
            </a:r>
            <a:r>
              <a:rPr lang="zh-CN" altLang="en-US" sz="2400" dirty="0"/>
              <a:t>传输速率是 </a:t>
            </a:r>
            <a:r>
              <a:rPr lang="en-US" altLang="zh-CN" sz="2400" dirty="0"/>
              <a:t>STS-1 </a:t>
            </a:r>
            <a:r>
              <a:rPr lang="zh-CN" altLang="en-US" sz="2400" dirty="0"/>
              <a:t>的3倍，为155.52 </a:t>
            </a:r>
            <a:r>
              <a:rPr lang="en-US" altLang="zh-CN" sz="2400" dirty="0"/>
              <a:t>Mb/s， …，</a:t>
            </a:r>
            <a:r>
              <a:rPr lang="zh-CN" altLang="en-US" sz="2400" dirty="0"/>
              <a:t>等等，依此类推。</a:t>
            </a:r>
          </a:p>
          <a:p>
            <a:pPr>
              <a:spcBef>
                <a:spcPct val="0"/>
              </a:spcBef>
              <a:buSzPct val="130000"/>
              <a:buFont typeface="Wingdings" pitchFamily="2" charset="2"/>
              <a:buNone/>
            </a:pPr>
            <a:r>
              <a:rPr lang="en-US" altLang="zh-CN" sz="2400" dirty="0"/>
              <a:t>   </a:t>
            </a:r>
          </a:p>
          <a:p>
            <a:pPr>
              <a:spcBef>
                <a:spcPct val="0"/>
              </a:spcBef>
              <a:buSzPct val="130000"/>
              <a:buFont typeface="Wingdings" pitchFamily="2" charset="2"/>
              <a:buNone/>
            </a:pPr>
            <a:r>
              <a:rPr lang="en-US" altLang="zh-CN" sz="2400" dirty="0"/>
              <a:t>    STS</a:t>
            </a:r>
            <a:r>
              <a:rPr lang="zh-CN" altLang="en-US" sz="2400" dirty="0"/>
              <a:t>幀为时分复用幀，8000幀/秒，每幀125 </a:t>
            </a:r>
            <a:r>
              <a:rPr lang="en-US" altLang="zh-CN" sz="2400" dirty="0" err="1"/>
              <a:t>μS</a:t>
            </a:r>
            <a:endParaRPr lang="en-US" altLang="zh-CN" sz="2400" dirty="0"/>
          </a:p>
          <a:p>
            <a:pPr>
              <a:spcBef>
                <a:spcPct val="0"/>
              </a:spcBef>
              <a:buSzPct val="130000"/>
              <a:buFont typeface="Wingdings" pitchFamily="2" charset="2"/>
              <a:buNone/>
            </a:pPr>
            <a:r>
              <a:rPr lang="en-US" altLang="zh-CN" dirty="0">
                <a:latin typeface="宋体" charset="-122"/>
              </a:rPr>
              <a:t> </a:t>
            </a:r>
          </a:p>
          <a:p>
            <a:pPr>
              <a:spcBef>
                <a:spcPct val="0"/>
              </a:spcBef>
              <a:buSzPct val="130000"/>
              <a:buFont typeface="Wingdings" pitchFamily="2" charset="2"/>
              <a:buNone/>
            </a:pPr>
            <a:endParaRPr lang="en-US" altLang="zh-CN" dirty="0">
              <a:latin typeface="宋体" charset="-122"/>
            </a:endParaRPr>
          </a:p>
          <a:p>
            <a:pPr>
              <a:spcBef>
                <a:spcPct val="0"/>
              </a:spcBef>
            </a:pPr>
            <a:r>
              <a:rPr lang="en-US" altLang="zh-CN" dirty="0" smtClean="0">
                <a:latin typeface="宋体" charset="-122"/>
              </a:rPr>
              <a:t> </a:t>
            </a:r>
          </a:p>
          <a:p>
            <a:pPr>
              <a:spcBef>
                <a:spcPct val="0"/>
              </a:spcBef>
            </a:pPr>
            <a:r>
              <a:rPr lang="zh-CN" altLang="en-US" sz="2400" dirty="0" smtClean="0"/>
              <a:t>其</a:t>
            </a:r>
            <a:r>
              <a:rPr lang="zh-CN" altLang="en-US" sz="2400" dirty="0"/>
              <a:t>对应的光信号则称为第 1 级光载波 </a:t>
            </a:r>
            <a:r>
              <a:rPr lang="en-US" altLang="zh-CN" sz="2400" dirty="0"/>
              <a:t>OC-1 (OC</a:t>
            </a:r>
            <a:r>
              <a:rPr lang="zh-CN" altLang="en-US" sz="2400" dirty="0"/>
              <a:t>表示</a:t>
            </a:r>
            <a:endParaRPr lang="en-US" altLang="zh-CN" sz="2400" dirty="0"/>
          </a:p>
          <a:p>
            <a:pPr>
              <a:spcBef>
                <a:spcPct val="0"/>
              </a:spcBef>
              <a:buSzPct val="130000"/>
              <a:buFont typeface="Wingdings" pitchFamily="2" charset="2"/>
              <a:buNone/>
            </a:pPr>
            <a:r>
              <a:rPr lang="en-US" altLang="zh-CN" sz="2400" dirty="0"/>
              <a:t>   Optical Carrier)，</a:t>
            </a:r>
            <a:r>
              <a:rPr lang="zh-CN" altLang="en-US" sz="2400" dirty="0"/>
              <a:t>第 3 级光载波 </a:t>
            </a:r>
            <a:r>
              <a:rPr lang="en-US" altLang="zh-CN" sz="2400" dirty="0"/>
              <a:t>OC-3， …，</a:t>
            </a:r>
            <a:r>
              <a:rPr lang="zh-CN" altLang="en-US" sz="2400" dirty="0"/>
              <a:t>等</a:t>
            </a:r>
          </a:p>
        </p:txBody>
      </p:sp>
      <p:grpSp>
        <p:nvGrpSpPr>
          <p:cNvPr id="30724" name="Group 4"/>
          <p:cNvGrpSpPr>
            <a:grpSpLocks/>
          </p:cNvGrpSpPr>
          <p:nvPr/>
        </p:nvGrpSpPr>
        <p:grpSpPr bwMode="auto">
          <a:xfrm>
            <a:off x="457200" y="4086200"/>
            <a:ext cx="8229600" cy="1143000"/>
            <a:chOff x="144" y="3504"/>
            <a:chExt cx="5472" cy="720"/>
          </a:xfrm>
        </p:grpSpPr>
        <p:sp>
          <p:nvSpPr>
            <p:cNvPr id="30725" name="Rectangle 5"/>
            <p:cNvSpPr>
              <a:spLocks noChangeArrowheads="1"/>
            </p:cNvSpPr>
            <p:nvPr/>
          </p:nvSpPr>
          <p:spPr bwMode="auto">
            <a:xfrm>
              <a:off x="144" y="3600"/>
              <a:ext cx="1104" cy="24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chemeClr val="bg2"/>
                  </a:solidFill>
                </a:rPr>
                <a:t>STS </a:t>
              </a:r>
              <a:r>
                <a:rPr lang="zh-CN" altLang="en-US" sz="2000" b="1">
                  <a:solidFill>
                    <a:schemeClr val="bg2"/>
                  </a:solidFill>
                </a:rPr>
                <a:t>幀</a:t>
              </a:r>
            </a:p>
          </p:txBody>
        </p:sp>
        <p:sp>
          <p:nvSpPr>
            <p:cNvPr id="30726" name="Rectangle 6"/>
            <p:cNvSpPr>
              <a:spLocks noChangeArrowheads="1"/>
            </p:cNvSpPr>
            <p:nvPr/>
          </p:nvSpPr>
          <p:spPr bwMode="auto">
            <a:xfrm>
              <a:off x="1344" y="3600"/>
              <a:ext cx="1152" cy="24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chemeClr val="bg2"/>
                  </a:solidFill>
                </a:rPr>
                <a:t>STS </a:t>
              </a:r>
              <a:r>
                <a:rPr lang="zh-CN" altLang="en-US" sz="2000" b="1">
                  <a:solidFill>
                    <a:schemeClr val="bg2"/>
                  </a:solidFill>
                </a:rPr>
                <a:t>幀</a:t>
              </a:r>
            </a:p>
          </p:txBody>
        </p:sp>
        <p:sp>
          <p:nvSpPr>
            <p:cNvPr id="30727" name="Rectangle 7"/>
            <p:cNvSpPr>
              <a:spLocks noChangeArrowheads="1"/>
            </p:cNvSpPr>
            <p:nvPr/>
          </p:nvSpPr>
          <p:spPr bwMode="auto">
            <a:xfrm>
              <a:off x="2592" y="3600"/>
              <a:ext cx="1152" cy="24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chemeClr val="bg2"/>
                  </a:solidFill>
                </a:rPr>
                <a:t>STS </a:t>
              </a:r>
              <a:r>
                <a:rPr lang="zh-CN" altLang="en-US" sz="2000" b="1">
                  <a:solidFill>
                    <a:schemeClr val="bg2"/>
                  </a:solidFill>
                </a:rPr>
                <a:t>幀</a:t>
              </a:r>
            </a:p>
          </p:txBody>
        </p:sp>
        <p:sp>
          <p:nvSpPr>
            <p:cNvPr id="30728" name="Rectangle 8"/>
            <p:cNvSpPr>
              <a:spLocks noChangeArrowheads="1"/>
            </p:cNvSpPr>
            <p:nvPr/>
          </p:nvSpPr>
          <p:spPr bwMode="auto">
            <a:xfrm>
              <a:off x="3840" y="3600"/>
              <a:ext cx="1200" cy="24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chemeClr val="bg2"/>
                  </a:solidFill>
                </a:rPr>
                <a:t>STS </a:t>
              </a:r>
              <a:r>
                <a:rPr lang="zh-CN" altLang="en-US" sz="2000" b="1">
                  <a:solidFill>
                    <a:schemeClr val="bg2"/>
                  </a:solidFill>
                </a:rPr>
                <a:t>幀</a:t>
              </a:r>
            </a:p>
          </p:txBody>
        </p:sp>
        <p:sp>
          <p:nvSpPr>
            <p:cNvPr id="30729" name="Rectangle 9"/>
            <p:cNvSpPr>
              <a:spLocks noChangeArrowheads="1"/>
            </p:cNvSpPr>
            <p:nvPr/>
          </p:nvSpPr>
          <p:spPr bwMode="auto">
            <a:xfrm>
              <a:off x="5040" y="3504"/>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 …</a:t>
              </a:r>
            </a:p>
          </p:txBody>
        </p:sp>
        <p:grpSp>
          <p:nvGrpSpPr>
            <p:cNvPr id="30730" name="Group 10"/>
            <p:cNvGrpSpPr>
              <a:grpSpLocks/>
            </p:cNvGrpSpPr>
            <p:nvPr/>
          </p:nvGrpSpPr>
          <p:grpSpPr bwMode="auto">
            <a:xfrm>
              <a:off x="1296" y="3840"/>
              <a:ext cx="1248" cy="384"/>
              <a:chOff x="1296" y="3840"/>
              <a:chExt cx="1248" cy="384"/>
            </a:xfrm>
          </p:grpSpPr>
          <p:sp>
            <p:nvSpPr>
              <p:cNvPr id="30731" name="Line 11"/>
              <p:cNvSpPr>
                <a:spLocks noChangeShapeType="1"/>
              </p:cNvSpPr>
              <p:nvPr/>
            </p:nvSpPr>
            <p:spPr bwMode="auto">
              <a:xfrm>
                <a:off x="1296" y="3888"/>
                <a:ext cx="0"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32" name="Line 12"/>
              <p:cNvSpPr>
                <a:spLocks noChangeShapeType="1"/>
              </p:cNvSpPr>
              <p:nvPr/>
            </p:nvSpPr>
            <p:spPr bwMode="auto">
              <a:xfrm>
                <a:off x="2544" y="3840"/>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33" name="Line 13"/>
              <p:cNvSpPr>
                <a:spLocks noChangeShapeType="1"/>
              </p:cNvSpPr>
              <p:nvPr/>
            </p:nvSpPr>
            <p:spPr bwMode="auto">
              <a:xfrm>
                <a:off x="1296" y="3984"/>
                <a:ext cx="1248" cy="0"/>
              </a:xfrm>
              <a:prstGeom prst="line">
                <a:avLst/>
              </a:prstGeom>
              <a:noFill/>
              <a:ln w="12700" cap="sq">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34" name="Text Box 14"/>
              <p:cNvSpPr txBox="1">
                <a:spLocks noChangeArrowheads="1"/>
              </p:cNvSpPr>
              <p:nvPr/>
            </p:nvSpPr>
            <p:spPr bwMode="auto">
              <a:xfrm>
                <a:off x="1584" y="3936"/>
                <a:ext cx="7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125 </a:t>
                </a:r>
                <a:r>
                  <a:rPr lang="en-US" altLang="zh-CN" sz="2000" b="1"/>
                  <a:t>μS</a:t>
                </a:r>
              </a:p>
            </p:txBody>
          </p:sp>
        </p:grpSp>
        <p:sp>
          <p:nvSpPr>
            <p:cNvPr id="30735" name="Line 15"/>
            <p:cNvSpPr>
              <a:spLocks noChangeShapeType="1"/>
            </p:cNvSpPr>
            <p:nvPr/>
          </p:nvSpPr>
          <p:spPr bwMode="auto">
            <a:xfrm>
              <a:off x="144" y="3840"/>
              <a:ext cx="0" cy="2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36" name="Line 16"/>
            <p:cNvSpPr>
              <a:spLocks noChangeShapeType="1"/>
            </p:cNvSpPr>
            <p:nvPr/>
          </p:nvSpPr>
          <p:spPr bwMode="auto">
            <a:xfrm>
              <a:off x="1296" y="3840"/>
              <a:ext cx="0" cy="2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37" name="Line 17"/>
            <p:cNvSpPr>
              <a:spLocks noChangeShapeType="1"/>
            </p:cNvSpPr>
            <p:nvPr/>
          </p:nvSpPr>
          <p:spPr bwMode="auto">
            <a:xfrm>
              <a:off x="144" y="3984"/>
              <a:ext cx="1152" cy="0"/>
            </a:xfrm>
            <a:prstGeom prst="line">
              <a:avLst/>
            </a:prstGeom>
            <a:noFill/>
            <a:ln w="12700" cap="sq">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38" name="Text Box 18"/>
            <p:cNvSpPr txBox="1">
              <a:spLocks noChangeArrowheads="1"/>
            </p:cNvSpPr>
            <p:nvPr/>
          </p:nvSpPr>
          <p:spPr bwMode="auto">
            <a:xfrm>
              <a:off x="384" y="3936"/>
              <a:ext cx="7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125 </a:t>
              </a:r>
              <a:r>
                <a:rPr lang="en-US" altLang="zh-CN" sz="2000" b="1"/>
                <a:t>μS</a:t>
              </a:r>
            </a:p>
          </p:txBody>
        </p:sp>
        <p:grpSp>
          <p:nvGrpSpPr>
            <p:cNvPr id="30739" name="Group 19"/>
            <p:cNvGrpSpPr>
              <a:grpSpLocks/>
            </p:cNvGrpSpPr>
            <p:nvPr/>
          </p:nvGrpSpPr>
          <p:grpSpPr bwMode="auto">
            <a:xfrm>
              <a:off x="2544" y="3840"/>
              <a:ext cx="1248" cy="384"/>
              <a:chOff x="1296" y="3840"/>
              <a:chExt cx="1248" cy="384"/>
            </a:xfrm>
          </p:grpSpPr>
          <p:sp>
            <p:nvSpPr>
              <p:cNvPr id="30740" name="Line 20"/>
              <p:cNvSpPr>
                <a:spLocks noChangeShapeType="1"/>
              </p:cNvSpPr>
              <p:nvPr/>
            </p:nvSpPr>
            <p:spPr bwMode="auto">
              <a:xfrm>
                <a:off x="1296" y="3888"/>
                <a:ext cx="0"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41" name="Line 21"/>
              <p:cNvSpPr>
                <a:spLocks noChangeShapeType="1"/>
              </p:cNvSpPr>
              <p:nvPr/>
            </p:nvSpPr>
            <p:spPr bwMode="auto">
              <a:xfrm>
                <a:off x="2544" y="3840"/>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42" name="Line 22"/>
              <p:cNvSpPr>
                <a:spLocks noChangeShapeType="1"/>
              </p:cNvSpPr>
              <p:nvPr/>
            </p:nvSpPr>
            <p:spPr bwMode="auto">
              <a:xfrm>
                <a:off x="1296" y="3984"/>
                <a:ext cx="1248" cy="0"/>
              </a:xfrm>
              <a:prstGeom prst="line">
                <a:avLst/>
              </a:prstGeom>
              <a:noFill/>
              <a:ln w="12700" cap="sq">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43" name="Text Box 23"/>
              <p:cNvSpPr txBox="1">
                <a:spLocks noChangeArrowheads="1"/>
              </p:cNvSpPr>
              <p:nvPr/>
            </p:nvSpPr>
            <p:spPr bwMode="auto">
              <a:xfrm>
                <a:off x="1585" y="3936"/>
                <a:ext cx="7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125 </a:t>
                </a:r>
                <a:r>
                  <a:rPr lang="en-US" altLang="zh-CN" sz="2000" b="1"/>
                  <a:t>μS</a:t>
                </a:r>
              </a:p>
            </p:txBody>
          </p:sp>
        </p:grpSp>
        <p:grpSp>
          <p:nvGrpSpPr>
            <p:cNvPr id="30744" name="Group 24"/>
            <p:cNvGrpSpPr>
              <a:grpSpLocks/>
            </p:cNvGrpSpPr>
            <p:nvPr/>
          </p:nvGrpSpPr>
          <p:grpSpPr bwMode="auto">
            <a:xfrm>
              <a:off x="3792" y="3840"/>
              <a:ext cx="1248" cy="384"/>
              <a:chOff x="1296" y="3840"/>
              <a:chExt cx="1248" cy="384"/>
            </a:xfrm>
          </p:grpSpPr>
          <p:sp>
            <p:nvSpPr>
              <p:cNvPr id="30745" name="Line 25"/>
              <p:cNvSpPr>
                <a:spLocks noChangeShapeType="1"/>
              </p:cNvSpPr>
              <p:nvPr/>
            </p:nvSpPr>
            <p:spPr bwMode="auto">
              <a:xfrm>
                <a:off x="1296" y="3888"/>
                <a:ext cx="0"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46" name="Line 26"/>
              <p:cNvSpPr>
                <a:spLocks noChangeShapeType="1"/>
              </p:cNvSpPr>
              <p:nvPr/>
            </p:nvSpPr>
            <p:spPr bwMode="auto">
              <a:xfrm>
                <a:off x="2544" y="3840"/>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47" name="Line 27"/>
              <p:cNvSpPr>
                <a:spLocks noChangeShapeType="1"/>
              </p:cNvSpPr>
              <p:nvPr/>
            </p:nvSpPr>
            <p:spPr bwMode="auto">
              <a:xfrm>
                <a:off x="1296" y="3984"/>
                <a:ext cx="1248" cy="0"/>
              </a:xfrm>
              <a:prstGeom prst="line">
                <a:avLst/>
              </a:prstGeom>
              <a:noFill/>
              <a:ln w="12700" cap="sq">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48" name="Text Box 28"/>
              <p:cNvSpPr txBox="1">
                <a:spLocks noChangeArrowheads="1"/>
              </p:cNvSpPr>
              <p:nvPr/>
            </p:nvSpPr>
            <p:spPr bwMode="auto">
              <a:xfrm>
                <a:off x="1584" y="3936"/>
                <a:ext cx="7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125 </a:t>
                </a:r>
                <a:r>
                  <a:rPr lang="en-US" altLang="zh-CN" sz="2000" b="1"/>
                  <a:t>μS</a:t>
                </a:r>
              </a:p>
            </p:txBody>
          </p:sp>
        </p:grpSp>
      </p:grpSp>
    </p:spTree>
    <p:extLst>
      <p:ext uri="{BB962C8B-B14F-4D97-AF65-F5344CB8AC3E}">
        <p14:creationId xmlns:p14="http://schemas.microsoft.com/office/powerpoint/2010/main" val="48172980"/>
      </p:ext>
    </p:extLst>
  </p:cSld>
  <p:clrMapOvr>
    <a:masterClrMapping/>
  </p:clrMapOvr>
  <p:transition>
    <p:blinds dir="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11188" y="0"/>
            <a:ext cx="7793037" cy="1462088"/>
          </a:xfrm>
        </p:spPr>
        <p:txBody>
          <a:bodyPr/>
          <a:lstStyle/>
          <a:p>
            <a:pPr eaLnBrk="1" hangingPunct="1"/>
            <a:r>
              <a:rPr lang="en-US" altLang="zh-CN" sz="3400" smtClean="0"/>
              <a:t>SONET </a:t>
            </a:r>
            <a:r>
              <a:rPr lang="zh-CN" altLang="en-US" sz="3400" smtClean="0"/>
              <a:t>标准的四个光接口层 </a:t>
            </a:r>
          </a:p>
        </p:txBody>
      </p:sp>
      <p:sp>
        <p:nvSpPr>
          <p:cNvPr id="963587" name="Rectangle 3"/>
          <p:cNvSpPr>
            <a:spLocks noGrp="1" noChangeArrowheads="1"/>
          </p:cNvSpPr>
          <p:nvPr>
            <p:ph type="body" idx="1"/>
          </p:nvPr>
        </p:nvSpPr>
        <p:spPr>
          <a:xfrm>
            <a:off x="539750" y="1917700"/>
            <a:ext cx="8459788" cy="4535488"/>
          </a:xfrm>
        </p:spPr>
        <p:txBody>
          <a:bodyPr/>
          <a:lstStyle/>
          <a:p>
            <a:pPr eaLnBrk="1" hangingPunct="1">
              <a:lnSpc>
                <a:spcPct val="90000"/>
              </a:lnSpc>
            </a:pPr>
            <a:r>
              <a:rPr lang="zh-CN" altLang="en-US" smtClean="0"/>
              <a:t>光子层</a:t>
            </a:r>
            <a:r>
              <a:rPr lang="en-US" altLang="zh-CN" smtClean="0"/>
              <a:t>(Photonic Layer)</a:t>
            </a:r>
          </a:p>
          <a:p>
            <a:pPr lvl="1" eaLnBrk="1" hangingPunct="1">
              <a:lnSpc>
                <a:spcPct val="90000"/>
              </a:lnSpc>
            </a:pPr>
            <a:r>
              <a:rPr lang="zh-CN" altLang="en-US" smtClean="0">
                <a:solidFill>
                  <a:srgbClr val="333399"/>
                </a:solidFill>
                <a:ea typeface="黑体" pitchFamily="2" charset="-122"/>
              </a:rPr>
              <a:t>处理跨越光缆的比特传送。</a:t>
            </a:r>
          </a:p>
          <a:p>
            <a:pPr eaLnBrk="1" hangingPunct="1">
              <a:lnSpc>
                <a:spcPct val="90000"/>
              </a:lnSpc>
            </a:pPr>
            <a:r>
              <a:rPr lang="zh-CN" altLang="en-US" smtClean="0"/>
              <a:t>段层</a:t>
            </a:r>
            <a:r>
              <a:rPr lang="en-US" altLang="zh-CN" smtClean="0"/>
              <a:t>(Section Layer)</a:t>
            </a:r>
          </a:p>
          <a:p>
            <a:pPr lvl="1" eaLnBrk="1" hangingPunct="1">
              <a:lnSpc>
                <a:spcPct val="90000"/>
              </a:lnSpc>
            </a:pPr>
            <a:r>
              <a:rPr lang="zh-CN" altLang="en-US" smtClean="0">
                <a:solidFill>
                  <a:srgbClr val="333399"/>
                </a:solidFill>
                <a:latin typeface="Arial" charset="0"/>
                <a:ea typeface="黑体" pitchFamily="2" charset="-122"/>
              </a:rPr>
              <a:t>在光缆上传送 </a:t>
            </a:r>
            <a:r>
              <a:rPr lang="en-US" altLang="zh-CN" smtClean="0">
                <a:solidFill>
                  <a:srgbClr val="333399"/>
                </a:solidFill>
                <a:latin typeface="Arial" charset="0"/>
                <a:ea typeface="黑体" pitchFamily="2" charset="-122"/>
              </a:rPr>
              <a:t>STS-N </a:t>
            </a:r>
            <a:r>
              <a:rPr lang="zh-CN" altLang="en-US" smtClean="0">
                <a:solidFill>
                  <a:srgbClr val="333399"/>
                </a:solidFill>
                <a:latin typeface="Arial" charset="0"/>
                <a:ea typeface="黑体" pitchFamily="2" charset="-122"/>
              </a:rPr>
              <a:t>帧。</a:t>
            </a:r>
          </a:p>
          <a:p>
            <a:pPr eaLnBrk="1" hangingPunct="1">
              <a:lnSpc>
                <a:spcPct val="90000"/>
              </a:lnSpc>
            </a:pPr>
            <a:r>
              <a:rPr lang="zh-CN" altLang="en-US" smtClean="0"/>
              <a:t>线路层</a:t>
            </a:r>
            <a:r>
              <a:rPr lang="en-US" altLang="zh-CN" smtClean="0"/>
              <a:t>(Line Layer)</a:t>
            </a:r>
          </a:p>
          <a:p>
            <a:pPr lvl="1" eaLnBrk="1" hangingPunct="1">
              <a:lnSpc>
                <a:spcPct val="90000"/>
              </a:lnSpc>
            </a:pPr>
            <a:r>
              <a:rPr lang="zh-CN" altLang="en-US" smtClean="0">
                <a:solidFill>
                  <a:srgbClr val="333399"/>
                </a:solidFill>
                <a:ea typeface="黑体" pitchFamily="2" charset="-122"/>
              </a:rPr>
              <a:t>负责路径层的同步和复用。</a:t>
            </a:r>
          </a:p>
          <a:p>
            <a:pPr eaLnBrk="1" hangingPunct="1">
              <a:lnSpc>
                <a:spcPct val="90000"/>
              </a:lnSpc>
            </a:pPr>
            <a:r>
              <a:rPr lang="zh-CN" altLang="en-US" smtClean="0"/>
              <a:t>路径层</a:t>
            </a:r>
            <a:r>
              <a:rPr lang="en-US" altLang="zh-CN" smtClean="0"/>
              <a:t>(Path Layer) </a:t>
            </a:r>
          </a:p>
          <a:p>
            <a:pPr lvl="1" eaLnBrk="1" hangingPunct="1">
              <a:lnSpc>
                <a:spcPct val="90000"/>
              </a:lnSpc>
            </a:pPr>
            <a:r>
              <a:rPr lang="zh-CN" altLang="en-US" smtClean="0">
                <a:solidFill>
                  <a:srgbClr val="333399"/>
                </a:solidFill>
                <a:latin typeface="Arial" charset="0"/>
                <a:ea typeface="黑体" pitchFamily="2" charset="-122"/>
              </a:rPr>
              <a:t>处理路径端接设备 </a:t>
            </a:r>
            <a:r>
              <a:rPr lang="en-US" altLang="zh-CN" smtClean="0">
                <a:solidFill>
                  <a:srgbClr val="333399"/>
                </a:solidFill>
                <a:latin typeface="Arial" charset="0"/>
                <a:ea typeface="黑体" pitchFamily="2" charset="-122"/>
              </a:rPr>
              <a:t>PTE (Path Terminating Element)</a:t>
            </a:r>
            <a:r>
              <a:rPr lang="zh-CN" altLang="en-US" smtClean="0">
                <a:solidFill>
                  <a:srgbClr val="333399"/>
                </a:solidFill>
                <a:latin typeface="Arial" charset="0"/>
                <a:ea typeface="黑体" pitchFamily="2" charset="-122"/>
              </a:rPr>
              <a:t>之间的业务的传输。</a:t>
            </a:r>
            <a:r>
              <a:rPr lang="zh-CN" altLang="en-US" smtClean="0"/>
              <a:t>   </a:t>
            </a:r>
          </a:p>
        </p:txBody>
      </p:sp>
      <p:sp>
        <p:nvSpPr>
          <p:cNvPr id="6963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69637" name="Rectangle 5"/>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358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3587">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3587">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3587">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358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35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58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zh-CN" smtClean="0"/>
              <a:t>WANs</a:t>
            </a:r>
          </a:p>
        </p:txBody>
      </p:sp>
      <p:sp>
        <p:nvSpPr>
          <p:cNvPr id="70659" name="Rectangle 3"/>
          <p:cNvSpPr>
            <a:spLocks noChangeArrowheads="1"/>
          </p:cNvSpPr>
          <p:nvPr/>
        </p:nvSpPr>
        <p:spPr bwMode="auto">
          <a:xfrm>
            <a:off x="468313" y="1773238"/>
            <a:ext cx="79930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10000"/>
              </a:lnSpc>
              <a:spcBef>
                <a:spcPct val="20000"/>
              </a:spcBef>
              <a:buClr>
                <a:schemeClr val="accent2"/>
              </a:buClr>
              <a:buFont typeface="Wingdings" pitchFamily="2" charset="2"/>
              <a:buChar char="p"/>
            </a:pPr>
            <a:r>
              <a:rPr lang="en-US" altLang="zh-CN" sz="2800">
                <a:latin typeface="Arial" charset="0"/>
              </a:rPr>
              <a:t> WAN Technology &amp; Devices</a:t>
            </a:r>
          </a:p>
          <a:p>
            <a:pPr marL="342900" indent="-342900">
              <a:lnSpc>
                <a:spcPct val="110000"/>
              </a:lnSpc>
              <a:spcBef>
                <a:spcPct val="20000"/>
              </a:spcBef>
              <a:buClr>
                <a:schemeClr val="accent2"/>
              </a:buClr>
              <a:buFont typeface="Wingdings" pitchFamily="2" charset="2"/>
              <a:buChar char="p"/>
            </a:pPr>
            <a:r>
              <a:rPr lang="en-US" altLang="zh-CN" sz="2800">
                <a:latin typeface="Arial" charset="0"/>
              </a:rPr>
              <a:t> WANs &amp; The OSI Model</a:t>
            </a:r>
          </a:p>
          <a:p>
            <a:pPr marL="342900" indent="-342900">
              <a:lnSpc>
                <a:spcPct val="110000"/>
              </a:lnSpc>
              <a:spcBef>
                <a:spcPct val="20000"/>
              </a:spcBef>
              <a:buClr>
                <a:schemeClr val="accent2"/>
              </a:buClr>
              <a:buFont typeface="Wingdings" pitchFamily="2" charset="2"/>
              <a:buChar char="p"/>
            </a:pPr>
            <a:r>
              <a:rPr lang="en-US" altLang="zh-CN" sz="2800">
                <a:latin typeface="Arial" charset="0"/>
              </a:rPr>
              <a:t> </a:t>
            </a:r>
            <a:r>
              <a:rPr lang="en-US" altLang="zh-CN" sz="2800">
                <a:solidFill>
                  <a:schemeClr val="hlink"/>
                </a:solidFill>
                <a:latin typeface="Arial" charset="0"/>
              </a:rPr>
              <a:t>WAN Accessing Methods</a:t>
            </a:r>
            <a:endParaRPr lang="en-US" altLang="zh-CN" sz="2800">
              <a:latin typeface="Arial" charset="0"/>
            </a:endParaRP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PPP/HDLC</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ISDN</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ADSL</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SONET</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a:t>
            </a:r>
            <a:r>
              <a:rPr lang="en-US" altLang="zh-CN" sz="2800">
                <a:solidFill>
                  <a:schemeClr val="hlink"/>
                </a:solidFill>
                <a:latin typeface="Arial" charset="0"/>
              </a:rPr>
              <a:t>HFC</a:t>
            </a:r>
          </a:p>
        </p:txBody>
      </p:sp>
      <p:sp>
        <p:nvSpPr>
          <p:cNvPr id="70660" name="Rectangle 4"/>
          <p:cNvSpPr>
            <a:spLocks noChangeArrowheads="1"/>
          </p:cNvSpPr>
          <p:nvPr/>
        </p:nvSpPr>
        <p:spPr bwMode="auto">
          <a:xfrm>
            <a:off x="755650" y="4221163"/>
            <a:ext cx="6523038"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endParaRPr lang="zh-CN" altLang="zh-CN" sz="2800">
              <a:latin typeface="Arial Black" pitchFamily="34" charset="0"/>
            </a:endParaRPr>
          </a:p>
        </p:txBody>
      </p:sp>
    </p:spTree>
  </p:cSld>
  <p:clrMapOvr>
    <a:masterClrMapping/>
  </p:clrMapOvr>
  <p:transition>
    <p:blinds dir="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dirty="0" smtClean="0"/>
              <a:t>光纤同轴混合网</a:t>
            </a:r>
            <a:br>
              <a:rPr lang="zh-CN" altLang="en-US" dirty="0" smtClean="0"/>
            </a:br>
            <a:r>
              <a:rPr lang="en-US" altLang="zh-CN" sz="3000" dirty="0" smtClean="0"/>
              <a:t>HFC (Hybrid Fiber Coax)</a:t>
            </a:r>
          </a:p>
        </p:txBody>
      </p:sp>
      <p:sp>
        <p:nvSpPr>
          <p:cNvPr id="842755" name="Rectangle 3"/>
          <p:cNvSpPr>
            <a:spLocks noGrp="1" noChangeArrowheads="1"/>
          </p:cNvSpPr>
          <p:nvPr>
            <p:ph type="body" idx="1"/>
          </p:nvPr>
        </p:nvSpPr>
        <p:spPr>
          <a:xfrm>
            <a:off x="684213" y="1835150"/>
            <a:ext cx="8131175" cy="4114800"/>
          </a:xfrm>
        </p:spPr>
        <p:txBody>
          <a:bodyPr/>
          <a:lstStyle/>
          <a:p>
            <a:pPr eaLnBrk="1" hangingPunct="1">
              <a:lnSpc>
                <a:spcPct val="120000"/>
              </a:lnSpc>
            </a:pPr>
            <a:r>
              <a:rPr lang="en-US" altLang="zh-CN" sz="2600" smtClean="0"/>
              <a:t>HFC </a:t>
            </a:r>
            <a:r>
              <a:rPr lang="zh-CN" altLang="en-US" sz="2600" smtClean="0"/>
              <a:t>网是在目前覆盖面很广的有线电视网 </a:t>
            </a:r>
            <a:r>
              <a:rPr lang="en-US" altLang="zh-CN" sz="2600" smtClean="0"/>
              <a:t>CATV </a:t>
            </a:r>
            <a:r>
              <a:rPr lang="zh-CN" altLang="en-US" sz="2600" smtClean="0"/>
              <a:t>的基础上开发的一种居民宽带接入网。</a:t>
            </a:r>
          </a:p>
          <a:p>
            <a:pPr eaLnBrk="1" hangingPunct="1">
              <a:lnSpc>
                <a:spcPct val="120000"/>
              </a:lnSpc>
            </a:pPr>
            <a:r>
              <a:rPr lang="en-US" altLang="zh-CN" sz="2600" smtClean="0"/>
              <a:t>HFC </a:t>
            </a:r>
            <a:r>
              <a:rPr lang="zh-CN" altLang="en-US" sz="2600" smtClean="0"/>
              <a:t>网除可传送 </a:t>
            </a:r>
            <a:r>
              <a:rPr lang="en-US" altLang="zh-CN" sz="2600" smtClean="0"/>
              <a:t>CATV </a:t>
            </a:r>
            <a:r>
              <a:rPr lang="zh-CN" altLang="en-US" sz="2600" smtClean="0"/>
              <a:t>外，还提供电话、数据和其他宽带交互型业务。</a:t>
            </a:r>
          </a:p>
          <a:p>
            <a:pPr eaLnBrk="1" hangingPunct="1">
              <a:lnSpc>
                <a:spcPct val="120000"/>
              </a:lnSpc>
            </a:pPr>
            <a:r>
              <a:rPr lang="zh-CN" altLang="en-US" sz="2600" smtClean="0"/>
              <a:t>现有的 </a:t>
            </a:r>
            <a:r>
              <a:rPr lang="en-US" altLang="zh-CN" sz="2600" smtClean="0"/>
              <a:t>CATV </a:t>
            </a:r>
            <a:r>
              <a:rPr lang="zh-CN" altLang="en-US" sz="2600" smtClean="0"/>
              <a:t>网是树形拓扑结构的同轴电缆网络，它采用模拟技术的频分复用对电视节目进行单向传输。而 </a:t>
            </a:r>
            <a:r>
              <a:rPr lang="en-US" altLang="zh-CN" sz="2600" smtClean="0"/>
              <a:t>HFC </a:t>
            </a:r>
            <a:r>
              <a:rPr lang="zh-CN" altLang="en-US" sz="2600" smtClean="0"/>
              <a:t>网则需要对 </a:t>
            </a:r>
            <a:r>
              <a:rPr lang="en-US" altLang="zh-CN" sz="2600" smtClean="0"/>
              <a:t>CATV </a:t>
            </a:r>
            <a:r>
              <a:rPr lang="zh-CN" altLang="en-US" sz="2600" smtClean="0"/>
              <a:t>网进行改造，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27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27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CN" smtClean="0"/>
              <a:t>HFC </a:t>
            </a:r>
            <a:r>
              <a:rPr lang="zh-CN" altLang="en-US" smtClean="0"/>
              <a:t>的主要特点 </a:t>
            </a:r>
          </a:p>
        </p:txBody>
      </p:sp>
      <p:sp>
        <p:nvSpPr>
          <p:cNvPr id="844803" name="Rectangle 3"/>
          <p:cNvSpPr>
            <a:spLocks noGrp="1" noChangeArrowheads="1"/>
          </p:cNvSpPr>
          <p:nvPr>
            <p:ph type="body" idx="1"/>
          </p:nvPr>
        </p:nvSpPr>
        <p:spPr>
          <a:xfrm>
            <a:off x="468313" y="1628775"/>
            <a:ext cx="8204200" cy="4679950"/>
          </a:xfrm>
        </p:spPr>
        <p:txBody>
          <a:bodyPr/>
          <a:lstStyle/>
          <a:p>
            <a:pPr eaLnBrk="1" hangingPunct="1">
              <a:lnSpc>
                <a:spcPct val="130000"/>
              </a:lnSpc>
            </a:pPr>
            <a:r>
              <a:rPr lang="en-US" altLang="zh-CN" sz="2400" smtClean="0"/>
              <a:t>HFC</a:t>
            </a:r>
            <a:r>
              <a:rPr lang="zh-CN" altLang="en-US" sz="2400" smtClean="0"/>
              <a:t>网的主干线路采用光纤</a:t>
            </a:r>
          </a:p>
          <a:p>
            <a:pPr lvl="1" eaLnBrk="1" hangingPunct="1">
              <a:lnSpc>
                <a:spcPct val="130000"/>
              </a:lnSpc>
            </a:pPr>
            <a:r>
              <a:rPr lang="en-US" altLang="zh-CN" sz="2400" smtClean="0"/>
              <a:t>HFC </a:t>
            </a:r>
            <a:r>
              <a:rPr lang="zh-CN" altLang="en-US" sz="2400" smtClean="0"/>
              <a:t>网将原 </a:t>
            </a:r>
            <a:r>
              <a:rPr lang="en-US" altLang="zh-CN" sz="2400" smtClean="0"/>
              <a:t>CATV </a:t>
            </a:r>
            <a:r>
              <a:rPr lang="zh-CN" altLang="en-US" sz="2400" smtClean="0"/>
              <a:t>网中的同轴电缆主干部分改换为光纤，并使用模拟光纤技术。</a:t>
            </a:r>
          </a:p>
          <a:p>
            <a:pPr lvl="1" eaLnBrk="1" hangingPunct="1">
              <a:lnSpc>
                <a:spcPct val="130000"/>
              </a:lnSpc>
            </a:pPr>
            <a:r>
              <a:rPr lang="zh-CN" altLang="en-US" sz="2400" smtClean="0"/>
              <a:t>在模拟光纤中采用光的振幅调制 </a:t>
            </a:r>
            <a:r>
              <a:rPr lang="en-US" altLang="zh-CN" sz="2400" smtClean="0"/>
              <a:t>AM</a:t>
            </a:r>
            <a:r>
              <a:rPr lang="zh-CN" altLang="en-US" sz="2400" smtClean="0"/>
              <a:t>，这比使用数字光纤更为经济。</a:t>
            </a:r>
          </a:p>
          <a:p>
            <a:pPr lvl="1" eaLnBrk="1" hangingPunct="1">
              <a:lnSpc>
                <a:spcPct val="130000"/>
              </a:lnSpc>
            </a:pPr>
            <a:r>
              <a:rPr lang="zh-CN" altLang="en-US" sz="2400" smtClean="0"/>
              <a:t>模拟光纤从头端连接到</a:t>
            </a:r>
            <a:r>
              <a:rPr lang="zh-CN" altLang="en-US" sz="2400" smtClean="0">
                <a:solidFill>
                  <a:schemeClr val="hlink"/>
                </a:solidFill>
              </a:rPr>
              <a:t>光纤结点</a:t>
            </a:r>
            <a:r>
              <a:rPr lang="en-US" altLang="zh-CN" sz="2400" smtClean="0"/>
              <a:t>(fiber node)</a:t>
            </a:r>
            <a:r>
              <a:rPr lang="zh-CN" altLang="en-US" sz="2400" smtClean="0"/>
              <a:t>，即</a:t>
            </a:r>
            <a:r>
              <a:rPr lang="zh-CN" altLang="en-US" sz="2400" smtClean="0">
                <a:solidFill>
                  <a:schemeClr val="hlink"/>
                </a:solidFill>
              </a:rPr>
              <a:t>光分配结点 </a:t>
            </a:r>
            <a:r>
              <a:rPr lang="en-US" altLang="zh-CN" sz="2400" smtClean="0"/>
              <a:t>ODN (Optical Distribution Node)</a:t>
            </a:r>
            <a:r>
              <a:rPr lang="zh-CN" altLang="en-US" sz="2400" smtClean="0"/>
              <a:t>。在光纤结点光信号被转换为电信号。在光纤结点以下就是同轴电缆。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48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480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448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448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68313" y="1412875"/>
            <a:ext cx="8001000" cy="698500"/>
          </a:xfrm>
        </p:spPr>
        <p:txBody>
          <a:bodyPr/>
          <a:lstStyle/>
          <a:p>
            <a:pPr eaLnBrk="1" hangingPunct="1">
              <a:buClr>
                <a:schemeClr val="accent2"/>
              </a:buClr>
              <a:buFont typeface="Wingdings" pitchFamily="2" charset="2"/>
              <a:buChar char="p"/>
            </a:pPr>
            <a:r>
              <a:rPr lang="en-US" altLang="zh-CN" sz="2400" smtClean="0"/>
              <a:t>HFC </a:t>
            </a:r>
            <a:r>
              <a:rPr lang="zh-CN" altLang="en-US" sz="2400" smtClean="0"/>
              <a:t>网采用结点体系结构 </a:t>
            </a:r>
          </a:p>
        </p:txBody>
      </p:sp>
      <p:sp>
        <p:nvSpPr>
          <p:cNvPr id="73731" name="AutoShape 3"/>
          <p:cNvSpPr>
            <a:spLocks noChangeArrowheads="1"/>
          </p:cNvSpPr>
          <p:nvPr/>
        </p:nvSpPr>
        <p:spPr bwMode="auto">
          <a:xfrm>
            <a:off x="458788" y="2654300"/>
            <a:ext cx="2260600" cy="1527175"/>
          </a:xfrm>
          <a:prstGeom prst="roundRect">
            <a:avLst>
              <a:gd name="adj" fmla="val 16667"/>
            </a:avLst>
          </a:prstGeom>
          <a:solidFill>
            <a:srgbClr val="FFFF99"/>
          </a:solidFill>
          <a:ln w="9525">
            <a:solidFill>
              <a:schemeClr val="tx1"/>
            </a:solidFill>
            <a:prstDash val="dash"/>
            <a:round/>
            <a:headEnd/>
            <a:tailEnd/>
          </a:ln>
        </p:spPr>
        <p:txBody>
          <a:bodyPr wrap="none" anchor="ctr"/>
          <a:lstStyle/>
          <a:p>
            <a:endParaRPr lang="zh-CN" altLang="en-US"/>
          </a:p>
        </p:txBody>
      </p:sp>
      <p:sp>
        <p:nvSpPr>
          <p:cNvPr id="73732" name="AutoShape 4"/>
          <p:cNvSpPr>
            <a:spLocks noChangeArrowheads="1"/>
          </p:cNvSpPr>
          <p:nvPr/>
        </p:nvSpPr>
        <p:spPr bwMode="auto">
          <a:xfrm>
            <a:off x="6272213" y="2654300"/>
            <a:ext cx="2260600" cy="1527175"/>
          </a:xfrm>
          <a:prstGeom prst="roundRect">
            <a:avLst>
              <a:gd name="adj" fmla="val 16667"/>
            </a:avLst>
          </a:prstGeom>
          <a:solidFill>
            <a:srgbClr val="FFFF99"/>
          </a:solidFill>
          <a:ln w="9525">
            <a:solidFill>
              <a:schemeClr val="tx1"/>
            </a:solidFill>
            <a:prstDash val="dash"/>
            <a:round/>
            <a:headEnd/>
            <a:tailEnd/>
          </a:ln>
        </p:spPr>
        <p:txBody>
          <a:bodyPr wrap="none" anchor="ctr"/>
          <a:lstStyle/>
          <a:p>
            <a:endParaRPr lang="zh-CN" altLang="en-US"/>
          </a:p>
        </p:txBody>
      </p:sp>
      <p:sp>
        <p:nvSpPr>
          <p:cNvPr id="73733" name="AutoShape 5"/>
          <p:cNvSpPr>
            <a:spLocks noChangeArrowheads="1"/>
          </p:cNvSpPr>
          <p:nvPr/>
        </p:nvSpPr>
        <p:spPr bwMode="auto">
          <a:xfrm>
            <a:off x="2395538" y="4449763"/>
            <a:ext cx="4602162" cy="1716087"/>
          </a:xfrm>
          <a:prstGeom prst="roundRect">
            <a:avLst>
              <a:gd name="adj" fmla="val 16667"/>
            </a:avLst>
          </a:prstGeom>
          <a:solidFill>
            <a:srgbClr val="FFFF99"/>
          </a:solidFill>
          <a:ln w="9525">
            <a:solidFill>
              <a:schemeClr val="tx1"/>
            </a:solidFill>
            <a:prstDash val="dash"/>
            <a:round/>
            <a:headEnd/>
            <a:tailEnd/>
          </a:ln>
        </p:spPr>
        <p:txBody>
          <a:bodyPr wrap="none" anchor="ctr"/>
          <a:lstStyle/>
          <a:p>
            <a:endParaRPr lang="zh-CN" altLang="en-US"/>
          </a:p>
        </p:txBody>
      </p:sp>
      <p:grpSp>
        <p:nvGrpSpPr>
          <p:cNvPr id="73734" name="Group 6"/>
          <p:cNvGrpSpPr>
            <a:grpSpLocks/>
          </p:cNvGrpSpPr>
          <p:nvPr/>
        </p:nvGrpSpPr>
        <p:grpSpPr bwMode="auto">
          <a:xfrm>
            <a:off x="2328863" y="3074988"/>
            <a:ext cx="161925" cy="1016000"/>
            <a:chOff x="3824" y="1264"/>
            <a:chExt cx="96" cy="640"/>
          </a:xfrm>
        </p:grpSpPr>
        <p:sp>
          <p:nvSpPr>
            <p:cNvPr id="73879" name="Line 7"/>
            <p:cNvSpPr>
              <a:spLocks noChangeShapeType="1"/>
            </p:cNvSpPr>
            <p:nvPr/>
          </p:nvSpPr>
          <p:spPr bwMode="auto">
            <a:xfrm rot="5400000">
              <a:off x="3552" y="1584"/>
              <a:ext cx="6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80" name="Line 8"/>
            <p:cNvSpPr>
              <a:spLocks noChangeShapeType="1"/>
            </p:cNvSpPr>
            <p:nvPr/>
          </p:nvSpPr>
          <p:spPr bwMode="auto">
            <a:xfrm rot="5400000">
              <a:off x="3823" y="1575"/>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81" name="Line 9"/>
            <p:cNvSpPr>
              <a:spLocks noChangeShapeType="1"/>
            </p:cNvSpPr>
            <p:nvPr/>
          </p:nvSpPr>
          <p:spPr bwMode="auto">
            <a:xfrm rot="5400000">
              <a:off x="3823" y="1815"/>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82" name="Line 10"/>
            <p:cNvSpPr>
              <a:spLocks noChangeShapeType="1"/>
            </p:cNvSpPr>
            <p:nvPr/>
          </p:nvSpPr>
          <p:spPr bwMode="auto">
            <a:xfrm>
              <a:off x="3824" y="1384"/>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83" name="Line 11"/>
            <p:cNvSpPr>
              <a:spLocks noChangeShapeType="1"/>
            </p:cNvSpPr>
            <p:nvPr/>
          </p:nvSpPr>
          <p:spPr bwMode="auto">
            <a:xfrm>
              <a:off x="3824" y="1656"/>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3735" name="Group 12"/>
          <p:cNvGrpSpPr>
            <a:grpSpLocks/>
          </p:cNvGrpSpPr>
          <p:nvPr/>
        </p:nvGrpSpPr>
        <p:grpSpPr bwMode="auto">
          <a:xfrm rot="5400000">
            <a:off x="5001419" y="5422107"/>
            <a:ext cx="1411287" cy="0"/>
            <a:chOff x="3960" y="1200"/>
            <a:chExt cx="888" cy="0"/>
          </a:xfrm>
        </p:grpSpPr>
        <p:sp>
          <p:nvSpPr>
            <p:cNvPr id="73875" name="Line 13"/>
            <p:cNvSpPr>
              <a:spLocks noChangeShapeType="1"/>
            </p:cNvSpPr>
            <p:nvPr/>
          </p:nvSpPr>
          <p:spPr bwMode="auto">
            <a:xfrm>
              <a:off x="3960" y="1200"/>
              <a:ext cx="8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76" name="Line 14"/>
            <p:cNvSpPr>
              <a:spLocks noChangeShapeType="1"/>
            </p:cNvSpPr>
            <p:nvPr/>
          </p:nvSpPr>
          <p:spPr bwMode="auto">
            <a:xfrm>
              <a:off x="4224" y="1200"/>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77" name="Line 15"/>
            <p:cNvSpPr>
              <a:spLocks noChangeShapeType="1"/>
            </p:cNvSpPr>
            <p:nvPr/>
          </p:nvSpPr>
          <p:spPr bwMode="auto">
            <a:xfrm>
              <a:off x="4464" y="1200"/>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78" name="Line 16"/>
            <p:cNvSpPr>
              <a:spLocks noChangeShapeType="1"/>
            </p:cNvSpPr>
            <p:nvPr/>
          </p:nvSpPr>
          <p:spPr bwMode="auto">
            <a:xfrm>
              <a:off x="4704" y="1200"/>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3736" name="Line 17"/>
          <p:cNvSpPr>
            <a:spLocks noChangeShapeType="1"/>
          </p:cNvSpPr>
          <p:nvPr/>
        </p:nvSpPr>
        <p:spPr bwMode="auto">
          <a:xfrm rot="5400000">
            <a:off x="3766344" y="5441157"/>
            <a:ext cx="12969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7" name="Line 18"/>
          <p:cNvSpPr>
            <a:spLocks noChangeShapeType="1"/>
          </p:cNvSpPr>
          <p:nvPr/>
        </p:nvSpPr>
        <p:spPr bwMode="auto">
          <a:xfrm rot="5400000">
            <a:off x="4337050" y="5287963"/>
            <a:ext cx="152400"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8" name="Line 19"/>
          <p:cNvSpPr>
            <a:spLocks noChangeShapeType="1"/>
          </p:cNvSpPr>
          <p:nvPr/>
        </p:nvSpPr>
        <p:spPr bwMode="auto">
          <a:xfrm rot="5400000">
            <a:off x="4337050" y="5667375"/>
            <a:ext cx="152400"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9" name="Line 20"/>
          <p:cNvSpPr>
            <a:spLocks noChangeShapeType="1"/>
          </p:cNvSpPr>
          <p:nvPr/>
        </p:nvSpPr>
        <p:spPr bwMode="auto">
          <a:xfrm>
            <a:off x="1803400" y="4740275"/>
            <a:ext cx="25320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0" name="Line 21"/>
          <p:cNvSpPr>
            <a:spLocks noChangeShapeType="1"/>
          </p:cNvSpPr>
          <p:nvPr/>
        </p:nvSpPr>
        <p:spPr bwMode="auto">
          <a:xfrm flipH="1">
            <a:off x="2947988" y="4740275"/>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1" name="Line 22"/>
          <p:cNvSpPr>
            <a:spLocks noChangeShapeType="1"/>
          </p:cNvSpPr>
          <p:nvPr/>
        </p:nvSpPr>
        <p:spPr bwMode="auto">
          <a:xfrm flipH="1">
            <a:off x="3432175" y="4740275"/>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2" name="Line 23"/>
          <p:cNvSpPr>
            <a:spLocks noChangeShapeType="1"/>
          </p:cNvSpPr>
          <p:nvPr/>
        </p:nvSpPr>
        <p:spPr bwMode="auto">
          <a:xfrm flipH="1">
            <a:off x="2463800" y="4740275"/>
            <a:ext cx="160338"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3" name="Freeform 24"/>
          <p:cNvSpPr>
            <a:spLocks/>
          </p:cNvSpPr>
          <p:nvPr/>
        </p:nvSpPr>
        <p:spPr bwMode="auto">
          <a:xfrm>
            <a:off x="2773363" y="4740275"/>
            <a:ext cx="93662" cy="569913"/>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44" name="Freeform 25"/>
          <p:cNvSpPr>
            <a:spLocks/>
          </p:cNvSpPr>
          <p:nvPr/>
        </p:nvSpPr>
        <p:spPr bwMode="auto">
          <a:xfrm flipH="1" flipV="1">
            <a:off x="3259138" y="4716463"/>
            <a:ext cx="92075" cy="566737"/>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45" name="Freeform 26"/>
          <p:cNvSpPr>
            <a:spLocks/>
          </p:cNvSpPr>
          <p:nvPr/>
        </p:nvSpPr>
        <p:spPr bwMode="auto">
          <a:xfrm>
            <a:off x="3741738" y="4740275"/>
            <a:ext cx="95250" cy="569913"/>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73746" name="Picture 2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1750" y="5133975"/>
            <a:ext cx="484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747"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4725" y="5133975"/>
            <a:ext cx="48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748"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8950" y="5133975"/>
            <a:ext cx="485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3749" name="AutoShape 30"/>
          <p:cNvSpPr>
            <a:spLocks noChangeArrowheads="1"/>
          </p:cNvSpPr>
          <p:nvPr/>
        </p:nvSpPr>
        <p:spPr bwMode="auto">
          <a:xfrm>
            <a:off x="4252913" y="4564063"/>
            <a:ext cx="322262" cy="303212"/>
          </a:xfrm>
          <a:prstGeom prst="cube">
            <a:avLst>
              <a:gd name="adj" fmla="val 25000"/>
            </a:avLst>
          </a:prstGeom>
          <a:gradFill rotWithShape="0">
            <a:gsLst>
              <a:gs pos="0">
                <a:srgbClr val="494949"/>
              </a:gs>
              <a:gs pos="100000">
                <a:srgbClr val="DDDDDD"/>
              </a:gs>
            </a:gsLst>
            <a:lin ang="2700000" scaled="1"/>
          </a:gradFill>
          <a:ln w="9525">
            <a:solidFill>
              <a:schemeClr val="tx1"/>
            </a:solidFill>
            <a:miter lim="800000"/>
            <a:headEnd/>
            <a:tailEnd/>
          </a:ln>
        </p:spPr>
        <p:txBody>
          <a:bodyPr wrap="none" anchor="ctr"/>
          <a:lstStyle/>
          <a:p>
            <a:endParaRPr lang="zh-CN" altLang="en-US"/>
          </a:p>
        </p:txBody>
      </p:sp>
      <p:sp>
        <p:nvSpPr>
          <p:cNvPr id="73750" name="AutoShape 31"/>
          <p:cNvSpPr>
            <a:spLocks noChangeArrowheads="1"/>
          </p:cNvSpPr>
          <p:nvPr/>
        </p:nvSpPr>
        <p:spPr bwMode="auto">
          <a:xfrm>
            <a:off x="2274888" y="2806700"/>
            <a:ext cx="322262" cy="317500"/>
          </a:xfrm>
          <a:prstGeom prst="cube">
            <a:avLst>
              <a:gd name="adj" fmla="val 25000"/>
            </a:avLst>
          </a:prstGeom>
          <a:gradFill rotWithShape="0">
            <a:gsLst>
              <a:gs pos="0">
                <a:srgbClr val="494949"/>
              </a:gs>
              <a:gs pos="100000">
                <a:srgbClr val="DDDDDD"/>
              </a:gs>
            </a:gsLst>
            <a:lin ang="2700000" scaled="1"/>
          </a:gradFill>
          <a:ln w="9525">
            <a:solidFill>
              <a:schemeClr val="tx1"/>
            </a:solidFill>
            <a:miter lim="800000"/>
            <a:headEnd/>
            <a:tailEnd/>
          </a:ln>
        </p:spPr>
        <p:txBody>
          <a:bodyPr wrap="none" anchor="ctr"/>
          <a:lstStyle/>
          <a:p>
            <a:endParaRPr lang="zh-CN" altLang="en-US"/>
          </a:p>
        </p:txBody>
      </p:sp>
      <p:sp>
        <p:nvSpPr>
          <p:cNvPr id="73751" name="Text Box 32"/>
          <p:cNvSpPr txBox="1">
            <a:spLocks noChangeArrowheads="1"/>
          </p:cNvSpPr>
          <p:nvPr/>
        </p:nvSpPr>
        <p:spPr bwMode="auto">
          <a:xfrm>
            <a:off x="3001963" y="3897313"/>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同轴电缆</a:t>
            </a:r>
          </a:p>
        </p:txBody>
      </p:sp>
      <p:sp>
        <p:nvSpPr>
          <p:cNvPr id="73752" name="AutoShape 33"/>
          <p:cNvSpPr>
            <a:spLocks noChangeArrowheads="1"/>
          </p:cNvSpPr>
          <p:nvPr/>
        </p:nvSpPr>
        <p:spPr bwMode="auto">
          <a:xfrm>
            <a:off x="4092575" y="2654300"/>
            <a:ext cx="808038" cy="611188"/>
          </a:xfrm>
          <a:prstGeom prst="cube">
            <a:avLst>
              <a:gd name="adj" fmla="val 25000"/>
            </a:avLst>
          </a:prstGeom>
          <a:solidFill>
            <a:srgbClr val="EAEAEA"/>
          </a:solidFill>
          <a:ln w="9525">
            <a:solidFill>
              <a:schemeClr val="tx1"/>
            </a:solidFill>
            <a:miter lim="800000"/>
            <a:headEnd/>
            <a:tailEnd/>
          </a:ln>
        </p:spPr>
        <p:txBody>
          <a:bodyPr wrap="none" anchor="ctr"/>
          <a:lstStyle/>
          <a:p>
            <a:endParaRPr lang="zh-CN" altLang="en-US"/>
          </a:p>
        </p:txBody>
      </p:sp>
      <p:sp>
        <p:nvSpPr>
          <p:cNvPr id="73753" name="Text Box 34"/>
          <p:cNvSpPr txBox="1">
            <a:spLocks noChangeArrowheads="1"/>
          </p:cNvSpPr>
          <p:nvPr/>
        </p:nvSpPr>
        <p:spPr bwMode="auto">
          <a:xfrm>
            <a:off x="4079875" y="2752725"/>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头端</a:t>
            </a:r>
          </a:p>
        </p:txBody>
      </p:sp>
      <p:sp>
        <p:nvSpPr>
          <p:cNvPr id="73754" name="Line 35"/>
          <p:cNvSpPr>
            <a:spLocks noChangeShapeType="1"/>
          </p:cNvSpPr>
          <p:nvPr/>
        </p:nvSpPr>
        <p:spPr bwMode="auto">
          <a:xfrm>
            <a:off x="4818063" y="2959100"/>
            <a:ext cx="1614487"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5" name="Line 36"/>
          <p:cNvSpPr>
            <a:spLocks noChangeShapeType="1"/>
          </p:cNvSpPr>
          <p:nvPr/>
        </p:nvSpPr>
        <p:spPr bwMode="auto">
          <a:xfrm>
            <a:off x="2557463" y="2959100"/>
            <a:ext cx="15351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6" name="Line 37"/>
          <p:cNvSpPr>
            <a:spLocks noChangeShapeType="1"/>
          </p:cNvSpPr>
          <p:nvPr/>
        </p:nvSpPr>
        <p:spPr bwMode="auto">
          <a:xfrm rot="5400000">
            <a:off x="3737768" y="3939382"/>
            <a:ext cx="135096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7" name="Oval 38"/>
          <p:cNvSpPr>
            <a:spLocks noChangeArrowheads="1"/>
          </p:cNvSpPr>
          <p:nvPr/>
        </p:nvSpPr>
        <p:spPr bwMode="auto">
          <a:xfrm rot="5400000">
            <a:off x="4407694" y="3891756"/>
            <a:ext cx="142875" cy="131763"/>
          </a:xfrm>
          <a:prstGeom prst="ellipse">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58" name="AutoShape 39"/>
          <p:cNvSpPr>
            <a:spLocks noChangeArrowheads="1"/>
          </p:cNvSpPr>
          <p:nvPr/>
        </p:nvSpPr>
        <p:spPr bwMode="auto">
          <a:xfrm>
            <a:off x="6432550" y="2806700"/>
            <a:ext cx="322263" cy="306388"/>
          </a:xfrm>
          <a:prstGeom prst="cube">
            <a:avLst>
              <a:gd name="adj" fmla="val 25000"/>
            </a:avLst>
          </a:prstGeom>
          <a:gradFill rotWithShape="0">
            <a:gsLst>
              <a:gs pos="0">
                <a:srgbClr val="494949"/>
              </a:gs>
              <a:gs pos="100000">
                <a:srgbClr val="DDDDDD"/>
              </a:gs>
            </a:gsLst>
            <a:lin ang="2700000" scaled="1"/>
          </a:gradFill>
          <a:ln w="9525">
            <a:solidFill>
              <a:schemeClr val="tx1"/>
            </a:solidFill>
            <a:miter lim="800000"/>
            <a:headEnd/>
            <a:tailEnd/>
          </a:ln>
        </p:spPr>
        <p:txBody>
          <a:bodyPr wrap="none" anchor="ctr"/>
          <a:lstStyle/>
          <a:p>
            <a:endParaRPr lang="zh-CN" altLang="en-US"/>
          </a:p>
        </p:txBody>
      </p:sp>
      <p:sp>
        <p:nvSpPr>
          <p:cNvPr id="73759" name="Line 40"/>
          <p:cNvSpPr>
            <a:spLocks noChangeShapeType="1"/>
          </p:cNvSpPr>
          <p:nvPr/>
        </p:nvSpPr>
        <p:spPr bwMode="auto">
          <a:xfrm>
            <a:off x="6715125" y="2959100"/>
            <a:ext cx="16557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60" name="Line 41"/>
          <p:cNvSpPr>
            <a:spLocks noChangeShapeType="1"/>
          </p:cNvSpPr>
          <p:nvPr/>
        </p:nvSpPr>
        <p:spPr bwMode="auto">
          <a:xfrm>
            <a:off x="7159625" y="2959100"/>
            <a:ext cx="163513"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61" name="Line 42"/>
          <p:cNvSpPr>
            <a:spLocks noChangeShapeType="1"/>
          </p:cNvSpPr>
          <p:nvPr/>
        </p:nvSpPr>
        <p:spPr bwMode="auto">
          <a:xfrm>
            <a:off x="7645400" y="2959100"/>
            <a:ext cx="160338"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62" name="Line 43"/>
          <p:cNvSpPr>
            <a:spLocks noChangeShapeType="1"/>
          </p:cNvSpPr>
          <p:nvPr/>
        </p:nvSpPr>
        <p:spPr bwMode="auto">
          <a:xfrm>
            <a:off x="8129588" y="2959100"/>
            <a:ext cx="160337"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63" name="Freeform 44"/>
          <p:cNvSpPr>
            <a:spLocks/>
          </p:cNvSpPr>
          <p:nvPr/>
        </p:nvSpPr>
        <p:spPr bwMode="auto">
          <a:xfrm>
            <a:off x="6945313" y="2959100"/>
            <a:ext cx="95250" cy="569913"/>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64" name="Freeform 45"/>
          <p:cNvSpPr>
            <a:spLocks/>
          </p:cNvSpPr>
          <p:nvPr/>
        </p:nvSpPr>
        <p:spPr bwMode="auto">
          <a:xfrm>
            <a:off x="7940675" y="2959100"/>
            <a:ext cx="93663" cy="569913"/>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73765"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4813" y="3406775"/>
            <a:ext cx="4857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766" name="Picture 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24775" y="3406775"/>
            <a:ext cx="4857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3767" name="Line 48"/>
          <p:cNvSpPr>
            <a:spLocks noChangeShapeType="1"/>
          </p:cNvSpPr>
          <p:nvPr/>
        </p:nvSpPr>
        <p:spPr bwMode="auto">
          <a:xfrm>
            <a:off x="4535488" y="4716463"/>
            <a:ext cx="18176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68" name="Line 49"/>
          <p:cNvSpPr>
            <a:spLocks noChangeShapeType="1"/>
          </p:cNvSpPr>
          <p:nvPr/>
        </p:nvSpPr>
        <p:spPr bwMode="auto">
          <a:xfrm>
            <a:off x="4979988" y="4716463"/>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69" name="Line 50"/>
          <p:cNvSpPr>
            <a:spLocks noChangeShapeType="1"/>
          </p:cNvSpPr>
          <p:nvPr/>
        </p:nvSpPr>
        <p:spPr bwMode="auto">
          <a:xfrm>
            <a:off x="5383213" y="4716463"/>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70" name="Line 51"/>
          <p:cNvSpPr>
            <a:spLocks noChangeShapeType="1"/>
          </p:cNvSpPr>
          <p:nvPr/>
        </p:nvSpPr>
        <p:spPr bwMode="auto">
          <a:xfrm>
            <a:off x="5948363" y="4716463"/>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71" name="Freeform 52"/>
          <p:cNvSpPr>
            <a:spLocks/>
          </p:cNvSpPr>
          <p:nvPr/>
        </p:nvSpPr>
        <p:spPr bwMode="auto">
          <a:xfrm>
            <a:off x="4791075" y="4716463"/>
            <a:ext cx="95250" cy="568325"/>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72" name="Freeform 53"/>
          <p:cNvSpPr>
            <a:spLocks/>
          </p:cNvSpPr>
          <p:nvPr/>
        </p:nvSpPr>
        <p:spPr bwMode="auto">
          <a:xfrm flipH="1" flipV="1">
            <a:off x="5235575" y="4716463"/>
            <a:ext cx="93663" cy="566737"/>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73" name="Freeform 54"/>
          <p:cNvSpPr>
            <a:spLocks/>
          </p:cNvSpPr>
          <p:nvPr/>
        </p:nvSpPr>
        <p:spPr bwMode="auto">
          <a:xfrm rot="5400000" flipV="1">
            <a:off x="5962650" y="4635501"/>
            <a:ext cx="90487" cy="601662"/>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73774" name="Picture 5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9463" y="5124450"/>
            <a:ext cx="484187"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775"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9513" y="4716463"/>
            <a:ext cx="48260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776"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0950" y="5148263"/>
            <a:ext cx="484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3777" name="Line 58"/>
          <p:cNvSpPr>
            <a:spLocks noChangeShapeType="1"/>
          </p:cNvSpPr>
          <p:nvPr/>
        </p:nvSpPr>
        <p:spPr bwMode="auto">
          <a:xfrm>
            <a:off x="377825" y="2986088"/>
            <a:ext cx="19383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78" name="Line 59"/>
          <p:cNvSpPr>
            <a:spLocks noChangeShapeType="1"/>
          </p:cNvSpPr>
          <p:nvPr/>
        </p:nvSpPr>
        <p:spPr bwMode="auto">
          <a:xfrm flipH="1">
            <a:off x="1185863" y="2986088"/>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79" name="Line 60"/>
          <p:cNvSpPr>
            <a:spLocks noChangeShapeType="1"/>
          </p:cNvSpPr>
          <p:nvPr/>
        </p:nvSpPr>
        <p:spPr bwMode="auto">
          <a:xfrm flipH="1">
            <a:off x="1670050" y="2986088"/>
            <a:ext cx="160338"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80" name="Line 61"/>
          <p:cNvSpPr>
            <a:spLocks noChangeShapeType="1"/>
          </p:cNvSpPr>
          <p:nvPr/>
        </p:nvSpPr>
        <p:spPr bwMode="auto">
          <a:xfrm flipH="1">
            <a:off x="700088" y="2986088"/>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81" name="Freeform 62"/>
          <p:cNvSpPr>
            <a:spLocks/>
          </p:cNvSpPr>
          <p:nvPr/>
        </p:nvSpPr>
        <p:spPr bwMode="auto">
          <a:xfrm>
            <a:off x="1009650" y="2986088"/>
            <a:ext cx="95250" cy="566737"/>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82" name="Freeform 63"/>
          <p:cNvSpPr>
            <a:spLocks/>
          </p:cNvSpPr>
          <p:nvPr/>
        </p:nvSpPr>
        <p:spPr bwMode="auto">
          <a:xfrm>
            <a:off x="1979613" y="2986088"/>
            <a:ext cx="93662" cy="566737"/>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73783" name="Picture 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625" y="3392488"/>
            <a:ext cx="48260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784"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713" y="3430588"/>
            <a:ext cx="48418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3785" name="Line 66"/>
          <p:cNvSpPr>
            <a:spLocks noChangeShapeType="1"/>
          </p:cNvSpPr>
          <p:nvPr/>
        </p:nvSpPr>
        <p:spPr bwMode="auto">
          <a:xfrm>
            <a:off x="3608388" y="4257675"/>
            <a:ext cx="428625" cy="458788"/>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86" name="Line 67"/>
          <p:cNvSpPr>
            <a:spLocks noChangeShapeType="1"/>
          </p:cNvSpPr>
          <p:nvPr/>
        </p:nvSpPr>
        <p:spPr bwMode="auto">
          <a:xfrm>
            <a:off x="3563938" y="2417763"/>
            <a:ext cx="123825" cy="541337"/>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87" name="Text Box 68"/>
          <p:cNvSpPr txBox="1">
            <a:spLocks noChangeArrowheads="1"/>
          </p:cNvSpPr>
          <p:nvPr/>
        </p:nvSpPr>
        <p:spPr bwMode="auto">
          <a:xfrm>
            <a:off x="2987675" y="2106613"/>
            <a:ext cx="12001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模拟光纤</a:t>
            </a:r>
          </a:p>
        </p:txBody>
      </p:sp>
      <p:sp>
        <p:nvSpPr>
          <p:cNvPr id="73788" name="Text Box 69"/>
          <p:cNvSpPr txBox="1">
            <a:spLocks noChangeArrowheads="1"/>
          </p:cNvSpPr>
          <p:nvPr/>
        </p:nvSpPr>
        <p:spPr bwMode="auto">
          <a:xfrm>
            <a:off x="517525" y="21463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放大器</a:t>
            </a:r>
          </a:p>
        </p:txBody>
      </p:sp>
      <p:sp>
        <p:nvSpPr>
          <p:cNvPr id="73789" name="Line 70"/>
          <p:cNvSpPr>
            <a:spLocks noChangeShapeType="1"/>
          </p:cNvSpPr>
          <p:nvPr/>
        </p:nvSpPr>
        <p:spPr bwMode="auto">
          <a:xfrm rot="16200000" flipH="1">
            <a:off x="927894" y="2610644"/>
            <a:ext cx="431800" cy="242888"/>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90" name="Line 71"/>
          <p:cNvSpPr>
            <a:spLocks noChangeShapeType="1"/>
          </p:cNvSpPr>
          <p:nvPr/>
        </p:nvSpPr>
        <p:spPr bwMode="auto">
          <a:xfrm>
            <a:off x="2155825" y="4970463"/>
            <a:ext cx="684213" cy="6350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91" name="Text Box 72"/>
          <p:cNvSpPr txBox="1">
            <a:spLocks noChangeArrowheads="1"/>
          </p:cNvSpPr>
          <p:nvPr/>
        </p:nvSpPr>
        <p:spPr bwMode="auto">
          <a:xfrm>
            <a:off x="1292225" y="472598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引入线</a:t>
            </a:r>
          </a:p>
        </p:txBody>
      </p:sp>
      <p:sp>
        <p:nvSpPr>
          <p:cNvPr id="73792" name="Line 73"/>
          <p:cNvSpPr>
            <a:spLocks noChangeShapeType="1"/>
          </p:cNvSpPr>
          <p:nvPr/>
        </p:nvSpPr>
        <p:spPr bwMode="auto">
          <a:xfrm>
            <a:off x="2339975" y="2606675"/>
            <a:ext cx="123825" cy="31750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93" name="Text Box 74"/>
          <p:cNvSpPr txBox="1">
            <a:spLocks noChangeArrowheads="1"/>
          </p:cNvSpPr>
          <p:nvPr/>
        </p:nvSpPr>
        <p:spPr bwMode="auto">
          <a:xfrm>
            <a:off x="4922838" y="3968750"/>
            <a:ext cx="947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分路器</a:t>
            </a:r>
          </a:p>
        </p:txBody>
      </p:sp>
      <p:grpSp>
        <p:nvGrpSpPr>
          <p:cNvPr id="73794" name="Group 75"/>
          <p:cNvGrpSpPr>
            <a:grpSpLocks/>
          </p:cNvGrpSpPr>
          <p:nvPr/>
        </p:nvGrpSpPr>
        <p:grpSpPr bwMode="auto">
          <a:xfrm>
            <a:off x="4327525" y="5019675"/>
            <a:ext cx="161925" cy="828675"/>
            <a:chOff x="2540" y="2496"/>
            <a:chExt cx="96" cy="520"/>
          </a:xfrm>
        </p:grpSpPr>
        <p:sp>
          <p:nvSpPr>
            <p:cNvPr id="73872" name="Line 76"/>
            <p:cNvSpPr>
              <a:spLocks noChangeShapeType="1"/>
            </p:cNvSpPr>
            <p:nvPr/>
          </p:nvSpPr>
          <p:spPr bwMode="auto">
            <a:xfrm>
              <a:off x="2540" y="2496"/>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73" name="Line 77"/>
            <p:cNvSpPr>
              <a:spLocks noChangeShapeType="1"/>
            </p:cNvSpPr>
            <p:nvPr/>
          </p:nvSpPr>
          <p:spPr bwMode="auto">
            <a:xfrm>
              <a:off x="2540" y="2768"/>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74" name="Line 78"/>
            <p:cNvSpPr>
              <a:spLocks noChangeShapeType="1"/>
            </p:cNvSpPr>
            <p:nvPr/>
          </p:nvSpPr>
          <p:spPr bwMode="auto">
            <a:xfrm>
              <a:off x="2540" y="3016"/>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3795" name="Group 79"/>
          <p:cNvGrpSpPr>
            <a:grpSpLocks/>
          </p:cNvGrpSpPr>
          <p:nvPr/>
        </p:nvGrpSpPr>
        <p:grpSpPr bwMode="auto">
          <a:xfrm>
            <a:off x="6486525" y="3062288"/>
            <a:ext cx="161925" cy="1017587"/>
            <a:chOff x="3824" y="1264"/>
            <a:chExt cx="96" cy="640"/>
          </a:xfrm>
        </p:grpSpPr>
        <p:sp>
          <p:nvSpPr>
            <p:cNvPr id="73867" name="Line 80"/>
            <p:cNvSpPr>
              <a:spLocks noChangeShapeType="1"/>
            </p:cNvSpPr>
            <p:nvPr/>
          </p:nvSpPr>
          <p:spPr bwMode="auto">
            <a:xfrm rot="5400000">
              <a:off x="3552" y="1584"/>
              <a:ext cx="6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68" name="Line 81"/>
            <p:cNvSpPr>
              <a:spLocks noChangeShapeType="1"/>
            </p:cNvSpPr>
            <p:nvPr/>
          </p:nvSpPr>
          <p:spPr bwMode="auto">
            <a:xfrm rot="5400000">
              <a:off x="3823" y="1575"/>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69" name="Line 82"/>
            <p:cNvSpPr>
              <a:spLocks noChangeShapeType="1"/>
            </p:cNvSpPr>
            <p:nvPr/>
          </p:nvSpPr>
          <p:spPr bwMode="auto">
            <a:xfrm rot="5400000">
              <a:off x="3823" y="1815"/>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70" name="Line 83"/>
            <p:cNvSpPr>
              <a:spLocks noChangeShapeType="1"/>
            </p:cNvSpPr>
            <p:nvPr/>
          </p:nvSpPr>
          <p:spPr bwMode="auto">
            <a:xfrm>
              <a:off x="3824" y="1384"/>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71" name="Line 84"/>
            <p:cNvSpPr>
              <a:spLocks noChangeShapeType="1"/>
            </p:cNvSpPr>
            <p:nvPr/>
          </p:nvSpPr>
          <p:spPr bwMode="auto">
            <a:xfrm>
              <a:off x="3824" y="1656"/>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3796" name="Text Box 85"/>
          <p:cNvSpPr txBox="1">
            <a:spLocks noChangeArrowheads="1"/>
          </p:cNvSpPr>
          <p:nvPr/>
        </p:nvSpPr>
        <p:spPr bwMode="auto">
          <a:xfrm>
            <a:off x="1763713" y="2146300"/>
            <a:ext cx="1201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光纤结点</a:t>
            </a:r>
          </a:p>
        </p:txBody>
      </p:sp>
      <p:sp>
        <p:nvSpPr>
          <p:cNvPr id="73797" name="Freeform 86"/>
          <p:cNvSpPr>
            <a:spLocks/>
          </p:cNvSpPr>
          <p:nvPr/>
        </p:nvSpPr>
        <p:spPr bwMode="auto">
          <a:xfrm rot="5400000" flipV="1">
            <a:off x="5962651" y="5057775"/>
            <a:ext cx="88900" cy="600075"/>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98" name="Freeform 87"/>
          <p:cNvSpPr>
            <a:spLocks/>
          </p:cNvSpPr>
          <p:nvPr/>
        </p:nvSpPr>
        <p:spPr bwMode="auto">
          <a:xfrm rot="5400000" flipV="1">
            <a:off x="5961063" y="5480050"/>
            <a:ext cx="88900" cy="600075"/>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73799" name="Picture 8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72213" y="5099050"/>
            <a:ext cx="482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800" name="Picture 8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500" y="5556250"/>
            <a:ext cx="484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3801" name="AutoShape 90"/>
          <p:cNvSpPr>
            <a:spLocks noChangeArrowheads="1"/>
          </p:cNvSpPr>
          <p:nvPr/>
        </p:nvSpPr>
        <p:spPr bwMode="auto">
          <a:xfrm>
            <a:off x="5626100" y="4640263"/>
            <a:ext cx="134938" cy="127000"/>
          </a:xfrm>
          <a:prstGeom prst="cube">
            <a:avLst>
              <a:gd name="adj" fmla="val 25000"/>
            </a:avLst>
          </a:prstGeom>
          <a:solidFill>
            <a:srgbClr val="808080"/>
          </a:solidFill>
          <a:ln w="9525">
            <a:solidFill>
              <a:schemeClr val="tx1"/>
            </a:solidFill>
            <a:miter lim="800000"/>
            <a:headEnd/>
            <a:tailEnd/>
          </a:ln>
        </p:spPr>
        <p:txBody>
          <a:bodyPr wrap="none" anchor="ctr"/>
          <a:lstStyle/>
          <a:p>
            <a:endParaRPr lang="zh-CN" altLang="en-US"/>
          </a:p>
        </p:txBody>
      </p:sp>
      <p:sp>
        <p:nvSpPr>
          <p:cNvPr id="73802" name="Line 91"/>
          <p:cNvSpPr>
            <a:spLocks noChangeShapeType="1"/>
          </p:cNvSpPr>
          <p:nvPr/>
        </p:nvSpPr>
        <p:spPr bwMode="auto">
          <a:xfrm>
            <a:off x="5411788" y="4321175"/>
            <a:ext cx="254000" cy="369888"/>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03" name="Text Box 92"/>
          <p:cNvSpPr txBox="1">
            <a:spLocks noChangeArrowheads="1"/>
          </p:cNvSpPr>
          <p:nvPr/>
        </p:nvSpPr>
        <p:spPr bwMode="auto">
          <a:xfrm>
            <a:off x="2746375" y="560546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服务区</a:t>
            </a:r>
          </a:p>
        </p:txBody>
      </p:sp>
      <p:sp>
        <p:nvSpPr>
          <p:cNvPr id="73804" name="Freeform 93"/>
          <p:cNvSpPr>
            <a:spLocks/>
          </p:cNvSpPr>
          <p:nvPr/>
        </p:nvSpPr>
        <p:spPr bwMode="auto">
          <a:xfrm>
            <a:off x="7456488" y="2959100"/>
            <a:ext cx="93662" cy="569913"/>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73805" name="Picture 9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0588" y="3406775"/>
            <a:ext cx="484187"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3806" name="Freeform 95"/>
          <p:cNvSpPr>
            <a:spLocks/>
          </p:cNvSpPr>
          <p:nvPr/>
        </p:nvSpPr>
        <p:spPr bwMode="auto">
          <a:xfrm>
            <a:off x="1481138" y="2973388"/>
            <a:ext cx="93662" cy="569912"/>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73807" name="Picture 9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5238" y="3419475"/>
            <a:ext cx="485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3808" name="Text Box 97"/>
          <p:cNvSpPr txBox="1">
            <a:spLocks noChangeArrowheads="1"/>
          </p:cNvSpPr>
          <p:nvPr/>
        </p:nvSpPr>
        <p:spPr bwMode="auto">
          <a:xfrm>
            <a:off x="6970713" y="37211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服务区</a:t>
            </a:r>
          </a:p>
        </p:txBody>
      </p:sp>
      <p:sp>
        <p:nvSpPr>
          <p:cNvPr id="73809" name="Text Box 98"/>
          <p:cNvSpPr txBox="1">
            <a:spLocks noChangeArrowheads="1"/>
          </p:cNvSpPr>
          <p:nvPr/>
        </p:nvSpPr>
        <p:spPr bwMode="auto">
          <a:xfrm>
            <a:off x="969963" y="373538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服务区</a:t>
            </a:r>
          </a:p>
        </p:txBody>
      </p:sp>
      <p:sp>
        <p:nvSpPr>
          <p:cNvPr id="73810" name="Oval 99"/>
          <p:cNvSpPr>
            <a:spLocks noChangeArrowheads="1"/>
          </p:cNvSpPr>
          <p:nvPr/>
        </p:nvSpPr>
        <p:spPr bwMode="auto">
          <a:xfrm rot="5400000">
            <a:off x="5510213" y="2822575"/>
            <a:ext cx="141287" cy="131763"/>
          </a:xfrm>
          <a:prstGeom prst="ellipse">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811" name="Oval 100"/>
          <p:cNvSpPr>
            <a:spLocks noChangeArrowheads="1"/>
          </p:cNvSpPr>
          <p:nvPr/>
        </p:nvSpPr>
        <p:spPr bwMode="auto">
          <a:xfrm rot="5400000">
            <a:off x="3305175" y="2822576"/>
            <a:ext cx="141287" cy="131762"/>
          </a:xfrm>
          <a:prstGeom prst="ellipse">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73812" name="Group 101"/>
          <p:cNvGrpSpPr>
            <a:grpSpLocks noChangeAspect="1"/>
          </p:cNvGrpSpPr>
          <p:nvPr/>
        </p:nvGrpSpPr>
        <p:grpSpPr bwMode="auto">
          <a:xfrm>
            <a:off x="4249738" y="2044700"/>
            <a:ext cx="466725" cy="596900"/>
            <a:chOff x="2246" y="722"/>
            <a:chExt cx="228" cy="292"/>
          </a:xfrm>
        </p:grpSpPr>
        <p:sp>
          <p:nvSpPr>
            <p:cNvPr id="73814" name="AutoShape 102"/>
            <p:cNvSpPr>
              <a:spLocks noChangeAspect="1" noChangeArrowheads="1" noTextEdit="1"/>
            </p:cNvSpPr>
            <p:nvPr/>
          </p:nvSpPr>
          <p:spPr bwMode="auto">
            <a:xfrm>
              <a:off x="2246" y="722"/>
              <a:ext cx="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73815" name="Group 103"/>
            <p:cNvGrpSpPr>
              <a:grpSpLocks/>
            </p:cNvGrpSpPr>
            <p:nvPr/>
          </p:nvGrpSpPr>
          <p:grpSpPr bwMode="auto">
            <a:xfrm>
              <a:off x="2248" y="734"/>
              <a:ext cx="224" cy="279"/>
              <a:chOff x="2248" y="734"/>
              <a:chExt cx="224" cy="279"/>
            </a:xfrm>
          </p:grpSpPr>
          <p:grpSp>
            <p:nvGrpSpPr>
              <p:cNvPr id="73831" name="Group 104"/>
              <p:cNvGrpSpPr>
                <a:grpSpLocks/>
              </p:cNvGrpSpPr>
              <p:nvPr/>
            </p:nvGrpSpPr>
            <p:grpSpPr bwMode="auto">
              <a:xfrm>
                <a:off x="2328" y="898"/>
                <a:ext cx="9" cy="37"/>
                <a:chOff x="2328" y="898"/>
                <a:chExt cx="9" cy="37"/>
              </a:xfrm>
            </p:grpSpPr>
            <p:sp>
              <p:nvSpPr>
                <p:cNvPr id="73865" name="Rectangle 105"/>
                <p:cNvSpPr>
                  <a:spLocks noChangeArrowheads="1"/>
                </p:cNvSpPr>
                <p:nvPr/>
              </p:nvSpPr>
              <p:spPr bwMode="auto">
                <a:xfrm>
                  <a:off x="2328" y="898"/>
                  <a:ext cx="9" cy="37"/>
                </a:xfrm>
                <a:prstGeom prst="rect">
                  <a:avLst/>
                </a:prstGeom>
                <a:solidFill>
                  <a:srgbClr val="C0C0C0"/>
                </a:solidFill>
                <a:ln w="1588">
                  <a:solidFill>
                    <a:srgbClr val="000000"/>
                  </a:solidFill>
                  <a:miter lim="800000"/>
                  <a:headEnd/>
                  <a:tailEnd/>
                </a:ln>
              </p:spPr>
              <p:txBody>
                <a:bodyPr/>
                <a:lstStyle/>
                <a:p>
                  <a:endParaRPr lang="zh-CN" altLang="en-US"/>
                </a:p>
              </p:txBody>
            </p:sp>
            <p:sp>
              <p:nvSpPr>
                <p:cNvPr id="73866" name="Line 106"/>
                <p:cNvSpPr>
                  <a:spLocks noChangeShapeType="1"/>
                </p:cNvSpPr>
                <p:nvPr/>
              </p:nvSpPr>
              <p:spPr bwMode="auto">
                <a:xfrm>
                  <a:off x="2332" y="898"/>
                  <a:ext cx="1" cy="3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3832" name="Rectangle 107"/>
              <p:cNvSpPr>
                <a:spLocks noChangeArrowheads="1"/>
              </p:cNvSpPr>
              <p:nvPr/>
            </p:nvSpPr>
            <p:spPr bwMode="auto">
              <a:xfrm>
                <a:off x="2295" y="876"/>
                <a:ext cx="25" cy="57"/>
              </a:xfrm>
              <a:prstGeom prst="rect">
                <a:avLst/>
              </a:prstGeom>
              <a:solidFill>
                <a:srgbClr val="C0C0C0"/>
              </a:solidFill>
              <a:ln w="1588">
                <a:solidFill>
                  <a:srgbClr val="000000"/>
                </a:solidFill>
                <a:miter lim="800000"/>
                <a:headEnd/>
                <a:tailEnd/>
              </a:ln>
            </p:spPr>
            <p:txBody>
              <a:bodyPr/>
              <a:lstStyle/>
              <a:p>
                <a:endParaRPr lang="zh-CN" altLang="en-US"/>
              </a:p>
            </p:txBody>
          </p:sp>
          <p:sp>
            <p:nvSpPr>
              <p:cNvPr id="73833" name="Freeform 108"/>
              <p:cNvSpPr>
                <a:spLocks/>
              </p:cNvSpPr>
              <p:nvPr/>
            </p:nvSpPr>
            <p:spPr bwMode="auto">
              <a:xfrm>
                <a:off x="2385" y="888"/>
                <a:ext cx="16" cy="12"/>
              </a:xfrm>
              <a:custGeom>
                <a:avLst/>
                <a:gdLst>
                  <a:gd name="T0" fmla="*/ 0 w 112"/>
                  <a:gd name="T1" fmla="*/ 0 h 84"/>
                  <a:gd name="T2" fmla="*/ 0 w 112"/>
                  <a:gd name="T3" fmla="*/ 0 h 84"/>
                  <a:gd name="T4" fmla="*/ 0 w 112"/>
                  <a:gd name="T5" fmla="*/ 0 h 84"/>
                  <a:gd name="T6" fmla="*/ 0 w 112"/>
                  <a:gd name="T7" fmla="*/ 0 h 84"/>
                  <a:gd name="T8" fmla="*/ 0 w 112"/>
                  <a:gd name="T9" fmla="*/ 0 h 84"/>
                  <a:gd name="T10" fmla="*/ 0 60000 65536"/>
                  <a:gd name="T11" fmla="*/ 0 60000 65536"/>
                  <a:gd name="T12" fmla="*/ 0 60000 65536"/>
                  <a:gd name="T13" fmla="*/ 0 60000 65536"/>
                  <a:gd name="T14" fmla="*/ 0 60000 65536"/>
                  <a:gd name="T15" fmla="*/ 0 w 112"/>
                  <a:gd name="T16" fmla="*/ 0 h 84"/>
                  <a:gd name="T17" fmla="*/ 112 w 112"/>
                  <a:gd name="T18" fmla="*/ 84 h 84"/>
                </a:gdLst>
                <a:ahLst/>
                <a:cxnLst>
                  <a:cxn ang="T10">
                    <a:pos x="T0" y="T1"/>
                  </a:cxn>
                  <a:cxn ang="T11">
                    <a:pos x="T2" y="T3"/>
                  </a:cxn>
                  <a:cxn ang="T12">
                    <a:pos x="T4" y="T5"/>
                  </a:cxn>
                  <a:cxn ang="T13">
                    <a:pos x="T6" y="T7"/>
                  </a:cxn>
                  <a:cxn ang="T14">
                    <a:pos x="T8" y="T9"/>
                  </a:cxn>
                </a:cxnLst>
                <a:rect l="T15" t="T16" r="T17" b="T18"/>
                <a:pathLst>
                  <a:path w="112" h="84">
                    <a:moveTo>
                      <a:pt x="0" y="0"/>
                    </a:moveTo>
                    <a:lnTo>
                      <a:pt x="0" y="84"/>
                    </a:lnTo>
                    <a:lnTo>
                      <a:pt x="112" y="84"/>
                    </a:lnTo>
                    <a:lnTo>
                      <a:pt x="112" y="17"/>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834" name="Freeform 109"/>
              <p:cNvSpPr>
                <a:spLocks/>
              </p:cNvSpPr>
              <p:nvPr/>
            </p:nvSpPr>
            <p:spPr bwMode="auto">
              <a:xfrm>
                <a:off x="2352" y="866"/>
                <a:ext cx="11" cy="11"/>
              </a:xfrm>
              <a:custGeom>
                <a:avLst/>
                <a:gdLst>
                  <a:gd name="T0" fmla="*/ 0 w 77"/>
                  <a:gd name="T1" fmla="*/ 0 h 76"/>
                  <a:gd name="T2" fmla="*/ 0 w 77"/>
                  <a:gd name="T3" fmla="*/ 0 h 76"/>
                  <a:gd name="T4" fmla="*/ 0 w 77"/>
                  <a:gd name="T5" fmla="*/ 0 h 76"/>
                  <a:gd name="T6" fmla="*/ 0 w 77"/>
                  <a:gd name="T7" fmla="*/ 0 h 76"/>
                  <a:gd name="T8" fmla="*/ 0 w 77"/>
                  <a:gd name="T9" fmla="*/ 0 h 76"/>
                  <a:gd name="T10" fmla="*/ 0 60000 65536"/>
                  <a:gd name="T11" fmla="*/ 0 60000 65536"/>
                  <a:gd name="T12" fmla="*/ 0 60000 65536"/>
                  <a:gd name="T13" fmla="*/ 0 60000 65536"/>
                  <a:gd name="T14" fmla="*/ 0 60000 65536"/>
                  <a:gd name="T15" fmla="*/ 0 w 77"/>
                  <a:gd name="T16" fmla="*/ 0 h 76"/>
                  <a:gd name="T17" fmla="*/ 77 w 77"/>
                  <a:gd name="T18" fmla="*/ 76 h 76"/>
                </a:gdLst>
                <a:ahLst/>
                <a:cxnLst>
                  <a:cxn ang="T10">
                    <a:pos x="T0" y="T1"/>
                  </a:cxn>
                  <a:cxn ang="T11">
                    <a:pos x="T2" y="T3"/>
                  </a:cxn>
                  <a:cxn ang="T12">
                    <a:pos x="T4" y="T5"/>
                  </a:cxn>
                  <a:cxn ang="T13">
                    <a:pos x="T6" y="T7"/>
                  </a:cxn>
                  <a:cxn ang="T14">
                    <a:pos x="T8" y="T9"/>
                  </a:cxn>
                </a:cxnLst>
                <a:rect l="T15" t="T16" r="T17" b="T18"/>
                <a:pathLst>
                  <a:path w="77" h="76">
                    <a:moveTo>
                      <a:pt x="42" y="0"/>
                    </a:moveTo>
                    <a:lnTo>
                      <a:pt x="0" y="76"/>
                    </a:lnTo>
                    <a:lnTo>
                      <a:pt x="56" y="70"/>
                    </a:lnTo>
                    <a:lnTo>
                      <a:pt x="77" y="19"/>
                    </a:lnTo>
                    <a:lnTo>
                      <a:pt x="42" y="0"/>
                    </a:lnTo>
                    <a:close/>
                  </a:path>
                </a:pathLst>
              </a:custGeom>
              <a:solidFill>
                <a:srgbClr val="C0C0C0"/>
              </a:solidFill>
              <a:ln w="1588">
                <a:solidFill>
                  <a:srgbClr val="000000"/>
                </a:solidFill>
                <a:round/>
                <a:headEnd/>
                <a:tailEnd/>
              </a:ln>
            </p:spPr>
            <p:txBody>
              <a:bodyPr/>
              <a:lstStyle/>
              <a:p>
                <a:endParaRPr lang="zh-CN" altLang="en-US"/>
              </a:p>
            </p:txBody>
          </p:sp>
          <p:sp>
            <p:nvSpPr>
              <p:cNvPr id="73835" name="Freeform 110"/>
              <p:cNvSpPr>
                <a:spLocks/>
              </p:cNvSpPr>
              <p:nvPr/>
            </p:nvSpPr>
            <p:spPr bwMode="auto">
              <a:xfrm>
                <a:off x="2333" y="938"/>
                <a:ext cx="51" cy="4"/>
              </a:xfrm>
              <a:custGeom>
                <a:avLst/>
                <a:gdLst>
                  <a:gd name="T0" fmla="*/ 0 w 356"/>
                  <a:gd name="T1" fmla="*/ 0 h 26"/>
                  <a:gd name="T2" fmla="*/ 0 w 356"/>
                  <a:gd name="T3" fmla="*/ 0 h 26"/>
                  <a:gd name="T4" fmla="*/ 0 w 356"/>
                  <a:gd name="T5" fmla="*/ 0 h 26"/>
                  <a:gd name="T6" fmla="*/ 0 w 356"/>
                  <a:gd name="T7" fmla="*/ 0 h 26"/>
                  <a:gd name="T8" fmla="*/ 0 w 356"/>
                  <a:gd name="T9" fmla="*/ 0 h 26"/>
                  <a:gd name="T10" fmla="*/ 0 60000 65536"/>
                  <a:gd name="T11" fmla="*/ 0 60000 65536"/>
                  <a:gd name="T12" fmla="*/ 0 60000 65536"/>
                  <a:gd name="T13" fmla="*/ 0 60000 65536"/>
                  <a:gd name="T14" fmla="*/ 0 60000 65536"/>
                  <a:gd name="T15" fmla="*/ 0 w 356"/>
                  <a:gd name="T16" fmla="*/ 0 h 26"/>
                  <a:gd name="T17" fmla="*/ 356 w 356"/>
                  <a:gd name="T18" fmla="*/ 26 h 26"/>
                </a:gdLst>
                <a:ahLst/>
                <a:cxnLst>
                  <a:cxn ang="T10">
                    <a:pos x="T0" y="T1"/>
                  </a:cxn>
                  <a:cxn ang="T11">
                    <a:pos x="T2" y="T3"/>
                  </a:cxn>
                  <a:cxn ang="T12">
                    <a:pos x="T4" y="T5"/>
                  </a:cxn>
                  <a:cxn ang="T13">
                    <a:pos x="T6" y="T7"/>
                  </a:cxn>
                  <a:cxn ang="T14">
                    <a:pos x="T8" y="T9"/>
                  </a:cxn>
                </a:cxnLst>
                <a:rect l="T15" t="T16" r="T17" b="T18"/>
                <a:pathLst>
                  <a:path w="356" h="26">
                    <a:moveTo>
                      <a:pt x="0" y="0"/>
                    </a:moveTo>
                    <a:lnTo>
                      <a:pt x="356" y="0"/>
                    </a:lnTo>
                    <a:lnTo>
                      <a:pt x="356" y="26"/>
                    </a:lnTo>
                    <a:lnTo>
                      <a:pt x="5" y="26"/>
                    </a:lnTo>
                    <a:lnTo>
                      <a:pt x="0" y="0"/>
                    </a:lnTo>
                    <a:close/>
                  </a:path>
                </a:pathLst>
              </a:custGeom>
              <a:solidFill>
                <a:srgbClr val="808080"/>
              </a:solidFill>
              <a:ln w="1588">
                <a:solidFill>
                  <a:srgbClr val="000000"/>
                </a:solidFill>
                <a:round/>
                <a:headEnd/>
                <a:tailEnd/>
              </a:ln>
            </p:spPr>
            <p:txBody>
              <a:bodyPr/>
              <a:lstStyle/>
              <a:p>
                <a:endParaRPr lang="zh-CN" altLang="en-US"/>
              </a:p>
            </p:txBody>
          </p:sp>
          <p:sp>
            <p:nvSpPr>
              <p:cNvPr id="73836" name="Freeform 111"/>
              <p:cNvSpPr>
                <a:spLocks/>
              </p:cNvSpPr>
              <p:nvPr/>
            </p:nvSpPr>
            <p:spPr bwMode="auto">
              <a:xfrm>
                <a:off x="2294" y="795"/>
                <a:ext cx="22" cy="24"/>
              </a:xfrm>
              <a:custGeom>
                <a:avLst/>
                <a:gdLst>
                  <a:gd name="T0" fmla="*/ 0 w 149"/>
                  <a:gd name="T1" fmla="*/ 0 h 163"/>
                  <a:gd name="T2" fmla="*/ 0 w 149"/>
                  <a:gd name="T3" fmla="*/ 0 h 163"/>
                  <a:gd name="T4" fmla="*/ 0 w 149"/>
                  <a:gd name="T5" fmla="*/ 0 h 163"/>
                  <a:gd name="T6" fmla="*/ 0 w 149"/>
                  <a:gd name="T7" fmla="*/ 0 h 163"/>
                  <a:gd name="T8" fmla="*/ 0 w 149"/>
                  <a:gd name="T9" fmla="*/ 0 h 163"/>
                  <a:gd name="T10" fmla="*/ 0 60000 65536"/>
                  <a:gd name="T11" fmla="*/ 0 60000 65536"/>
                  <a:gd name="T12" fmla="*/ 0 60000 65536"/>
                  <a:gd name="T13" fmla="*/ 0 60000 65536"/>
                  <a:gd name="T14" fmla="*/ 0 60000 65536"/>
                  <a:gd name="T15" fmla="*/ 0 w 149"/>
                  <a:gd name="T16" fmla="*/ 0 h 163"/>
                  <a:gd name="T17" fmla="*/ 149 w 149"/>
                  <a:gd name="T18" fmla="*/ 163 h 163"/>
                </a:gdLst>
                <a:ahLst/>
                <a:cxnLst>
                  <a:cxn ang="T10">
                    <a:pos x="T0" y="T1"/>
                  </a:cxn>
                  <a:cxn ang="T11">
                    <a:pos x="T2" y="T3"/>
                  </a:cxn>
                  <a:cxn ang="T12">
                    <a:pos x="T4" y="T5"/>
                  </a:cxn>
                  <a:cxn ang="T13">
                    <a:pos x="T6" y="T7"/>
                  </a:cxn>
                  <a:cxn ang="T14">
                    <a:pos x="T8" y="T9"/>
                  </a:cxn>
                </a:cxnLst>
                <a:rect l="T15" t="T16" r="T17" b="T18"/>
                <a:pathLst>
                  <a:path w="149" h="163">
                    <a:moveTo>
                      <a:pt x="140" y="0"/>
                    </a:moveTo>
                    <a:lnTo>
                      <a:pt x="2" y="117"/>
                    </a:lnTo>
                    <a:lnTo>
                      <a:pt x="0" y="163"/>
                    </a:lnTo>
                    <a:lnTo>
                      <a:pt x="149" y="54"/>
                    </a:lnTo>
                    <a:lnTo>
                      <a:pt x="140" y="0"/>
                    </a:lnTo>
                    <a:close/>
                  </a:path>
                </a:pathLst>
              </a:custGeom>
              <a:solidFill>
                <a:srgbClr val="C0C0C0"/>
              </a:solidFill>
              <a:ln w="1588">
                <a:solidFill>
                  <a:srgbClr val="000000"/>
                </a:solidFill>
                <a:round/>
                <a:headEnd/>
                <a:tailEnd/>
              </a:ln>
            </p:spPr>
            <p:txBody>
              <a:bodyPr/>
              <a:lstStyle/>
              <a:p>
                <a:endParaRPr lang="zh-CN" altLang="en-US"/>
              </a:p>
            </p:txBody>
          </p:sp>
          <p:sp>
            <p:nvSpPr>
              <p:cNvPr id="73837" name="Freeform 112"/>
              <p:cNvSpPr>
                <a:spLocks/>
              </p:cNvSpPr>
              <p:nvPr/>
            </p:nvSpPr>
            <p:spPr bwMode="auto">
              <a:xfrm>
                <a:off x="2289" y="734"/>
                <a:ext cx="32" cy="199"/>
              </a:xfrm>
              <a:custGeom>
                <a:avLst/>
                <a:gdLst>
                  <a:gd name="T0" fmla="*/ 0 w 225"/>
                  <a:gd name="T1" fmla="*/ 0 h 1395"/>
                  <a:gd name="T2" fmla="*/ 0 w 225"/>
                  <a:gd name="T3" fmla="*/ 0 h 1395"/>
                  <a:gd name="T4" fmla="*/ 0 w 225"/>
                  <a:gd name="T5" fmla="*/ 1 h 1395"/>
                  <a:gd name="T6" fmla="*/ 0 w 225"/>
                  <a:gd name="T7" fmla="*/ 1 h 1395"/>
                  <a:gd name="T8" fmla="*/ 0 w 225"/>
                  <a:gd name="T9" fmla="*/ 0 h 1395"/>
                  <a:gd name="T10" fmla="*/ 0 w 225"/>
                  <a:gd name="T11" fmla="*/ 0 h 1395"/>
                  <a:gd name="T12" fmla="*/ 0 w 225"/>
                  <a:gd name="T13" fmla="*/ 0 h 1395"/>
                  <a:gd name="T14" fmla="*/ 0 60000 65536"/>
                  <a:gd name="T15" fmla="*/ 0 60000 65536"/>
                  <a:gd name="T16" fmla="*/ 0 60000 65536"/>
                  <a:gd name="T17" fmla="*/ 0 60000 65536"/>
                  <a:gd name="T18" fmla="*/ 0 60000 65536"/>
                  <a:gd name="T19" fmla="*/ 0 60000 65536"/>
                  <a:gd name="T20" fmla="*/ 0 60000 65536"/>
                  <a:gd name="T21" fmla="*/ 0 w 225"/>
                  <a:gd name="T22" fmla="*/ 0 h 1395"/>
                  <a:gd name="T23" fmla="*/ 225 w 225"/>
                  <a:gd name="T24" fmla="*/ 1395 h 13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5" h="1395">
                    <a:moveTo>
                      <a:pt x="225" y="0"/>
                    </a:moveTo>
                    <a:lnTo>
                      <a:pt x="0" y="82"/>
                    </a:lnTo>
                    <a:lnTo>
                      <a:pt x="0" y="1395"/>
                    </a:lnTo>
                    <a:lnTo>
                      <a:pt x="42" y="1395"/>
                    </a:lnTo>
                    <a:lnTo>
                      <a:pt x="42" y="202"/>
                    </a:lnTo>
                    <a:lnTo>
                      <a:pt x="225" y="133"/>
                    </a:lnTo>
                    <a:lnTo>
                      <a:pt x="225" y="0"/>
                    </a:lnTo>
                    <a:close/>
                  </a:path>
                </a:pathLst>
              </a:custGeom>
              <a:solidFill>
                <a:srgbClr val="9F9F9F"/>
              </a:solidFill>
              <a:ln w="1588">
                <a:solidFill>
                  <a:srgbClr val="000000"/>
                </a:solidFill>
                <a:round/>
                <a:headEnd/>
                <a:tailEnd/>
              </a:ln>
            </p:spPr>
            <p:txBody>
              <a:bodyPr/>
              <a:lstStyle/>
              <a:p>
                <a:endParaRPr lang="zh-CN" altLang="en-US"/>
              </a:p>
            </p:txBody>
          </p:sp>
          <p:sp>
            <p:nvSpPr>
              <p:cNvPr id="73838" name="Freeform 113"/>
              <p:cNvSpPr>
                <a:spLocks/>
              </p:cNvSpPr>
              <p:nvPr/>
            </p:nvSpPr>
            <p:spPr bwMode="auto">
              <a:xfrm>
                <a:off x="2288" y="933"/>
                <a:ext cx="184" cy="44"/>
              </a:xfrm>
              <a:custGeom>
                <a:avLst/>
                <a:gdLst>
                  <a:gd name="T0" fmla="*/ 0 w 1290"/>
                  <a:gd name="T1" fmla="*/ 0 h 304"/>
                  <a:gd name="T2" fmla="*/ 0 w 1290"/>
                  <a:gd name="T3" fmla="*/ 0 h 304"/>
                  <a:gd name="T4" fmla="*/ 0 w 1290"/>
                  <a:gd name="T5" fmla="*/ 0 h 304"/>
                  <a:gd name="T6" fmla="*/ 0 w 1290"/>
                  <a:gd name="T7" fmla="*/ 0 h 304"/>
                  <a:gd name="T8" fmla="*/ 0 w 1290"/>
                  <a:gd name="T9" fmla="*/ 0 h 304"/>
                  <a:gd name="T10" fmla="*/ 0 w 1290"/>
                  <a:gd name="T11" fmla="*/ 0 h 304"/>
                  <a:gd name="T12" fmla="*/ 0 w 1290"/>
                  <a:gd name="T13" fmla="*/ 0 h 304"/>
                  <a:gd name="T14" fmla="*/ 0 w 1290"/>
                  <a:gd name="T15" fmla="*/ 0 h 304"/>
                  <a:gd name="T16" fmla="*/ 1 w 1290"/>
                  <a:gd name="T17" fmla="*/ 0 h 304"/>
                  <a:gd name="T18" fmla="*/ 1 w 1290"/>
                  <a:gd name="T19" fmla="*/ 0 h 304"/>
                  <a:gd name="T20" fmla="*/ 0 w 1290"/>
                  <a:gd name="T21" fmla="*/ 0 h 3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0"/>
                  <a:gd name="T34" fmla="*/ 0 h 304"/>
                  <a:gd name="T35" fmla="*/ 1290 w 1290"/>
                  <a:gd name="T36" fmla="*/ 304 h 30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solidFill>
                <a:srgbClr val="C0C0C0"/>
              </a:solidFill>
              <a:ln w="1588">
                <a:solidFill>
                  <a:srgbClr val="000000"/>
                </a:solidFill>
                <a:round/>
                <a:headEnd/>
                <a:tailEnd/>
              </a:ln>
            </p:spPr>
            <p:txBody>
              <a:bodyPr/>
              <a:lstStyle/>
              <a:p>
                <a:endParaRPr lang="zh-CN" altLang="en-US"/>
              </a:p>
            </p:txBody>
          </p:sp>
          <p:sp>
            <p:nvSpPr>
              <p:cNvPr id="73839" name="Rectangle 114"/>
              <p:cNvSpPr>
                <a:spLocks noChangeArrowheads="1"/>
              </p:cNvSpPr>
              <p:nvPr/>
            </p:nvSpPr>
            <p:spPr bwMode="auto">
              <a:xfrm>
                <a:off x="2288" y="962"/>
                <a:ext cx="136" cy="15"/>
              </a:xfrm>
              <a:prstGeom prst="rect">
                <a:avLst/>
              </a:prstGeom>
              <a:solidFill>
                <a:srgbClr val="C0C0C0"/>
              </a:solidFill>
              <a:ln w="1588">
                <a:solidFill>
                  <a:srgbClr val="000000"/>
                </a:solidFill>
                <a:miter lim="800000"/>
                <a:headEnd/>
                <a:tailEnd/>
              </a:ln>
            </p:spPr>
            <p:txBody>
              <a:bodyPr/>
              <a:lstStyle/>
              <a:p>
                <a:endParaRPr lang="zh-CN" altLang="en-US"/>
              </a:p>
            </p:txBody>
          </p:sp>
          <p:sp>
            <p:nvSpPr>
              <p:cNvPr id="73840" name="Line 115"/>
              <p:cNvSpPr>
                <a:spLocks noChangeShapeType="1"/>
              </p:cNvSpPr>
              <p:nvPr/>
            </p:nvSpPr>
            <p:spPr bwMode="auto">
              <a:xfrm>
                <a:off x="2282" y="873"/>
                <a:ext cx="1" cy="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41" name="Freeform 116"/>
              <p:cNvSpPr>
                <a:spLocks/>
              </p:cNvSpPr>
              <p:nvPr/>
            </p:nvSpPr>
            <p:spPr bwMode="auto">
              <a:xfrm>
                <a:off x="2277" y="898"/>
                <a:ext cx="12" cy="13"/>
              </a:xfrm>
              <a:custGeom>
                <a:avLst/>
                <a:gdLst>
                  <a:gd name="T0" fmla="*/ 0 w 84"/>
                  <a:gd name="T1" fmla="*/ 0 h 89"/>
                  <a:gd name="T2" fmla="*/ 0 w 84"/>
                  <a:gd name="T3" fmla="*/ 0 h 89"/>
                  <a:gd name="T4" fmla="*/ 0 w 84"/>
                  <a:gd name="T5" fmla="*/ 0 h 89"/>
                  <a:gd name="T6" fmla="*/ 0 w 84"/>
                  <a:gd name="T7" fmla="*/ 0 h 89"/>
                  <a:gd name="T8" fmla="*/ 0 w 84"/>
                  <a:gd name="T9" fmla="*/ 0 h 89"/>
                  <a:gd name="T10" fmla="*/ 0 w 84"/>
                  <a:gd name="T11" fmla="*/ 0 h 89"/>
                  <a:gd name="T12" fmla="*/ 0 w 84"/>
                  <a:gd name="T13" fmla="*/ 0 h 89"/>
                  <a:gd name="T14" fmla="*/ 0 60000 65536"/>
                  <a:gd name="T15" fmla="*/ 0 60000 65536"/>
                  <a:gd name="T16" fmla="*/ 0 60000 65536"/>
                  <a:gd name="T17" fmla="*/ 0 60000 65536"/>
                  <a:gd name="T18" fmla="*/ 0 60000 65536"/>
                  <a:gd name="T19" fmla="*/ 0 60000 65536"/>
                  <a:gd name="T20" fmla="*/ 0 60000 65536"/>
                  <a:gd name="T21" fmla="*/ 0 w 84"/>
                  <a:gd name="T22" fmla="*/ 0 h 89"/>
                  <a:gd name="T23" fmla="*/ 84 w 84"/>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4" h="89">
                    <a:moveTo>
                      <a:pt x="0" y="89"/>
                    </a:moveTo>
                    <a:lnTo>
                      <a:pt x="0" y="0"/>
                    </a:lnTo>
                    <a:lnTo>
                      <a:pt x="84" y="0"/>
                    </a:lnTo>
                    <a:lnTo>
                      <a:pt x="84" y="32"/>
                    </a:lnTo>
                    <a:lnTo>
                      <a:pt x="28" y="32"/>
                    </a:lnTo>
                    <a:lnTo>
                      <a:pt x="28" y="89"/>
                    </a:lnTo>
                    <a:lnTo>
                      <a:pt x="0" y="89"/>
                    </a:lnTo>
                    <a:close/>
                  </a:path>
                </a:pathLst>
              </a:custGeom>
              <a:solidFill>
                <a:srgbClr val="C0C0C0"/>
              </a:solidFill>
              <a:ln w="1588">
                <a:solidFill>
                  <a:srgbClr val="000000"/>
                </a:solidFill>
                <a:round/>
                <a:headEnd/>
                <a:tailEnd/>
              </a:ln>
            </p:spPr>
            <p:txBody>
              <a:bodyPr/>
              <a:lstStyle/>
              <a:p>
                <a:endParaRPr lang="zh-CN" altLang="en-US"/>
              </a:p>
            </p:txBody>
          </p:sp>
          <p:sp>
            <p:nvSpPr>
              <p:cNvPr id="73842" name="Freeform 117"/>
              <p:cNvSpPr>
                <a:spLocks/>
              </p:cNvSpPr>
              <p:nvPr/>
            </p:nvSpPr>
            <p:spPr bwMode="auto">
              <a:xfrm>
                <a:off x="2344" y="889"/>
                <a:ext cx="41" cy="53"/>
              </a:xfrm>
              <a:custGeom>
                <a:avLst/>
                <a:gdLst>
                  <a:gd name="T0" fmla="*/ 0 w 287"/>
                  <a:gd name="T1" fmla="*/ 0 h 367"/>
                  <a:gd name="T2" fmla="*/ 0 w 287"/>
                  <a:gd name="T3" fmla="*/ 0 h 367"/>
                  <a:gd name="T4" fmla="*/ 0 w 287"/>
                  <a:gd name="T5" fmla="*/ 0 h 367"/>
                  <a:gd name="T6" fmla="*/ 0 w 287"/>
                  <a:gd name="T7" fmla="*/ 0 h 367"/>
                  <a:gd name="T8" fmla="*/ 0 w 287"/>
                  <a:gd name="T9" fmla="*/ 0 h 367"/>
                  <a:gd name="T10" fmla="*/ 0 60000 65536"/>
                  <a:gd name="T11" fmla="*/ 0 60000 65536"/>
                  <a:gd name="T12" fmla="*/ 0 60000 65536"/>
                  <a:gd name="T13" fmla="*/ 0 60000 65536"/>
                  <a:gd name="T14" fmla="*/ 0 60000 65536"/>
                  <a:gd name="T15" fmla="*/ 0 w 287"/>
                  <a:gd name="T16" fmla="*/ 0 h 367"/>
                  <a:gd name="T17" fmla="*/ 287 w 287"/>
                  <a:gd name="T18" fmla="*/ 367 h 367"/>
                </a:gdLst>
                <a:ahLst/>
                <a:cxnLst>
                  <a:cxn ang="T10">
                    <a:pos x="T0" y="T1"/>
                  </a:cxn>
                  <a:cxn ang="T11">
                    <a:pos x="T2" y="T3"/>
                  </a:cxn>
                  <a:cxn ang="T12">
                    <a:pos x="T4" y="T5"/>
                  </a:cxn>
                  <a:cxn ang="T13">
                    <a:pos x="T6" y="T7"/>
                  </a:cxn>
                  <a:cxn ang="T14">
                    <a:pos x="T8" y="T9"/>
                  </a:cxn>
                </a:cxnLst>
                <a:rect l="T15" t="T16" r="T17" b="T18"/>
                <a:pathLst>
                  <a:path w="287" h="367">
                    <a:moveTo>
                      <a:pt x="0" y="0"/>
                    </a:moveTo>
                    <a:lnTo>
                      <a:pt x="287" y="367"/>
                    </a:lnTo>
                    <a:lnTo>
                      <a:pt x="245" y="360"/>
                    </a:lnTo>
                    <a:lnTo>
                      <a:pt x="0" y="51"/>
                    </a:lnTo>
                    <a:lnTo>
                      <a:pt x="0" y="0"/>
                    </a:lnTo>
                    <a:close/>
                  </a:path>
                </a:pathLst>
              </a:custGeom>
              <a:solidFill>
                <a:srgbClr val="9F9F9F"/>
              </a:solidFill>
              <a:ln w="1588">
                <a:solidFill>
                  <a:srgbClr val="000000"/>
                </a:solidFill>
                <a:round/>
                <a:headEnd/>
                <a:tailEnd/>
              </a:ln>
            </p:spPr>
            <p:txBody>
              <a:bodyPr/>
              <a:lstStyle/>
              <a:p>
                <a:endParaRPr lang="zh-CN" altLang="en-US"/>
              </a:p>
            </p:txBody>
          </p:sp>
          <p:sp>
            <p:nvSpPr>
              <p:cNvPr id="73843" name="Freeform 118"/>
              <p:cNvSpPr>
                <a:spLocks/>
              </p:cNvSpPr>
              <p:nvPr/>
            </p:nvSpPr>
            <p:spPr bwMode="auto">
              <a:xfrm>
                <a:off x="2256" y="919"/>
                <a:ext cx="32" cy="58"/>
              </a:xfrm>
              <a:custGeom>
                <a:avLst/>
                <a:gdLst>
                  <a:gd name="T0" fmla="*/ 0 w 224"/>
                  <a:gd name="T1" fmla="*/ 0 h 405"/>
                  <a:gd name="T2" fmla="*/ 0 w 224"/>
                  <a:gd name="T3" fmla="*/ 0 h 405"/>
                  <a:gd name="T4" fmla="*/ 0 w 224"/>
                  <a:gd name="T5" fmla="*/ 0 h 405"/>
                  <a:gd name="T6" fmla="*/ 0 w 224"/>
                  <a:gd name="T7" fmla="*/ 0 h 405"/>
                  <a:gd name="T8" fmla="*/ 0 w 224"/>
                  <a:gd name="T9" fmla="*/ 0 h 405"/>
                  <a:gd name="T10" fmla="*/ 0 w 224"/>
                  <a:gd name="T11" fmla="*/ 0 h 405"/>
                  <a:gd name="T12" fmla="*/ 0 60000 65536"/>
                  <a:gd name="T13" fmla="*/ 0 60000 65536"/>
                  <a:gd name="T14" fmla="*/ 0 60000 65536"/>
                  <a:gd name="T15" fmla="*/ 0 60000 65536"/>
                  <a:gd name="T16" fmla="*/ 0 60000 65536"/>
                  <a:gd name="T17" fmla="*/ 0 60000 65536"/>
                  <a:gd name="T18" fmla="*/ 0 w 224"/>
                  <a:gd name="T19" fmla="*/ 0 h 405"/>
                  <a:gd name="T20" fmla="*/ 224 w 224"/>
                  <a:gd name="T21" fmla="*/ 405 h 405"/>
                </a:gdLst>
                <a:ahLst/>
                <a:cxnLst>
                  <a:cxn ang="T12">
                    <a:pos x="T0" y="T1"/>
                  </a:cxn>
                  <a:cxn ang="T13">
                    <a:pos x="T2" y="T3"/>
                  </a:cxn>
                  <a:cxn ang="T14">
                    <a:pos x="T4" y="T5"/>
                  </a:cxn>
                  <a:cxn ang="T15">
                    <a:pos x="T6" y="T7"/>
                  </a:cxn>
                  <a:cxn ang="T16">
                    <a:pos x="T8" y="T9"/>
                  </a:cxn>
                  <a:cxn ang="T17">
                    <a:pos x="T10" y="T11"/>
                  </a:cxn>
                </a:cxnLst>
                <a:rect l="T18" t="T19" r="T20" b="T21"/>
                <a:pathLst>
                  <a:path w="224" h="405">
                    <a:moveTo>
                      <a:pt x="168" y="0"/>
                    </a:moveTo>
                    <a:lnTo>
                      <a:pt x="0" y="152"/>
                    </a:lnTo>
                    <a:lnTo>
                      <a:pt x="0" y="405"/>
                    </a:lnTo>
                    <a:lnTo>
                      <a:pt x="224" y="405"/>
                    </a:lnTo>
                    <a:lnTo>
                      <a:pt x="224" y="101"/>
                    </a:lnTo>
                    <a:lnTo>
                      <a:pt x="168" y="0"/>
                    </a:lnTo>
                    <a:close/>
                  </a:path>
                </a:pathLst>
              </a:custGeom>
              <a:solidFill>
                <a:srgbClr val="C0C0C0"/>
              </a:solidFill>
              <a:ln w="1588">
                <a:solidFill>
                  <a:srgbClr val="000000"/>
                </a:solidFill>
                <a:round/>
                <a:headEnd/>
                <a:tailEnd/>
              </a:ln>
            </p:spPr>
            <p:txBody>
              <a:bodyPr/>
              <a:lstStyle/>
              <a:p>
                <a:endParaRPr lang="zh-CN" altLang="en-US"/>
              </a:p>
            </p:txBody>
          </p:sp>
          <p:sp>
            <p:nvSpPr>
              <p:cNvPr id="73844" name="Rectangle 119"/>
              <p:cNvSpPr>
                <a:spLocks noChangeArrowheads="1"/>
              </p:cNvSpPr>
              <p:nvPr/>
            </p:nvSpPr>
            <p:spPr bwMode="auto">
              <a:xfrm>
                <a:off x="2248" y="1004"/>
                <a:ext cx="224" cy="9"/>
              </a:xfrm>
              <a:prstGeom prst="rect">
                <a:avLst/>
              </a:prstGeom>
              <a:solidFill>
                <a:srgbClr val="9F9F9F"/>
              </a:solidFill>
              <a:ln w="1588">
                <a:solidFill>
                  <a:srgbClr val="000000"/>
                </a:solidFill>
                <a:miter lim="800000"/>
                <a:headEnd/>
                <a:tailEnd/>
              </a:ln>
            </p:spPr>
            <p:txBody>
              <a:bodyPr/>
              <a:lstStyle/>
              <a:p>
                <a:endParaRPr lang="zh-CN" altLang="en-US"/>
              </a:p>
            </p:txBody>
          </p:sp>
          <p:sp>
            <p:nvSpPr>
              <p:cNvPr id="73845" name="Rectangle 120"/>
              <p:cNvSpPr>
                <a:spLocks noChangeArrowheads="1"/>
              </p:cNvSpPr>
              <p:nvPr/>
            </p:nvSpPr>
            <p:spPr bwMode="auto">
              <a:xfrm>
                <a:off x="2248" y="991"/>
                <a:ext cx="224" cy="13"/>
              </a:xfrm>
              <a:prstGeom prst="rect">
                <a:avLst/>
              </a:prstGeom>
              <a:solidFill>
                <a:srgbClr val="9F9F9F"/>
              </a:solidFill>
              <a:ln w="1588">
                <a:solidFill>
                  <a:srgbClr val="000000"/>
                </a:solidFill>
                <a:miter lim="800000"/>
                <a:headEnd/>
                <a:tailEnd/>
              </a:ln>
            </p:spPr>
            <p:txBody>
              <a:bodyPr/>
              <a:lstStyle/>
              <a:p>
                <a:endParaRPr lang="zh-CN" altLang="en-US"/>
              </a:p>
            </p:txBody>
          </p:sp>
          <p:sp>
            <p:nvSpPr>
              <p:cNvPr id="73846" name="Rectangle 121"/>
              <p:cNvSpPr>
                <a:spLocks noChangeArrowheads="1"/>
              </p:cNvSpPr>
              <p:nvPr/>
            </p:nvSpPr>
            <p:spPr bwMode="auto">
              <a:xfrm>
                <a:off x="2248" y="977"/>
                <a:ext cx="224" cy="14"/>
              </a:xfrm>
              <a:prstGeom prst="rect">
                <a:avLst/>
              </a:prstGeom>
              <a:solidFill>
                <a:srgbClr val="9F9F9F"/>
              </a:solidFill>
              <a:ln w="1588">
                <a:solidFill>
                  <a:srgbClr val="000000"/>
                </a:solidFill>
                <a:miter lim="800000"/>
                <a:headEnd/>
                <a:tailEnd/>
              </a:ln>
            </p:spPr>
            <p:txBody>
              <a:bodyPr/>
              <a:lstStyle/>
              <a:p>
                <a:endParaRPr lang="zh-CN" altLang="en-US"/>
              </a:p>
            </p:txBody>
          </p:sp>
          <p:sp>
            <p:nvSpPr>
              <p:cNvPr id="73847" name="Rectangle 122"/>
              <p:cNvSpPr>
                <a:spLocks noChangeArrowheads="1"/>
              </p:cNvSpPr>
              <p:nvPr/>
            </p:nvSpPr>
            <p:spPr bwMode="auto">
              <a:xfrm>
                <a:off x="2442" y="966"/>
                <a:ext cx="24" cy="7"/>
              </a:xfrm>
              <a:prstGeom prst="rect">
                <a:avLst/>
              </a:prstGeom>
              <a:solidFill>
                <a:srgbClr val="9F9F9F"/>
              </a:solidFill>
              <a:ln w="1588">
                <a:solidFill>
                  <a:srgbClr val="000000"/>
                </a:solidFill>
                <a:miter lim="800000"/>
                <a:headEnd/>
                <a:tailEnd/>
              </a:ln>
            </p:spPr>
            <p:txBody>
              <a:bodyPr/>
              <a:lstStyle/>
              <a:p>
                <a:endParaRPr lang="zh-CN" altLang="en-US"/>
              </a:p>
            </p:txBody>
          </p:sp>
          <p:sp>
            <p:nvSpPr>
              <p:cNvPr id="73848" name="Oval 123"/>
              <p:cNvSpPr>
                <a:spLocks noChangeArrowheads="1"/>
              </p:cNvSpPr>
              <p:nvPr/>
            </p:nvSpPr>
            <p:spPr bwMode="auto">
              <a:xfrm>
                <a:off x="2271" y="911"/>
                <a:ext cx="18" cy="16"/>
              </a:xfrm>
              <a:prstGeom prst="ellipse">
                <a:avLst/>
              </a:prstGeom>
              <a:solidFill>
                <a:srgbClr val="9F9F9F"/>
              </a:solidFill>
              <a:ln w="1588">
                <a:solidFill>
                  <a:srgbClr val="000000"/>
                </a:solidFill>
                <a:round/>
                <a:headEnd/>
                <a:tailEnd/>
              </a:ln>
            </p:spPr>
            <p:txBody>
              <a:bodyPr/>
              <a:lstStyle/>
              <a:p>
                <a:endParaRPr lang="zh-CN" altLang="en-US"/>
              </a:p>
            </p:txBody>
          </p:sp>
          <p:sp>
            <p:nvSpPr>
              <p:cNvPr id="73849" name="Rectangle 124"/>
              <p:cNvSpPr>
                <a:spLocks noChangeArrowheads="1"/>
              </p:cNvSpPr>
              <p:nvPr/>
            </p:nvSpPr>
            <p:spPr bwMode="auto">
              <a:xfrm>
                <a:off x="2328" y="883"/>
                <a:ext cx="16" cy="14"/>
              </a:xfrm>
              <a:prstGeom prst="rect">
                <a:avLst/>
              </a:prstGeom>
              <a:solidFill>
                <a:srgbClr val="808080"/>
              </a:solidFill>
              <a:ln w="1588">
                <a:solidFill>
                  <a:srgbClr val="000000"/>
                </a:solidFill>
                <a:miter lim="800000"/>
                <a:headEnd/>
                <a:tailEnd/>
              </a:ln>
            </p:spPr>
            <p:txBody>
              <a:bodyPr/>
              <a:lstStyle/>
              <a:p>
                <a:endParaRPr lang="zh-CN" altLang="en-US"/>
              </a:p>
            </p:txBody>
          </p:sp>
          <p:sp>
            <p:nvSpPr>
              <p:cNvPr id="73850" name="Freeform 125"/>
              <p:cNvSpPr>
                <a:spLocks/>
              </p:cNvSpPr>
              <p:nvPr/>
            </p:nvSpPr>
            <p:spPr bwMode="auto">
              <a:xfrm>
                <a:off x="2320" y="876"/>
                <a:ext cx="64" cy="57"/>
              </a:xfrm>
              <a:custGeom>
                <a:avLst/>
                <a:gdLst>
                  <a:gd name="T0" fmla="*/ 0 w 448"/>
                  <a:gd name="T1" fmla="*/ 0 h 403"/>
                  <a:gd name="T2" fmla="*/ 0 w 448"/>
                  <a:gd name="T3" fmla="*/ 0 h 403"/>
                  <a:gd name="T4" fmla="*/ 0 w 448"/>
                  <a:gd name="T5" fmla="*/ 0 h 403"/>
                  <a:gd name="T6" fmla="*/ 0 w 448"/>
                  <a:gd name="T7" fmla="*/ 0 h 403"/>
                  <a:gd name="T8" fmla="*/ 0 w 448"/>
                  <a:gd name="T9" fmla="*/ 0 h 403"/>
                  <a:gd name="T10" fmla="*/ 0 w 448"/>
                  <a:gd name="T11" fmla="*/ 0 h 403"/>
                  <a:gd name="T12" fmla="*/ 0 w 448"/>
                  <a:gd name="T13" fmla="*/ 0 h 403"/>
                  <a:gd name="T14" fmla="*/ 0 60000 65536"/>
                  <a:gd name="T15" fmla="*/ 0 60000 65536"/>
                  <a:gd name="T16" fmla="*/ 0 60000 65536"/>
                  <a:gd name="T17" fmla="*/ 0 60000 65536"/>
                  <a:gd name="T18" fmla="*/ 0 60000 65536"/>
                  <a:gd name="T19" fmla="*/ 0 60000 65536"/>
                  <a:gd name="T20" fmla="*/ 0 60000 65536"/>
                  <a:gd name="T21" fmla="*/ 0 w 448"/>
                  <a:gd name="T22" fmla="*/ 0 h 403"/>
                  <a:gd name="T23" fmla="*/ 448 w 448"/>
                  <a:gd name="T24" fmla="*/ 403 h 4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8" h="403">
                    <a:moveTo>
                      <a:pt x="56" y="403"/>
                    </a:moveTo>
                    <a:lnTo>
                      <a:pt x="56" y="50"/>
                    </a:lnTo>
                    <a:lnTo>
                      <a:pt x="448" y="50"/>
                    </a:lnTo>
                    <a:lnTo>
                      <a:pt x="448" y="0"/>
                    </a:lnTo>
                    <a:lnTo>
                      <a:pt x="0" y="0"/>
                    </a:lnTo>
                    <a:lnTo>
                      <a:pt x="0" y="403"/>
                    </a:lnTo>
                    <a:lnTo>
                      <a:pt x="56" y="403"/>
                    </a:lnTo>
                    <a:close/>
                  </a:path>
                </a:pathLst>
              </a:custGeom>
              <a:solidFill>
                <a:srgbClr val="C0C0C0"/>
              </a:solidFill>
              <a:ln w="1588">
                <a:solidFill>
                  <a:srgbClr val="000000"/>
                </a:solidFill>
                <a:round/>
                <a:headEnd/>
                <a:tailEnd/>
              </a:ln>
            </p:spPr>
            <p:txBody>
              <a:bodyPr/>
              <a:lstStyle/>
              <a:p>
                <a:endParaRPr lang="zh-CN" altLang="en-US"/>
              </a:p>
            </p:txBody>
          </p:sp>
          <p:grpSp>
            <p:nvGrpSpPr>
              <p:cNvPr id="73851" name="Group 126"/>
              <p:cNvGrpSpPr>
                <a:grpSpLocks/>
              </p:cNvGrpSpPr>
              <p:nvPr/>
            </p:nvGrpSpPr>
            <p:grpSpPr bwMode="auto">
              <a:xfrm>
                <a:off x="2267" y="821"/>
                <a:ext cx="73" cy="59"/>
                <a:chOff x="2267" y="821"/>
                <a:chExt cx="73" cy="59"/>
              </a:xfrm>
            </p:grpSpPr>
            <p:sp>
              <p:nvSpPr>
                <p:cNvPr id="73863" name="Oval 127"/>
                <p:cNvSpPr>
                  <a:spLocks noChangeArrowheads="1"/>
                </p:cNvSpPr>
                <p:nvPr/>
              </p:nvSpPr>
              <p:spPr bwMode="auto">
                <a:xfrm>
                  <a:off x="2273" y="821"/>
                  <a:ext cx="67" cy="59"/>
                </a:xfrm>
                <a:prstGeom prst="ellipse">
                  <a:avLst/>
                </a:prstGeom>
                <a:solidFill>
                  <a:srgbClr val="808080"/>
                </a:solidFill>
                <a:ln w="1588">
                  <a:solidFill>
                    <a:srgbClr val="000000"/>
                  </a:solidFill>
                  <a:round/>
                  <a:headEnd/>
                  <a:tailEnd/>
                </a:ln>
              </p:spPr>
              <p:txBody>
                <a:bodyPr/>
                <a:lstStyle/>
                <a:p>
                  <a:endParaRPr lang="zh-CN" altLang="en-US"/>
                </a:p>
              </p:txBody>
            </p:sp>
            <p:sp>
              <p:nvSpPr>
                <p:cNvPr id="73864" name="Oval 128"/>
                <p:cNvSpPr>
                  <a:spLocks noChangeArrowheads="1"/>
                </p:cNvSpPr>
                <p:nvPr/>
              </p:nvSpPr>
              <p:spPr bwMode="auto">
                <a:xfrm>
                  <a:off x="2267" y="821"/>
                  <a:ext cx="66" cy="59"/>
                </a:xfrm>
                <a:prstGeom prst="ellipse">
                  <a:avLst/>
                </a:prstGeom>
                <a:solidFill>
                  <a:srgbClr val="C0C0C0"/>
                </a:solidFill>
                <a:ln w="1588">
                  <a:solidFill>
                    <a:srgbClr val="000000"/>
                  </a:solidFill>
                  <a:round/>
                  <a:headEnd/>
                  <a:tailEnd/>
                </a:ln>
              </p:spPr>
              <p:txBody>
                <a:bodyPr/>
                <a:lstStyle/>
                <a:p>
                  <a:endParaRPr lang="zh-CN" altLang="en-US"/>
                </a:p>
              </p:txBody>
            </p:sp>
          </p:grpSp>
          <p:grpSp>
            <p:nvGrpSpPr>
              <p:cNvPr id="73852" name="Group 129"/>
              <p:cNvGrpSpPr>
                <a:grpSpLocks/>
              </p:cNvGrpSpPr>
              <p:nvPr/>
            </p:nvGrpSpPr>
            <p:grpSpPr bwMode="auto">
              <a:xfrm>
                <a:off x="2296" y="933"/>
                <a:ext cx="24" cy="58"/>
                <a:chOff x="2296" y="933"/>
                <a:chExt cx="24" cy="58"/>
              </a:xfrm>
            </p:grpSpPr>
            <p:sp>
              <p:nvSpPr>
                <p:cNvPr id="73854" name="Rectangle 130"/>
                <p:cNvSpPr>
                  <a:spLocks noChangeArrowheads="1"/>
                </p:cNvSpPr>
                <p:nvPr/>
              </p:nvSpPr>
              <p:spPr bwMode="auto">
                <a:xfrm>
                  <a:off x="2296" y="933"/>
                  <a:ext cx="24" cy="58"/>
                </a:xfrm>
                <a:prstGeom prst="rect">
                  <a:avLst/>
                </a:prstGeom>
                <a:solidFill>
                  <a:srgbClr val="C0C0C0"/>
                </a:solidFill>
                <a:ln w="1588">
                  <a:solidFill>
                    <a:srgbClr val="000000"/>
                  </a:solidFill>
                  <a:miter lim="800000"/>
                  <a:headEnd/>
                  <a:tailEnd/>
                </a:ln>
              </p:spPr>
              <p:txBody>
                <a:bodyPr/>
                <a:lstStyle/>
                <a:p>
                  <a:endParaRPr lang="zh-CN" altLang="en-US"/>
                </a:p>
              </p:txBody>
            </p:sp>
            <p:grpSp>
              <p:nvGrpSpPr>
                <p:cNvPr id="73855" name="Group 131"/>
                <p:cNvGrpSpPr>
                  <a:grpSpLocks/>
                </p:cNvGrpSpPr>
                <p:nvPr/>
              </p:nvGrpSpPr>
              <p:grpSpPr bwMode="auto">
                <a:xfrm>
                  <a:off x="2296" y="941"/>
                  <a:ext cx="24" cy="44"/>
                  <a:chOff x="2296" y="941"/>
                  <a:chExt cx="24" cy="44"/>
                </a:xfrm>
              </p:grpSpPr>
              <p:sp>
                <p:nvSpPr>
                  <p:cNvPr id="73856" name="Line 132"/>
                  <p:cNvSpPr>
                    <a:spLocks noChangeShapeType="1"/>
                  </p:cNvSpPr>
                  <p:nvPr/>
                </p:nvSpPr>
                <p:spPr bwMode="auto">
                  <a:xfrm>
                    <a:off x="2296" y="948"/>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57" name="Line 133"/>
                  <p:cNvSpPr>
                    <a:spLocks noChangeShapeType="1"/>
                  </p:cNvSpPr>
                  <p:nvPr/>
                </p:nvSpPr>
                <p:spPr bwMode="auto">
                  <a:xfrm>
                    <a:off x="2296" y="970"/>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58" name="Line 134"/>
                  <p:cNvSpPr>
                    <a:spLocks noChangeShapeType="1"/>
                  </p:cNvSpPr>
                  <p:nvPr/>
                </p:nvSpPr>
                <p:spPr bwMode="auto">
                  <a:xfrm>
                    <a:off x="2296" y="962"/>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59" name="Line 135"/>
                  <p:cNvSpPr>
                    <a:spLocks noChangeShapeType="1"/>
                  </p:cNvSpPr>
                  <p:nvPr/>
                </p:nvSpPr>
                <p:spPr bwMode="auto">
                  <a:xfrm>
                    <a:off x="2296" y="955"/>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60" name="Line 136"/>
                  <p:cNvSpPr>
                    <a:spLocks noChangeShapeType="1"/>
                  </p:cNvSpPr>
                  <p:nvPr/>
                </p:nvSpPr>
                <p:spPr bwMode="auto">
                  <a:xfrm>
                    <a:off x="2296" y="941"/>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61" name="Line 137"/>
                  <p:cNvSpPr>
                    <a:spLocks noChangeShapeType="1"/>
                  </p:cNvSpPr>
                  <p:nvPr/>
                </p:nvSpPr>
                <p:spPr bwMode="auto">
                  <a:xfrm>
                    <a:off x="2296" y="977"/>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62" name="Line 138"/>
                  <p:cNvSpPr>
                    <a:spLocks noChangeShapeType="1"/>
                  </p:cNvSpPr>
                  <p:nvPr/>
                </p:nvSpPr>
                <p:spPr bwMode="auto">
                  <a:xfrm>
                    <a:off x="2296" y="984"/>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73853" name="Rectangle 139"/>
              <p:cNvSpPr>
                <a:spLocks noChangeArrowheads="1"/>
              </p:cNvSpPr>
              <p:nvPr/>
            </p:nvSpPr>
            <p:spPr bwMode="auto">
              <a:xfrm>
                <a:off x="2448" y="948"/>
                <a:ext cx="8" cy="14"/>
              </a:xfrm>
              <a:prstGeom prst="rect">
                <a:avLst/>
              </a:prstGeom>
              <a:solidFill>
                <a:srgbClr val="C0C0C0"/>
              </a:solidFill>
              <a:ln w="1588">
                <a:solidFill>
                  <a:srgbClr val="000000"/>
                </a:solidFill>
                <a:miter lim="800000"/>
                <a:headEnd/>
                <a:tailEnd/>
              </a:ln>
            </p:spPr>
            <p:txBody>
              <a:bodyPr/>
              <a:lstStyle/>
              <a:p>
                <a:endParaRPr lang="zh-CN" altLang="en-US"/>
              </a:p>
            </p:txBody>
          </p:sp>
        </p:grpSp>
        <p:grpSp>
          <p:nvGrpSpPr>
            <p:cNvPr id="73816" name="Group 140"/>
            <p:cNvGrpSpPr>
              <a:grpSpLocks/>
            </p:cNvGrpSpPr>
            <p:nvPr/>
          </p:nvGrpSpPr>
          <p:grpSpPr bwMode="auto">
            <a:xfrm>
              <a:off x="2382" y="788"/>
              <a:ext cx="40" cy="40"/>
              <a:chOff x="2382" y="788"/>
              <a:chExt cx="40" cy="40"/>
            </a:xfrm>
          </p:grpSpPr>
          <p:sp>
            <p:nvSpPr>
              <p:cNvPr id="73829" name="Freeform 141"/>
              <p:cNvSpPr>
                <a:spLocks/>
              </p:cNvSpPr>
              <p:nvPr/>
            </p:nvSpPr>
            <p:spPr bwMode="auto">
              <a:xfrm>
                <a:off x="2404" y="800"/>
                <a:ext cx="18" cy="28"/>
              </a:xfrm>
              <a:custGeom>
                <a:avLst/>
                <a:gdLst>
                  <a:gd name="T0" fmla="*/ 0 w 127"/>
                  <a:gd name="T1" fmla="*/ 0 h 195"/>
                  <a:gd name="T2" fmla="*/ 0 w 127"/>
                  <a:gd name="T3" fmla="*/ 0 h 195"/>
                  <a:gd name="T4" fmla="*/ 0 w 127"/>
                  <a:gd name="T5" fmla="*/ 0 h 195"/>
                  <a:gd name="T6" fmla="*/ 0 w 127"/>
                  <a:gd name="T7" fmla="*/ 0 h 195"/>
                  <a:gd name="T8" fmla="*/ 0 w 127"/>
                  <a:gd name="T9" fmla="*/ 0 h 195"/>
                  <a:gd name="T10" fmla="*/ 0 60000 65536"/>
                  <a:gd name="T11" fmla="*/ 0 60000 65536"/>
                  <a:gd name="T12" fmla="*/ 0 60000 65536"/>
                  <a:gd name="T13" fmla="*/ 0 60000 65536"/>
                  <a:gd name="T14" fmla="*/ 0 60000 65536"/>
                  <a:gd name="T15" fmla="*/ 0 w 127"/>
                  <a:gd name="T16" fmla="*/ 0 h 195"/>
                  <a:gd name="T17" fmla="*/ 127 w 127"/>
                  <a:gd name="T18" fmla="*/ 195 h 195"/>
                </a:gdLst>
                <a:ahLst/>
                <a:cxnLst>
                  <a:cxn ang="T10">
                    <a:pos x="T0" y="T1"/>
                  </a:cxn>
                  <a:cxn ang="T11">
                    <a:pos x="T2" y="T3"/>
                  </a:cxn>
                  <a:cxn ang="T12">
                    <a:pos x="T4" y="T5"/>
                  </a:cxn>
                  <a:cxn ang="T13">
                    <a:pos x="T6" y="T7"/>
                  </a:cxn>
                  <a:cxn ang="T14">
                    <a:pos x="T8" y="T9"/>
                  </a:cxn>
                </a:cxnLst>
                <a:rect l="T15" t="T16" r="T17" b="T18"/>
                <a:pathLst>
                  <a:path w="127" h="195">
                    <a:moveTo>
                      <a:pt x="106" y="0"/>
                    </a:moveTo>
                    <a:lnTo>
                      <a:pt x="0" y="164"/>
                    </a:lnTo>
                    <a:lnTo>
                      <a:pt x="21" y="195"/>
                    </a:lnTo>
                    <a:lnTo>
                      <a:pt x="127" y="6"/>
                    </a:lnTo>
                    <a:lnTo>
                      <a:pt x="106" y="0"/>
                    </a:lnTo>
                    <a:close/>
                  </a:path>
                </a:pathLst>
              </a:custGeom>
              <a:solidFill>
                <a:srgbClr val="BFBFDF"/>
              </a:solidFill>
              <a:ln w="1588">
                <a:solidFill>
                  <a:srgbClr val="000000"/>
                </a:solidFill>
                <a:round/>
                <a:headEnd/>
                <a:tailEnd/>
              </a:ln>
            </p:spPr>
            <p:txBody>
              <a:bodyPr/>
              <a:lstStyle/>
              <a:p>
                <a:endParaRPr lang="zh-CN" altLang="en-US"/>
              </a:p>
            </p:txBody>
          </p:sp>
          <p:sp>
            <p:nvSpPr>
              <p:cNvPr id="73830" name="Freeform 142"/>
              <p:cNvSpPr>
                <a:spLocks/>
              </p:cNvSpPr>
              <p:nvPr/>
            </p:nvSpPr>
            <p:spPr bwMode="auto">
              <a:xfrm>
                <a:off x="2382" y="788"/>
                <a:ext cx="35" cy="8"/>
              </a:xfrm>
              <a:custGeom>
                <a:avLst/>
                <a:gdLst>
                  <a:gd name="T0" fmla="*/ 0 w 246"/>
                  <a:gd name="T1" fmla="*/ 0 h 57"/>
                  <a:gd name="T2" fmla="*/ 0 w 246"/>
                  <a:gd name="T3" fmla="*/ 0 h 57"/>
                  <a:gd name="T4" fmla="*/ 0 w 246"/>
                  <a:gd name="T5" fmla="*/ 0 h 57"/>
                  <a:gd name="T6" fmla="*/ 0 w 246"/>
                  <a:gd name="T7" fmla="*/ 0 h 57"/>
                  <a:gd name="T8" fmla="*/ 0 w 246"/>
                  <a:gd name="T9" fmla="*/ 0 h 57"/>
                  <a:gd name="T10" fmla="*/ 0 60000 65536"/>
                  <a:gd name="T11" fmla="*/ 0 60000 65536"/>
                  <a:gd name="T12" fmla="*/ 0 60000 65536"/>
                  <a:gd name="T13" fmla="*/ 0 60000 65536"/>
                  <a:gd name="T14" fmla="*/ 0 60000 65536"/>
                  <a:gd name="T15" fmla="*/ 0 w 246"/>
                  <a:gd name="T16" fmla="*/ 0 h 57"/>
                  <a:gd name="T17" fmla="*/ 246 w 246"/>
                  <a:gd name="T18" fmla="*/ 57 h 57"/>
                </a:gdLst>
                <a:ahLst/>
                <a:cxnLst>
                  <a:cxn ang="T10">
                    <a:pos x="T0" y="T1"/>
                  </a:cxn>
                  <a:cxn ang="T11">
                    <a:pos x="T2" y="T3"/>
                  </a:cxn>
                  <a:cxn ang="T12">
                    <a:pos x="T4" y="T5"/>
                  </a:cxn>
                  <a:cxn ang="T13">
                    <a:pos x="T6" y="T7"/>
                  </a:cxn>
                  <a:cxn ang="T14">
                    <a:pos x="T8" y="T9"/>
                  </a:cxn>
                </a:cxnLst>
                <a:rect l="T15" t="T16" r="T17" b="T18"/>
                <a:pathLst>
                  <a:path w="246" h="57">
                    <a:moveTo>
                      <a:pt x="238" y="0"/>
                    </a:moveTo>
                    <a:lnTo>
                      <a:pt x="0" y="31"/>
                    </a:lnTo>
                    <a:lnTo>
                      <a:pt x="35" y="57"/>
                    </a:lnTo>
                    <a:lnTo>
                      <a:pt x="246" y="19"/>
                    </a:lnTo>
                    <a:lnTo>
                      <a:pt x="238" y="0"/>
                    </a:lnTo>
                    <a:close/>
                  </a:path>
                </a:pathLst>
              </a:custGeom>
              <a:solidFill>
                <a:srgbClr val="BFBFDF"/>
              </a:solidFill>
              <a:ln w="1588">
                <a:solidFill>
                  <a:srgbClr val="000000"/>
                </a:solidFill>
                <a:round/>
                <a:headEnd/>
                <a:tailEnd/>
              </a:ln>
            </p:spPr>
            <p:txBody>
              <a:bodyPr/>
              <a:lstStyle/>
              <a:p>
                <a:endParaRPr lang="zh-CN" altLang="en-US"/>
              </a:p>
            </p:txBody>
          </p:sp>
        </p:grpSp>
        <p:grpSp>
          <p:nvGrpSpPr>
            <p:cNvPr id="73817" name="Group 143"/>
            <p:cNvGrpSpPr>
              <a:grpSpLocks/>
            </p:cNvGrpSpPr>
            <p:nvPr/>
          </p:nvGrpSpPr>
          <p:grpSpPr bwMode="auto">
            <a:xfrm>
              <a:off x="2302" y="723"/>
              <a:ext cx="132" cy="186"/>
              <a:chOff x="2302" y="723"/>
              <a:chExt cx="132" cy="186"/>
            </a:xfrm>
          </p:grpSpPr>
          <p:sp>
            <p:nvSpPr>
              <p:cNvPr id="73827" name="Freeform 144"/>
              <p:cNvSpPr>
                <a:spLocks/>
              </p:cNvSpPr>
              <p:nvPr/>
            </p:nvSpPr>
            <p:spPr bwMode="auto">
              <a:xfrm>
                <a:off x="2302" y="724"/>
                <a:ext cx="132" cy="185"/>
              </a:xfrm>
              <a:custGeom>
                <a:avLst/>
                <a:gdLst>
                  <a:gd name="T0" fmla="*/ 0 w 920"/>
                  <a:gd name="T1" fmla="*/ 0 h 1300"/>
                  <a:gd name="T2" fmla="*/ 0 w 920"/>
                  <a:gd name="T3" fmla="*/ 0 h 1300"/>
                  <a:gd name="T4" fmla="*/ 0 w 920"/>
                  <a:gd name="T5" fmla="*/ 0 h 1300"/>
                  <a:gd name="T6" fmla="*/ 0 w 920"/>
                  <a:gd name="T7" fmla="*/ 0 h 1300"/>
                  <a:gd name="T8" fmla="*/ 0 w 920"/>
                  <a:gd name="T9" fmla="*/ 0 h 1300"/>
                  <a:gd name="T10" fmla="*/ 0 w 920"/>
                  <a:gd name="T11" fmla="*/ 0 h 1300"/>
                  <a:gd name="T12" fmla="*/ 0 w 920"/>
                  <a:gd name="T13" fmla="*/ 0 h 1300"/>
                  <a:gd name="T14" fmla="*/ 0 w 920"/>
                  <a:gd name="T15" fmla="*/ 0 h 1300"/>
                  <a:gd name="T16" fmla="*/ 0 w 920"/>
                  <a:gd name="T17" fmla="*/ 0 h 1300"/>
                  <a:gd name="T18" fmla="*/ 0 w 920"/>
                  <a:gd name="T19" fmla="*/ 0 h 1300"/>
                  <a:gd name="T20" fmla="*/ 0 w 920"/>
                  <a:gd name="T21" fmla="*/ 0 h 1300"/>
                  <a:gd name="T22" fmla="*/ 0 w 920"/>
                  <a:gd name="T23" fmla="*/ 0 h 1300"/>
                  <a:gd name="T24" fmla="*/ 0 w 920"/>
                  <a:gd name="T25" fmla="*/ 0 h 1300"/>
                  <a:gd name="T26" fmla="*/ 0 w 920"/>
                  <a:gd name="T27" fmla="*/ 0 h 1300"/>
                  <a:gd name="T28" fmla="*/ 0 w 920"/>
                  <a:gd name="T29" fmla="*/ 0 h 1300"/>
                  <a:gd name="T30" fmla="*/ 0 w 920"/>
                  <a:gd name="T31" fmla="*/ 1 h 1300"/>
                  <a:gd name="T32" fmla="*/ 0 w 920"/>
                  <a:gd name="T33" fmla="*/ 1 h 1300"/>
                  <a:gd name="T34" fmla="*/ 0 w 920"/>
                  <a:gd name="T35" fmla="*/ 1 h 1300"/>
                  <a:gd name="T36" fmla="*/ 0 w 920"/>
                  <a:gd name="T37" fmla="*/ 1 h 1300"/>
                  <a:gd name="T38" fmla="*/ 0 w 920"/>
                  <a:gd name="T39" fmla="*/ 1 h 1300"/>
                  <a:gd name="T40" fmla="*/ 0 w 920"/>
                  <a:gd name="T41" fmla="*/ 1 h 1300"/>
                  <a:gd name="T42" fmla="*/ 0 w 920"/>
                  <a:gd name="T43" fmla="*/ 0 h 1300"/>
                  <a:gd name="T44" fmla="*/ 0 w 920"/>
                  <a:gd name="T45" fmla="*/ 0 h 13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20"/>
                  <a:gd name="T70" fmla="*/ 0 h 1300"/>
                  <a:gd name="T71" fmla="*/ 920 w 920"/>
                  <a:gd name="T72" fmla="*/ 1300 h 130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solidFill>
                <a:srgbClr val="808080"/>
              </a:solidFill>
              <a:ln w="1588">
                <a:solidFill>
                  <a:srgbClr val="000000"/>
                </a:solidFill>
                <a:round/>
                <a:headEnd/>
                <a:tailEnd/>
              </a:ln>
            </p:spPr>
            <p:txBody>
              <a:bodyPr/>
              <a:lstStyle/>
              <a:p>
                <a:endParaRPr lang="zh-CN" altLang="en-US"/>
              </a:p>
            </p:txBody>
          </p:sp>
          <p:sp>
            <p:nvSpPr>
              <p:cNvPr id="73828" name="Freeform 145"/>
              <p:cNvSpPr>
                <a:spLocks/>
              </p:cNvSpPr>
              <p:nvPr/>
            </p:nvSpPr>
            <p:spPr bwMode="auto">
              <a:xfrm>
                <a:off x="2310" y="723"/>
                <a:ext cx="124" cy="184"/>
              </a:xfrm>
              <a:custGeom>
                <a:avLst/>
                <a:gdLst>
                  <a:gd name="T0" fmla="*/ 0 w 866"/>
                  <a:gd name="T1" fmla="*/ 0 h 1288"/>
                  <a:gd name="T2" fmla="*/ 0 w 866"/>
                  <a:gd name="T3" fmla="*/ 0 h 1288"/>
                  <a:gd name="T4" fmla="*/ 0 w 866"/>
                  <a:gd name="T5" fmla="*/ 0 h 1288"/>
                  <a:gd name="T6" fmla="*/ 0 w 866"/>
                  <a:gd name="T7" fmla="*/ 0 h 1288"/>
                  <a:gd name="T8" fmla="*/ 0 w 866"/>
                  <a:gd name="T9" fmla="*/ 0 h 1288"/>
                  <a:gd name="T10" fmla="*/ 0 w 866"/>
                  <a:gd name="T11" fmla="*/ 0 h 1288"/>
                  <a:gd name="T12" fmla="*/ 0 w 866"/>
                  <a:gd name="T13" fmla="*/ 0 h 1288"/>
                  <a:gd name="T14" fmla="*/ 0 w 866"/>
                  <a:gd name="T15" fmla="*/ 0 h 1288"/>
                  <a:gd name="T16" fmla="*/ 0 w 866"/>
                  <a:gd name="T17" fmla="*/ 0 h 1288"/>
                  <a:gd name="T18" fmla="*/ 0 w 866"/>
                  <a:gd name="T19" fmla="*/ 0 h 1288"/>
                  <a:gd name="T20" fmla="*/ 0 w 866"/>
                  <a:gd name="T21" fmla="*/ 0 h 1288"/>
                  <a:gd name="T22" fmla="*/ 0 w 866"/>
                  <a:gd name="T23" fmla="*/ 0 h 1288"/>
                  <a:gd name="T24" fmla="*/ 0 w 866"/>
                  <a:gd name="T25" fmla="*/ 0 h 1288"/>
                  <a:gd name="T26" fmla="*/ 0 w 866"/>
                  <a:gd name="T27" fmla="*/ 0 h 1288"/>
                  <a:gd name="T28" fmla="*/ 0 w 866"/>
                  <a:gd name="T29" fmla="*/ 0 h 1288"/>
                  <a:gd name="T30" fmla="*/ 0 w 866"/>
                  <a:gd name="T31" fmla="*/ 0 h 1288"/>
                  <a:gd name="T32" fmla="*/ 0 w 866"/>
                  <a:gd name="T33" fmla="*/ 0 h 1288"/>
                  <a:gd name="T34" fmla="*/ 0 w 866"/>
                  <a:gd name="T35" fmla="*/ 0 h 1288"/>
                  <a:gd name="T36" fmla="*/ 0 w 866"/>
                  <a:gd name="T37" fmla="*/ 1 h 1288"/>
                  <a:gd name="T38" fmla="*/ 0 w 866"/>
                  <a:gd name="T39" fmla="*/ 1 h 1288"/>
                  <a:gd name="T40" fmla="*/ 0 w 866"/>
                  <a:gd name="T41" fmla="*/ 1 h 1288"/>
                  <a:gd name="T42" fmla="*/ 0 w 866"/>
                  <a:gd name="T43" fmla="*/ 1 h 1288"/>
                  <a:gd name="T44" fmla="*/ 0 w 866"/>
                  <a:gd name="T45" fmla="*/ 1 h 1288"/>
                  <a:gd name="T46" fmla="*/ 0 w 866"/>
                  <a:gd name="T47" fmla="*/ 1 h 1288"/>
                  <a:gd name="T48" fmla="*/ 0 w 866"/>
                  <a:gd name="T49" fmla="*/ 1 h 1288"/>
                  <a:gd name="T50" fmla="*/ 0 w 866"/>
                  <a:gd name="T51" fmla="*/ 0 h 1288"/>
                  <a:gd name="T52" fmla="*/ 0 w 866"/>
                  <a:gd name="T53" fmla="*/ 0 h 1288"/>
                  <a:gd name="T54" fmla="*/ 0 w 866"/>
                  <a:gd name="T55" fmla="*/ 0 h 1288"/>
                  <a:gd name="T56" fmla="*/ 0 w 866"/>
                  <a:gd name="T57" fmla="*/ 0 h 1288"/>
                  <a:gd name="T58" fmla="*/ 0 w 866"/>
                  <a:gd name="T59" fmla="*/ 0 h 1288"/>
                  <a:gd name="T60" fmla="*/ 0 w 866"/>
                  <a:gd name="T61" fmla="*/ 0 h 1288"/>
                  <a:gd name="T62" fmla="*/ 0 w 866"/>
                  <a:gd name="T63" fmla="*/ 0 h 1288"/>
                  <a:gd name="T64" fmla="*/ 0 w 866"/>
                  <a:gd name="T65" fmla="*/ 0 h 1288"/>
                  <a:gd name="T66" fmla="*/ 0 w 866"/>
                  <a:gd name="T67" fmla="*/ 0 h 1288"/>
                  <a:gd name="T68" fmla="*/ 0 w 866"/>
                  <a:gd name="T69" fmla="*/ 0 h 1288"/>
                  <a:gd name="T70" fmla="*/ 0 w 866"/>
                  <a:gd name="T71" fmla="*/ 0 h 1288"/>
                  <a:gd name="T72" fmla="*/ 0 w 866"/>
                  <a:gd name="T73" fmla="*/ 0 h 1288"/>
                  <a:gd name="T74" fmla="*/ 0 w 866"/>
                  <a:gd name="T75" fmla="*/ 0 h 1288"/>
                  <a:gd name="T76" fmla="*/ 0 w 866"/>
                  <a:gd name="T77" fmla="*/ 0 h 1288"/>
                  <a:gd name="T78" fmla="*/ 0 w 866"/>
                  <a:gd name="T79" fmla="*/ 0 h 1288"/>
                  <a:gd name="T80" fmla="*/ 0 w 866"/>
                  <a:gd name="T81" fmla="*/ 0 h 1288"/>
                  <a:gd name="T82" fmla="*/ 0 w 866"/>
                  <a:gd name="T83" fmla="*/ 0 h 1288"/>
                  <a:gd name="T84" fmla="*/ 0 w 866"/>
                  <a:gd name="T85" fmla="*/ 0 h 1288"/>
                  <a:gd name="T86" fmla="*/ 0 w 866"/>
                  <a:gd name="T87" fmla="*/ 0 h 1288"/>
                  <a:gd name="T88" fmla="*/ 0 w 866"/>
                  <a:gd name="T89" fmla="*/ 0 h 128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66"/>
                  <a:gd name="T136" fmla="*/ 0 h 1288"/>
                  <a:gd name="T137" fmla="*/ 866 w 866"/>
                  <a:gd name="T138" fmla="*/ 1288 h 128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solidFill>
                <a:srgbClr val="C0C0C0"/>
              </a:solidFill>
              <a:ln w="1588">
                <a:solidFill>
                  <a:srgbClr val="000000"/>
                </a:solidFill>
                <a:round/>
                <a:headEnd/>
                <a:tailEnd/>
              </a:ln>
            </p:spPr>
            <p:txBody>
              <a:bodyPr/>
              <a:lstStyle/>
              <a:p>
                <a:endParaRPr lang="zh-CN" altLang="en-US"/>
              </a:p>
            </p:txBody>
          </p:sp>
        </p:grpSp>
        <p:grpSp>
          <p:nvGrpSpPr>
            <p:cNvPr id="73818" name="Group 146"/>
            <p:cNvGrpSpPr>
              <a:grpSpLocks/>
            </p:cNvGrpSpPr>
            <p:nvPr/>
          </p:nvGrpSpPr>
          <p:grpSpPr bwMode="auto">
            <a:xfrm>
              <a:off x="2315" y="770"/>
              <a:ext cx="126" cy="121"/>
              <a:chOff x="2315" y="770"/>
              <a:chExt cx="126" cy="121"/>
            </a:xfrm>
          </p:grpSpPr>
          <p:sp>
            <p:nvSpPr>
              <p:cNvPr id="73825" name="Freeform 147"/>
              <p:cNvSpPr>
                <a:spLocks/>
              </p:cNvSpPr>
              <p:nvPr/>
            </p:nvSpPr>
            <p:spPr bwMode="auto">
              <a:xfrm>
                <a:off x="2315" y="770"/>
                <a:ext cx="121" cy="8"/>
              </a:xfrm>
              <a:custGeom>
                <a:avLst/>
                <a:gdLst>
                  <a:gd name="T0" fmla="*/ 0 w 851"/>
                  <a:gd name="T1" fmla="*/ 0 h 57"/>
                  <a:gd name="T2" fmla="*/ 0 w 851"/>
                  <a:gd name="T3" fmla="*/ 0 h 57"/>
                  <a:gd name="T4" fmla="*/ 0 w 851"/>
                  <a:gd name="T5" fmla="*/ 0 h 57"/>
                  <a:gd name="T6" fmla="*/ 0 w 851"/>
                  <a:gd name="T7" fmla="*/ 0 h 57"/>
                  <a:gd name="T8" fmla="*/ 0 w 851"/>
                  <a:gd name="T9" fmla="*/ 0 h 57"/>
                  <a:gd name="T10" fmla="*/ 0 60000 65536"/>
                  <a:gd name="T11" fmla="*/ 0 60000 65536"/>
                  <a:gd name="T12" fmla="*/ 0 60000 65536"/>
                  <a:gd name="T13" fmla="*/ 0 60000 65536"/>
                  <a:gd name="T14" fmla="*/ 0 60000 65536"/>
                  <a:gd name="T15" fmla="*/ 0 w 851"/>
                  <a:gd name="T16" fmla="*/ 0 h 57"/>
                  <a:gd name="T17" fmla="*/ 851 w 851"/>
                  <a:gd name="T18" fmla="*/ 57 h 57"/>
                </a:gdLst>
                <a:ahLst/>
                <a:cxnLst>
                  <a:cxn ang="T10">
                    <a:pos x="T0" y="T1"/>
                  </a:cxn>
                  <a:cxn ang="T11">
                    <a:pos x="T2" y="T3"/>
                  </a:cxn>
                  <a:cxn ang="T12">
                    <a:pos x="T4" y="T5"/>
                  </a:cxn>
                  <a:cxn ang="T13">
                    <a:pos x="T6" y="T7"/>
                  </a:cxn>
                  <a:cxn ang="T14">
                    <a:pos x="T8" y="T9"/>
                  </a:cxn>
                </a:cxnLst>
                <a:rect l="T15" t="T16" r="T17" b="T18"/>
                <a:pathLst>
                  <a:path w="851" h="57">
                    <a:moveTo>
                      <a:pt x="0" y="0"/>
                    </a:moveTo>
                    <a:lnTo>
                      <a:pt x="851" y="32"/>
                    </a:lnTo>
                    <a:lnTo>
                      <a:pt x="844" y="57"/>
                    </a:lnTo>
                    <a:lnTo>
                      <a:pt x="3" y="26"/>
                    </a:lnTo>
                    <a:lnTo>
                      <a:pt x="0" y="0"/>
                    </a:lnTo>
                    <a:close/>
                  </a:path>
                </a:pathLst>
              </a:custGeom>
              <a:solidFill>
                <a:srgbClr val="DFDFFF"/>
              </a:solidFill>
              <a:ln w="1588">
                <a:solidFill>
                  <a:srgbClr val="000000"/>
                </a:solidFill>
                <a:round/>
                <a:headEnd/>
                <a:tailEnd/>
              </a:ln>
            </p:spPr>
            <p:txBody>
              <a:bodyPr/>
              <a:lstStyle/>
              <a:p>
                <a:endParaRPr lang="zh-CN" altLang="en-US"/>
              </a:p>
            </p:txBody>
          </p:sp>
          <p:sp>
            <p:nvSpPr>
              <p:cNvPr id="73826" name="Freeform 148"/>
              <p:cNvSpPr>
                <a:spLocks/>
              </p:cNvSpPr>
              <p:nvPr/>
            </p:nvSpPr>
            <p:spPr bwMode="auto">
              <a:xfrm>
                <a:off x="2398" y="794"/>
                <a:ext cx="43" cy="97"/>
              </a:xfrm>
              <a:custGeom>
                <a:avLst/>
                <a:gdLst>
                  <a:gd name="T0" fmla="*/ 0 w 302"/>
                  <a:gd name="T1" fmla="*/ 0 h 673"/>
                  <a:gd name="T2" fmla="*/ 0 w 302"/>
                  <a:gd name="T3" fmla="*/ 0 h 673"/>
                  <a:gd name="T4" fmla="*/ 0 w 302"/>
                  <a:gd name="T5" fmla="*/ 0 h 673"/>
                  <a:gd name="T6" fmla="*/ 0 w 302"/>
                  <a:gd name="T7" fmla="*/ 0 h 673"/>
                  <a:gd name="T8" fmla="*/ 0 w 302"/>
                  <a:gd name="T9" fmla="*/ 0 h 673"/>
                  <a:gd name="T10" fmla="*/ 0 60000 65536"/>
                  <a:gd name="T11" fmla="*/ 0 60000 65536"/>
                  <a:gd name="T12" fmla="*/ 0 60000 65536"/>
                  <a:gd name="T13" fmla="*/ 0 60000 65536"/>
                  <a:gd name="T14" fmla="*/ 0 60000 65536"/>
                  <a:gd name="T15" fmla="*/ 0 w 302"/>
                  <a:gd name="T16" fmla="*/ 0 h 673"/>
                  <a:gd name="T17" fmla="*/ 302 w 302"/>
                  <a:gd name="T18" fmla="*/ 673 h 673"/>
                </a:gdLst>
                <a:ahLst/>
                <a:cxnLst>
                  <a:cxn ang="T10">
                    <a:pos x="T0" y="T1"/>
                  </a:cxn>
                  <a:cxn ang="T11">
                    <a:pos x="T2" y="T3"/>
                  </a:cxn>
                  <a:cxn ang="T12">
                    <a:pos x="T4" y="T5"/>
                  </a:cxn>
                  <a:cxn ang="T13">
                    <a:pos x="T6" y="T7"/>
                  </a:cxn>
                  <a:cxn ang="T14">
                    <a:pos x="T8" y="T9"/>
                  </a:cxn>
                </a:cxnLst>
                <a:rect l="T15" t="T16" r="T17" b="T18"/>
                <a:pathLst>
                  <a:path w="302" h="673">
                    <a:moveTo>
                      <a:pt x="267" y="13"/>
                    </a:moveTo>
                    <a:lnTo>
                      <a:pt x="0" y="657"/>
                    </a:lnTo>
                    <a:lnTo>
                      <a:pt x="25" y="673"/>
                    </a:lnTo>
                    <a:lnTo>
                      <a:pt x="302" y="0"/>
                    </a:lnTo>
                    <a:lnTo>
                      <a:pt x="267" y="13"/>
                    </a:lnTo>
                    <a:close/>
                  </a:path>
                </a:pathLst>
              </a:custGeom>
              <a:solidFill>
                <a:srgbClr val="DFDFFF"/>
              </a:solidFill>
              <a:ln w="1588">
                <a:solidFill>
                  <a:srgbClr val="000000"/>
                </a:solidFill>
                <a:round/>
                <a:headEnd/>
                <a:tailEnd/>
              </a:ln>
            </p:spPr>
            <p:txBody>
              <a:bodyPr/>
              <a:lstStyle/>
              <a:p>
                <a:endParaRPr lang="zh-CN" altLang="en-US"/>
              </a:p>
            </p:txBody>
          </p:sp>
        </p:grpSp>
        <p:grpSp>
          <p:nvGrpSpPr>
            <p:cNvPr id="73819" name="Group 149"/>
            <p:cNvGrpSpPr>
              <a:grpSpLocks/>
            </p:cNvGrpSpPr>
            <p:nvPr/>
          </p:nvGrpSpPr>
          <p:grpSpPr bwMode="auto">
            <a:xfrm>
              <a:off x="2413" y="772"/>
              <a:ext cx="51" cy="30"/>
              <a:chOff x="2413" y="772"/>
              <a:chExt cx="51" cy="30"/>
            </a:xfrm>
          </p:grpSpPr>
          <p:sp>
            <p:nvSpPr>
              <p:cNvPr id="73820" name="Freeform 150"/>
              <p:cNvSpPr>
                <a:spLocks/>
              </p:cNvSpPr>
              <p:nvPr/>
            </p:nvSpPr>
            <p:spPr bwMode="auto">
              <a:xfrm>
                <a:off x="2413" y="776"/>
                <a:ext cx="36" cy="26"/>
              </a:xfrm>
              <a:custGeom>
                <a:avLst/>
                <a:gdLst>
                  <a:gd name="T0" fmla="*/ 0 w 250"/>
                  <a:gd name="T1" fmla="*/ 0 h 184"/>
                  <a:gd name="T2" fmla="*/ 0 w 250"/>
                  <a:gd name="T3" fmla="*/ 0 h 184"/>
                  <a:gd name="T4" fmla="*/ 0 w 250"/>
                  <a:gd name="T5" fmla="*/ 0 h 184"/>
                  <a:gd name="T6" fmla="*/ 0 w 250"/>
                  <a:gd name="T7" fmla="*/ 0 h 184"/>
                  <a:gd name="T8" fmla="*/ 0 w 250"/>
                  <a:gd name="T9" fmla="*/ 0 h 184"/>
                  <a:gd name="T10" fmla="*/ 0 w 250"/>
                  <a:gd name="T11" fmla="*/ 0 h 184"/>
                  <a:gd name="T12" fmla="*/ 0 w 250"/>
                  <a:gd name="T13" fmla="*/ 0 h 184"/>
                  <a:gd name="T14" fmla="*/ 0 w 250"/>
                  <a:gd name="T15" fmla="*/ 0 h 184"/>
                  <a:gd name="T16" fmla="*/ 0 w 250"/>
                  <a:gd name="T17" fmla="*/ 0 h 184"/>
                  <a:gd name="T18" fmla="*/ 0 w 250"/>
                  <a:gd name="T19" fmla="*/ 0 h 184"/>
                  <a:gd name="T20" fmla="*/ 0 w 250"/>
                  <a:gd name="T21" fmla="*/ 0 h 184"/>
                  <a:gd name="T22" fmla="*/ 0 w 250"/>
                  <a:gd name="T23" fmla="*/ 0 h 184"/>
                  <a:gd name="T24" fmla="*/ 0 w 250"/>
                  <a:gd name="T25" fmla="*/ 0 h 184"/>
                  <a:gd name="T26" fmla="*/ 0 w 250"/>
                  <a:gd name="T27" fmla="*/ 0 h 184"/>
                  <a:gd name="T28" fmla="*/ 0 w 250"/>
                  <a:gd name="T29" fmla="*/ 0 h 1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50"/>
                  <a:gd name="T46" fmla="*/ 0 h 184"/>
                  <a:gd name="T47" fmla="*/ 250 w 250"/>
                  <a:gd name="T48" fmla="*/ 184 h 1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solidFill>
                <a:srgbClr val="BFBFDF"/>
              </a:solidFill>
              <a:ln w="1588">
                <a:solidFill>
                  <a:srgbClr val="000000"/>
                </a:solidFill>
                <a:round/>
                <a:headEnd/>
                <a:tailEnd/>
              </a:ln>
            </p:spPr>
            <p:txBody>
              <a:bodyPr/>
              <a:lstStyle/>
              <a:p>
                <a:endParaRPr lang="zh-CN" altLang="en-US"/>
              </a:p>
            </p:txBody>
          </p:sp>
          <p:sp>
            <p:nvSpPr>
              <p:cNvPr id="73821" name="Freeform 151"/>
              <p:cNvSpPr>
                <a:spLocks/>
              </p:cNvSpPr>
              <p:nvPr/>
            </p:nvSpPr>
            <p:spPr bwMode="auto">
              <a:xfrm>
                <a:off x="2434" y="772"/>
                <a:ext cx="20" cy="25"/>
              </a:xfrm>
              <a:custGeom>
                <a:avLst/>
                <a:gdLst>
                  <a:gd name="T0" fmla="*/ 0 w 139"/>
                  <a:gd name="T1" fmla="*/ 0 h 173"/>
                  <a:gd name="T2" fmla="*/ 0 w 139"/>
                  <a:gd name="T3" fmla="*/ 0 h 173"/>
                  <a:gd name="T4" fmla="*/ 0 w 139"/>
                  <a:gd name="T5" fmla="*/ 0 h 173"/>
                  <a:gd name="T6" fmla="*/ 0 w 139"/>
                  <a:gd name="T7" fmla="*/ 0 h 173"/>
                  <a:gd name="T8" fmla="*/ 0 w 139"/>
                  <a:gd name="T9" fmla="*/ 0 h 173"/>
                  <a:gd name="T10" fmla="*/ 0 w 139"/>
                  <a:gd name="T11" fmla="*/ 0 h 173"/>
                  <a:gd name="T12" fmla="*/ 0 w 139"/>
                  <a:gd name="T13" fmla="*/ 0 h 173"/>
                  <a:gd name="T14" fmla="*/ 0 w 139"/>
                  <a:gd name="T15" fmla="*/ 0 h 173"/>
                  <a:gd name="T16" fmla="*/ 0 w 139"/>
                  <a:gd name="T17" fmla="*/ 0 h 173"/>
                  <a:gd name="T18" fmla="*/ 0 w 139"/>
                  <a:gd name="T19" fmla="*/ 0 h 173"/>
                  <a:gd name="T20" fmla="*/ 0 w 139"/>
                  <a:gd name="T21" fmla="*/ 0 h 173"/>
                  <a:gd name="T22" fmla="*/ 0 w 139"/>
                  <a:gd name="T23" fmla="*/ 0 h 173"/>
                  <a:gd name="T24" fmla="*/ 0 w 139"/>
                  <a:gd name="T25" fmla="*/ 0 h 173"/>
                  <a:gd name="T26" fmla="*/ 0 w 139"/>
                  <a:gd name="T27" fmla="*/ 0 h 173"/>
                  <a:gd name="T28" fmla="*/ 0 w 139"/>
                  <a:gd name="T29" fmla="*/ 0 h 173"/>
                  <a:gd name="T30" fmla="*/ 0 w 139"/>
                  <a:gd name="T31" fmla="*/ 0 h 173"/>
                  <a:gd name="T32" fmla="*/ 0 w 139"/>
                  <a:gd name="T33" fmla="*/ 0 h 173"/>
                  <a:gd name="T34" fmla="*/ 0 w 139"/>
                  <a:gd name="T35" fmla="*/ 0 h 173"/>
                  <a:gd name="T36" fmla="*/ 0 w 139"/>
                  <a:gd name="T37" fmla="*/ 0 h 173"/>
                  <a:gd name="T38" fmla="*/ 0 w 139"/>
                  <a:gd name="T39" fmla="*/ 0 h 173"/>
                  <a:gd name="T40" fmla="*/ 0 w 139"/>
                  <a:gd name="T41" fmla="*/ 0 h 173"/>
                  <a:gd name="T42" fmla="*/ 0 w 139"/>
                  <a:gd name="T43" fmla="*/ 0 h 173"/>
                  <a:gd name="T44" fmla="*/ 0 w 139"/>
                  <a:gd name="T45" fmla="*/ 0 h 173"/>
                  <a:gd name="T46" fmla="*/ 0 w 139"/>
                  <a:gd name="T47" fmla="*/ 0 h 173"/>
                  <a:gd name="T48" fmla="*/ 0 w 139"/>
                  <a:gd name="T49" fmla="*/ 0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9"/>
                  <a:gd name="T76" fmla="*/ 0 h 173"/>
                  <a:gd name="T77" fmla="*/ 139 w 139"/>
                  <a:gd name="T78" fmla="*/ 173 h 1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solidFill>
                <a:srgbClr val="C0C0C0"/>
              </a:solidFill>
              <a:ln w="1588">
                <a:solidFill>
                  <a:srgbClr val="000000"/>
                </a:solidFill>
                <a:round/>
                <a:headEnd/>
                <a:tailEnd/>
              </a:ln>
            </p:spPr>
            <p:txBody>
              <a:bodyPr/>
              <a:lstStyle/>
              <a:p>
                <a:endParaRPr lang="zh-CN" altLang="en-US"/>
              </a:p>
            </p:txBody>
          </p:sp>
          <p:sp>
            <p:nvSpPr>
              <p:cNvPr id="73822" name="Freeform 152"/>
              <p:cNvSpPr>
                <a:spLocks/>
              </p:cNvSpPr>
              <p:nvPr/>
            </p:nvSpPr>
            <p:spPr bwMode="auto">
              <a:xfrm>
                <a:off x="2439" y="774"/>
                <a:ext cx="25" cy="17"/>
              </a:xfrm>
              <a:custGeom>
                <a:avLst/>
                <a:gdLst>
                  <a:gd name="T0" fmla="*/ 0 w 171"/>
                  <a:gd name="T1" fmla="*/ 0 h 123"/>
                  <a:gd name="T2" fmla="*/ 0 w 171"/>
                  <a:gd name="T3" fmla="*/ 0 h 123"/>
                  <a:gd name="T4" fmla="*/ 0 w 171"/>
                  <a:gd name="T5" fmla="*/ 0 h 123"/>
                  <a:gd name="T6" fmla="*/ 0 w 171"/>
                  <a:gd name="T7" fmla="*/ 0 h 123"/>
                  <a:gd name="T8" fmla="*/ 0 w 171"/>
                  <a:gd name="T9" fmla="*/ 0 h 123"/>
                  <a:gd name="T10" fmla="*/ 0 w 171"/>
                  <a:gd name="T11" fmla="*/ 0 h 123"/>
                  <a:gd name="T12" fmla="*/ 0 w 171"/>
                  <a:gd name="T13" fmla="*/ 0 h 123"/>
                  <a:gd name="T14" fmla="*/ 0 w 171"/>
                  <a:gd name="T15" fmla="*/ 0 h 123"/>
                  <a:gd name="T16" fmla="*/ 0 w 171"/>
                  <a:gd name="T17" fmla="*/ 0 h 123"/>
                  <a:gd name="T18" fmla="*/ 0 w 171"/>
                  <a:gd name="T19" fmla="*/ 0 h 123"/>
                  <a:gd name="T20" fmla="*/ 0 w 171"/>
                  <a:gd name="T21" fmla="*/ 0 h 123"/>
                  <a:gd name="T22" fmla="*/ 0 w 171"/>
                  <a:gd name="T23" fmla="*/ 0 h 123"/>
                  <a:gd name="T24" fmla="*/ 0 w 171"/>
                  <a:gd name="T25" fmla="*/ 0 h 123"/>
                  <a:gd name="T26" fmla="*/ 0 w 171"/>
                  <a:gd name="T27" fmla="*/ 0 h 123"/>
                  <a:gd name="T28" fmla="*/ 0 w 171"/>
                  <a:gd name="T29" fmla="*/ 0 h 123"/>
                  <a:gd name="T30" fmla="*/ 0 w 171"/>
                  <a:gd name="T31" fmla="*/ 0 h 12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1"/>
                  <a:gd name="T49" fmla="*/ 0 h 123"/>
                  <a:gd name="T50" fmla="*/ 171 w 171"/>
                  <a:gd name="T51" fmla="*/ 123 h 12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solidFill>
                <a:srgbClr val="9F9FBF"/>
              </a:solidFill>
              <a:ln w="1588">
                <a:solidFill>
                  <a:srgbClr val="000000"/>
                </a:solidFill>
                <a:round/>
                <a:headEnd/>
                <a:tailEnd/>
              </a:ln>
            </p:spPr>
            <p:txBody>
              <a:bodyPr/>
              <a:lstStyle/>
              <a:p>
                <a:endParaRPr lang="zh-CN" altLang="en-US"/>
              </a:p>
            </p:txBody>
          </p:sp>
          <p:sp>
            <p:nvSpPr>
              <p:cNvPr id="73823" name="Freeform 153"/>
              <p:cNvSpPr>
                <a:spLocks/>
              </p:cNvSpPr>
              <p:nvPr/>
            </p:nvSpPr>
            <p:spPr bwMode="auto">
              <a:xfrm>
                <a:off x="2421" y="782"/>
                <a:ext cx="10" cy="18"/>
              </a:xfrm>
              <a:custGeom>
                <a:avLst/>
                <a:gdLst>
                  <a:gd name="T0" fmla="*/ 0 w 73"/>
                  <a:gd name="T1" fmla="*/ 0 h 124"/>
                  <a:gd name="T2" fmla="*/ 0 w 73"/>
                  <a:gd name="T3" fmla="*/ 0 h 124"/>
                  <a:gd name="T4" fmla="*/ 0 w 73"/>
                  <a:gd name="T5" fmla="*/ 0 h 124"/>
                  <a:gd name="T6" fmla="*/ 0 w 73"/>
                  <a:gd name="T7" fmla="*/ 0 h 124"/>
                  <a:gd name="T8" fmla="*/ 0 w 73"/>
                  <a:gd name="T9" fmla="*/ 0 h 124"/>
                  <a:gd name="T10" fmla="*/ 0 w 73"/>
                  <a:gd name="T11" fmla="*/ 0 h 124"/>
                  <a:gd name="T12" fmla="*/ 0 w 73"/>
                  <a:gd name="T13" fmla="*/ 0 h 124"/>
                  <a:gd name="T14" fmla="*/ 0 w 73"/>
                  <a:gd name="T15" fmla="*/ 0 h 124"/>
                  <a:gd name="T16" fmla="*/ 0 w 73"/>
                  <a:gd name="T17" fmla="*/ 0 h 124"/>
                  <a:gd name="T18" fmla="*/ 0 w 73"/>
                  <a:gd name="T19" fmla="*/ 0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124"/>
                  <a:gd name="T32" fmla="*/ 73 w 73"/>
                  <a:gd name="T33" fmla="*/ 124 h 1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824" name="Freeform 154"/>
              <p:cNvSpPr>
                <a:spLocks/>
              </p:cNvSpPr>
              <p:nvPr/>
            </p:nvSpPr>
            <p:spPr bwMode="auto">
              <a:xfrm>
                <a:off x="2427" y="780"/>
                <a:ext cx="11" cy="18"/>
              </a:xfrm>
              <a:custGeom>
                <a:avLst/>
                <a:gdLst>
                  <a:gd name="T0" fmla="*/ 0 w 74"/>
                  <a:gd name="T1" fmla="*/ 0 h 124"/>
                  <a:gd name="T2" fmla="*/ 0 w 74"/>
                  <a:gd name="T3" fmla="*/ 0 h 124"/>
                  <a:gd name="T4" fmla="*/ 0 w 74"/>
                  <a:gd name="T5" fmla="*/ 0 h 124"/>
                  <a:gd name="T6" fmla="*/ 0 w 74"/>
                  <a:gd name="T7" fmla="*/ 0 h 124"/>
                  <a:gd name="T8" fmla="*/ 0 w 74"/>
                  <a:gd name="T9" fmla="*/ 0 h 124"/>
                  <a:gd name="T10" fmla="*/ 0 w 74"/>
                  <a:gd name="T11" fmla="*/ 0 h 124"/>
                  <a:gd name="T12" fmla="*/ 0 w 74"/>
                  <a:gd name="T13" fmla="*/ 0 h 124"/>
                  <a:gd name="T14" fmla="*/ 0 w 74"/>
                  <a:gd name="T15" fmla="*/ 0 h 124"/>
                  <a:gd name="T16" fmla="*/ 0 w 74"/>
                  <a:gd name="T17" fmla="*/ 0 h 124"/>
                  <a:gd name="T18" fmla="*/ 0 w 74"/>
                  <a:gd name="T19" fmla="*/ 0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124"/>
                  <a:gd name="T32" fmla="*/ 74 w 74"/>
                  <a:gd name="T33" fmla="*/ 124 h 1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73813" name="Rectangle 155"/>
          <p:cNvSpPr>
            <a:spLocks noChangeArrowheads="1"/>
          </p:cNvSpPr>
          <p:nvPr/>
        </p:nvSpPr>
        <p:spPr bwMode="auto">
          <a:xfrm>
            <a:off x="611188" y="692150"/>
            <a:ext cx="94329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p>
            <a:r>
              <a:rPr lang="en-US" altLang="zh-CN" sz="3800">
                <a:solidFill>
                  <a:schemeClr val="tx2"/>
                </a:solidFill>
              </a:rPr>
              <a:t>HFC </a:t>
            </a:r>
            <a:r>
              <a:rPr lang="zh-CN" altLang="en-US" sz="3800">
                <a:solidFill>
                  <a:schemeClr val="tx2"/>
                </a:solidFill>
              </a:rPr>
              <a:t>的主要特点</a:t>
            </a:r>
          </a:p>
        </p:txBody>
      </p:sp>
    </p:spTree>
  </p:cSld>
  <p:clrMapOvr>
    <a:masterClrMapping/>
  </p:clrMapOvr>
  <p:transition>
    <p:blinds dir="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574675" y="822325"/>
            <a:ext cx="8001000" cy="698500"/>
          </a:xfrm>
        </p:spPr>
        <p:txBody>
          <a:bodyPr/>
          <a:lstStyle/>
          <a:p>
            <a:pPr eaLnBrk="1" hangingPunct="1"/>
            <a:r>
              <a:rPr lang="en-US" altLang="zh-CN" smtClean="0"/>
              <a:t>HFC </a:t>
            </a:r>
            <a:r>
              <a:rPr lang="zh-CN" altLang="en-US" smtClean="0"/>
              <a:t>的主要特点</a:t>
            </a:r>
          </a:p>
        </p:txBody>
      </p:sp>
      <p:sp>
        <p:nvSpPr>
          <p:cNvPr id="74755" name="Line 3"/>
          <p:cNvSpPr>
            <a:spLocks noChangeShapeType="1"/>
          </p:cNvSpPr>
          <p:nvPr/>
        </p:nvSpPr>
        <p:spPr bwMode="auto">
          <a:xfrm>
            <a:off x="2036763" y="3413125"/>
            <a:ext cx="5530850"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56" name="Text Box 4"/>
          <p:cNvSpPr txBox="1">
            <a:spLocks noChangeArrowheads="1"/>
          </p:cNvSpPr>
          <p:nvPr/>
        </p:nvSpPr>
        <p:spPr bwMode="auto">
          <a:xfrm>
            <a:off x="3995738" y="3141663"/>
            <a:ext cx="120015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下行信道</a:t>
            </a:r>
          </a:p>
        </p:txBody>
      </p:sp>
      <p:sp>
        <p:nvSpPr>
          <p:cNvPr id="74757" name="Rectangle 5"/>
          <p:cNvSpPr>
            <a:spLocks noChangeArrowheads="1"/>
          </p:cNvSpPr>
          <p:nvPr/>
        </p:nvSpPr>
        <p:spPr bwMode="auto">
          <a:xfrm>
            <a:off x="666750" y="3705225"/>
            <a:ext cx="903288" cy="1065213"/>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74758" name="Text Box 6"/>
          <p:cNvSpPr txBox="1">
            <a:spLocks noChangeArrowheads="1"/>
          </p:cNvSpPr>
          <p:nvPr/>
        </p:nvSpPr>
        <p:spPr bwMode="auto">
          <a:xfrm>
            <a:off x="749300" y="3933825"/>
            <a:ext cx="690563"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90000"/>
              </a:lnSpc>
            </a:pPr>
            <a:r>
              <a:rPr kumimoji="1" lang="zh-CN" altLang="en-US" sz="2000">
                <a:solidFill>
                  <a:srgbClr val="333399"/>
                </a:solidFill>
                <a:latin typeface="Arial" charset="0"/>
                <a:ea typeface="黑体" pitchFamily="2" charset="-122"/>
              </a:rPr>
              <a:t>上行</a:t>
            </a:r>
          </a:p>
          <a:p>
            <a:pPr eaLnBrk="1" hangingPunct="1">
              <a:lnSpc>
                <a:spcPct val="90000"/>
              </a:lnSpc>
            </a:pPr>
            <a:r>
              <a:rPr kumimoji="1" lang="zh-CN" altLang="en-US" sz="2000">
                <a:solidFill>
                  <a:srgbClr val="333399"/>
                </a:solidFill>
                <a:latin typeface="Arial" charset="0"/>
                <a:ea typeface="黑体" pitchFamily="2" charset="-122"/>
              </a:rPr>
              <a:t>信道</a:t>
            </a:r>
          </a:p>
        </p:txBody>
      </p:sp>
      <p:sp>
        <p:nvSpPr>
          <p:cNvPr id="74759" name="Text Box 7"/>
          <p:cNvSpPr txBox="1">
            <a:spLocks noChangeArrowheads="1"/>
          </p:cNvSpPr>
          <p:nvPr/>
        </p:nvSpPr>
        <p:spPr bwMode="auto">
          <a:xfrm>
            <a:off x="608013" y="4760913"/>
            <a:ext cx="73326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solidFill>
                  <a:srgbClr val="333399"/>
                </a:solidFill>
                <a:latin typeface="Arial" charset="0"/>
                <a:ea typeface="黑体" pitchFamily="2" charset="-122"/>
              </a:rPr>
              <a:t>5        40    50                                550                   750         1000</a:t>
            </a:r>
          </a:p>
        </p:txBody>
      </p:sp>
      <p:sp>
        <p:nvSpPr>
          <p:cNvPr id="74760" name="Rectangle 8"/>
          <p:cNvSpPr>
            <a:spLocks noChangeArrowheads="1"/>
          </p:cNvSpPr>
          <p:nvPr/>
        </p:nvSpPr>
        <p:spPr bwMode="auto">
          <a:xfrm>
            <a:off x="2022475" y="3705225"/>
            <a:ext cx="2708275" cy="1065213"/>
          </a:xfrm>
          <a:prstGeom prst="rect">
            <a:avLst/>
          </a:prstGeom>
          <a:solidFill>
            <a:srgbClr val="CCECFF"/>
          </a:solidFill>
          <a:ln w="9525">
            <a:solidFill>
              <a:schemeClr val="tx1"/>
            </a:solidFill>
            <a:miter lim="800000"/>
            <a:headEnd/>
            <a:tailEnd/>
          </a:ln>
        </p:spPr>
        <p:txBody>
          <a:bodyPr wrap="none" anchor="ctr"/>
          <a:lstStyle/>
          <a:p>
            <a:endParaRPr lang="zh-CN" altLang="en-US"/>
          </a:p>
        </p:txBody>
      </p:sp>
      <p:sp>
        <p:nvSpPr>
          <p:cNvPr id="74761" name="Rectangle 9"/>
          <p:cNvSpPr>
            <a:spLocks noChangeArrowheads="1"/>
          </p:cNvSpPr>
          <p:nvPr/>
        </p:nvSpPr>
        <p:spPr bwMode="auto">
          <a:xfrm>
            <a:off x="4845050" y="3705225"/>
            <a:ext cx="1654175" cy="1065213"/>
          </a:xfrm>
          <a:prstGeom prst="rect">
            <a:avLst/>
          </a:prstGeom>
          <a:solidFill>
            <a:srgbClr val="CCECFF"/>
          </a:solidFill>
          <a:ln w="9525">
            <a:solidFill>
              <a:schemeClr val="tx1"/>
            </a:solidFill>
            <a:miter lim="800000"/>
            <a:headEnd/>
            <a:tailEnd/>
          </a:ln>
        </p:spPr>
        <p:txBody>
          <a:bodyPr wrap="none" anchor="ctr"/>
          <a:lstStyle/>
          <a:p>
            <a:endParaRPr lang="zh-CN" altLang="en-US"/>
          </a:p>
        </p:txBody>
      </p:sp>
      <p:sp>
        <p:nvSpPr>
          <p:cNvPr id="74762" name="Text Box 10"/>
          <p:cNvSpPr txBox="1">
            <a:spLocks noChangeArrowheads="1"/>
          </p:cNvSpPr>
          <p:nvPr/>
        </p:nvSpPr>
        <p:spPr bwMode="auto">
          <a:xfrm>
            <a:off x="2578100" y="4005263"/>
            <a:ext cx="1706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原有模拟电视</a:t>
            </a:r>
          </a:p>
        </p:txBody>
      </p:sp>
      <p:sp>
        <p:nvSpPr>
          <p:cNvPr id="74763" name="Text Box 11"/>
          <p:cNvSpPr txBox="1">
            <a:spLocks noChangeArrowheads="1"/>
          </p:cNvSpPr>
          <p:nvPr/>
        </p:nvSpPr>
        <p:spPr bwMode="auto">
          <a:xfrm>
            <a:off x="4965700" y="4005263"/>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数字信号</a:t>
            </a:r>
          </a:p>
        </p:txBody>
      </p:sp>
      <p:sp>
        <p:nvSpPr>
          <p:cNvPr id="74764" name="Text Box 12"/>
          <p:cNvSpPr txBox="1">
            <a:spLocks noChangeArrowheads="1"/>
          </p:cNvSpPr>
          <p:nvPr/>
        </p:nvSpPr>
        <p:spPr bwMode="auto">
          <a:xfrm>
            <a:off x="7724775" y="4329113"/>
            <a:ext cx="1384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频率</a:t>
            </a:r>
            <a:r>
              <a:rPr kumimoji="1" lang="en-US" altLang="zh-CN" sz="2000">
                <a:solidFill>
                  <a:srgbClr val="333399"/>
                </a:solidFill>
                <a:latin typeface="Arial" charset="0"/>
                <a:ea typeface="黑体" pitchFamily="2" charset="-122"/>
              </a:rPr>
              <a:t>(MHz)</a:t>
            </a:r>
          </a:p>
        </p:txBody>
      </p:sp>
      <p:sp>
        <p:nvSpPr>
          <p:cNvPr id="74765" name="Rectangle 13"/>
          <p:cNvSpPr>
            <a:spLocks noChangeArrowheads="1"/>
          </p:cNvSpPr>
          <p:nvPr/>
        </p:nvSpPr>
        <p:spPr bwMode="auto">
          <a:xfrm>
            <a:off x="6616700" y="3705225"/>
            <a:ext cx="936625" cy="1065213"/>
          </a:xfrm>
          <a:prstGeom prst="rect">
            <a:avLst/>
          </a:prstGeom>
          <a:solidFill>
            <a:srgbClr val="CCECFF"/>
          </a:solidFill>
          <a:ln w="9525">
            <a:solidFill>
              <a:schemeClr val="tx1"/>
            </a:solidFill>
            <a:miter lim="800000"/>
            <a:headEnd/>
            <a:tailEnd/>
          </a:ln>
        </p:spPr>
        <p:txBody>
          <a:bodyPr wrap="none" anchor="ctr"/>
          <a:lstStyle/>
          <a:p>
            <a:endParaRPr lang="zh-CN" altLang="en-US"/>
          </a:p>
        </p:txBody>
      </p:sp>
      <p:sp>
        <p:nvSpPr>
          <p:cNvPr id="74766" name="Text Box 14"/>
          <p:cNvSpPr txBox="1">
            <a:spLocks noChangeArrowheads="1"/>
          </p:cNvSpPr>
          <p:nvPr/>
        </p:nvSpPr>
        <p:spPr bwMode="auto">
          <a:xfrm>
            <a:off x="6686550" y="4005263"/>
            <a:ext cx="693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保留</a:t>
            </a:r>
          </a:p>
        </p:txBody>
      </p:sp>
      <p:sp>
        <p:nvSpPr>
          <p:cNvPr id="74767" name="Line 15"/>
          <p:cNvSpPr>
            <a:spLocks noChangeShapeType="1"/>
          </p:cNvSpPr>
          <p:nvPr/>
        </p:nvSpPr>
        <p:spPr bwMode="auto">
          <a:xfrm>
            <a:off x="215900" y="4770438"/>
            <a:ext cx="835342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8" name="Rectangle 16"/>
          <p:cNvSpPr>
            <a:spLocks noChangeArrowheads="1"/>
          </p:cNvSpPr>
          <p:nvPr/>
        </p:nvSpPr>
        <p:spPr bwMode="auto">
          <a:xfrm>
            <a:off x="468313" y="1700213"/>
            <a:ext cx="86756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buClr>
                <a:schemeClr val="accent2"/>
              </a:buClr>
              <a:buFont typeface="Wingdings" pitchFamily="2" charset="2"/>
              <a:buChar char="p"/>
            </a:pPr>
            <a:r>
              <a:rPr lang="zh-CN" altLang="en-US" sz="2800">
                <a:solidFill>
                  <a:schemeClr val="tx2"/>
                </a:solidFill>
              </a:rPr>
              <a:t>具有比 </a:t>
            </a:r>
            <a:r>
              <a:rPr lang="en-US" altLang="zh-CN" sz="2800">
                <a:solidFill>
                  <a:schemeClr val="tx2"/>
                </a:solidFill>
              </a:rPr>
              <a:t>CATV </a:t>
            </a:r>
            <a:r>
              <a:rPr lang="zh-CN" altLang="en-US" sz="2800">
                <a:solidFill>
                  <a:schemeClr val="tx2"/>
                </a:solidFill>
              </a:rPr>
              <a:t>网更宽的频谱，且具有双向传输功能</a:t>
            </a:r>
          </a:p>
        </p:txBody>
      </p:sp>
    </p:spTree>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zh-CN" smtClean="0"/>
              <a:t>Link Types &amp; Bandwidth</a:t>
            </a:r>
          </a:p>
        </p:txBody>
      </p:sp>
      <p:grpSp>
        <p:nvGrpSpPr>
          <p:cNvPr id="2" name="Group 3"/>
          <p:cNvGrpSpPr>
            <a:grpSpLocks/>
          </p:cNvGrpSpPr>
          <p:nvPr/>
        </p:nvGrpSpPr>
        <p:grpSpPr bwMode="auto">
          <a:xfrm>
            <a:off x="1763713" y="1700213"/>
            <a:ext cx="5616575" cy="4814887"/>
            <a:chOff x="1107" y="850"/>
            <a:chExt cx="3553" cy="3260"/>
          </a:xfrm>
        </p:grpSpPr>
        <p:sp>
          <p:nvSpPr>
            <p:cNvPr id="4101" name="Rectangle 4"/>
            <p:cNvSpPr>
              <a:spLocks noChangeArrowheads="1"/>
            </p:cNvSpPr>
            <p:nvPr/>
          </p:nvSpPr>
          <p:spPr bwMode="auto">
            <a:xfrm>
              <a:off x="1165" y="890"/>
              <a:ext cx="3495" cy="32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aphicFrame>
          <p:nvGraphicFramePr>
            <p:cNvPr id="4098" name="Object 5"/>
            <p:cNvGraphicFramePr>
              <a:graphicFrameLocks noChangeAspect="1"/>
            </p:cNvGraphicFramePr>
            <p:nvPr/>
          </p:nvGraphicFramePr>
          <p:xfrm>
            <a:off x="1107" y="850"/>
            <a:ext cx="3517" cy="3235"/>
          </p:xfrm>
          <a:graphic>
            <a:graphicData uri="http://schemas.openxmlformats.org/presentationml/2006/ole">
              <mc:AlternateContent xmlns:mc="http://schemas.openxmlformats.org/markup-compatibility/2006">
                <mc:Choice xmlns:v="urn:schemas-microsoft-com:vml" Requires="v">
                  <p:oleObj spid="_x0000_s4119" name="Worksheet" r:id="rId4" imgW="2848291" imgH="2619857" progId="Excel.Sheet.8">
                    <p:embed/>
                  </p:oleObj>
                </mc:Choice>
                <mc:Fallback>
                  <p:oleObj name="Worksheet" r:id="rId4" imgW="2848291" imgH="2619857" progId="Excel.Shee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7" y="850"/>
                          <a:ext cx="3517" cy="3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4106"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575" y="1759291"/>
            <a:ext cx="8096369" cy="4261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106"/>
                                        </p:tgtEl>
                                        <p:attrNameLst>
                                          <p:attrName>style.visibility</p:attrName>
                                        </p:attrNameLst>
                                      </p:cBhvr>
                                      <p:to>
                                        <p:strVal val="visible"/>
                                      </p:to>
                                    </p:set>
                                    <p:anim calcmode="lin" valueType="num">
                                      <p:cBhvr additive="base">
                                        <p:cTn id="12" dur="500" fill="hold"/>
                                        <p:tgtEl>
                                          <p:spTgt spid="4106"/>
                                        </p:tgtEl>
                                        <p:attrNameLst>
                                          <p:attrName>ppt_x</p:attrName>
                                        </p:attrNameLst>
                                      </p:cBhvr>
                                      <p:tavLst>
                                        <p:tav tm="0">
                                          <p:val>
                                            <p:strVal val="#ppt_x"/>
                                          </p:val>
                                        </p:tav>
                                        <p:tav tm="100000">
                                          <p:val>
                                            <p:strVal val="#ppt_x"/>
                                          </p:val>
                                        </p:tav>
                                      </p:tavLst>
                                    </p:anim>
                                    <p:anim calcmode="lin" valueType="num">
                                      <p:cBhvr additive="base">
                                        <p:cTn id="13" dur="500" fill="hold"/>
                                        <p:tgtEl>
                                          <p:spTgt spid="4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539750" y="476250"/>
            <a:ext cx="8404225" cy="839788"/>
          </a:xfrm>
        </p:spPr>
        <p:txBody>
          <a:bodyPr/>
          <a:lstStyle/>
          <a:p>
            <a:pPr eaLnBrk="1" hangingPunct="1"/>
            <a:r>
              <a:rPr lang="zh-CN" altLang="en-US" smtClean="0"/>
              <a:t>用户接口盒</a:t>
            </a:r>
            <a:r>
              <a:rPr lang="en-US" altLang="zh-CN" smtClean="0">
                <a:latin typeface="Arial" charset="0"/>
              </a:rPr>
              <a:t>UIB (User Interface Box)</a:t>
            </a:r>
            <a:r>
              <a:rPr lang="en-US" altLang="zh-CN" smtClean="0"/>
              <a:t> </a:t>
            </a:r>
          </a:p>
        </p:txBody>
      </p:sp>
      <p:sp>
        <p:nvSpPr>
          <p:cNvPr id="75779" name="Rectangle 3"/>
          <p:cNvSpPr>
            <a:spLocks noGrp="1" noChangeArrowheads="1"/>
          </p:cNvSpPr>
          <p:nvPr>
            <p:ph type="body" idx="1"/>
          </p:nvPr>
        </p:nvSpPr>
        <p:spPr>
          <a:xfrm>
            <a:off x="539750" y="1773238"/>
            <a:ext cx="7772400" cy="4114800"/>
          </a:xfrm>
        </p:spPr>
        <p:txBody>
          <a:bodyPr/>
          <a:lstStyle/>
          <a:p>
            <a:pPr eaLnBrk="1" hangingPunct="1">
              <a:lnSpc>
                <a:spcPct val="130000"/>
              </a:lnSpc>
            </a:pPr>
            <a:r>
              <a:rPr lang="zh-CN" altLang="en-US" smtClean="0">
                <a:latin typeface="Arial" charset="0"/>
              </a:rPr>
              <a:t>每个家庭要安装一个用户接口盒</a:t>
            </a:r>
          </a:p>
          <a:p>
            <a:pPr eaLnBrk="1" hangingPunct="1">
              <a:lnSpc>
                <a:spcPct val="130000"/>
              </a:lnSpc>
            </a:pPr>
            <a:r>
              <a:rPr lang="zh-CN" altLang="en-US" smtClean="0">
                <a:solidFill>
                  <a:schemeClr val="hlink"/>
                </a:solidFill>
                <a:latin typeface="Arial" charset="0"/>
              </a:rPr>
              <a:t>用户接口盒</a:t>
            </a:r>
            <a:r>
              <a:rPr lang="zh-CN" altLang="en-US" smtClean="0">
                <a:latin typeface="Arial" charset="0"/>
              </a:rPr>
              <a:t> 要提供三种连接，即：</a:t>
            </a:r>
          </a:p>
          <a:p>
            <a:pPr lvl="1" eaLnBrk="1" hangingPunct="1">
              <a:lnSpc>
                <a:spcPct val="130000"/>
              </a:lnSpc>
            </a:pPr>
            <a:r>
              <a:rPr lang="zh-CN" altLang="en-US" smtClean="0">
                <a:solidFill>
                  <a:srgbClr val="333399"/>
                </a:solidFill>
                <a:latin typeface="Arial" charset="0"/>
              </a:rPr>
              <a:t>使用同轴电缆连接到</a:t>
            </a:r>
            <a:r>
              <a:rPr lang="zh-CN" altLang="en-US" smtClean="0">
                <a:solidFill>
                  <a:schemeClr val="hlink"/>
                </a:solidFill>
                <a:latin typeface="Arial" charset="0"/>
              </a:rPr>
              <a:t>机顶盒</a:t>
            </a:r>
            <a:r>
              <a:rPr lang="en-US" altLang="zh-CN" smtClean="0">
                <a:solidFill>
                  <a:srgbClr val="333399"/>
                </a:solidFill>
                <a:latin typeface="Arial" charset="0"/>
              </a:rPr>
              <a:t>(set-top box)</a:t>
            </a:r>
            <a:r>
              <a:rPr lang="zh-CN" altLang="en-US" smtClean="0">
                <a:solidFill>
                  <a:srgbClr val="333399"/>
                </a:solidFill>
                <a:latin typeface="Arial" charset="0"/>
              </a:rPr>
              <a:t>，然后再连接到用户的电视机。</a:t>
            </a:r>
          </a:p>
          <a:p>
            <a:pPr lvl="1" eaLnBrk="1" hangingPunct="1">
              <a:lnSpc>
                <a:spcPct val="130000"/>
              </a:lnSpc>
            </a:pPr>
            <a:r>
              <a:rPr lang="zh-CN" altLang="en-US" smtClean="0">
                <a:solidFill>
                  <a:srgbClr val="333399"/>
                </a:solidFill>
                <a:latin typeface="Arial" charset="0"/>
              </a:rPr>
              <a:t>使用双绞线连接到用户的电话机。</a:t>
            </a:r>
          </a:p>
          <a:p>
            <a:pPr lvl="1" eaLnBrk="1" hangingPunct="1">
              <a:lnSpc>
                <a:spcPct val="130000"/>
              </a:lnSpc>
            </a:pPr>
            <a:r>
              <a:rPr lang="zh-CN" altLang="en-US" smtClean="0">
                <a:solidFill>
                  <a:srgbClr val="333399"/>
                </a:solidFill>
                <a:latin typeface="Arial" charset="0"/>
              </a:rPr>
              <a:t>使用电缆调制解调器连接到用户的计算机。</a:t>
            </a:r>
          </a:p>
        </p:txBody>
      </p:sp>
    </p:spTree>
  </p:cSld>
  <p:clrMapOvr>
    <a:masterClrMapping/>
  </p:clrMapOvr>
  <p:transition>
    <p:blinds dir="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574675" y="642938"/>
            <a:ext cx="8001000" cy="698500"/>
          </a:xfrm>
        </p:spPr>
        <p:txBody>
          <a:bodyPr/>
          <a:lstStyle/>
          <a:p>
            <a:pPr eaLnBrk="1" hangingPunct="1"/>
            <a:r>
              <a:rPr lang="zh-CN" altLang="en-US" sz="3400" smtClean="0"/>
              <a:t>电缆调制解调器</a:t>
            </a:r>
            <a:r>
              <a:rPr lang="en-US" altLang="zh-CN" sz="3400" smtClean="0"/>
              <a:t>(Cable Modem) </a:t>
            </a:r>
          </a:p>
        </p:txBody>
      </p:sp>
      <p:sp>
        <p:nvSpPr>
          <p:cNvPr id="852995" name="Rectangle 3"/>
          <p:cNvSpPr>
            <a:spLocks noGrp="1" noChangeArrowheads="1"/>
          </p:cNvSpPr>
          <p:nvPr>
            <p:ph type="body" idx="1"/>
          </p:nvPr>
        </p:nvSpPr>
        <p:spPr>
          <a:xfrm>
            <a:off x="571500" y="1571625"/>
            <a:ext cx="8031163" cy="4114800"/>
          </a:xfrm>
        </p:spPr>
        <p:txBody>
          <a:bodyPr/>
          <a:lstStyle/>
          <a:p>
            <a:pPr eaLnBrk="1" hangingPunct="1">
              <a:lnSpc>
                <a:spcPct val="150000"/>
              </a:lnSpc>
            </a:pPr>
            <a:r>
              <a:rPr lang="zh-CN" altLang="en-US" sz="2600" smtClean="0">
                <a:solidFill>
                  <a:schemeClr val="hlink"/>
                </a:solidFill>
              </a:rPr>
              <a:t>电缆调制解调器</a:t>
            </a:r>
            <a:r>
              <a:rPr lang="zh-CN" altLang="en-US" sz="2600" smtClean="0"/>
              <a:t>是为 </a:t>
            </a:r>
            <a:r>
              <a:rPr lang="en-US" altLang="zh-CN" sz="2600" smtClean="0"/>
              <a:t>HFC </a:t>
            </a:r>
            <a:r>
              <a:rPr lang="zh-CN" altLang="en-US" sz="2600" smtClean="0"/>
              <a:t>网而使用的调制解调器。</a:t>
            </a:r>
          </a:p>
          <a:p>
            <a:pPr eaLnBrk="1" hangingPunct="1">
              <a:lnSpc>
                <a:spcPct val="150000"/>
              </a:lnSpc>
            </a:pPr>
            <a:r>
              <a:rPr lang="zh-CN" altLang="en-US" sz="2600" smtClean="0"/>
              <a:t>电缆调制解调器最大的特点就是传输速率高。其下行速率一般在 </a:t>
            </a:r>
            <a:r>
              <a:rPr lang="en-US" altLang="zh-CN" sz="2600" smtClean="0"/>
              <a:t>3</a:t>
            </a:r>
            <a:r>
              <a:rPr lang="en-US" altLang="zh-CN" sz="2600" smtClean="0">
                <a:sym typeface="Symbol" pitchFamily="18" charset="2"/>
              </a:rPr>
              <a:t></a:t>
            </a:r>
            <a:r>
              <a:rPr lang="en-US" altLang="zh-CN" sz="2600" smtClean="0"/>
              <a:t>10  Mb/s</a:t>
            </a:r>
            <a:r>
              <a:rPr lang="zh-CN" altLang="en-US" sz="2600" smtClean="0"/>
              <a:t>之间，最高可达 </a:t>
            </a:r>
            <a:r>
              <a:rPr lang="en-US" altLang="zh-CN" sz="2600" smtClean="0"/>
              <a:t>30 Mb/s</a:t>
            </a:r>
            <a:r>
              <a:rPr lang="zh-CN" altLang="en-US" sz="2600" smtClean="0"/>
              <a:t>，而上行速率一般为 </a:t>
            </a:r>
            <a:r>
              <a:rPr lang="en-US" altLang="zh-CN" sz="2600" smtClean="0"/>
              <a:t>0.2</a:t>
            </a:r>
            <a:r>
              <a:rPr lang="en-US" altLang="zh-CN" sz="2600" smtClean="0">
                <a:sym typeface="Symbol" pitchFamily="18" charset="2"/>
              </a:rPr>
              <a:t></a:t>
            </a:r>
            <a:r>
              <a:rPr lang="en-US" altLang="zh-CN" sz="2600" smtClean="0"/>
              <a:t>2 Mb/s</a:t>
            </a:r>
            <a:r>
              <a:rPr lang="zh-CN" altLang="en-US" sz="2600" smtClean="0"/>
              <a:t>，最高可达 </a:t>
            </a:r>
            <a:r>
              <a:rPr lang="en-US" altLang="zh-CN" sz="2600" smtClean="0"/>
              <a:t>10 Mb/s</a:t>
            </a:r>
            <a:r>
              <a:rPr lang="zh-CN" altLang="en-US" sz="2600" smtClean="0"/>
              <a:t>。</a:t>
            </a:r>
          </a:p>
          <a:p>
            <a:pPr eaLnBrk="1" hangingPunct="1">
              <a:lnSpc>
                <a:spcPct val="150000"/>
              </a:lnSpc>
            </a:pPr>
            <a:r>
              <a:rPr lang="zh-CN" altLang="en-US" sz="2600" smtClean="0"/>
              <a:t>电缆调制解调器比在普通电话线上使用的调制解调器要复杂得多，并且不是成对使用，而是只安装在用户端。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29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52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zh-CN" smtClean="0"/>
              <a:t>HFC </a:t>
            </a:r>
            <a:r>
              <a:rPr lang="zh-CN" altLang="en-US" smtClean="0"/>
              <a:t>网的最大优点 </a:t>
            </a:r>
          </a:p>
        </p:txBody>
      </p:sp>
      <p:sp>
        <p:nvSpPr>
          <p:cNvPr id="855043" name="Rectangle 3"/>
          <p:cNvSpPr>
            <a:spLocks noGrp="1" noChangeArrowheads="1"/>
          </p:cNvSpPr>
          <p:nvPr>
            <p:ph type="body" idx="1"/>
          </p:nvPr>
        </p:nvSpPr>
        <p:spPr>
          <a:xfrm>
            <a:off x="357188" y="1906588"/>
            <a:ext cx="8458200" cy="4114800"/>
          </a:xfrm>
        </p:spPr>
        <p:txBody>
          <a:bodyPr/>
          <a:lstStyle/>
          <a:p>
            <a:pPr eaLnBrk="1" hangingPunct="1">
              <a:lnSpc>
                <a:spcPct val="130000"/>
              </a:lnSpc>
            </a:pPr>
            <a:r>
              <a:rPr lang="zh-CN" altLang="en-US" sz="2600" smtClean="0"/>
              <a:t>具有很宽的频带，并且能够利用已经有相当大的覆盖面的有线电视网。</a:t>
            </a:r>
          </a:p>
          <a:p>
            <a:pPr eaLnBrk="1" hangingPunct="1">
              <a:lnSpc>
                <a:spcPct val="130000"/>
              </a:lnSpc>
            </a:pPr>
            <a:r>
              <a:rPr lang="zh-CN" altLang="en-US" sz="2600" smtClean="0"/>
              <a:t>要将现有的 </a:t>
            </a:r>
            <a:r>
              <a:rPr lang="en-US" altLang="zh-CN" sz="2600" smtClean="0"/>
              <a:t>450 MHz </a:t>
            </a:r>
            <a:r>
              <a:rPr lang="zh-CN" altLang="en-US" sz="2600" smtClean="0"/>
              <a:t>单向传输的有线电视网络改造为 </a:t>
            </a:r>
            <a:r>
              <a:rPr lang="en-US" altLang="zh-CN" sz="2600" smtClean="0"/>
              <a:t>750 MHz </a:t>
            </a:r>
            <a:r>
              <a:rPr lang="zh-CN" altLang="en-US" sz="2600" smtClean="0"/>
              <a:t>双向传输的 </a:t>
            </a:r>
            <a:r>
              <a:rPr lang="en-US" altLang="zh-CN" sz="2600" smtClean="0"/>
              <a:t>HFC </a:t>
            </a:r>
            <a:r>
              <a:rPr lang="zh-CN" altLang="en-US" sz="2600" smtClean="0"/>
              <a:t>网（还要将所有的用户服务区互连起来而不是一个个 </a:t>
            </a:r>
            <a:r>
              <a:rPr lang="en-US" altLang="zh-CN" sz="2600" smtClean="0"/>
              <a:t>HFC </a:t>
            </a:r>
            <a:r>
              <a:rPr lang="zh-CN" altLang="en-US" sz="2600" smtClean="0"/>
              <a:t>网的孤岛），也需要相当的资金和时间。</a:t>
            </a:r>
          </a:p>
          <a:p>
            <a:pPr eaLnBrk="1" hangingPunct="1">
              <a:lnSpc>
                <a:spcPct val="130000"/>
              </a:lnSpc>
            </a:pPr>
            <a:r>
              <a:rPr lang="zh-CN" altLang="en-US" sz="2600" smtClean="0"/>
              <a:t>在电信政策方面也有一些需要协调解决的问题。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50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550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574675" y="304800"/>
            <a:ext cx="7208838" cy="1216025"/>
          </a:xfrm>
        </p:spPr>
        <p:txBody>
          <a:bodyPr/>
          <a:lstStyle/>
          <a:p>
            <a:pPr eaLnBrk="1" hangingPunct="1"/>
            <a:r>
              <a:rPr lang="en-US" altLang="zh-CN" smtClean="0"/>
              <a:t>FTTx </a:t>
            </a:r>
            <a:r>
              <a:rPr lang="zh-CN" altLang="en-US" smtClean="0"/>
              <a:t>技术 </a:t>
            </a:r>
          </a:p>
        </p:txBody>
      </p:sp>
      <p:sp>
        <p:nvSpPr>
          <p:cNvPr id="857091" name="Rectangle 3"/>
          <p:cNvSpPr>
            <a:spLocks noGrp="1" noChangeArrowheads="1"/>
          </p:cNvSpPr>
          <p:nvPr>
            <p:ph type="body" idx="1"/>
          </p:nvPr>
        </p:nvSpPr>
        <p:spPr>
          <a:xfrm>
            <a:off x="539750" y="1844675"/>
            <a:ext cx="8275638" cy="4464050"/>
          </a:xfrm>
        </p:spPr>
        <p:txBody>
          <a:bodyPr/>
          <a:lstStyle/>
          <a:p>
            <a:pPr eaLnBrk="1" hangingPunct="1">
              <a:lnSpc>
                <a:spcPct val="110000"/>
              </a:lnSpc>
            </a:pPr>
            <a:r>
              <a:rPr lang="en-US" altLang="zh-CN" sz="2400" smtClean="0"/>
              <a:t>FTTx</a:t>
            </a:r>
            <a:r>
              <a:rPr lang="zh-CN" altLang="en-US" sz="2400" smtClean="0"/>
              <a:t>（光纤到</a:t>
            </a:r>
            <a:r>
              <a:rPr lang="en-US" altLang="zh-CN" sz="2400" smtClean="0">
                <a:latin typeface="Arial" charset="0"/>
              </a:rPr>
              <a:t>……</a:t>
            </a:r>
            <a:r>
              <a:rPr lang="zh-CN" altLang="en-US" sz="2400" smtClean="0"/>
              <a:t>）也是一种实现宽带居民接入网的方案。这里字母 </a:t>
            </a:r>
            <a:r>
              <a:rPr lang="en-US" altLang="zh-CN" sz="2400" smtClean="0"/>
              <a:t>x </a:t>
            </a:r>
            <a:r>
              <a:rPr lang="zh-CN" altLang="en-US" sz="2400" smtClean="0"/>
              <a:t>可代表不同意思。</a:t>
            </a:r>
          </a:p>
          <a:p>
            <a:pPr lvl="1" eaLnBrk="1" hangingPunct="1">
              <a:lnSpc>
                <a:spcPct val="110000"/>
              </a:lnSpc>
            </a:pPr>
            <a:r>
              <a:rPr lang="zh-CN" altLang="en-US" sz="2400" smtClean="0">
                <a:solidFill>
                  <a:schemeClr val="hlink"/>
                </a:solidFill>
              </a:rPr>
              <a:t>光纤到家</a:t>
            </a:r>
            <a:r>
              <a:rPr lang="zh-CN" altLang="en-US" sz="2400" smtClean="0"/>
              <a:t> </a:t>
            </a:r>
            <a:r>
              <a:rPr lang="en-US" altLang="zh-CN" sz="2400" smtClean="0"/>
              <a:t>FTTH (Fiber To The Home)</a:t>
            </a:r>
            <a:r>
              <a:rPr lang="zh-CN" altLang="en-US" sz="2400" smtClean="0"/>
              <a:t>：光纤一直铺设到用户家庭可能是居民接入网最后的解决方法。</a:t>
            </a:r>
          </a:p>
          <a:p>
            <a:pPr lvl="1" eaLnBrk="1" hangingPunct="1">
              <a:lnSpc>
                <a:spcPct val="110000"/>
              </a:lnSpc>
            </a:pPr>
            <a:r>
              <a:rPr lang="zh-CN" altLang="en-US" sz="2400" smtClean="0">
                <a:solidFill>
                  <a:schemeClr val="hlink"/>
                </a:solidFill>
              </a:rPr>
              <a:t>光纤到大楼</a:t>
            </a:r>
            <a:r>
              <a:rPr lang="zh-CN" altLang="en-US" sz="2400" smtClean="0"/>
              <a:t> </a:t>
            </a:r>
            <a:r>
              <a:rPr lang="en-US" altLang="zh-CN" sz="2400" smtClean="0"/>
              <a:t>FTTB (Fiber To The Building)</a:t>
            </a:r>
            <a:r>
              <a:rPr lang="zh-CN" altLang="en-US" sz="2400" smtClean="0"/>
              <a:t>：光纤进入大楼后就转换为电信号，然后用电缆或双绞线分配到各用户。</a:t>
            </a:r>
          </a:p>
          <a:p>
            <a:pPr lvl="1" eaLnBrk="1" hangingPunct="1">
              <a:lnSpc>
                <a:spcPct val="110000"/>
              </a:lnSpc>
            </a:pPr>
            <a:r>
              <a:rPr lang="zh-CN" altLang="en-US" sz="2400" smtClean="0">
                <a:solidFill>
                  <a:schemeClr val="hlink"/>
                </a:solidFill>
              </a:rPr>
              <a:t>光纤到路边</a:t>
            </a:r>
            <a:r>
              <a:rPr lang="zh-CN" altLang="en-US" sz="2400" smtClean="0"/>
              <a:t> </a:t>
            </a:r>
            <a:r>
              <a:rPr lang="en-US" altLang="zh-CN" sz="2400" smtClean="0"/>
              <a:t>FTTC (Fiber To The Curb)</a:t>
            </a:r>
            <a:r>
              <a:rPr lang="zh-CN" altLang="en-US" sz="2400" smtClean="0"/>
              <a:t>：从路边到各用户可使用星形结构双绞线作为传输媒体。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70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570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570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5" name="图片 7" descr="04.png"/>
          <p:cNvPicPr>
            <a:picLocks noChangeAspect="1"/>
          </p:cNvPicPr>
          <p:nvPr/>
        </p:nvPicPr>
        <p:blipFill>
          <a:blip r:embed="rId4">
            <a:lum contrast="20000"/>
            <a:extLst>
              <a:ext uri="{28A0092B-C50C-407E-A947-70E740481C1C}">
                <a14:useLocalDpi xmlns:a14="http://schemas.microsoft.com/office/drawing/2010/main" val="0"/>
              </a:ext>
            </a:extLst>
          </a:blip>
          <a:srcRect/>
          <a:stretch>
            <a:fillRect/>
          </a:stretch>
        </p:blipFill>
        <p:spPr bwMode="auto">
          <a:xfrm>
            <a:off x="0" y="0"/>
            <a:ext cx="91440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0" y="1238250"/>
            <a:ext cx="9144000" cy="61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 name="TextBox 38"/>
          <p:cNvSpPr txBox="1"/>
          <p:nvPr/>
        </p:nvSpPr>
        <p:spPr>
          <a:xfrm>
            <a:off x="3786182" y="2857496"/>
            <a:ext cx="1871025" cy="707886"/>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spcBef>
                <a:spcPts val="0"/>
              </a:spcBef>
              <a:spcAft>
                <a:spcPts val="0"/>
              </a:spcAft>
              <a:defRPr/>
            </a:pPr>
            <a:r>
              <a:rPr lang="zh-CN" altLang="en-US" sz="4000" b="1" cap="all" dirty="0">
                <a:ln w="0"/>
                <a:solidFill>
                  <a:srgbClr val="006600"/>
                </a:solidFill>
                <a:effectLst>
                  <a:reflection blurRad="6350" stA="50000" endA="300" endPos="50000" dist="29997" dir="5400000" sy="-100000" algn="bl" rotWithShape="0"/>
                </a:effectLst>
                <a:latin typeface="Arial" pitchFamily="34" charset="0"/>
                <a:ea typeface="+mn-ea"/>
                <a:cs typeface="Arial" pitchFamily="34" charset="0"/>
              </a:rPr>
              <a:t>谢 谢！</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nodeType="afterGroup">
                            <p:stCondLst>
                              <p:cond delay="500"/>
                            </p:stCondLst>
                            <p:childTnLst>
                              <p:par>
                                <p:cTn id="9" presetID="42"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anim calcmode="lin" valueType="num">
                                      <p:cBhvr>
                                        <p:cTn id="12" dur="500" fill="hold"/>
                                        <p:tgtEl>
                                          <p:spTgt spid="39"/>
                                        </p:tgtEl>
                                        <p:attrNameLst>
                                          <p:attrName>ppt_x</p:attrName>
                                        </p:attrNameLst>
                                      </p:cBhvr>
                                      <p:tavLst>
                                        <p:tav tm="0">
                                          <p:val>
                                            <p:strVal val="#ppt_x"/>
                                          </p:val>
                                        </p:tav>
                                        <p:tav tm="100000">
                                          <p:val>
                                            <p:strVal val="#ppt_x"/>
                                          </p:val>
                                        </p:tav>
                                      </p:tavLst>
                                    </p:anim>
                                    <p:anim calcmode="lin" valueType="num">
                                      <p:cBhvr>
                                        <p:cTn id="13"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Circuit Switched Connection</a:t>
            </a:r>
            <a:endParaRPr lang="zh-CN" altLang="en-US" dirty="0"/>
          </a:p>
        </p:txBody>
      </p:sp>
      <p:pic>
        <p:nvPicPr>
          <p:cNvPr id="1730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060848"/>
            <a:ext cx="7632848"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30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132" y="1700808"/>
            <a:ext cx="7916316"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709975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3059"/>
                                        </p:tgtEl>
                                        <p:attrNameLst>
                                          <p:attrName>style.visibility</p:attrName>
                                        </p:attrNameLst>
                                      </p:cBhvr>
                                      <p:to>
                                        <p:strVal val="visible"/>
                                      </p:to>
                                    </p:set>
                                    <p:anim calcmode="lin" valueType="num">
                                      <p:cBhvr additive="base">
                                        <p:cTn id="7" dur="500" fill="hold"/>
                                        <p:tgtEl>
                                          <p:spTgt spid="173059"/>
                                        </p:tgtEl>
                                        <p:attrNameLst>
                                          <p:attrName>ppt_x</p:attrName>
                                        </p:attrNameLst>
                                      </p:cBhvr>
                                      <p:tavLst>
                                        <p:tav tm="0">
                                          <p:val>
                                            <p:strVal val="#ppt_x"/>
                                          </p:val>
                                        </p:tav>
                                        <p:tav tm="100000">
                                          <p:val>
                                            <p:strVal val="#ppt_x"/>
                                          </p:val>
                                        </p:tav>
                                      </p:tavLst>
                                    </p:anim>
                                    <p:anim calcmode="lin" valueType="num">
                                      <p:cBhvr additive="base">
                                        <p:cTn id="8" dur="500" fill="hold"/>
                                        <p:tgtEl>
                                          <p:spTgt spid="1730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Internet Connection</a:t>
            </a:r>
            <a:endParaRPr lang="zh-CN" altLang="en-US" dirty="0"/>
          </a:p>
        </p:txBody>
      </p:sp>
      <p:pic>
        <p:nvPicPr>
          <p:cNvPr id="1740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873746"/>
            <a:ext cx="7837327" cy="4291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0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909763"/>
            <a:ext cx="7937451" cy="4255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08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1777429"/>
            <a:ext cx="8112866" cy="4243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775184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083"/>
                                        </p:tgtEl>
                                        <p:attrNameLst>
                                          <p:attrName>style.visibility</p:attrName>
                                        </p:attrNameLst>
                                      </p:cBhvr>
                                      <p:to>
                                        <p:strVal val="visible"/>
                                      </p:to>
                                    </p:set>
                                    <p:anim calcmode="lin" valueType="num">
                                      <p:cBhvr additive="base">
                                        <p:cTn id="7" dur="500" fill="hold"/>
                                        <p:tgtEl>
                                          <p:spTgt spid="174083"/>
                                        </p:tgtEl>
                                        <p:attrNameLst>
                                          <p:attrName>ppt_x</p:attrName>
                                        </p:attrNameLst>
                                      </p:cBhvr>
                                      <p:tavLst>
                                        <p:tav tm="0">
                                          <p:val>
                                            <p:strVal val="#ppt_x"/>
                                          </p:val>
                                        </p:tav>
                                        <p:tav tm="100000">
                                          <p:val>
                                            <p:strVal val="#ppt_x"/>
                                          </p:val>
                                        </p:tav>
                                      </p:tavLst>
                                    </p:anim>
                                    <p:anim calcmode="lin" valueType="num">
                                      <p:cBhvr additive="base">
                                        <p:cTn id="8" dur="500" fill="hold"/>
                                        <p:tgtEl>
                                          <p:spTgt spid="17408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084"/>
                                        </p:tgtEl>
                                        <p:attrNameLst>
                                          <p:attrName>style.visibility</p:attrName>
                                        </p:attrNameLst>
                                      </p:cBhvr>
                                      <p:to>
                                        <p:strVal val="visible"/>
                                      </p:to>
                                    </p:set>
                                    <p:anim calcmode="lin" valueType="num">
                                      <p:cBhvr additive="base">
                                        <p:cTn id="13" dur="500" fill="hold"/>
                                        <p:tgtEl>
                                          <p:spTgt spid="174084"/>
                                        </p:tgtEl>
                                        <p:attrNameLst>
                                          <p:attrName>ppt_x</p:attrName>
                                        </p:attrNameLst>
                                      </p:cBhvr>
                                      <p:tavLst>
                                        <p:tav tm="0">
                                          <p:val>
                                            <p:strVal val="#ppt_x"/>
                                          </p:val>
                                        </p:tav>
                                        <p:tav tm="100000">
                                          <p:val>
                                            <p:strVal val="#ppt_x"/>
                                          </p:val>
                                        </p:tav>
                                      </p:tavLst>
                                    </p:anim>
                                    <p:anim calcmode="lin" valueType="num">
                                      <p:cBhvr additive="base">
                                        <p:cTn id="14" dur="500" fill="hold"/>
                                        <p:tgtEl>
                                          <p:spTgt spid="1740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10038</TotalTime>
  <Words>5900</Words>
  <Application>Microsoft Office PowerPoint</Application>
  <PresentationFormat>全屏显示(4:3)</PresentationFormat>
  <Paragraphs>764</Paragraphs>
  <Slides>74</Slides>
  <Notes>73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74</vt:i4>
      </vt:variant>
    </vt:vector>
  </HeadingPairs>
  <TitlesOfParts>
    <vt:vector size="90" baseType="lpstr">
      <vt:lpstr>Arial Rounded MT Bold</vt:lpstr>
      <vt:lpstr>Arial Unicode MS</vt:lpstr>
      <vt:lpstr>黑体</vt:lpstr>
      <vt:lpstr>宋体</vt:lpstr>
      <vt:lpstr>Arial</vt:lpstr>
      <vt:lpstr>Arial Black</vt:lpstr>
      <vt:lpstr>Arial Narrow</vt:lpstr>
      <vt:lpstr>Symbol</vt:lpstr>
      <vt:lpstr>Tahoma</vt:lpstr>
      <vt:lpstr>Times New Roman</vt:lpstr>
      <vt:lpstr>Verdana</vt:lpstr>
      <vt:lpstr>Wingdings</vt:lpstr>
      <vt:lpstr>Profile</vt:lpstr>
      <vt:lpstr>Bitmap Image</vt:lpstr>
      <vt:lpstr>位图图像</vt:lpstr>
      <vt:lpstr>Worksheet</vt:lpstr>
      <vt:lpstr>WANs</vt:lpstr>
      <vt:lpstr>WANs</vt:lpstr>
      <vt:lpstr>WAN Services</vt:lpstr>
      <vt:lpstr>The Evolving Enterprise</vt:lpstr>
      <vt:lpstr>WAN Physical Structure</vt:lpstr>
      <vt:lpstr>WAN Virtual Circuits</vt:lpstr>
      <vt:lpstr>Link Types &amp; Bandwidth</vt:lpstr>
      <vt:lpstr>Circuit Switched Connection</vt:lpstr>
      <vt:lpstr>Internet Connection</vt:lpstr>
      <vt:lpstr>WAN Devices</vt:lpstr>
      <vt:lpstr>Modems</vt:lpstr>
      <vt:lpstr>WANs</vt:lpstr>
      <vt:lpstr>WAN Standards</vt:lpstr>
      <vt:lpstr>WAN Physical Layer</vt:lpstr>
      <vt:lpstr>WAN Physical Layer</vt:lpstr>
      <vt:lpstr>WAN Physical Layer</vt:lpstr>
      <vt:lpstr>WAN Data-Link Layer</vt:lpstr>
      <vt:lpstr>Data-link Encapsulations</vt:lpstr>
      <vt:lpstr>WANs</vt:lpstr>
      <vt:lpstr>Serial line frame fields</vt:lpstr>
      <vt:lpstr>PPP and HDLC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PAP</vt:lpstr>
      <vt:lpstr>PAP</vt:lpstr>
      <vt:lpstr>PowerPoint 演示文稿</vt:lpstr>
      <vt:lpstr>PowerPoint 演示文稿</vt:lpstr>
      <vt:lpstr>CHAP: Challenging</vt:lpstr>
      <vt:lpstr>CHAP: Acknowledgement</vt:lpstr>
      <vt:lpstr>CHAP: Verifying Acknowledgement</vt:lpstr>
      <vt:lpstr>CHAP</vt:lpstr>
      <vt:lpstr>CHAP</vt:lpstr>
      <vt:lpstr>WANs</vt:lpstr>
      <vt:lpstr>What is ISDN?</vt:lpstr>
      <vt:lpstr>BRI and PRI</vt:lpstr>
      <vt:lpstr>BRI and PRI</vt:lpstr>
      <vt:lpstr>Standard</vt:lpstr>
      <vt:lpstr>WANs</vt:lpstr>
      <vt:lpstr> xDSL技术</vt:lpstr>
      <vt:lpstr>xDSL 的几种类型 </vt:lpstr>
      <vt:lpstr>ADSL 的极限传输距离</vt:lpstr>
      <vt:lpstr>ADSL 的特点</vt:lpstr>
      <vt:lpstr>DMT 技术</vt:lpstr>
      <vt:lpstr>DMT 技术的频谱分布 </vt:lpstr>
      <vt:lpstr>ADSL 的数据率</vt:lpstr>
      <vt:lpstr>PowerPoint 演示文稿</vt:lpstr>
      <vt:lpstr>第二代 ADSL </vt:lpstr>
      <vt:lpstr>WANs</vt:lpstr>
      <vt:lpstr>同步光纤网SONET和同步数字系列SDH </vt:lpstr>
      <vt:lpstr>同步光纤网 SONET</vt:lpstr>
      <vt:lpstr> 同步数字系列 SDH </vt:lpstr>
      <vt:lpstr>PowerPoint 演示文稿</vt:lpstr>
      <vt:lpstr>SONET 的体系结构 </vt:lpstr>
      <vt:lpstr>同步光纤网 SONET</vt:lpstr>
      <vt:lpstr>SONET 标准的四个光接口层 </vt:lpstr>
      <vt:lpstr>WANs</vt:lpstr>
      <vt:lpstr>光纤同轴混合网 HFC (Hybrid Fiber Coax)</vt:lpstr>
      <vt:lpstr>HFC 的主要特点 </vt:lpstr>
      <vt:lpstr>HFC 网采用结点体系结构 </vt:lpstr>
      <vt:lpstr>HFC 的主要特点</vt:lpstr>
      <vt:lpstr>用户接口盒UIB (User Interface Box) </vt:lpstr>
      <vt:lpstr>电缆调制解调器(Cable Modem) </vt:lpstr>
      <vt:lpstr>HFC 网的最大优点 </vt:lpstr>
      <vt:lpstr>FTTx 技术 </vt:lpstr>
      <vt:lpstr>PowerPoint 演示文稿</vt:lpstr>
    </vt:vector>
  </TitlesOfParts>
  <Company>南京大学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南京大学软件学院建院方案汇报</dc:title>
  <dc:creator>骆斌</dc:creator>
  <cp:lastModifiedBy>liufeng</cp:lastModifiedBy>
  <cp:revision>216</cp:revision>
  <dcterms:created xsi:type="dcterms:W3CDTF">2002-05-31T00:39:28Z</dcterms:created>
  <dcterms:modified xsi:type="dcterms:W3CDTF">2021-06-07T01:30:14Z</dcterms:modified>
</cp:coreProperties>
</file>