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55"/>
  </p:notesMasterIdLst>
  <p:handoutMasterIdLst>
    <p:handoutMasterId r:id="rId56"/>
  </p:handoutMasterIdLst>
  <p:sldIdLst>
    <p:sldId id="331" r:id="rId2"/>
    <p:sldId id="314" r:id="rId3"/>
    <p:sldId id="307" r:id="rId4"/>
    <p:sldId id="309" r:id="rId5"/>
    <p:sldId id="311" r:id="rId6"/>
    <p:sldId id="312" r:id="rId7"/>
    <p:sldId id="315" r:id="rId8"/>
    <p:sldId id="281" r:id="rId9"/>
    <p:sldId id="282" r:id="rId10"/>
    <p:sldId id="283" r:id="rId11"/>
    <p:sldId id="284" r:id="rId12"/>
    <p:sldId id="286" r:id="rId13"/>
    <p:sldId id="316" r:id="rId14"/>
    <p:sldId id="288" r:id="rId15"/>
    <p:sldId id="289" r:id="rId16"/>
    <p:sldId id="291" r:id="rId17"/>
    <p:sldId id="353" r:id="rId18"/>
    <p:sldId id="354" r:id="rId19"/>
    <p:sldId id="355" r:id="rId20"/>
    <p:sldId id="356" r:id="rId21"/>
    <p:sldId id="357" r:id="rId22"/>
    <p:sldId id="318" r:id="rId23"/>
    <p:sldId id="334" r:id="rId24"/>
    <p:sldId id="335" r:id="rId25"/>
    <p:sldId id="336" r:id="rId26"/>
    <p:sldId id="337" r:id="rId27"/>
    <p:sldId id="338" r:id="rId28"/>
    <p:sldId id="339" r:id="rId29"/>
    <p:sldId id="340" r:id="rId30"/>
    <p:sldId id="341" r:id="rId31"/>
    <p:sldId id="342" r:id="rId32"/>
    <p:sldId id="343" r:id="rId33"/>
    <p:sldId id="344" r:id="rId34"/>
    <p:sldId id="345" r:id="rId35"/>
    <p:sldId id="346" r:id="rId36"/>
    <p:sldId id="347" r:id="rId37"/>
    <p:sldId id="348" r:id="rId38"/>
    <p:sldId id="349" r:id="rId39"/>
    <p:sldId id="319" r:id="rId40"/>
    <p:sldId id="321" r:id="rId41"/>
    <p:sldId id="324" r:id="rId42"/>
    <p:sldId id="350" r:id="rId43"/>
    <p:sldId id="351" r:id="rId44"/>
    <p:sldId id="322" r:id="rId45"/>
    <p:sldId id="317" r:id="rId46"/>
    <p:sldId id="329" r:id="rId47"/>
    <p:sldId id="327" r:id="rId48"/>
    <p:sldId id="328" r:id="rId49"/>
    <p:sldId id="323" r:id="rId50"/>
    <p:sldId id="302" r:id="rId51"/>
    <p:sldId id="301" r:id="rId52"/>
    <p:sldId id="297" r:id="rId53"/>
    <p:sldId id="330" r:id="rId5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66FF"/>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68468" autoAdjust="0"/>
  </p:normalViewPr>
  <p:slideViewPr>
    <p:cSldViewPr>
      <p:cViewPr varScale="1">
        <p:scale>
          <a:sx n="60" d="100"/>
          <a:sy n="60" d="100"/>
        </p:scale>
        <p:origin x="2098"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064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34" charset="0"/>
              </a:defRPr>
            </a:lvl1pPr>
          </a:lstStyle>
          <a:p>
            <a:pPr>
              <a:defRPr/>
            </a:pPr>
            <a:endParaRPr lang="zh-CN" altLang="en-US"/>
          </a:p>
        </p:txBody>
      </p:sp>
      <p:sp>
        <p:nvSpPr>
          <p:cNvPr id="12083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defRPr>
            </a:lvl1pPr>
          </a:lstStyle>
          <a:p>
            <a:pPr>
              <a:defRPr/>
            </a:pPr>
            <a:endParaRPr lang="en-US" altLang="zh-CN"/>
          </a:p>
        </p:txBody>
      </p:sp>
      <p:sp>
        <p:nvSpPr>
          <p:cNvPr id="12083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34" charset="0"/>
              </a:defRPr>
            </a:lvl1pPr>
          </a:lstStyle>
          <a:p>
            <a:pPr>
              <a:defRPr/>
            </a:pPr>
            <a:endParaRPr lang="en-US" altLang="zh-CN"/>
          </a:p>
        </p:txBody>
      </p:sp>
      <p:sp>
        <p:nvSpPr>
          <p:cNvPr id="12083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defRPr>
            </a:lvl1pPr>
          </a:lstStyle>
          <a:p>
            <a:pPr>
              <a:defRPr/>
            </a:pPr>
            <a:fld id="{FEF7F879-EA9B-4B61-B965-851C57639DFE}" type="slidenum">
              <a:rPr lang="zh-CN" altLang="en-US"/>
              <a:pPr>
                <a:defRPr/>
              </a:pPr>
              <a:t>‹#›</a:t>
            </a:fld>
            <a:endParaRPr lang="en-US" altLang="zh-CN"/>
          </a:p>
        </p:txBody>
      </p:sp>
    </p:spTree>
    <p:extLst>
      <p:ext uri="{BB962C8B-B14F-4D97-AF65-F5344CB8AC3E}">
        <p14:creationId xmlns:p14="http://schemas.microsoft.com/office/powerpoint/2010/main" val="32866317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98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34" charset="0"/>
              </a:defRPr>
            </a:lvl1pPr>
          </a:lstStyle>
          <a:p>
            <a:pPr>
              <a:defRPr/>
            </a:pPr>
            <a:endParaRPr lang="zh-CN" altLang="en-US"/>
          </a:p>
        </p:txBody>
      </p:sp>
      <p:sp>
        <p:nvSpPr>
          <p:cNvPr id="11981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defRPr>
            </a:lvl1pPr>
          </a:lstStyle>
          <a:p>
            <a:pPr>
              <a:defRPr/>
            </a:pPr>
            <a:endParaRPr lang="en-US" altLang="zh-CN"/>
          </a:p>
        </p:txBody>
      </p:sp>
      <p:sp>
        <p:nvSpPr>
          <p:cNvPr id="368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11981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34" charset="0"/>
              </a:defRPr>
            </a:lvl1pPr>
          </a:lstStyle>
          <a:p>
            <a:pPr>
              <a:defRPr/>
            </a:pPr>
            <a:endParaRPr lang="en-US" altLang="zh-CN"/>
          </a:p>
        </p:txBody>
      </p:sp>
      <p:sp>
        <p:nvSpPr>
          <p:cNvPr id="11981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defRPr>
            </a:lvl1pPr>
          </a:lstStyle>
          <a:p>
            <a:pPr>
              <a:defRPr/>
            </a:pPr>
            <a:fld id="{C3DBF433-5096-437D-BF78-B704F3E45ABF}" type="slidenum">
              <a:rPr lang="zh-CN" altLang="en-US"/>
              <a:pPr>
                <a:defRPr/>
              </a:pPr>
              <a:t>‹#›</a:t>
            </a:fld>
            <a:endParaRPr lang="en-US" altLang="zh-CN"/>
          </a:p>
        </p:txBody>
      </p:sp>
    </p:spTree>
    <p:extLst>
      <p:ext uri="{BB962C8B-B14F-4D97-AF65-F5344CB8AC3E}">
        <p14:creationId xmlns:p14="http://schemas.microsoft.com/office/powerpoint/2010/main" val="11638502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p:spPr>
      </p:sp>
      <p:sp>
        <p:nvSpPr>
          <p:cNvPr id="378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3789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0C1F0618-014B-4879-A3CD-216D5E968F63}" type="slidenum">
              <a:rPr lang="zh-CN" altLang="en-US" smtClean="0">
                <a:latin typeface="Tahoma" pitchFamily="34" charset="0"/>
              </a:rPr>
              <a:pPr eaLnBrk="1" hangingPunct="1"/>
              <a:t>1</a:t>
            </a:fld>
            <a:endParaRPr lang="zh-CN" altLang="en-US" smtClean="0">
              <a:latin typeface="Tahoma" pitchFamily="34" charset="0"/>
            </a:endParaRPr>
          </a:p>
        </p:txBody>
      </p:sp>
    </p:spTree>
    <p:extLst>
      <p:ext uri="{BB962C8B-B14F-4D97-AF65-F5344CB8AC3E}">
        <p14:creationId xmlns:p14="http://schemas.microsoft.com/office/powerpoint/2010/main" val="39816605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DF4C183C-80D9-47F5-91AD-CEFE20743F0C}" type="slidenum">
              <a:rPr lang="zh-CN" altLang="en-US" smtClean="0">
                <a:latin typeface="Tahoma" pitchFamily="34" charset="0"/>
              </a:rPr>
              <a:pPr eaLnBrk="1" hangingPunct="1"/>
              <a:t>10</a:t>
            </a:fld>
            <a:endParaRPr lang="en-US" altLang="zh-CN" smtClean="0">
              <a:latin typeface="Tahoma" pitchFamily="34"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6373344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E7727E5B-6727-4DB1-8B07-3913395F7B42}" type="slidenum">
              <a:rPr lang="zh-CN" altLang="en-US" smtClean="0">
                <a:latin typeface="Tahoma" pitchFamily="34" charset="0"/>
              </a:rPr>
              <a:pPr eaLnBrk="1" hangingPunct="1"/>
              <a:t>11</a:t>
            </a:fld>
            <a:endParaRPr lang="en-US" altLang="zh-CN" smtClean="0">
              <a:latin typeface="Tahoma" pitchFamily="34"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22113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E6CAFE32-D6C5-44E7-9324-B5E3B91D7A21}" type="slidenum">
              <a:rPr lang="zh-CN" altLang="en-US" smtClean="0">
                <a:latin typeface="Tahoma" pitchFamily="34" charset="0"/>
              </a:rPr>
              <a:pPr eaLnBrk="1" hangingPunct="1"/>
              <a:t>12</a:t>
            </a:fld>
            <a:endParaRPr lang="en-US" altLang="zh-CN" smtClean="0">
              <a:latin typeface="Tahoma" pitchFamily="34"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16474969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4F8ABD3C-1CBD-4DAF-86B9-769FE298014D}" type="slidenum">
              <a:rPr lang="zh-CN" altLang="en-US" smtClean="0">
                <a:latin typeface="Tahoma" pitchFamily="34" charset="0"/>
              </a:rPr>
              <a:pPr eaLnBrk="1" hangingPunct="1"/>
              <a:t>13</a:t>
            </a:fld>
            <a:endParaRPr lang="en-US" altLang="zh-CN" smtClean="0">
              <a:latin typeface="Tahoma" pitchFamily="34"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3948438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00D9E1B-D5E7-478D-9327-764F49BB8B55}" type="slidenum">
              <a:rPr lang="zh-CN" altLang="en-US" smtClean="0">
                <a:latin typeface="Tahoma" pitchFamily="34" charset="0"/>
              </a:rPr>
              <a:pPr eaLnBrk="1" hangingPunct="1"/>
              <a:t>14</a:t>
            </a:fld>
            <a:endParaRPr lang="en-US" altLang="zh-CN" smtClean="0">
              <a:latin typeface="Tahoma" pitchFamily="34"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34135782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86B0BE50-344C-43AF-B695-16FCFDDA8DB4}" type="slidenum">
              <a:rPr lang="zh-CN" altLang="en-US" smtClean="0">
                <a:latin typeface="Tahoma" pitchFamily="34" charset="0"/>
              </a:rPr>
              <a:pPr eaLnBrk="1" hangingPunct="1"/>
              <a:t>15</a:t>
            </a:fld>
            <a:endParaRPr lang="en-US" altLang="zh-CN" smtClean="0">
              <a:latin typeface="Tahoma" pitchFamily="34"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32523673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293F165D-DCEE-4769-B0B7-44A83E849812}" type="slidenum">
              <a:rPr lang="zh-CN" altLang="en-US" smtClean="0">
                <a:latin typeface="Tahoma" pitchFamily="34" charset="0"/>
              </a:rPr>
              <a:pPr eaLnBrk="1" hangingPunct="1"/>
              <a:t>16</a:t>
            </a:fld>
            <a:endParaRPr lang="en-US" altLang="zh-CN" smtClean="0">
              <a:latin typeface="Tahoma" pitchFamily="34"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200" b="0" i="0" u="none" strike="noStrike" kern="1200" baseline="0" dirty="0" smtClean="0">
                <a:solidFill>
                  <a:schemeClr val="tx1"/>
                </a:solidFill>
                <a:latin typeface="Arial" charset="0"/>
                <a:ea typeface="宋体" pitchFamily="2" charset="-122"/>
                <a:cs typeface="+mn-cs"/>
              </a:rPr>
              <a:t>所谓超文本是包含指向其他文档的链接的文本。一个超文本由多个信息源链接成，而这些信息源的数目实际上是不受限制的。超媒体与超文本的区别是文档内容不同。</a:t>
            </a:r>
            <a:endParaRPr lang="en-US" altLang="zh-CN" sz="1200" b="0" i="0" u="none" strike="noStrike" kern="1200" baseline="0" dirty="0" smtClean="0">
              <a:solidFill>
                <a:schemeClr val="tx1"/>
              </a:solidFill>
              <a:latin typeface="Arial" charset="0"/>
              <a:ea typeface="宋体" pitchFamily="2" charset="-122"/>
              <a:cs typeface="+mn-cs"/>
            </a:endParaRPr>
          </a:p>
          <a:p>
            <a:r>
              <a:rPr lang="zh-CN" altLang="en-US" sz="1200" b="0" i="0" u="none" strike="noStrike" kern="1200" baseline="0" dirty="0" smtClean="0">
                <a:solidFill>
                  <a:schemeClr val="tx1"/>
                </a:solidFill>
                <a:latin typeface="Arial" charset="0"/>
                <a:ea typeface="宋体" pitchFamily="2" charset="-122"/>
                <a:cs typeface="+mn-cs"/>
              </a:rPr>
              <a:t>客户程序向服务器程序发出请求，服务器程序向客户程序送回客户所要的万维网文档</a:t>
            </a:r>
            <a:endParaRPr lang="en-US" altLang="zh-CN" sz="1200" b="0" i="0" u="none" strike="noStrike" kern="1200" baseline="0" dirty="0" smtClean="0">
              <a:solidFill>
                <a:schemeClr val="tx1"/>
              </a:solidFill>
              <a:latin typeface="Arial" charset="0"/>
              <a:ea typeface="宋体" pitchFamily="2" charset="-122"/>
              <a:cs typeface="+mn-cs"/>
            </a:endParaRPr>
          </a:p>
          <a:p>
            <a:r>
              <a:rPr lang="en-US" altLang="zh-CN" sz="1200" b="0" i="0" u="none" strike="noStrike" kern="1200" baseline="0" dirty="0" smtClean="0">
                <a:solidFill>
                  <a:schemeClr val="tx1"/>
                </a:solidFill>
                <a:latin typeface="Arial" charset="0"/>
                <a:ea typeface="宋体" pitchFamily="2" charset="-122"/>
                <a:cs typeface="+mn-cs"/>
              </a:rPr>
              <a:t>(1)</a:t>
            </a:r>
            <a:r>
              <a:rPr lang="zh-CN" altLang="en-US" sz="1200" b="0" i="0" u="none" strike="noStrike" kern="1200" baseline="0" dirty="0" smtClean="0">
                <a:solidFill>
                  <a:schemeClr val="tx1"/>
                </a:solidFill>
                <a:latin typeface="Arial" charset="0"/>
                <a:ea typeface="宋体" pitchFamily="2" charset="-122"/>
                <a:cs typeface="+mn-cs"/>
              </a:rPr>
              <a:t>怎样标志分布在整个因特网上的万维网文档</a:t>
            </a:r>
            <a:r>
              <a:rPr lang="en-US" altLang="zh-CN" sz="1200" b="0" i="0" u="none" strike="noStrike" kern="1200" baseline="0" dirty="0" smtClean="0">
                <a:solidFill>
                  <a:schemeClr val="tx1"/>
                </a:solidFill>
                <a:latin typeface="Arial" charset="0"/>
                <a:ea typeface="宋体" pitchFamily="2" charset="-122"/>
                <a:cs typeface="+mn-cs"/>
              </a:rPr>
              <a:t>?   </a:t>
            </a:r>
            <a:r>
              <a:rPr lang="zh-CN" altLang="en-US" sz="1200" dirty="0" smtClean="0">
                <a:solidFill>
                  <a:schemeClr val="hlink"/>
                </a:solidFill>
              </a:rPr>
              <a:t>统一资源定位符</a:t>
            </a:r>
            <a:r>
              <a:rPr lang="zh-CN" altLang="en-US" sz="1200" dirty="0" smtClean="0"/>
              <a:t> </a:t>
            </a:r>
            <a:r>
              <a:rPr lang="en-US" altLang="zh-CN" sz="1200" dirty="0" smtClean="0"/>
              <a:t>URL (Uniform Resource Locator)</a:t>
            </a:r>
            <a:endParaRPr lang="en-US" altLang="zh-CN" sz="1200" b="0" i="0" u="none" strike="noStrike" kern="1200" baseline="0" dirty="0" smtClean="0">
              <a:solidFill>
                <a:schemeClr val="tx1"/>
              </a:solidFill>
              <a:latin typeface="Arial" charset="0"/>
              <a:ea typeface="宋体" pitchFamily="2" charset="-122"/>
              <a:cs typeface="+mn-cs"/>
            </a:endParaRPr>
          </a:p>
          <a:p>
            <a:r>
              <a:rPr lang="en-US" altLang="zh-CN" sz="1200" b="0" i="0" u="none" strike="noStrike" kern="1200" baseline="0" dirty="0" smtClean="0">
                <a:solidFill>
                  <a:schemeClr val="tx1"/>
                </a:solidFill>
                <a:latin typeface="Arial" charset="0"/>
                <a:ea typeface="宋体" pitchFamily="2" charset="-122"/>
                <a:cs typeface="+mn-cs"/>
              </a:rPr>
              <a:t>(2) </a:t>
            </a:r>
            <a:r>
              <a:rPr lang="zh-CN" altLang="en-US" sz="1200" b="0" i="0" u="none" strike="noStrike" kern="1200" baseline="0" dirty="0" smtClean="0">
                <a:solidFill>
                  <a:schemeClr val="tx1"/>
                </a:solidFill>
                <a:latin typeface="Arial" charset="0"/>
                <a:ea typeface="宋体" pitchFamily="2" charset="-122"/>
                <a:cs typeface="+mn-cs"/>
              </a:rPr>
              <a:t>用什么样的协议来实现万维网上各种链接</a:t>
            </a:r>
            <a:r>
              <a:rPr lang="en-US" altLang="zh-CN" sz="1200" b="0" i="0" u="none" strike="noStrike" kern="1200" baseline="0" dirty="0" smtClean="0">
                <a:solidFill>
                  <a:schemeClr val="tx1"/>
                </a:solidFill>
                <a:latin typeface="Arial" charset="0"/>
                <a:ea typeface="宋体" pitchFamily="2" charset="-122"/>
                <a:cs typeface="+mn-cs"/>
              </a:rPr>
              <a:t>?   </a:t>
            </a:r>
            <a:r>
              <a:rPr lang="zh-CN" altLang="en-US" sz="1200" b="0" i="0" u="none" strike="noStrike" kern="1200" baseline="0" dirty="0" smtClean="0">
                <a:solidFill>
                  <a:schemeClr val="tx1"/>
                </a:solidFill>
                <a:latin typeface="Arial" charset="0"/>
                <a:ea typeface="宋体" pitchFamily="2" charset="-122"/>
                <a:cs typeface="+mn-cs"/>
              </a:rPr>
              <a:t>超文本传送协议</a:t>
            </a:r>
            <a:r>
              <a:rPr lang="en-US" altLang="zh-CN" sz="1200" b="0" i="0" u="none" strike="noStrike" kern="1200" baseline="0" dirty="0" smtClean="0">
                <a:solidFill>
                  <a:schemeClr val="tx1"/>
                </a:solidFill>
                <a:latin typeface="Arial" charset="0"/>
                <a:ea typeface="宋体" pitchFamily="2" charset="-122"/>
                <a:cs typeface="+mn-cs"/>
              </a:rPr>
              <a:t>HTTP (</a:t>
            </a:r>
            <a:r>
              <a:rPr lang="en-US" altLang="zh-CN" sz="1200" b="0" i="0" u="none" strike="noStrike" kern="1200" baseline="0" dirty="0" err="1" smtClean="0">
                <a:solidFill>
                  <a:schemeClr val="tx1"/>
                </a:solidFill>
                <a:latin typeface="Arial" charset="0"/>
                <a:ea typeface="宋体" pitchFamily="2" charset="-122"/>
                <a:cs typeface="+mn-cs"/>
              </a:rPr>
              <a:t>HyperText</a:t>
            </a:r>
            <a:r>
              <a:rPr lang="en-US" altLang="zh-CN" sz="1200" b="0" i="0" u="none" strike="noStrike" kern="1200" baseline="0" dirty="0" smtClean="0">
                <a:solidFill>
                  <a:schemeClr val="tx1"/>
                </a:solidFill>
                <a:latin typeface="Arial" charset="0"/>
                <a:ea typeface="宋体" pitchFamily="2" charset="-122"/>
                <a:cs typeface="+mn-cs"/>
              </a:rPr>
              <a:t> Transfer Protocol)</a:t>
            </a:r>
            <a:r>
              <a:rPr lang="zh-CN" altLang="en-US" sz="1200" b="0" i="0" u="none" strike="noStrike" kern="1200" baseline="0" dirty="0" smtClean="0">
                <a:solidFill>
                  <a:schemeClr val="tx1"/>
                </a:solidFill>
                <a:latin typeface="Arial" charset="0"/>
                <a:ea typeface="宋体" pitchFamily="2" charset="-122"/>
                <a:cs typeface="+mn-cs"/>
              </a:rPr>
              <a:t>。</a:t>
            </a:r>
            <a:endParaRPr lang="en-US" altLang="zh-CN" sz="1200" b="0" i="0" u="none" strike="noStrike" kern="1200" baseline="0" dirty="0" smtClean="0">
              <a:solidFill>
                <a:schemeClr val="tx1"/>
              </a:solidFill>
              <a:latin typeface="Arial" charset="0"/>
              <a:ea typeface="宋体" pitchFamily="2" charset="-122"/>
              <a:cs typeface="+mn-cs"/>
            </a:endParaRPr>
          </a:p>
          <a:p>
            <a:r>
              <a:rPr lang="en-US" altLang="zh-CN" sz="1200" b="0" i="0" u="none" strike="noStrike" kern="1200" baseline="0" dirty="0" smtClean="0">
                <a:solidFill>
                  <a:schemeClr val="tx1"/>
                </a:solidFill>
                <a:latin typeface="Arial" charset="0"/>
                <a:ea typeface="宋体" pitchFamily="2" charset="-122"/>
                <a:cs typeface="+mn-cs"/>
              </a:rPr>
              <a:t>(3) </a:t>
            </a:r>
            <a:r>
              <a:rPr lang="zh-CN" altLang="en-US" sz="1200" b="0" i="0" u="none" strike="noStrike" kern="1200" baseline="0" dirty="0" smtClean="0">
                <a:solidFill>
                  <a:schemeClr val="tx1"/>
                </a:solidFill>
                <a:latin typeface="Arial" charset="0"/>
                <a:ea typeface="宋体" pitchFamily="2" charset="-122"/>
                <a:cs typeface="+mn-cs"/>
              </a:rPr>
              <a:t>怎样使不同作者创作的不同风格的万维网文档都能在因特网上的各种主机上显示出来，同时使用户清楚地知道在什么地方存在着链接</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超文本标记语言</a:t>
            </a:r>
            <a:r>
              <a:rPr lang="en-US" altLang="zh-CN" sz="1200" b="0" i="0" u="none" strike="noStrike" kern="1200" baseline="0" dirty="0" smtClean="0">
                <a:solidFill>
                  <a:schemeClr val="tx1"/>
                </a:solidFill>
                <a:latin typeface="Arial" charset="0"/>
                <a:ea typeface="宋体" pitchFamily="2" charset="-122"/>
                <a:cs typeface="+mn-cs"/>
              </a:rPr>
              <a:t>HTML</a:t>
            </a:r>
          </a:p>
          <a:p>
            <a:r>
              <a:rPr lang="en-US" altLang="zh-CN" sz="1200" b="0" i="0" u="none" strike="noStrike" kern="1200" baseline="0" dirty="0" smtClean="0">
                <a:solidFill>
                  <a:schemeClr val="tx1"/>
                </a:solidFill>
                <a:latin typeface="Arial" charset="0"/>
                <a:ea typeface="宋体" pitchFamily="2" charset="-122"/>
                <a:cs typeface="+mn-cs"/>
              </a:rPr>
              <a:t>(4) </a:t>
            </a:r>
            <a:r>
              <a:rPr lang="zh-CN" altLang="en-US" sz="1200" b="0" i="0" u="none" strike="noStrike" kern="1200" baseline="0" dirty="0" smtClean="0">
                <a:solidFill>
                  <a:schemeClr val="tx1"/>
                </a:solidFill>
                <a:latin typeface="Arial" charset="0"/>
                <a:ea typeface="宋体" pitchFamily="2" charset="-122"/>
                <a:cs typeface="+mn-cs"/>
              </a:rPr>
              <a:t>怎样使用户能够很方便地找到所需的信息</a:t>
            </a:r>
            <a:r>
              <a:rPr lang="en-US" altLang="zh-CN" sz="1200" b="0" i="0" u="none" strike="noStrike" kern="1200" baseline="0" dirty="0" smtClean="0">
                <a:solidFill>
                  <a:schemeClr val="tx1"/>
                </a:solidFill>
                <a:latin typeface="Arial" charset="0"/>
                <a:ea typeface="宋体" pitchFamily="2" charset="-122"/>
                <a:cs typeface="+mn-cs"/>
              </a:rPr>
              <a:t>?  </a:t>
            </a:r>
            <a:r>
              <a:rPr lang="zh-CN" altLang="en-US" sz="1200" dirty="0" smtClean="0"/>
              <a:t>搜索引擎</a:t>
            </a:r>
            <a:endParaRPr lang="zh-CN" altLang="en-US" dirty="0" smtClean="0"/>
          </a:p>
        </p:txBody>
      </p:sp>
    </p:spTree>
    <p:extLst>
      <p:ext uri="{BB962C8B-B14F-4D97-AF65-F5344CB8AC3E}">
        <p14:creationId xmlns:p14="http://schemas.microsoft.com/office/powerpoint/2010/main" val="23766107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343A74-EF4F-4415-93C5-FF5482D7B193}" type="slidenum">
              <a:rPr lang="en-US" altLang="zh-CN"/>
              <a:pPr/>
              <a:t>17</a:t>
            </a:fld>
            <a:endParaRPr lang="en-US" altLang="zh-CN"/>
          </a:p>
        </p:txBody>
      </p:sp>
      <p:sp>
        <p:nvSpPr>
          <p:cNvPr id="897026" name="Rectangle 2"/>
          <p:cNvSpPr>
            <a:spLocks noGrp="1" noRot="1" noChangeAspect="1" noChangeArrowheads="1" noTextEdit="1"/>
          </p:cNvSpPr>
          <p:nvPr>
            <p:ph type="sldImg"/>
          </p:nvPr>
        </p:nvSpPr>
        <p:spPr>
          <a:ln/>
        </p:spPr>
      </p:sp>
      <p:sp>
        <p:nvSpPr>
          <p:cNvPr id="8970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703921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5A45A2-737B-44EB-928B-C5DC434DF7C7}" type="slidenum">
              <a:rPr lang="en-US" altLang="zh-CN"/>
              <a:pPr/>
              <a:t>18</a:t>
            </a:fld>
            <a:endParaRPr lang="en-US" altLang="zh-CN"/>
          </a:p>
        </p:txBody>
      </p:sp>
      <p:sp>
        <p:nvSpPr>
          <p:cNvPr id="913410" name="Rectangle 2"/>
          <p:cNvSpPr>
            <a:spLocks noGrp="1" noRot="1" noChangeAspect="1" noChangeArrowheads="1" noTextEdit="1"/>
          </p:cNvSpPr>
          <p:nvPr>
            <p:ph type="sldImg"/>
          </p:nvPr>
        </p:nvSpPr>
        <p:spPr>
          <a:ln/>
        </p:spPr>
      </p:sp>
      <p:sp>
        <p:nvSpPr>
          <p:cNvPr id="913411" name="Rectangle 3"/>
          <p:cNvSpPr>
            <a:spLocks noGrp="1" noChangeArrowheads="1"/>
          </p:cNvSpPr>
          <p:nvPr>
            <p:ph type="body" idx="1"/>
          </p:nvPr>
        </p:nvSpPr>
        <p:spPr/>
        <p:txBody>
          <a:bodyPr/>
          <a:lstStyle/>
          <a:p>
            <a:r>
              <a:rPr lang="en-US" altLang="zh-CN" sz="1200" b="0" i="0" u="none" strike="noStrike" kern="1200" baseline="0" dirty="0" smtClean="0">
                <a:solidFill>
                  <a:schemeClr val="tx1"/>
                </a:solidFill>
                <a:latin typeface="Arial" charset="0"/>
                <a:ea typeface="宋体" pitchFamily="2" charset="-122"/>
                <a:cs typeface="+mn-cs"/>
              </a:rPr>
              <a:t>HTTP </a:t>
            </a:r>
            <a:r>
              <a:rPr lang="zh-CN" altLang="en-US" sz="1200" b="0" i="0" u="none" strike="noStrike" kern="1200" baseline="0" dirty="0" smtClean="0">
                <a:solidFill>
                  <a:schemeClr val="tx1"/>
                </a:solidFill>
                <a:latin typeface="Arial" charset="0"/>
                <a:ea typeface="宋体" pitchFamily="2" charset="-122"/>
                <a:cs typeface="+mn-cs"/>
              </a:rPr>
              <a:t>使用了面向连接的</a:t>
            </a:r>
            <a:r>
              <a:rPr lang="en-US" altLang="zh-CN" sz="1200" b="0" i="0" u="none" strike="noStrike" kern="1200" baseline="0" dirty="0" smtClean="0">
                <a:solidFill>
                  <a:schemeClr val="tx1"/>
                </a:solidFill>
                <a:latin typeface="Arial" charset="0"/>
                <a:ea typeface="宋体" pitchFamily="2" charset="-122"/>
                <a:cs typeface="+mn-cs"/>
              </a:rPr>
              <a:t>TCP </a:t>
            </a:r>
            <a:r>
              <a:rPr lang="zh-CN" altLang="en-US" sz="1200" b="0" i="0" u="none" strike="noStrike" kern="1200" baseline="0" dirty="0" smtClean="0">
                <a:solidFill>
                  <a:schemeClr val="tx1"/>
                </a:solidFill>
                <a:latin typeface="Arial" charset="0"/>
                <a:ea typeface="宋体" pitchFamily="2" charset="-122"/>
                <a:cs typeface="+mn-cs"/>
              </a:rPr>
              <a:t>作为运输层协议，保证了数据的可靠传输。</a:t>
            </a:r>
            <a:r>
              <a:rPr lang="en-US" altLang="zh-CN" sz="1200" b="0" i="0" u="none" strike="noStrike" kern="1200" baseline="0" dirty="0" smtClean="0">
                <a:solidFill>
                  <a:schemeClr val="tx1"/>
                </a:solidFill>
                <a:latin typeface="Arial" charset="0"/>
                <a:ea typeface="宋体" pitchFamily="2" charset="-122"/>
                <a:cs typeface="+mn-cs"/>
              </a:rPr>
              <a:t>HTTP </a:t>
            </a:r>
            <a:r>
              <a:rPr lang="zh-CN" altLang="en-US" sz="1200" b="0" i="0" u="none" strike="noStrike" kern="1200" baseline="0" dirty="0" smtClean="0">
                <a:solidFill>
                  <a:schemeClr val="tx1"/>
                </a:solidFill>
                <a:latin typeface="Arial" charset="0"/>
                <a:ea typeface="宋体" pitchFamily="2" charset="-122"/>
                <a:cs typeface="+mn-cs"/>
              </a:rPr>
              <a:t>不必考虑数据在传输过程中被丢弃后又怎样被重传。但是， </a:t>
            </a:r>
            <a:r>
              <a:rPr lang="en-US" altLang="zh-CN" sz="1200" b="0" i="0" u="none" strike="noStrike" kern="1200" baseline="0" dirty="0" smtClean="0">
                <a:solidFill>
                  <a:schemeClr val="tx1"/>
                </a:solidFill>
                <a:latin typeface="Arial" charset="0"/>
                <a:ea typeface="宋体" pitchFamily="2" charset="-122"/>
                <a:cs typeface="+mn-cs"/>
              </a:rPr>
              <a:t>HTTP </a:t>
            </a:r>
            <a:r>
              <a:rPr lang="zh-CN" altLang="en-US" sz="1200" b="0" i="0" u="none" strike="noStrike" kern="1200" baseline="0" dirty="0" smtClean="0">
                <a:solidFill>
                  <a:schemeClr val="tx1"/>
                </a:solidFill>
                <a:latin typeface="Arial" charset="0"/>
                <a:ea typeface="宋体" pitchFamily="2" charset="-122"/>
                <a:cs typeface="+mn-cs"/>
              </a:rPr>
              <a:t>协议本身是无连接的。这就是说，虽然</a:t>
            </a:r>
            <a:r>
              <a:rPr lang="en-US" altLang="zh-CN" sz="1200" b="0" i="0" u="none" strike="noStrike" kern="1200" baseline="0" dirty="0" smtClean="0">
                <a:solidFill>
                  <a:schemeClr val="tx1"/>
                </a:solidFill>
                <a:latin typeface="Arial" charset="0"/>
                <a:ea typeface="宋体" pitchFamily="2" charset="-122"/>
                <a:cs typeface="+mn-cs"/>
              </a:rPr>
              <a:t>HTTP </a:t>
            </a:r>
            <a:r>
              <a:rPr lang="zh-CN" altLang="en-US" sz="1200" b="0" i="0" u="none" strike="noStrike" kern="1200" baseline="0" dirty="0" smtClean="0">
                <a:solidFill>
                  <a:schemeClr val="tx1"/>
                </a:solidFill>
                <a:latin typeface="Arial" charset="0"/>
                <a:ea typeface="宋体" pitchFamily="2" charset="-122"/>
                <a:cs typeface="+mn-cs"/>
              </a:rPr>
              <a:t>使用了</a:t>
            </a:r>
            <a:r>
              <a:rPr lang="en-US" altLang="zh-CN" sz="1200" b="0" i="0" u="none" strike="noStrike" kern="1200" baseline="0" dirty="0" smtClean="0">
                <a:solidFill>
                  <a:schemeClr val="tx1"/>
                </a:solidFill>
                <a:latin typeface="Arial" charset="0"/>
                <a:ea typeface="宋体" pitchFamily="2" charset="-122"/>
                <a:cs typeface="+mn-cs"/>
              </a:rPr>
              <a:t>TCP </a:t>
            </a:r>
            <a:r>
              <a:rPr lang="zh-CN" altLang="en-US" sz="1200" b="0" i="0" u="none" strike="noStrike" kern="1200" baseline="0" dirty="0" smtClean="0">
                <a:solidFill>
                  <a:schemeClr val="tx1"/>
                </a:solidFill>
                <a:latin typeface="Arial" charset="0"/>
                <a:ea typeface="宋体" pitchFamily="2" charset="-122"/>
                <a:cs typeface="+mn-cs"/>
              </a:rPr>
              <a:t>连接，但通信的双方在交换</a:t>
            </a:r>
            <a:r>
              <a:rPr lang="en-US" altLang="zh-CN" sz="1200" b="0" i="0" u="none" strike="noStrike" kern="1200" baseline="0" dirty="0" smtClean="0">
                <a:solidFill>
                  <a:schemeClr val="tx1"/>
                </a:solidFill>
                <a:latin typeface="Arial" charset="0"/>
                <a:ea typeface="宋体" pitchFamily="2" charset="-122"/>
                <a:cs typeface="+mn-cs"/>
              </a:rPr>
              <a:t>HTTP </a:t>
            </a:r>
            <a:r>
              <a:rPr lang="zh-CN" altLang="en-US" sz="1200" b="0" i="0" u="none" strike="noStrike" kern="1200" baseline="0" dirty="0" smtClean="0">
                <a:solidFill>
                  <a:schemeClr val="tx1"/>
                </a:solidFill>
                <a:latin typeface="Arial" charset="0"/>
                <a:ea typeface="宋体" pitchFamily="2" charset="-122"/>
                <a:cs typeface="+mn-cs"/>
              </a:rPr>
              <a:t>报文之前不需要先建立</a:t>
            </a:r>
            <a:r>
              <a:rPr lang="en-US" altLang="zh-CN" sz="1200" b="0" i="0" u="none" strike="noStrike" kern="1200" baseline="0" dirty="0" smtClean="0">
                <a:solidFill>
                  <a:schemeClr val="tx1"/>
                </a:solidFill>
                <a:latin typeface="Arial" charset="0"/>
                <a:ea typeface="宋体" pitchFamily="2" charset="-122"/>
                <a:cs typeface="+mn-cs"/>
              </a:rPr>
              <a:t>HTTP </a:t>
            </a:r>
            <a:r>
              <a:rPr lang="zh-CN" altLang="en-US" sz="1200" b="0" i="0" u="none" strike="noStrike" kern="1200" baseline="0" dirty="0" smtClean="0">
                <a:solidFill>
                  <a:schemeClr val="tx1"/>
                </a:solidFill>
                <a:latin typeface="Arial" charset="0"/>
                <a:ea typeface="宋体" pitchFamily="2" charset="-122"/>
                <a:cs typeface="+mn-cs"/>
              </a:rPr>
              <a:t>连接。</a:t>
            </a:r>
            <a:endParaRPr lang="en-US" altLang="zh-CN" sz="1200" b="0" i="0" u="none" strike="noStrike" kern="1200" baseline="0" dirty="0" smtClean="0">
              <a:solidFill>
                <a:schemeClr val="tx1"/>
              </a:solidFill>
              <a:latin typeface="Arial" charset="0"/>
              <a:ea typeface="宋体" pitchFamily="2" charset="-122"/>
              <a:cs typeface="+mn-cs"/>
            </a:endParaRPr>
          </a:p>
          <a:p>
            <a:r>
              <a:rPr lang="en-US" altLang="zh-CN" sz="1200" b="0" i="0" u="none" strike="noStrike" kern="1200" baseline="0" dirty="0" smtClean="0">
                <a:solidFill>
                  <a:schemeClr val="tx1"/>
                </a:solidFill>
                <a:latin typeface="Arial" charset="0"/>
                <a:ea typeface="宋体" pitchFamily="2" charset="-122"/>
                <a:cs typeface="+mn-cs"/>
              </a:rPr>
              <a:t>HTTP </a:t>
            </a:r>
            <a:r>
              <a:rPr lang="zh-CN" altLang="en-US" sz="1200" b="0" i="0" u="none" strike="noStrike" kern="1200" baseline="0" dirty="0" smtClean="0">
                <a:solidFill>
                  <a:schemeClr val="tx1"/>
                </a:solidFill>
                <a:latin typeface="Arial" charset="0"/>
                <a:ea typeface="宋体" pitchFamily="2" charset="-122"/>
                <a:cs typeface="+mn-cs"/>
              </a:rPr>
              <a:t>协议是无状态的</a:t>
            </a:r>
            <a:r>
              <a:rPr lang="en-US" altLang="zh-CN" sz="1200" b="0" i="0" u="none" strike="noStrike" kern="1200" baseline="0" dirty="0" smtClean="0">
                <a:solidFill>
                  <a:schemeClr val="tx1"/>
                </a:solidFill>
                <a:latin typeface="Arial" charset="0"/>
                <a:ea typeface="宋体" pitchFamily="2" charset="-122"/>
                <a:cs typeface="+mn-cs"/>
              </a:rPr>
              <a:t>(state1ess) </a:t>
            </a:r>
            <a:r>
              <a:rPr lang="zh-CN" altLang="en-US" sz="1200" b="0" i="0" u="none" strike="noStrike" kern="1200" baseline="0" dirty="0" smtClean="0">
                <a:solidFill>
                  <a:schemeClr val="tx1"/>
                </a:solidFill>
                <a:latin typeface="Arial" charset="0"/>
                <a:ea typeface="宋体" pitchFamily="2" charset="-122"/>
                <a:cs typeface="+mn-cs"/>
              </a:rPr>
              <a:t>。也就是说，同一个客户第二次访问同一个服务器上的页面时，服务器的响应与第一次被访问时的相同</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假定现在服务器还没有把该页面更新</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因为服务器并不记得曾经访问过的这个客户，也不记得为该客户曾经服务过多少次。</a:t>
            </a:r>
            <a:r>
              <a:rPr lang="en-US" altLang="zh-CN" sz="1200" b="0" i="0" u="none" strike="noStrike" kern="1200" baseline="0" dirty="0" smtClean="0">
                <a:solidFill>
                  <a:schemeClr val="tx1"/>
                </a:solidFill>
                <a:latin typeface="Arial" charset="0"/>
                <a:ea typeface="宋体" pitchFamily="2" charset="-122"/>
                <a:cs typeface="+mn-cs"/>
              </a:rPr>
              <a:t>HTTP</a:t>
            </a:r>
            <a:r>
              <a:rPr lang="zh-CN" altLang="en-US" sz="1200" b="0" i="0" u="none" strike="noStrike" kern="1200" baseline="0" dirty="0" smtClean="0">
                <a:solidFill>
                  <a:schemeClr val="tx1"/>
                </a:solidFill>
                <a:latin typeface="Arial" charset="0"/>
                <a:ea typeface="宋体" pitchFamily="2" charset="-122"/>
                <a:cs typeface="+mn-cs"/>
              </a:rPr>
              <a:t>的无状态特性简化了服务器的设计，使服务器更容易支持大量并发的</a:t>
            </a:r>
            <a:r>
              <a:rPr lang="en-US" altLang="zh-CN" sz="1200" b="0" i="0" u="none" strike="noStrike" kern="1200" baseline="0" dirty="0" smtClean="0">
                <a:solidFill>
                  <a:schemeClr val="tx1"/>
                </a:solidFill>
                <a:latin typeface="Arial" charset="0"/>
                <a:ea typeface="宋体" pitchFamily="2" charset="-122"/>
                <a:cs typeface="+mn-cs"/>
              </a:rPr>
              <a:t>HTTP </a:t>
            </a:r>
            <a:r>
              <a:rPr lang="zh-CN" altLang="en-US" sz="1200" b="0" i="0" u="none" strike="noStrike" kern="1200" baseline="0" dirty="0" smtClean="0">
                <a:solidFill>
                  <a:schemeClr val="tx1"/>
                </a:solidFill>
                <a:latin typeface="Arial" charset="0"/>
                <a:ea typeface="宋体" pitchFamily="2" charset="-122"/>
                <a:cs typeface="+mn-cs"/>
              </a:rPr>
              <a:t>请求。</a:t>
            </a:r>
            <a:endParaRPr lang="en-US" altLang="zh-CN" sz="1200" b="0" i="0" u="none" strike="noStrike" kern="1200" baseline="0" dirty="0" smtClean="0">
              <a:solidFill>
                <a:schemeClr val="tx1"/>
              </a:solidFill>
              <a:latin typeface="Arial" charset="0"/>
              <a:ea typeface="宋体" pitchFamily="2" charset="-122"/>
              <a:cs typeface="+mn-cs"/>
            </a:endParaRPr>
          </a:p>
          <a:p>
            <a:r>
              <a:rPr lang="zh-CN" altLang="en-US" sz="1200" b="0" i="0" u="none" strike="noStrike" kern="1200" baseline="0" dirty="0" smtClean="0">
                <a:solidFill>
                  <a:schemeClr val="tx1"/>
                </a:solidFill>
                <a:latin typeface="Arial" charset="0"/>
                <a:ea typeface="宋体" pitchFamily="2" charset="-122"/>
                <a:cs typeface="+mn-cs"/>
              </a:rPr>
              <a:t>客户就把</a:t>
            </a:r>
            <a:r>
              <a:rPr lang="en-US" altLang="zh-CN" sz="1200" b="0" i="0" u="none" strike="noStrike" kern="1200" baseline="0" dirty="0" smtClean="0">
                <a:solidFill>
                  <a:schemeClr val="tx1"/>
                </a:solidFill>
                <a:latin typeface="Arial" charset="0"/>
                <a:ea typeface="宋体" pitchFamily="2" charset="-122"/>
                <a:cs typeface="+mn-cs"/>
              </a:rPr>
              <a:t>HTTP</a:t>
            </a:r>
            <a:r>
              <a:rPr lang="zh-CN" altLang="en-US" sz="1200" b="0" i="0" u="none" strike="noStrike" kern="1200" baseline="0" dirty="0" smtClean="0">
                <a:solidFill>
                  <a:schemeClr val="tx1"/>
                </a:solidFill>
                <a:latin typeface="Arial" charset="0"/>
                <a:ea typeface="宋体" pitchFamily="2" charset="-122"/>
                <a:cs typeface="+mn-cs"/>
              </a:rPr>
              <a:t>请求报文作为三次握手的第三个报文的数据发送给万维网服务器；持续连接</a:t>
            </a:r>
            <a:endParaRPr lang="en-US" altLang="zh-CN" sz="1200" b="0" i="0" u="none" strike="noStrike" kern="1200" baseline="0" dirty="0" smtClean="0">
              <a:solidFill>
                <a:schemeClr val="tx1"/>
              </a:solidFill>
              <a:latin typeface="Arial" charset="0"/>
              <a:ea typeface="宋体" pitchFamily="2" charset="-122"/>
              <a:cs typeface="+mn-cs"/>
            </a:endParaRPr>
          </a:p>
          <a:p>
            <a:r>
              <a:rPr lang="zh-CN" altLang="en-US" sz="1200" b="0" i="0" u="none" strike="noStrike" kern="1200" baseline="0" dirty="0" smtClean="0">
                <a:solidFill>
                  <a:schemeClr val="tx1"/>
                </a:solidFill>
                <a:latin typeface="Arial" charset="0"/>
                <a:ea typeface="宋体" pitchFamily="2" charset="-122"/>
                <a:cs typeface="+mn-cs"/>
              </a:rPr>
              <a:t>代理服务器把最近的一些请求和响应暂存在本地磁盘中。当新请求到达时，若代理服务器发现这个请求与暂时存放的请求相同，就返回暂存的响应，而不需要按</a:t>
            </a:r>
            <a:r>
              <a:rPr lang="en-US" altLang="zh-CN" sz="1200" b="0" i="0" u="none" strike="noStrike" kern="1200" baseline="0" dirty="0" smtClean="0">
                <a:solidFill>
                  <a:schemeClr val="tx1"/>
                </a:solidFill>
                <a:latin typeface="Arial" charset="0"/>
                <a:ea typeface="宋体" pitchFamily="2" charset="-122"/>
                <a:cs typeface="+mn-cs"/>
              </a:rPr>
              <a:t>URL </a:t>
            </a:r>
            <a:r>
              <a:rPr lang="zh-CN" altLang="en-US" sz="1200" b="0" i="0" u="none" strike="noStrike" kern="1200" baseline="0" dirty="0" smtClean="0">
                <a:solidFill>
                  <a:schemeClr val="tx1"/>
                </a:solidFill>
                <a:latin typeface="Arial" charset="0"/>
                <a:ea typeface="宋体" pitchFamily="2" charset="-122"/>
                <a:cs typeface="+mn-cs"/>
              </a:rPr>
              <a:t>的地址再次去因特网访问该资源</a:t>
            </a:r>
            <a:endParaRPr lang="en-US" altLang="zh-CN" sz="1200" b="0" i="0" u="none" strike="noStrike" kern="1200" baseline="0" dirty="0" smtClean="0">
              <a:solidFill>
                <a:schemeClr val="tx1"/>
              </a:solidFill>
              <a:latin typeface="Arial" charset="0"/>
              <a:ea typeface="宋体" pitchFamily="2" charset="-122"/>
              <a:cs typeface="+mn-cs"/>
            </a:endParaRPr>
          </a:p>
          <a:p>
            <a:endParaRPr lang="zh-CN" altLang="zh-CN" dirty="0"/>
          </a:p>
        </p:txBody>
      </p:sp>
    </p:spTree>
    <p:extLst>
      <p:ext uri="{BB962C8B-B14F-4D97-AF65-F5344CB8AC3E}">
        <p14:creationId xmlns:p14="http://schemas.microsoft.com/office/powerpoint/2010/main" val="3744631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F761F2-6D2E-4045-AE09-8BCE29554ECF}" type="slidenum">
              <a:rPr lang="en-US" altLang="zh-CN"/>
              <a:pPr/>
              <a:t>19</a:t>
            </a:fld>
            <a:endParaRPr lang="en-US" altLang="zh-CN"/>
          </a:p>
        </p:txBody>
      </p:sp>
      <p:sp>
        <p:nvSpPr>
          <p:cNvPr id="922626" name="Rectangle 2"/>
          <p:cNvSpPr>
            <a:spLocks noGrp="1" noRot="1" noChangeAspect="1" noChangeArrowheads="1" noTextEdit="1"/>
          </p:cNvSpPr>
          <p:nvPr>
            <p:ph type="sldImg"/>
          </p:nvPr>
        </p:nvSpPr>
        <p:spPr>
          <a:ln/>
        </p:spPr>
      </p:sp>
      <p:sp>
        <p:nvSpPr>
          <p:cNvPr id="922627" name="Rectangle 3"/>
          <p:cNvSpPr>
            <a:spLocks noGrp="1" noChangeArrowheads="1"/>
          </p:cNvSpPr>
          <p:nvPr>
            <p:ph type="body" idx="1"/>
          </p:nvPr>
        </p:nvSpPr>
        <p:spPr/>
        <p:txBody>
          <a:bodyPr/>
          <a:lstStyle/>
          <a:p>
            <a:r>
              <a:rPr lang="en-US" altLang="zh-CN" sz="1200" b="0" i="0" u="none" strike="noStrike" kern="1200" baseline="0" dirty="0" smtClean="0">
                <a:solidFill>
                  <a:schemeClr val="tx1"/>
                </a:solidFill>
                <a:latin typeface="Arial" charset="0"/>
                <a:ea typeface="宋体" pitchFamily="2" charset="-122"/>
                <a:cs typeface="+mn-cs"/>
              </a:rPr>
              <a:t>GET /</a:t>
            </a:r>
            <a:r>
              <a:rPr lang="en-US" altLang="zh-CN" sz="1200" b="0" i="0" u="none" strike="noStrike" kern="1200" baseline="0" dirty="0" err="1" smtClean="0">
                <a:solidFill>
                  <a:schemeClr val="tx1"/>
                </a:solidFill>
                <a:latin typeface="Arial" charset="0"/>
                <a:ea typeface="宋体" pitchFamily="2" charset="-122"/>
                <a:cs typeface="+mn-cs"/>
              </a:rPr>
              <a:t>chn</a:t>
            </a:r>
            <a:r>
              <a:rPr lang="en-US" altLang="zh-CN" sz="1200" b="0" i="0" u="none" strike="noStrike" kern="1200" baseline="0" dirty="0" smtClean="0">
                <a:solidFill>
                  <a:schemeClr val="tx1"/>
                </a:solidFill>
                <a:latin typeface="Arial" charset="0"/>
                <a:ea typeface="宋体" pitchFamily="2" charset="-122"/>
                <a:cs typeface="+mn-cs"/>
              </a:rPr>
              <a:t>/</a:t>
            </a:r>
            <a:r>
              <a:rPr lang="en-US" altLang="zh-CN" sz="1200" b="0" i="0" u="none" strike="noStrike" kern="1200" baseline="0" dirty="0" err="1" smtClean="0">
                <a:solidFill>
                  <a:schemeClr val="tx1"/>
                </a:solidFill>
                <a:latin typeface="Arial" charset="0"/>
                <a:ea typeface="宋体" pitchFamily="2" charset="-122"/>
                <a:cs typeface="+mn-cs"/>
              </a:rPr>
              <a:t>yxsz</a:t>
            </a:r>
            <a:r>
              <a:rPr lang="en-US" altLang="zh-CN" sz="1200" b="0" i="0" u="none" strike="noStrike" kern="1200" baseline="0" dirty="0" smtClean="0">
                <a:solidFill>
                  <a:schemeClr val="tx1"/>
                </a:solidFill>
                <a:latin typeface="Arial" charset="0"/>
                <a:ea typeface="宋体" pitchFamily="2" charset="-122"/>
                <a:cs typeface="+mn-cs"/>
              </a:rPr>
              <a:t>/</a:t>
            </a:r>
            <a:r>
              <a:rPr lang="en-US" altLang="zh-CN" sz="1200" b="0" i="0" u="none" strike="noStrike" kern="1200" baseline="0" dirty="0" err="1" smtClean="0">
                <a:solidFill>
                  <a:schemeClr val="tx1"/>
                </a:solidFill>
                <a:latin typeface="Arial" charset="0"/>
                <a:ea typeface="宋体" pitchFamily="2" charset="-122"/>
                <a:cs typeface="+mn-cs"/>
              </a:rPr>
              <a:t>index.htrn</a:t>
            </a:r>
            <a:r>
              <a:rPr lang="en-US" altLang="zh-CN" sz="1200" b="0" i="0" u="none" strike="noStrike" kern="1200" baseline="0" dirty="0" smtClean="0">
                <a:solidFill>
                  <a:schemeClr val="tx1"/>
                </a:solidFill>
                <a:latin typeface="Arial" charset="0"/>
                <a:ea typeface="宋体" pitchFamily="2" charset="-122"/>
                <a:cs typeface="+mn-cs"/>
              </a:rPr>
              <a:t> HTTP/</a:t>
            </a:r>
            <a:r>
              <a:rPr lang="en-US" altLang="zh-CN" sz="1200" b="0" i="0" u="none" strike="noStrike" kern="1200" baseline="0" dirty="0" err="1" smtClean="0">
                <a:solidFill>
                  <a:schemeClr val="tx1"/>
                </a:solidFill>
                <a:latin typeface="Arial" charset="0"/>
                <a:ea typeface="宋体" pitchFamily="2" charset="-122"/>
                <a:cs typeface="+mn-cs"/>
              </a:rPr>
              <a:t>l.l</a:t>
            </a:r>
            <a:r>
              <a:rPr lang="en-US" altLang="zh-CN" sz="1200" b="0" i="0" u="none" strike="noStrike" kern="1200" baseline="0" dirty="0" smtClean="0">
                <a:solidFill>
                  <a:schemeClr val="tx1"/>
                </a:solidFill>
                <a:latin typeface="Arial" charset="0"/>
                <a:ea typeface="宋体" pitchFamily="2" charset="-122"/>
                <a:cs typeface="+mn-cs"/>
              </a:rPr>
              <a:t> {</a:t>
            </a:r>
            <a:r>
              <a:rPr lang="zh-CN" altLang="en-US" sz="1200" b="0" i="0" u="none" strike="noStrike" kern="1200" baseline="0" dirty="0" smtClean="0">
                <a:solidFill>
                  <a:schemeClr val="tx1"/>
                </a:solidFill>
                <a:latin typeface="Arial" charset="0"/>
                <a:ea typeface="宋体" pitchFamily="2" charset="-122"/>
                <a:cs typeface="+mn-cs"/>
              </a:rPr>
              <a:t>请求行使用了相对</a:t>
            </a:r>
            <a:r>
              <a:rPr lang="en-US" altLang="zh-CN" sz="1200" b="0" i="0" u="none" strike="noStrike" kern="1200" baseline="0" dirty="0" smtClean="0">
                <a:solidFill>
                  <a:schemeClr val="tx1"/>
                </a:solidFill>
                <a:latin typeface="Arial" charset="0"/>
                <a:ea typeface="宋体" pitchFamily="2" charset="-122"/>
                <a:cs typeface="+mn-cs"/>
              </a:rPr>
              <a:t>URL}</a:t>
            </a:r>
          </a:p>
          <a:p>
            <a:r>
              <a:rPr lang="en-US" altLang="zh-CN" sz="1200" b="0" i="0" u="none" strike="noStrike" kern="1200" baseline="0" dirty="0" smtClean="0">
                <a:solidFill>
                  <a:schemeClr val="tx1"/>
                </a:solidFill>
                <a:latin typeface="Arial" charset="0"/>
                <a:ea typeface="宋体" pitchFamily="2" charset="-122"/>
                <a:cs typeface="+mn-cs"/>
              </a:rPr>
              <a:t>Host: www.tsinghua.edu.cn{</a:t>
            </a:r>
            <a:r>
              <a:rPr lang="zh-CN" altLang="en-US" sz="1200" b="0" i="0" u="none" strike="noStrike" kern="1200" baseline="0" dirty="0" smtClean="0">
                <a:solidFill>
                  <a:schemeClr val="tx1"/>
                </a:solidFill>
                <a:latin typeface="Arial" charset="0"/>
                <a:ea typeface="宋体" pitchFamily="2" charset="-122"/>
                <a:cs typeface="+mn-cs"/>
              </a:rPr>
              <a:t>此行是首部行的开始。这行给出主机的域名</a:t>
            </a:r>
            <a:r>
              <a:rPr lang="en-US" altLang="zh-CN" sz="1200" b="0" i="0" u="none" strike="noStrike" kern="1200" baseline="0" dirty="0" smtClean="0">
                <a:solidFill>
                  <a:schemeClr val="tx1"/>
                </a:solidFill>
                <a:latin typeface="Arial" charset="0"/>
                <a:ea typeface="宋体" pitchFamily="2" charset="-122"/>
                <a:cs typeface="+mn-cs"/>
              </a:rPr>
              <a:t>}</a:t>
            </a:r>
          </a:p>
          <a:p>
            <a:r>
              <a:rPr lang="en-US" altLang="zh-CN" sz="1200" b="0" i="0" u="none" strike="noStrike" kern="1200" baseline="0" dirty="0" smtClean="0">
                <a:solidFill>
                  <a:schemeClr val="tx1"/>
                </a:solidFill>
                <a:latin typeface="Arial" charset="0"/>
                <a:ea typeface="宋体" pitchFamily="2" charset="-122"/>
                <a:cs typeface="+mn-cs"/>
              </a:rPr>
              <a:t>Connection: close {</a:t>
            </a:r>
            <a:r>
              <a:rPr lang="zh-CN" altLang="en-US" sz="1200" b="0" i="0" u="none" strike="noStrike" kern="1200" baseline="0" dirty="0" smtClean="0">
                <a:solidFill>
                  <a:schemeClr val="tx1"/>
                </a:solidFill>
                <a:latin typeface="Arial" charset="0"/>
                <a:ea typeface="宋体" pitchFamily="2" charset="-122"/>
                <a:cs typeface="+mn-cs"/>
              </a:rPr>
              <a:t>告诉服务器发送完请求的文档后就可释放连接</a:t>
            </a:r>
            <a:r>
              <a:rPr lang="en-US" altLang="zh-CN" sz="1200" b="0" i="0" u="none" strike="noStrike" kern="1200" baseline="0" dirty="0" smtClean="0">
                <a:solidFill>
                  <a:schemeClr val="tx1"/>
                </a:solidFill>
                <a:latin typeface="Arial" charset="0"/>
                <a:ea typeface="宋体" pitchFamily="2" charset="-122"/>
                <a:cs typeface="+mn-cs"/>
              </a:rPr>
              <a:t>}</a:t>
            </a:r>
          </a:p>
          <a:p>
            <a:r>
              <a:rPr lang="en-US" altLang="zh-CN" sz="1200" b="0" i="0" u="none" strike="noStrike" kern="1200" baseline="0" dirty="0" smtClean="0">
                <a:solidFill>
                  <a:schemeClr val="tx1"/>
                </a:solidFill>
                <a:latin typeface="Arial" charset="0"/>
                <a:ea typeface="宋体" pitchFamily="2" charset="-122"/>
                <a:cs typeface="+mn-cs"/>
              </a:rPr>
              <a:t>User-Agent: Mozilla/5.0 {</a:t>
            </a:r>
            <a:r>
              <a:rPr lang="zh-CN" altLang="en-US" sz="1200" b="0" i="0" u="none" strike="noStrike" kern="1200" baseline="0" dirty="0" smtClean="0">
                <a:solidFill>
                  <a:schemeClr val="tx1"/>
                </a:solidFill>
                <a:latin typeface="Arial" charset="0"/>
                <a:ea typeface="宋体" pitchFamily="2" charset="-122"/>
                <a:cs typeface="+mn-cs"/>
              </a:rPr>
              <a:t>表明用户代理是使用</a:t>
            </a:r>
            <a:r>
              <a:rPr lang="en-US" altLang="zh-CN" sz="1200" b="0" i="0" u="none" strike="noStrike" kern="1200" baseline="0" dirty="0" smtClean="0">
                <a:solidFill>
                  <a:schemeClr val="tx1"/>
                </a:solidFill>
                <a:latin typeface="Arial" charset="0"/>
                <a:ea typeface="宋体" pitchFamily="2" charset="-122"/>
                <a:cs typeface="+mn-cs"/>
              </a:rPr>
              <a:t>Netscape </a:t>
            </a:r>
            <a:r>
              <a:rPr lang="zh-CN" altLang="en-US" sz="1200" b="0" i="0" u="none" strike="noStrike" kern="1200" baseline="0" dirty="0" smtClean="0">
                <a:solidFill>
                  <a:schemeClr val="tx1"/>
                </a:solidFill>
                <a:latin typeface="Arial" charset="0"/>
                <a:ea typeface="宋体" pitchFamily="2" charset="-122"/>
                <a:cs typeface="+mn-cs"/>
              </a:rPr>
              <a:t>浏览器</a:t>
            </a:r>
            <a:r>
              <a:rPr lang="en-US" altLang="zh-CN" sz="1200" b="0" i="0" u="none" strike="noStrike" kern="1200" baseline="0" dirty="0" smtClean="0">
                <a:solidFill>
                  <a:schemeClr val="tx1"/>
                </a:solidFill>
                <a:latin typeface="Arial" charset="0"/>
                <a:ea typeface="宋体" pitchFamily="2" charset="-122"/>
                <a:cs typeface="+mn-cs"/>
              </a:rPr>
              <a:t>}</a:t>
            </a:r>
          </a:p>
          <a:p>
            <a:r>
              <a:rPr lang="en-US" altLang="zh-CN" sz="1200" b="0" i="0" u="none" strike="noStrike" kern="1200" baseline="0" dirty="0" smtClean="0">
                <a:solidFill>
                  <a:schemeClr val="tx1"/>
                </a:solidFill>
                <a:latin typeface="Arial" charset="0"/>
                <a:ea typeface="宋体" pitchFamily="2" charset="-122"/>
                <a:cs typeface="+mn-cs"/>
              </a:rPr>
              <a:t>Accept-Language: </a:t>
            </a:r>
            <a:r>
              <a:rPr lang="en-US" altLang="zh-CN" sz="1200" b="0" i="0" u="none" strike="noStrike" kern="1200" baseline="0" dirty="0" err="1" smtClean="0">
                <a:solidFill>
                  <a:schemeClr val="tx1"/>
                </a:solidFill>
                <a:latin typeface="Arial" charset="0"/>
                <a:ea typeface="宋体" pitchFamily="2" charset="-122"/>
                <a:cs typeface="+mn-cs"/>
              </a:rPr>
              <a:t>cn</a:t>
            </a:r>
            <a:r>
              <a:rPr lang="en-US" altLang="zh-CN" sz="1200" b="0" i="0" u="none" strike="noStrike" kern="1200" baseline="0" dirty="0" smtClean="0">
                <a:solidFill>
                  <a:schemeClr val="tx1"/>
                </a:solidFill>
                <a:latin typeface="Arial" charset="0"/>
                <a:ea typeface="宋体" pitchFamily="2" charset="-122"/>
                <a:cs typeface="+mn-cs"/>
              </a:rPr>
              <a:t> {</a:t>
            </a:r>
            <a:r>
              <a:rPr lang="zh-CN" altLang="en-US" sz="1200" b="0" i="0" u="none" strike="noStrike" kern="1200" baseline="0" dirty="0" smtClean="0">
                <a:solidFill>
                  <a:schemeClr val="tx1"/>
                </a:solidFill>
                <a:latin typeface="Arial" charset="0"/>
                <a:ea typeface="宋体" pitchFamily="2" charset="-122"/>
                <a:cs typeface="+mn-cs"/>
              </a:rPr>
              <a:t>表示用户希望优先得到中文版本的文档</a:t>
            </a:r>
            <a:r>
              <a:rPr lang="en-US" altLang="zh-CN" sz="1200" b="0" i="0" u="none" strike="noStrike" kern="1200" baseline="0" dirty="0" smtClean="0">
                <a:solidFill>
                  <a:schemeClr val="tx1"/>
                </a:solidFill>
                <a:latin typeface="Arial" charset="0"/>
                <a:ea typeface="宋体" pitchFamily="2" charset="-122"/>
                <a:cs typeface="+mn-cs"/>
              </a:rPr>
              <a:t>}</a:t>
            </a:r>
          </a:p>
          <a:p>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请求报文的最后还有一个空行</a:t>
            </a:r>
            <a:r>
              <a:rPr lang="en-US" altLang="zh-CN" sz="1200" b="0" i="0" u="none" strike="noStrike" kern="1200" baseline="0" dirty="0" smtClean="0">
                <a:solidFill>
                  <a:schemeClr val="tx1"/>
                </a:solidFill>
                <a:latin typeface="Arial" charset="0"/>
                <a:ea typeface="宋体" pitchFamily="2" charset="-122"/>
                <a:cs typeface="+mn-cs"/>
              </a:rPr>
              <a:t>}</a:t>
            </a:r>
          </a:p>
          <a:p>
            <a:endParaRPr lang="en-US" altLang="zh-CN" sz="1200" b="0" i="0" u="none" strike="noStrike" kern="1200" baseline="0" dirty="0" smtClean="0">
              <a:solidFill>
                <a:schemeClr val="tx1"/>
              </a:solidFill>
              <a:latin typeface="Arial" charset="0"/>
              <a:ea typeface="宋体" pitchFamily="2" charset="-122"/>
              <a:cs typeface="+mn-cs"/>
            </a:endParaRPr>
          </a:p>
          <a:p>
            <a:r>
              <a:rPr lang="zh-CN" altLang="en-US" sz="1200" b="0" i="0" u="none" strike="noStrike" kern="1200" baseline="0" dirty="0" smtClean="0">
                <a:solidFill>
                  <a:schemeClr val="tx1"/>
                </a:solidFill>
                <a:latin typeface="Arial" charset="0"/>
                <a:ea typeface="宋体" pitchFamily="2" charset="-122"/>
                <a:cs typeface="+mn-cs"/>
              </a:rPr>
              <a:t>状态码</a:t>
            </a:r>
            <a:r>
              <a:rPr lang="en-US" altLang="zh-CN" sz="1200" b="0" i="0" u="none" strike="noStrike" kern="1200" baseline="0" dirty="0" smtClean="0">
                <a:solidFill>
                  <a:schemeClr val="tx1"/>
                </a:solidFill>
                <a:latin typeface="Arial" charset="0"/>
                <a:ea typeface="宋体" pitchFamily="2" charset="-122"/>
                <a:cs typeface="+mn-cs"/>
              </a:rPr>
              <a:t>(Status-Code)</a:t>
            </a:r>
            <a:r>
              <a:rPr lang="zh-CN" altLang="en-US" sz="1200" b="0" i="0" u="none" strike="noStrike" kern="1200" baseline="0" dirty="0" smtClean="0">
                <a:solidFill>
                  <a:schemeClr val="tx1"/>
                </a:solidFill>
                <a:latin typeface="Arial" charset="0"/>
                <a:ea typeface="宋体" pitchFamily="2" charset="-122"/>
                <a:cs typeface="+mn-cs"/>
              </a:rPr>
              <a:t>都是三位数字的，分为</a:t>
            </a:r>
            <a:r>
              <a:rPr lang="en-US" altLang="zh-CN" sz="1200" b="0" i="0" u="none" strike="noStrike" kern="1200" baseline="0" dirty="0" smtClean="0">
                <a:solidFill>
                  <a:schemeClr val="tx1"/>
                </a:solidFill>
                <a:latin typeface="Arial" charset="0"/>
                <a:ea typeface="宋体" pitchFamily="2" charset="-122"/>
                <a:cs typeface="+mn-cs"/>
              </a:rPr>
              <a:t>5 </a:t>
            </a:r>
            <a:r>
              <a:rPr lang="zh-CN" altLang="en-US" sz="1200" b="0" i="0" u="none" strike="noStrike" kern="1200" baseline="0" dirty="0" smtClean="0">
                <a:solidFill>
                  <a:schemeClr val="tx1"/>
                </a:solidFill>
                <a:latin typeface="Arial" charset="0"/>
                <a:ea typeface="宋体" pitchFamily="2" charset="-122"/>
                <a:cs typeface="+mn-cs"/>
              </a:rPr>
              <a:t>大类共</a:t>
            </a:r>
            <a:r>
              <a:rPr lang="en-US" altLang="zh-CN" sz="1200" b="0" i="0" u="none" strike="noStrike" kern="1200" baseline="0" dirty="0" smtClean="0">
                <a:solidFill>
                  <a:schemeClr val="tx1"/>
                </a:solidFill>
                <a:latin typeface="Arial" charset="0"/>
                <a:ea typeface="宋体" pitchFamily="2" charset="-122"/>
                <a:cs typeface="+mn-cs"/>
              </a:rPr>
              <a:t>33 </a:t>
            </a:r>
            <a:r>
              <a:rPr lang="zh-CN" altLang="en-US" sz="1200" b="0" i="0" u="none" strike="noStrike" kern="1200" baseline="0" dirty="0" smtClean="0">
                <a:solidFill>
                  <a:schemeClr val="tx1"/>
                </a:solidFill>
                <a:latin typeface="Arial" charset="0"/>
                <a:ea typeface="宋体" pitchFamily="2" charset="-122"/>
                <a:cs typeface="+mn-cs"/>
              </a:rPr>
              <a:t>种。例如，</a:t>
            </a:r>
          </a:p>
          <a:p>
            <a:r>
              <a:rPr lang="en-US" altLang="zh-CN" sz="1200" b="0" i="0" u="none" strike="noStrike" kern="1200" baseline="0" dirty="0" smtClean="0">
                <a:solidFill>
                  <a:schemeClr val="tx1"/>
                </a:solidFill>
                <a:latin typeface="Arial" charset="0"/>
                <a:ea typeface="宋体" pitchFamily="2" charset="-122"/>
                <a:cs typeface="+mn-cs"/>
              </a:rPr>
              <a:t>lxx </a:t>
            </a:r>
            <a:r>
              <a:rPr lang="zh-CN" altLang="en-US" sz="1200" b="0" i="0" u="none" strike="noStrike" kern="1200" baseline="0" dirty="0" smtClean="0">
                <a:solidFill>
                  <a:schemeClr val="tx1"/>
                </a:solidFill>
                <a:latin typeface="Arial" charset="0"/>
                <a:ea typeface="宋体" pitchFamily="2" charset="-122"/>
                <a:cs typeface="+mn-cs"/>
              </a:rPr>
              <a:t>表示通知信息的，如请求收到了或正在进行处理。</a:t>
            </a:r>
          </a:p>
          <a:p>
            <a:r>
              <a:rPr lang="en-US" altLang="zh-CN" sz="1200" b="0" i="0" u="none" strike="noStrike" kern="1200" baseline="0" dirty="0" smtClean="0">
                <a:solidFill>
                  <a:schemeClr val="tx1"/>
                </a:solidFill>
                <a:latin typeface="Arial" charset="0"/>
                <a:ea typeface="宋体" pitchFamily="2" charset="-122"/>
                <a:cs typeface="+mn-cs"/>
              </a:rPr>
              <a:t>2xx </a:t>
            </a:r>
            <a:r>
              <a:rPr lang="zh-CN" altLang="en-US" sz="1200" b="0" i="0" u="none" strike="noStrike" kern="1200" baseline="0" dirty="0" smtClean="0">
                <a:solidFill>
                  <a:schemeClr val="tx1"/>
                </a:solidFill>
                <a:latin typeface="Arial" charset="0"/>
                <a:ea typeface="宋体" pitchFamily="2" charset="-122"/>
                <a:cs typeface="+mn-cs"/>
              </a:rPr>
              <a:t>表示成功，如接受或知道了。</a:t>
            </a:r>
          </a:p>
          <a:p>
            <a:r>
              <a:rPr lang="en-US" altLang="zh-CN" sz="1200" b="0" i="0" u="none" strike="noStrike" kern="1200" baseline="0" dirty="0" smtClean="0">
                <a:solidFill>
                  <a:schemeClr val="tx1"/>
                </a:solidFill>
                <a:latin typeface="Arial" charset="0"/>
                <a:ea typeface="宋体" pitchFamily="2" charset="-122"/>
                <a:cs typeface="+mn-cs"/>
              </a:rPr>
              <a:t>3xx </a:t>
            </a:r>
            <a:r>
              <a:rPr lang="zh-CN" altLang="en-US" sz="1200" b="0" i="0" u="none" strike="noStrike" kern="1200" baseline="0" dirty="0" smtClean="0">
                <a:solidFill>
                  <a:schemeClr val="tx1"/>
                </a:solidFill>
                <a:latin typeface="Arial" charset="0"/>
                <a:ea typeface="宋体" pitchFamily="2" charset="-122"/>
                <a:cs typeface="+mn-cs"/>
              </a:rPr>
              <a:t>表示重定向，如要完成请求还必须采取进一步的行动。</a:t>
            </a:r>
          </a:p>
          <a:p>
            <a:r>
              <a:rPr lang="en-US" altLang="zh-CN" sz="1200" b="0" i="0" u="none" strike="noStrike" kern="1200" baseline="0" dirty="0" smtClean="0">
                <a:solidFill>
                  <a:schemeClr val="tx1"/>
                </a:solidFill>
                <a:latin typeface="Arial" charset="0"/>
                <a:ea typeface="宋体" pitchFamily="2" charset="-122"/>
                <a:cs typeface="+mn-cs"/>
              </a:rPr>
              <a:t>4xx </a:t>
            </a:r>
            <a:r>
              <a:rPr lang="zh-CN" altLang="en-US" sz="1200" b="0" i="0" u="none" strike="noStrike" kern="1200" baseline="0" dirty="0" smtClean="0">
                <a:solidFill>
                  <a:schemeClr val="tx1"/>
                </a:solidFill>
                <a:latin typeface="Arial" charset="0"/>
                <a:ea typeface="宋体" pitchFamily="2" charset="-122"/>
                <a:cs typeface="+mn-cs"/>
              </a:rPr>
              <a:t>表示客户的差错，如请求中有错误的语法或不能完成。</a:t>
            </a:r>
          </a:p>
          <a:p>
            <a:r>
              <a:rPr lang="en-US" altLang="zh-CN" sz="1200" b="0" i="0" u="none" strike="noStrike" kern="1200" baseline="0" dirty="0" smtClean="0">
                <a:solidFill>
                  <a:schemeClr val="tx1"/>
                </a:solidFill>
                <a:latin typeface="Arial" charset="0"/>
                <a:ea typeface="宋体" pitchFamily="2" charset="-122"/>
                <a:cs typeface="+mn-cs"/>
              </a:rPr>
              <a:t>5xx </a:t>
            </a:r>
            <a:r>
              <a:rPr lang="zh-CN" altLang="en-US" sz="1200" b="0" i="0" u="none" strike="noStrike" kern="1200" baseline="0" dirty="0" smtClean="0">
                <a:solidFill>
                  <a:schemeClr val="tx1"/>
                </a:solidFill>
                <a:latin typeface="Arial" charset="0"/>
                <a:ea typeface="宋体" pitchFamily="2" charset="-122"/>
                <a:cs typeface="+mn-cs"/>
              </a:rPr>
              <a:t>表示服务器的差错，如服务器失效无法完成请求。</a:t>
            </a:r>
          </a:p>
          <a:p>
            <a:r>
              <a:rPr lang="zh-CN" altLang="en-US" sz="1200" b="0" i="0" u="none" strike="noStrike" kern="1200" baseline="0" dirty="0" smtClean="0">
                <a:solidFill>
                  <a:schemeClr val="tx1"/>
                </a:solidFill>
                <a:latin typeface="Arial" charset="0"/>
                <a:ea typeface="宋体" pitchFamily="2" charset="-122"/>
                <a:cs typeface="+mn-cs"/>
              </a:rPr>
              <a:t>下面三种状态行在响应报文中是经常见到的。</a:t>
            </a:r>
          </a:p>
          <a:p>
            <a:r>
              <a:rPr lang="en-US" altLang="zh-CN" sz="1200" b="0" i="0" u="none" strike="noStrike" kern="1200" baseline="0" dirty="0" smtClean="0">
                <a:solidFill>
                  <a:schemeClr val="tx1"/>
                </a:solidFill>
                <a:latin typeface="Arial" charset="0"/>
                <a:ea typeface="宋体" pitchFamily="2" charset="-122"/>
                <a:cs typeface="+mn-cs"/>
              </a:rPr>
              <a:t>HTTP/</a:t>
            </a:r>
            <a:r>
              <a:rPr lang="en-US" altLang="zh-CN" sz="1200" b="0" i="0" u="none" strike="noStrike" kern="1200" baseline="0" dirty="0" err="1" smtClean="0">
                <a:solidFill>
                  <a:schemeClr val="tx1"/>
                </a:solidFill>
                <a:latin typeface="Arial" charset="0"/>
                <a:ea typeface="宋体" pitchFamily="2" charset="-122"/>
                <a:cs typeface="+mn-cs"/>
              </a:rPr>
              <a:t>l.l</a:t>
            </a:r>
            <a:r>
              <a:rPr lang="en-US" altLang="zh-CN" sz="1200" b="0" i="0" u="none" strike="noStrike" kern="1200" baseline="0" dirty="0" smtClean="0">
                <a:solidFill>
                  <a:schemeClr val="tx1"/>
                </a:solidFill>
                <a:latin typeface="Arial" charset="0"/>
                <a:ea typeface="宋体" pitchFamily="2" charset="-122"/>
                <a:cs typeface="+mn-cs"/>
              </a:rPr>
              <a:t> 202 Accepted {</a:t>
            </a:r>
            <a:r>
              <a:rPr lang="zh-CN" altLang="en-US" sz="1200" b="0" i="0" u="none" strike="noStrike" kern="1200" baseline="0" dirty="0" smtClean="0">
                <a:solidFill>
                  <a:schemeClr val="tx1"/>
                </a:solidFill>
                <a:latin typeface="Arial" charset="0"/>
                <a:ea typeface="宋体" pitchFamily="2" charset="-122"/>
                <a:cs typeface="+mn-cs"/>
              </a:rPr>
              <a:t>接受</a:t>
            </a:r>
            <a:r>
              <a:rPr lang="en-US" altLang="zh-CN" sz="1200" b="0" i="0" u="none" strike="noStrike" kern="1200" baseline="0" dirty="0" smtClean="0">
                <a:solidFill>
                  <a:schemeClr val="tx1"/>
                </a:solidFill>
                <a:latin typeface="Arial" charset="0"/>
                <a:ea typeface="宋体" pitchFamily="2" charset="-122"/>
                <a:cs typeface="+mn-cs"/>
              </a:rPr>
              <a:t>}</a:t>
            </a:r>
          </a:p>
          <a:p>
            <a:r>
              <a:rPr lang="en-US" altLang="zh-CN" sz="1200" b="0" i="0" u="none" strike="noStrike" kern="1200" baseline="0" dirty="0" smtClean="0">
                <a:solidFill>
                  <a:schemeClr val="tx1"/>
                </a:solidFill>
                <a:latin typeface="Arial" charset="0"/>
                <a:ea typeface="宋体" pitchFamily="2" charset="-122"/>
                <a:cs typeface="+mn-cs"/>
              </a:rPr>
              <a:t>HTTP/</a:t>
            </a:r>
            <a:r>
              <a:rPr lang="en-US" altLang="zh-CN" sz="1200" b="0" i="0" u="none" strike="noStrike" kern="1200" baseline="0" dirty="0" err="1" smtClean="0">
                <a:solidFill>
                  <a:schemeClr val="tx1"/>
                </a:solidFill>
                <a:latin typeface="Arial" charset="0"/>
                <a:ea typeface="宋体" pitchFamily="2" charset="-122"/>
                <a:cs typeface="+mn-cs"/>
              </a:rPr>
              <a:t>l.l</a:t>
            </a:r>
            <a:r>
              <a:rPr lang="en-US" altLang="zh-CN" sz="1200" b="0" i="0" u="none" strike="noStrike" kern="1200" baseline="0" dirty="0" smtClean="0">
                <a:solidFill>
                  <a:schemeClr val="tx1"/>
                </a:solidFill>
                <a:latin typeface="Arial" charset="0"/>
                <a:ea typeface="宋体" pitchFamily="2" charset="-122"/>
                <a:cs typeface="+mn-cs"/>
              </a:rPr>
              <a:t> 400 Bad Request {</a:t>
            </a:r>
            <a:r>
              <a:rPr lang="zh-CN" altLang="en-US" sz="1200" b="0" i="0" u="none" strike="noStrike" kern="1200" baseline="0" dirty="0" smtClean="0">
                <a:solidFill>
                  <a:schemeClr val="tx1"/>
                </a:solidFill>
                <a:latin typeface="Arial" charset="0"/>
                <a:ea typeface="宋体" pitchFamily="2" charset="-122"/>
                <a:cs typeface="+mn-cs"/>
              </a:rPr>
              <a:t>错误的请求</a:t>
            </a:r>
            <a:r>
              <a:rPr lang="en-US" altLang="zh-CN" sz="1200" b="0" i="0" u="none" strike="noStrike" kern="1200" baseline="0" dirty="0" smtClean="0">
                <a:solidFill>
                  <a:schemeClr val="tx1"/>
                </a:solidFill>
                <a:latin typeface="Arial" charset="0"/>
                <a:ea typeface="宋体" pitchFamily="2" charset="-122"/>
                <a:cs typeface="+mn-cs"/>
              </a:rPr>
              <a:t>}</a:t>
            </a:r>
          </a:p>
          <a:p>
            <a:r>
              <a:rPr lang="en-US" altLang="zh-CN" sz="1200" b="0" i="0" u="none" strike="noStrike" kern="1200" baseline="0" dirty="0" smtClean="0">
                <a:solidFill>
                  <a:schemeClr val="tx1"/>
                </a:solidFill>
                <a:latin typeface="Arial" charset="0"/>
                <a:ea typeface="宋体" pitchFamily="2" charset="-122"/>
                <a:cs typeface="+mn-cs"/>
              </a:rPr>
              <a:t>Http/</a:t>
            </a:r>
            <a:r>
              <a:rPr lang="en-US" altLang="zh-CN" sz="1200" b="0" i="0" u="none" strike="noStrike" kern="1200" baseline="0" dirty="0" err="1" smtClean="0">
                <a:solidFill>
                  <a:schemeClr val="tx1"/>
                </a:solidFill>
                <a:latin typeface="Arial" charset="0"/>
                <a:ea typeface="宋体" pitchFamily="2" charset="-122"/>
                <a:cs typeface="+mn-cs"/>
              </a:rPr>
              <a:t>l.l</a:t>
            </a:r>
            <a:r>
              <a:rPr lang="en-US" altLang="zh-CN" sz="1200" b="0" i="0" u="none" strike="noStrike" kern="1200" baseline="0" dirty="0" smtClean="0">
                <a:solidFill>
                  <a:schemeClr val="tx1"/>
                </a:solidFill>
                <a:latin typeface="Arial" charset="0"/>
                <a:ea typeface="宋体" pitchFamily="2" charset="-122"/>
                <a:cs typeface="+mn-cs"/>
              </a:rPr>
              <a:t> 404 Not Found {</a:t>
            </a:r>
            <a:r>
              <a:rPr lang="zh-CN" altLang="en-US" sz="1200" b="0" i="0" u="none" strike="noStrike" kern="1200" baseline="0" dirty="0" smtClean="0">
                <a:solidFill>
                  <a:schemeClr val="tx1"/>
                </a:solidFill>
                <a:latin typeface="Arial" charset="0"/>
                <a:ea typeface="宋体" pitchFamily="2" charset="-122"/>
                <a:cs typeface="+mn-cs"/>
              </a:rPr>
              <a:t>找不到</a:t>
            </a:r>
            <a:r>
              <a:rPr lang="en-US" altLang="zh-CN" sz="1200" b="0" i="0" u="none" strike="noStrike" kern="1200" baseline="0" dirty="0" smtClean="0">
                <a:solidFill>
                  <a:schemeClr val="tx1"/>
                </a:solidFill>
                <a:latin typeface="Arial" charset="0"/>
                <a:ea typeface="宋体" pitchFamily="2" charset="-122"/>
                <a:cs typeface="+mn-cs"/>
              </a:rPr>
              <a:t>}</a:t>
            </a:r>
            <a:endParaRPr lang="zh-CN" altLang="zh-CN" dirty="0"/>
          </a:p>
        </p:txBody>
      </p:sp>
    </p:spTree>
    <p:extLst>
      <p:ext uri="{BB962C8B-B14F-4D97-AF65-F5344CB8AC3E}">
        <p14:creationId xmlns:p14="http://schemas.microsoft.com/office/powerpoint/2010/main" val="2886288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3F122554-ED6C-4717-84BC-60212CFC23CD}" type="slidenum">
              <a:rPr lang="zh-CN" altLang="en-US" smtClean="0">
                <a:latin typeface="Tahoma" pitchFamily="34" charset="0"/>
              </a:rPr>
              <a:pPr eaLnBrk="1" hangingPunct="1"/>
              <a:t>2</a:t>
            </a:fld>
            <a:endParaRPr lang="en-US" altLang="zh-CN" smtClean="0">
              <a:latin typeface="Tahoma" pitchFamily="34"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sz="1200" kern="1200" dirty="0" smtClean="0">
                <a:solidFill>
                  <a:schemeClr val="tx1"/>
                </a:solidFill>
                <a:effectLst/>
                <a:latin typeface="Arial" charset="0"/>
                <a:ea typeface="宋体" pitchFamily="2" charset="-122"/>
                <a:cs typeface="+mn-cs"/>
              </a:rPr>
              <a:t>运输层的功能增加使得用户所需的通信环境十分完善，可以保证用户数据按照要求从网络的一端传输到另一端，但在用户数据传输过程中用户如何控制信息的交互</a:t>
            </a:r>
            <a:r>
              <a:rPr lang="en-US" altLang="zh-CN" sz="1200" kern="1200" dirty="0" smtClean="0">
                <a:solidFill>
                  <a:schemeClr val="tx1"/>
                </a:solidFill>
                <a:effectLst/>
                <a:latin typeface="Arial" charset="0"/>
                <a:ea typeface="宋体" pitchFamily="2" charset="-122"/>
                <a:cs typeface="+mn-cs"/>
              </a:rPr>
              <a:t>,</a:t>
            </a:r>
            <a:r>
              <a:rPr lang="zh-CN" altLang="en-US" sz="1200" kern="1200" dirty="0" smtClean="0">
                <a:solidFill>
                  <a:schemeClr val="tx1"/>
                </a:solidFill>
                <a:effectLst/>
                <a:latin typeface="Arial" charset="0"/>
                <a:ea typeface="宋体" pitchFamily="2" charset="-122"/>
                <a:cs typeface="+mn-cs"/>
              </a:rPr>
              <a:t>网络应当提供什么样的功能来协助用户管理和控制用户之间的信息交换？会话层主要解决这些问题</a:t>
            </a:r>
            <a:endParaRPr lang="zh-CN" altLang="en-US" dirty="0" smtClean="0"/>
          </a:p>
        </p:txBody>
      </p:sp>
    </p:spTree>
    <p:extLst>
      <p:ext uri="{BB962C8B-B14F-4D97-AF65-F5344CB8AC3E}">
        <p14:creationId xmlns:p14="http://schemas.microsoft.com/office/powerpoint/2010/main" val="19255388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0D7968-A24C-43B9-A4BE-F8C24705EC1D}" type="slidenum">
              <a:rPr lang="en-US" altLang="zh-CN"/>
              <a:pPr/>
              <a:t>20</a:t>
            </a:fld>
            <a:endParaRPr lang="en-US" altLang="zh-CN"/>
          </a:p>
        </p:txBody>
      </p:sp>
      <p:sp>
        <p:nvSpPr>
          <p:cNvPr id="924674" name="Rectangle 2"/>
          <p:cNvSpPr>
            <a:spLocks noGrp="1" noRot="1" noChangeAspect="1" noChangeArrowheads="1" noTextEdit="1"/>
          </p:cNvSpPr>
          <p:nvPr>
            <p:ph type="sldImg"/>
          </p:nvPr>
        </p:nvSpPr>
        <p:spPr>
          <a:ln/>
        </p:spPr>
      </p:sp>
      <p:sp>
        <p:nvSpPr>
          <p:cNvPr id="924675"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6650108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B436D7-C400-4E78-81FA-7378901E9FE9}" type="slidenum">
              <a:rPr lang="en-US" altLang="zh-CN"/>
              <a:pPr/>
              <a:t>21</a:t>
            </a:fld>
            <a:endParaRPr lang="en-US" altLang="zh-CN"/>
          </a:p>
        </p:txBody>
      </p:sp>
      <p:sp>
        <p:nvSpPr>
          <p:cNvPr id="929794" name="Rectangle 2"/>
          <p:cNvSpPr>
            <a:spLocks noGrp="1" noRot="1" noChangeAspect="1" noChangeArrowheads="1" noTextEdit="1"/>
          </p:cNvSpPr>
          <p:nvPr>
            <p:ph type="sldImg"/>
          </p:nvPr>
        </p:nvSpPr>
        <p:spPr>
          <a:ln/>
        </p:spPr>
      </p:sp>
      <p:sp>
        <p:nvSpPr>
          <p:cNvPr id="9297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654659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E71C67DB-8F80-446F-9C6C-1EE1FF68B023}" type="slidenum">
              <a:rPr lang="zh-CN" altLang="en-US" smtClean="0">
                <a:latin typeface="Tahoma" pitchFamily="34" charset="0"/>
              </a:rPr>
              <a:pPr eaLnBrk="1" hangingPunct="1"/>
              <a:t>22</a:t>
            </a:fld>
            <a:endParaRPr lang="en-US" altLang="zh-CN" smtClean="0">
              <a:latin typeface="Tahoma" pitchFamily="34"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200" b="0" i="0" u="none" strike="noStrike" kern="1200" baseline="0" dirty="0" smtClean="0">
                <a:solidFill>
                  <a:schemeClr val="tx1"/>
                </a:solidFill>
                <a:latin typeface="Arial" charset="0"/>
                <a:ea typeface="宋体" pitchFamily="2" charset="-122"/>
                <a:cs typeface="+mn-cs"/>
              </a:rPr>
              <a:t>在因特网发展的早期阶段，</a:t>
            </a:r>
            <a:r>
              <a:rPr lang="en-US" altLang="zh-CN" sz="1200" b="0" i="0" u="none" strike="noStrike" kern="1200" baseline="0" dirty="0" smtClean="0">
                <a:solidFill>
                  <a:schemeClr val="tx1"/>
                </a:solidFill>
                <a:latin typeface="Arial" charset="0"/>
                <a:ea typeface="宋体" pitchFamily="2" charset="-122"/>
                <a:cs typeface="+mn-cs"/>
              </a:rPr>
              <a:t>FTP </a:t>
            </a:r>
            <a:r>
              <a:rPr lang="zh-CN" altLang="en-US" sz="1200" b="0" i="0" u="none" strike="noStrike" kern="1200" baseline="0" dirty="0" smtClean="0">
                <a:solidFill>
                  <a:schemeClr val="tx1"/>
                </a:solidFill>
                <a:latin typeface="Arial" charset="0"/>
                <a:ea typeface="宋体" pitchFamily="2" charset="-122"/>
                <a:cs typeface="+mn-cs"/>
              </a:rPr>
              <a:t>传送文件约占整个因特网的通信量的二分之一，而由电子邮件和域名系统所产生的通信量还小于</a:t>
            </a:r>
            <a:r>
              <a:rPr lang="en-US" altLang="zh-CN" sz="1200" b="0" i="0" u="none" strike="noStrike" kern="1200" baseline="0" dirty="0" smtClean="0">
                <a:solidFill>
                  <a:schemeClr val="tx1"/>
                </a:solidFill>
                <a:latin typeface="Arial" charset="0"/>
                <a:ea typeface="宋体" pitchFamily="2" charset="-122"/>
                <a:cs typeface="+mn-cs"/>
              </a:rPr>
              <a:t>FTP </a:t>
            </a:r>
            <a:r>
              <a:rPr lang="zh-CN" altLang="en-US" sz="1200" b="0" i="0" u="none" strike="noStrike" kern="1200" baseline="0" dirty="0" smtClean="0">
                <a:solidFill>
                  <a:schemeClr val="tx1"/>
                </a:solidFill>
                <a:latin typeface="Arial" charset="0"/>
                <a:ea typeface="宋体" pitchFamily="2" charset="-122"/>
                <a:cs typeface="+mn-cs"/>
              </a:rPr>
              <a:t>所产生的通信量。到</a:t>
            </a:r>
            <a:r>
              <a:rPr lang="en-US" altLang="zh-CN" sz="1200" b="0" i="0" u="none" strike="noStrike" kern="1200" baseline="0" dirty="0" smtClean="0">
                <a:solidFill>
                  <a:schemeClr val="tx1"/>
                </a:solidFill>
                <a:latin typeface="Arial" charset="0"/>
                <a:ea typeface="宋体" pitchFamily="2" charset="-122"/>
                <a:cs typeface="+mn-cs"/>
              </a:rPr>
              <a:t>1995 </a:t>
            </a:r>
            <a:r>
              <a:rPr lang="zh-CN" altLang="en-US" sz="1200" b="0" i="0" u="none" strike="noStrike" kern="1200" baseline="0" dirty="0" smtClean="0">
                <a:solidFill>
                  <a:schemeClr val="tx1"/>
                </a:solidFill>
                <a:latin typeface="Arial" charset="0"/>
                <a:ea typeface="宋体" pitchFamily="2" charset="-122"/>
                <a:cs typeface="+mn-cs"/>
              </a:rPr>
              <a:t>年，</a:t>
            </a:r>
            <a:r>
              <a:rPr lang="en-US" altLang="zh-CN" sz="1200" b="0" i="0" u="none" strike="noStrike" kern="1200" baseline="0" dirty="0" smtClean="0">
                <a:solidFill>
                  <a:schemeClr val="tx1"/>
                </a:solidFill>
                <a:latin typeface="Arial" charset="0"/>
                <a:ea typeface="宋体" pitchFamily="2" charset="-122"/>
                <a:cs typeface="+mn-cs"/>
              </a:rPr>
              <a:t>www </a:t>
            </a:r>
            <a:r>
              <a:rPr lang="zh-CN" altLang="en-US" sz="1200" b="0" i="0" u="none" strike="noStrike" kern="1200" baseline="0" dirty="0" smtClean="0">
                <a:solidFill>
                  <a:schemeClr val="tx1"/>
                </a:solidFill>
                <a:latin typeface="Arial" charset="0"/>
                <a:ea typeface="宋体" pitchFamily="2" charset="-122"/>
                <a:cs typeface="+mn-cs"/>
              </a:rPr>
              <a:t>的通信量才首次超过。</a:t>
            </a:r>
            <a:endParaRPr lang="en-US" altLang="zh-CN" sz="1200" b="0" i="0" u="none" strike="noStrike" kern="1200" baseline="0" dirty="0" smtClean="0">
              <a:solidFill>
                <a:schemeClr val="tx1"/>
              </a:solidFill>
              <a:latin typeface="Arial" charset="0"/>
              <a:ea typeface="宋体" pitchFamily="2" charset="-122"/>
              <a:cs typeface="+mn-cs"/>
            </a:endParaRPr>
          </a:p>
          <a:p>
            <a:r>
              <a:rPr lang="zh-CN" altLang="en-US" sz="1200" b="0" i="0" u="none" strike="noStrike" kern="1200" baseline="0" dirty="0" smtClean="0">
                <a:solidFill>
                  <a:schemeClr val="tx1"/>
                </a:solidFill>
                <a:latin typeface="Arial" charset="0"/>
                <a:ea typeface="宋体" pitchFamily="2" charset="-122"/>
                <a:cs typeface="+mn-cs"/>
              </a:rPr>
              <a:t>文件共享协议中的另一大类是联机访问，网络文件系统</a:t>
            </a:r>
            <a:r>
              <a:rPr lang="en-US" altLang="zh-CN" sz="1200" b="0" i="0" u="none" strike="noStrike" kern="1200" baseline="0" dirty="0" smtClean="0">
                <a:solidFill>
                  <a:schemeClr val="tx1"/>
                </a:solidFill>
                <a:latin typeface="Arial" charset="0"/>
                <a:ea typeface="宋体" pitchFamily="2" charset="-122"/>
                <a:cs typeface="+mn-cs"/>
              </a:rPr>
              <a:t>NFS</a:t>
            </a:r>
            <a:r>
              <a:rPr lang="zh-CN" altLang="en-US" sz="1200" b="0" i="0" u="none" strike="noStrike" kern="1200" baseline="0" dirty="0" smtClean="0">
                <a:solidFill>
                  <a:schemeClr val="tx1"/>
                </a:solidFill>
                <a:latin typeface="Arial" charset="0"/>
                <a:ea typeface="宋体" pitchFamily="2" charset="-122"/>
                <a:cs typeface="+mn-cs"/>
              </a:rPr>
              <a:t>可使本地计算机共享远地的资源，就像这些资源在本地一样</a:t>
            </a:r>
            <a:endParaRPr lang="en-US" altLang="zh-CN" sz="1200" b="0" i="0" u="none" strike="noStrike" kern="1200" baseline="0" dirty="0" smtClean="0">
              <a:solidFill>
                <a:schemeClr val="tx1"/>
              </a:solidFill>
              <a:latin typeface="Arial" charset="0"/>
              <a:ea typeface="宋体" pitchFamily="2" charset="-122"/>
              <a:cs typeface="+mn-cs"/>
            </a:endParaRPr>
          </a:p>
          <a:p>
            <a:r>
              <a:rPr lang="zh-CN" altLang="zh-CN" sz="1200" kern="1200" dirty="0" smtClean="0">
                <a:solidFill>
                  <a:schemeClr val="tx1"/>
                </a:solidFill>
                <a:effectLst/>
                <a:latin typeface="Arial" charset="0"/>
                <a:ea typeface="宋体" pitchFamily="2" charset="-122"/>
                <a:cs typeface="+mn-cs"/>
              </a:rPr>
              <a:t>经常遇到的问题是</a:t>
            </a:r>
            <a:r>
              <a:rPr lang="en-US" altLang="zh-CN" sz="1200" kern="1200" dirty="0" smtClean="0">
                <a:solidFill>
                  <a:schemeClr val="tx1"/>
                </a:solidFill>
                <a:effectLst/>
                <a:latin typeface="Arial" charset="0"/>
                <a:ea typeface="宋体" pitchFamily="2" charset="-122"/>
                <a:cs typeface="+mn-cs"/>
              </a:rPr>
              <a:t>:</a:t>
            </a:r>
            <a:endParaRPr lang="zh-CN" altLang="zh-CN" sz="1200" kern="1200" dirty="0" smtClean="0">
              <a:solidFill>
                <a:schemeClr val="tx1"/>
              </a:solidFill>
              <a:effectLst/>
              <a:latin typeface="Arial" charset="0"/>
              <a:ea typeface="宋体" pitchFamily="2" charset="-122"/>
              <a:cs typeface="+mn-cs"/>
            </a:endParaRPr>
          </a:p>
          <a:p>
            <a:r>
              <a:rPr lang="en-US" altLang="zh-CN" sz="1200" kern="1200" dirty="0" smtClean="0">
                <a:solidFill>
                  <a:schemeClr val="tx1"/>
                </a:solidFill>
                <a:effectLst/>
                <a:latin typeface="Arial" charset="0"/>
                <a:ea typeface="宋体" pitchFamily="2" charset="-122"/>
                <a:cs typeface="+mn-cs"/>
              </a:rPr>
              <a:t>(1)</a:t>
            </a:r>
            <a:r>
              <a:rPr lang="zh-CN" altLang="zh-CN" sz="1200" kern="1200" dirty="0" smtClean="0">
                <a:solidFill>
                  <a:schemeClr val="tx1"/>
                </a:solidFill>
                <a:effectLst/>
                <a:latin typeface="Arial" charset="0"/>
                <a:ea typeface="宋体" pitchFamily="2" charset="-122"/>
                <a:cs typeface="+mn-cs"/>
              </a:rPr>
              <a:t>计算机存储数据的格式不同。</a:t>
            </a:r>
          </a:p>
          <a:p>
            <a:r>
              <a:rPr lang="en-US" altLang="zh-CN" sz="1200" kern="1200" dirty="0" smtClean="0">
                <a:solidFill>
                  <a:schemeClr val="tx1"/>
                </a:solidFill>
                <a:effectLst/>
                <a:latin typeface="Arial" charset="0"/>
                <a:ea typeface="宋体" pitchFamily="2" charset="-122"/>
                <a:cs typeface="+mn-cs"/>
              </a:rPr>
              <a:t>(2) </a:t>
            </a:r>
            <a:r>
              <a:rPr lang="zh-CN" altLang="zh-CN" sz="1200" kern="1200" dirty="0" smtClean="0">
                <a:solidFill>
                  <a:schemeClr val="tx1"/>
                </a:solidFill>
                <a:effectLst/>
                <a:latin typeface="Arial" charset="0"/>
                <a:ea typeface="宋体" pitchFamily="2" charset="-122"/>
                <a:cs typeface="+mn-cs"/>
              </a:rPr>
              <a:t>文件的目录结构和文件命名的规定不同。</a:t>
            </a:r>
          </a:p>
          <a:p>
            <a:r>
              <a:rPr lang="en-US" altLang="zh-CN" sz="1200" kern="1200" dirty="0" smtClean="0">
                <a:solidFill>
                  <a:schemeClr val="tx1"/>
                </a:solidFill>
                <a:effectLst/>
                <a:latin typeface="Arial" charset="0"/>
                <a:ea typeface="宋体" pitchFamily="2" charset="-122"/>
                <a:cs typeface="+mn-cs"/>
              </a:rPr>
              <a:t>(3) </a:t>
            </a:r>
            <a:r>
              <a:rPr lang="zh-CN" altLang="zh-CN" sz="1200" kern="1200" dirty="0" smtClean="0">
                <a:solidFill>
                  <a:schemeClr val="tx1"/>
                </a:solidFill>
                <a:effectLst/>
                <a:latin typeface="Arial" charset="0"/>
                <a:ea typeface="宋体" pitchFamily="2" charset="-122"/>
                <a:cs typeface="+mn-cs"/>
              </a:rPr>
              <a:t>对于相同的文件存取功能，操作系统使用的命令不同。</a:t>
            </a:r>
          </a:p>
          <a:p>
            <a:r>
              <a:rPr lang="en-US" altLang="zh-CN" sz="1200" kern="1200" dirty="0" smtClean="0">
                <a:solidFill>
                  <a:schemeClr val="tx1"/>
                </a:solidFill>
                <a:effectLst/>
                <a:latin typeface="Arial" charset="0"/>
                <a:ea typeface="宋体" pitchFamily="2" charset="-122"/>
                <a:cs typeface="+mn-cs"/>
              </a:rPr>
              <a:t>(4) </a:t>
            </a:r>
            <a:r>
              <a:rPr lang="zh-CN" altLang="zh-CN" sz="1200" kern="1200" dirty="0" smtClean="0">
                <a:solidFill>
                  <a:schemeClr val="tx1"/>
                </a:solidFill>
                <a:effectLst/>
                <a:latin typeface="Arial" charset="0"/>
                <a:ea typeface="宋体" pitchFamily="2" charset="-122"/>
                <a:cs typeface="+mn-cs"/>
              </a:rPr>
              <a:t>访问控制方法不同。</a:t>
            </a:r>
            <a:endParaRPr lang="en-US" altLang="zh-CN" sz="1200" b="0" i="0" u="none" strike="noStrike" kern="1200" baseline="0" dirty="0" smtClean="0">
              <a:solidFill>
                <a:schemeClr val="tx1"/>
              </a:solidFill>
              <a:latin typeface="Arial" charset="0"/>
              <a:ea typeface="宋体" pitchFamily="2" charset="-122"/>
              <a:cs typeface="+mn-cs"/>
            </a:endParaRPr>
          </a:p>
          <a:p>
            <a:r>
              <a:rPr lang="en-US" altLang="zh-CN" sz="1200" b="0" i="0" u="none" strike="noStrike" kern="1200" baseline="0" dirty="0" smtClean="0">
                <a:solidFill>
                  <a:schemeClr val="tx1"/>
                </a:solidFill>
                <a:latin typeface="Arial" charset="0"/>
                <a:ea typeface="宋体" pitchFamily="2" charset="-122"/>
                <a:cs typeface="+mn-cs"/>
              </a:rPr>
              <a:t>FTP </a:t>
            </a:r>
            <a:r>
              <a:rPr lang="zh-CN" altLang="en-US" sz="1200" b="0" i="0" u="none" strike="noStrike" kern="1200" baseline="0" dirty="0" smtClean="0">
                <a:solidFill>
                  <a:schemeClr val="tx1"/>
                </a:solidFill>
                <a:latin typeface="Arial" charset="0"/>
                <a:ea typeface="宋体" pitchFamily="2" charset="-122"/>
                <a:cs typeface="+mn-cs"/>
              </a:rPr>
              <a:t>并非对所有的数据传输都是最佳。</a:t>
            </a:r>
            <a:endParaRPr lang="en-US" altLang="zh-CN" sz="1200" b="0" i="0" u="none" strike="noStrike" kern="1200" baseline="0" dirty="0" smtClean="0">
              <a:solidFill>
                <a:schemeClr val="tx1"/>
              </a:solidFill>
              <a:latin typeface="Arial" charset="0"/>
              <a:ea typeface="宋体" pitchFamily="2" charset="-122"/>
              <a:cs typeface="+mn-cs"/>
            </a:endParaRPr>
          </a:p>
          <a:p>
            <a:r>
              <a:rPr lang="en-US" altLang="zh-CN" sz="1200" b="0" i="0" u="none" strike="noStrike" kern="1200" baseline="0" dirty="0" smtClean="0">
                <a:solidFill>
                  <a:schemeClr val="tx1"/>
                </a:solidFill>
                <a:latin typeface="Arial" charset="0"/>
                <a:ea typeface="宋体" pitchFamily="2" charset="-122"/>
                <a:cs typeface="+mn-cs"/>
              </a:rPr>
              <a:t>TFTP </a:t>
            </a:r>
            <a:r>
              <a:rPr lang="zh-CN" altLang="en-US" sz="1200" b="0" i="0" u="none" strike="noStrike" kern="1200" baseline="0" dirty="0" smtClean="0">
                <a:solidFill>
                  <a:schemeClr val="tx1"/>
                </a:solidFill>
                <a:latin typeface="Arial" charset="0"/>
                <a:ea typeface="宋体" pitchFamily="2" charset="-122"/>
                <a:cs typeface="+mn-cs"/>
              </a:rPr>
              <a:t>只支持文件传输而不支持交耳。</a:t>
            </a:r>
            <a:r>
              <a:rPr lang="en-US" altLang="zh-CN" sz="1200" b="0" i="0" u="none" strike="noStrike" kern="1200" baseline="0" dirty="0" smtClean="0">
                <a:solidFill>
                  <a:schemeClr val="tx1"/>
                </a:solidFill>
                <a:latin typeface="Arial" charset="0"/>
                <a:ea typeface="宋体" pitchFamily="2" charset="-122"/>
                <a:cs typeface="+mn-cs"/>
              </a:rPr>
              <a:t>TFTP </a:t>
            </a:r>
            <a:r>
              <a:rPr lang="zh-CN" altLang="en-US" sz="1200" b="0" i="0" u="none" strike="noStrike" kern="1200" baseline="0" dirty="0" smtClean="0">
                <a:solidFill>
                  <a:schemeClr val="tx1"/>
                </a:solidFill>
                <a:latin typeface="Arial" charset="0"/>
                <a:ea typeface="宋体" pitchFamily="2" charset="-122"/>
                <a:cs typeface="+mn-cs"/>
              </a:rPr>
              <a:t>没有一个庞大的命令集，没有列目录的功能，也不能对用户进行身份鉴别。</a:t>
            </a:r>
            <a:endParaRPr lang="en-US" altLang="zh-CN" sz="1200" b="0" i="0" u="none" strike="noStrike" kern="1200" baseline="0" dirty="0" smtClean="0">
              <a:solidFill>
                <a:schemeClr val="tx1"/>
              </a:solidFill>
              <a:latin typeface="Arial" charset="0"/>
              <a:ea typeface="宋体" pitchFamily="2" charset="-122"/>
              <a:cs typeface="+mn-cs"/>
            </a:endParaRPr>
          </a:p>
          <a:p>
            <a:r>
              <a:rPr lang="en-US" altLang="zh-CN" sz="1200" b="0" i="0" u="none" strike="noStrike" kern="1200" baseline="0" dirty="0" smtClean="0">
                <a:solidFill>
                  <a:schemeClr val="tx1"/>
                </a:solidFill>
                <a:latin typeface="Arial" charset="0"/>
                <a:ea typeface="宋体" pitchFamily="2" charset="-122"/>
                <a:cs typeface="+mn-cs"/>
              </a:rPr>
              <a:t>(1)</a:t>
            </a:r>
            <a:r>
              <a:rPr lang="zh-CN" altLang="en-US" sz="1200" b="0" i="0" u="none" strike="noStrike" kern="1200" baseline="0" dirty="0" smtClean="0">
                <a:solidFill>
                  <a:schemeClr val="tx1"/>
                </a:solidFill>
                <a:latin typeface="Arial" charset="0"/>
                <a:ea typeface="宋体" pitchFamily="2" charset="-122"/>
                <a:cs typeface="+mn-cs"/>
              </a:rPr>
              <a:t>每次传送的数据报文中有</a:t>
            </a:r>
            <a:r>
              <a:rPr lang="en-US" altLang="zh-CN" sz="1200" b="0" i="0" u="none" strike="noStrike" kern="1200" baseline="0" dirty="0" smtClean="0">
                <a:solidFill>
                  <a:schemeClr val="tx1"/>
                </a:solidFill>
                <a:latin typeface="Arial" charset="0"/>
                <a:ea typeface="宋体" pitchFamily="2" charset="-122"/>
                <a:cs typeface="+mn-cs"/>
              </a:rPr>
              <a:t>512 </a:t>
            </a:r>
            <a:r>
              <a:rPr lang="zh-CN" altLang="en-US" sz="1200" b="0" i="0" u="none" strike="noStrike" kern="1200" baseline="0" dirty="0" smtClean="0">
                <a:solidFill>
                  <a:schemeClr val="tx1"/>
                </a:solidFill>
                <a:latin typeface="Arial" charset="0"/>
                <a:ea typeface="宋体" pitchFamily="2" charset="-122"/>
                <a:cs typeface="+mn-cs"/>
              </a:rPr>
              <a:t>字节的数据，但最后一次可不足</a:t>
            </a:r>
            <a:r>
              <a:rPr lang="en-US" altLang="zh-CN" sz="1200" b="0" i="0" u="none" strike="noStrike" kern="1200" baseline="0" dirty="0" smtClean="0">
                <a:solidFill>
                  <a:schemeClr val="tx1"/>
                </a:solidFill>
                <a:latin typeface="Arial" charset="0"/>
                <a:ea typeface="宋体" pitchFamily="2" charset="-122"/>
                <a:cs typeface="+mn-cs"/>
              </a:rPr>
              <a:t>512 </a:t>
            </a:r>
            <a:r>
              <a:rPr lang="zh-CN" altLang="en-US" sz="1200" b="0" i="0" u="none" strike="noStrike" kern="1200" baseline="0" dirty="0" smtClean="0">
                <a:solidFill>
                  <a:schemeClr val="tx1"/>
                </a:solidFill>
                <a:latin typeface="Arial" charset="0"/>
                <a:ea typeface="宋体" pitchFamily="2" charset="-122"/>
                <a:cs typeface="+mn-cs"/>
              </a:rPr>
              <a:t>字节。</a:t>
            </a:r>
            <a:r>
              <a:rPr lang="en-US" altLang="zh-CN" sz="1200" b="0" i="0" u="none" strike="noStrike" kern="1200" baseline="0" dirty="0" smtClean="0">
                <a:solidFill>
                  <a:schemeClr val="tx1"/>
                </a:solidFill>
                <a:latin typeface="Arial" charset="0"/>
                <a:ea typeface="宋体" pitchFamily="2" charset="-122"/>
                <a:cs typeface="+mn-cs"/>
              </a:rPr>
              <a:t>(2) </a:t>
            </a:r>
            <a:r>
              <a:rPr lang="zh-CN" altLang="en-US" sz="1200" b="0" i="0" u="none" strike="noStrike" kern="1200" baseline="0" dirty="0" smtClean="0">
                <a:solidFill>
                  <a:schemeClr val="tx1"/>
                </a:solidFill>
                <a:latin typeface="Arial" charset="0"/>
                <a:ea typeface="宋体" pitchFamily="2" charset="-122"/>
                <a:cs typeface="+mn-cs"/>
              </a:rPr>
              <a:t>数据报文按序编号，从</a:t>
            </a:r>
            <a:r>
              <a:rPr lang="en-US" altLang="zh-CN" sz="1200" b="0" i="0" u="none" strike="noStrike" kern="1200" baseline="0" dirty="0" smtClean="0">
                <a:solidFill>
                  <a:schemeClr val="tx1"/>
                </a:solidFill>
                <a:latin typeface="Arial" charset="0"/>
                <a:ea typeface="宋体" pitchFamily="2" charset="-122"/>
                <a:cs typeface="+mn-cs"/>
              </a:rPr>
              <a:t>1 </a:t>
            </a:r>
            <a:r>
              <a:rPr lang="zh-CN" altLang="en-US" sz="1200" b="0" i="0" u="none" strike="noStrike" kern="1200" baseline="0" dirty="0" smtClean="0">
                <a:solidFill>
                  <a:schemeClr val="tx1"/>
                </a:solidFill>
                <a:latin typeface="Arial" charset="0"/>
                <a:ea typeface="宋体" pitchFamily="2" charset="-122"/>
                <a:cs typeface="+mn-cs"/>
              </a:rPr>
              <a:t>开始。</a:t>
            </a:r>
            <a:r>
              <a:rPr lang="en-US" altLang="zh-CN" sz="1200" b="0" i="0" u="none" strike="noStrike" kern="1200" baseline="0" dirty="0" smtClean="0">
                <a:solidFill>
                  <a:schemeClr val="tx1"/>
                </a:solidFill>
                <a:latin typeface="Arial" charset="0"/>
                <a:ea typeface="宋体" pitchFamily="2" charset="-122"/>
                <a:cs typeface="+mn-cs"/>
              </a:rPr>
              <a:t>(3) </a:t>
            </a:r>
            <a:r>
              <a:rPr lang="zh-CN" altLang="en-US" sz="1200" b="0" i="0" u="none" strike="noStrike" kern="1200" baseline="0" dirty="0" smtClean="0">
                <a:solidFill>
                  <a:schemeClr val="tx1"/>
                </a:solidFill>
                <a:latin typeface="Arial" charset="0"/>
                <a:ea typeface="宋体" pitchFamily="2" charset="-122"/>
                <a:cs typeface="+mn-cs"/>
              </a:rPr>
              <a:t>支持</a:t>
            </a:r>
            <a:r>
              <a:rPr lang="en-US" altLang="zh-CN" sz="1200" b="0" i="0" u="none" strike="noStrike" kern="1200" baseline="0" dirty="0" smtClean="0">
                <a:solidFill>
                  <a:schemeClr val="tx1"/>
                </a:solidFill>
                <a:latin typeface="Arial" charset="0"/>
                <a:ea typeface="宋体" pitchFamily="2" charset="-122"/>
                <a:cs typeface="+mn-cs"/>
              </a:rPr>
              <a:t>ASCII </a:t>
            </a:r>
            <a:r>
              <a:rPr lang="zh-CN" altLang="en-US" sz="1200" b="0" i="0" u="none" strike="noStrike" kern="1200" baseline="0" dirty="0" smtClean="0">
                <a:solidFill>
                  <a:schemeClr val="tx1"/>
                </a:solidFill>
                <a:latin typeface="Arial" charset="0"/>
                <a:ea typeface="宋体" pitchFamily="2" charset="-122"/>
                <a:cs typeface="+mn-cs"/>
              </a:rPr>
              <a:t>码或二进制传送。</a:t>
            </a:r>
            <a:r>
              <a:rPr lang="en-US" altLang="zh-CN" sz="1200" b="0" i="0" u="none" strike="noStrike" kern="1200" baseline="0" dirty="0" smtClean="0">
                <a:solidFill>
                  <a:schemeClr val="tx1"/>
                </a:solidFill>
                <a:latin typeface="Arial" charset="0"/>
                <a:ea typeface="宋体" pitchFamily="2" charset="-122"/>
                <a:cs typeface="+mn-cs"/>
              </a:rPr>
              <a:t>(4) </a:t>
            </a:r>
            <a:r>
              <a:rPr lang="zh-CN" altLang="en-US" sz="1200" b="0" i="0" u="none" strike="noStrike" kern="1200" baseline="0" dirty="0" smtClean="0">
                <a:solidFill>
                  <a:schemeClr val="tx1"/>
                </a:solidFill>
                <a:latin typeface="Arial" charset="0"/>
                <a:ea typeface="宋体" pitchFamily="2" charset="-122"/>
                <a:cs typeface="+mn-cs"/>
              </a:rPr>
              <a:t>可对文件进行读或写。</a:t>
            </a:r>
            <a:r>
              <a:rPr lang="en-US" altLang="zh-CN" sz="1200" b="0" i="0" u="none" strike="noStrike" kern="1200" baseline="0" dirty="0" smtClean="0">
                <a:solidFill>
                  <a:schemeClr val="tx1"/>
                </a:solidFill>
                <a:latin typeface="Arial" charset="0"/>
                <a:ea typeface="宋体" pitchFamily="2" charset="-122"/>
                <a:cs typeface="+mn-cs"/>
              </a:rPr>
              <a:t>(5) </a:t>
            </a:r>
            <a:r>
              <a:rPr lang="zh-CN" altLang="en-US" sz="1200" b="0" i="0" u="none" strike="noStrike" kern="1200" baseline="0" dirty="0" smtClean="0">
                <a:solidFill>
                  <a:schemeClr val="tx1"/>
                </a:solidFill>
                <a:latin typeface="Arial" charset="0"/>
                <a:ea typeface="宋体" pitchFamily="2" charset="-122"/>
                <a:cs typeface="+mn-cs"/>
              </a:rPr>
              <a:t>使用很简单的首部。</a:t>
            </a:r>
            <a:r>
              <a:rPr lang="en-US" altLang="zh-CN" sz="1200" b="0" i="0" u="none" strike="noStrike" kern="1200" baseline="0" dirty="0" smtClean="0">
                <a:solidFill>
                  <a:schemeClr val="tx1"/>
                </a:solidFill>
                <a:latin typeface="Arial" charset="0"/>
                <a:ea typeface="宋体" pitchFamily="2" charset="-122"/>
                <a:cs typeface="+mn-cs"/>
              </a:rPr>
              <a:t>TFTP </a:t>
            </a:r>
            <a:r>
              <a:rPr lang="zh-CN" altLang="en-US" sz="1200" b="0" i="0" u="none" strike="noStrike" kern="1200" baseline="0" dirty="0" smtClean="0">
                <a:solidFill>
                  <a:schemeClr val="tx1"/>
                </a:solidFill>
                <a:latin typeface="Arial" charset="0"/>
                <a:ea typeface="宋体" pitchFamily="2" charset="-122"/>
                <a:cs typeface="+mn-cs"/>
              </a:rPr>
              <a:t>的工作很像停止等待协议</a:t>
            </a:r>
            <a:endParaRPr lang="zh-CN" altLang="en-US" dirty="0" smtClean="0"/>
          </a:p>
        </p:txBody>
      </p:sp>
    </p:spTree>
    <p:extLst>
      <p:ext uri="{BB962C8B-B14F-4D97-AF65-F5344CB8AC3E}">
        <p14:creationId xmlns:p14="http://schemas.microsoft.com/office/powerpoint/2010/main" val="42472079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C9DCC3-DEE5-4217-BC7A-7FD2158E6974}" type="slidenum">
              <a:rPr lang="en-US" altLang="zh-CN"/>
              <a:pPr/>
              <a:t>23</a:t>
            </a:fld>
            <a:endParaRPr lang="en-US" altLang="zh-CN"/>
          </a:p>
        </p:txBody>
      </p:sp>
      <p:sp>
        <p:nvSpPr>
          <p:cNvPr id="828418" name="Rectangle 2"/>
          <p:cNvSpPr>
            <a:spLocks noGrp="1" noRot="1" noChangeAspect="1" noChangeArrowheads="1" noTextEdit="1"/>
          </p:cNvSpPr>
          <p:nvPr>
            <p:ph type="sldImg"/>
          </p:nvPr>
        </p:nvSpPr>
        <p:spPr>
          <a:ln/>
        </p:spPr>
      </p:sp>
      <p:sp>
        <p:nvSpPr>
          <p:cNvPr id="828419"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0" i="0" u="none" strike="noStrike" kern="1200" baseline="0" dirty="0" smtClean="0">
                <a:solidFill>
                  <a:schemeClr val="tx1"/>
                </a:solidFill>
                <a:latin typeface="Arial" charset="0"/>
                <a:ea typeface="宋体" pitchFamily="2" charset="-122"/>
                <a:cs typeface="+mn-cs"/>
              </a:rPr>
              <a:t>在进行文件传输时，</a:t>
            </a:r>
            <a:r>
              <a:rPr lang="en-US" altLang="zh-CN" sz="1200" b="0" i="0" u="none" strike="noStrike" kern="1200" baseline="0" dirty="0" smtClean="0">
                <a:solidFill>
                  <a:schemeClr val="tx1"/>
                </a:solidFill>
                <a:latin typeface="Arial" charset="0"/>
                <a:ea typeface="宋体" pitchFamily="2" charset="-122"/>
                <a:cs typeface="+mn-cs"/>
              </a:rPr>
              <a:t>FTP</a:t>
            </a:r>
            <a:r>
              <a:rPr lang="zh-CN" altLang="en-US" sz="1200" b="0" i="0" u="none" strike="noStrike" kern="1200" baseline="0" dirty="0" smtClean="0">
                <a:solidFill>
                  <a:schemeClr val="tx1"/>
                </a:solidFill>
                <a:latin typeface="Arial" charset="0"/>
                <a:ea typeface="宋体" pitchFamily="2" charset="-122"/>
                <a:cs typeface="+mn-cs"/>
              </a:rPr>
              <a:t>的客户和服务器之间要建立两个并行的</a:t>
            </a:r>
            <a:r>
              <a:rPr lang="en-US" altLang="zh-CN" sz="1200" b="0" i="0" u="none" strike="noStrike" kern="1200" baseline="0" dirty="0" smtClean="0">
                <a:solidFill>
                  <a:schemeClr val="tx1"/>
                </a:solidFill>
                <a:latin typeface="Arial" charset="0"/>
                <a:ea typeface="宋体" pitchFamily="2" charset="-122"/>
                <a:cs typeface="+mn-cs"/>
              </a:rPr>
              <a:t>TCP </a:t>
            </a:r>
            <a:r>
              <a:rPr lang="zh-CN" altLang="en-US" sz="1200" b="0" i="0" u="none" strike="noStrike" kern="1200" baseline="0" dirty="0" smtClean="0">
                <a:solidFill>
                  <a:schemeClr val="tx1"/>
                </a:solidFill>
                <a:latin typeface="Arial" charset="0"/>
                <a:ea typeface="宋体" pitchFamily="2" charset="-122"/>
                <a:cs typeface="+mn-cs"/>
              </a:rPr>
              <a:t>连接</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控制连接</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和</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数据连接</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。控制连接在整个会话期间一直保持打开， </a:t>
            </a:r>
            <a:r>
              <a:rPr lang="en-US" altLang="zh-CN" sz="1200" b="0" i="0" u="none" strike="noStrike" kern="1200" baseline="0" dirty="0" smtClean="0">
                <a:solidFill>
                  <a:schemeClr val="tx1"/>
                </a:solidFill>
                <a:latin typeface="Arial" charset="0"/>
                <a:ea typeface="宋体" pitchFamily="2" charset="-122"/>
                <a:cs typeface="+mn-cs"/>
              </a:rPr>
              <a:t>FTP </a:t>
            </a:r>
            <a:r>
              <a:rPr lang="zh-CN" altLang="en-US" sz="1200" b="0" i="0" u="none" strike="noStrike" kern="1200" baseline="0" dirty="0" smtClean="0">
                <a:solidFill>
                  <a:schemeClr val="tx1"/>
                </a:solidFill>
                <a:latin typeface="Arial" charset="0"/>
                <a:ea typeface="宋体" pitchFamily="2" charset="-122"/>
                <a:cs typeface="+mn-cs"/>
              </a:rPr>
              <a:t>客户所发出的传送请求，通过控制连接发送给服务器端的控制进程，但控制连接并不用来传送文件。实际用于传输文件的是</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数据连接</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。服务器端的控制进程在接收到</a:t>
            </a:r>
            <a:r>
              <a:rPr lang="en-US" altLang="zh-CN" sz="1200" b="0" i="0" u="none" strike="noStrike" kern="1200" baseline="0" dirty="0" smtClean="0">
                <a:solidFill>
                  <a:schemeClr val="tx1"/>
                </a:solidFill>
                <a:latin typeface="Arial" charset="0"/>
                <a:ea typeface="宋体" pitchFamily="2" charset="-122"/>
                <a:cs typeface="+mn-cs"/>
              </a:rPr>
              <a:t>FTP </a:t>
            </a:r>
            <a:r>
              <a:rPr lang="zh-CN" altLang="en-US" sz="1200" b="0" i="0" u="none" strike="noStrike" kern="1200" baseline="0" dirty="0" smtClean="0">
                <a:solidFill>
                  <a:schemeClr val="tx1"/>
                </a:solidFill>
                <a:latin typeface="Arial" charset="0"/>
                <a:ea typeface="宋体" pitchFamily="2" charset="-122"/>
                <a:cs typeface="+mn-cs"/>
              </a:rPr>
              <a:t>客户发送来的文件传输请求后就创建</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数据传送进程</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和</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数据连接</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，用来连接客户端和服务器端的数据传送进程</a:t>
            </a:r>
            <a:endParaRPr lang="en-US" altLang="zh-CN" sz="1200" b="0" i="0" u="none" strike="noStrike" kern="1200" baseline="0" dirty="0" smtClean="0">
              <a:solidFill>
                <a:schemeClr val="tx1"/>
              </a:solidFill>
              <a:latin typeface="Arial" charset="0"/>
              <a:ea typeface="宋体" pitchFamily="2" charset="-122"/>
              <a:cs typeface="+mn-cs"/>
            </a:endParaRPr>
          </a:p>
          <a:p>
            <a:pPr algn="just">
              <a:spcBef>
                <a:spcPct val="0"/>
              </a:spcBef>
              <a:spcAft>
                <a:spcPct val="20000"/>
              </a:spcAft>
            </a:pPr>
            <a:r>
              <a:rPr lang="zh-CN" altLang="en-US" dirty="0" smtClean="0"/>
              <a:t>使用两个独立的连接的主要好处是：</a:t>
            </a:r>
            <a:r>
              <a:rPr lang="zh-CN" altLang="en-US" dirty="0" smtClean="0">
                <a:solidFill>
                  <a:srgbClr val="333399"/>
                </a:solidFill>
                <a:ea typeface="黑体" pitchFamily="2" charset="-122"/>
              </a:rPr>
              <a:t>使协议更加简单和更容易实现。在传输文件时还可以利用控制连接（例如，客户发送请求终止传输）</a:t>
            </a:r>
            <a:endParaRPr lang="zh-CN" altLang="zh-CN" dirty="0"/>
          </a:p>
        </p:txBody>
      </p:sp>
    </p:spTree>
    <p:extLst>
      <p:ext uri="{BB962C8B-B14F-4D97-AF65-F5344CB8AC3E}">
        <p14:creationId xmlns:p14="http://schemas.microsoft.com/office/powerpoint/2010/main" val="9856758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3128BA-7A08-4C2E-9BDA-BB1686BFA731}" type="slidenum">
              <a:rPr lang="en-US" altLang="zh-CN"/>
              <a:pPr/>
              <a:t>24</a:t>
            </a:fld>
            <a:endParaRPr lang="en-US" altLang="zh-CN"/>
          </a:p>
        </p:txBody>
      </p:sp>
      <p:sp>
        <p:nvSpPr>
          <p:cNvPr id="833538" name="Rectangle 2"/>
          <p:cNvSpPr>
            <a:spLocks noGrp="1" noRot="1" noChangeAspect="1" noChangeArrowheads="1" noTextEdit="1"/>
          </p:cNvSpPr>
          <p:nvPr>
            <p:ph type="sldImg"/>
          </p:nvPr>
        </p:nvSpPr>
        <p:spPr>
          <a:ln/>
        </p:spPr>
      </p:sp>
      <p:sp>
        <p:nvSpPr>
          <p:cNvPr id="8335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7142239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FB0C50-FC3A-45C9-8A1C-5AE1BB60D52B}" type="slidenum">
              <a:rPr lang="en-US" altLang="zh-CN"/>
              <a:pPr/>
              <a:t>25</a:t>
            </a:fld>
            <a:endParaRPr lang="en-US" altLang="zh-CN"/>
          </a:p>
        </p:txBody>
      </p:sp>
      <p:sp>
        <p:nvSpPr>
          <p:cNvPr id="834562" name="Rectangle 2"/>
          <p:cNvSpPr>
            <a:spLocks noGrp="1" noRot="1" noChangeAspect="1" noChangeArrowheads="1" noTextEdit="1"/>
          </p:cNvSpPr>
          <p:nvPr>
            <p:ph type="sldImg"/>
          </p:nvPr>
        </p:nvSpPr>
        <p:spPr>
          <a:ln/>
        </p:spPr>
      </p:sp>
      <p:sp>
        <p:nvSpPr>
          <p:cNvPr id="83456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3817934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367929-3462-4F4E-BDF8-2A54A372F477}" type="slidenum">
              <a:rPr lang="en-US" altLang="zh-CN"/>
              <a:pPr/>
              <a:t>26</a:t>
            </a:fld>
            <a:endParaRPr lang="en-US" altLang="zh-CN"/>
          </a:p>
        </p:txBody>
      </p:sp>
      <p:sp>
        <p:nvSpPr>
          <p:cNvPr id="835586" name="Rectangle 2"/>
          <p:cNvSpPr>
            <a:spLocks noGrp="1" noRot="1" noChangeAspect="1" noChangeArrowheads="1" noTextEdit="1"/>
          </p:cNvSpPr>
          <p:nvPr>
            <p:ph type="sldImg"/>
          </p:nvPr>
        </p:nvSpPr>
        <p:spPr>
          <a:ln/>
        </p:spPr>
      </p:sp>
      <p:sp>
        <p:nvSpPr>
          <p:cNvPr id="8355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759446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4A3AC7-7DC2-4666-A77B-D89BDDBACB2C}" type="slidenum">
              <a:rPr lang="en-US" altLang="zh-CN"/>
              <a:pPr/>
              <a:t>27</a:t>
            </a:fld>
            <a:endParaRPr lang="en-US" altLang="zh-CN"/>
          </a:p>
        </p:txBody>
      </p:sp>
      <p:sp>
        <p:nvSpPr>
          <p:cNvPr id="836610" name="Rectangle 2"/>
          <p:cNvSpPr>
            <a:spLocks noGrp="1" noRot="1" noChangeAspect="1" noChangeArrowheads="1" noTextEdit="1"/>
          </p:cNvSpPr>
          <p:nvPr>
            <p:ph type="sldImg"/>
          </p:nvPr>
        </p:nvSpPr>
        <p:spPr>
          <a:ln/>
        </p:spPr>
      </p:sp>
      <p:sp>
        <p:nvSpPr>
          <p:cNvPr id="8366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1250241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86CC8F-F1B7-4749-BB43-BE9F53F9240B}" type="slidenum">
              <a:rPr lang="en-US" altLang="zh-CN"/>
              <a:pPr/>
              <a:t>28</a:t>
            </a:fld>
            <a:endParaRPr lang="en-US" altLang="zh-CN"/>
          </a:p>
        </p:txBody>
      </p:sp>
      <p:sp>
        <p:nvSpPr>
          <p:cNvPr id="837634" name="Rectangle 2"/>
          <p:cNvSpPr>
            <a:spLocks noGrp="1" noRot="1" noChangeAspect="1" noChangeArrowheads="1" noTextEdit="1"/>
          </p:cNvSpPr>
          <p:nvPr>
            <p:ph type="sldImg"/>
          </p:nvPr>
        </p:nvSpPr>
        <p:spPr>
          <a:ln/>
        </p:spPr>
      </p:sp>
      <p:sp>
        <p:nvSpPr>
          <p:cNvPr id="8376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7198131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48B5AD-C218-4842-8B9A-2943B6FBDAE9}" type="slidenum">
              <a:rPr lang="en-US" altLang="zh-CN"/>
              <a:pPr/>
              <a:t>29</a:t>
            </a:fld>
            <a:endParaRPr lang="en-US" altLang="zh-CN"/>
          </a:p>
        </p:txBody>
      </p:sp>
      <p:sp>
        <p:nvSpPr>
          <p:cNvPr id="838658" name="Rectangle 2"/>
          <p:cNvSpPr>
            <a:spLocks noGrp="1" noRot="1" noChangeAspect="1" noChangeArrowheads="1" noTextEdit="1"/>
          </p:cNvSpPr>
          <p:nvPr>
            <p:ph type="sldImg"/>
          </p:nvPr>
        </p:nvSpPr>
        <p:spPr>
          <a:ln/>
        </p:spPr>
      </p:sp>
      <p:sp>
        <p:nvSpPr>
          <p:cNvPr id="8386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63207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FAB8336-FF91-4D48-ACA3-E4F286D53448}" type="slidenum">
              <a:rPr lang="zh-CN" altLang="en-US" smtClean="0">
                <a:latin typeface="Tahoma" pitchFamily="34" charset="0"/>
              </a:rPr>
              <a:pPr eaLnBrk="1" hangingPunct="1"/>
              <a:t>3</a:t>
            </a:fld>
            <a:endParaRPr lang="en-US" altLang="zh-CN" smtClean="0">
              <a:latin typeface="Tahoma" pitchFamily="34"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200" kern="1200" dirty="0" smtClean="0">
                <a:solidFill>
                  <a:schemeClr val="tx1"/>
                </a:solidFill>
                <a:effectLst/>
                <a:latin typeface="Arial" charset="0"/>
                <a:ea typeface="宋体" pitchFamily="2" charset="-122"/>
                <a:cs typeface="+mn-cs"/>
              </a:rPr>
              <a:t>会话层提供丰富的服务来支持用户对数据交换的控制和管理；为了便于会话层服务的实现，标准中将这些服务进行了分类，组合成12个功能单元。</a:t>
            </a:r>
          </a:p>
          <a:p>
            <a:r>
              <a:rPr lang="zh-CN" altLang="en-US" sz="1200" kern="1200" dirty="0" smtClean="0">
                <a:solidFill>
                  <a:schemeClr val="tx1"/>
                </a:solidFill>
                <a:effectLst/>
                <a:latin typeface="Arial" charset="0"/>
                <a:ea typeface="宋体" pitchFamily="2" charset="-122"/>
                <a:cs typeface="+mn-cs"/>
              </a:rPr>
              <a:t>会话层的目的：向用户提供组织和控制信息交换的手段。 其功能有：</a:t>
            </a:r>
            <a:br>
              <a:rPr lang="zh-CN" altLang="en-US" sz="1200" kern="1200" dirty="0" smtClean="0">
                <a:solidFill>
                  <a:schemeClr val="tx1"/>
                </a:solidFill>
                <a:effectLst/>
                <a:latin typeface="Arial" charset="0"/>
                <a:ea typeface="宋体" pitchFamily="2" charset="-122"/>
                <a:cs typeface="+mn-cs"/>
              </a:rPr>
            </a:br>
            <a:r>
              <a:rPr lang="en-US" altLang="zh-CN" sz="1200" kern="1200" dirty="0" smtClean="0">
                <a:solidFill>
                  <a:schemeClr val="tx1"/>
                </a:solidFill>
                <a:effectLst/>
                <a:latin typeface="Arial" charset="0"/>
                <a:ea typeface="宋体" pitchFamily="2" charset="-122"/>
                <a:cs typeface="+mn-cs"/>
              </a:rPr>
              <a:t>(1)</a:t>
            </a:r>
            <a:r>
              <a:rPr lang="zh-CN" altLang="en-US" sz="1200" kern="1200" dirty="0" smtClean="0">
                <a:solidFill>
                  <a:schemeClr val="tx1"/>
                </a:solidFill>
                <a:effectLst/>
                <a:latin typeface="Arial" charset="0"/>
                <a:ea typeface="宋体" pitchFamily="2" charset="-122"/>
                <a:cs typeface="+mn-cs"/>
              </a:rPr>
              <a:t>利用</a:t>
            </a:r>
            <a:r>
              <a:rPr lang="zh-CN" altLang="en-US" sz="1200" u="sng" strike="noStrike" kern="1200" dirty="0" smtClean="0">
                <a:solidFill>
                  <a:schemeClr val="tx1"/>
                </a:solidFill>
                <a:effectLst/>
                <a:latin typeface="Arial" charset="0"/>
                <a:ea typeface="宋体" pitchFamily="2" charset="-122"/>
                <a:cs typeface="+mn-cs"/>
              </a:rPr>
              <a:t>令牌技术</a:t>
            </a:r>
            <a:r>
              <a:rPr lang="zh-CN" altLang="en-US" sz="1200" kern="1200" dirty="0" smtClean="0">
                <a:solidFill>
                  <a:schemeClr val="tx1"/>
                </a:solidFill>
                <a:effectLst/>
                <a:latin typeface="Arial" charset="0"/>
                <a:ea typeface="宋体" pitchFamily="2" charset="-122"/>
                <a:cs typeface="+mn-cs"/>
              </a:rPr>
              <a:t>来保证数据交换、会话同步的有序性；拥有令牌的一方可以发送数据，或者执行其它动作；令牌可以被申请和转让；</a:t>
            </a:r>
            <a:br>
              <a:rPr lang="zh-CN" altLang="en-US" sz="1200" kern="1200" dirty="0" smtClean="0">
                <a:solidFill>
                  <a:schemeClr val="tx1"/>
                </a:solidFill>
                <a:effectLst/>
                <a:latin typeface="Arial" charset="0"/>
                <a:ea typeface="宋体" pitchFamily="2" charset="-122"/>
                <a:cs typeface="+mn-cs"/>
              </a:rPr>
            </a:br>
            <a:r>
              <a:rPr lang="en-US" altLang="zh-CN" sz="1200" kern="1200" dirty="0" smtClean="0">
                <a:solidFill>
                  <a:schemeClr val="tx1"/>
                </a:solidFill>
                <a:effectLst/>
                <a:latin typeface="Arial" charset="0"/>
                <a:ea typeface="宋体" pitchFamily="2" charset="-122"/>
                <a:cs typeface="+mn-cs"/>
              </a:rPr>
              <a:t>(2)</a:t>
            </a:r>
            <a:r>
              <a:rPr lang="zh-CN" altLang="en-US" sz="1200" kern="1200" dirty="0" smtClean="0">
                <a:solidFill>
                  <a:schemeClr val="tx1"/>
                </a:solidFill>
                <a:effectLst/>
                <a:latin typeface="Arial" charset="0"/>
                <a:ea typeface="宋体" pitchFamily="2" charset="-122"/>
                <a:cs typeface="+mn-cs"/>
              </a:rPr>
              <a:t>利用</a:t>
            </a:r>
            <a:r>
              <a:rPr lang="zh-CN" altLang="en-US" sz="1200" u="sng" strike="noStrike" kern="1200" dirty="0" smtClean="0">
                <a:solidFill>
                  <a:schemeClr val="tx1"/>
                </a:solidFill>
                <a:effectLst/>
                <a:latin typeface="Arial" charset="0"/>
                <a:ea typeface="宋体" pitchFamily="2" charset="-122"/>
                <a:cs typeface="+mn-cs"/>
              </a:rPr>
              <a:t>活动和同步技术</a:t>
            </a:r>
            <a:r>
              <a:rPr lang="zh-CN" altLang="en-US" sz="1200" kern="1200" dirty="0" smtClean="0">
                <a:solidFill>
                  <a:schemeClr val="tx1"/>
                </a:solidFill>
                <a:effectLst/>
                <a:latin typeface="Arial" charset="0"/>
                <a:ea typeface="宋体" pitchFamily="2" charset="-122"/>
                <a:cs typeface="+mn-cs"/>
              </a:rPr>
              <a:t>来保证用户数据的完整性；并让用户知道整个交换的过程；</a:t>
            </a:r>
            <a:br>
              <a:rPr lang="zh-CN" altLang="en-US" sz="1200" kern="1200" dirty="0" smtClean="0">
                <a:solidFill>
                  <a:schemeClr val="tx1"/>
                </a:solidFill>
                <a:effectLst/>
                <a:latin typeface="Arial" charset="0"/>
                <a:ea typeface="宋体" pitchFamily="2" charset="-122"/>
                <a:cs typeface="+mn-cs"/>
              </a:rPr>
            </a:br>
            <a:r>
              <a:rPr lang="en-US" altLang="zh-CN" sz="1200" kern="1200" dirty="0" smtClean="0">
                <a:solidFill>
                  <a:schemeClr val="tx1"/>
                </a:solidFill>
                <a:effectLst/>
                <a:latin typeface="Arial" charset="0"/>
                <a:ea typeface="宋体" pitchFamily="2" charset="-122"/>
                <a:cs typeface="+mn-cs"/>
              </a:rPr>
              <a:t>(3)</a:t>
            </a:r>
            <a:r>
              <a:rPr lang="zh-CN" altLang="en-US" sz="1200" kern="1200" dirty="0" smtClean="0">
                <a:solidFill>
                  <a:schemeClr val="tx1"/>
                </a:solidFill>
                <a:effectLst/>
                <a:latin typeface="Arial" charset="0"/>
                <a:ea typeface="宋体" pitchFamily="2" charset="-122"/>
                <a:cs typeface="+mn-cs"/>
              </a:rPr>
              <a:t>利用</a:t>
            </a:r>
            <a:r>
              <a:rPr lang="zh-CN" altLang="en-US" sz="1200" u="sng" strike="noStrike" kern="1200" dirty="0" smtClean="0">
                <a:solidFill>
                  <a:schemeClr val="tx1"/>
                </a:solidFill>
                <a:effectLst/>
                <a:latin typeface="Arial" charset="0"/>
                <a:ea typeface="宋体" pitchFamily="2" charset="-122"/>
                <a:cs typeface="+mn-cs"/>
              </a:rPr>
              <a:t>分段和拼接技术</a:t>
            </a:r>
            <a:r>
              <a:rPr lang="zh-CN" altLang="en-US" sz="1200" kern="1200" dirty="0" smtClean="0">
                <a:solidFill>
                  <a:schemeClr val="tx1"/>
                </a:solidFill>
                <a:effectLst/>
                <a:latin typeface="Arial" charset="0"/>
                <a:ea typeface="宋体" pitchFamily="2" charset="-122"/>
                <a:cs typeface="+mn-cs"/>
              </a:rPr>
              <a:t>来提高数据交换的效率；多块用户数据可以合并在一起进行传输；</a:t>
            </a:r>
            <a:br>
              <a:rPr lang="zh-CN" altLang="en-US" sz="1200" kern="1200" dirty="0" smtClean="0">
                <a:solidFill>
                  <a:schemeClr val="tx1"/>
                </a:solidFill>
                <a:effectLst/>
                <a:latin typeface="Arial" charset="0"/>
                <a:ea typeface="宋体" pitchFamily="2" charset="-122"/>
                <a:cs typeface="+mn-cs"/>
              </a:rPr>
            </a:br>
            <a:r>
              <a:rPr lang="en-US" altLang="zh-CN" sz="1200" kern="1200" dirty="0" smtClean="0">
                <a:solidFill>
                  <a:schemeClr val="tx1"/>
                </a:solidFill>
                <a:effectLst/>
                <a:latin typeface="Arial" charset="0"/>
                <a:ea typeface="宋体" pitchFamily="2" charset="-122"/>
                <a:cs typeface="+mn-cs"/>
              </a:rPr>
              <a:t>(4)</a:t>
            </a:r>
            <a:r>
              <a:rPr lang="zh-CN" altLang="en-US" sz="1200" kern="1200" dirty="0" smtClean="0">
                <a:solidFill>
                  <a:schemeClr val="tx1"/>
                </a:solidFill>
                <a:effectLst/>
                <a:latin typeface="Arial" charset="0"/>
                <a:ea typeface="宋体" pitchFamily="2" charset="-122"/>
                <a:cs typeface="+mn-cs"/>
              </a:rPr>
              <a:t>利用</a:t>
            </a:r>
            <a:r>
              <a:rPr lang="zh-CN" altLang="en-US" sz="1200" u="sng" strike="noStrike" kern="1200" dirty="0" smtClean="0">
                <a:solidFill>
                  <a:schemeClr val="tx1"/>
                </a:solidFill>
                <a:effectLst/>
                <a:latin typeface="Arial" charset="0"/>
                <a:ea typeface="宋体" pitchFamily="2" charset="-122"/>
                <a:cs typeface="+mn-cs"/>
              </a:rPr>
              <a:t>重新同步技术</a:t>
            </a:r>
            <a:r>
              <a:rPr lang="zh-CN" altLang="en-US" sz="1200" kern="1200" dirty="0" smtClean="0">
                <a:solidFill>
                  <a:schemeClr val="tx1"/>
                </a:solidFill>
                <a:effectLst/>
                <a:latin typeface="Arial" charset="0"/>
                <a:ea typeface="宋体" pitchFamily="2" charset="-122"/>
                <a:cs typeface="+mn-cs"/>
              </a:rPr>
              <a:t>来实现用户会话的延续性；支持传输过程中的故障恢复。</a:t>
            </a:r>
            <a:endParaRPr lang="zh-CN" altLang="en-US" dirty="0" smtClean="0"/>
          </a:p>
        </p:txBody>
      </p:sp>
    </p:spTree>
    <p:extLst>
      <p:ext uri="{BB962C8B-B14F-4D97-AF65-F5344CB8AC3E}">
        <p14:creationId xmlns:p14="http://schemas.microsoft.com/office/powerpoint/2010/main" val="20604970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0B132E-BD98-49D4-BA1F-46F51FF40B4D}" type="slidenum">
              <a:rPr lang="en-US" altLang="zh-CN"/>
              <a:pPr/>
              <a:t>30</a:t>
            </a:fld>
            <a:endParaRPr lang="en-US" altLang="zh-CN"/>
          </a:p>
        </p:txBody>
      </p:sp>
      <p:sp>
        <p:nvSpPr>
          <p:cNvPr id="839682" name="Rectangle 2"/>
          <p:cNvSpPr>
            <a:spLocks noGrp="1" noRot="1" noChangeAspect="1" noChangeArrowheads="1" noTextEdit="1"/>
          </p:cNvSpPr>
          <p:nvPr>
            <p:ph type="sldImg"/>
          </p:nvPr>
        </p:nvSpPr>
        <p:spPr>
          <a:ln/>
        </p:spPr>
      </p:sp>
      <p:sp>
        <p:nvSpPr>
          <p:cNvPr id="8396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6507238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16E5AB-2D37-4B6E-A11F-2EA44BE61862}" type="slidenum">
              <a:rPr lang="en-US" altLang="zh-CN"/>
              <a:pPr/>
              <a:t>31</a:t>
            </a:fld>
            <a:endParaRPr lang="en-US" altLang="zh-CN"/>
          </a:p>
        </p:txBody>
      </p:sp>
      <p:sp>
        <p:nvSpPr>
          <p:cNvPr id="840706" name="Rectangle 2"/>
          <p:cNvSpPr>
            <a:spLocks noGrp="1" noRot="1" noChangeAspect="1" noChangeArrowheads="1" noTextEdit="1"/>
          </p:cNvSpPr>
          <p:nvPr>
            <p:ph type="sldImg"/>
          </p:nvPr>
        </p:nvSpPr>
        <p:spPr>
          <a:ln/>
        </p:spPr>
      </p:sp>
      <p:sp>
        <p:nvSpPr>
          <p:cNvPr id="840707" name="Rectangle 3"/>
          <p:cNvSpPr>
            <a:spLocks noGrp="1" noChangeArrowheads="1"/>
          </p:cNvSpPr>
          <p:nvPr>
            <p:ph type="body" idx="1"/>
          </p:nvPr>
        </p:nvSpPr>
        <p:spPr/>
        <p:txBody>
          <a:bodyPr/>
          <a:lstStyle/>
          <a:p>
            <a:pPr>
              <a:buFont typeface="Wingdings" pitchFamily="2" charset="2"/>
              <a:buNone/>
            </a:pPr>
            <a:r>
              <a:rPr lang="en-US" altLang="zh-CN" sz="1200" dirty="0" smtClean="0"/>
              <a:t>(1) </a:t>
            </a:r>
            <a:r>
              <a:rPr lang="zh-CN" altLang="en-US" sz="1200" dirty="0" smtClean="0"/>
              <a:t>计算机存储数据的格式不同。</a:t>
            </a:r>
          </a:p>
          <a:p>
            <a:pPr>
              <a:buFont typeface="Wingdings" pitchFamily="2" charset="2"/>
              <a:buNone/>
            </a:pPr>
            <a:r>
              <a:rPr lang="en-US" altLang="zh-CN" sz="1200" dirty="0" smtClean="0"/>
              <a:t>(2) </a:t>
            </a:r>
            <a:r>
              <a:rPr lang="zh-CN" altLang="en-US" sz="1200" dirty="0" smtClean="0"/>
              <a:t>文件的目录结构和文件命名的规定不同。</a:t>
            </a:r>
          </a:p>
          <a:p>
            <a:pPr>
              <a:buFont typeface="Wingdings" pitchFamily="2" charset="2"/>
              <a:buNone/>
            </a:pPr>
            <a:r>
              <a:rPr lang="en-US" altLang="zh-CN" sz="1200" dirty="0" smtClean="0"/>
              <a:t>(3) </a:t>
            </a:r>
            <a:r>
              <a:rPr lang="zh-CN" altLang="en-US" sz="1200" dirty="0" smtClean="0"/>
              <a:t>对于相同的文件存取功能，操作系统使用的命令不同。</a:t>
            </a:r>
          </a:p>
          <a:p>
            <a:pPr>
              <a:buFont typeface="Wingdings" pitchFamily="2" charset="2"/>
              <a:buNone/>
            </a:pPr>
            <a:r>
              <a:rPr lang="en-US" altLang="zh-CN" sz="1200" dirty="0" smtClean="0"/>
              <a:t>(4) </a:t>
            </a:r>
            <a:r>
              <a:rPr lang="zh-CN" altLang="en-US" sz="1200" dirty="0" smtClean="0"/>
              <a:t>访问控制方法不同。 </a:t>
            </a:r>
          </a:p>
          <a:p>
            <a:endParaRPr lang="zh-CN" altLang="zh-CN" dirty="0"/>
          </a:p>
        </p:txBody>
      </p:sp>
    </p:spTree>
    <p:extLst>
      <p:ext uri="{BB962C8B-B14F-4D97-AF65-F5344CB8AC3E}">
        <p14:creationId xmlns:p14="http://schemas.microsoft.com/office/powerpoint/2010/main" val="28186188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584C15-0E8D-4759-8F8A-36E458E9EA67}" type="slidenum">
              <a:rPr lang="en-US" altLang="zh-CN"/>
              <a:pPr/>
              <a:t>32</a:t>
            </a:fld>
            <a:endParaRPr lang="en-US" altLang="zh-CN"/>
          </a:p>
        </p:txBody>
      </p:sp>
      <p:sp>
        <p:nvSpPr>
          <p:cNvPr id="841730" name="Rectangle 2"/>
          <p:cNvSpPr>
            <a:spLocks noGrp="1" noRot="1" noChangeAspect="1" noChangeArrowheads="1" noTextEdit="1"/>
          </p:cNvSpPr>
          <p:nvPr>
            <p:ph type="sldImg"/>
          </p:nvPr>
        </p:nvSpPr>
        <p:spPr>
          <a:ln/>
        </p:spPr>
      </p:sp>
      <p:sp>
        <p:nvSpPr>
          <p:cNvPr id="8417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818060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CE8EA3-00F5-47C1-9B0F-D307C94D0EDA}" type="slidenum">
              <a:rPr lang="en-US" altLang="zh-CN"/>
              <a:pPr/>
              <a:t>33</a:t>
            </a:fld>
            <a:endParaRPr lang="en-US" altLang="zh-CN"/>
          </a:p>
        </p:txBody>
      </p:sp>
      <p:sp>
        <p:nvSpPr>
          <p:cNvPr id="842754" name="Rectangle 2"/>
          <p:cNvSpPr>
            <a:spLocks noGrp="1" noRot="1" noChangeAspect="1" noChangeArrowheads="1" noTextEdit="1"/>
          </p:cNvSpPr>
          <p:nvPr>
            <p:ph type="sldImg"/>
          </p:nvPr>
        </p:nvSpPr>
        <p:spPr>
          <a:ln/>
        </p:spPr>
      </p:sp>
      <p:sp>
        <p:nvSpPr>
          <p:cNvPr id="8427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246075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D402A8-95F3-449C-933C-FD4BF6F46F34}" type="slidenum">
              <a:rPr lang="en-US" altLang="zh-CN"/>
              <a:pPr/>
              <a:t>34</a:t>
            </a:fld>
            <a:endParaRPr lang="en-US" altLang="zh-CN"/>
          </a:p>
        </p:txBody>
      </p:sp>
      <p:sp>
        <p:nvSpPr>
          <p:cNvPr id="843778" name="Rectangle 2"/>
          <p:cNvSpPr>
            <a:spLocks noGrp="1" noRot="1" noChangeAspect="1" noChangeArrowheads="1" noTextEdit="1"/>
          </p:cNvSpPr>
          <p:nvPr>
            <p:ph type="sldImg"/>
          </p:nvPr>
        </p:nvSpPr>
        <p:spPr>
          <a:ln/>
        </p:spPr>
      </p:sp>
      <p:sp>
        <p:nvSpPr>
          <p:cNvPr id="843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573519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162552-2479-41B8-9AFF-3066810F6563}" type="slidenum">
              <a:rPr lang="en-US" altLang="zh-CN"/>
              <a:pPr/>
              <a:t>35</a:t>
            </a:fld>
            <a:endParaRPr lang="en-US" altLang="zh-CN"/>
          </a:p>
        </p:txBody>
      </p:sp>
      <p:sp>
        <p:nvSpPr>
          <p:cNvPr id="844802" name="Rectangle 2"/>
          <p:cNvSpPr>
            <a:spLocks noGrp="1" noRot="1" noChangeAspect="1" noChangeArrowheads="1" noTextEdit="1"/>
          </p:cNvSpPr>
          <p:nvPr>
            <p:ph type="sldImg"/>
          </p:nvPr>
        </p:nvSpPr>
        <p:spPr>
          <a:ln/>
        </p:spPr>
      </p:sp>
      <p:sp>
        <p:nvSpPr>
          <p:cNvPr id="8448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9770081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0BCDFE-5E9D-4C4C-8313-DA6F99F64552}" type="slidenum">
              <a:rPr lang="en-US" altLang="zh-CN"/>
              <a:pPr/>
              <a:t>36</a:t>
            </a:fld>
            <a:endParaRPr lang="en-US" altLang="zh-CN"/>
          </a:p>
        </p:txBody>
      </p:sp>
      <p:sp>
        <p:nvSpPr>
          <p:cNvPr id="845826" name="Rectangle 2"/>
          <p:cNvSpPr>
            <a:spLocks noGrp="1" noRot="1" noChangeAspect="1" noChangeArrowheads="1" noTextEdit="1"/>
          </p:cNvSpPr>
          <p:nvPr>
            <p:ph type="sldImg"/>
          </p:nvPr>
        </p:nvSpPr>
        <p:spPr>
          <a:ln/>
        </p:spPr>
      </p:sp>
      <p:sp>
        <p:nvSpPr>
          <p:cNvPr id="8458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487194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F23389-21A6-4B99-B899-3290DA931FFA}" type="slidenum">
              <a:rPr lang="en-US" altLang="zh-CN"/>
              <a:pPr/>
              <a:t>37</a:t>
            </a:fld>
            <a:endParaRPr lang="en-US" altLang="zh-CN"/>
          </a:p>
        </p:txBody>
      </p:sp>
      <p:sp>
        <p:nvSpPr>
          <p:cNvPr id="846850" name="Rectangle 2"/>
          <p:cNvSpPr>
            <a:spLocks noGrp="1" noRot="1" noChangeAspect="1" noChangeArrowheads="1" noTextEdit="1"/>
          </p:cNvSpPr>
          <p:nvPr>
            <p:ph type="sldImg"/>
          </p:nvPr>
        </p:nvSpPr>
        <p:spPr>
          <a:ln/>
        </p:spPr>
      </p:sp>
      <p:sp>
        <p:nvSpPr>
          <p:cNvPr id="8468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541905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4CA4A9-436A-4F84-AB22-850E75B25C41}" type="slidenum">
              <a:rPr lang="en-US" altLang="zh-CN"/>
              <a:pPr/>
              <a:t>38</a:t>
            </a:fld>
            <a:endParaRPr lang="en-US" altLang="zh-CN"/>
          </a:p>
        </p:txBody>
      </p:sp>
      <p:sp>
        <p:nvSpPr>
          <p:cNvPr id="847874" name="Rectangle 2"/>
          <p:cNvSpPr>
            <a:spLocks noGrp="1" noRot="1" noChangeAspect="1" noChangeArrowheads="1" noTextEdit="1"/>
          </p:cNvSpPr>
          <p:nvPr>
            <p:ph type="sldImg"/>
          </p:nvPr>
        </p:nvSpPr>
        <p:spPr>
          <a:ln/>
        </p:spPr>
      </p:sp>
      <p:sp>
        <p:nvSpPr>
          <p:cNvPr id="8478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141044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7BC45E22-DC44-474C-94A4-7549CB65C4D7}" type="slidenum">
              <a:rPr lang="zh-CN" altLang="en-US" smtClean="0">
                <a:latin typeface="Tahoma" pitchFamily="34" charset="0"/>
              </a:rPr>
              <a:pPr eaLnBrk="1" hangingPunct="1"/>
              <a:t>39</a:t>
            </a:fld>
            <a:endParaRPr lang="en-US" altLang="zh-CN" smtClean="0">
              <a:latin typeface="Tahoma" pitchFamily="34" charset="0"/>
            </a:endParaRPr>
          </a:p>
        </p:txBody>
      </p:sp>
      <p:sp>
        <p:nvSpPr>
          <p:cNvPr id="56323" name="Rectangle 2"/>
          <p:cNvSpPr>
            <a:spLocks noGrp="1" noRot="1" noChangeAspect="1" noChangeArrowheads="1" noTextEdit="1"/>
          </p:cNvSpPr>
          <p:nvPr>
            <p:ph type="sldImg"/>
          </p:nvPr>
        </p:nvSpPr>
        <p:spPr>
          <a:solidFill>
            <a:srgbClr val="FFFFFF"/>
          </a:solidFill>
          <a:ln/>
        </p:spPr>
      </p:sp>
      <p:sp>
        <p:nvSpPr>
          <p:cNvPr id="56324"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r>
              <a:rPr lang="zh-CN" altLang="en-US" sz="1200" b="0" i="0" u="none" strike="noStrike" kern="1200" baseline="0" dirty="0" smtClean="0">
                <a:solidFill>
                  <a:schemeClr val="tx1"/>
                </a:solidFill>
                <a:latin typeface="Arial" charset="0"/>
                <a:ea typeface="宋体" pitchFamily="2" charset="-122"/>
                <a:cs typeface="+mn-cs"/>
              </a:rPr>
              <a:t>用户用</a:t>
            </a:r>
            <a:r>
              <a:rPr lang="en-US" altLang="zh-CN" sz="1200" b="0" i="0" u="none" strike="noStrike" kern="1200" baseline="0" dirty="0" smtClean="0">
                <a:solidFill>
                  <a:schemeClr val="tx1"/>
                </a:solidFill>
                <a:latin typeface="Arial" charset="0"/>
                <a:ea typeface="宋体" pitchFamily="2" charset="-122"/>
                <a:cs typeface="+mn-cs"/>
              </a:rPr>
              <a:t>TELNET </a:t>
            </a:r>
            <a:r>
              <a:rPr lang="zh-CN" altLang="en-US" sz="1200" b="0" i="0" u="none" strike="noStrike" kern="1200" baseline="0" dirty="0" smtClean="0">
                <a:solidFill>
                  <a:schemeClr val="tx1"/>
                </a:solidFill>
                <a:latin typeface="Arial" charset="0"/>
                <a:ea typeface="宋体" pitchFamily="2" charset="-122"/>
                <a:cs typeface="+mn-cs"/>
              </a:rPr>
              <a:t>就可在其所在地通过</a:t>
            </a:r>
            <a:r>
              <a:rPr lang="en-US" altLang="zh-CN" sz="1200" b="0" i="0" u="none" strike="noStrike" kern="1200" baseline="0" dirty="0" smtClean="0">
                <a:solidFill>
                  <a:schemeClr val="tx1"/>
                </a:solidFill>
                <a:latin typeface="Arial" charset="0"/>
                <a:ea typeface="宋体" pitchFamily="2" charset="-122"/>
                <a:cs typeface="+mn-cs"/>
              </a:rPr>
              <a:t>TCP </a:t>
            </a:r>
            <a:r>
              <a:rPr lang="zh-CN" altLang="en-US" sz="1200" b="0" i="0" u="none" strike="noStrike" kern="1200" baseline="0" dirty="0" smtClean="0">
                <a:solidFill>
                  <a:schemeClr val="tx1"/>
                </a:solidFill>
                <a:latin typeface="Arial" charset="0"/>
                <a:ea typeface="宋体" pitchFamily="2" charset="-122"/>
                <a:cs typeface="+mn-cs"/>
              </a:rPr>
              <a:t>连接注册</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即登录</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到远地的另一个主机上</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使用主机名或</a:t>
            </a:r>
            <a:r>
              <a:rPr lang="en-US" altLang="zh-CN" sz="1200" b="0" i="0" u="none" strike="noStrike" kern="1200" baseline="0" dirty="0" smtClean="0">
                <a:solidFill>
                  <a:schemeClr val="tx1"/>
                </a:solidFill>
                <a:latin typeface="Arial" charset="0"/>
                <a:ea typeface="宋体" pitchFamily="2" charset="-122"/>
                <a:cs typeface="+mn-cs"/>
              </a:rPr>
              <a:t>IP </a:t>
            </a:r>
            <a:r>
              <a:rPr lang="zh-CN" altLang="en-US" sz="1200" b="0" i="0" u="none" strike="noStrike" kern="1200" baseline="0" dirty="0" smtClean="0">
                <a:solidFill>
                  <a:schemeClr val="tx1"/>
                </a:solidFill>
                <a:latin typeface="Arial" charset="0"/>
                <a:ea typeface="宋体" pitchFamily="2" charset="-122"/>
                <a:cs typeface="+mn-cs"/>
              </a:rPr>
              <a:t>地址</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a:t>
            </a:r>
            <a:r>
              <a:rPr lang="en-US" altLang="zh-CN" sz="1200" b="0" i="0" u="none" strike="noStrike" kern="1200" baseline="0" dirty="0" smtClean="0">
                <a:solidFill>
                  <a:schemeClr val="tx1"/>
                </a:solidFill>
                <a:latin typeface="Arial" charset="0"/>
                <a:ea typeface="宋体" pitchFamily="2" charset="-122"/>
                <a:cs typeface="+mn-cs"/>
              </a:rPr>
              <a:t>TELNET </a:t>
            </a:r>
            <a:r>
              <a:rPr lang="zh-CN" altLang="en-US" sz="1200" b="0" i="0" u="none" strike="noStrike" kern="1200" baseline="0" dirty="0" smtClean="0">
                <a:solidFill>
                  <a:schemeClr val="tx1"/>
                </a:solidFill>
                <a:latin typeface="Arial" charset="0"/>
                <a:ea typeface="宋体" pitchFamily="2" charset="-122"/>
                <a:cs typeface="+mn-cs"/>
              </a:rPr>
              <a:t>能将用户的击键传到远地主机，同时也能将远地主机的输出通过</a:t>
            </a:r>
            <a:r>
              <a:rPr lang="en-US" altLang="zh-CN" sz="1200" b="0" i="0" u="none" strike="noStrike" kern="1200" baseline="0" dirty="0" smtClean="0">
                <a:solidFill>
                  <a:schemeClr val="tx1"/>
                </a:solidFill>
                <a:latin typeface="Arial" charset="0"/>
                <a:ea typeface="宋体" pitchFamily="2" charset="-122"/>
                <a:cs typeface="+mn-cs"/>
              </a:rPr>
              <a:t>TCP </a:t>
            </a:r>
            <a:r>
              <a:rPr lang="zh-CN" altLang="en-US" sz="1200" b="0" i="0" u="none" strike="noStrike" kern="1200" baseline="0" dirty="0" smtClean="0">
                <a:solidFill>
                  <a:schemeClr val="tx1"/>
                </a:solidFill>
                <a:latin typeface="Arial" charset="0"/>
                <a:ea typeface="宋体" pitchFamily="2" charset="-122"/>
                <a:cs typeface="+mn-cs"/>
              </a:rPr>
              <a:t>连接返回到用户屏幕。这种服务是透明的，因为用户感觉到好像键盘和显示器是直接连在远地主机上。因此，</a:t>
            </a:r>
            <a:r>
              <a:rPr lang="en-US" altLang="zh-CN" sz="1200" b="0" i="0" u="none" strike="noStrike" kern="1200" baseline="0" dirty="0" smtClean="0">
                <a:solidFill>
                  <a:schemeClr val="tx1"/>
                </a:solidFill>
                <a:latin typeface="Arial" charset="0"/>
                <a:ea typeface="宋体" pitchFamily="2" charset="-122"/>
                <a:cs typeface="+mn-cs"/>
              </a:rPr>
              <a:t>TELNET </a:t>
            </a:r>
            <a:r>
              <a:rPr lang="zh-CN" altLang="en-US" sz="1200" b="0" i="0" u="none" strike="noStrike" kern="1200" baseline="0" dirty="0" smtClean="0">
                <a:solidFill>
                  <a:schemeClr val="tx1"/>
                </a:solidFill>
                <a:latin typeface="Arial" charset="0"/>
                <a:ea typeface="宋体" pitchFamily="2" charset="-122"/>
                <a:cs typeface="+mn-cs"/>
              </a:rPr>
              <a:t>又称为终端仿真协议。</a:t>
            </a:r>
            <a:endParaRPr lang="en-US" altLang="zh-CN" sz="1200" b="0" i="0" u="none" strike="noStrike" kern="1200" baseline="0" dirty="0" smtClean="0">
              <a:solidFill>
                <a:schemeClr val="tx1"/>
              </a:solidFill>
              <a:latin typeface="Arial" charset="0"/>
              <a:ea typeface="宋体" pitchFamily="2" charset="-122"/>
              <a:cs typeface="+mn-cs"/>
            </a:endParaRPr>
          </a:p>
          <a:p>
            <a:r>
              <a:rPr lang="en-US" altLang="zh-CN" sz="1200" b="0" i="0" u="none" strike="noStrike" kern="1200" baseline="0" dirty="0" smtClean="0">
                <a:solidFill>
                  <a:schemeClr val="tx1"/>
                </a:solidFill>
                <a:latin typeface="Arial" charset="0"/>
                <a:ea typeface="宋体" pitchFamily="2" charset="-122"/>
                <a:cs typeface="+mn-cs"/>
              </a:rPr>
              <a:t>TELNET </a:t>
            </a:r>
            <a:r>
              <a:rPr lang="zh-CN" altLang="en-US" sz="1200" b="0" i="0" u="none" strike="noStrike" kern="1200" baseline="0" dirty="0" smtClean="0">
                <a:solidFill>
                  <a:schemeClr val="tx1"/>
                </a:solidFill>
                <a:latin typeface="Arial" charset="0"/>
                <a:ea typeface="宋体" pitchFamily="2" charset="-122"/>
                <a:cs typeface="+mn-cs"/>
              </a:rPr>
              <a:t>能够适应许多计算机和操作系统的差异，如换行，中止等。网络虚拟终端</a:t>
            </a:r>
            <a:r>
              <a:rPr lang="en-US" altLang="zh-CN" sz="1200" b="0" i="0" u="none" strike="noStrike" kern="1200" baseline="0" dirty="0" smtClean="0">
                <a:solidFill>
                  <a:schemeClr val="tx1"/>
                </a:solidFill>
                <a:latin typeface="Arial" charset="0"/>
                <a:ea typeface="宋体" pitchFamily="2" charset="-122"/>
                <a:cs typeface="+mn-cs"/>
              </a:rPr>
              <a:t>NVT (Network Virtual Terminal</a:t>
            </a:r>
            <a:r>
              <a:rPr lang="zh-CN" altLang="en-US" sz="1200" b="0" i="0" u="none" strike="noStrike" kern="1200" baseline="0" dirty="0" smtClean="0">
                <a:solidFill>
                  <a:schemeClr val="tx1"/>
                </a:solidFill>
                <a:latin typeface="Arial" charset="0"/>
                <a:ea typeface="宋体" pitchFamily="2" charset="-122"/>
                <a:cs typeface="+mn-cs"/>
              </a:rPr>
              <a:t>）。客户软件把用户的击键和命令转换成</a:t>
            </a:r>
            <a:r>
              <a:rPr lang="en-US" altLang="zh-CN" sz="1200" b="0" i="0" u="none" strike="noStrike" kern="1200" baseline="0" dirty="0" smtClean="0">
                <a:solidFill>
                  <a:schemeClr val="tx1"/>
                </a:solidFill>
                <a:latin typeface="Arial" charset="0"/>
                <a:ea typeface="宋体" pitchFamily="2" charset="-122"/>
                <a:cs typeface="+mn-cs"/>
              </a:rPr>
              <a:t>NVT </a:t>
            </a:r>
            <a:r>
              <a:rPr lang="zh-CN" altLang="en-US" sz="1200" b="0" i="0" u="none" strike="noStrike" kern="1200" baseline="0" dirty="0" smtClean="0">
                <a:solidFill>
                  <a:schemeClr val="tx1"/>
                </a:solidFill>
                <a:latin typeface="Arial" charset="0"/>
                <a:ea typeface="宋体" pitchFamily="2" charset="-122"/>
                <a:cs typeface="+mn-cs"/>
              </a:rPr>
              <a:t>格式，井送交服务器。服务器软件把收到的数据和命令，从</a:t>
            </a:r>
            <a:r>
              <a:rPr lang="en-US" altLang="zh-CN" sz="1200" b="0" i="0" u="none" strike="noStrike" kern="1200" baseline="0" dirty="0" smtClean="0">
                <a:solidFill>
                  <a:schemeClr val="tx1"/>
                </a:solidFill>
                <a:latin typeface="Arial" charset="0"/>
                <a:ea typeface="宋体" pitchFamily="2" charset="-122"/>
                <a:cs typeface="+mn-cs"/>
              </a:rPr>
              <a:t>NVT </a:t>
            </a:r>
            <a:r>
              <a:rPr lang="zh-CN" altLang="en-US" sz="1200" b="0" i="0" u="none" strike="noStrike" kern="1200" baseline="0" dirty="0" smtClean="0">
                <a:solidFill>
                  <a:schemeClr val="tx1"/>
                </a:solidFill>
                <a:latin typeface="Arial" charset="0"/>
                <a:ea typeface="宋体" pitchFamily="2" charset="-122"/>
                <a:cs typeface="+mn-cs"/>
              </a:rPr>
              <a:t>格式转换成远地系统所需的格式</a:t>
            </a:r>
            <a:endParaRPr lang="en-US" altLang="zh-CN" sz="1200" b="0" i="0" u="none" strike="noStrike" kern="1200" baseline="0" dirty="0" smtClean="0">
              <a:solidFill>
                <a:schemeClr val="tx1"/>
              </a:solidFill>
              <a:latin typeface="Arial" charset="0"/>
              <a:ea typeface="宋体" pitchFamily="2" charset="-122"/>
              <a:cs typeface="+mn-cs"/>
            </a:endParaRPr>
          </a:p>
          <a:p>
            <a:r>
              <a:rPr lang="en-US" altLang="zh-CN" sz="1200" kern="1200" dirty="0" smtClean="0">
                <a:solidFill>
                  <a:schemeClr val="tx1"/>
                </a:solidFill>
                <a:effectLst/>
                <a:latin typeface="Arial" charset="0"/>
                <a:ea typeface="宋体" pitchFamily="2" charset="-122"/>
                <a:cs typeface="+mn-cs"/>
              </a:rPr>
              <a:t>TELNET </a:t>
            </a:r>
            <a:r>
              <a:rPr lang="zh-CN" altLang="zh-CN" sz="1200" kern="1200" dirty="0" smtClean="0">
                <a:solidFill>
                  <a:schemeClr val="tx1"/>
                </a:solidFill>
                <a:effectLst/>
                <a:latin typeface="Arial" charset="0"/>
                <a:ea typeface="宋体" pitchFamily="2" charset="-122"/>
                <a:cs typeface="+mn-cs"/>
              </a:rPr>
              <a:t>能够适应许多计算机和操作系统的差异。例如，对于文本一行的结束，有的系统使用</a:t>
            </a:r>
            <a:r>
              <a:rPr lang="en-US" altLang="zh-CN" sz="1200" kern="1200" dirty="0" smtClean="0">
                <a:solidFill>
                  <a:schemeClr val="tx1"/>
                </a:solidFill>
                <a:effectLst/>
                <a:latin typeface="Arial" charset="0"/>
                <a:ea typeface="宋体" pitchFamily="2" charset="-122"/>
                <a:cs typeface="+mn-cs"/>
              </a:rPr>
              <a:t>ASCII </a:t>
            </a:r>
            <a:r>
              <a:rPr lang="zh-CN" altLang="zh-CN" sz="1200" kern="1200" dirty="0" smtClean="0">
                <a:solidFill>
                  <a:schemeClr val="tx1"/>
                </a:solidFill>
                <a:effectLst/>
                <a:latin typeface="Arial" charset="0"/>
                <a:ea typeface="宋体" pitchFamily="2" charset="-122"/>
                <a:cs typeface="+mn-cs"/>
              </a:rPr>
              <a:t>码的回车</a:t>
            </a:r>
            <a:r>
              <a:rPr lang="en-US" altLang="zh-CN" sz="1200" kern="1200" dirty="0" smtClean="0">
                <a:solidFill>
                  <a:schemeClr val="tx1"/>
                </a:solidFill>
                <a:effectLst/>
                <a:latin typeface="Arial" charset="0"/>
                <a:ea typeface="宋体" pitchFamily="2" charset="-122"/>
                <a:cs typeface="+mn-cs"/>
              </a:rPr>
              <a:t>(CR) </a:t>
            </a:r>
            <a:r>
              <a:rPr lang="zh-CN" altLang="zh-CN" sz="1200" kern="1200" dirty="0" smtClean="0">
                <a:solidFill>
                  <a:schemeClr val="tx1"/>
                </a:solidFill>
                <a:effectLst/>
                <a:latin typeface="Arial" charset="0"/>
                <a:ea typeface="宋体" pitchFamily="2" charset="-122"/>
                <a:cs typeface="+mn-cs"/>
              </a:rPr>
              <a:t>，有的系统使用换行</a:t>
            </a:r>
            <a:r>
              <a:rPr lang="en-US" altLang="zh-CN" sz="1200" kern="1200" dirty="0" smtClean="0">
                <a:solidFill>
                  <a:schemeClr val="tx1"/>
                </a:solidFill>
                <a:effectLst/>
                <a:latin typeface="Arial" charset="0"/>
                <a:ea typeface="宋体" pitchFamily="2" charset="-122"/>
                <a:cs typeface="+mn-cs"/>
              </a:rPr>
              <a:t>(LF) </a:t>
            </a:r>
            <a:r>
              <a:rPr lang="zh-CN" altLang="zh-CN" sz="1200" kern="1200" dirty="0" smtClean="0">
                <a:solidFill>
                  <a:schemeClr val="tx1"/>
                </a:solidFill>
                <a:effectLst/>
                <a:latin typeface="Arial" charset="0"/>
                <a:ea typeface="宋体" pitchFamily="2" charset="-122"/>
                <a:cs typeface="+mn-cs"/>
              </a:rPr>
              <a:t>，还有的系统使用两个字符，回车</a:t>
            </a:r>
            <a:r>
              <a:rPr lang="en-US" altLang="zh-CN" sz="1200" kern="1200" dirty="0" smtClean="0">
                <a:solidFill>
                  <a:schemeClr val="tx1"/>
                </a:solidFill>
                <a:effectLst/>
                <a:latin typeface="Arial" charset="0"/>
                <a:ea typeface="宋体" pitchFamily="2" charset="-122"/>
                <a:cs typeface="+mn-cs"/>
              </a:rPr>
              <a:t>-</a:t>
            </a:r>
            <a:r>
              <a:rPr lang="zh-CN" altLang="zh-CN" sz="1200" kern="1200" dirty="0" smtClean="0">
                <a:solidFill>
                  <a:schemeClr val="tx1"/>
                </a:solidFill>
                <a:effectLst/>
                <a:latin typeface="Arial" charset="0"/>
                <a:ea typeface="宋体" pitchFamily="2" charset="-122"/>
                <a:cs typeface="+mn-cs"/>
              </a:rPr>
              <a:t>换行</a:t>
            </a:r>
            <a:r>
              <a:rPr lang="en-US" altLang="zh-CN" sz="1200" kern="1200" dirty="0" smtClean="0">
                <a:solidFill>
                  <a:schemeClr val="tx1"/>
                </a:solidFill>
                <a:effectLst/>
                <a:latin typeface="Arial" charset="0"/>
                <a:ea typeface="宋体" pitchFamily="2" charset="-122"/>
                <a:cs typeface="+mn-cs"/>
              </a:rPr>
              <a:t>(CR-LF) </a:t>
            </a:r>
            <a:r>
              <a:rPr lang="zh-CN" altLang="zh-CN" sz="1200" kern="1200" dirty="0" smtClean="0">
                <a:solidFill>
                  <a:schemeClr val="tx1"/>
                </a:solidFill>
                <a:effectLst/>
                <a:latin typeface="Arial" charset="0"/>
                <a:ea typeface="宋体" pitchFamily="2" charset="-122"/>
                <a:cs typeface="+mn-cs"/>
              </a:rPr>
              <a:t>。又如，在中断一个程序时，许多系统使用</a:t>
            </a:r>
            <a:r>
              <a:rPr lang="en-US" altLang="zh-CN" sz="1200" kern="1200" dirty="0" smtClean="0">
                <a:solidFill>
                  <a:schemeClr val="tx1"/>
                </a:solidFill>
                <a:effectLst/>
                <a:latin typeface="Arial" charset="0"/>
                <a:ea typeface="宋体" pitchFamily="2" charset="-122"/>
                <a:cs typeface="+mn-cs"/>
              </a:rPr>
              <a:t>Control-C (^C)</a:t>
            </a:r>
            <a:r>
              <a:rPr lang="zh-CN" altLang="zh-CN" sz="1200" kern="1200" dirty="0" smtClean="0">
                <a:solidFill>
                  <a:schemeClr val="tx1"/>
                </a:solidFill>
                <a:effectLst/>
                <a:latin typeface="Arial" charset="0"/>
                <a:ea typeface="宋体" pitchFamily="2" charset="-122"/>
                <a:cs typeface="+mn-cs"/>
              </a:rPr>
              <a:t>，但也有系统使用</a:t>
            </a:r>
            <a:r>
              <a:rPr lang="en-US" altLang="zh-CN" sz="1200" kern="1200" dirty="0" smtClean="0">
                <a:solidFill>
                  <a:schemeClr val="tx1"/>
                </a:solidFill>
                <a:effectLst/>
                <a:latin typeface="Arial" charset="0"/>
                <a:ea typeface="宋体" pitchFamily="2" charset="-122"/>
                <a:cs typeface="+mn-cs"/>
              </a:rPr>
              <a:t>ESC </a:t>
            </a:r>
            <a:r>
              <a:rPr lang="zh-CN" altLang="zh-CN" sz="1200" kern="1200" dirty="0" smtClean="0">
                <a:solidFill>
                  <a:schemeClr val="tx1"/>
                </a:solidFill>
                <a:effectLst/>
                <a:latin typeface="Arial" charset="0"/>
                <a:ea typeface="宋体" pitchFamily="2" charset="-122"/>
                <a:cs typeface="+mn-cs"/>
              </a:rPr>
              <a:t>按键。</a:t>
            </a:r>
            <a:endParaRPr lang="en-US" altLang="zh-CN" sz="1200" kern="1200" dirty="0" smtClean="0">
              <a:solidFill>
                <a:schemeClr val="tx1"/>
              </a:solidFill>
              <a:effectLst/>
              <a:latin typeface="Arial" charset="0"/>
              <a:ea typeface="宋体" pitchFamily="2" charset="-122"/>
              <a:cs typeface="+mn-cs"/>
            </a:endParaRPr>
          </a:p>
          <a:p>
            <a:r>
              <a:rPr lang="en-US" altLang="zh-CN" dirty="0" smtClean="0"/>
              <a:t>RFC845</a:t>
            </a:r>
            <a:r>
              <a:rPr lang="zh-CN" altLang="en-US" dirty="0" smtClean="0"/>
              <a:t>，是</a:t>
            </a:r>
            <a:r>
              <a:rPr lang="en-US" altLang="zh-CN" dirty="0" smtClean="0"/>
              <a:t>1969</a:t>
            </a:r>
            <a:r>
              <a:rPr lang="zh-CN" altLang="en-US" dirty="0" smtClean="0"/>
              <a:t>年在</a:t>
            </a:r>
            <a:r>
              <a:rPr lang="en-US" altLang="zh-CN" dirty="0" err="1" smtClean="0"/>
              <a:t>ARPAnet</a:t>
            </a:r>
            <a:r>
              <a:rPr lang="zh-CN" altLang="en-US" dirty="0" smtClean="0"/>
              <a:t>上演示的第一个应用协议。</a:t>
            </a:r>
          </a:p>
        </p:txBody>
      </p:sp>
    </p:spTree>
    <p:extLst>
      <p:ext uri="{BB962C8B-B14F-4D97-AF65-F5344CB8AC3E}">
        <p14:creationId xmlns:p14="http://schemas.microsoft.com/office/powerpoint/2010/main" val="2898335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2B273589-D1C3-4A8E-9E76-AE9F45377B99}" type="slidenum">
              <a:rPr lang="zh-CN" altLang="en-US" smtClean="0">
                <a:latin typeface="Tahoma" pitchFamily="34" charset="0"/>
              </a:rPr>
              <a:pPr eaLnBrk="1" hangingPunct="1"/>
              <a:t>4</a:t>
            </a:fld>
            <a:endParaRPr lang="en-US" altLang="zh-CN" smtClean="0">
              <a:latin typeface="Tahoma" pitchFamily="34" charset="0"/>
            </a:endParaRPr>
          </a:p>
        </p:txBody>
      </p:sp>
      <p:sp>
        <p:nvSpPr>
          <p:cNvPr id="40963" name="Rectangle 2050"/>
          <p:cNvSpPr>
            <a:spLocks noGrp="1" noRot="1" noChangeAspect="1" noChangeArrowheads="1" noTextEdit="1"/>
          </p:cNvSpPr>
          <p:nvPr>
            <p:ph type="sldImg"/>
          </p:nvPr>
        </p:nvSpPr>
        <p:spPr>
          <a:ln/>
        </p:spPr>
      </p:sp>
      <p:sp>
        <p:nvSpPr>
          <p:cNvPr id="40964" name="Rectangle 2051"/>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dirty="0" smtClean="0">
                <a:effectLst/>
              </a:rPr>
              <a:t>用户端 </a:t>
            </a:r>
            <a:r>
              <a:rPr lang="en-US" altLang="zh-CN" b="1" dirty="0" smtClean="0">
                <a:effectLst/>
              </a:rPr>
              <a:t>1 </a:t>
            </a:r>
            <a:r>
              <a:rPr lang="zh-CN" altLang="en-US" b="1" dirty="0" smtClean="0">
                <a:effectLst/>
              </a:rPr>
              <a:t>方向 用户端</a:t>
            </a:r>
            <a:r>
              <a:rPr lang="en-US" altLang="zh-CN" b="1" dirty="0" smtClean="0">
                <a:effectLst/>
              </a:rPr>
              <a:t>2 </a:t>
            </a:r>
            <a:r>
              <a:rPr lang="zh-CN" altLang="en-US" b="1" dirty="0" smtClean="0">
                <a:effectLst/>
              </a:rPr>
              <a:t>说 明</a:t>
            </a:r>
            <a:r>
              <a:rPr lang="zh-CN" altLang="en-US" dirty="0" smtClean="0">
                <a:effectLst/>
              </a:rPr>
              <a:t> </a:t>
            </a:r>
          </a:p>
          <a:p>
            <a:r>
              <a:rPr lang="en-US" altLang="zh-CN" dirty="0" smtClean="0">
                <a:effectLst/>
              </a:rPr>
              <a:t>1</a:t>
            </a:r>
            <a:r>
              <a:rPr lang="zh-CN" altLang="en-US" dirty="0" smtClean="0">
                <a:effectLst/>
              </a:rPr>
              <a:t>、 </a:t>
            </a:r>
            <a:r>
              <a:rPr lang="en-US" altLang="zh-CN" dirty="0" smtClean="0">
                <a:effectLst/>
              </a:rPr>
              <a:t>S-</a:t>
            </a:r>
            <a:r>
              <a:rPr lang="en-US" altLang="zh-CN" dirty="0" err="1" smtClean="0">
                <a:effectLst/>
              </a:rPr>
              <a:t>CON.req</a:t>
            </a:r>
            <a:r>
              <a:rPr lang="en-US" altLang="zh-CN" dirty="0" smtClean="0">
                <a:effectLst/>
              </a:rPr>
              <a:t> ─→ S-</a:t>
            </a:r>
            <a:r>
              <a:rPr lang="en-US" altLang="zh-CN" dirty="0" err="1" smtClean="0">
                <a:effectLst/>
              </a:rPr>
              <a:t>CON.ind</a:t>
            </a:r>
            <a:r>
              <a:rPr lang="en-US" altLang="zh-CN" dirty="0" smtClean="0">
                <a:effectLst/>
              </a:rPr>
              <a:t> </a:t>
            </a:r>
            <a:r>
              <a:rPr lang="zh-CN" altLang="en-US" dirty="0" smtClean="0">
                <a:effectLst/>
              </a:rPr>
              <a:t>； 会话连接（包括选择功能 </a:t>
            </a:r>
            <a:br>
              <a:rPr lang="zh-CN" altLang="en-US" dirty="0" smtClean="0">
                <a:effectLst/>
              </a:rPr>
            </a:br>
            <a:r>
              <a:rPr lang="en-US" altLang="zh-CN" dirty="0" smtClean="0">
                <a:effectLst/>
              </a:rPr>
              <a:t>S-</a:t>
            </a:r>
            <a:r>
              <a:rPr lang="en-US" altLang="zh-CN" dirty="0" err="1" smtClean="0">
                <a:effectLst/>
              </a:rPr>
              <a:t>CON.cnf</a:t>
            </a:r>
            <a:r>
              <a:rPr lang="en-US" altLang="zh-CN" dirty="0" smtClean="0">
                <a:effectLst/>
              </a:rPr>
              <a:t> ←─ S-</a:t>
            </a:r>
            <a:r>
              <a:rPr lang="en-US" altLang="zh-CN" dirty="0" err="1" smtClean="0">
                <a:effectLst/>
              </a:rPr>
              <a:t>CON.rsp</a:t>
            </a:r>
            <a:r>
              <a:rPr lang="en-US" altLang="zh-CN" dirty="0" smtClean="0">
                <a:effectLst/>
              </a:rPr>
              <a:t> </a:t>
            </a:r>
            <a:r>
              <a:rPr lang="zh-CN" altLang="en-US" dirty="0" smtClean="0">
                <a:effectLst/>
              </a:rPr>
              <a:t>单元和分配令牌） </a:t>
            </a:r>
            <a:br>
              <a:rPr lang="zh-CN" altLang="en-US" dirty="0" smtClean="0">
                <a:effectLst/>
              </a:rPr>
            </a:br>
            <a:r>
              <a:rPr lang="en-US" altLang="zh-CN" dirty="0" smtClean="0">
                <a:effectLst/>
              </a:rPr>
              <a:t>2</a:t>
            </a:r>
            <a:r>
              <a:rPr lang="zh-CN" altLang="en-US" dirty="0" smtClean="0">
                <a:effectLst/>
              </a:rPr>
              <a:t>、 </a:t>
            </a:r>
            <a:r>
              <a:rPr lang="en-US" altLang="zh-CN" dirty="0" smtClean="0">
                <a:effectLst/>
              </a:rPr>
              <a:t>S-</a:t>
            </a:r>
            <a:r>
              <a:rPr lang="en-US" altLang="zh-CN" dirty="0" err="1" smtClean="0">
                <a:effectLst/>
              </a:rPr>
              <a:t>ACT_START.req</a:t>
            </a:r>
            <a:r>
              <a:rPr lang="en-US" altLang="zh-CN" dirty="0" smtClean="0">
                <a:effectLst/>
              </a:rPr>
              <a:t> ─→ S-</a:t>
            </a:r>
            <a:r>
              <a:rPr lang="en-US" altLang="zh-CN" dirty="0" err="1" smtClean="0">
                <a:effectLst/>
              </a:rPr>
              <a:t>ACT_START.ind</a:t>
            </a:r>
            <a:r>
              <a:rPr lang="en-US" altLang="zh-CN" dirty="0" smtClean="0">
                <a:effectLst/>
              </a:rPr>
              <a:t> </a:t>
            </a:r>
            <a:r>
              <a:rPr lang="zh-CN" altLang="en-US" dirty="0" smtClean="0">
                <a:effectLst/>
              </a:rPr>
              <a:t>； 活动开始 </a:t>
            </a:r>
            <a:br>
              <a:rPr lang="zh-CN" altLang="en-US" dirty="0" smtClean="0">
                <a:effectLst/>
              </a:rPr>
            </a:br>
            <a:r>
              <a:rPr lang="en-US" altLang="zh-CN" dirty="0" smtClean="0">
                <a:effectLst/>
              </a:rPr>
              <a:t>3</a:t>
            </a:r>
            <a:r>
              <a:rPr lang="zh-CN" altLang="en-US" dirty="0" smtClean="0">
                <a:effectLst/>
              </a:rPr>
              <a:t>、 </a:t>
            </a:r>
            <a:r>
              <a:rPr lang="en-US" altLang="zh-CN" dirty="0" smtClean="0">
                <a:effectLst/>
              </a:rPr>
              <a:t>S-</a:t>
            </a:r>
            <a:r>
              <a:rPr lang="en-US" altLang="zh-CN" dirty="0" err="1" smtClean="0">
                <a:effectLst/>
              </a:rPr>
              <a:t>DATA.req</a:t>
            </a:r>
            <a:r>
              <a:rPr lang="en-US" altLang="zh-CN" dirty="0" smtClean="0">
                <a:effectLst/>
              </a:rPr>
              <a:t> ─→ S-</a:t>
            </a:r>
            <a:r>
              <a:rPr lang="en-US" altLang="zh-CN" dirty="0" err="1" smtClean="0">
                <a:effectLst/>
              </a:rPr>
              <a:t>DATA.ind</a:t>
            </a:r>
            <a:r>
              <a:rPr lang="en-US" altLang="zh-CN" dirty="0" smtClean="0">
                <a:effectLst/>
              </a:rPr>
              <a:t> </a:t>
            </a:r>
            <a:r>
              <a:rPr lang="zh-CN" altLang="en-US" dirty="0" smtClean="0">
                <a:effectLst/>
              </a:rPr>
              <a:t>； 传输一块数据 </a:t>
            </a:r>
            <a:br>
              <a:rPr lang="zh-CN" altLang="en-US" dirty="0" smtClean="0">
                <a:effectLst/>
              </a:rPr>
            </a:br>
            <a:r>
              <a:rPr lang="en-US" altLang="zh-CN" dirty="0" smtClean="0">
                <a:effectLst/>
              </a:rPr>
              <a:t>4</a:t>
            </a:r>
            <a:r>
              <a:rPr lang="zh-CN" altLang="en-US" dirty="0" smtClean="0">
                <a:effectLst/>
              </a:rPr>
              <a:t>、 </a:t>
            </a:r>
            <a:r>
              <a:rPr lang="en-US" altLang="zh-CN" dirty="0" smtClean="0">
                <a:effectLst/>
              </a:rPr>
              <a:t>S-SYNC-</a:t>
            </a:r>
            <a:r>
              <a:rPr lang="en-US" altLang="zh-CN" dirty="0" err="1" smtClean="0">
                <a:effectLst/>
              </a:rPr>
              <a:t>MINOR.req</a:t>
            </a:r>
            <a:r>
              <a:rPr lang="en-US" altLang="zh-CN" dirty="0" smtClean="0">
                <a:effectLst/>
              </a:rPr>
              <a:t> ─→ S-SYNC-</a:t>
            </a:r>
            <a:r>
              <a:rPr lang="en-US" altLang="zh-CN" dirty="0" err="1" smtClean="0">
                <a:effectLst/>
              </a:rPr>
              <a:t>MINOR.ind</a:t>
            </a:r>
            <a:r>
              <a:rPr lang="en-US" altLang="zh-CN" dirty="0" smtClean="0">
                <a:effectLst/>
              </a:rPr>
              <a:t> </a:t>
            </a:r>
            <a:r>
              <a:rPr lang="zh-CN" altLang="en-US" dirty="0" smtClean="0">
                <a:effectLst/>
              </a:rPr>
              <a:t>；检验数据完整性（同步）</a:t>
            </a:r>
            <a:br>
              <a:rPr lang="zh-CN" altLang="en-US" dirty="0" smtClean="0">
                <a:effectLst/>
              </a:rPr>
            </a:br>
            <a:r>
              <a:rPr lang="en-US" altLang="zh-CN" dirty="0" smtClean="0">
                <a:effectLst/>
              </a:rPr>
              <a:t>S-SYNC-</a:t>
            </a:r>
            <a:r>
              <a:rPr lang="en-US" altLang="zh-CN" dirty="0" err="1" smtClean="0">
                <a:effectLst/>
              </a:rPr>
              <a:t>MINOR.cnf</a:t>
            </a:r>
            <a:r>
              <a:rPr lang="en-US" altLang="zh-CN" dirty="0" smtClean="0">
                <a:effectLst/>
              </a:rPr>
              <a:t> ←─ S-SYNC-</a:t>
            </a:r>
            <a:r>
              <a:rPr lang="en-US" altLang="zh-CN" dirty="0" err="1" smtClean="0">
                <a:effectLst/>
              </a:rPr>
              <a:t>MINOR.rsp</a:t>
            </a:r>
            <a:r>
              <a:rPr lang="en-US" altLang="zh-CN" dirty="0" smtClean="0">
                <a:effectLst/>
              </a:rPr>
              <a:t> </a:t>
            </a:r>
            <a:br>
              <a:rPr lang="en-US" altLang="zh-CN" dirty="0" smtClean="0">
                <a:effectLst/>
              </a:rPr>
            </a:br>
            <a:r>
              <a:rPr lang="en-US" altLang="zh-CN" dirty="0" smtClean="0">
                <a:effectLst/>
              </a:rPr>
              <a:t>5</a:t>
            </a:r>
            <a:r>
              <a:rPr lang="zh-CN" altLang="en-US" dirty="0" smtClean="0">
                <a:effectLst/>
              </a:rPr>
              <a:t>、 </a:t>
            </a:r>
            <a:r>
              <a:rPr lang="en-US" altLang="zh-CN" dirty="0" smtClean="0">
                <a:effectLst/>
              </a:rPr>
              <a:t>S-</a:t>
            </a:r>
            <a:r>
              <a:rPr lang="en-US" altLang="zh-CN" dirty="0" err="1" smtClean="0">
                <a:effectLst/>
              </a:rPr>
              <a:t>DATA.req</a:t>
            </a:r>
            <a:r>
              <a:rPr lang="en-US" altLang="zh-CN" dirty="0" smtClean="0">
                <a:effectLst/>
              </a:rPr>
              <a:t> ─→ S-</a:t>
            </a:r>
            <a:r>
              <a:rPr lang="en-US" altLang="zh-CN" dirty="0" err="1" smtClean="0">
                <a:effectLst/>
              </a:rPr>
              <a:t>DATA.ind</a:t>
            </a:r>
            <a:r>
              <a:rPr lang="en-US" altLang="zh-CN" dirty="0" smtClean="0">
                <a:effectLst/>
              </a:rPr>
              <a:t> </a:t>
            </a:r>
            <a:r>
              <a:rPr lang="zh-CN" altLang="en-US" dirty="0" smtClean="0">
                <a:effectLst/>
              </a:rPr>
              <a:t>； 传输一块数据 </a:t>
            </a:r>
            <a:br>
              <a:rPr lang="zh-CN" altLang="en-US" dirty="0" smtClean="0">
                <a:effectLst/>
              </a:rPr>
            </a:br>
            <a:r>
              <a:rPr lang="en-US" altLang="zh-CN" dirty="0" smtClean="0">
                <a:effectLst/>
              </a:rPr>
              <a:t>6</a:t>
            </a:r>
            <a:r>
              <a:rPr lang="zh-CN" altLang="en-US" dirty="0" smtClean="0">
                <a:effectLst/>
              </a:rPr>
              <a:t>、 </a:t>
            </a:r>
            <a:r>
              <a:rPr lang="en-US" altLang="zh-CN" dirty="0" smtClean="0">
                <a:effectLst/>
              </a:rPr>
              <a:t>S-SYNC-</a:t>
            </a:r>
            <a:r>
              <a:rPr lang="en-US" altLang="zh-CN" dirty="0" err="1" smtClean="0">
                <a:effectLst/>
              </a:rPr>
              <a:t>MINOR.req</a:t>
            </a:r>
            <a:r>
              <a:rPr lang="en-US" altLang="zh-CN" dirty="0" smtClean="0">
                <a:effectLst/>
              </a:rPr>
              <a:t> ─→ S-SYNC-</a:t>
            </a:r>
            <a:r>
              <a:rPr lang="en-US" altLang="zh-CN" dirty="0" err="1" smtClean="0">
                <a:effectLst/>
              </a:rPr>
              <a:t>MINOR.ind</a:t>
            </a:r>
            <a:r>
              <a:rPr lang="zh-CN" altLang="en-US" dirty="0" smtClean="0">
                <a:effectLst/>
              </a:rPr>
              <a:t>；检验数据完整性（同步） </a:t>
            </a:r>
          </a:p>
          <a:p>
            <a:r>
              <a:rPr lang="en-US" altLang="zh-CN" dirty="0" smtClean="0">
                <a:effectLst/>
              </a:rPr>
              <a:t>S-SYNC-</a:t>
            </a:r>
            <a:r>
              <a:rPr lang="en-US" altLang="zh-CN" dirty="0" err="1" smtClean="0">
                <a:effectLst/>
              </a:rPr>
              <a:t>MINOR.cnf</a:t>
            </a:r>
            <a:r>
              <a:rPr lang="en-US" altLang="zh-CN" dirty="0" smtClean="0">
                <a:effectLst/>
              </a:rPr>
              <a:t> ←─ S-SYNC-</a:t>
            </a:r>
            <a:r>
              <a:rPr lang="en-US" altLang="zh-CN" dirty="0" err="1" smtClean="0">
                <a:effectLst/>
              </a:rPr>
              <a:t>MINOR.rsp</a:t>
            </a:r>
            <a:r>
              <a:rPr lang="en-US" altLang="zh-CN" dirty="0" smtClean="0">
                <a:effectLst/>
              </a:rPr>
              <a:t> </a:t>
            </a:r>
            <a:br>
              <a:rPr lang="en-US" altLang="zh-CN" dirty="0" smtClean="0">
                <a:effectLst/>
              </a:rPr>
            </a:br>
            <a:r>
              <a:rPr lang="en-US" altLang="zh-CN" dirty="0" smtClean="0">
                <a:effectLst/>
              </a:rPr>
              <a:t>7</a:t>
            </a:r>
            <a:r>
              <a:rPr lang="zh-CN" altLang="en-US" dirty="0" smtClean="0">
                <a:effectLst/>
              </a:rPr>
              <a:t>、 </a:t>
            </a:r>
            <a:r>
              <a:rPr lang="en-US" altLang="zh-CN" dirty="0" smtClean="0">
                <a:effectLst/>
              </a:rPr>
              <a:t>S-</a:t>
            </a:r>
            <a:r>
              <a:rPr lang="en-US" altLang="zh-CN" dirty="0" err="1" smtClean="0">
                <a:effectLst/>
              </a:rPr>
              <a:t>DATA.req</a:t>
            </a:r>
            <a:r>
              <a:rPr lang="en-US" altLang="zh-CN" dirty="0" smtClean="0">
                <a:effectLst/>
              </a:rPr>
              <a:t> ─→ S-</a:t>
            </a:r>
            <a:r>
              <a:rPr lang="en-US" altLang="zh-CN" dirty="0" err="1" smtClean="0">
                <a:effectLst/>
              </a:rPr>
              <a:t>DATA.ind</a:t>
            </a:r>
            <a:r>
              <a:rPr lang="en-US" altLang="zh-CN" dirty="0" smtClean="0">
                <a:effectLst/>
              </a:rPr>
              <a:t> </a:t>
            </a:r>
            <a:r>
              <a:rPr lang="zh-CN" altLang="en-US" dirty="0" smtClean="0">
                <a:effectLst/>
              </a:rPr>
              <a:t>； 传输一块数据 </a:t>
            </a:r>
          </a:p>
          <a:p>
            <a:r>
              <a:rPr lang="en-US" altLang="zh-CN" dirty="0" smtClean="0">
                <a:effectLst/>
              </a:rPr>
              <a:t>…… …… </a:t>
            </a:r>
            <a:r>
              <a:rPr lang="zh-CN" altLang="en-US" dirty="0" smtClean="0">
                <a:effectLst/>
              </a:rPr>
              <a:t>，继续传输动作等 </a:t>
            </a:r>
            <a:br>
              <a:rPr lang="zh-CN" altLang="en-US" dirty="0" smtClean="0">
                <a:effectLst/>
              </a:rPr>
            </a:br>
            <a:r>
              <a:rPr lang="en-US" altLang="zh-CN" dirty="0" smtClean="0">
                <a:effectLst/>
              </a:rPr>
              <a:t>8</a:t>
            </a:r>
            <a:r>
              <a:rPr lang="zh-CN" altLang="en-US" dirty="0" smtClean="0">
                <a:effectLst/>
              </a:rPr>
              <a:t>、 </a:t>
            </a:r>
            <a:r>
              <a:rPr lang="en-US" altLang="zh-CN" dirty="0" smtClean="0">
                <a:effectLst/>
              </a:rPr>
              <a:t>S-TOKEN-</a:t>
            </a:r>
            <a:r>
              <a:rPr lang="en-US" altLang="zh-CN" dirty="0" err="1" smtClean="0">
                <a:effectLst/>
              </a:rPr>
              <a:t>PLEASE.ind</a:t>
            </a:r>
            <a:r>
              <a:rPr lang="en-US" altLang="zh-CN" dirty="0" smtClean="0">
                <a:effectLst/>
              </a:rPr>
              <a:t>←─ S-TOKEN-</a:t>
            </a:r>
            <a:r>
              <a:rPr lang="en-US" altLang="zh-CN" dirty="0" err="1" smtClean="0">
                <a:effectLst/>
              </a:rPr>
              <a:t>PLEASE.req</a:t>
            </a:r>
            <a:r>
              <a:rPr lang="zh-CN" altLang="en-US" dirty="0" smtClean="0">
                <a:effectLst/>
              </a:rPr>
              <a:t>； 用户</a:t>
            </a:r>
            <a:r>
              <a:rPr lang="en-US" altLang="zh-CN" dirty="0" smtClean="0">
                <a:effectLst/>
              </a:rPr>
              <a:t>2</a:t>
            </a:r>
            <a:r>
              <a:rPr lang="zh-CN" altLang="en-US" dirty="0" smtClean="0">
                <a:effectLst/>
              </a:rPr>
              <a:t>请求数据令牌 </a:t>
            </a:r>
            <a:br>
              <a:rPr lang="zh-CN" altLang="en-US" dirty="0" smtClean="0">
                <a:effectLst/>
              </a:rPr>
            </a:br>
            <a:r>
              <a:rPr lang="en-US" altLang="zh-CN" dirty="0" smtClean="0">
                <a:effectLst/>
              </a:rPr>
              <a:t>…… …… </a:t>
            </a:r>
            <a:r>
              <a:rPr lang="zh-CN" altLang="en-US" dirty="0" smtClean="0">
                <a:effectLst/>
              </a:rPr>
              <a:t>；用户</a:t>
            </a:r>
            <a:r>
              <a:rPr lang="en-US" altLang="zh-CN" dirty="0" smtClean="0">
                <a:effectLst/>
              </a:rPr>
              <a:t>1</a:t>
            </a:r>
            <a:r>
              <a:rPr lang="zh-CN" altLang="en-US" dirty="0" smtClean="0">
                <a:effectLst/>
              </a:rPr>
              <a:t>继续发送数据，保留令牌 </a:t>
            </a:r>
            <a:endParaRPr lang="en-US" altLang="zh-CN" dirty="0" smtClean="0">
              <a:effectLst/>
            </a:endParaRPr>
          </a:p>
          <a:p>
            <a:r>
              <a:rPr lang="en-US" altLang="zh-CN" dirty="0" smtClean="0">
                <a:effectLst/>
              </a:rPr>
              <a:t>9</a:t>
            </a:r>
            <a:r>
              <a:rPr lang="zh-CN" altLang="en-US" dirty="0" smtClean="0">
                <a:effectLst/>
              </a:rPr>
              <a:t>、 </a:t>
            </a:r>
            <a:r>
              <a:rPr lang="en-US" altLang="zh-CN" dirty="0" smtClean="0">
                <a:effectLst/>
              </a:rPr>
              <a:t>S-ACT-</a:t>
            </a:r>
            <a:r>
              <a:rPr lang="en-US" altLang="zh-CN" dirty="0" err="1" smtClean="0">
                <a:effectLst/>
              </a:rPr>
              <a:t>END.req</a:t>
            </a:r>
            <a:r>
              <a:rPr lang="en-US" altLang="zh-CN" dirty="0" smtClean="0">
                <a:effectLst/>
              </a:rPr>
              <a:t> ─→ S-ACT-</a:t>
            </a:r>
            <a:r>
              <a:rPr lang="en-US" altLang="zh-CN" dirty="0" err="1" smtClean="0">
                <a:effectLst/>
              </a:rPr>
              <a:t>END.ind</a:t>
            </a:r>
            <a:r>
              <a:rPr lang="en-US" altLang="zh-CN" dirty="0" smtClean="0">
                <a:effectLst/>
              </a:rPr>
              <a:t> </a:t>
            </a:r>
            <a:r>
              <a:rPr lang="zh-CN" altLang="en-US" dirty="0" smtClean="0">
                <a:effectLst/>
              </a:rPr>
              <a:t>； 用户</a:t>
            </a:r>
            <a:r>
              <a:rPr lang="en-US" altLang="zh-CN" dirty="0" smtClean="0">
                <a:effectLst/>
              </a:rPr>
              <a:t>1</a:t>
            </a:r>
            <a:r>
              <a:rPr lang="zh-CN" altLang="en-US" dirty="0" smtClean="0">
                <a:effectLst/>
              </a:rPr>
              <a:t>数据传输完毕 </a:t>
            </a:r>
          </a:p>
          <a:p>
            <a:r>
              <a:rPr lang="en-US" altLang="zh-CN" dirty="0" smtClean="0">
                <a:effectLst/>
              </a:rPr>
              <a:t>S-ACT-</a:t>
            </a:r>
            <a:r>
              <a:rPr lang="en-US" altLang="zh-CN" dirty="0" err="1" smtClean="0">
                <a:effectLst/>
              </a:rPr>
              <a:t>END.cnf</a:t>
            </a:r>
            <a:r>
              <a:rPr lang="en-US" altLang="zh-CN" dirty="0" smtClean="0">
                <a:effectLst/>
              </a:rPr>
              <a:t> ←─ S-ACT-</a:t>
            </a:r>
            <a:r>
              <a:rPr lang="en-US" altLang="zh-CN" dirty="0" err="1" smtClean="0">
                <a:effectLst/>
              </a:rPr>
              <a:t>END.rsp</a:t>
            </a:r>
            <a:r>
              <a:rPr lang="en-US" altLang="zh-CN" dirty="0" smtClean="0">
                <a:effectLst/>
              </a:rPr>
              <a:t> </a:t>
            </a:r>
            <a:r>
              <a:rPr lang="zh-CN" altLang="en-US" dirty="0" smtClean="0">
                <a:effectLst/>
              </a:rPr>
              <a:t>活动结束 </a:t>
            </a:r>
            <a:br>
              <a:rPr lang="zh-CN" altLang="en-US" dirty="0" smtClean="0">
                <a:effectLst/>
              </a:rPr>
            </a:br>
            <a:r>
              <a:rPr lang="en-US" altLang="zh-CN" dirty="0" smtClean="0">
                <a:effectLst/>
              </a:rPr>
              <a:t>10</a:t>
            </a:r>
            <a:r>
              <a:rPr lang="zh-CN" altLang="en-US" dirty="0" smtClean="0">
                <a:effectLst/>
              </a:rPr>
              <a:t>、 </a:t>
            </a:r>
            <a:r>
              <a:rPr lang="en-US" altLang="zh-CN" dirty="0" smtClean="0">
                <a:effectLst/>
              </a:rPr>
              <a:t>S-TOKEN-</a:t>
            </a:r>
            <a:r>
              <a:rPr lang="en-US" altLang="zh-CN" dirty="0" err="1" smtClean="0">
                <a:effectLst/>
              </a:rPr>
              <a:t>GIVE.req</a:t>
            </a:r>
            <a:r>
              <a:rPr lang="en-US" altLang="zh-CN" dirty="0" smtClean="0">
                <a:effectLst/>
              </a:rPr>
              <a:t> ─→ S-TOKEN-</a:t>
            </a:r>
            <a:r>
              <a:rPr lang="en-US" altLang="zh-CN" dirty="0" err="1" smtClean="0">
                <a:effectLst/>
              </a:rPr>
              <a:t>GIVE.ind</a:t>
            </a:r>
            <a:r>
              <a:rPr lang="zh-CN" altLang="en-US" dirty="0" smtClean="0">
                <a:effectLst/>
              </a:rPr>
              <a:t>； 用户</a:t>
            </a:r>
            <a:r>
              <a:rPr lang="en-US" altLang="zh-CN" dirty="0" smtClean="0">
                <a:effectLst/>
              </a:rPr>
              <a:t>1 </a:t>
            </a:r>
            <a:r>
              <a:rPr lang="zh-CN" altLang="en-US" dirty="0" smtClean="0">
                <a:effectLst/>
              </a:rPr>
              <a:t>释放数据令牌；</a:t>
            </a:r>
            <a:br>
              <a:rPr lang="zh-CN" altLang="en-US" dirty="0" smtClean="0">
                <a:effectLst/>
              </a:rPr>
            </a:br>
            <a:r>
              <a:rPr lang="en-US" altLang="zh-CN" dirty="0" smtClean="0">
                <a:effectLst/>
              </a:rPr>
              <a:t>11</a:t>
            </a:r>
            <a:r>
              <a:rPr lang="zh-CN" altLang="en-US" dirty="0" smtClean="0">
                <a:effectLst/>
              </a:rPr>
              <a:t>、 </a:t>
            </a:r>
            <a:r>
              <a:rPr lang="en-US" altLang="zh-CN" dirty="0" smtClean="0">
                <a:effectLst/>
              </a:rPr>
              <a:t>S-</a:t>
            </a:r>
            <a:r>
              <a:rPr lang="en-US" altLang="zh-CN" dirty="0" err="1" smtClean="0">
                <a:effectLst/>
              </a:rPr>
              <a:t>ACT_START.ind</a:t>
            </a:r>
            <a:r>
              <a:rPr lang="en-US" altLang="zh-CN" dirty="0" smtClean="0">
                <a:effectLst/>
              </a:rPr>
              <a:t> ←─ S-</a:t>
            </a:r>
            <a:r>
              <a:rPr lang="en-US" altLang="zh-CN" dirty="0" err="1" smtClean="0">
                <a:effectLst/>
              </a:rPr>
              <a:t>ACT_START.req</a:t>
            </a:r>
            <a:r>
              <a:rPr lang="zh-CN" altLang="en-US" dirty="0" smtClean="0">
                <a:effectLst/>
              </a:rPr>
              <a:t>； 用户</a:t>
            </a:r>
            <a:r>
              <a:rPr lang="en-US" altLang="zh-CN" dirty="0" smtClean="0">
                <a:effectLst/>
              </a:rPr>
              <a:t>2</a:t>
            </a:r>
            <a:r>
              <a:rPr lang="zh-CN" altLang="en-US" dirty="0" smtClean="0">
                <a:effectLst/>
              </a:rPr>
              <a:t>获得令牌（活动开始） </a:t>
            </a:r>
            <a:br>
              <a:rPr lang="zh-CN" altLang="en-US" dirty="0" smtClean="0">
                <a:effectLst/>
              </a:rPr>
            </a:br>
            <a:r>
              <a:rPr lang="en-US" altLang="zh-CN" dirty="0" smtClean="0">
                <a:effectLst/>
              </a:rPr>
              <a:t>12</a:t>
            </a:r>
            <a:r>
              <a:rPr lang="zh-CN" altLang="en-US" dirty="0" smtClean="0">
                <a:effectLst/>
              </a:rPr>
              <a:t>、 </a:t>
            </a:r>
            <a:r>
              <a:rPr lang="en-US" altLang="zh-CN" dirty="0" smtClean="0">
                <a:effectLst/>
              </a:rPr>
              <a:t>S-</a:t>
            </a:r>
            <a:r>
              <a:rPr lang="en-US" altLang="zh-CN" dirty="0" err="1" smtClean="0">
                <a:effectLst/>
              </a:rPr>
              <a:t>DATA.ind</a:t>
            </a:r>
            <a:r>
              <a:rPr lang="en-US" altLang="zh-CN" dirty="0" smtClean="0">
                <a:effectLst/>
              </a:rPr>
              <a:t> ←─ S-</a:t>
            </a:r>
            <a:r>
              <a:rPr lang="en-US" altLang="zh-CN" dirty="0" err="1" smtClean="0">
                <a:effectLst/>
              </a:rPr>
              <a:t>DATA.req</a:t>
            </a:r>
            <a:r>
              <a:rPr lang="en-US" altLang="zh-CN" dirty="0" smtClean="0">
                <a:effectLst/>
              </a:rPr>
              <a:t> </a:t>
            </a:r>
            <a:r>
              <a:rPr lang="zh-CN" altLang="en-US" dirty="0" smtClean="0">
                <a:effectLst/>
              </a:rPr>
              <a:t>用户</a:t>
            </a:r>
            <a:r>
              <a:rPr lang="en-US" altLang="zh-CN" dirty="0" smtClean="0">
                <a:effectLst/>
              </a:rPr>
              <a:t>2</a:t>
            </a:r>
            <a:r>
              <a:rPr lang="zh-CN" altLang="en-US" dirty="0" smtClean="0">
                <a:effectLst/>
              </a:rPr>
              <a:t>开始传输数据</a:t>
            </a:r>
            <a:br>
              <a:rPr lang="zh-CN" altLang="en-US" dirty="0" smtClean="0">
                <a:effectLst/>
              </a:rPr>
            </a:br>
            <a:r>
              <a:rPr lang="en-US" altLang="zh-CN" dirty="0" smtClean="0">
                <a:effectLst/>
              </a:rPr>
              <a:t>13</a:t>
            </a:r>
            <a:r>
              <a:rPr lang="zh-CN" altLang="en-US" dirty="0" smtClean="0">
                <a:effectLst/>
              </a:rPr>
              <a:t>、 </a:t>
            </a:r>
            <a:r>
              <a:rPr lang="en-US" altLang="zh-CN" dirty="0" smtClean="0">
                <a:effectLst/>
              </a:rPr>
              <a:t>S-SYNC-</a:t>
            </a:r>
            <a:r>
              <a:rPr lang="en-US" altLang="zh-CN" dirty="0" err="1" smtClean="0">
                <a:effectLst/>
              </a:rPr>
              <a:t>MINOR.ind</a:t>
            </a:r>
            <a:r>
              <a:rPr lang="en-US" altLang="zh-CN" dirty="0" smtClean="0">
                <a:effectLst/>
              </a:rPr>
              <a:t> ←─ S-SYNC-</a:t>
            </a:r>
            <a:r>
              <a:rPr lang="en-US" altLang="zh-CN" dirty="0" err="1" smtClean="0">
                <a:effectLst/>
              </a:rPr>
              <a:t>MINOR.req</a:t>
            </a:r>
            <a:r>
              <a:rPr lang="en-US" altLang="zh-CN" dirty="0" smtClean="0">
                <a:effectLst/>
              </a:rPr>
              <a:t> </a:t>
            </a:r>
            <a:r>
              <a:rPr lang="zh-CN" altLang="en-US" dirty="0" smtClean="0">
                <a:effectLst/>
              </a:rPr>
              <a:t>用户</a:t>
            </a:r>
            <a:r>
              <a:rPr lang="en-US" altLang="zh-CN" dirty="0" smtClean="0">
                <a:effectLst/>
              </a:rPr>
              <a:t>2</a:t>
            </a:r>
            <a:r>
              <a:rPr lang="zh-CN" altLang="en-US" dirty="0" smtClean="0">
                <a:effectLst/>
              </a:rPr>
              <a:t>发同步信息 </a:t>
            </a:r>
          </a:p>
          <a:p>
            <a:r>
              <a:rPr lang="en-US" altLang="zh-CN" dirty="0" smtClean="0">
                <a:effectLst/>
              </a:rPr>
              <a:t>S-SYNC-</a:t>
            </a:r>
            <a:r>
              <a:rPr lang="en-US" altLang="zh-CN" dirty="0" err="1" smtClean="0">
                <a:effectLst/>
              </a:rPr>
              <a:t>MINOR.rsp</a:t>
            </a:r>
            <a:r>
              <a:rPr lang="en-US" altLang="zh-CN" dirty="0" smtClean="0">
                <a:effectLst/>
              </a:rPr>
              <a:t> ─→ S-SYNC-</a:t>
            </a:r>
            <a:r>
              <a:rPr lang="en-US" altLang="zh-CN" dirty="0" err="1" smtClean="0">
                <a:effectLst/>
              </a:rPr>
              <a:t>MINOR.cnf</a:t>
            </a:r>
            <a:r>
              <a:rPr lang="en-US" altLang="zh-CN" dirty="0" smtClean="0">
                <a:effectLst/>
              </a:rPr>
              <a:t> </a:t>
            </a:r>
            <a:br>
              <a:rPr lang="en-US" altLang="zh-CN" dirty="0" smtClean="0">
                <a:effectLst/>
              </a:rPr>
            </a:br>
            <a:r>
              <a:rPr lang="en-US" altLang="zh-CN" b="1" dirty="0" smtClean="0">
                <a:effectLst/>
              </a:rPr>
              <a:t>14</a:t>
            </a:r>
            <a:r>
              <a:rPr lang="zh-CN" altLang="en-US" b="1" dirty="0" smtClean="0">
                <a:effectLst/>
              </a:rPr>
              <a:t>、 ←─ </a:t>
            </a:r>
            <a:r>
              <a:rPr lang="en-US" altLang="zh-CN" b="1" dirty="0" smtClean="0">
                <a:effectLst/>
              </a:rPr>
              <a:t>S-</a:t>
            </a:r>
            <a:r>
              <a:rPr lang="en-US" altLang="zh-CN" b="1" dirty="0" err="1" smtClean="0">
                <a:effectLst/>
              </a:rPr>
              <a:t>DATA.req</a:t>
            </a:r>
            <a:r>
              <a:rPr lang="en-US" altLang="zh-CN" b="1" dirty="0" smtClean="0">
                <a:effectLst/>
              </a:rPr>
              <a:t> </a:t>
            </a:r>
            <a:r>
              <a:rPr lang="zh-CN" altLang="en-US" b="1" dirty="0" smtClean="0">
                <a:effectLst/>
              </a:rPr>
              <a:t>； 低层故障，用户</a:t>
            </a:r>
            <a:r>
              <a:rPr lang="en-US" altLang="zh-CN" b="1" dirty="0" smtClean="0">
                <a:effectLst/>
              </a:rPr>
              <a:t>1</a:t>
            </a:r>
            <a:r>
              <a:rPr lang="zh-CN" altLang="en-US" b="1" dirty="0" smtClean="0">
                <a:effectLst/>
              </a:rPr>
              <a:t>未收到数据 </a:t>
            </a:r>
            <a:r>
              <a:rPr lang="zh-CN" altLang="en-US" dirty="0" smtClean="0">
                <a:effectLst/>
              </a:rPr>
              <a:t/>
            </a:r>
            <a:br>
              <a:rPr lang="zh-CN" altLang="en-US" dirty="0" smtClean="0">
                <a:effectLst/>
              </a:rPr>
            </a:br>
            <a:r>
              <a:rPr lang="en-US" altLang="zh-CN" dirty="0" smtClean="0">
                <a:effectLst/>
              </a:rPr>
              <a:t>15</a:t>
            </a:r>
            <a:r>
              <a:rPr lang="zh-CN" altLang="en-US" dirty="0" smtClean="0">
                <a:effectLst/>
              </a:rPr>
              <a:t>、 </a:t>
            </a:r>
            <a:r>
              <a:rPr lang="en-US" altLang="zh-CN" dirty="0" smtClean="0">
                <a:effectLst/>
              </a:rPr>
              <a:t>S-P-</a:t>
            </a:r>
            <a:r>
              <a:rPr lang="en-US" altLang="zh-CN" dirty="0" err="1" smtClean="0">
                <a:effectLst/>
              </a:rPr>
              <a:t>EXECP.ind</a:t>
            </a:r>
            <a:r>
              <a:rPr lang="en-US" altLang="zh-CN" dirty="0" smtClean="0">
                <a:effectLst/>
              </a:rPr>
              <a:t> ←─ ─→ S-P-</a:t>
            </a:r>
            <a:r>
              <a:rPr lang="en-US" altLang="zh-CN" dirty="0" err="1" smtClean="0">
                <a:effectLst/>
              </a:rPr>
              <a:t>EXECP.ind</a:t>
            </a:r>
            <a:r>
              <a:rPr lang="en-US" altLang="zh-CN" dirty="0" smtClean="0">
                <a:effectLst/>
              </a:rPr>
              <a:t> </a:t>
            </a:r>
            <a:r>
              <a:rPr lang="zh-CN" altLang="en-US" dirty="0" smtClean="0">
                <a:effectLst/>
              </a:rPr>
              <a:t>； 低层故障报告 </a:t>
            </a:r>
            <a:br>
              <a:rPr lang="zh-CN" altLang="en-US" dirty="0" smtClean="0">
                <a:effectLst/>
              </a:rPr>
            </a:br>
            <a:r>
              <a:rPr lang="en-US" altLang="zh-CN" dirty="0" smtClean="0">
                <a:effectLst/>
              </a:rPr>
              <a:t>16</a:t>
            </a:r>
            <a:r>
              <a:rPr lang="zh-CN" altLang="en-US" dirty="0" smtClean="0">
                <a:effectLst/>
              </a:rPr>
              <a:t>、 </a:t>
            </a:r>
            <a:r>
              <a:rPr lang="en-US" altLang="zh-CN" dirty="0" smtClean="0">
                <a:effectLst/>
              </a:rPr>
              <a:t>S-</a:t>
            </a:r>
            <a:r>
              <a:rPr lang="en-US" altLang="zh-CN" dirty="0" err="1" smtClean="0">
                <a:effectLst/>
              </a:rPr>
              <a:t>CON.ind</a:t>
            </a:r>
            <a:r>
              <a:rPr lang="en-US" altLang="zh-CN" dirty="0" smtClean="0">
                <a:effectLst/>
              </a:rPr>
              <a:t> ←─ S-</a:t>
            </a:r>
            <a:r>
              <a:rPr lang="en-US" altLang="zh-CN" dirty="0" err="1" smtClean="0">
                <a:effectLst/>
              </a:rPr>
              <a:t>CON.req</a:t>
            </a:r>
            <a:r>
              <a:rPr lang="en-US" altLang="zh-CN" dirty="0" smtClean="0">
                <a:effectLst/>
              </a:rPr>
              <a:t> </a:t>
            </a:r>
            <a:r>
              <a:rPr lang="zh-CN" altLang="en-US" dirty="0" smtClean="0">
                <a:effectLst/>
              </a:rPr>
              <a:t>； 重新连接 </a:t>
            </a:r>
          </a:p>
          <a:p>
            <a:r>
              <a:rPr lang="en-US" altLang="zh-CN" dirty="0" smtClean="0">
                <a:effectLst/>
              </a:rPr>
              <a:t>S-</a:t>
            </a:r>
            <a:r>
              <a:rPr lang="en-US" altLang="zh-CN" dirty="0" err="1" smtClean="0">
                <a:effectLst/>
              </a:rPr>
              <a:t>CON.rsp</a:t>
            </a:r>
            <a:r>
              <a:rPr lang="en-US" altLang="zh-CN" dirty="0" smtClean="0">
                <a:effectLst/>
              </a:rPr>
              <a:t> ─→ S-</a:t>
            </a:r>
            <a:r>
              <a:rPr lang="en-US" altLang="zh-CN" dirty="0" err="1" smtClean="0">
                <a:effectLst/>
              </a:rPr>
              <a:t>CON.cnf</a:t>
            </a:r>
            <a:r>
              <a:rPr lang="en-US" altLang="zh-CN" dirty="0" smtClean="0">
                <a:effectLst/>
              </a:rPr>
              <a:t> </a:t>
            </a:r>
            <a:br>
              <a:rPr lang="en-US" altLang="zh-CN" dirty="0" smtClean="0">
                <a:effectLst/>
              </a:rPr>
            </a:br>
            <a:r>
              <a:rPr lang="en-US" altLang="zh-CN" b="1" dirty="0" smtClean="0">
                <a:effectLst/>
              </a:rPr>
              <a:t>17</a:t>
            </a:r>
            <a:r>
              <a:rPr lang="zh-CN" altLang="en-US" b="1" dirty="0" smtClean="0">
                <a:effectLst/>
              </a:rPr>
              <a:t>、 </a:t>
            </a:r>
            <a:r>
              <a:rPr lang="en-US" altLang="zh-CN" b="1" dirty="0" smtClean="0">
                <a:effectLst/>
              </a:rPr>
              <a:t>S-ACT-</a:t>
            </a:r>
            <a:r>
              <a:rPr lang="en-US" altLang="zh-CN" b="1" dirty="0" err="1" smtClean="0">
                <a:effectLst/>
              </a:rPr>
              <a:t>RESUME.ind</a:t>
            </a:r>
            <a:r>
              <a:rPr lang="en-US" altLang="zh-CN" b="1" dirty="0" smtClean="0">
                <a:effectLst/>
              </a:rPr>
              <a:t> ←─ S-ACT-</a:t>
            </a:r>
            <a:r>
              <a:rPr lang="en-US" altLang="zh-CN" b="1" dirty="0" err="1" smtClean="0">
                <a:effectLst/>
              </a:rPr>
              <a:t>RESUME.req</a:t>
            </a:r>
            <a:r>
              <a:rPr lang="zh-CN" altLang="en-US" b="1" dirty="0" smtClean="0">
                <a:effectLst/>
              </a:rPr>
              <a:t>； 恢复活动和同步点 </a:t>
            </a:r>
            <a:r>
              <a:rPr lang="zh-CN" altLang="en-US" dirty="0" smtClean="0">
                <a:effectLst/>
              </a:rPr>
              <a:t/>
            </a:r>
            <a:br>
              <a:rPr lang="zh-CN" altLang="en-US" dirty="0" smtClean="0">
                <a:effectLst/>
              </a:rPr>
            </a:br>
            <a:r>
              <a:rPr lang="en-US" altLang="zh-CN" dirty="0" smtClean="0">
                <a:effectLst/>
              </a:rPr>
              <a:t>18</a:t>
            </a:r>
            <a:r>
              <a:rPr lang="zh-CN" altLang="en-US" dirty="0" smtClean="0">
                <a:effectLst/>
              </a:rPr>
              <a:t>、 </a:t>
            </a:r>
            <a:r>
              <a:rPr lang="en-US" altLang="zh-CN" dirty="0" smtClean="0">
                <a:effectLst/>
              </a:rPr>
              <a:t>S-</a:t>
            </a:r>
            <a:r>
              <a:rPr lang="en-US" altLang="zh-CN" dirty="0" err="1" smtClean="0">
                <a:effectLst/>
              </a:rPr>
              <a:t>DATA.ind</a:t>
            </a:r>
            <a:r>
              <a:rPr lang="en-US" altLang="zh-CN" dirty="0" smtClean="0">
                <a:effectLst/>
              </a:rPr>
              <a:t> ←─ S-</a:t>
            </a:r>
            <a:r>
              <a:rPr lang="en-US" altLang="zh-CN" dirty="0" err="1" smtClean="0">
                <a:effectLst/>
              </a:rPr>
              <a:t>DATA.req</a:t>
            </a:r>
            <a:r>
              <a:rPr lang="en-US" altLang="zh-CN" dirty="0" smtClean="0">
                <a:effectLst/>
              </a:rPr>
              <a:t> </a:t>
            </a:r>
            <a:r>
              <a:rPr lang="zh-CN" altLang="en-US" dirty="0" smtClean="0">
                <a:effectLst/>
              </a:rPr>
              <a:t>； 用户</a:t>
            </a:r>
            <a:r>
              <a:rPr lang="en-US" altLang="zh-CN" dirty="0" smtClean="0">
                <a:effectLst/>
              </a:rPr>
              <a:t>2</a:t>
            </a:r>
            <a:r>
              <a:rPr lang="zh-CN" altLang="en-US" dirty="0" smtClean="0">
                <a:effectLst/>
              </a:rPr>
              <a:t>继续数据传输 </a:t>
            </a:r>
          </a:p>
          <a:p>
            <a:endParaRPr lang="zh-CN" altLang="en-US" dirty="0" smtClean="0">
              <a:effectLst/>
            </a:endParaRPr>
          </a:p>
          <a:p>
            <a:pPr eaLnBrk="1" hangingPunct="1"/>
            <a:endParaRPr lang="zh-CN" altLang="en-US" dirty="0" smtClean="0"/>
          </a:p>
        </p:txBody>
      </p:sp>
    </p:spTree>
    <p:extLst>
      <p:ext uri="{BB962C8B-B14F-4D97-AF65-F5344CB8AC3E}">
        <p14:creationId xmlns:p14="http://schemas.microsoft.com/office/powerpoint/2010/main" val="39018477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51B22D1-BA0B-4F26-8A37-3E7495A17553}" type="slidenum">
              <a:rPr lang="zh-CN" altLang="en-US" smtClean="0">
                <a:latin typeface="Tahoma" pitchFamily="34" charset="0"/>
              </a:rPr>
              <a:pPr eaLnBrk="1" hangingPunct="1"/>
              <a:t>40</a:t>
            </a:fld>
            <a:endParaRPr lang="en-US" altLang="zh-CN" smtClean="0">
              <a:latin typeface="Tahoma" pitchFamily="34" charset="0"/>
            </a:endParaRPr>
          </a:p>
        </p:txBody>
      </p:sp>
      <p:sp>
        <p:nvSpPr>
          <p:cNvPr id="57347" name="Rectangle 2"/>
          <p:cNvSpPr>
            <a:spLocks noGrp="1" noRot="1" noChangeAspect="1" noChangeArrowheads="1" noTextEdit="1"/>
          </p:cNvSpPr>
          <p:nvPr>
            <p:ph type="sldImg"/>
          </p:nvPr>
        </p:nvSpPr>
        <p:spPr>
          <a:solidFill>
            <a:srgbClr val="FFFFFF"/>
          </a:solidFill>
          <a:ln/>
        </p:spPr>
      </p:sp>
      <p:sp>
        <p:nvSpPr>
          <p:cNvPr id="5734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r>
              <a:rPr lang="zh-CN" altLang="en-US" dirty="0" smtClean="0"/>
              <a:t>大致描述</a:t>
            </a:r>
            <a:r>
              <a:rPr lang="en-US" altLang="zh-CN" dirty="0" smtClean="0"/>
              <a:t>email</a:t>
            </a:r>
            <a:r>
              <a:rPr lang="zh-CN" altLang="en-US" dirty="0" smtClean="0"/>
              <a:t>收发过程，</a:t>
            </a:r>
            <a:r>
              <a:rPr lang="en-US" altLang="zh-CN" dirty="0" smtClean="0"/>
              <a:t>client—server----server----client.</a:t>
            </a:r>
            <a:r>
              <a:rPr lang="zh-CN" altLang="en-US" dirty="0" smtClean="0"/>
              <a:t>回忆一下使用的端口</a:t>
            </a:r>
            <a:r>
              <a:rPr lang="en-US" altLang="zh-CN" dirty="0" err="1" smtClean="0"/>
              <a:t>smtp</a:t>
            </a:r>
            <a:r>
              <a:rPr lang="en-US" altLang="zh-CN" dirty="0" smtClean="0"/>
              <a:t>---25  pop3---110</a:t>
            </a:r>
            <a:r>
              <a:rPr lang="zh-CN" altLang="en-US" dirty="0" smtClean="0"/>
              <a:t>；</a:t>
            </a:r>
            <a:r>
              <a:rPr lang="en-US" altLang="zh-CN" sz="1400" dirty="0" smtClean="0"/>
              <a:t>IMAP </a:t>
            </a:r>
            <a:r>
              <a:rPr lang="en-US" altLang="zh-CN" sz="1200" dirty="0" smtClean="0"/>
              <a:t>(Internet Message Access Protocol)</a:t>
            </a:r>
            <a:r>
              <a:rPr lang="en-US" altLang="zh-CN" sz="1400" dirty="0" smtClean="0"/>
              <a:t> </a:t>
            </a:r>
            <a:endParaRPr lang="en-US" altLang="zh-CN" dirty="0" smtClean="0"/>
          </a:p>
          <a:p>
            <a:pPr algn="just"/>
            <a:r>
              <a:rPr lang="en-US" altLang="zh-CN" sz="1200" dirty="0" smtClean="0"/>
              <a:t>SMTP </a:t>
            </a:r>
            <a:r>
              <a:rPr lang="zh-CN" altLang="en-US" sz="1200" dirty="0" smtClean="0"/>
              <a:t>所规定的就是在两个相互通信的 </a:t>
            </a:r>
            <a:r>
              <a:rPr lang="en-US" altLang="zh-CN" sz="1200" dirty="0" smtClean="0"/>
              <a:t>SMTP </a:t>
            </a:r>
            <a:r>
              <a:rPr lang="zh-CN" altLang="en-US" sz="1200" dirty="0" smtClean="0"/>
              <a:t>进程之间应如何交换信息。</a:t>
            </a:r>
          </a:p>
          <a:p>
            <a:pPr algn="just"/>
            <a:r>
              <a:rPr lang="en-US" altLang="zh-CN" sz="1200" dirty="0" smtClean="0"/>
              <a:t>SMTP </a:t>
            </a:r>
            <a:r>
              <a:rPr lang="zh-CN" altLang="en-US" sz="1200" dirty="0" smtClean="0"/>
              <a:t>规定了 </a:t>
            </a:r>
            <a:r>
              <a:rPr lang="en-US" altLang="zh-CN" sz="1200" dirty="0" smtClean="0"/>
              <a:t>14 </a:t>
            </a:r>
            <a:r>
              <a:rPr lang="zh-CN" altLang="en-US" sz="1200" dirty="0" smtClean="0"/>
              <a:t>条命令和 </a:t>
            </a:r>
            <a:r>
              <a:rPr lang="en-US" altLang="zh-CN" sz="1200" dirty="0" smtClean="0"/>
              <a:t>21 </a:t>
            </a:r>
            <a:r>
              <a:rPr lang="zh-CN" altLang="en-US" sz="1200" dirty="0" smtClean="0"/>
              <a:t>种应答信息。每条命令用 </a:t>
            </a:r>
            <a:r>
              <a:rPr lang="en-US" altLang="zh-CN" sz="1200" dirty="0" smtClean="0"/>
              <a:t>4 </a:t>
            </a:r>
            <a:r>
              <a:rPr lang="zh-CN" altLang="en-US" sz="1200" dirty="0" smtClean="0"/>
              <a:t>个字母组成，而每一种应答信息一般只有一行信息，由一个 </a:t>
            </a:r>
            <a:r>
              <a:rPr lang="en-US" altLang="zh-CN" sz="1200" dirty="0" smtClean="0"/>
              <a:t>3 </a:t>
            </a:r>
            <a:r>
              <a:rPr lang="zh-CN" altLang="en-US" sz="1200" dirty="0" smtClean="0"/>
              <a:t>位数字的代码开始，后面附上（也可不附上）很简单的文字说明。</a:t>
            </a:r>
            <a:r>
              <a:rPr lang="zh-CN" altLang="en-US" dirty="0" smtClean="0"/>
              <a:t> </a:t>
            </a:r>
            <a:r>
              <a:rPr lang="zh-CN" altLang="en-US" sz="1200" dirty="0" smtClean="0"/>
              <a:t> </a:t>
            </a:r>
            <a:endParaRPr lang="en-US" altLang="zh-CN" sz="1200" dirty="0" smtClean="0"/>
          </a:p>
          <a:p>
            <a:r>
              <a:rPr lang="zh-CN" altLang="en-US" sz="1200" b="0" i="0" u="none" strike="noStrike" kern="1200" baseline="0" dirty="0" smtClean="0">
                <a:solidFill>
                  <a:schemeClr val="tx1"/>
                </a:solidFill>
                <a:latin typeface="Arial" charset="0"/>
                <a:ea typeface="宋体" pitchFamily="2" charset="-122"/>
                <a:cs typeface="+mn-cs"/>
              </a:rPr>
              <a:t>电子邮件从</a:t>
            </a:r>
            <a:r>
              <a:rPr lang="en-US" altLang="zh-CN" sz="1200" b="0" i="0" u="none" strike="noStrike" kern="1200" baseline="0" dirty="0" smtClean="0">
                <a:solidFill>
                  <a:schemeClr val="tx1"/>
                </a:solidFill>
                <a:latin typeface="Arial" charset="0"/>
                <a:ea typeface="宋体" pitchFamily="2" charset="-122"/>
                <a:cs typeface="+mn-cs"/>
              </a:rPr>
              <a:t>A </a:t>
            </a:r>
            <a:r>
              <a:rPr lang="zh-CN" altLang="en-US" sz="1200" b="0" i="0" u="none" strike="noStrike" kern="1200" baseline="0" dirty="0" smtClean="0">
                <a:solidFill>
                  <a:schemeClr val="tx1"/>
                </a:solidFill>
                <a:latin typeface="Arial" charset="0"/>
                <a:ea typeface="宋体" pitchFamily="2" charset="-122"/>
                <a:cs typeface="+mn-cs"/>
              </a:rPr>
              <a:t>的浏览器发送到网易的邮件服务器时，不是使用</a:t>
            </a:r>
            <a:r>
              <a:rPr lang="en-US" altLang="zh-CN" sz="1200" b="0" i="0" u="none" strike="noStrike" kern="1200" baseline="0" dirty="0" smtClean="0">
                <a:solidFill>
                  <a:schemeClr val="tx1"/>
                </a:solidFill>
                <a:latin typeface="Arial" charset="0"/>
                <a:ea typeface="宋体" pitchFamily="2" charset="-122"/>
                <a:cs typeface="+mn-cs"/>
              </a:rPr>
              <a:t>SMTP </a:t>
            </a:r>
            <a:r>
              <a:rPr lang="zh-CN" altLang="en-US" sz="1200" b="0" i="0" u="none" strike="noStrike" kern="1200" baseline="0" dirty="0" smtClean="0">
                <a:solidFill>
                  <a:schemeClr val="tx1"/>
                </a:solidFill>
                <a:latin typeface="Arial" charset="0"/>
                <a:ea typeface="宋体" pitchFamily="2" charset="-122"/>
                <a:cs typeface="+mn-cs"/>
              </a:rPr>
              <a:t>协议，而是使用</a:t>
            </a:r>
            <a:r>
              <a:rPr lang="en-US" altLang="zh-CN" sz="1200" b="0" i="0" u="none" strike="noStrike" kern="1200" baseline="0" dirty="0" smtClean="0">
                <a:solidFill>
                  <a:schemeClr val="tx1"/>
                </a:solidFill>
                <a:latin typeface="Arial" charset="0"/>
                <a:ea typeface="宋体" pitchFamily="2" charset="-122"/>
                <a:cs typeface="+mn-cs"/>
              </a:rPr>
              <a:t>HTIP </a:t>
            </a:r>
            <a:r>
              <a:rPr lang="zh-CN" altLang="en-US" sz="1200" b="0" i="0" u="none" strike="noStrike" kern="1200" baseline="0" dirty="0" smtClean="0">
                <a:solidFill>
                  <a:schemeClr val="tx1"/>
                </a:solidFill>
                <a:latin typeface="Arial" charset="0"/>
                <a:ea typeface="宋体" pitchFamily="2" charset="-122"/>
                <a:cs typeface="+mn-cs"/>
              </a:rPr>
              <a:t>协议。</a:t>
            </a:r>
            <a:endParaRPr lang="en-US" altLang="zh-CN" dirty="0" smtClean="0"/>
          </a:p>
          <a:p>
            <a:pPr eaLnBrk="1" hangingPunct="1"/>
            <a:endParaRPr lang="en-US" altLang="zh-CN" dirty="0" smtClean="0"/>
          </a:p>
        </p:txBody>
      </p:sp>
    </p:spTree>
    <p:extLst>
      <p:ext uri="{BB962C8B-B14F-4D97-AF65-F5344CB8AC3E}">
        <p14:creationId xmlns:p14="http://schemas.microsoft.com/office/powerpoint/2010/main" val="29452258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7192355B-61A3-4D7D-820C-A7D0A71C5773}" type="slidenum">
              <a:rPr lang="zh-CN" altLang="en-US" smtClean="0">
                <a:latin typeface="Tahoma" pitchFamily="34" charset="0"/>
              </a:rPr>
              <a:pPr eaLnBrk="1" hangingPunct="1"/>
              <a:t>41</a:t>
            </a:fld>
            <a:endParaRPr lang="en-US" altLang="zh-CN" smtClean="0">
              <a:latin typeface="Tahoma" pitchFamily="34"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t>用户代理</a:t>
            </a:r>
            <a:r>
              <a:rPr lang="en-US" altLang="zh-CN" dirty="0" smtClean="0"/>
              <a:t>UA</a:t>
            </a:r>
            <a:r>
              <a:rPr lang="zh-CN" altLang="en-US" dirty="0" smtClean="0"/>
              <a:t>：</a:t>
            </a:r>
            <a:r>
              <a:rPr lang="zh-CN" altLang="en-US" sz="1200" dirty="0" smtClean="0"/>
              <a:t>撰写、显示和处理</a:t>
            </a:r>
            <a:endParaRPr lang="en-US" altLang="zh-CN" sz="1200" dirty="0" smtClean="0"/>
          </a:p>
          <a:p>
            <a:r>
              <a:rPr lang="zh-CN" altLang="en-US" sz="1200" b="0" i="0" u="none" strike="noStrike" kern="1200" baseline="0" dirty="0" smtClean="0">
                <a:solidFill>
                  <a:schemeClr val="tx1"/>
                </a:solidFill>
                <a:latin typeface="Arial" charset="0"/>
                <a:ea typeface="宋体" pitchFamily="2" charset="-122"/>
                <a:cs typeface="+mn-cs"/>
              </a:rPr>
              <a:t>连接建立：在连接建立后，接收方</a:t>
            </a:r>
            <a:r>
              <a:rPr lang="en-US" altLang="zh-CN" sz="1200" b="0" i="0" u="none" strike="noStrike" kern="1200" baseline="0" dirty="0" smtClean="0">
                <a:solidFill>
                  <a:schemeClr val="tx1"/>
                </a:solidFill>
                <a:latin typeface="Arial" charset="0"/>
                <a:ea typeface="宋体" pitchFamily="2" charset="-122"/>
                <a:cs typeface="+mn-cs"/>
              </a:rPr>
              <a:t>SMTP </a:t>
            </a:r>
            <a:r>
              <a:rPr lang="zh-CN" altLang="en-US" sz="1200" b="0" i="0" u="none" strike="noStrike" kern="1200" baseline="0" dirty="0" smtClean="0">
                <a:solidFill>
                  <a:schemeClr val="tx1"/>
                </a:solidFill>
                <a:latin typeface="Arial" charset="0"/>
                <a:ea typeface="宋体" pitchFamily="2" charset="-122"/>
                <a:cs typeface="+mn-cs"/>
              </a:rPr>
              <a:t>服务器要发出</a:t>
            </a:r>
            <a:r>
              <a:rPr lang="en-US" altLang="zh-CN" sz="1200" b="0" i="0" u="none" strike="noStrike" kern="1200" baseline="0" dirty="0" smtClean="0">
                <a:solidFill>
                  <a:schemeClr val="tx1"/>
                </a:solidFill>
                <a:latin typeface="Arial" charset="0"/>
                <a:ea typeface="宋体" pitchFamily="2" charset="-122"/>
                <a:cs typeface="+mn-cs"/>
              </a:rPr>
              <a:t>“220 Service ready” (</a:t>
            </a:r>
            <a:r>
              <a:rPr lang="zh-CN" altLang="en-US" sz="1200" b="0" i="0" u="none" strike="noStrike" kern="1200" baseline="0" dirty="0" smtClean="0">
                <a:solidFill>
                  <a:schemeClr val="tx1"/>
                </a:solidFill>
                <a:latin typeface="Arial" charset="0"/>
                <a:ea typeface="宋体" pitchFamily="2" charset="-122"/>
                <a:cs typeface="+mn-cs"/>
              </a:rPr>
              <a:t>服务就绪</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。然后</a:t>
            </a:r>
            <a:r>
              <a:rPr lang="en-US" altLang="zh-CN" sz="1200" b="0" i="0" u="none" strike="noStrike" kern="1200" baseline="0" dirty="0" smtClean="0">
                <a:solidFill>
                  <a:schemeClr val="tx1"/>
                </a:solidFill>
                <a:latin typeface="Arial" charset="0"/>
                <a:ea typeface="宋体" pitchFamily="2" charset="-122"/>
                <a:cs typeface="+mn-cs"/>
              </a:rPr>
              <a:t>SMTP </a:t>
            </a:r>
            <a:r>
              <a:rPr lang="zh-CN" altLang="en-US" sz="1200" b="0" i="0" u="none" strike="noStrike" kern="1200" baseline="0" dirty="0" smtClean="0">
                <a:solidFill>
                  <a:schemeClr val="tx1"/>
                </a:solidFill>
                <a:latin typeface="Arial" charset="0"/>
                <a:ea typeface="宋体" pitchFamily="2" charset="-122"/>
                <a:cs typeface="+mn-cs"/>
              </a:rPr>
              <a:t>客户向</a:t>
            </a:r>
            <a:r>
              <a:rPr lang="en-US" altLang="zh-CN" sz="1200" b="0" i="0" u="none" strike="noStrike" kern="1200" baseline="0" dirty="0" smtClean="0">
                <a:solidFill>
                  <a:schemeClr val="tx1"/>
                </a:solidFill>
                <a:latin typeface="Arial" charset="0"/>
                <a:ea typeface="宋体" pitchFamily="2" charset="-122"/>
                <a:cs typeface="+mn-cs"/>
              </a:rPr>
              <a:t>SMTP </a:t>
            </a:r>
            <a:r>
              <a:rPr lang="zh-CN" altLang="en-US" sz="1200" b="0" i="0" u="none" strike="noStrike" kern="1200" baseline="0" dirty="0" smtClean="0">
                <a:solidFill>
                  <a:schemeClr val="tx1"/>
                </a:solidFill>
                <a:latin typeface="Arial" charset="0"/>
                <a:ea typeface="宋体" pitchFamily="2" charset="-122"/>
                <a:cs typeface="+mn-cs"/>
              </a:rPr>
              <a:t>服务器发送</a:t>
            </a:r>
            <a:r>
              <a:rPr lang="en-US" altLang="zh-CN" sz="1200" b="0" i="0" u="none" strike="noStrike" kern="1200" baseline="0" dirty="0" smtClean="0">
                <a:solidFill>
                  <a:schemeClr val="tx1"/>
                </a:solidFill>
                <a:latin typeface="Arial" charset="0"/>
                <a:ea typeface="宋体" pitchFamily="2" charset="-122"/>
                <a:cs typeface="+mn-cs"/>
              </a:rPr>
              <a:t>HELO </a:t>
            </a:r>
            <a:r>
              <a:rPr lang="zh-CN" altLang="en-US" sz="1200" b="0" i="0" u="none" strike="noStrike" kern="1200" baseline="0" dirty="0" smtClean="0">
                <a:solidFill>
                  <a:schemeClr val="tx1"/>
                </a:solidFill>
                <a:latin typeface="Arial" charset="0"/>
                <a:ea typeface="宋体" pitchFamily="2" charset="-122"/>
                <a:cs typeface="+mn-cs"/>
              </a:rPr>
              <a:t>命令，附上发送方的主机名。</a:t>
            </a:r>
            <a:r>
              <a:rPr lang="en-US" altLang="zh-CN" sz="1200" b="0" i="0" u="none" strike="noStrike" kern="1200" baseline="0" dirty="0" smtClean="0">
                <a:solidFill>
                  <a:schemeClr val="tx1"/>
                </a:solidFill>
                <a:latin typeface="Arial" charset="0"/>
                <a:ea typeface="宋体" pitchFamily="2" charset="-122"/>
                <a:cs typeface="+mn-cs"/>
              </a:rPr>
              <a:t>SMTP </a:t>
            </a:r>
            <a:r>
              <a:rPr lang="zh-CN" altLang="en-US" sz="1200" b="0" i="0" u="none" strike="noStrike" kern="1200" baseline="0" dirty="0" smtClean="0">
                <a:solidFill>
                  <a:schemeClr val="tx1"/>
                </a:solidFill>
                <a:latin typeface="Arial" charset="0"/>
                <a:ea typeface="宋体" pitchFamily="2" charset="-122"/>
                <a:cs typeface="+mn-cs"/>
              </a:rPr>
              <a:t>服务器若有能力接收邮件，则回答</a:t>
            </a:r>
            <a:r>
              <a:rPr lang="en-US" altLang="zh-CN" sz="1200" b="0" i="0" u="none" strike="noStrike" kern="1200" baseline="0" dirty="0" smtClean="0">
                <a:solidFill>
                  <a:schemeClr val="tx1"/>
                </a:solidFill>
                <a:latin typeface="Arial" charset="0"/>
                <a:ea typeface="宋体" pitchFamily="2" charset="-122"/>
                <a:cs typeface="+mn-cs"/>
              </a:rPr>
              <a:t>: “250 OK</a:t>
            </a:r>
            <a:r>
              <a:rPr lang="zh-CN" altLang="en-US" sz="1200" b="0" i="0" u="none" strike="noStrike" kern="1200" baseline="0" dirty="0" smtClean="0">
                <a:solidFill>
                  <a:schemeClr val="tx1"/>
                </a:solidFill>
                <a:latin typeface="Arial" charset="0"/>
                <a:ea typeface="宋体" pitchFamily="2" charset="-122"/>
                <a:cs typeface="+mn-cs"/>
              </a:rPr>
              <a:t>”。若</a:t>
            </a:r>
            <a:r>
              <a:rPr lang="en-US" altLang="zh-CN" sz="1200" b="0" i="0" u="none" strike="noStrike" kern="1200" baseline="0" dirty="0" smtClean="0">
                <a:solidFill>
                  <a:schemeClr val="tx1"/>
                </a:solidFill>
                <a:latin typeface="Arial" charset="0"/>
                <a:ea typeface="宋体" pitchFamily="2" charset="-122"/>
                <a:cs typeface="+mn-cs"/>
              </a:rPr>
              <a:t>SMTP </a:t>
            </a:r>
            <a:r>
              <a:rPr lang="zh-CN" altLang="en-US" sz="1200" b="0" i="0" u="none" strike="noStrike" kern="1200" baseline="0" dirty="0" smtClean="0">
                <a:solidFill>
                  <a:schemeClr val="tx1"/>
                </a:solidFill>
                <a:latin typeface="Arial" charset="0"/>
                <a:ea typeface="宋体" pitchFamily="2" charset="-122"/>
                <a:cs typeface="+mn-cs"/>
              </a:rPr>
              <a:t>服务器不可用，则回答</a:t>
            </a:r>
            <a:r>
              <a:rPr lang="en-US" altLang="zh-CN" sz="1200" b="0" i="0" u="none" strike="noStrike" kern="1200" baseline="0" dirty="0" smtClean="0">
                <a:solidFill>
                  <a:schemeClr val="tx1"/>
                </a:solidFill>
                <a:latin typeface="Arial" charset="0"/>
                <a:ea typeface="宋体" pitchFamily="2" charset="-122"/>
                <a:cs typeface="+mn-cs"/>
              </a:rPr>
              <a:t>“421 Service not available” </a:t>
            </a:r>
            <a:r>
              <a:rPr lang="zh-CN" altLang="en-US" sz="1200" b="0" i="0" u="none" strike="noStrike" kern="1200" baseline="0" dirty="0" smtClean="0">
                <a:solidFill>
                  <a:schemeClr val="tx1"/>
                </a:solidFill>
                <a:latin typeface="Arial" charset="0"/>
                <a:ea typeface="宋体" pitchFamily="2" charset="-122"/>
                <a:cs typeface="+mn-cs"/>
              </a:rPr>
              <a:t>。</a:t>
            </a:r>
            <a:r>
              <a:rPr lang="en-US" altLang="zh-CN" sz="1200" b="0" i="0" u="none" strike="noStrike" kern="1200" baseline="0" dirty="0" smtClean="0">
                <a:solidFill>
                  <a:schemeClr val="tx1"/>
                </a:solidFill>
                <a:latin typeface="Arial" charset="0"/>
                <a:ea typeface="宋体" pitchFamily="2" charset="-122"/>
                <a:cs typeface="+mn-cs"/>
              </a:rPr>
              <a:t>SMTP </a:t>
            </a:r>
            <a:r>
              <a:rPr lang="zh-CN" altLang="en-US" sz="1200" b="0" i="0" u="none" strike="noStrike" kern="1200" baseline="0" dirty="0" smtClean="0">
                <a:solidFill>
                  <a:schemeClr val="tx1"/>
                </a:solidFill>
                <a:latin typeface="Arial" charset="0"/>
                <a:ea typeface="宋体" pitchFamily="2" charset="-122"/>
                <a:cs typeface="+mn-cs"/>
              </a:rPr>
              <a:t>不使用中间的邮件服务器</a:t>
            </a:r>
            <a:endParaRPr lang="en-US" altLang="zh-CN" sz="1200" b="0" i="0" u="none" strike="noStrike" kern="1200" baseline="0" dirty="0" smtClean="0">
              <a:solidFill>
                <a:schemeClr val="tx1"/>
              </a:solidFill>
              <a:latin typeface="Arial" charset="0"/>
              <a:ea typeface="宋体" pitchFamily="2" charset="-122"/>
              <a:cs typeface="+mn-cs"/>
            </a:endParaRPr>
          </a:p>
          <a:p>
            <a:r>
              <a:rPr lang="zh-CN" altLang="en-US" sz="1200" b="0" i="0" u="none" strike="noStrike" kern="1200" baseline="0" dirty="0" smtClean="0">
                <a:solidFill>
                  <a:schemeClr val="tx1"/>
                </a:solidFill>
                <a:latin typeface="Arial" charset="0"/>
                <a:ea typeface="宋体" pitchFamily="2" charset="-122"/>
                <a:cs typeface="+mn-cs"/>
              </a:rPr>
              <a:t>邮件传送：邮件的传送从</a:t>
            </a:r>
            <a:r>
              <a:rPr lang="en-US" altLang="zh-CN" sz="1200" b="0" i="0" u="none" strike="noStrike" kern="1200" baseline="0" dirty="0" smtClean="0">
                <a:solidFill>
                  <a:schemeClr val="tx1"/>
                </a:solidFill>
                <a:latin typeface="Arial" charset="0"/>
                <a:ea typeface="宋体" pitchFamily="2" charset="-122"/>
                <a:cs typeface="+mn-cs"/>
              </a:rPr>
              <a:t>MAIL </a:t>
            </a:r>
            <a:r>
              <a:rPr lang="zh-CN" altLang="en-US" sz="1200" b="0" i="0" u="none" strike="noStrike" kern="1200" baseline="0" dirty="0" smtClean="0">
                <a:solidFill>
                  <a:schemeClr val="tx1"/>
                </a:solidFill>
                <a:latin typeface="Arial" charset="0"/>
                <a:ea typeface="宋体" pitchFamily="2" charset="-122"/>
                <a:cs typeface="+mn-cs"/>
              </a:rPr>
              <a:t>命令开始。</a:t>
            </a:r>
            <a:r>
              <a:rPr lang="en-US" altLang="zh-CN" sz="1200" b="0" i="0" u="none" strike="noStrike" kern="1200" baseline="0" dirty="0" smtClean="0">
                <a:solidFill>
                  <a:schemeClr val="tx1"/>
                </a:solidFill>
                <a:latin typeface="Arial" charset="0"/>
                <a:ea typeface="宋体" pitchFamily="2" charset="-122"/>
                <a:cs typeface="+mn-cs"/>
              </a:rPr>
              <a:t>MAIL </a:t>
            </a:r>
            <a:r>
              <a:rPr lang="zh-CN" altLang="en-US" sz="1200" b="0" i="0" u="none" strike="noStrike" kern="1200" baseline="0" dirty="0" smtClean="0">
                <a:solidFill>
                  <a:schemeClr val="tx1"/>
                </a:solidFill>
                <a:latin typeface="Arial" charset="0"/>
                <a:ea typeface="宋体" pitchFamily="2" charset="-122"/>
                <a:cs typeface="+mn-cs"/>
              </a:rPr>
              <a:t>命令后面有发件人的地址。如</a:t>
            </a:r>
            <a:r>
              <a:rPr lang="en-US" altLang="zh-CN" sz="1200" b="0" i="0" u="none" strike="noStrike" kern="1200" baseline="0" dirty="0" smtClean="0">
                <a:solidFill>
                  <a:schemeClr val="tx1"/>
                </a:solidFill>
                <a:latin typeface="Arial" charset="0"/>
                <a:ea typeface="宋体" pitchFamily="2" charset="-122"/>
                <a:cs typeface="+mn-cs"/>
              </a:rPr>
              <a:t>: MAII , FROM:&lt;xiexiren@tsinghua.org.cn&gt; </a:t>
            </a:r>
            <a:r>
              <a:rPr lang="zh-CN" altLang="en-US" sz="1200" b="0" i="0" u="none" strike="noStrike" kern="1200" baseline="0" dirty="0" smtClean="0">
                <a:solidFill>
                  <a:schemeClr val="tx1"/>
                </a:solidFill>
                <a:latin typeface="Arial" charset="0"/>
                <a:ea typeface="宋体" pitchFamily="2" charset="-122"/>
                <a:cs typeface="+mn-cs"/>
              </a:rPr>
              <a:t>。若</a:t>
            </a:r>
            <a:r>
              <a:rPr lang="en-US" altLang="zh-CN" sz="1200" b="0" i="0" u="none" strike="noStrike" kern="1200" baseline="0" dirty="0" smtClean="0">
                <a:solidFill>
                  <a:schemeClr val="tx1"/>
                </a:solidFill>
                <a:latin typeface="Arial" charset="0"/>
                <a:ea typeface="宋体" pitchFamily="2" charset="-122"/>
                <a:cs typeface="+mn-cs"/>
              </a:rPr>
              <a:t>SMTP </a:t>
            </a:r>
            <a:r>
              <a:rPr lang="zh-CN" altLang="en-US" sz="1200" b="0" i="0" u="none" strike="noStrike" kern="1200" baseline="0" dirty="0" smtClean="0">
                <a:solidFill>
                  <a:schemeClr val="tx1"/>
                </a:solidFill>
                <a:latin typeface="Arial" charset="0"/>
                <a:ea typeface="宋体" pitchFamily="2" charset="-122"/>
                <a:cs typeface="+mn-cs"/>
              </a:rPr>
              <a:t>服务器已准备好接收邮件，则回答</a:t>
            </a:r>
            <a:r>
              <a:rPr lang="en-US" altLang="zh-CN" sz="1200" b="0" i="0" u="none" strike="noStrike" kern="1200" baseline="0" dirty="0" smtClean="0">
                <a:solidFill>
                  <a:schemeClr val="tx1"/>
                </a:solidFill>
                <a:latin typeface="Arial" charset="0"/>
                <a:ea typeface="宋体" pitchFamily="2" charset="-122"/>
                <a:cs typeface="+mn-cs"/>
              </a:rPr>
              <a:t>"250 OK"</a:t>
            </a:r>
            <a:r>
              <a:rPr lang="zh-CN" altLang="en-US" sz="1200" b="0" i="0" u="none" strike="noStrike" kern="1200" baseline="0" dirty="0" smtClean="0">
                <a:solidFill>
                  <a:schemeClr val="tx1"/>
                </a:solidFill>
                <a:latin typeface="Arial" charset="0"/>
                <a:ea typeface="宋体" pitchFamily="2" charset="-122"/>
                <a:cs typeface="+mn-cs"/>
              </a:rPr>
              <a:t>。否则，返回一个代码，指出原因。如</a:t>
            </a:r>
            <a:r>
              <a:rPr lang="en-US" altLang="zh-CN" sz="1200" b="0" i="0" u="none" strike="noStrike" kern="1200" baseline="0" dirty="0" smtClean="0">
                <a:solidFill>
                  <a:schemeClr val="tx1"/>
                </a:solidFill>
                <a:latin typeface="Arial" charset="0"/>
                <a:ea typeface="宋体" pitchFamily="2" charset="-122"/>
                <a:cs typeface="+mn-cs"/>
              </a:rPr>
              <a:t>: 451 (</a:t>
            </a:r>
            <a:r>
              <a:rPr lang="zh-CN" altLang="en-US" sz="1200" b="0" i="0" u="none" strike="noStrike" kern="1200" baseline="0" dirty="0" smtClean="0">
                <a:solidFill>
                  <a:schemeClr val="tx1"/>
                </a:solidFill>
                <a:latin typeface="Arial" charset="0"/>
                <a:ea typeface="宋体" pitchFamily="2" charset="-122"/>
                <a:cs typeface="+mn-cs"/>
              </a:rPr>
              <a:t>处理时出错</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 </a:t>
            </a:r>
            <a:r>
              <a:rPr lang="en-US" altLang="zh-CN" sz="1200" b="0" i="0" u="none" strike="noStrike" kern="1200" baseline="0" dirty="0" smtClean="0">
                <a:solidFill>
                  <a:schemeClr val="tx1"/>
                </a:solidFill>
                <a:latin typeface="Arial" charset="0"/>
                <a:ea typeface="宋体" pitchFamily="2" charset="-122"/>
                <a:cs typeface="+mn-cs"/>
              </a:rPr>
              <a:t>452 (</a:t>
            </a:r>
            <a:r>
              <a:rPr lang="zh-CN" altLang="en-US" sz="1200" b="0" i="0" u="none" strike="noStrike" kern="1200" baseline="0" dirty="0" smtClean="0">
                <a:solidFill>
                  <a:schemeClr val="tx1"/>
                </a:solidFill>
                <a:latin typeface="Arial" charset="0"/>
                <a:ea typeface="宋体" pitchFamily="2" charset="-122"/>
                <a:cs typeface="+mn-cs"/>
              </a:rPr>
              <a:t>存储空间不够</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 </a:t>
            </a:r>
            <a:r>
              <a:rPr lang="en-US" altLang="zh-CN" sz="1200" b="0" i="0" u="none" strike="noStrike" kern="1200" baseline="0" dirty="0" smtClean="0">
                <a:solidFill>
                  <a:schemeClr val="tx1"/>
                </a:solidFill>
                <a:latin typeface="Arial" charset="0"/>
                <a:ea typeface="宋体" pitchFamily="2" charset="-122"/>
                <a:cs typeface="+mn-cs"/>
              </a:rPr>
              <a:t>500 (</a:t>
            </a:r>
            <a:r>
              <a:rPr lang="zh-CN" altLang="en-US" sz="1200" b="0" i="0" u="none" strike="noStrike" kern="1200" baseline="0" dirty="0" smtClean="0">
                <a:solidFill>
                  <a:schemeClr val="tx1"/>
                </a:solidFill>
                <a:latin typeface="Arial" charset="0"/>
                <a:ea typeface="宋体" pitchFamily="2" charset="-122"/>
                <a:cs typeface="+mn-cs"/>
              </a:rPr>
              <a:t>命令无法识别</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等。</a:t>
            </a:r>
            <a:endParaRPr lang="en-US" altLang="zh-CN" sz="1200" b="0" i="0" u="none" strike="noStrike" kern="1200" baseline="0" dirty="0" smtClean="0">
              <a:solidFill>
                <a:schemeClr val="tx1"/>
              </a:solidFill>
              <a:latin typeface="Arial" charset="0"/>
              <a:ea typeface="宋体" pitchFamily="2" charset="-122"/>
              <a:cs typeface="+mn-cs"/>
            </a:endParaRPr>
          </a:p>
          <a:p>
            <a:r>
              <a:rPr lang="en-US" altLang="zh-CN" sz="1200" b="0" i="0" u="none" strike="noStrike" kern="1200" baseline="0" dirty="0" smtClean="0">
                <a:solidFill>
                  <a:schemeClr val="tx1"/>
                </a:solidFill>
                <a:latin typeface="Arial" charset="0"/>
                <a:ea typeface="宋体" pitchFamily="2" charset="-122"/>
                <a:cs typeface="+mn-cs"/>
              </a:rPr>
              <a:t>RCPT TO: &lt;</a:t>
            </a:r>
            <a:r>
              <a:rPr lang="zh-CN" altLang="en-US" sz="1200" b="0" i="0" u="none" strike="noStrike" kern="1200" baseline="0" dirty="0" smtClean="0">
                <a:solidFill>
                  <a:schemeClr val="tx1"/>
                </a:solidFill>
                <a:latin typeface="Arial" charset="0"/>
                <a:ea typeface="宋体" pitchFamily="2" charset="-122"/>
                <a:cs typeface="+mn-cs"/>
              </a:rPr>
              <a:t>收件人地址</a:t>
            </a:r>
            <a:r>
              <a:rPr lang="en-US" altLang="zh-CN" sz="1200" b="0" i="0" u="none" strike="noStrike" kern="1200" baseline="0" dirty="0" smtClean="0">
                <a:solidFill>
                  <a:schemeClr val="tx1"/>
                </a:solidFill>
                <a:latin typeface="Arial" charset="0"/>
                <a:ea typeface="宋体" pitchFamily="2" charset="-122"/>
                <a:cs typeface="+mn-cs"/>
              </a:rPr>
              <a:t>&gt;</a:t>
            </a:r>
            <a:r>
              <a:rPr lang="zh-CN" altLang="en-US" sz="1200" b="0" i="0" u="none" strike="noStrike" kern="1200" baseline="0" dirty="0" smtClean="0">
                <a:solidFill>
                  <a:schemeClr val="tx1"/>
                </a:solidFill>
                <a:latin typeface="Arial" charset="0"/>
                <a:ea typeface="宋体" pitchFamily="2" charset="-122"/>
                <a:cs typeface="+mn-cs"/>
              </a:rPr>
              <a:t>；</a:t>
            </a:r>
            <a:r>
              <a:rPr lang="en-US" altLang="zh-CN" sz="1200" b="0" i="0" u="none" strike="noStrike" kern="1200" baseline="0" dirty="0" smtClean="0">
                <a:solidFill>
                  <a:schemeClr val="tx1"/>
                </a:solidFill>
                <a:latin typeface="Arial" charset="0"/>
                <a:ea typeface="宋体" pitchFamily="2" charset="-122"/>
                <a:cs typeface="+mn-cs"/>
              </a:rPr>
              <a:t>“250 OK”</a:t>
            </a:r>
            <a:r>
              <a:rPr lang="zh-CN" altLang="en-US" sz="1200" b="0" i="0" u="none" strike="noStrike" kern="1200" baseline="0" dirty="0" smtClean="0">
                <a:solidFill>
                  <a:schemeClr val="tx1"/>
                </a:solidFill>
                <a:latin typeface="Arial" charset="0"/>
                <a:ea typeface="宋体" pitchFamily="2" charset="-122"/>
                <a:cs typeface="+mn-cs"/>
              </a:rPr>
              <a:t>，</a:t>
            </a:r>
            <a:r>
              <a:rPr lang="en-US" altLang="zh-CN" sz="1200" b="0" i="0" u="none" strike="noStrike" kern="1200" baseline="0" dirty="0" smtClean="0">
                <a:solidFill>
                  <a:schemeClr val="tx1"/>
                </a:solidFill>
                <a:latin typeface="Arial" charset="0"/>
                <a:ea typeface="宋体" pitchFamily="2" charset="-122"/>
                <a:cs typeface="+mn-cs"/>
              </a:rPr>
              <a:t>550 No such user here“ (</a:t>
            </a:r>
            <a:r>
              <a:rPr lang="zh-CN" altLang="en-US" sz="1200" b="0" i="0" u="none" strike="noStrike" kern="1200" baseline="0" dirty="0" smtClean="0">
                <a:solidFill>
                  <a:schemeClr val="tx1"/>
                </a:solidFill>
                <a:latin typeface="Arial" charset="0"/>
                <a:ea typeface="宋体" pitchFamily="2" charset="-122"/>
                <a:cs typeface="+mn-cs"/>
              </a:rPr>
              <a:t>无此用户</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a:t>
            </a:r>
            <a:endParaRPr lang="en-US" altLang="zh-CN" sz="1200" b="0" i="0" u="none" strike="noStrike" kern="1200" baseline="0" dirty="0" smtClean="0">
              <a:solidFill>
                <a:schemeClr val="tx1"/>
              </a:solidFill>
              <a:latin typeface="Arial" charset="0"/>
              <a:ea typeface="宋体" pitchFamily="2" charset="-122"/>
              <a:cs typeface="+mn-cs"/>
            </a:endParaRPr>
          </a:p>
          <a:p>
            <a:r>
              <a:rPr lang="en-US" altLang="zh-CN" sz="1200" b="0" i="0" u="none" strike="noStrike" kern="1200" baseline="0" dirty="0" smtClean="0">
                <a:solidFill>
                  <a:schemeClr val="tx1"/>
                </a:solidFill>
                <a:latin typeface="Arial" charset="0"/>
                <a:ea typeface="宋体" pitchFamily="2" charset="-122"/>
                <a:cs typeface="+mn-cs"/>
              </a:rPr>
              <a:t>DATA </a:t>
            </a:r>
            <a:r>
              <a:rPr lang="zh-CN" altLang="en-US" sz="1200" b="0" i="0" u="none" strike="noStrike" kern="1200" baseline="0" dirty="0" smtClean="0">
                <a:solidFill>
                  <a:schemeClr val="tx1"/>
                </a:solidFill>
                <a:latin typeface="Arial" charset="0"/>
                <a:ea typeface="宋体" pitchFamily="2" charset="-122"/>
                <a:cs typeface="+mn-cs"/>
              </a:rPr>
              <a:t>命令开始传送邮件的内容。</a:t>
            </a:r>
            <a:endParaRPr lang="en-US" altLang="zh-CN" sz="1200" b="0" i="0" u="none" strike="noStrike" kern="1200" baseline="0" dirty="0" smtClean="0">
              <a:solidFill>
                <a:schemeClr val="tx1"/>
              </a:solidFill>
              <a:latin typeface="Arial" charset="0"/>
              <a:ea typeface="宋体" pitchFamily="2" charset="-122"/>
              <a:cs typeface="+mn-cs"/>
            </a:endParaRPr>
          </a:p>
          <a:p>
            <a:r>
              <a:rPr lang="zh-CN" altLang="en-US" sz="1200" b="0" i="0" u="none" strike="noStrike" kern="1200" baseline="0" dirty="0" smtClean="0">
                <a:solidFill>
                  <a:schemeClr val="tx1"/>
                </a:solidFill>
                <a:latin typeface="Arial" charset="0"/>
                <a:ea typeface="宋体" pitchFamily="2" charset="-122"/>
                <a:cs typeface="+mn-cs"/>
              </a:rPr>
              <a:t>连接释放：</a:t>
            </a:r>
            <a:r>
              <a:rPr lang="en-US" altLang="zh-CN" sz="1200" b="0" i="0" u="none" strike="noStrike" kern="1200" baseline="0" dirty="0" smtClean="0">
                <a:solidFill>
                  <a:schemeClr val="tx1"/>
                </a:solidFill>
                <a:latin typeface="Arial" charset="0"/>
                <a:ea typeface="宋体" pitchFamily="2" charset="-122"/>
                <a:cs typeface="+mn-cs"/>
              </a:rPr>
              <a:t>quit</a:t>
            </a:r>
            <a:endParaRPr lang="zh-CN" altLang="en-US" dirty="0" smtClean="0"/>
          </a:p>
        </p:txBody>
      </p:sp>
    </p:spTree>
    <p:extLst>
      <p:ext uri="{BB962C8B-B14F-4D97-AF65-F5344CB8AC3E}">
        <p14:creationId xmlns:p14="http://schemas.microsoft.com/office/powerpoint/2010/main" val="40292272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E3B3DA-6D39-4808-B438-55B3E11914CA}" type="slidenum">
              <a:rPr lang="en-US" altLang="zh-CN"/>
              <a:pPr/>
              <a:t>42</a:t>
            </a:fld>
            <a:endParaRPr lang="en-US" altLang="zh-CN"/>
          </a:p>
        </p:txBody>
      </p:sp>
      <p:sp>
        <p:nvSpPr>
          <p:cNvPr id="883714" name="Rectangle 2"/>
          <p:cNvSpPr>
            <a:spLocks noGrp="1" noRot="1" noChangeAspect="1" noChangeArrowheads="1" noTextEdit="1"/>
          </p:cNvSpPr>
          <p:nvPr>
            <p:ph type="sldImg"/>
          </p:nvPr>
        </p:nvSpPr>
        <p:spPr>
          <a:ln/>
        </p:spPr>
      </p:sp>
      <p:sp>
        <p:nvSpPr>
          <p:cNvPr id="883715"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b="0" i="0" u="none" strike="noStrike" kern="1200" baseline="0" dirty="0" smtClean="0">
                <a:solidFill>
                  <a:schemeClr val="tx1"/>
                </a:solidFill>
                <a:latin typeface="Arial" charset="0"/>
                <a:ea typeface="宋体" pitchFamily="2" charset="-122"/>
                <a:cs typeface="+mn-cs"/>
              </a:rPr>
              <a:t>1993 </a:t>
            </a:r>
            <a:r>
              <a:rPr lang="zh-CN" altLang="en-US" sz="1200" b="0" i="0" u="none" strike="noStrike" kern="1200" baseline="0" dirty="0" smtClean="0">
                <a:solidFill>
                  <a:schemeClr val="tx1"/>
                </a:solidFill>
                <a:latin typeface="Arial" charset="0"/>
                <a:ea typeface="宋体" pitchFamily="2" charset="-122"/>
                <a:cs typeface="+mn-cs"/>
              </a:rPr>
              <a:t>年又提出了通用因特网邮件扩充</a:t>
            </a:r>
            <a:r>
              <a:rPr lang="en-US" altLang="zh-CN" sz="1200" b="0" i="0" u="none" strike="noStrike" kern="1200" baseline="0" dirty="0" smtClean="0">
                <a:solidFill>
                  <a:schemeClr val="tx1"/>
                </a:solidFill>
                <a:latin typeface="Arial" charset="0"/>
                <a:ea typeface="宋体" pitchFamily="2" charset="-122"/>
                <a:cs typeface="+mn-cs"/>
              </a:rPr>
              <a:t>MIME (Mu1tipurpose Internet Mail Extensions)</a:t>
            </a:r>
            <a:r>
              <a:rPr lang="zh-CN" altLang="en-US" sz="1200" b="0" i="0" u="none" strike="noStrike" kern="1200" baseline="0" dirty="0" smtClean="0">
                <a:solidFill>
                  <a:schemeClr val="tx1"/>
                </a:solidFill>
                <a:latin typeface="Arial" charset="0"/>
                <a:ea typeface="宋体" pitchFamily="2" charset="-122"/>
                <a:cs typeface="+mn-cs"/>
              </a:rPr>
              <a:t>。</a:t>
            </a:r>
            <a:endParaRPr lang="en-US" altLang="zh-CN" dirty="0" smtClean="0"/>
          </a:p>
          <a:p>
            <a:pPr algn="just">
              <a:buFont typeface="Wingdings" pitchFamily="2" charset="2"/>
              <a:buNone/>
            </a:pPr>
            <a:r>
              <a:rPr lang="en-US" altLang="zh-CN" sz="1200" dirty="0" smtClean="0"/>
              <a:t>SMTP </a:t>
            </a:r>
            <a:r>
              <a:rPr lang="zh-CN" altLang="en-US" sz="1200" dirty="0" smtClean="0"/>
              <a:t>有以下缺点：</a:t>
            </a:r>
            <a:r>
              <a:rPr lang="en-US" altLang="zh-CN" sz="1200" dirty="0" smtClean="0"/>
              <a:t>SMTP </a:t>
            </a:r>
            <a:r>
              <a:rPr lang="zh-CN" altLang="en-US" sz="1200" dirty="0" smtClean="0"/>
              <a:t>不能传送可执行文件或其他的二进制对象。</a:t>
            </a:r>
            <a:r>
              <a:rPr lang="en-US" altLang="zh-CN" sz="1200" dirty="0" smtClean="0"/>
              <a:t>SMTP </a:t>
            </a:r>
            <a:r>
              <a:rPr lang="zh-CN" altLang="en-US" sz="1200" dirty="0" smtClean="0"/>
              <a:t>限于传送 </a:t>
            </a:r>
            <a:r>
              <a:rPr lang="en-US" altLang="zh-CN" sz="1200" dirty="0" smtClean="0"/>
              <a:t>7 </a:t>
            </a:r>
            <a:r>
              <a:rPr lang="zh-CN" altLang="en-US" sz="1200" dirty="0" smtClean="0"/>
              <a:t>位的 </a:t>
            </a:r>
            <a:r>
              <a:rPr lang="en-US" altLang="zh-CN" sz="1200" dirty="0" smtClean="0"/>
              <a:t>ASCII </a:t>
            </a:r>
            <a:r>
              <a:rPr lang="zh-CN" altLang="en-US" sz="1200" dirty="0" smtClean="0"/>
              <a:t>码。许多其他非英语国家的文字（如中文、俄文，甚至带重音符号的法文或德文）就无法传送。</a:t>
            </a:r>
            <a:r>
              <a:rPr lang="en-US" altLang="zh-CN" sz="1200" dirty="0" smtClean="0"/>
              <a:t>SMTP </a:t>
            </a:r>
            <a:r>
              <a:rPr lang="zh-CN" altLang="en-US" sz="1200" dirty="0" smtClean="0"/>
              <a:t>服务器会拒绝超过一定长度的邮件。某些 </a:t>
            </a:r>
            <a:r>
              <a:rPr lang="en-US" altLang="zh-CN" sz="1200" dirty="0" smtClean="0"/>
              <a:t>SMTP </a:t>
            </a:r>
            <a:r>
              <a:rPr lang="zh-CN" altLang="en-US" sz="1200" dirty="0" smtClean="0"/>
              <a:t>的实现并没有完全按照</a:t>
            </a:r>
            <a:r>
              <a:rPr lang="en-US" altLang="zh-CN" sz="1200" dirty="0" smtClean="0"/>
              <a:t>[RFC 821]</a:t>
            </a:r>
            <a:r>
              <a:rPr lang="zh-CN" altLang="en-US" sz="1200" dirty="0" smtClean="0"/>
              <a:t>的 </a:t>
            </a:r>
            <a:r>
              <a:rPr lang="en-US" altLang="zh-CN" sz="1200" dirty="0" smtClean="0"/>
              <a:t>SMTP </a:t>
            </a:r>
            <a:r>
              <a:rPr lang="zh-CN" altLang="en-US" sz="1200" dirty="0" smtClean="0"/>
              <a:t>标准。</a:t>
            </a:r>
            <a:r>
              <a:rPr lang="zh-CN" altLang="en-US" dirty="0" smtClean="0"/>
              <a:t> </a:t>
            </a:r>
            <a:endParaRPr lang="en-US" altLang="zh-CN" dirty="0" smtClean="0"/>
          </a:p>
          <a:p>
            <a:pPr algn="just"/>
            <a:r>
              <a:rPr lang="en-US" altLang="zh-CN" sz="1200" dirty="0" smtClean="0"/>
              <a:t>MIME </a:t>
            </a:r>
            <a:r>
              <a:rPr lang="zh-CN" altLang="en-US" sz="1200" dirty="0" smtClean="0"/>
              <a:t>并没有改动或取代</a:t>
            </a:r>
            <a:r>
              <a:rPr lang="en-US" altLang="zh-CN" sz="1200" dirty="0" smtClean="0"/>
              <a:t>SMTP</a:t>
            </a:r>
            <a:r>
              <a:rPr lang="zh-CN" altLang="en-US" sz="1200" dirty="0" smtClean="0"/>
              <a:t>。</a:t>
            </a:r>
            <a:r>
              <a:rPr lang="en-US" altLang="zh-CN" sz="1200" dirty="0" smtClean="0"/>
              <a:t>MIME </a:t>
            </a:r>
            <a:r>
              <a:rPr lang="zh-CN" altLang="en-US" sz="1200" dirty="0" smtClean="0"/>
              <a:t>的意图继续使用目前的格式，但增加了邮件主体的结构，并定义了传送非 </a:t>
            </a:r>
            <a:r>
              <a:rPr lang="en-US" altLang="zh-CN" sz="1200" dirty="0" smtClean="0"/>
              <a:t>ASCII </a:t>
            </a:r>
            <a:r>
              <a:rPr lang="zh-CN" altLang="en-US" sz="1200" dirty="0" smtClean="0"/>
              <a:t>码的编码规则。</a:t>
            </a:r>
            <a:endParaRPr lang="zh-CN" altLang="en-US" dirty="0" smtClean="0"/>
          </a:p>
          <a:p>
            <a:endParaRPr lang="zh-CN" altLang="zh-CN" dirty="0"/>
          </a:p>
        </p:txBody>
      </p:sp>
    </p:spTree>
    <p:extLst>
      <p:ext uri="{BB962C8B-B14F-4D97-AF65-F5344CB8AC3E}">
        <p14:creationId xmlns:p14="http://schemas.microsoft.com/office/powerpoint/2010/main" val="1924943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4A9170-FA3B-4844-B238-3AF9FB75CB01}" type="slidenum">
              <a:rPr lang="en-US" altLang="zh-CN"/>
              <a:pPr/>
              <a:t>43</a:t>
            </a:fld>
            <a:endParaRPr lang="en-US" altLang="zh-CN"/>
          </a:p>
        </p:txBody>
      </p:sp>
      <p:sp>
        <p:nvSpPr>
          <p:cNvPr id="885762" name="Rectangle 2"/>
          <p:cNvSpPr>
            <a:spLocks noGrp="1" noRot="1" noChangeAspect="1" noChangeArrowheads="1" noTextEdit="1"/>
          </p:cNvSpPr>
          <p:nvPr>
            <p:ph type="sldImg"/>
          </p:nvPr>
        </p:nvSpPr>
        <p:spPr>
          <a:ln/>
        </p:spPr>
      </p:sp>
      <p:sp>
        <p:nvSpPr>
          <p:cNvPr id="885763" name="Rectangle 3"/>
          <p:cNvSpPr>
            <a:spLocks noGrp="1" noChangeArrowheads="1"/>
          </p:cNvSpPr>
          <p:nvPr>
            <p:ph type="body" idx="1"/>
          </p:nvPr>
        </p:nvSpPr>
        <p:spPr/>
        <p:txBody>
          <a:bodyPr/>
          <a:lstStyle/>
          <a:p>
            <a:pPr marL="609600" indent="-609600"/>
            <a:r>
              <a:rPr lang="en-US" altLang="zh-CN" sz="1200" dirty="0" smtClean="0"/>
              <a:t>“To:”</a:t>
            </a:r>
            <a:r>
              <a:rPr lang="zh-CN" altLang="en-US" sz="1200" dirty="0" smtClean="0"/>
              <a:t>后面填入一个或多个收信人的电子邮件地址。用户只需打开地址簿，点击收信人名字，收信人的电子邮件地址就会自动地填入到合适的位置上。</a:t>
            </a:r>
          </a:p>
          <a:p>
            <a:pPr marL="609600" indent="-609600"/>
            <a:r>
              <a:rPr lang="zh-CN" altLang="en-US" sz="1200" dirty="0" smtClean="0"/>
              <a:t> “</a:t>
            </a:r>
            <a:r>
              <a:rPr lang="en-US" altLang="zh-CN" sz="1200" dirty="0" smtClean="0"/>
              <a:t>Subject:”</a:t>
            </a:r>
            <a:r>
              <a:rPr lang="zh-CN" altLang="en-US" sz="1200" dirty="0" smtClean="0"/>
              <a:t>是邮件的主题。它反映了邮件的主要内容，便于用户查找邮件。</a:t>
            </a:r>
          </a:p>
          <a:p>
            <a:pPr marL="609600" indent="-609600"/>
            <a:r>
              <a:rPr lang="zh-CN" altLang="en-US" sz="1200" dirty="0" smtClean="0"/>
              <a:t>抄送“</a:t>
            </a:r>
            <a:r>
              <a:rPr lang="en-US" altLang="zh-CN" sz="1200" dirty="0" smtClean="0"/>
              <a:t>Cc:” </a:t>
            </a:r>
            <a:r>
              <a:rPr lang="zh-CN" altLang="en-US" sz="1200" dirty="0" smtClean="0"/>
              <a:t>表示应给某某人发送一个邮件副本。</a:t>
            </a:r>
          </a:p>
          <a:p>
            <a:pPr marL="609600" indent="-609600"/>
            <a:r>
              <a:rPr lang="zh-CN" altLang="en-US" sz="1200" dirty="0" smtClean="0"/>
              <a:t>“</a:t>
            </a:r>
            <a:r>
              <a:rPr lang="en-US" altLang="zh-CN" sz="1200" dirty="0" smtClean="0"/>
              <a:t>From”</a:t>
            </a:r>
            <a:r>
              <a:rPr lang="zh-CN" altLang="en-US" sz="1200" dirty="0" smtClean="0"/>
              <a:t>和“</a:t>
            </a:r>
            <a:r>
              <a:rPr lang="en-US" altLang="zh-CN" sz="1200" dirty="0" smtClean="0"/>
              <a:t>Date” </a:t>
            </a:r>
            <a:r>
              <a:rPr lang="zh-CN" altLang="en-US" sz="1200" dirty="0" smtClean="0"/>
              <a:t>表示发信人的电子邮件地址和发信日期。“</a:t>
            </a:r>
            <a:r>
              <a:rPr lang="en-US" altLang="zh-CN" sz="1200" dirty="0" smtClean="0"/>
              <a:t>Reply-To”</a:t>
            </a:r>
            <a:r>
              <a:rPr lang="zh-CN" altLang="en-US" sz="1200" dirty="0" smtClean="0"/>
              <a:t>是对方回信所用的地址。  </a:t>
            </a:r>
            <a:r>
              <a:rPr lang="zh-CN" altLang="en-US" sz="1600" dirty="0" smtClean="0"/>
              <a:t> </a:t>
            </a:r>
          </a:p>
          <a:p>
            <a:endParaRPr lang="zh-CN" altLang="zh-CN" dirty="0"/>
          </a:p>
        </p:txBody>
      </p:sp>
    </p:spTree>
    <p:extLst>
      <p:ext uri="{BB962C8B-B14F-4D97-AF65-F5344CB8AC3E}">
        <p14:creationId xmlns:p14="http://schemas.microsoft.com/office/powerpoint/2010/main" val="391763744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D7D0F4C1-B3AF-480E-9192-E7135D748A5A}" type="slidenum">
              <a:rPr lang="zh-CN" altLang="en-US" smtClean="0">
                <a:latin typeface="Tahoma" pitchFamily="34" charset="0"/>
              </a:rPr>
              <a:pPr eaLnBrk="1" hangingPunct="1"/>
              <a:t>44</a:t>
            </a:fld>
            <a:endParaRPr lang="en-US" altLang="zh-CN" smtClean="0">
              <a:latin typeface="Tahoma" pitchFamily="34"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200" b="0" i="0" u="none" strike="noStrike" kern="1200" baseline="0" dirty="0" smtClean="0">
                <a:solidFill>
                  <a:schemeClr val="tx1"/>
                </a:solidFill>
                <a:latin typeface="Arial" charset="0"/>
                <a:ea typeface="宋体" pitchFamily="2" charset="-122"/>
                <a:cs typeface="+mn-cs"/>
              </a:rPr>
              <a:t>SNMP </a:t>
            </a:r>
            <a:r>
              <a:rPr lang="zh-CN" altLang="en-US" sz="1200" b="0" i="0" u="none" strike="noStrike" kern="1200" baseline="0" dirty="0" smtClean="0">
                <a:solidFill>
                  <a:schemeClr val="tx1"/>
                </a:solidFill>
                <a:latin typeface="Arial" charset="0"/>
                <a:ea typeface="宋体" pitchFamily="2" charset="-122"/>
                <a:cs typeface="+mn-cs"/>
              </a:rPr>
              <a:t>的网络管理由三个部分组成，即</a:t>
            </a:r>
            <a:r>
              <a:rPr lang="en-US" altLang="zh-CN" sz="1200" b="0" i="0" u="none" strike="noStrike" kern="1200" baseline="0" dirty="0" smtClean="0">
                <a:solidFill>
                  <a:schemeClr val="tx1"/>
                </a:solidFill>
                <a:latin typeface="Arial" charset="0"/>
                <a:ea typeface="宋体" pitchFamily="2" charset="-122"/>
                <a:cs typeface="+mn-cs"/>
              </a:rPr>
              <a:t>SNMP </a:t>
            </a:r>
            <a:r>
              <a:rPr lang="zh-CN" altLang="en-US" sz="1200" b="0" i="0" u="none" strike="noStrike" kern="1200" baseline="0" dirty="0" smtClean="0">
                <a:solidFill>
                  <a:schemeClr val="tx1"/>
                </a:solidFill>
                <a:latin typeface="Arial" charset="0"/>
                <a:ea typeface="宋体" pitchFamily="2" charset="-122"/>
                <a:cs typeface="+mn-cs"/>
              </a:rPr>
              <a:t>本身、管理信息结构</a:t>
            </a:r>
            <a:r>
              <a:rPr lang="en-US" altLang="zh-CN" sz="1200" b="0" i="0" u="none" strike="noStrike" kern="1200" baseline="0" dirty="0" smtClean="0">
                <a:solidFill>
                  <a:schemeClr val="tx1"/>
                </a:solidFill>
                <a:latin typeface="Arial" charset="0"/>
                <a:ea typeface="宋体" pitchFamily="2" charset="-122"/>
                <a:cs typeface="+mn-cs"/>
              </a:rPr>
              <a:t>SMI (Structure of Management Information)</a:t>
            </a:r>
            <a:r>
              <a:rPr lang="zh-CN" altLang="en-US" sz="1200" b="0" i="0" u="none" strike="noStrike" kern="1200" baseline="0" dirty="0" smtClean="0">
                <a:solidFill>
                  <a:schemeClr val="tx1"/>
                </a:solidFill>
                <a:latin typeface="Arial" charset="0"/>
                <a:ea typeface="宋体" pitchFamily="2" charset="-122"/>
                <a:cs typeface="+mn-cs"/>
              </a:rPr>
              <a:t>和管理信息库</a:t>
            </a:r>
            <a:r>
              <a:rPr lang="en-US" altLang="zh-CN" sz="1200" b="0" i="0" u="none" strike="noStrike" kern="1200" baseline="0" dirty="0" smtClean="0">
                <a:solidFill>
                  <a:schemeClr val="tx1"/>
                </a:solidFill>
                <a:latin typeface="Arial" charset="0"/>
                <a:ea typeface="宋体" pitchFamily="2" charset="-122"/>
                <a:cs typeface="+mn-cs"/>
              </a:rPr>
              <a:t>MIB (Management Information Base) </a:t>
            </a:r>
            <a:r>
              <a:rPr lang="zh-CN" altLang="en-US" sz="1200" b="0" i="0" u="none" strike="noStrike" kern="1200" baseline="0" dirty="0" smtClean="0">
                <a:solidFill>
                  <a:schemeClr val="tx1"/>
                </a:solidFill>
                <a:latin typeface="Arial" charset="0"/>
                <a:ea typeface="宋体" pitchFamily="2" charset="-122"/>
                <a:cs typeface="+mn-cs"/>
              </a:rPr>
              <a:t>。</a:t>
            </a:r>
            <a:r>
              <a:rPr lang="en-US" altLang="zh-CN" sz="1200" b="0" i="0" u="none" strike="noStrike" kern="1200" baseline="0" dirty="0" smtClean="0">
                <a:solidFill>
                  <a:schemeClr val="tx1"/>
                </a:solidFill>
                <a:latin typeface="Arial" charset="0"/>
                <a:ea typeface="宋体" pitchFamily="2" charset="-122"/>
                <a:cs typeface="+mn-cs"/>
              </a:rPr>
              <a:t>SNMP </a:t>
            </a:r>
            <a:r>
              <a:rPr lang="zh-CN" altLang="en-US" sz="1200" b="0" i="0" u="none" strike="noStrike" kern="1200" baseline="0" dirty="0" smtClean="0">
                <a:solidFill>
                  <a:schemeClr val="tx1"/>
                </a:solidFill>
                <a:latin typeface="Arial" charset="0"/>
                <a:ea typeface="宋体" pitchFamily="2" charset="-122"/>
                <a:cs typeface="+mn-cs"/>
              </a:rPr>
              <a:t>按照</a:t>
            </a:r>
            <a:r>
              <a:rPr lang="en-US" altLang="zh-CN" sz="1200" b="0" i="0" u="none" strike="noStrike" kern="1200" baseline="0" dirty="0" smtClean="0">
                <a:solidFill>
                  <a:schemeClr val="tx1"/>
                </a:solidFill>
                <a:latin typeface="Arial" charset="0"/>
                <a:ea typeface="宋体" pitchFamily="2" charset="-122"/>
                <a:cs typeface="+mn-cs"/>
              </a:rPr>
              <a:t>SMI </a:t>
            </a:r>
            <a:r>
              <a:rPr lang="zh-CN" altLang="en-US" sz="1200" b="0" i="0" u="none" strike="noStrike" kern="1200" baseline="0" dirty="0" smtClean="0">
                <a:solidFill>
                  <a:schemeClr val="tx1"/>
                </a:solidFill>
                <a:latin typeface="Arial" charset="0"/>
                <a:ea typeface="宋体" pitchFamily="2" charset="-122"/>
                <a:cs typeface="+mn-cs"/>
              </a:rPr>
              <a:t>定义的规则，存储、改变和解释已由</a:t>
            </a:r>
            <a:r>
              <a:rPr lang="en-US" altLang="zh-CN" sz="1200" b="0" i="0" u="none" strike="noStrike" kern="1200" baseline="0" dirty="0" smtClean="0">
                <a:solidFill>
                  <a:schemeClr val="tx1"/>
                </a:solidFill>
                <a:latin typeface="Arial" charset="0"/>
                <a:ea typeface="宋体" pitchFamily="2" charset="-122"/>
                <a:cs typeface="+mn-cs"/>
              </a:rPr>
              <a:t>MIB </a:t>
            </a:r>
            <a:r>
              <a:rPr lang="zh-CN" altLang="en-US" sz="1200" b="0" i="0" u="none" strike="noStrike" kern="1200" baseline="0" dirty="0" smtClean="0">
                <a:solidFill>
                  <a:schemeClr val="tx1"/>
                </a:solidFill>
                <a:latin typeface="Arial" charset="0"/>
                <a:ea typeface="宋体" pitchFamily="2" charset="-122"/>
                <a:cs typeface="+mn-cs"/>
              </a:rPr>
              <a:t>说明的对象的值。</a:t>
            </a:r>
            <a:endParaRPr lang="en-US" altLang="zh-CN" sz="1200" b="0" i="0" u="none" strike="noStrike" kern="1200" baseline="0" dirty="0" smtClean="0">
              <a:solidFill>
                <a:schemeClr val="tx1"/>
              </a:solidFill>
              <a:latin typeface="Arial" charset="0"/>
              <a:ea typeface="宋体" pitchFamily="2" charset="-122"/>
              <a:cs typeface="+mn-cs"/>
            </a:endParaRPr>
          </a:p>
          <a:p>
            <a:r>
              <a:rPr lang="en-US" altLang="zh-CN" sz="1200" b="0" i="0" u="none" strike="noStrike" kern="1200" baseline="0" dirty="0" smtClean="0">
                <a:solidFill>
                  <a:schemeClr val="tx1"/>
                </a:solidFill>
                <a:latin typeface="Arial" charset="0"/>
                <a:ea typeface="宋体" pitchFamily="2" charset="-122"/>
                <a:cs typeface="+mn-cs"/>
              </a:rPr>
              <a:t>SNMP </a:t>
            </a:r>
            <a:r>
              <a:rPr lang="zh-CN" altLang="en-US" sz="1200" b="0" i="0" u="none" strike="noStrike" kern="1200" baseline="0" dirty="0" smtClean="0">
                <a:solidFill>
                  <a:schemeClr val="tx1"/>
                </a:solidFill>
                <a:latin typeface="Arial" charset="0"/>
                <a:ea typeface="宋体" pitchFamily="2" charset="-122"/>
                <a:cs typeface="+mn-cs"/>
              </a:rPr>
              <a:t>定义了管理站和代理之间所交换的分组格式。所交换的分组包含各代理中的对象</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变量</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名及其状态</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值</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a:t>
            </a:r>
            <a:r>
              <a:rPr lang="en-US" altLang="zh-CN" sz="1200" b="0" i="0" u="none" strike="noStrike" kern="1200" baseline="0" dirty="0" smtClean="0">
                <a:solidFill>
                  <a:schemeClr val="tx1"/>
                </a:solidFill>
                <a:latin typeface="Arial" charset="0"/>
                <a:ea typeface="宋体" pitchFamily="2" charset="-122"/>
                <a:cs typeface="+mn-cs"/>
              </a:rPr>
              <a:t>SNMP </a:t>
            </a:r>
            <a:r>
              <a:rPr lang="zh-CN" altLang="en-US" sz="1200" b="0" i="0" u="none" strike="noStrike" kern="1200" baseline="0" dirty="0" smtClean="0">
                <a:solidFill>
                  <a:schemeClr val="tx1"/>
                </a:solidFill>
                <a:latin typeface="Arial" charset="0"/>
                <a:ea typeface="宋体" pitchFamily="2" charset="-122"/>
                <a:cs typeface="+mn-cs"/>
              </a:rPr>
              <a:t>负责读取和改变这些数值。</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读</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操作，用</a:t>
            </a:r>
            <a:r>
              <a:rPr lang="en-US" altLang="zh-CN" sz="1200" b="0" i="0" u="none" strike="noStrike" kern="1200" baseline="0" dirty="0" smtClean="0">
                <a:solidFill>
                  <a:schemeClr val="tx1"/>
                </a:solidFill>
                <a:latin typeface="Arial" charset="0"/>
                <a:ea typeface="宋体" pitchFamily="2" charset="-122"/>
                <a:cs typeface="+mn-cs"/>
              </a:rPr>
              <a:t>Get </a:t>
            </a:r>
            <a:r>
              <a:rPr lang="zh-CN" altLang="en-US" sz="1200" b="0" i="0" u="none" strike="noStrike" kern="1200" baseline="0" dirty="0" smtClean="0">
                <a:solidFill>
                  <a:schemeClr val="tx1"/>
                </a:solidFill>
                <a:latin typeface="Arial" charset="0"/>
                <a:ea typeface="宋体" pitchFamily="2" charset="-122"/>
                <a:cs typeface="+mn-cs"/>
              </a:rPr>
              <a:t>报文来检测各被管对象的状况；</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写</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操作，用</a:t>
            </a:r>
            <a:r>
              <a:rPr lang="en-US" altLang="zh-CN" sz="1200" b="0" i="0" u="none" strike="noStrike" kern="1200" baseline="0" dirty="0" smtClean="0">
                <a:solidFill>
                  <a:schemeClr val="tx1"/>
                </a:solidFill>
                <a:latin typeface="Arial" charset="0"/>
                <a:ea typeface="宋体" pitchFamily="2" charset="-122"/>
                <a:cs typeface="+mn-cs"/>
              </a:rPr>
              <a:t>Set </a:t>
            </a:r>
            <a:r>
              <a:rPr lang="zh-CN" altLang="en-US" sz="1200" b="0" i="0" u="none" strike="noStrike" kern="1200" baseline="0" dirty="0" smtClean="0">
                <a:solidFill>
                  <a:schemeClr val="tx1"/>
                </a:solidFill>
                <a:latin typeface="Arial" charset="0"/>
                <a:ea typeface="宋体" pitchFamily="2" charset="-122"/>
                <a:cs typeface="+mn-cs"/>
              </a:rPr>
              <a:t>报文来改变各被管对象的状况。</a:t>
            </a:r>
            <a:endParaRPr lang="en-US" altLang="zh-CN" sz="1200" b="0" i="0" u="none" strike="noStrike" kern="1200" baseline="0" dirty="0" smtClean="0">
              <a:solidFill>
                <a:schemeClr val="tx1"/>
              </a:solidFill>
              <a:latin typeface="Arial" charset="0"/>
              <a:ea typeface="宋体" pitchFamily="2" charset="-122"/>
              <a:cs typeface="+mn-cs"/>
            </a:endParaRPr>
          </a:p>
          <a:p>
            <a:r>
              <a:rPr lang="en-US" altLang="zh-CN" sz="1200" b="0" i="0" u="none" strike="noStrike" kern="1200" baseline="0" dirty="0" smtClean="0">
                <a:solidFill>
                  <a:schemeClr val="tx1"/>
                </a:solidFill>
                <a:latin typeface="Arial" charset="0"/>
                <a:ea typeface="宋体" pitchFamily="2" charset="-122"/>
                <a:cs typeface="+mn-cs"/>
              </a:rPr>
              <a:t>SMI </a:t>
            </a:r>
            <a:r>
              <a:rPr lang="zh-CN" altLang="en-US" sz="1200" b="0" i="0" u="none" strike="noStrike" kern="1200" baseline="0" dirty="0" smtClean="0">
                <a:solidFill>
                  <a:schemeClr val="tx1"/>
                </a:solidFill>
                <a:latin typeface="Arial" charset="0"/>
                <a:ea typeface="宋体" pitchFamily="2" charset="-122"/>
                <a:cs typeface="+mn-cs"/>
              </a:rPr>
              <a:t>定义了命名对象和定义对象类型</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包括范围和长度</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的通用规则，以及把对象和对象的值进行编码的规则。这样做是为了确保网络管理数据的语法和语义的无二义性。</a:t>
            </a:r>
            <a:endParaRPr lang="en-US" altLang="zh-CN" sz="1200" b="0" i="0" u="none" strike="noStrike" kern="1200" baseline="0" dirty="0" smtClean="0">
              <a:solidFill>
                <a:schemeClr val="tx1"/>
              </a:solidFill>
              <a:latin typeface="Arial" charset="0"/>
              <a:ea typeface="宋体" pitchFamily="2" charset="-122"/>
              <a:cs typeface="+mn-cs"/>
            </a:endParaRPr>
          </a:p>
          <a:p>
            <a:r>
              <a:rPr lang="en-US" altLang="zh-CN" sz="1200" b="0" i="0" u="none" strike="noStrike" kern="1200" baseline="0" dirty="0" smtClean="0">
                <a:solidFill>
                  <a:schemeClr val="tx1"/>
                </a:solidFill>
                <a:latin typeface="Arial" charset="0"/>
                <a:ea typeface="宋体" pitchFamily="2" charset="-122"/>
                <a:cs typeface="+mn-cs"/>
              </a:rPr>
              <a:t>MIB </a:t>
            </a:r>
            <a:r>
              <a:rPr lang="zh-CN" altLang="en-US" sz="1200" b="0" i="0" u="none" strike="noStrike" kern="1200" baseline="0" dirty="0" smtClean="0">
                <a:solidFill>
                  <a:schemeClr val="tx1"/>
                </a:solidFill>
                <a:latin typeface="Arial" charset="0"/>
                <a:ea typeface="宋体" pitchFamily="2" charset="-122"/>
                <a:cs typeface="+mn-cs"/>
              </a:rPr>
              <a:t>在被管理的实体中创建了命名对象，并规定了其类型。</a:t>
            </a:r>
            <a:endParaRPr lang="zh-CN" altLang="en-US" dirty="0" smtClean="0"/>
          </a:p>
        </p:txBody>
      </p:sp>
    </p:spTree>
    <p:extLst>
      <p:ext uri="{BB962C8B-B14F-4D97-AF65-F5344CB8AC3E}">
        <p14:creationId xmlns:p14="http://schemas.microsoft.com/office/powerpoint/2010/main" val="183494337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47C05439-CB51-4FE3-9BB0-F3E5B8773AB9}" type="slidenum">
              <a:rPr lang="zh-CN" altLang="en-US" smtClean="0">
                <a:latin typeface="Tahoma" pitchFamily="34" charset="0"/>
              </a:rPr>
              <a:pPr eaLnBrk="1" hangingPunct="1"/>
              <a:t>45</a:t>
            </a:fld>
            <a:endParaRPr lang="en-US" altLang="zh-CN" smtClean="0">
              <a:latin typeface="Tahoma" pitchFamily="34" charset="0"/>
            </a:endParaRPr>
          </a:p>
        </p:txBody>
      </p:sp>
      <p:sp>
        <p:nvSpPr>
          <p:cNvPr id="60419" name="Rectangle 2"/>
          <p:cNvSpPr>
            <a:spLocks noGrp="1" noRot="1" noChangeAspect="1" noChangeArrowheads="1" noTextEdit="1"/>
          </p:cNvSpPr>
          <p:nvPr>
            <p:ph type="sldImg"/>
          </p:nvPr>
        </p:nvSpPr>
        <p:spPr>
          <a:solidFill>
            <a:srgbClr val="FFFFFF"/>
          </a:solidFill>
          <a:ln/>
        </p:spPr>
      </p:sp>
      <p:sp>
        <p:nvSpPr>
          <p:cNvPr id="60420" name="Rectangle 3"/>
          <p:cNvSpPr>
            <a:spLocks noGrp="1" noChangeArrowheads="1"/>
          </p:cNvSpPr>
          <p:nvPr>
            <p:ph type="body" idx="1"/>
          </p:nvPr>
        </p:nvSpPr>
        <p:spPr>
          <a:solidFill>
            <a:srgbClr val="FFFFFF"/>
          </a:solidFill>
          <a:ln>
            <a:solidFill>
              <a:srgbClr val="000000"/>
            </a:solidFill>
          </a:ln>
        </p:spPr>
        <p:txBody>
          <a:bodyPr/>
          <a:lstStyle/>
          <a:p>
            <a:r>
              <a:rPr lang="zh-CN" altLang="en-US" sz="1200" b="0" i="0" u="none" strike="noStrike" kern="1200" baseline="0" dirty="0" smtClean="0">
                <a:solidFill>
                  <a:schemeClr val="tx1"/>
                </a:solidFill>
                <a:latin typeface="Arial" charset="0"/>
                <a:ea typeface="宋体" pitchFamily="2" charset="-122"/>
                <a:cs typeface="+mn-cs"/>
              </a:rPr>
              <a:t>早在</a:t>
            </a:r>
            <a:r>
              <a:rPr lang="en-US" altLang="zh-CN" sz="1200" b="0" i="0" u="none" strike="noStrike" kern="1200" baseline="0" dirty="0" smtClean="0">
                <a:solidFill>
                  <a:schemeClr val="tx1"/>
                </a:solidFill>
                <a:latin typeface="Arial" charset="0"/>
                <a:ea typeface="宋体" pitchFamily="2" charset="-122"/>
                <a:cs typeface="+mn-cs"/>
              </a:rPr>
              <a:t>ARPANET </a:t>
            </a:r>
            <a:r>
              <a:rPr lang="zh-CN" altLang="en-US" sz="1200" b="0" i="0" u="none" strike="noStrike" kern="1200" baseline="0" dirty="0" smtClean="0">
                <a:solidFill>
                  <a:schemeClr val="tx1"/>
                </a:solidFill>
                <a:latin typeface="Arial" charset="0"/>
                <a:ea typeface="宋体" pitchFamily="2" charset="-122"/>
                <a:cs typeface="+mn-cs"/>
              </a:rPr>
              <a:t>时代，整个网络上只有数百台计算机，那时使用一个叫做</a:t>
            </a:r>
            <a:r>
              <a:rPr lang="en-US" altLang="zh-CN" sz="1200" b="0" i="0" u="none" strike="noStrike" kern="1200" baseline="0" dirty="0" smtClean="0">
                <a:solidFill>
                  <a:schemeClr val="tx1"/>
                </a:solidFill>
                <a:latin typeface="Arial" charset="0"/>
                <a:ea typeface="宋体" pitchFamily="2" charset="-122"/>
                <a:cs typeface="+mn-cs"/>
              </a:rPr>
              <a:t>hosts </a:t>
            </a:r>
            <a:r>
              <a:rPr lang="zh-CN" altLang="en-US" sz="1200" b="0" i="0" u="none" strike="noStrike" kern="1200" baseline="0" dirty="0" smtClean="0">
                <a:solidFill>
                  <a:schemeClr val="tx1"/>
                </a:solidFill>
                <a:latin typeface="Arial" charset="0"/>
                <a:ea typeface="宋体" pitchFamily="2" charset="-122"/>
                <a:cs typeface="+mn-cs"/>
              </a:rPr>
              <a:t>的文件，列出所有主机名字和相应的</a:t>
            </a:r>
            <a:r>
              <a:rPr lang="en-US" altLang="zh-CN" sz="1200" b="0" i="0" u="none" strike="noStrike" kern="1200" baseline="0" dirty="0" smtClean="0">
                <a:solidFill>
                  <a:schemeClr val="tx1"/>
                </a:solidFill>
                <a:latin typeface="Arial" charset="0"/>
                <a:ea typeface="宋体" pitchFamily="2" charset="-122"/>
                <a:cs typeface="+mn-cs"/>
              </a:rPr>
              <a:t>IP </a:t>
            </a:r>
            <a:r>
              <a:rPr lang="zh-CN" altLang="en-US" sz="1200" b="0" i="0" u="none" strike="noStrike" kern="1200" baseline="0" dirty="0" smtClean="0">
                <a:solidFill>
                  <a:schemeClr val="tx1"/>
                </a:solidFill>
                <a:latin typeface="Arial" charset="0"/>
                <a:ea typeface="宋体" pitchFamily="2" charset="-122"/>
                <a:cs typeface="+mn-cs"/>
              </a:rPr>
              <a:t>地址。只要用户输入一个主机名字，计算机就可很快地把这个主机名字转换成机器能够识别的二进制</a:t>
            </a:r>
            <a:r>
              <a:rPr lang="en-US" altLang="zh-CN" sz="1200" b="0" i="0" u="none" strike="noStrike" kern="1200" baseline="0" dirty="0" smtClean="0">
                <a:solidFill>
                  <a:schemeClr val="tx1"/>
                </a:solidFill>
                <a:latin typeface="Arial" charset="0"/>
                <a:ea typeface="宋体" pitchFamily="2" charset="-122"/>
                <a:cs typeface="+mn-cs"/>
              </a:rPr>
              <a:t>IP </a:t>
            </a:r>
            <a:r>
              <a:rPr lang="zh-CN" altLang="en-US" sz="1200" b="0" i="0" u="none" strike="noStrike" kern="1200" baseline="0" dirty="0" smtClean="0">
                <a:solidFill>
                  <a:schemeClr val="tx1"/>
                </a:solidFill>
                <a:latin typeface="Arial" charset="0"/>
                <a:ea typeface="宋体" pitchFamily="2" charset="-122"/>
                <a:cs typeface="+mn-cs"/>
              </a:rPr>
              <a:t>地址。</a:t>
            </a:r>
            <a:endParaRPr lang="en-US" altLang="zh-CN" sz="1200" b="0" i="0" u="none" strike="noStrike" kern="1200" baseline="0" dirty="0" smtClean="0">
              <a:solidFill>
                <a:schemeClr val="tx1"/>
              </a:solidFill>
              <a:latin typeface="Arial" charset="0"/>
              <a:ea typeface="宋体" pitchFamily="2" charset="-122"/>
              <a:cs typeface="+mn-cs"/>
            </a:endParaRPr>
          </a:p>
          <a:p>
            <a:r>
              <a:rPr lang="zh-CN" altLang="en-US" sz="1200" b="0" i="0" u="none" strike="noStrike" kern="1200" baseline="0" dirty="0" smtClean="0">
                <a:solidFill>
                  <a:schemeClr val="tx1"/>
                </a:solidFill>
                <a:latin typeface="Arial" charset="0"/>
                <a:ea typeface="宋体" pitchFamily="2" charset="-122"/>
                <a:cs typeface="+mn-cs"/>
              </a:rPr>
              <a:t>当某一个应用进程需要把主机名解析为</a:t>
            </a:r>
            <a:r>
              <a:rPr lang="en-US" altLang="zh-CN" sz="1200" b="0" i="0" u="none" strike="noStrike" kern="1200" baseline="0" dirty="0" smtClean="0">
                <a:solidFill>
                  <a:schemeClr val="tx1"/>
                </a:solidFill>
                <a:latin typeface="Arial" charset="0"/>
                <a:ea typeface="宋体" pitchFamily="2" charset="-122"/>
                <a:cs typeface="+mn-cs"/>
              </a:rPr>
              <a:t>IP </a:t>
            </a:r>
            <a:r>
              <a:rPr lang="zh-CN" altLang="en-US" sz="1200" b="0" i="0" u="none" strike="noStrike" kern="1200" baseline="0" dirty="0" smtClean="0">
                <a:solidFill>
                  <a:schemeClr val="tx1"/>
                </a:solidFill>
                <a:latin typeface="Arial" charset="0"/>
                <a:ea typeface="宋体" pitchFamily="2" charset="-122"/>
                <a:cs typeface="+mn-cs"/>
              </a:rPr>
              <a:t>地址时，该应用进程就调用解析程序</a:t>
            </a:r>
            <a:r>
              <a:rPr lang="en-US" altLang="zh-CN" sz="1200" b="0" i="0" u="none" strike="noStrike" kern="1200" baseline="0" dirty="0" smtClean="0">
                <a:solidFill>
                  <a:schemeClr val="tx1"/>
                </a:solidFill>
                <a:latin typeface="Arial" charset="0"/>
                <a:ea typeface="宋体" pitchFamily="2" charset="-122"/>
                <a:cs typeface="+mn-cs"/>
              </a:rPr>
              <a:t>(resolver) </a:t>
            </a:r>
            <a:r>
              <a:rPr lang="zh-CN" altLang="en-US" sz="1200" b="0" i="0" u="none" strike="noStrike" kern="1200" baseline="0" dirty="0" smtClean="0">
                <a:solidFill>
                  <a:schemeClr val="tx1"/>
                </a:solidFill>
                <a:latin typeface="Arial" charset="0"/>
                <a:ea typeface="宋体" pitchFamily="2" charset="-122"/>
                <a:cs typeface="+mn-cs"/>
              </a:rPr>
              <a:t>，并成为</a:t>
            </a:r>
            <a:r>
              <a:rPr lang="en-US" altLang="zh-CN" sz="1200" b="0" i="0" u="none" strike="noStrike" kern="1200" baseline="0" dirty="0" smtClean="0">
                <a:solidFill>
                  <a:schemeClr val="tx1"/>
                </a:solidFill>
                <a:latin typeface="Arial" charset="0"/>
                <a:ea typeface="宋体" pitchFamily="2" charset="-122"/>
                <a:cs typeface="+mn-cs"/>
              </a:rPr>
              <a:t>DNS </a:t>
            </a:r>
            <a:r>
              <a:rPr lang="zh-CN" altLang="en-US" sz="1200" b="0" i="0" u="none" strike="noStrike" kern="1200" baseline="0" dirty="0" smtClean="0">
                <a:solidFill>
                  <a:schemeClr val="tx1"/>
                </a:solidFill>
                <a:latin typeface="Arial" charset="0"/>
                <a:ea typeface="宋体" pitchFamily="2" charset="-122"/>
                <a:cs typeface="+mn-cs"/>
              </a:rPr>
              <a:t>的一个客户，把待解析的域名放在</a:t>
            </a:r>
            <a:r>
              <a:rPr lang="en-US" altLang="zh-CN" sz="1200" b="0" i="0" u="none" strike="noStrike" kern="1200" baseline="0" dirty="0" smtClean="0">
                <a:solidFill>
                  <a:schemeClr val="tx1"/>
                </a:solidFill>
                <a:latin typeface="Arial" charset="0"/>
                <a:ea typeface="宋体" pitchFamily="2" charset="-122"/>
                <a:cs typeface="+mn-cs"/>
              </a:rPr>
              <a:t>DNS </a:t>
            </a:r>
            <a:r>
              <a:rPr lang="zh-CN" altLang="en-US" sz="1200" b="0" i="0" u="none" strike="noStrike" kern="1200" baseline="0" dirty="0" smtClean="0">
                <a:solidFill>
                  <a:schemeClr val="tx1"/>
                </a:solidFill>
                <a:latin typeface="Arial" charset="0"/>
                <a:ea typeface="宋体" pitchFamily="2" charset="-122"/>
                <a:cs typeface="+mn-cs"/>
              </a:rPr>
              <a:t>请求报文中，以</a:t>
            </a:r>
            <a:r>
              <a:rPr lang="en-US" altLang="zh-CN" sz="1200" b="0" i="0" u="none" strike="noStrike" kern="1200" baseline="0" dirty="0" smtClean="0">
                <a:solidFill>
                  <a:schemeClr val="tx1"/>
                </a:solidFill>
                <a:latin typeface="Arial" charset="0"/>
                <a:ea typeface="宋体" pitchFamily="2" charset="-122"/>
                <a:cs typeface="+mn-cs"/>
              </a:rPr>
              <a:t>UDP </a:t>
            </a:r>
            <a:r>
              <a:rPr lang="zh-CN" altLang="en-US" sz="1200" b="0" i="0" u="none" strike="noStrike" kern="1200" baseline="0" dirty="0" smtClean="0">
                <a:solidFill>
                  <a:schemeClr val="tx1"/>
                </a:solidFill>
                <a:latin typeface="Arial" charset="0"/>
                <a:ea typeface="宋体" pitchFamily="2" charset="-122"/>
                <a:cs typeface="+mn-cs"/>
              </a:rPr>
              <a:t>用户数据报方式发给本地域名服务器</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使用</a:t>
            </a:r>
            <a:r>
              <a:rPr lang="en-US" altLang="zh-CN" sz="1200" b="0" i="0" u="none" strike="noStrike" kern="1200" baseline="0" dirty="0" smtClean="0">
                <a:solidFill>
                  <a:schemeClr val="tx1"/>
                </a:solidFill>
                <a:latin typeface="Arial" charset="0"/>
                <a:ea typeface="宋体" pitchFamily="2" charset="-122"/>
                <a:cs typeface="+mn-cs"/>
              </a:rPr>
              <a:t>UDP </a:t>
            </a:r>
            <a:r>
              <a:rPr lang="zh-CN" altLang="en-US" sz="1200" b="0" i="0" u="none" strike="noStrike" kern="1200" baseline="0" dirty="0" smtClean="0">
                <a:solidFill>
                  <a:schemeClr val="tx1"/>
                </a:solidFill>
                <a:latin typeface="Arial" charset="0"/>
                <a:ea typeface="宋体" pitchFamily="2" charset="-122"/>
                <a:cs typeface="+mn-cs"/>
              </a:rPr>
              <a:t>是为了减少开销</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。本地域名服务器在查找域名后，把对应的</a:t>
            </a:r>
            <a:r>
              <a:rPr lang="en-US" altLang="zh-CN" sz="1200" b="0" i="0" u="none" strike="noStrike" kern="1200" baseline="0" dirty="0" smtClean="0">
                <a:solidFill>
                  <a:schemeClr val="tx1"/>
                </a:solidFill>
                <a:latin typeface="Arial" charset="0"/>
                <a:ea typeface="宋体" pitchFamily="2" charset="-122"/>
                <a:cs typeface="+mn-cs"/>
              </a:rPr>
              <a:t>IP </a:t>
            </a:r>
            <a:r>
              <a:rPr lang="zh-CN" altLang="en-US" sz="1200" b="0" i="0" u="none" strike="noStrike" kern="1200" baseline="0" dirty="0" smtClean="0">
                <a:solidFill>
                  <a:schemeClr val="tx1"/>
                </a:solidFill>
                <a:latin typeface="Arial" charset="0"/>
                <a:ea typeface="宋体" pitchFamily="2" charset="-122"/>
                <a:cs typeface="+mn-cs"/>
              </a:rPr>
              <a:t>地址放在回答报文中返回。应用进程获得目的主机的</a:t>
            </a:r>
            <a:r>
              <a:rPr lang="en-US" altLang="zh-CN" sz="1200" b="0" i="0" u="none" strike="noStrike" kern="1200" baseline="0" dirty="0" smtClean="0">
                <a:solidFill>
                  <a:schemeClr val="tx1"/>
                </a:solidFill>
                <a:latin typeface="Arial" charset="0"/>
                <a:ea typeface="宋体" pitchFamily="2" charset="-122"/>
                <a:cs typeface="+mn-cs"/>
              </a:rPr>
              <a:t>IP </a:t>
            </a:r>
            <a:r>
              <a:rPr lang="zh-CN" altLang="en-US" sz="1200" b="0" i="0" u="none" strike="noStrike" kern="1200" baseline="0" dirty="0" smtClean="0">
                <a:solidFill>
                  <a:schemeClr val="tx1"/>
                </a:solidFill>
                <a:latin typeface="Arial" charset="0"/>
                <a:ea typeface="宋体" pitchFamily="2" charset="-122"/>
                <a:cs typeface="+mn-cs"/>
              </a:rPr>
              <a:t>地址后即可进行通信。</a:t>
            </a:r>
            <a:endParaRPr lang="en-US" altLang="zh-CN" sz="1200" b="0" i="0" u="none" strike="noStrike" kern="1200" baseline="0" dirty="0" smtClean="0">
              <a:solidFill>
                <a:schemeClr val="tx1"/>
              </a:solidFill>
              <a:latin typeface="Arial" charset="0"/>
              <a:ea typeface="宋体" pitchFamily="2" charset="-122"/>
              <a:cs typeface="+mn-cs"/>
            </a:endParaRPr>
          </a:p>
          <a:p>
            <a:r>
              <a:rPr lang="zh-CN" altLang="en-US" sz="1200" b="0" i="0" u="none" strike="noStrike" kern="1200" baseline="0" dirty="0" smtClean="0">
                <a:solidFill>
                  <a:schemeClr val="tx1"/>
                </a:solidFill>
                <a:latin typeface="Arial" charset="0"/>
                <a:ea typeface="宋体" pitchFamily="2" charset="-122"/>
                <a:cs typeface="+mn-cs"/>
              </a:rPr>
              <a:t>为什么不叫</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名字</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而叫</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域名</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呢</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这是因为在这种因特网的命名系统中使用了许多的</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域</a:t>
            </a:r>
            <a:r>
              <a:rPr lang="en-US" altLang="zh-CN" sz="1200" b="0" i="0" u="none" strike="noStrike" kern="1200" baseline="0" dirty="0" smtClean="0">
                <a:solidFill>
                  <a:schemeClr val="tx1"/>
                </a:solidFill>
                <a:latin typeface="Arial" charset="0"/>
                <a:ea typeface="宋体" pitchFamily="2" charset="-122"/>
                <a:cs typeface="+mn-cs"/>
              </a:rPr>
              <a:t>" (domain) </a:t>
            </a:r>
            <a:r>
              <a:rPr lang="zh-CN" altLang="en-US" sz="1200" b="0" i="0" u="none" strike="noStrike" kern="1200" baseline="0" dirty="0" smtClean="0">
                <a:solidFill>
                  <a:schemeClr val="tx1"/>
                </a:solidFill>
                <a:latin typeface="Arial" charset="0"/>
                <a:ea typeface="宋体" pitchFamily="2" charset="-122"/>
                <a:cs typeface="+mn-cs"/>
              </a:rPr>
              <a:t>，因此就出现了</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域名</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这个名词。</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名字系统</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没有说清用在什么地方，而</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域名系统</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就很明确地指明这种系统是用在因特网中。</a:t>
            </a:r>
            <a:endParaRPr lang="zh-CN" altLang="en-US" dirty="0" smtClean="0"/>
          </a:p>
        </p:txBody>
      </p:sp>
    </p:spTree>
    <p:extLst>
      <p:ext uri="{BB962C8B-B14F-4D97-AF65-F5344CB8AC3E}">
        <p14:creationId xmlns:p14="http://schemas.microsoft.com/office/powerpoint/2010/main" val="15255193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7044BEC7-8997-45DF-9533-82A2AD97AD50}" type="slidenum">
              <a:rPr lang="zh-CN" altLang="en-US" smtClean="0">
                <a:latin typeface="Tahoma" pitchFamily="34" charset="0"/>
              </a:rPr>
              <a:pPr eaLnBrk="1" hangingPunct="1"/>
              <a:t>46</a:t>
            </a:fld>
            <a:endParaRPr lang="en-US" altLang="zh-CN" smtClean="0">
              <a:latin typeface="Tahoma" pitchFamily="34"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200" b="0" i="0" u="none" strike="noStrike" kern="1200" baseline="0" dirty="0" smtClean="0">
                <a:solidFill>
                  <a:schemeClr val="tx1"/>
                </a:solidFill>
                <a:latin typeface="Arial" charset="0"/>
                <a:ea typeface="宋体" pitchFamily="2" charset="-122"/>
                <a:cs typeface="+mn-cs"/>
              </a:rPr>
              <a:t>每一个标号不超过</a:t>
            </a:r>
            <a:r>
              <a:rPr lang="en-US" altLang="zh-CN" sz="1200" b="0" i="0" u="none" strike="noStrike" kern="1200" baseline="0" dirty="0" smtClean="0">
                <a:solidFill>
                  <a:schemeClr val="tx1"/>
                </a:solidFill>
                <a:latin typeface="Arial" charset="0"/>
                <a:ea typeface="宋体" pitchFamily="2" charset="-122"/>
                <a:cs typeface="+mn-cs"/>
              </a:rPr>
              <a:t>63 </a:t>
            </a:r>
            <a:r>
              <a:rPr lang="zh-CN" altLang="en-US" sz="1200" b="0" i="0" u="none" strike="noStrike" kern="1200" baseline="0" dirty="0" smtClean="0">
                <a:solidFill>
                  <a:schemeClr val="tx1"/>
                </a:solidFill>
                <a:latin typeface="Arial" charset="0"/>
                <a:ea typeface="宋体" pitchFamily="2" charset="-122"/>
                <a:cs typeface="+mn-cs"/>
              </a:rPr>
              <a:t>个字符</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为了记忆方便，最好不要超过</a:t>
            </a:r>
            <a:r>
              <a:rPr lang="en-US" altLang="zh-CN" sz="1200" b="0" i="0" u="none" strike="noStrike" kern="1200" baseline="0" dirty="0" smtClean="0">
                <a:solidFill>
                  <a:schemeClr val="tx1"/>
                </a:solidFill>
                <a:latin typeface="Arial" charset="0"/>
                <a:ea typeface="宋体" pitchFamily="2" charset="-122"/>
                <a:cs typeface="+mn-cs"/>
              </a:rPr>
              <a:t>12 </a:t>
            </a:r>
            <a:r>
              <a:rPr lang="zh-CN" altLang="en-US" sz="1200" b="0" i="0" u="none" strike="noStrike" kern="1200" baseline="0" dirty="0" smtClean="0">
                <a:solidFill>
                  <a:schemeClr val="tx1"/>
                </a:solidFill>
                <a:latin typeface="Arial" charset="0"/>
                <a:ea typeface="宋体" pitchFamily="2" charset="-122"/>
                <a:cs typeface="+mn-cs"/>
              </a:rPr>
              <a:t>个字符</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 </a:t>
            </a:r>
            <a:r>
              <a:rPr lang="zh-CN" altLang="en-US" sz="1200" b="0" i="0" u="none" strike="noStrike" kern="1200" baseline="0" dirty="0" smtClean="0">
                <a:solidFill>
                  <a:schemeClr val="accent2"/>
                </a:solidFill>
                <a:latin typeface="Arial" charset="0"/>
                <a:ea typeface="宋体" pitchFamily="2" charset="-122"/>
                <a:cs typeface="+mn-cs"/>
              </a:rPr>
              <a:t>也不区分大小写字母</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由多个标号组成的完整域名总共不超过</a:t>
            </a:r>
            <a:r>
              <a:rPr lang="en-US" altLang="zh-CN" sz="1200" b="0" i="0" u="none" strike="noStrike" kern="1200" baseline="0" dirty="0" smtClean="0">
                <a:solidFill>
                  <a:schemeClr val="tx1"/>
                </a:solidFill>
                <a:latin typeface="Arial" charset="0"/>
                <a:ea typeface="宋体" pitchFamily="2" charset="-122"/>
                <a:cs typeface="+mn-cs"/>
              </a:rPr>
              <a:t>255 </a:t>
            </a:r>
            <a:r>
              <a:rPr lang="zh-CN" altLang="en-US" sz="1200" b="0" i="0" u="none" strike="noStrike" kern="1200" baseline="0" dirty="0" smtClean="0">
                <a:solidFill>
                  <a:schemeClr val="tx1"/>
                </a:solidFill>
                <a:latin typeface="Arial" charset="0"/>
                <a:ea typeface="宋体" pitchFamily="2" charset="-122"/>
                <a:cs typeface="+mn-cs"/>
              </a:rPr>
              <a:t>个字符。</a:t>
            </a:r>
            <a:endParaRPr lang="en-US" altLang="zh-CN" sz="1200" b="0" i="0" u="none" strike="noStrike" kern="1200" baseline="0" dirty="0" smtClean="0">
              <a:solidFill>
                <a:schemeClr val="tx1"/>
              </a:solidFill>
              <a:latin typeface="Arial" charset="0"/>
              <a:ea typeface="宋体" pitchFamily="2" charset="-122"/>
              <a:cs typeface="+mn-cs"/>
            </a:endParaRPr>
          </a:p>
          <a:p>
            <a:r>
              <a:rPr lang="zh-CN" altLang="en-US" sz="1200" b="0" i="0" u="none" strike="noStrike" kern="1200" baseline="0" dirty="0" smtClean="0">
                <a:solidFill>
                  <a:schemeClr val="tx1"/>
                </a:solidFill>
                <a:latin typeface="Arial" charset="0"/>
                <a:ea typeface="宋体" pitchFamily="2" charset="-122"/>
                <a:cs typeface="+mn-cs"/>
              </a:rPr>
              <a:t>域名到</a:t>
            </a:r>
            <a:r>
              <a:rPr lang="en-US" altLang="zh-CN" sz="1200" b="0" i="0" u="none" strike="noStrike" kern="1200" baseline="0" dirty="0" smtClean="0">
                <a:solidFill>
                  <a:schemeClr val="tx1"/>
                </a:solidFill>
                <a:latin typeface="Arial" charset="0"/>
                <a:ea typeface="宋体" pitchFamily="2" charset="-122"/>
                <a:cs typeface="+mn-cs"/>
              </a:rPr>
              <a:t>IP </a:t>
            </a:r>
            <a:r>
              <a:rPr lang="zh-CN" altLang="en-US" sz="1200" b="0" i="0" u="none" strike="noStrike" kern="1200" baseline="0" dirty="0" smtClean="0">
                <a:solidFill>
                  <a:schemeClr val="tx1"/>
                </a:solidFill>
                <a:latin typeface="Arial" charset="0"/>
                <a:ea typeface="宋体" pitchFamily="2" charset="-122"/>
                <a:cs typeface="+mn-cs"/>
              </a:rPr>
              <a:t>地址的解析是由分布在因特网上的许多域名服务器程序</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可简称为域名服务器</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共同完成的。域名服务器程序在专设的结点上运行，而人们也常把运行域名服务器程序的机器也称为域名服务器。</a:t>
            </a:r>
            <a:endParaRPr lang="en-US" altLang="zh-CN" sz="1200" b="0" i="0" u="none" strike="noStrike" kern="1200" baseline="0" dirty="0" smtClean="0">
              <a:solidFill>
                <a:schemeClr val="tx1"/>
              </a:solidFill>
              <a:latin typeface="Arial" charset="0"/>
              <a:ea typeface="宋体" pitchFamily="2" charset="-122"/>
              <a:cs typeface="+mn-cs"/>
            </a:endParaRPr>
          </a:p>
          <a:p>
            <a:r>
              <a:rPr lang="zh-CN" altLang="en-US" dirty="0" smtClean="0"/>
              <a:t>全球共有</a:t>
            </a:r>
            <a:r>
              <a:rPr lang="en-US" altLang="zh-CN" dirty="0" smtClean="0"/>
              <a:t>13</a:t>
            </a:r>
            <a:r>
              <a:rPr lang="zh-CN" altLang="en-US" dirty="0" smtClean="0"/>
              <a:t>台</a:t>
            </a:r>
            <a:r>
              <a:rPr lang="zh-CN" altLang="en-US" b="1" dirty="0" smtClean="0"/>
              <a:t>根逻辑域名服务器</a:t>
            </a:r>
            <a:r>
              <a:rPr lang="zh-CN" altLang="en-US" dirty="0" smtClean="0"/>
              <a:t>。这</a:t>
            </a:r>
            <a:r>
              <a:rPr lang="en-US" altLang="zh-CN" dirty="0" smtClean="0"/>
              <a:t>13</a:t>
            </a:r>
            <a:r>
              <a:rPr lang="zh-CN" altLang="en-US" dirty="0" smtClean="0"/>
              <a:t>台逻辑根域名服务器中名字分别为“</a:t>
            </a:r>
            <a:r>
              <a:rPr lang="en-US" altLang="zh-CN" dirty="0" smtClean="0"/>
              <a:t>A”</a:t>
            </a:r>
            <a:r>
              <a:rPr lang="zh-CN" altLang="en-US" dirty="0" smtClean="0"/>
              <a:t>至“</a:t>
            </a:r>
            <a:r>
              <a:rPr lang="en-US" altLang="zh-CN" dirty="0" smtClean="0"/>
              <a:t>M”</a:t>
            </a:r>
            <a:r>
              <a:rPr lang="zh-CN" altLang="en-US" dirty="0" smtClean="0"/>
              <a:t>，真实的根服务器在</a:t>
            </a:r>
            <a:r>
              <a:rPr lang="en-US" altLang="zh-CN" dirty="0" smtClean="0"/>
              <a:t>2014</a:t>
            </a:r>
            <a:r>
              <a:rPr lang="zh-CN" altLang="en-US" dirty="0" smtClean="0"/>
              <a:t>年</a:t>
            </a:r>
            <a:r>
              <a:rPr lang="en-US" altLang="zh-CN" dirty="0" smtClean="0"/>
              <a:t>1</a:t>
            </a:r>
            <a:r>
              <a:rPr lang="zh-CN" altLang="en-US" dirty="0" smtClean="0"/>
              <a:t>月</a:t>
            </a:r>
            <a:r>
              <a:rPr lang="en-US" altLang="zh-CN" dirty="0" smtClean="0"/>
              <a:t>25</a:t>
            </a:r>
            <a:r>
              <a:rPr lang="zh-CN" altLang="en-US" dirty="0" smtClean="0"/>
              <a:t>日的数据为</a:t>
            </a:r>
            <a:r>
              <a:rPr lang="en-US" altLang="zh-CN" dirty="0" smtClean="0"/>
              <a:t>386</a:t>
            </a:r>
            <a:r>
              <a:rPr lang="zh-CN" altLang="en-US" dirty="0" smtClean="0"/>
              <a:t>台，分布于全球各大洲。</a:t>
            </a:r>
            <a:endParaRPr lang="en-US" altLang="zh-CN" dirty="0" smtClean="0"/>
          </a:p>
          <a:p>
            <a:r>
              <a:rPr lang="zh-CN" altLang="en-US" dirty="0" smtClean="0"/>
              <a:t>在根域名服务器中虽然没有每个域名的具体信息，但储存了负责每个域（如</a:t>
            </a:r>
            <a:r>
              <a:rPr lang="en-US" altLang="zh-CN" dirty="0" smtClean="0"/>
              <a:t>COM</a:t>
            </a:r>
            <a:r>
              <a:rPr lang="zh-CN" altLang="en-US" dirty="0" smtClean="0"/>
              <a:t>、</a:t>
            </a:r>
            <a:r>
              <a:rPr lang="en-US" altLang="zh-CN" dirty="0" smtClean="0"/>
              <a:t>NET</a:t>
            </a:r>
            <a:r>
              <a:rPr lang="zh-CN" altLang="en-US" dirty="0" smtClean="0"/>
              <a:t>、</a:t>
            </a:r>
            <a:r>
              <a:rPr lang="en-US" altLang="zh-CN" dirty="0" smtClean="0"/>
              <a:t>ORG</a:t>
            </a:r>
            <a:r>
              <a:rPr lang="zh-CN" altLang="en-US" smtClean="0"/>
              <a:t>等）的解析的域名服务器的地址信息</a:t>
            </a:r>
            <a:endParaRPr lang="zh-CN" altLang="en-US" dirty="0" smtClean="0"/>
          </a:p>
        </p:txBody>
      </p:sp>
    </p:spTree>
    <p:extLst>
      <p:ext uri="{BB962C8B-B14F-4D97-AF65-F5344CB8AC3E}">
        <p14:creationId xmlns:p14="http://schemas.microsoft.com/office/powerpoint/2010/main" val="389104731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1E5C2BC-3FD4-4F86-8AC1-F6405ECA0AD0}" type="slidenum">
              <a:rPr lang="zh-CN" altLang="en-US" smtClean="0">
                <a:latin typeface="Tahoma" pitchFamily="34" charset="0"/>
              </a:rPr>
              <a:pPr eaLnBrk="1" hangingPunct="1"/>
              <a:t>47</a:t>
            </a:fld>
            <a:endParaRPr lang="en-US" altLang="zh-CN" smtClean="0">
              <a:latin typeface="Tahoma" pitchFamily="34"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200" b="0" i="0" u="none" strike="noStrike" kern="1200" baseline="0" dirty="0" smtClean="0">
                <a:solidFill>
                  <a:schemeClr val="tx1"/>
                </a:solidFill>
                <a:latin typeface="Arial" charset="0"/>
                <a:ea typeface="宋体" pitchFamily="2" charset="-122"/>
                <a:cs typeface="+mn-cs"/>
              </a:rPr>
              <a:t>整个因特网可以只使用一个域名服务器，使它装入因特网上所有的主机名，井回答所有对</a:t>
            </a:r>
            <a:r>
              <a:rPr lang="en-US" altLang="zh-CN" sz="1200" b="0" i="0" u="none" strike="noStrike" kern="1200" baseline="0" dirty="0" smtClean="0">
                <a:solidFill>
                  <a:schemeClr val="tx1"/>
                </a:solidFill>
                <a:latin typeface="Arial" charset="0"/>
                <a:ea typeface="宋体" pitchFamily="2" charset="-122"/>
                <a:cs typeface="+mn-cs"/>
              </a:rPr>
              <a:t>IP </a:t>
            </a:r>
            <a:r>
              <a:rPr lang="zh-CN" altLang="en-US" sz="1200" b="0" i="0" u="none" strike="noStrike" kern="1200" baseline="0" dirty="0" smtClean="0">
                <a:solidFill>
                  <a:schemeClr val="tx1"/>
                </a:solidFill>
                <a:latin typeface="Arial" charset="0"/>
                <a:ea typeface="宋体" pitchFamily="2" charset="-122"/>
                <a:cs typeface="+mn-cs"/>
              </a:rPr>
              <a:t>地址的查询。然而这种做法并不可取。因为因特网规模很大，这样的域名服务器肯定会因过负荷而无法正常工作，而且一旦域名服务器出现故障，整个因特网就会瘫痪。因此，早在</a:t>
            </a:r>
            <a:r>
              <a:rPr lang="en-US" altLang="zh-CN" sz="1200" b="0" i="0" u="none" strike="noStrike" kern="1200" baseline="0" dirty="0" smtClean="0">
                <a:solidFill>
                  <a:schemeClr val="tx1"/>
                </a:solidFill>
                <a:latin typeface="Arial" charset="0"/>
                <a:ea typeface="宋体" pitchFamily="2" charset="-122"/>
                <a:cs typeface="+mn-cs"/>
              </a:rPr>
              <a:t>1983 </a:t>
            </a:r>
            <a:r>
              <a:rPr lang="zh-CN" altLang="en-US" sz="1200" b="0" i="0" u="none" strike="noStrike" kern="1200" baseline="0" dirty="0" smtClean="0">
                <a:solidFill>
                  <a:schemeClr val="tx1"/>
                </a:solidFill>
                <a:latin typeface="Arial" charset="0"/>
                <a:ea typeface="宋体" pitchFamily="2" charset="-122"/>
                <a:cs typeface="+mn-cs"/>
              </a:rPr>
              <a:t>年因特网就开始采用层次树状结构的命名方法，并使用分布式的域名系统</a:t>
            </a:r>
            <a:r>
              <a:rPr lang="en-US" altLang="zh-CN" sz="1200" b="0" i="0" u="none" strike="noStrike" kern="1200" baseline="0" dirty="0" smtClean="0">
                <a:solidFill>
                  <a:schemeClr val="tx1"/>
                </a:solidFill>
                <a:latin typeface="Arial" charset="0"/>
                <a:ea typeface="宋体" pitchFamily="2" charset="-122"/>
                <a:cs typeface="+mn-cs"/>
              </a:rPr>
              <a:t>DNS. DNS </a:t>
            </a:r>
            <a:r>
              <a:rPr lang="zh-CN" altLang="en-US" sz="1200" b="0" i="0" u="none" strike="noStrike" kern="1200" baseline="0" dirty="0" smtClean="0">
                <a:solidFill>
                  <a:schemeClr val="tx1"/>
                </a:solidFill>
                <a:latin typeface="Arial" charset="0"/>
                <a:ea typeface="宋体" pitchFamily="2" charset="-122"/>
                <a:cs typeface="+mn-cs"/>
              </a:rPr>
              <a:t>的因特网标准是</a:t>
            </a:r>
            <a:r>
              <a:rPr lang="en-US" altLang="zh-CN" sz="1200" b="0" i="0" u="none" strike="noStrike" kern="1200" baseline="0" dirty="0" smtClean="0">
                <a:solidFill>
                  <a:schemeClr val="tx1"/>
                </a:solidFill>
                <a:latin typeface="Arial" charset="0"/>
                <a:ea typeface="宋体" pitchFamily="2" charset="-122"/>
                <a:cs typeface="+mn-cs"/>
              </a:rPr>
              <a:t>RFC 1034, 1035</a:t>
            </a:r>
            <a:r>
              <a:rPr lang="zh-CN" altLang="en-US" sz="1200" b="0" i="0" u="none" strike="noStrike" kern="1200" baseline="0" dirty="0" smtClean="0">
                <a:solidFill>
                  <a:schemeClr val="tx1"/>
                </a:solidFill>
                <a:latin typeface="Arial" charset="0"/>
                <a:ea typeface="宋体" pitchFamily="2" charset="-122"/>
                <a:cs typeface="+mn-cs"/>
              </a:rPr>
              <a:t>。</a:t>
            </a:r>
            <a:endParaRPr lang="en-US" altLang="zh-CN" sz="1200" b="0" i="0" u="none" strike="noStrike" kern="1200" baseline="0" dirty="0" smtClean="0">
              <a:solidFill>
                <a:schemeClr val="tx1"/>
              </a:solidFill>
              <a:latin typeface="Arial" charset="0"/>
              <a:ea typeface="宋体" pitchFamily="2" charset="-122"/>
              <a:cs typeface="+mn-cs"/>
            </a:endParaRPr>
          </a:p>
          <a:p>
            <a:r>
              <a:rPr lang="zh-CN" altLang="en-US" sz="1200" b="0" i="0" u="none" strike="noStrike" kern="1200" baseline="0" dirty="0" smtClean="0">
                <a:solidFill>
                  <a:schemeClr val="tx1"/>
                </a:solidFill>
                <a:latin typeface="Arial" charset="0"/>
                <a:ea typeface="宋体" pitchFamily="2" charset="-122"/>
                <a:cs typeface="+mn-cs"/>
              </a:rPr>
              <a:t>据</a:t>
            </a:r>
            <a:r>
              <a:rPr lang="en-US" altLang="zh-CN" sz="1200" b="0" i="0" u="none" strike="noStrike" kern="1200" baseline="0" dirty="0" smtClean="0">
                <a:solidFill>
                  <a:schemeClr val="tx1"/>
                </a:solidFill>
                <a:latin typeface="Arial" charset="0"/>
                <a:ea typeface="宋体" pitchFamily="2" charset="-122"/>
                <a:cs typeface="+mn-cs"/>
              </a:rPr>
              <a:t>2006</a:t>
            </a:r>
            <a:r>
              <a:rPr lang="zh-CN" altLang="en-US" sz="1200" b="0" i="0" u="none" strike="noStrike" kern="1200" baseline="0" dirty="0" smtClean="0">
                <a:solidFill>
                  <a:schemeClr val="tx1"/>
                </a:solidFill>
                <a:latin typeface="Arial" charset="0"/>
                <a:ea typeface="宋体" pitchFamily="2" charset="-122"/>
                <a:cs typeface="+mn-cs"/>
              </a:rPr>
              <a:t>年</a:t>
            </a:r>
            <a:r>
              <a:rPr lang="en-US" altLang="zh-CN" sz="1200" b="0" i="0" u="none" strike="noStrike" kern="1200" baseline="0" dirty="0" smtClean="0">
                <a:solidFill>
                  <a:schemeClr val="tx1"/>
                </a:solidFill>
                <a:latin typeface="Arial" charset="0"/>
                <a:ea typeface="宋体" pitchFamily="2" charset="-122"/>
                <a:cs typeface="+mn-cs"/>
              </a:rPr>
              <a:t>12</a:t>
            </a:r>
            <a:r>
              <a:rPr lang="zh-CN" altLang="en-US" sz="1200" b="0" i="0" u="none" strike="noStrike" kern="1200" baseline="0" dirty="0" smtClean="0">
                <a:solidFill>
                  <a:schemeClr val="tx1"/>
                </a:solidFill>
                <a:latin typeface="Arial" charset="0"/>
                <a:ea typeface="宋体" pitchFamily="2" charset="-122"/>
                <a:cs typeface="+mn-cs"/>
              </a:rPr>
              <a:t>月的统计，现在顶级域名</a:t>
            </a:r>
            <a:r>
              <a:rPr lang="en-US" altLang="zh-CN" sz="1200" b="0" i="0" u="none" strike="noStrike" kern="1200" baseline="0" dirty="0" smtClean="0">
                <a:solidFill>
                  <a:schemeClr val="tx1"/>
                </a:solidFill>
                <a:latin typeface="Arial" charset="0"/>
                <a:ea typeface="宋体" pitchFamily="2" charset="-122"/>
                <a:cs typeface="+mn-cs"/>
              </a:rPr>
              <a:t>TLD (Top Level Domain) </a:t>
            </a:r>
            <a:r>
              <a:rPr lang="zh-CN" altLang="en-US" sz="1200" b="0" i="0" u="none" strike="noStrike" kern="1200" baseline="0" dirty="0" smtClean="0">
                <a:solidFill>
                  <a:schemeClr val="tx1"/>
                </a:solidFill>
                <a:latin typeface="Arial" charset="0"/>
                <a:ea typeface="宋体" pitchFamily="2" charset="-122"/>
                <a:cs typeface="+mn-cs"/>
              </a:rPr>
              <a:t>己有</a:t>
            </a:r>
            <a:r>
              <a:rPr lang="en-US" altLang="zh-CN" sz="1200" b="0" i="0" u="none" strike="noStrike" kern="1200" baseline="0" dirty="0" smtClean="0">
                <a:solidFill>
                  <a:schemeClr val="tx1"/>
                </a:solidFill>
                <a:latin typeface="Arial" charset="0"/>
                <a:ea typeface="宋体" pitchFamily="2" charset="-122"/>
                <a:cs typeface="+mn-cs"/>
              </a:rPr>
              <a:t>265 </a:t>
            </a:r>
            <a:r>
              <a:rPr lang="zh-CN" altLang="en-US" sz="1200" b="0" i="0" u="none" strike="noStrike" kern="1200" baseline="0" dirty="0" smtClean="0">
                <a:solidFill>
                  <a:schemeClr val="tx1"/>
                </a:solidFill>
                <a:latin typeface="Arial" charset="0"/>
                <a:ea typeface="宋体" pitchFamily="2" charset="-122"/>
                <a:cs typeface="+mn-cs"/>
              </a:rPr>
              <a:t>个，分为三大类</a:t>
            </a:r>
            <a:r>
              <a:rPr lang="en-US" altLang="zh-CN" sz="1200" b="0" i="0" u="none" strike="noStrike" kern="1200" baseline="0" dirty="0" smtClean="0">
                <a:solidFill>
                  <a:schemeClr val="tx1"/>
                </a:solidFill>
                <a:latin typeface="Arial" charset="0"/>
                <a:ea typeface="宋体" pitchFamily="2" charset="-122"/>
                <a:cs typeface="+mn-cs"/>
              </a:rPr>
              <a:t>:</a:t>
            </a:r>
          </a:p>
          <a:p>
            <a:r>
              <a:rPr lang="zh-CN" altLang="en-US" sz="1200" b="0" i="0" u="none" strike="noStrike" kern="1200" baseline="0" dirty="0" smtClean="0">
                <a:solidFill>
                  <a:schemeClr val="tx1"/>
                </a:solidFill>
                <a:latin typeface="Arial" charset="0"/>
                <a:ea typeface="宋体" pitchFamily="2" charset="-122"/>
                <a:cs typeface="+mn-cs"/>
              </a:rPr>
              <a:t>国家顶级域名总共有</a:t>
            </a:r>
            <a:r>
              <a:rPr lang="en-US" altLang="zh-CN" sz="1200" b="0" i="0" u="none" strike="noStrike" kern="1200" baseline="0" dirty="0" smtClean="0">
                <a:solidFill>
                  <a:schemeClr val="tx1"/>
                </a:solidFill>
                <a:latin typeface="Arial" charset="0"/>
                <a:ea typeface="宋体" pitchFamily="2" charset="-122"/>
                <a:cs typeface="+mn-cs"/>
              </a:rPr>
              <a:t>247 </a:t>
            </a:r>
            <a:r>
              <a:rPr lang="zh-CN" altLang="en-US" sz="1200" b="0" i="0" u="none" strike="noStrike" kern="1200" baseline="0" dirty="0" smtClean="0">
                <a:solidFill>
                  <a:schemeClr val="tx1"/>
                </a:solidFill>
                <a:latin typeface="Arial" charset="0"/>
                <a:ea typeface="宋体" pitchFamily="2" charset="-122"/>
                <a:cs typeface="+mn-cs"/>
              </a:rPr>
              <a:t>个；通用顶级域名总数己经达到</a:t>
            </a:r>
            <a:r>
              <a:rPr lang="en-US" altLang="zh-CN" sz="1200" b="0" i="0" u="none" strike="noStrike" kern="1200" baseline="0" dirty="0" smtClean="0">
                <a:solidFill>
                  <a:schemeClr val="tx1"/>
                </a:solidFill>
                <a:latin typeface="Arial" charset="0"/>
                <a:ea typeface="宋体" pitchFamily="2" charset="-122"/>
                <a:cs typeface="+mn-cs"/>
              </a:rPr>
              <a:t>18 </a:t>
            </a:r>
            <a:r>
              <a:rPr lang="zh-CN" altLang="en-US" sz="1200" b="0" i="0" u="none" strike="noStrike" kern="1200" baseline="0" dirty="0" smtClean="0">
                <a:solidFill>
                  <a:schemeClr val="tx1"/>
                </a:solidFill>
                <a:latin typeface="Arial" charset="0"/>
                <a:ea typeface="宋体" pitchFamily="2" charset="-122"/>
                <a:cs typeface="+mn-cs"/>
              </a:rPr>
              <a:t>个，最常见的有</a:t>
            </a:r>
            <a:r>
              <a:rPr lang="en-US" altLang="zh-CN" sz="1200" b="0" i="0" u="none" strike="noStrike" kern="1200" baseline="0" dirty="0" smtClean="0">
                <a:solidFill>
                  <a:schemeClr val="tx1"/>
                </a:solidFill>
                <a:latin typeface="Arial" charset="0"/>
                <a:ea typeface="宋体" pitchFamily="2" charset="-122"/>
                <a:cs typeface="+mn-cs"/>
              </a:rPr>
              <a:t>7 </a:t>
            </a:r>
            <a:r>
              <a:rPr lang="zh-CN" altLang="en-US" sz="1200" b="0" i="0" u="none" strike="noStrike" kern="1200" baseline="0" dirty="0" smtClean="0">
                <a:solidFill>
                  <a:schemeClr val="tx1"/>
                </a:solidFill>
                <a:latin typeface="Arial" charset="0"/>
                <a:ea typeface="宋体" pitchFamily="2" charset="-122"/>
                <a:cs typeface="+mn-cs"/>
              </a:rPr>
              <a:t>个</a:t>
            </a:r>
            <a:r>
              <a:rPr lang="en-US" altLang="zh-CN" sz="1200" b="0" i="0" u="none" strike="noStrike" kern="1200" baseline="0" dirty="0" smtClean="0">
                <a:solidFill>
                  <a:schemeClr val="tx1"/>
                </a:solidFill>
                <a:latin typeface="Arial" charset="0"/>
                <a:ea typeface="宋体" pitchFamily="2" charset="-122"/>
                <a:cs typeface="+mn-cs"/>
              </a:rPr>
              <a:t>com (</a:t>
            </a:r>
            <a:r>
              <a:rPr lang="zh-CN" altLang="en-US" sz="1200" b="0" i="0" u="none" strike="noStrike" kern="1200" baseline="0" dirty="0" smtClean="0">
                <a:solidFill>
                  <a:schemeClr val="tx1"/>
                </a:solidFill>
                <a:latin typeface="Arial" charset="0"/>
                <a:ea typeface="宋体" pitchFamily="2" charset="-122"/>
                <a:cs typeface="+mn-cs"/>
              </a:rPr>
              <a:t>公司企业</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 </a:t>
            </a:r>
            <a:r>
              <a:rPr lang="en-US" altLang="zh-CN" sz="1200" b="0" i="0" u="none" strike="noStrike" kern="1200" baseline="0" dirty="0" smtClean="0">
                <a:solidFill>
                  <a:schemeClr val="tx1"/>
                </a:solidFill>
                <a:latin typeface="Arial" charset="0"/>
                <a:ea typeface="宋体" pitchFamily="2" charset="-122"/>
                <a:cs typeface="+mn-cs"/>
              </a:rPr>
              <a:t>net (</a:t>
            </a:r>
            <a:r>
              <a:rPr lang="zh-CN" altLang="en-US" sz="1200" b="0" i="0" u="none" strike="noStrike" kern="1200" baseline="0" dirty="0" smtClean="0">
                <a:solidFill>
                  <a:schemeClr val="tx1"/>
                </a:solidFill>
                <a:latin typeface="Arial" charset="0"/>
                <a:ea typeface="宋体" pitchFamily="2" charset="-122"/>
                <a:cs typeface="+mn-cs"/>
              </a:rPr>
              <a:t>网络服务机构</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 </a:t>
            </a:r>
            <a:r>
              <a:rPr lang="en-US" altLang="zh-CN" sz="1200" b="0" i="0" u="none" strike="noStrike" kern="1200" baseline="0" dirty="0" smtClean="0">
                <a:solidFill>
                  <a:schemeClr val="tx1"/>
                </a:solidFill>
                <a:latin typeface="Arial" charset="0"/>
                <a:ea typeface="宋体" pitchFamily="2" charset="-122"/>
                <a:cs typeface="+mn-cs"/>
              </a:rPr>
              <a:t>org (</a:t>
            </a:r>
            <a:r>
              <a:rPr lang="zh-CN" altLang="en-US" sz="1200" b="0" i="0" u="none" strike="noStrike" kern="1200" baseline="0" dirty="0" smtClean="0">
                <a:solidFill>
                  <a:schemeClr val="tx1"/>
                </a:solidFill>
                <a:latin typeface="Arial" charset="0"/>
                <a:ea typeface="宋体" pitchFamily="2" charset="-122"/>
                <a:cs typeface="+mn-cs"/>
              </a:rPr>
              <a:t>非营利性的组织</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 </a:t>
            </a:r>
            <a:r>
              <a:rPr lang="en-US" altLang="zh-CN" sz="1200" b="0" i="0" u="none" strike="noStrike" kern="1200" baseline="0" dirty="0" err="1" smtClean="0">
                <a:solidFill>
                  <a:schemeClr val="tx1"/>
                </a:solidFill>
                <a:latin typeface="Arial" charset="0"/>
                <a:ea typeface="宋体" pitchFamily="2" charset="-122"/>
                <a:cs typeface="+mn-cs"/>
              </a:rPr>
              <a:t>int</a:t>
            </a:r>
            <a:r>
              <a:rPr lang="en-US" altLang="zh-CN" sz="1200" b="0" i="0" u="none" strike="noStrike" kern="1200" baseline="0" dirty="0" smtClean="0">
                <a:solidFill>
                  <a:schemeClr val="tx1"/>
                </a:solidFill>
                <a:latin typeface="Arial" charset="0"/>
                <a:ea typeface="宋体" pitchFamily="2" charset="-122"/>
                <a:cs typeface="+mn-cs"/>
              </a:rPr>
              <a:t> (</a:t>
            </a:r>
            <a:r>
              <a:rPr lang="zh-CN" altLang="en-US" sz="1200" b="0" i="0" u="none" strike="noStrike" kern="1200" baseline="0" dirty="0" smtClean="0">
                <a:solidFill>
                  <a:schemeClr val="tx1"/>
                </a:solidFill>
                <a:latin typeface="Arial" charset="0"/>
                <a:ea typeface="宋体" pitchFamily="2" charset="-122"/>
                <a:cs typeface="+mn-cs"/>
              </a:rPr>
              <a:t>国际组织</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 </a:t>
            </a:r>
            <a:r>
              <a:rPr lang="en-US" altLang="zh-CN" sz="1200" b="0" i="0" u="none" strike="noStrike" kern="1200" baseline="0" dirty="0" err="1" smtClean="0">
                <a:solidFill>
                  <a:schemeClr val="tx1"/>
                </a:solidFill>
                <a:latin typeface="Arial" charset="0"/>
                <a:ea typeface="宋体" pitchFamily="2" charset="-122"/>
                <a:cs typeface="+mn-cs"/>
              </a:rPr>
              <a:t>edu</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美国专用的教育机构</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 </a:t>
            </a:r>
            <a:r>
              <a:rPr lang="en-US" altLang="zh-CN" sz="1200" b="0" i="0" u="none" strike="noStrike" kern="1200" baseline="0" dirty="0" err="1" smtClean="0">
                <a:solidFill>
                  <a:schemeClr val="tx1"/>
                </a:solidFill>
                <a:latin typeface="Arial" charset="0"/>
                <a:ea typeface="宋体" pitchFamily="2" charset="-122"/>
                <a:cs typeface="+mn-cs"/>
              </a:rPr>
              <a:t>gov</a:t>
            </a:r>
            <a:r>
              <a:rPr lang="en-US" altLang="zh-CN" sz="1200" b="0" i="0" u="none" strike="noStrike" kern="1200" baseline="0" dirty="0" smtClean="0">
                <a:solidFill>
                  <a:schemeClr val="tx1"/>
                </a:solidFill>
                <a:latin typeface="Arial" charset="0"/>
                <a:ea typeface="宋体" pitchFamily="2" charset="-122"/>
                <a:cs typeface="+mn-cs"/>
              </a:rPr>
              <a:t> (</a:t>
            </a:r>
            <a:r>
              <a:rPr lang="zh-CN" altLang="en-US" sz="1200" b="0" i="0" u="none" strike="noStrike" kern="1200" baseline="0" dirty="0" smtClean="0">
                <a:solidFill>
                  <a:schemeClr val="tx1"/>
                </a:solidFill>
                <a:latin typeface="Arial" charset="0"/>
                <a:ea typeface="宋体" pitchFamily="2" charset="-122"/>
                <a:cs typeface="+mn-cs"/>
              </a:rPr>
              <a:t>美国的政府部门</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 </a:t>
            </a:r>
            <a:r>
              <a:rPr lang="en-US" altLang="zh-CN" sz="1200" b="0" i="0" u="none" strike="noStrike" kern="1200" baseline="0" dirty="0" smtClean="0">
                <a:solidFill>
                  <a:schemeClr val="tx1"/>
                </a:solidFill>
                <a:latin typeface="Arial" charset="0"/>
                <a:ea typeface="宋体" pitchFamily="2" charset="-122"/>
                <a:cs typeface="+mn-cs"/>
              </a:rPr>
              <a:t>mil </a:t>
            </a:r>
            <a:r>
              <a:rPr lang="zh-CN" altLang="en-US" sz="1200" b="0" i="0" u="none" strike="noStrike" kern="1200" baseline="0" dirty="0" smtClean="0">
                <a:solidFill>
                  <a:schemeClr val="tx1"/>
                </a:solidFill>
                <a:latin typeface="Arial" charset="0"/>
                <a:ea typeface="宋体" pitchFamily="2" charset="-122"/>
                <a:cs typeface="+mn-cs"/>
              </a:rPr>
              <a:t>表示</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美国的军事部门</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a:t>
            </a:r>
            <a:endParaRPr lang="zh-CN" altLang="en-US" dirty="0" smtClean="0"/>
          </a:p>
        </p:txBody>
      </p:sp>
    </p:spTree>
    <p:extLst>
      <p:ext uri="{BB962C8B-B14F-4D97-AF65-F5344CB8AC3E}">
        <p14:creationId xmlns:p14="http://schemas.microsoft.com/office/powerpoint/2010/main" val="334876702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D81F2969-A6A1-4593-B40F-370B43D6F1C8}" type="slidenum">
              <a:rPr lang="zh-CN" altLang="en-US" smtClean="0">
                <a:latin typeface="Tahoma" pitchFamily="34" charset="0"/>
              </a:rPr>
              <a:pPr eaLnBrk="1" hangingPunct="1"/>
              <a:t>48</a:t>
            </a:fld>
            <a:endParaRPr lang="en-US" altLang="zh-CN" smtClean="0">
              <a:latin typeface="Tahoma" pitchFamily="34"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200" b="0" i="0" u="none" strike="noStrike" kern="1200" baseline="0" dirty="0" smtClean="0">
                <a:solidFill>
                  <a:schemeClr val="tx1"/>
                </a:solidFill>
                <a:latin typeface="Arial" charset="0"/>
                <a:ea typeface="宋体" pitchFamily="2" charset="-122"/>
                <a:cs typeface="+mn-cs"/>
              </a:rPr>
              <a:t>基础结构域名</a:t>
            </a:r>
            <a:r>
              <a:rPr lang="en-US" altLang="zh-CN" sz="1200" b="0" i="0" u="none" strike="noStrike" kern="1200" baseline="0" dirty="0" smtClean="0">
                <a:solidFill>
                  <a:schemeClr val="tx1"/>
                </a:solidFill>
                <a:latin typeface="Arial" charset="0"/>
                <a:ea typeface="宋体" pitchFamily="2" charset="-122"/>
                <a:cs typeface="+mn-cs"/>
              </a:rPr>
              <a:t>(infrastructure domain): </a:t>
            </a:r>
            <a:r>
              <a:rPr lang="zh-CN" altLang="en-US" sz="1200" b="0" i="0" u="none" strike="noStrike" kern="1200" baseline="0" dirty="0" smtClean="0">
                <a:solidFill>
                  <a:schemeClr val="tx1"/>
                </a:solidFill>
                <a:latin typeface="Arial" charset="0"/>
                <a:ea typeface="宋体" pitchFamily="2" charset="-122"/>
                <a:cs typeface="+mn-cs"/>
              </a:rPr>
              <a:t>这种顶级域名只有一个，即</a:t>
            </a:r>
            <a:r>
              <a:rPr lang="en-US" altLang="zh-CN" sz="1200" b="0" i="0" u="none" strike="noStrike" kern="1200" baseline="0" dirty="0" err="1" smtClean="0">
                <a:solidFill>
                  <a:schemeClr val="tx1"/>
                </a:solidFill>
                <a:latin typeface="Arial" charset="0"/>
                <a:ea typeface="宋体" pitchFamily="2" charset="-122"/>
                <a:cs typeface="+mn-cs"/>
              </a:rPr>
              <a:t>arpa</a:t>
            </a:r>
            <a:r>
              <a:rPr lang="zh-CN" altLang="en-US" sz="1200" b="0" i="0" u="none" strike="noStrike" kern="1200" baseline="0" dirty="0" smtClean="0">
                <a:solidFill>
                  <a:schemeClr val="tx1"/>
                </a:solidFill>
                <a:latin typeface="Arial" charset="0"/>
                <a:ea typeface="宋体" pitchFamily="2" charset="-122"/>
                <a:cs typeface="+mn-cs"/>
              </a:rPr>
              <a:t>，用于反向域名解析，因此又称为反向域名。</a:t>
            </a:r>
            <a:endParaRPr lang="en-US" altLang="zh-CN" sz="1200" b="0" i="0" u="none" strike="noStrike" kern="1200" baseline="0" dirty="0" smtClean="0">
              <a:solidFill>
                <a:schemeClr val="tx1"/>
              </a:solidFill>
              <a:latin typeface="Arial" charset="0"/>
              <a:ea typeface="宋体" pitchFamily="2" charset="-122"/>
              <a:cs typeface="+mn-cs"/>
            </a:endParaRPr>
          </a:p>
          <a:p>
            <a:r>
              <a:rPr lang="zh-CN" altLang="en-US" sz="1200" b="0" i="0" u="none" strike="noStrike" kern="1200" baseline="0" dirty="0" smtClean="0">
                <a:solidFill>
                  <a:schemeClr val="tx1"/>
                </a:solidFill>
                <a:latin typeface="Arial" charset="0"/>
                <a:ea typeface="宋体" pitchFamily="2" charset="-122"/>
                <a:cs typeface="+mn-cs"/>
              </a:rPr>
              <a:t>其余</a:t>
            </a:r>
            <a:r>
              <a:rPr lang="en-US" altLang="zh-CN" sz="1200" b="0" i="0" u="none" strike="noStrike" kern="1200" baseline="0" dirty="0" smtClean="0">
                <a:solidFill>
                  <a:schemeClr val="tx1"/>
                </a:solidFill>
                <a:latin typeface="Arial" charset="0"/>
                <a:ea typeface="宋体" pitchFamily="2" charset="-122"/>
                <a:cs typeface="+mn-cs"/>
              </a:rPr>
              <a:t>11 </a:t>
            </a:r>
            <a:r>
              <a:rPr lang="zh-CN" altLang="en-US" sz="1200" b="0" i="0" u="none" strike="noStrike" kern="1200" baseline="0" dirty="0" smtClean="0">
                <a:solidFill>
                  <a:schemeClr val="tx1"/>
                </a:solidFill>
                <a:latin typeface="Arial" charset="0"/>
                <a:ea typeface="宋体" pitchFamily="2" charset="-122"/>
                <a:cs typeface="+mn-cs"/>
              </a:rPr>
              <a:t>个通用顶级域名是</a:t>
            </a:r>
            <a:r>
              <a:rPr lang="en-US" altLang="zh-CN" sz="1200" b="0" i="0" u="none" strike="noStrike" kern="1200" baseline="0" dirty="0" smtClean="0">
                <a:solidFill>
                  <a:schemeClr val="tx1"/>
                </a:solidFill>
                <a:latin typeface="Arial" charset="0"/>
                <a:ea typeface="宋体" pitchFamily="2" charset="-122"/>
                <a:cs typeface="+mn-cs"/>
              </a:rPr>
              <a:t>:</a:t>
            </a:r>
          </a:p>
          <a:p>
            <a:r>
              <a:rPr lang="en-US" altLang="zh-CN" sz="1200" b="0" i="0" u="none" strike="noStrike" kern="1200" baseline="0" dirty="0" smtClean="0">
                <a:solidFill>
                  <a:schemeClr val="tx1"/>
                </a:solidFill>
                <a:latin typeface="Arial" charset="0"/>
                <a:ea typeface="宋体" pitchFamily="2" charset="-122"/>
                <a:cs typeface="+mn-cs"/>
              </a:rPr>
              <a:t>aero (</a:t>
            </a:r>
            <a:r>
              <a:rPr lang="zh-CN" altLang="en-US" sz="1200" b="0" i="0" u="none" strike="noStrike" kern="1200" baseline="0" dirty="0" smtClean="0">
                <a:solidFill>
                  <a:schemeClr val="tx1"/>
                </a:solidFill>
                <a:latin typeface="Arial" charset="0"/>
                <a:ea typeface="宋体" pitchFamily="2" charset="-122"/>
                <a:cs typeface="+mn-cs"/>
              </a:rPr>
              <a:t>航空运输企业</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 </a:t>
            </a:r>
            <a:r>
              <a:rPr lang="en-US" altLang="zh-CN" sz="1200" b="0" i="0" u="none" strike="noStrike" kern="1200" baseline="0" dirty="0" smtClean="0">
                <a:solidFill>
                  <a:schemeClr val="tx1"/>
                </a:solidFill>
                <a:latin typeface="Arial" charset="0"/>
                <a:ea typeface="宋体" pitchFamily="2" charset="-122"/>
                <a:cs typeface="+mn-cs"/>
              </a:rPr>
              <a:t>biz (</a:t>
            </a:r>
            <a:r>
              <a:rPr lang="zh-CN" altLang="en-US" sz="1200" b="0" i="0" u="none" strike="noStrike" kern="1200" baseline="0" dirty="0" smtClean="0">
                <a:solidFill>
                  <a:schemeClr val="tx1"/>
                </a:solidFill>
                <a:latin typeface="Arial" charset="0"/>
                <a:ea typeface="宋体" pitchFamily="2" charset="-122"/>
                <a:cs typeface="+mn-cs"/>
              </a:rPr>
              <a:t>公司和企业</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 </a:t>
            </a:r>
            <a:r>
              <a:rPr lang="en-US" altLang="zh-CN" sz="1200" b="0" i="0" u="none" strike="noStrike" kern="1200" baseline="0" dirty="0" smtClean="0">
                <a:solidFill>
                  <a:schemeClr val="tx1"/>
                </a:solidFill>
                <a:latin typeface="Arial" charset="0"/>
                <a:ea typeface="宋体" pitchFamily="2" charset="-122"/>
                <a:cs typeface="+mn-cs"/>
              </a:rPr>
              <a:t>cat (</a:t>
            </a:r>
            <a:r>
              <a:rPr lang="zh-CN" altLang="en-US" sz="1200" b="0" i="0" u="none" strike="noStrike" kern="1200" baseline="0" dirty="0" smtClean="0">
                <a:solidFill>
                  <a:schemeClr val="tx1"/>
                </a:solidFill>
                <a:latin typeface="Arial" charset="0"/>
                <a:ea typeface="宋体" pitchFamily="2" charset="-122"/>
                <a:cs typeface="+mn-cs"/>
              </a:rPr>
              <a:t>加泰隆人的语言和文化团体</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 </a:t>
            </a:r>
            <a:r>
              <a:rPr lang="en-US" altLang="zh-CN" sz="1200" b="0" i="0" u="none" strike="noStrike" kern="1200" baseline="0" dirty="0" smtClean="0">
                <a:solidFill>
                  <a:schemeClr val="tx1"/>
                </a:solidFill>
                <a:latin typeface="Arial" charset="0"/>
                <a:ea typeface="宋体" pitchFamily="2" charset="-122"/>
                <a:cs typeface="+mn-cs"/>
              </a:rPr>
              <a:t>coop(</a:t>
            </a:r>
            <a:r>
              <a:rPr lang="zh-CN" altLang="en-US" sz="1200" b="0" i="0" u="none" strike="noStrike" kern="1200" baseline="0" dirty="0" smtClean="0">
                <a:solidFill>
                  <a:schemeClr val="tx1"/>
                </a:solidFill>
                <a:latin typeface="Arial" charset="0"/>
                <a:ea typeface="宋体" pitchFamily="2" charset="-122"/>
                <a:cs typeface="+mn-cs"/>
              </a:rPr>
              <a:t>合作团体</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 </a:t>
            </a:r>
            <a:r>
              <a:rPr lang="en-US" altLang="zh-CN" sz="1200" b="0" i="0" u="none" strike="noStrike" kern="1200" baseline="0" dirty="0" smtClean="0">
                <a:solidFill>
                  <a:schemeClr val="tx1"/>
                </a:solidFill>
                <a:latin typeface="Arial" charset="0"/>
                <a:ea typeface="宋体" pitchFamily="2" charset="-122"/>
                <a:cs typeface="+mn-cs"/>
              </a:rPr>
              <a:t>info (</a:t>
            </a:r>
            <a:r>
              <a:rPr lang="zh-CN" altLang="en-US" sz="1200" b="0" i="0" u="none" strike="noStrike" kern="1200" baseline="0" dirty="0" smtClean="0">
                <a:solidFill>
                  <a:schemeClr val="tx1"/>
                </a:solidFill>
                <a:latin typeface="Arial" charset="0"/>
                <a:ea typeface="宋体" pitchFamily="2" charset="-122"/>
                <a:cs typeface="+mn-cs"/>
              </a:rPr>
              <a:t>各种情况</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 </a:t>
            </a:r>
            <a:r>
              <a:rPr lang="en-US" altLang="zh-CN" sz="1200" b="0" i="0" u="none" strike="noStrike" kern="1200" baseline="0" dirty="0" smtClean="0">
                <a:solidFill>
                  <a:schemeClr val="tx1"/>
                </a:solidFill>
                <a:latin typeface="Arial" charset="0"/>
                <a:ea typeface="宋体" pitchFamily="2" charset="-122"/>
                <a:cs typeface="+mn-cs"/>
              </a:rPr>
              <a:t>jobs (</a:t>
            </a:r>
            <a:r>
              <a:rPr lang="zh-CN" altLang="en-US" sz="1200" b="0" i="0" u="none" strike="noStrike" kern="1200" baseline="0" dirty="0" smtClean="0">
                <a:solidFill>
                  <a:schemeClr val="tx1"/>
                </a:solidFill>
                <a:latin typeface="Arial" charset="0"/>
                <a:ea typeface="宋体" pitchFamily="2" charset="-122"/>
                <a:cs typeface="+mn-cs"/>
              </a:rPr>
              <a:t>人力资源管理者</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 </a:t>
            </a:r>
            <a:r>
              <a:rPr lang="en-US" altLang="zh-CN" sz="1200" b="0" i="0" u="none" strike="noStrike" kern="1200" baseline="0" dirty="0" err="1" smtClean="0">
                <a:solidFill>
                  <a:schemeClr val="tx1"/>
                </a:solidFill>
                <a:latin typeface="Arial" charset="0"/>
                <a:ea typeface="宋体" pitchFamily="2" charset="-122"/>
                <a:cs typeface="+mn-cs"/>
              </a:rPr>
              <a:t>mobi</a:t>
            </a:r>
            <a:r>
              <a:rPr lang="en-US" altLang="zh-CN" sz="1200" b="0" i="0" u="none" strike="noStrike" kern="1200" baseline="0" dirty="0" smtClean="0">
                <a:solidFill>
                  <a:schemeClr val="tx1"/>
                </a:solidFill>
                <a:latin typeface="Arial" charset="0"/>
                <a:ea typeface="宋体" pitchFamily="2" charset="-122"/>
                <a:cs typeface="+mn-cs"/>
              </a:rPr>
              <a:t> (</a:t>
            </a:r>
            <a:r>
              <a:rPr lang="zh-CN" altLang="en-US" sz="1200" b="0" i="0" u="none" strike="noStrike" kern="1200" baseline="0" dirty="0" smtClean="0">
                <a:solidFill>
                  <a:schemeClr val="tx1"/>
                </a:solidFill>
                <a:latin typeface="Arial" charset="0"/>
                <a:ea typeface="宋体" pitchFamily="2" charset="-122"/>
                <a:cs typeface="+mn-cs"/>
              </a:rPr>
              <a:t>移动产品与服务的用户和提供者</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 </a:t>
            </a:r>
            <a:r>
              <a:rPr lang="en-US" altLang="zh-CN" sz="1200" b="0" i="0" u="none" strike="noStrike" kern="1200" baseline="0" dirty="0" smtClean="0">
                <a:solidFill>
                  <a:schemeClr val="tx1"/>
                </a:solidFill>
                <a:latin typeface="Arial" charset="0"/>
                <a:ea typeface="宋体" pitchFamily="2" charset="-122"/>
                <a:cs typeface="+mn-cs"/>
              </a:rPr>
              <a:t>museum (</a:t>
            </a:r>
            <a:r>
              <a:rPr lang="zh-CN" altLang="en-US" sz="1200" b="0" i="0" u="none" strike="noStrike" kern="1200" baseline="0" dirty="0" smtClean="0">
                <a:solidFill>
                  <a:schemeClr val="tx1"/>
                </a:solidFill>
                <a:latin typeface="Arial" charset="0"/>
                <a:ea typeface="宋体" pitchFamily="2" charset="-122"/>
                <a:cs typeface="+mn-cs"/>
              </a:rPr>
              <a:t>博物馆</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 </a:t>
            </a:r>
            <a:r>
              <a:rPr lang="en-US" altLang="zh-CN" sz="1200" b="0" i="0" u="none" strike="noStrike" kern="1200" baseline="0" dirty="0" smtClean="0">
                <a:solidFill>
                  <a:schemeClr val="tx1"/>
                </a:solidFill>
                <a:latin typeface="Arial" charset="0"/>
                <a:ea typeface="宋体" pitchFamily="2" charset="-122"/>
                <a:cs typeface="+mn-cs"/>
              </a:rPr>
              <a:t>name (</a:t>
            </a:r>
            <a:r>
              <a:rPr lang="zh-CN" altLang="en-US" sz="1200" b="0" i="0" u="none" strike="noStrike" kern="1200" baseline="0" dirty="0" smtClean="0">
                <a:solidFill>
                  <a:schemeClr val="tx1"/>
                </a:solidFill>
                <a:latin typeface="Arial" charset="0"/>
                <a:ea typeface="宋体" pitchFamily="2" charset="-122"/>
                <a:cs typeface="+mn-cs"/>
              </a:rPr>
              <a:t>个人</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 </a:t>
            </a:r>
            <a:r>
              <a:rPr lang="en-US" altLang="zh-CN" sz="1200" b="0" i="0" u="none" strike="noStrike" kern="1200" baseline="0" dirty="0" smtClean="0">
                <a:solidFill>
                  <a:schemeClr val="tx1"/>
                </a:solidFill>
                <a:latin typeface="Arial" charset="0"/>
                <a:ea typeface="宋体" pitchFamily="2" charset="-122"/>
                <a:cs typeface="+mn-cs"/>
              </a:rPr>
              <a:t>pro (</a:t>
            </a:r>
            <a:r>
              <a:rPr lang="zh-CN" altLang="en-US" sz="1200" b="0" i="0" u="none" strike="noStrike" kern="1200" baseline="0" dirty="0" smtClean="0">
                <a:solidFill>
                  <a:schemeClr val="tx1"/>
                </a:solidFill>
                <a:latin typeface="Arial" charset="0"/>
                <a:ea typeface="宋体" pitchFamily="2" charset="-122"/>
                <a:cs typeface="+mn-cs"/>
              </a:rPr>
              <a:t>有证书的专业人员</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 </a:t>
            </a:r>
            <a:r>
              <a:rPr lang="en-US" altLang="zh-CN" sz="1200" b="0" i="0" u="none" strike="noStrike" kern="1200" baseline="0" dirty="0" smtClean="0">
                <a:solidFill>
                  <a:schemeClr val="tx1"/>
                </a:solidFill>
                <a:latin typeface="Arial" charset="0"/>
                <a:ea typeface="宋体" pitchFamily="2" charset="-122"/>
                <a:cs typeface="+mn-cs"/>
              </a:rPr>
              <a:t>travel (</a:t>
            </a:r>
            <a:r>
              <a:rPr lang="zh-CN" altLang="en-US" sz="1200" b="0" i="0" u="none" strike="noStrike" kern="1200" baseline="0" dirty="0" smtClean="0">
                <a:solidFill>
                  <a:schemeClr val="tx1"/>
                </a:solidFill>
                <a:latin typeface="Arial" charset="0"/>
                <a:ea typeface="宋体" pitchFamily="2" charset="-122"/>
                <a:cs typeface="+mn-cs"/>
              </a:rPr>
              <a:t>放游业</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a:t>
            </a:r>
            <a:endParaRPr lang="zh-CN" altLang="en-US" dirty="0" smtClean="0"/>
          </a:p>
        </p:txBody>
      </p:sp>
    </p:spTree>
    <p:extLst>
      <p:ext uri="{BB962C8B-B14F-4D97-AF65-F5344CB8AC3E}">
        <p14:creationId xmlns:p14="http://schemas.microsoft.com/office/powerpoint/2010/main" val="28357268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26264461-1163-4E4C-BA13-B8830099DD98}" type="slidenum">
              <a:rPr lang="zh-CN" altLang="en-US" smtClean="0">
                <a:latin typeface="Tahoma" pitchFamily="34" charset="0"/>
              </a:rPr>
              <a:pPr eaLnBrk="1" hangingPunct="1"/>
              <a:t>49</a:t>
            </a:fld>
            <a:endParaRPr lang="en-US" altLang="zh-CN" smtClean="0">
              <a:latin typeface="Tahoma" pitchFamily="34" charset="0"/>
            </a:endParaRPr>
          </a:p>
        </p:txBody>
      </p:sp>
      <p:sp>
        <p:nvSpPr>
          <p:cNvPr id="64515" name="Rectangle 2"/>
          <p:cNvSpPr>
            <a:spLocks noGrp="1" noRot="1" noChangeAspect="1" noChangeArrowheads="1" noTextEdit="1"/>
          </p:cNvSpPr>
          <p:nvPr>
            <p:ph type="sldImg"/>
          </p:nvPr>
        </p:nvSpPr>
        <p:spPr>
          <a:solidFill>
            <a:srgbClr val="FFFFFF"/>
          </a:solidFill>
          <a:ln/>
        </p:spPr>
      </p:sp>
      <p:sp>
        <p:nvSpPr>
          <p:cNvPr id="64516" name="Rectangle 3"/>
          <p:cNvSpPr>
            <a:spLocks noGrp="1" noChangeArrowheads="1"/>
          </p:cNvSpPr>
          <p:nvPr>
            <p:ph type="body" idx="1"/>
          </p:nvPr>
        </p:nvSpPr>
        <p:spPr>
          <a:solidFill>
            <a:srgbClr val="FFFFFF"/>
          </a:solidFill>
          <a:ln>
            <a:solidFill>
              <a:srgbClr val="000000"/>
            </a:solidFill>
          </a:ln>
        </p:spPr>
        <p:txBody>
          <a:bodyPr/>
          <a:lstStyle/>
          <a:p>
            <a:r>
              <a:rPr lang="zh-CN" altLang="en-US" sz="1200" b="0" i="0" u="none" strike="noStrike" kern="1200" baseline="0" dirty="0" smtClean="0">
                <a:solidFill>
                  <a:schemeClr val="tx1"/>
                </a:solidFill>
                <a:latin typeface="Arial" charset="0"/>
                <a:ea typeface="宋体" pitchFamily="2" charset="-122"/>
                <a:cs typeface="+mn-cs"/>
              </a:rPr>
              <a:t>在国家顶级域名下注册的二级域名均由该国家自行确定。例如，顶级域名为</a:t>
            </a:r>
            <a:r>
              <a:rPr lang="en-US" altLang="zh-CN" sz="1200" b="0" i="0" u="none" strike="noStrike" kern="1200" baseline="0" dirty="0" err="1" smtClean="0">
                <a:solidFill>
                  <a:schemeClr val="tx1"/>
                </a:solidFill>
                <a:latin typeface="Arial" charset="0"/>
                <a:ea typeface="宋体" pitchFamily="2" charset="-122"/>
                <a:cs typeface="+mn-cs"/>
              </a:rPr>
              <a:t>jp</a:t>
            </a:r>
            <a:r>
              <a:rPr lang="en-US" altLang="zh-CN" sz="1200" b="0" i="0" u="none" strike="noStrike" kern="1200" baseline="0" dirty="0" smtClean="0">
                <a:solidFill>
                  <a:schemeClr val="tx1"/>
                </a:solidFill>
                <a:latin typeface="Arial" charset="0"/>
                <a:ea typeface="宋体" pitchFamily="2" charset="-122"/>
                <a:cs typeface="+mn-cs"/>
              </a:rPr>
              <a:t> </a:t>
            </a:r>
            <a:r>
              <a:rPr lang="zh-CN" altLang="en-US" sz="1200" b="0" i="0" u="none" strike="noStrike" kern="1200" baseline="0" dirty="0" smtClean="0">
                <a:solidFill>
                  <a:schemeClr val="tx1"/>
                </a:solidFill>
                <a:latin typeface="Arial" charset="0"/>
                <a:ea typeface="宋体" pitchFamily="2" charset="-122"/>
                <a:cs typeface="+mn-cs"/>
              </a:rPr>
              <a:t>的日本，将其教育和企业机构的二级域名定为</a:t>
            </a:r>
            <a:r>
              <a:rPr lang="en-US" altLang="zh-CN" sz="1200" b="0" i="0" u="none" strike="noStrike" kern="1200" baseline="0" dirty="0" smtClean="0">
                <a:solidFill>
                  <a:schemeClr val="tx1"/>
                </a:solidFill>
                <a:latin typeface="Arial" charset="0"/>
                <a:ea typeface="宋体" pitchFamily="2" charset="-122"/>
                <a:cs typeface="+mn-cs"/>
              </a:rPr>
              <a:t>ac </a:t>
            </a:r>
            <a:r>
              <a:rPr lang="zh-CN" altLang="en-US" sz="1200" b="0" i="0" u="none" strike="noStrike" kern="1200" baseline="0" dirty="0" smtClean="0">
                <a:solidFill>
                  <a:schemeClr val="tx1"/>
                </a:solidFill>
                <a:latin typeface="Arial" charset="0"/>
                <a:ea typeface="宋体" pitchFamily="2" charset="-122"/>
                <a:cs typeface="+mn-cs"/>
              </a:rPr>
              <a:t>和</a:t>
            </a:r>
            <a:r>
              <a:rPr lang="en-US" altLang="zh-CN" sz="1200" b="0" i="0" u="none" strike="noStrike" kern="1200" baseline="0" dirty="0" smtClean="0">
                <a:solidFill>
                  <a:schemeClr val="tx1"/>
                </a:solidFill>
                <a:latin typeface="Arial" charset="0"/>
                <a:ea typeface="宋体" pitchFamily="2" charset="-122"/>
                <a:cs typeface="+mn-cs"/>
              </a:rPr>
              <a:t>co </a:t>
            </a:r>
            <a:r>
              <a:rPr lang="zh-CN" altLang="en-US" sz="1200" b="0" i="0" u="none" strike="noStrike" kern="1200" baseline="0" dirty="0" smtClean="0">
                <a:solidFill>
                  <a:schemeClr val="tx1"/>
                </a:solidFill>
                <a:latin typeface="Arial" charset="0"/>
                <a:ea typeface="宋体" pitchFamily="2" charset="-122"/>
                <a:cs typeface="+mn-cs"/>
              </a:rPr>
              <a:t>，而不用</a:t>
            </a:r>
            <a:r>
              <a:rPr lang="en-US" altLang="zh-CN" sz="1200" b="0" i="0" u="none" strike="noStrike" kern="1200" baseline="0" dirty="0" err="1" smtClean="0">
                <a:solidFill>
                  <a:schemeClr val="tx1"/>
                </a:solidFill>
                <a:latin typeface="Arial" charset="0"/>
                <a:ea typeface="宋体" pitchFamily="2" charset="-122"/>
                <a:cs typeface="+mn-cs"/>
              </a:rPr>
              <a:t>edu</a:t>
            </a:r>
            <a:r>
              <a:rPr lang="en-US" altLang="zh-CN" sz="1200" b="0" i="0" u="none" strike="noStrike" kern="1200" baseline="0" dirty="0" smtClean="0">
                <a:solidFill>
                  <a:schemeClr val="tx1"/>
                </a:solidFill>
                <a:latin typeface="Arial" charset="0"/>
                <a:ea typeface="宋体" pitchFamily="2" charset="-122"/>
                <a:cs typeface="+mn-cs"/>
              </a:rPr>
              <a:t> </a:t>
            </a:r>
            <a:r>
              <a:rPr lang="zh-CN" altLang="en-US" sz="1200" b="0" i="0" u="none" strike="noStrike" kern="1200" baseline="0" dirty="0" smtClean="0">
                <a:solidFill>
                  <a:schemeClr val="tx1"/>
                </a:solidFill>
                <a:latin typeface="Arial" charset="0"/>
                <a:ea typeface="宋体" pitchFamily="2" charset="-122"/>
                <a:cs typeface="+mn-cs"/>
              </a:rPr>
              <a:t>和</a:t>
            </a:r>
            <a:r>
              <a:rPr lang="en-US" altLang="zh-CN" sz="1200" b="0" i="0" u="none" strike="noStrike" kern="1200" baseline="0" dirty="0" smtClean="0">
                <a:solidFill>
                  <a:schemeClr val="tx1"/>
                </a:solidFill>
                <a:latin typeface="Arial" charset="0"/>
                <a:ea typeface="宋体" pitchFamily="2" charset="-122"/>
                <a:cs typeface="+mn-cs"/>
              </a:rPr>
              <a:t>com</a:t>
            </a:r>
            <a:r>
              <a:rPr lang="zh-CN" altLang="en-US" sz="1200" b="0" i="0" u="none" strike="noStrike" kern="1200" baseline="0" dirty="0" smtClean="0">
                <a:solidFill>
                  <a:schemeClr val="tx1"/>
                </a:solidFill>
                <a:latin typeface="Arial" charset="0"/>
                <a:ea typeface="宋体" pitchFamily="2" charset="-122"/>
                <a:cs typeface="+mn-cs"/>
              </a:rPr>
              <a:t>。</a:t>
            </a:r>
            <a:endParaRPr lang="en-US" altLang="zh-CN" sz="1200" b="0" i="0" u="none" strike="noStrike" kern="1200" baseline="0" dirty="0" smtClean="0">
              <a:solidFill>
                <a:schemeClr val="tx1"/>
              </a:solidFill>
              <a:latin typeface="Arial" charset="0"/>
              <a:ea typeface="宋体" pitchFamily="2" charset="-122"/>
              <a:cs typeface="+mn-cs"/>
            </a:endParaRPr>
          </a:p>
          <a:p>
            <a:r>
              <a:rPr lang="zh-CN" altLang="en-US" sz="1200" b="0" i="0" u="none" strike="noStrike" kern="1200" baseline="0" dirty="0" smtClean="0">
                <a:solidFill>
                  <a:schemeClr val="tx1"/>
                </a:solidFill>
                <a:latin typeface="Arial" charset="0"/>
                <a:ea typeface="宋体" pitchFamily="2" charset="-122"/>
                <a:cs typeface="+mn-cs"/>
              </a:rPr>
              <a:t>我国把二级域名划分为</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类别域名</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和</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行政区域名</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两大类。</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类别域名</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共</a:t>
            </a:r>
            <a:r>
              <a:rPr lang="en-US" altLang="zh-CN" sz="1200" b="0" i="0" u="none" strike="noStrike" kern="1200" baseline="0" dirty="0" smtClean="0">
                <a:solidFill>
                  <a:schemeClr val="tx1"/>
                </a:solidFill>
                <a:latin typeface="Arial" charset="0"/>
                <a:ea typeface="宋体" pitchFamily="2" charset="-122"/>
                <a:cs typeface="+mn-cs"/>
              </a:rPr>
              <a:t>7 </a:t>
            </a:r>
            <a:r>
              <a:rPr lang="zh-CN" altLang="en-US" sz="1200" b="0" i="0" u="none" strike="noStrike" kern="1200" baseline="0" dirty="0" smtClean="0">
                <a:solidFill>
                  <a:schemeClr val="tx1"/>
                </a:solidFill>
                <a:latin typeface="Arial" charset="0"/>
                <a:ea typeface="宋体" pitchFamily="2" charset="-122"/>
                <a:cs typeface="+mn-cs"/>
              </a:rPr>
              <a:t>个，分别为</a:t>
            </a:r>
            <a:r>
              <a:rPr lang="en-US" altLang="zh-CN" sz="1200" b="0" i="0" u="none" strike="noStrike" kern="1200" baseline="0" dirty="0" smtClean="0">
                <a:solidFill>
                  <a:schemeClr val="tx1"/>
                </a:solidFill>
                <a:latin typeface="Arial" charset="0"/>
                <a:ea typeface="宋体" pitchFamily="2" charset="-122"/>
                <a:cs typeface="+mn-cs"/>
              </a:rPr>
              <a:t>: ac (</a:t>
            </a:r>
            <a:r>
              <a:rPr lang="zh-CN" altLang="en-US" sz="1200" b="0" i="0" u="none" strike="noStrike" kern="1200" baseline="0" dirty="0" smtClean="0">
                <a:solidFill>
                  <a:schemeClr val="tx1"/>
                </a:solidFill>
                <a:latin typeface="Arial" charset="0"/>
                <a:ea typeface="宋体" pitchFamily="2" charset="-122"/>
                <a:cs typeface="+mn-cs"/>
              </a:rPr>
              <a:t>科研机构</a:t>
            </a:r>
            <a:r>
              <a:rPr lang="en-US" altLang="zh-CN" sz="1200" b="0" i="0" u="none" strike="noStrike" kern="1200" baseline="0" dirty="0" smtClean="0">
                <a:solidFill>
                  <a:schemeClr val="tx1"/>
                </a:solidFill>
                <a:latin typeface="Arial" charset="0"/>
                <a:ea typeface="宋体" pitchFamily="2" charset="-122"/>
                <a:cs typeface="+mn-cs"/>
              </a:rPr>
              <a:t>); com (</a:t>
            </a:r>
            <a:r>
              <a:rPr lang="zh-CN" altLang="en-US" sz="1200" b="0" i="0" u="none" strike="noStrike" kern="1200" baseline="0" dirty="0" smtClean="0">
                <a:solidFill>
                  <a:schemeClr val="tx1"/>
                </a:solidFill>
                <a:latin typeface="Arial" charset="0"/>
                <a:ea typeface="宋体" pitchFamily="2" charset="-122"/>
                <a:cs typeface="+mn-cs"/>
              </a:rPr>
              <a:t>工、商、金融等企业</a:t>
            </a:r>
            <a:r>
              <a:rPr lang="en-US" altLang="zh-CN" sz="1200" b="0" i="0" u="none" strike="noStrike" kern="1200" baseline="0" dirty="0" smtClean="0">
                <a:solidFill>
                  <a:schemeClr val="tx1"/>
                </a:solidFill>
                <a:latin typeface="Arial" charset="0"/>
                <a:ea typeface="宋体" pitchFamily="2" charset="-122"/>
                <a:cs typeface="+mn-cs"/>
              </a:rPr>
              <a:t>); </a:t>
            </a:r>
            <a:r>
              <a:rPr lang="en-US" altLang="zh-CN" sz="1200" b="0" i="0" u="none" strike="noStrike" kern="1200" baseline="0" dirty="0" err="1" smtClean="0">
                <a:solidFill>
                  <a:schemeClr val="tx1"/>
                </a:solidFill>
                <a:latin typeface="Arial" charset="0"/>
                <a:ea typeface="宋体" pitchFamily="2" charset="-122"/>
                <a:cs typeface="+mn-cs"/>
              </a:rPr>
              <a:t>edu</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中国的教育机构</a:t>
            </a:r>
            <a:r>
              <a:rPr lang="en-US" altLang="zh-CN" sz="1200" b="0" i="0" u="none" strike="noStrike" kern="1200" baseline="0" dirty="0" smtClean="0">
                <a:solidFill>
                  <a:schemeClr val="tx1"/>
                </a:solidFill>
                <a:latin typeface="Arial" charset="0"/>
                <a:ea typeface="宋体" pitchFamily="2" charset="-122"/>
                <a:cs typeface="+mn-cs"/>
              </a:rPr>
              <a:t>); </a:t>
            </a:r>
            <a:r>
              <a:rPr lang="en-US" altLang="zh-CN" sz="1200" b="0" i="0" u="none" strike="noStrike" kern="1200" baseline="0" dirty="0" err="1" smtClean="0">
                <a:solidFill>
                  <a:schemeClr val="tx1"/>
                </a:solidFill>
                <a:latin typeface="Arial" charset="0"/>
                <a:ea typeface="宋体" pitchFamily="2" charset="-122"/>
                <a:cs typeface="+mn-cs"/>
              </a:rPr>
              <a:t>gov</a:t>
            </a:r>
            <a:r>
              <a:rPr lang="en-US" altLang="zh-CN" sz="1200" b="0" i="0" u="none" strike="noStrike" kern="1200" baseline="0" dirty="0" smtClean="0">
                <a:solidFill>
                  <a:schemeClr val="tx1"/>
                </a:solidFill>
                <a:latin typeface="Arial" charset="0"/>
                <a:ea typeface="宋体" pitchFamily="2" charset="-122"/>
                <a:cs typeface="+mn-cs"/>
              </a:rPr>
              <a:t> (</a:t>
            </a:r>
            <a:r>
              <a:rPr lang="zh-CN" altLang="en-US" sz="1200" b="0" i="0" u="none" strike="noStrike" kern="1200" baseline="0" dirty="0" smtClean="0">
                <a:solidFill>
                  <a:schemeClr val="tx1"/>
                </a:solidFill>
                <a:latin typeface="Arial" charset="0"/>
                <a:ea typeface="宋体" pitchFamily="2" charset="-122"/>
                <a:cs typeface="+mn-cs"/>
              </a:rPr>
              <a:t>中国的政府机构</a:t>
            </a:r>
            <a:r>
              <a:rPr lang="en-US" altLang="zh-CN" sz="1200" b="0" i="0" u="none" strike="noStrike" kern="1200" baseline="0" dirty="0" smtClean="0">
                <a:solidFill>
                  <a:schemeClr val="tx1"/>
                </a:solidFill>
                <a:latin typeface="Arial" charset="0"/>
                <a:ea typeface="宋体" pitchFamily="2" charset="-122"/>
                <a:cs typeface="+mn-cs"/>
              </a:rPr>
              <a:t>); mil (</a:t>
            </a:r>
            <a:r>
              <a:rPr lang="zh-CN" altLang="en-US" sz="1200" b="0" i="0" u="none" strike="noStrike" kern="1200" baseline="0" dirty="0" smtClean="0">
                <a:solidFill>
                  <a:schemeClr val="tx1"/>
                </a:solidFill>
                <a:latin typeface="Arial" charset="0"/>
                <a:ea typeface="宋体" pitchFamily="2" charset="-122"/>
                <a:cs typeface="+mn-cs"/>
              </a:rPr>
              <a:t>中国的国防机构</a:t>
            </a:r>
            <a:r>
              <a:rPr lang="en-US" altLang="zh-CN" sz="1200" b="0" i="0" u="none" strike="noStrike" kern="1200" baseline="0" dirty="0" smtClean="0">
                <a:solidFill>
                  <a:schemeClr val="tx1"/>
                </a:solidFill>
                <a:latin typeface="Arial" charset="0"/>
                <a:ea typeface="宋体" pitchFamily="2" charset="-122"/>
                <a:cs typeface="+mn-cs"/>
              </a:rPr>
              <a:t>); net (</a:t>
            </a:r>
            <a:r>
              <a:rPr lang="zh-CN" altLang="en-US" sz="1200" b="0" i="0" u="none" strike="noStrike" kern="1200" baseline="0" dirty="0" smtClean="0">
                <a:solidFill>
                  <a:schemeClr val="tx1"/>
                </a:solidFill>
                <a:latin typeface="Arial" charset="0"/>
                <a:ea typeface="宋体" pitchFamily="2" charset="-122"/>
                <a:cs typeface="+mn-cs"/>
              </a:rPr>
              <a:t>提供互联网络服务的机构</a:t>
            </a:r>
            <a:r>
              <a:rPr lang="en-US" altLang="zh-CN" sz="1200" b="0" i="0" u="none" strike="noStrike" kern="1200" baseline="0" dirty="0" smtClean="0">
                <a:solidFill>
                  <a:schemeClr val="tx1"/>
                </a:solidFill>
                <a:latin typeface="Arial" charset="0"/>
                <a:ea typeface="宋体" pitchFamily="2" charset="-122"/>
                <a:cs typeface="+mn-cs"/>
              </a:rPr>
              <a:t>); org(</a:t>
            </a:r>
            <a:r>
              <a:rPr lang="zh-CN" altLang="en-US" sz="1200" b="0" i="0" u="none" strike="noStrike" kern="1200" baseline="0" dirty="0" smtClean="0">
                <a:solidFill>
                  <a:schemeClr val="tx1"/>
                </a:solidFill>
                <a:latin typeface="Arial" charset="0"/>
                <a:ea typeface="宋体" pitchFamily="2" charset="-122"/>
                <a:cs typeface="+mn-cs"/>
              </a:rPr>
              <a:t>非营利性的组织</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a:t>
            </a:r>
          </a:p>
          <a:p>
            <a:r>
              <a:rPr lang="zh-CN" altLang="en-US" sz="1200" b="0" i="0" u="none" strike="noStrike" kern="1200" baseline="0" dirty="0" smtClean="0">
                <a:solidFill>
                  <a:schemeClr val="tx1"/>
                </a:solidFill>
                <a:latin typeface="Arial" charset="0"/>
                <a:ea typeface="宋体" pitchFamily="2" charset="-122"/>
                <a:cs typeface="+mn-cs"/>
              </a:rPr>
              <a:t>中国互联网网络信息中心</a:t>
            </a:r>
            <a:r>
              <a:rPr lang="en-US" altLang="zh-CN" sz="1200" b="0" i="0" u="none" strike="noStrike" kern="1200" baseline="0" dirty="0" smtClean="0">
                <a:solidFill>
                  <a:schemeClr val="tx1"/>
                </a:solidFill>
                <a:latin typeface="Arial" charset="0"/>
                <a:ea typeface="宋体" pitchFamily="2" charset="-122"/>
                <a:cs typeface="+mn-cs"/>
              </a:rPr>
              <a:t>CNNIC </a:t>
            </a:r>
          </a:p>
          <a:p>
            <a:r>
              <a:rPr lang="zh-CN" altLang="en-US" dirty="0" smtClean="0"/>
              <a:t>根域名服务器负责对顶级名称服务器进行管理，全球</a:t>
            </a:r>
            <a:r>
              <a:rPr lang="en-US" altLang="zh-CN" dirty="0" smtClean="0"/>
              <a:t>13</a:t>
            </a:r>
            <a:r>
              <a:rPr lang="zh-CN" altLang="en-US" dirty="0" smtClean="0"/>
              <a:t>套根名服务器，每套有一台主根名服务器，一般服务器上千台</a:t>
            </a:r>
          </a:p>
        </p:txBody>
      </p:sp>
    </p:spTree>
    <p:extLst>
      <p:ext uri="{BB962C8B-B14F-4D97-AF65-F5344CB8AC3E}">
        <p14:creationId xmlns:p14="http://schemas.microsoft.com/office/powerpoint/2010/main" val="2813929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72435441-A6E9-4AD5-A1A1-E229DBED4291}" type="slidenum">
              <a:rPr lang="zh-CN" altLang="en-US" smtClean="0">
                <a:latin typeface="Tahoma" pitchFamily="34" charset="0"/>
              </a:rPr>
              <a:pPr eaLnBrk="1" hangingPunct="1"/>
              <a:t>5</a:t>
            </a:fld>
            <a:endParaRPr lang="en-US" altLang="zh-CN" smtClean="0">
              <a:latin typeface="Tahoma" pitchFamily="34"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1200" kern="1200" dirty="0" smtClean="0">
                <a:solidFill>
                  <a:schemeClr val="tx1"/>
                </a:solidFill>
                <a:effectLst/>
                <a:latin typeface="Arial" charset="0"/>
                <a:ea typeface="宋体" pitchFamily="2" charset="-122"/>
                <a:cs typeface="+mn-cs"/>
              </a:rPr>
              <a:t>“会话”是指用户之间的信息交换过程。例如：进行文件传输，首先需要建立“会话连接”，通知通信对方“会话开始”，会话连接建立后，通信双方可进行文件传输；可以把每传输一个文件作为一个“活动”，发送方在开始传输该文件时，通知接收方“活动开始”；为使接收方接收同步，每发送一段数据后，设置一个“次同步点”，使得接收方可以检查数据接收的正确性；发送一组相对完整的数据后，设置一个“主同步点”，接收方收到主同步点信息后，给予确认，表示在这之前的数据已完全正确接收。一个文件传输结束时，通知接收方，本次“活动结束”，如要继续发送下一文件，则通知接收方“新的活动开始”，继续发送文件。 直至本次连接需要传输的文件都传输完毕，通知接收方“会话结束”，拆除会话连接。</a:t>
            </a:r>
            <a:endParaRPr lang="en-US" altLang="zh-CN" sz="1200" kern="1200" dirty="0" smtClean="0">
              <a:solidFill>
                <a:schemeClr val="tx1"/>
              </a:solidFill>
              <a:effectLst/>
              <a:latin typeface="Arial" charset="0"/>
              <a:ea typeface="宋体" pitchFamily="2" charset="-122"/>
              <a:cs typeface="+mn-cs"/>
            </a:endParaRPr>
          </a:p>
          <a:p>
            <a:pPr eaLnBrk="1" hangingPunct="1"/>
            <a:r>
              <a:rPr lang="zh-CN" altLang="en-US" sz="1200" kern="1200" dirty="0" smtClean="0">
                <a:solidFill>
                  <a:schemeClr val="tx1"/>
                </a:solidFill>
                <a:effectLst/>
                <a:latin typeface="Arial" charset="0"/>
                <a:ea typeface="宋体" pitchFamily="2" charset="-122"/>
                <a:cs typeface="+mn-cs"/>
              </a:rPr>
              <a:t>“活动”和“主同步点”同时也作为恢复点，如果传输过程中出现故障，传输中断，则等再次连接时，可以恢复最近一次活动，并从最后的主同步点开始重新同步，继续传输数据。</a:t>
            </a:r>
            <a:endParaRPr lang="en-US" altLang="zh-CN" dirty="0" smtClean="0"/>
          </a:p>
          <a:p>
            <a:pPr eaLnBrk="1" hangingPunct="1"/>
            <a:r>
              <a:rPr lang="zh-CN" altLang="en-US" dirty="0" smtClean="0"/>
              <a:t>如果在平均每小时出现一次大故障的网络上，两台机器简要进行一次两小时的文件传输，试想会出现什么样的情况呢？每一次传输中途失败后，都不得不重新传送这个文件。当网络再次出现大故障时，可能又会半途而废。为解决这个问题，会话层提供了一种方法，即在数据中插入同步点。每次网络出现故障后，仅仅重传最后一个同步点以后的数据（这个其实就是断点下载的原理）。</a:t>
            </a:r>
          </a:p>
        </p:txBody>
      </p:sp>
    </p:spTree>
    <p:extLst>
      <p:ext uri="{BB962C8B-B14F-4D97-AF65-F5344CB8AC3E}">
        <p14:creationId xmlns:p14="http://schemas.microsoft.com/office/powerpoint/2010/main" val="8478188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79299E68-659A-43C9-91A7-AE6232CD4D45}" type="slidenum">
              <a:rPr lang="zh-CN" altLang="en-US" smtClean="0">
                <a:latin typeface="Tahoma" pitchFamily="34" charset="0"/>
              </a:rPr>
              <a:pPr eaLnBrk="1" hangingPunct="1"/>
              <a:t>50</a:t>
            </a:fld>
            <a:endParaRPr lang="en-US" altLang="zh-CN" smtClean="0">
              <a:latin typeface="Tahoma" pitchFamily="3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200" b="0" i="0" u="none" strike="noStrike" kern="1200" baseline="0" dirty="0" smtClean="0">
                <a:solidFill>
                  <a:schemeClr val="tx1"/>
                </a:solidFill>
                <a:latin typeface="Arial" charset="0"/>
                <a:ea typeface="宋体" pitchFamily="2" charset="-122"/>
                <a:cs typeface="+mn-cs"/>
              </a:rPr>
              <a:t>一个服务器所负责管辖的</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或有权限的</a:t>
            </a:r>
            <a:r>
              <a:rPr lang="en-US" altLang="zh-CN" sz="1200" b="0" i="0" u="none" strike="noStrike" kern="1200" baseline="0" dirty="0" smtClean="0">
                <a:solidFill>
                  <a:schemeClr val="tx1"/>
                </a:solidFill>
                <a:latin typeface="Arial" charset="0"/>
                <a:ea typeface="宋体" pitchFamily="2" charset="-122"/>
                <a:cs typeface="+mn-cs"/>
              </a:rPr>
              <a:t>)</a:t>
            </a:r>
            <a:r>
              <a:rPr lang="zh-CN" altLang="en-US" sz="1200" b="0" i="0" u="none" strike="noStrike" kern="1200" baseline="0" dirty="0" smtClean="0">
                <a:solidFill>
                  <a:schemeClr val="tx1"/>
                </a:solidFill>
                <a:latin typeface="Arial" charset="0"/>
                <a:ea typeface="宋体" pitchFamily="2" charset="-122"/>
                <a:cs typeface="+mn-cs"/>
              </a:rPr>
              <a:t>范围叫做区</a:t>
            </a:r>
            <a:r>
              <a:rPr lang="en-US" altLang="zh-CN" sz="1200" b="0" i="0" u="none" strike="noStrike" kern="1200" baseline="0" dirty="0" smtClean="0">
                <a:solidFill>
                  <a:schemeClr val="tx1"/>
                </a:solidFill>
                <a:latin typeface="Arial" charset="0"/>
                <a:ea typeface="宋体" pitchFamily="2" charset="-122"/>
                <a:cs typeface="+mn-cs"/>
              </a:rPr>
              <a:t>(zone) </a:t>
            </a:r>
            <a:r>
              <a:rPr lang="zh-CN" altLang="en-US" sz="1200" b="0" i="0" u="none" strike="noStrike" kern="1200" baseline="0" dirty="0" smtClean="0">
                <a:solidFill>
                  <a:schemeClr val="tx1"/>
                </a:solidFill>
                <a:latin typeface="Arial" charset="0"/>
                <a:ea typeface="宋体" pitchFamily="2" charset="-122"/>
                <a:cs typeface="+mn-cs"/>
              </a:rPr>
              <a:t>。每一个区设置相应的权限域名服务器</a:t>
            </a:r>
            <a:r>
              <a:rPr lang="en-US" altLang="zh-CN" sz="1200" b="0" i="0" u="none" strike="noStrike" kern="1200" baseline="0" dirty="0" smtClean="0">
                <a:solidFill>
                  <a:schemeClr val="tx1"/>
                </a:solidFill>
                <a:latin typeface="Arial" charset="0"/>
                <a:ea typeface="宋体" pitchFamily="2" charset="-122"/>
                <a:cs typeface="+mn-cs"/>
              </a:rPr>
              <a:t>(authoritative name server)</a:t>
            </a:r>
            <a:r>
              <a:rPr lang="zh-CN" altLang="en-US" sz="1200" b="0" i="0" u="none" strike="noStrike" kern="1200" baseline="0" dirty="0" smtClean="0">
                <a:solidFill>
                  <a:schemeClr val="tx1"/>
                </a:solidFill>
                <a:latin typeface="Arial" charset="0"/>
                <a:ea typeface="宋体" pitchFamily="2" charset="-122"/>
                <a:cs typeface="+mn-cs"/>
              </a:rPr>
              <a:t>，用来保存该区中的所有主机的域名到</a:t>
            </a:r>
            <a:r>
              <a:rPr lang="en-US" altLang="zh-CN" sz="1200" b="0" i="0" u="none" strike="noStrike" kern="1200" baseline="0" dirty="0" smtClean="0">
                <a:solidFill>
                  <a:schemeClr val="tx1"/>
                </a:solidFill>
                <a:latin typeface="Arial" charset="0"/>
                <a:ea typeface="宋体" pitchFamily="2" charset="-122"/>
                <a:cs typeface="+mn-cs"/>
              </a:rPr>
              <a:t>IP </a:t>
            </a:r>
            <a:r>
              <a:rPr lang="zh-CN" altLang="en-US" sz="1200" b="0" i="0" u="none" strike="noStrike" kern="1200" baseline="0" dirty="0" smtClean="0">
                <a:solidFill>
                  <a:schemeClr val="tx1"/>
                </a:solidFill>
                <a:latin typeface="Arial" charset="0"/>
                <a:ea typeface="宋体" pitchFamily="2" charset="-122"/>
                <a:cs typeface="+mn-cs"/>
              </a:rPr>
              <a:t>地址的映射。</a:t>
            </a:r>
            <a:endParaRPr lang="en-US" altLang="zh-CN" sz="1200" b="0" i="0" u="none" strike="noStrike" kern="1200" baseline="0" dirty="0" smtClean="0">
              <a:solidFill>
                <a:schemeClr val="tx1"/>
              </a:solidFill>
              <a:latin typeface="Arial" charset="0"/>
              <a:ea typeface="宋体" pitchFamily="2" charset="-122"/>
              <a:cs typeface="+mn-cs"/>
            </a:endParaRPr>
          </a:p>
          <a:p>
            <a:r>
              <a:rPr lang="zh-CN" altLang="en-US" sz="1200" b="0" i="0" u="none" strike="noStrike" kern="1200" baseline="0" dirty="0" smtClean="0">
                <a:solidFill>
                  <a:schemeClr val="tx1"/>
                </a:solidFill>
                <a:latin typeface="Arial" charset="0"/>
                <a:ea typeface="宋体" pitchFamily="2" charset="-122"/>
                <a:cs typeface="+mn-cs"/>
              </a:rPr>
              <a:t>每一个域名服务器都只对域名体系中的一部分进行管辖。根据域名服务器所起的作用，可以把域名服务器划分为以下四种不同的类型</a:t>
            </a:r>
            <a:r>
              <a:rPr lang="en-US" altLang="zh-CN" sz="1200" b="0" i="0" u="none" strike="noStrike" kern="1200" baseline="0" dirty="0" smtClean="0">
                <a:solidFill>
                  <a:schemeClr val="tx1"/>
                </a:solidFill>
                <a:latin typeface="Arial" charset="0"/>
                <a:ea typeface="宋体" pitchFamily="2" charset="-122"/>
                <a:cs typeface="+mn-cs"/>
              </a:rPr>
              <a:t>:</a:t>
            </a:r>
          </a:p>
          <a:p>
            <a:r>
              <a:rPr lang="en-US" altLang="zh-CN" sz="1200" b="0" i="0" u="none" strike="noStrike" kern="1200" baseline="0" dirty="0" smtClean="0">
                <a:solidFill>
                  <a:schemeClr val="tx1"/>
                </a:solidFill>
                <a:latin typeface="Arial" charset="0"/>
                <a:ea typeface="宋体" pitchFamily="2" charset="-122"/>
                <a:cs typeface="+mn-cs"/>
              </a:rPr>
              <a:t>1</a:t>
            </a:r>
            <a:r>
              <a:rPr lang="zh-CN" altLang="en-US" sz="1200" b="0" i="0" u="none" strike="noStrike" kern="1200" baseline="0" dirty="0" smtClean="0">
                <a:solidFill>
                  <a:schemeClr val="tx1"/>
                </a:solidFill>
                <a:latin typeface="Arial" charset="0"/>
                <a:ea typeface="宋体" pitchFamily="2" charset="-122"/>
                <a:cs typeface="+mn-cs"/>
              </a:rPr>
              <a:t>、根域名服务器，知道所有的顶级域名服务器的域名和</a:t>
            </a:r>
            <a:r>
              <a:rPr lang="en-US" altLang="zh-CN" sz="1200" b="0" i="0" u="none" strike="noStrike" kern="1200" baseline="0" dirty="0" smtClean="0">
                <a:solidFill>
                  <a:schemeClr val="tx1"/>
                </a:solidFill>
                <a:latin typeface="Arial" charset="0"/>
                <a:ea typeface="宋体" pitchFamily="2" charset="-122"/>
                <a:cs typeface="+mn-cs"/>
              </a:rPr>
              <a:t>IP </a:t>
            </a:r>
            <a:r>
              <a:rPr lang="zh-CN" altLang="en-US" sz="1200" b="0" i="0" u="none" strike="noStrike" kern="1200" baseline="0" dirty="0" smtClean="0">
                <a:solidFill>
                  <a:schemeClr val="tx1"/>
                </a:solidFill>
                <a:latin typeface="Arial" charset="0"/>
                <a:ea typeface="宋体" pitchFamily="2" charset="-122"/>
                <a:cs typeface="+mn-cs"/>
              </a:rPr>
              <a:t>地址。有</a:t>
            </a:r>
            <a:r>
              <a:rPr lang="en-US" altLang="zh-CN" sz="1200" b="0" i="0" u="none" strike="noStrike" kern="1200" baseline="0" dirty="0" smtClean="0">
                <a:solidFill>
                  <a:schemeClr val="tx1"/>
                </a:solidFill>
                <a:latin typeface="Arial" charset="0"/>
                <a:ea typeface="宋体" pitchFamily="2" charset="-122"/>
                <a:cs typeface="+mn-cs"/>
              </a:rPr>
              <a:t>13 </a:t>
            </a:r>
            <a:r>
              <a:rPr lang="zh-CN" altLang="en-US" sz="1200" b="0" i="0" u="none" strike="noStrike" kern="1200" baseline="0" dirty="0" smtClean="0">
                <a:solidFill>
                  <a:schemeClr val="tx1"/>
                </a:solidFill>
                <a:latin typeface="Arial" charset="0"/>
                <a:ea typeface="宋体" pitchFamily="2" charset="-122"/>
                <a:cs typeface="+mn-cs"/>
              </a:rPr>
              <a:t>个不同</a:t>
            </a:r>
            <a:r>
              <a:rPr lang="en-US" altLang="zh-CN" sz="1200" b="0" i="0" u="none" strike="noStrike" kern="1200" baseline="0" dirty="0" smtClean="0">
                <a:solidFill>
                  <a:schemeClr val="tx1"/>
                </a:solidFill>
                <a:latin typeface="Arial" charset="0"/>
                <a:ea typeface="宋体" pitchFamily="2" charset="-122"/>
                <a:cs typeface="+mn-cs"/>
              </a:rPr>
              <a:t>IP </a:t>
            </a:r>
            <a:r>
              <a:rPr lang="zh-CN" altLang="en-US" sz="1200" b="0" i="0" u="none" strike="noStrike" kern="1200" baseline="0" dirty="0" smtClean="0">
                <a:solidFill>
                  <a:schemeClr val="tx1"/>
                </a:solidFill>
                <a:latin typeface="Arial" charset="0"/>
                <a:ea typeface="宋体" pitchFamily="2" charset="-122"/>
                <a:cs typeface="+mn-cs"/>
              </a:rPr>
              <a:t>地址的根域名服务器</a:t>
            </a:r>
            <a:r>
              <a:rPr lang="en-US" altLang="zh-CN" sz="1200" b="0" i="0" u="none" strike="noStrike" kern="1200" baseline="0" dirty="0" smtClean="0">
                <a:solidFill>
                  <a:schemeClr val="tx1"/>
                </a:solidFill>
                <a:latin typeface="Arial" charset="0"/>
                <a:ea typeface="宋体" pitchFamily="2" charset="-122"/>
                <a:cs typeface="+mn-cs"/>
              </a:rPr>
              <a:t>a.rootservers.net</a:t>
            </a:r>
            <a:r>
              <a:rPr lang="zh-CN" altLang="en-US" sz="1200" b="0" i="0" u="none" strike="noStrike" kern="1200" baseline="0" dirty="0" smtClean="0">
                <a:solidFill>
                  <a:schemeClr val="tx1"/>
                </a:solidFill>
                <a:latin typeface="Arial" charset="0"/>
                <a:ea typeface="宋体" pitchFamily="2" charset="-122"/>
                <a:cs typeface="+mn-cs"/>
              </a:rPr>
              <a:t>，</a:t>
            </a:r>
            <a:r>
              <a:rPr lang="en-US" altLang="zh-CN" sz="1200" b="0" i="0" u="none" strike="noStrike" kern="1200" baseline="0" dirty="0" smtClean="0">
                <a:solidFill>
                  <a:schemeClr val="tx1"/>
                </a:solidFill>
                <a:latin typeface="Arial" charset="0"/>
                <a:ea typeface="宋体" pitchFamily="2" charset="-122"/>
                <a:cs typeface="+mn-cs"/>
              </a:rPr>
              <a:t>… </a:t>
            </a:r>
            <a:r>
              <a:rPr lang="en-US" altLang="zh-CN" sz="1200" b="0" i="0" u="none" strike="noStrike" kern="1200" baseline="0" dirty="0" err="1" smtClean="0">
                <a:solidFill>
                  <a:schemeClr val="tx1"/>
                </a:solidFill>
                <a:latin typeface="Arial" charset="0"/>
                <a:ea typeface="宋体" pitchFamily="2" charset="-122"/>
                <a:cs typeface="+mn-cs"/>
              </a:rPr>
              <a:t>m.rootservers</a:t>
            </a:r>
            <a:r>
              <a:rPr lang="en-US" altLang="zh-CN" sz="1200" b="0" i="0" u="none" strike="noStrike" kern="1200" baseline="0" dirty="0" smtClean="0">
                <a:solidFill>
                  <a:schemeClr val="tx1"/>
                </a:solidFill>
                <a:latin typeface="Arial" charset="0"/>
                <a:ea typeface="宋体" pitchFamily="2" charset="-122"/>
                <a:cs typeface="+mn-cs"/>
              </a:rPr>
              <a:t>. Net</a:t>
            </a:r>
            <a:r>
              <a:rPr lang="zh-CN" altLang="en-US" sz="1200" b="0" i="0" u="none" strike="noStrike" kern="1200" baseline="0" dirty="0" smtClean="0">
                <a:solidFill>
                  <a:schemeClr val="tx1"/>
                </a:solidFill>
                <a:latin typeface="Arial" charset="0"/>
                <a:ea typeface="宋体" pitchFamily="2" charset="-122"/>
                <a:cs typeface="+mn-cs"/>
              </a:rPr>
              <a:t>；</a:t>
            </a:r>
            <a:r>
              <a:rPr lang="en-US" altLang="zh-CN" sz="1200" b="0" i="0" u="none" strike="noStrike" kern="1200" baseline="0" dirty="0" smtClean="0">
                <a:solidFill>
                  <a:schemeClr val="tx1"/>
                </a:solidFill>
                <a:latin typeface="Arial" charset="0"/>
                <a:ea typeface="宋体" pitchFamily="2" charset="-122"/>
                <a:cs typeface="+mn-cs"/>
              </a:rPr>
              <a:t>13 </a:t>
            </a:r>
            <a:r>
              <a:rPr lang="zh-CN" altLang="en-US" sz="1200" b="0" i="0" u="none" strike="noStrike" kern="1200" baseline="0" dirty="0" smtClean="0">
                <a:solidFill>
                  <a:schemeClr val="tx1"/>
                </a:solidFill>
                <a:latin typeface="Arial" charset="0"/>
                <a:ea typeface="宋体" pitchFamily="2" charset="-122"/>
                <a:cs typeface="+mn-cs"/>
              </a:rPr>
              <a:t>套装置；到</a:t>
            </a:r>
            <a:r>
              <a:rPr lang="en-US" altLang="zh-CN" sz="1200" b="0" i="0" u="none" strike="noStrike" kern="1200" baseline="0" dirty="0" smtClean="0">
                <a:solidFill>
                  <a:schemeClr val="tx1"/>
                </a:solidFill>
                <a:latin typeface="Arial" charset="0"/>
                <a:ea typeface="宋体" pitchFamily="2" charset="-122"/>
                <a:cs typeface="+mn-cs"/>
              </a:rPr>
              <a:t>2006 </a:t>
            </a:r>
            <a:r>
              <a:rPr lang="zh-CN" altLang="en-US" sz="1200" b="0" i="0" u="none" strike="noStrike" kern="1200" baseline="0" dirty="0" smtClean="0">
                <a:solidFill>
                  <a:schemeClr val="tx1"/>
                </a:solidFill>
                <a:latin typeface="Arial" charset="0"/>
                <a:ea typeface="宋体" pitchFamily="2" charset="-122"/>
                <a:cs typeface="+mn-cs"/>
              </a:rPr>
              <a:t>年底全世界己经安装了</a:t>
            </a:r>
            <a:r>
              <a:rPr lang="en-US" altLang="zh-CN" sz="1200" b="0" i="0" u="none" strike="noStrike" kern="1200" baseline="0" dirty="0" smtClean="0">
                <a:solidFill>
                  <a:schemeClr val="tx1"/>
                </a:solidFill>
                <a:latin typeface="Arial" charset="0"/>
                <a:ea typeface="宋体" pitchFamily="2" charset="-122"/>
                <a:cs typeface="+mn-cs"/>
              </a:rPr>
              <a:t>123 </a:t>
            </a:r>
            <a:r>
              <a:rPr lang="zh-CN" altLang="en-US" sz="1200" b="0" i="0" u="none" strike="noStrike" kern="1200" baseline="0" dirty="0" smtClean="0">
                <a:solidFill>
                  <a:schemeClr val="tx1"/>
                </a:solidFill>
                <a:latin typeface="Arial" charset="0"/>
                <a:ea typeface="宋体" pitchFamily="2" charset="-122"/>
                <a:cs typeface="+mn-cs"/>
              </a:rPr>
              <a:t>个根域名服务器机器；</a:t>
            </a:r>
            <a:r>
              <a:rPr lang="en-US" altLang="zh-CN" sz="1200" b="0" i="0" u="none" strike="noStrike" kern="1200" baseline="0" dirty="0" smtClean="0">
                <a:solidFill>
                  <a:schemeClr val="tx1"/>
                </a:solidFill>
                <a:latin typeface="Arial" charset="0"/>
                <a:ea typeface="宋体" pitchFamily="2" charset="-122"/>
                <a:cs typeface="+mn-cs"/>
              </a:rPr>
              <a:t>DNS </a:t>
            </a:r>
            <a:r>
              <a:rPr lang="zh-CN" altLang="en-US" sz="1200" b="0" i="0" u="none" strike="noStrike" kern="1200" baseline="0" dirty="0" smtClean="0">
                <a:solidFill>
                  <a:schemeClr val="tx1"/>
                </a:solidFill>
                <a:latin typeface="Arial" charset="0"/>
                <a:ea typeface="宋体" pitchFamily="2" charset="-122"/>
                <a:cs typeface="+mn-cs"/>
              </a:rPr>
              <a:t>域名服务器都能就近找到一个根域名服务器。例如根域名服务器</a:t>
            </a:r>
            <a:r>
              <a:rPr lang="en-US" altLang="zh-CN" sz="1200" b="0" i="0" u="none" strike="noStrike" kern="1200" baseline="0" dirty="0" smtClean="0">
                <a:solidFill>
                  <a:schemeClr val="tx1"/>
                </a:solidFill>
                <a:latin typeface="Arial" charset="0"/>
                <a:ea typeface="宋体" pitchFamily="2" charset="-122"/>
                <a:cs typeface="+mn-cs"/>
              </a:rPr>
              <a:t>f </a:t>
            </a:r>
            <a:r>
              <a:rPr lang="zh-CN" altLang="en-US" sz="1200" b="0" i="0" u="none" strike="noStrike" kern="1200" baseline="0" dirty="0" smtClean="0">
                <a:solidFill>
                  <a:schemeClr val="tx1"/>
                </a:solidFill>
                <a:latin typeface="Arial" charset="0"/>
                <a:ea typeface="宋体" pitchFamily="2" charset="-122"/>
                <a:cs typeface="+mn-cs"/>
              </a:rPr>
              <a:t>现在就有</a:t>
            </a:r>
            <a:r>
              <a:rPr lang="en-US" altLang="zh-CN" sz="1200" b="0" i="0" u="none" strike="noStrike" kern="1200" baseline="0" dirty="0" smtClean="0">
                <a:solidFill>
                  <a:schemeClr val="tx1"/>
                </a:solidFill>
                <a:latin typeface="Arial" charset="0"/>
                <a:ea typeface="宋体" pitchFamily="2" charset="-122"/>
                <a:cs typeface="+mn-cs"/>
              </a:rPr>
              <a:t>40 </a:t>
            </a:r>
            <a:r>
              <a:rPr lang="zh-CN" altLang="en-US" sz="1200" b="0" i="0" u="none" strike="noStrike" kern="1200" baseline="0" dirty="0" smtClean="0">
                <a:solidFill>
                  <a:schemeClr val="tx1"/>
                </a:solidFill>
                <a:latin typeface="Arial" charset="0"/>
                <a:ea typeface="宋体" pitchFamily="2" charset="-122"/>
                <a:cs typeface="+mn-cs"/>
              </a:rPr>
              <a:t>个地点安装有机器中国有三个，位置是北京、香港和台北。告诉本地域名服务器</a:t>
            </a:r>
            <a:r>
              <a:rPr lang="en-US" altLang="zh-CN" sz="1200" b="0" i="0" u="none" strike="noStrike" kern="1200" baseline="0" dirty="0" smtClean="0">
                <a:solidFill>
                  <a:schemeClr val="tx1"/>
                </a:solidFill>
                <a:latin typeface="Arial" charset="0"/>
                <a:ea typeface="宋体" pitchFamily="2" charset="-122"/>
                <a:cs typeface="+mn-cs"/>
              </a:rPr>
              <a:t>F</a:t>
            </a:r>
            <a:r>
              <a:rPr lang="zh-CN" altLang="en-US" sz="1200" b="0" i="0" u="none" strike="noStrike" kern="1200" baseline="0" dirty="0" smtClean="0">
                <a:solidFill>
                  <a:schemeClr val="tx1"/>
                </a:solidFill>
                <a:latin typeface="Arial" charset="0"/>
                <a:ea typeface="宋体" pitchFamily="2" charset="-122"/>
                <a:cs typeface="+mn-cs"/>
              </a:rPr>
              <a:t>下一步应当找哪一个顶级域名服务器进行杳询。</a:t>
            </a:r>
            <a:endParaRPr lang="en-US" altLang="zh-CN" sz="1200" b="0" i="0" u="none" strike="noStrike" kern="1200" baseline="0" dirty="0" smtClean="0">
              <a:solidFill>
                <a:schemeClr val="tx1"/>
              </a:solidFill>
              <a:latin typeface="Arial" charset="0"/>
              <a:ea typeface="宋体" pitchFamily="2" charset="-122"/>
              <a:cs typeface="+mn-cs"/>
            </a:endParaRPr>
          </a:p>
          <a:p>
            <a:r>
              <a:rPr lang="en-US" altLang="zh-CN" sz="1200" b="0" i="0" u="none" strike="noStrike" kern="1200" baseline="0" dirty="0" smtClean="0">
                <a:solidFill>
                  <a:schemeClr val="tx1"/>
                </a:solidFill>
                <a:latin typeface="Arial" charset="0"/>
                <a:ea typeface="宋体" pitchFamily="2" charset="-122"/>
                <a:cs typeface="+mn-cs"/>
              </a:rPr>
              <a:t>2</a:t>
            </a:r>
            <a:r>
              <a:rPr lang="zh-CN" altLang="en-US" sz="1200" b="0" i="0" u="none" strike="noStrike" kern="1200" baseline="0" dirty="0" smtClean="0">
                <a:solidFill>
                  <a:schemeClr val="tx1"/>
                </a:solidFill>
                <a:latin typeface="Arial" charset="0"/>
                <a:ea typeface="宋体" pitchFamily="2" charset="-122"/>
                <a:cs typeface="+mn-cs"/>
              </a:rPr>
              <a:t>、顶级域名服务器负责管理在该顶级域名服务器注册的所有二级域名</a:t>
            </a:r>
            <a:r>
              <a:rPr lang="en-US" altLang="zh-CN" sz="1200" b="0" i="0" u="none" strike="noStrike" kern="1200" baseline="0" dirty="0" smtClean="0">
                <a:solidFill>
                  <a:schemeClr val="tx1"/>
                </a:solidFill>
                <a:latin typeface="Arial" charset="0"/>
                <a:ea typeface="宋体" pitchFamily="2" charset="-122"/>
                <a:cs typeface="+mn-cs"/>
              </a:rPr>
              <a:t>.</a:t>
            </a:r>
          </a:p>
          <a:p>
            <a:r>
              <a:rPr lang="en-US" altLang="zh-CN" sz="1200" b="0" i="0" u="none" strike="noStrike" kern="1200" baseline="0" dirty="0" smtClean="0">
                <a:solidFill>
                  <a:schemeClr val="tx1"/>
                </a:solidFill>
                <a:latin typeface="Arial" charset="0"/>
                <a:ea typeface="宋体" pitchFamily="2" charset="-122"/>
                <a:cs typeface="+mn-cs"/>
              </a:rPr>
              <a:t>3</a:t>
            </a:r>
            <a:r>
              <a:rPr lang="zh-CN" altLang="en-US" sz="1200" b="0" i="0" u="none" strike="noStrike" kern="1200" baseline="0" dirty="0" smtClean="0">
                <a:solidFill>
                  <a:schemeClr val="tx1"/>
                </a:solidFill>
                <a:latin typeface="Arial" charset="0"/>
                <a:ea typeface="宋体" pitchFamily="2" charset="-122"/>
                <a:cs typeface="+mn-cs"/>
              </a:rPr>
              <a:t>、权限域名服务器：当不能给出最后的查询回答时，会告诉下一步应当找哪一个权限域名服务器。</a:t>
            </a:r>
            <a:r>
              <a:rPr lang="en-US" altLang="zh-CN" sz="1200" b="0" i="0" u="none" strike="noStrike" kern="1200" baseline="0" dirty="0" smtClean="0">
                <a:solidFill>
                  <a:schemeClr val="tx1"/>
                </a:solidFill>
                <a:latin typeface="Arial" charset="0"/>
                <a:ea typeface="宋体" pitchFamily="2" charset="-122"/>
                <a:cs typeface="+mn-cs"/>
              </a:rPr>
              <a:t>ISP</a:t>
            </a:r>
            <a:r>
              <a:rPr lang="zh-CN" altLang="en-US" sz="1200" b="0" i="0" u="none" strike="noStrike" kern="1200" baseline="0" dirty="0" smtClean="0">
                <a:solidFill>
                  <a:schemeClr val="tx1"/>
                </a:solidFill>
                <a:latin typeface="Arial" charset="0"/>
                <a:ea typeface="宋体" pitchFamily="2" charset="-122"/>
                <a:cs typeface="+mn-cs"/>
              </a:rPr>
              <a:t>为每个</a:t>
            </a:r>
            <a:r>
              <a:rPr lang="en-US" altLang="zh-CN" sz="1200" b="0" i="0" u="none" strike="noStrike" kern="1200" baseline="0" dirty="0" smtClean="0">
                <a:solidFill>
                  <a:schemeClr val="tx1"/>
                </a:solidFill>
                <a:latin typeface="Arial" charset="0"/>
                <a:ea typeface="宋体" pitchFamily="2" charset="-122"/>
                <a:cs typeface="+mn-cs"/>
              </a:rPr>
              <a:t>DNS</a:t>
            </a:r>
            <a:r>
              <a:rPr lang="zh-CN" altLang="en-US" sz="1200" b="0" i="0" u="none" strike="noStrike" kern="1200" baseline="0" dirty="0" smtClean="0">
                <a:solidFill>
                  <a:schemeClr val="tx1"/>
                </a:solidFill>
                <a:latin typeface="Arial" charset="0"/>
                <a:ea typeface="宋体" pitchFamily="2" charset="-122"/>
                <a:cs typeface="+mn-cs"/>
              </a:rPr>
              <a:t>区域配一台</a:t>
            </a:r>
            <a:endParaRPr lang="en-US" altLang="zh-CN" sz="1200" b="0" i="0" u="none" strike="noStrike" kern="1200" baseline="0" dirty="0" smtClean="0">
              <a:solidFill>
                <a:schemeClr val="tx1"/>
              </a:solidFill>
              <a:latin typeface="Arial" charset="0"/>
              <a:ea typeface="宋体" pitchFamily="2" charset="-122"/>
              <a:cs typeface="+mn-cs"/>
            </a:endParaRPr>
          </a:p>
          <a:p>
            <a:r>
              <a:rPr lang="en-US" altLang="zh-CN" sz="1200" b="0" i="0" u="none" strike="noStrike" kern="1200" baseline="0" dirty="0" smtClean="0">
                <a:solidFill>
                  <a:schemeClr val="tx1"/>
                </a:solidFill>
                <a:latin typeface="Arial" charset="0"/>
                <a:ea typeface="宋体" pitchFamily="2" charset="-122"/>
                <a:cs typeface="+mn-cs"/>
              </a:rPr>
              <a:t>4</a:t>
            </a:r>
            <a:r>
              <a:rPr lang="zh-CN" altLang="en-US" sz="1200" b="0" i="0" u="none" strike="noStrike" kern="1200" baseline="0" dirty="0" smtClean="0">
                <a:solidFill>
                  <a:schemeClr val="tx1"/>
                </a:solidFill>
                <a:latin typeface="Arial" charset="0"/>
                <a:ea typeface="宋体" pitchFamily="2" charset="-122"/>
                <a:cs typeface="+mn-cs"/>
              </a:rPr>
              <a:t>、本地域名服务器</a:t>
            </a:r>
            <a:endParaRPr lang="zh-CN" altLang="en-US" dirty="0" smtClean="0"/>
          </a:p>
        </p:txBody>
      </p:sp>
    </p:spTree>
    <p:extLst>
      <p:ext uri="{BB962C8B-B14F-4D97-AF65-F5344CB8AC3E}">
        <p14:creationId xmlns:p14="http://schemas.microsoft.com/office/powerpoint/2010/main" val="378088741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196BD0B-A9E6-45A0-84A4-CA81392EC6DD}" type="slidenum">
              <a:rPr lang="zh-CN" altLang="en-US" smtClean="0">
                <a:latin typeface="Tahoma" pitchFamily="34" charset="0"/>
              </a:rPr>
              <a:pPr eaLnBrk="1" hangingPunct="1"/>
              <a:t>51</a:t>
            </a:fld>
            <a:endParaRPr lang="en-US" altLang="zh-CN" smtClean="0">
              <a:latin typeface="Tahoma" pitchFamily="34"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1200" b="0" i="0" u="none" strike="noStrike" kern="1200" baseline="0" dirty="0" smtClean="0">
                <a:solidFill>
                  <a:schemeClr val="tx1"/>
                </a:solidFill>
                <a:latin typeface="Arial" charset="0"/>
                <a:ea typeface="宋体" pitchFamily="2" charset="-122"/>
                <a:cs typeface="+mn-cs"/>
              </a:rPr>
              <a:t>主机向本地域名服务器的查询一般都是采用递归查询</a:t>
            </a:r>
            <a:r>
              <a:rPr lang="en-US" altLang="zh-CN" sz="1200" b="0" i="0" u="none" strike="noStrike" kern="1200" baseline="0" dirty="0" smtClean="0">
                <a:solidFill>
                  <a:schemeClr val="tx1"/>
                </a:solidFill>
                <a:latin typeface="Arial" charset="0"/>
                <a:ea typeface="宋体" pitchFamily="2" charset="-122"/>
                <a:cs typeface="+mn-cs"/>
              </a:rPr>
              <a:t>(recursive query)</a:t>
            </a:r>
            <a:r>
              <a:rPr lang="zh-CN" altLang="en-US" sz="1200" b="0" i="0" u="none" strike="noStrike" kern="1200" baseline="0" dirty="0" smtClean="0">
                <a:solidFill>
                  <a:schemeClr val="tx1"/>
                </a:solidFill>
                <a:latin typeface="Arial" charset="0"/>
                <a:ea typeface="宋体" pitchFamily="2" charset="-122"/>
                <a:cs typeface="+mn-cs"/>
              </a:rPr>
              <a:t>。</a:t>
            </a:r>
            <a:endParaRPr lang="en-US" altLang="zh-CN" sz="1200" b="0" i="0" u="none" strike="noStrike" kern="1200" baseline="0" dirty="0" smtClean="0">
              <a:solidFill>
                <a:schemeClr val="tx1"/>
              </a:solidFill>
              <a:latin typeface="Arial" charset="0"/>
              <a:ea typeface="宋体" pitchFamily="2" charset="-122"/>
              <a:cs typeface="+mn-cs"/>
            </a:endParaRPr>
          </a:p>
          <a:p>
            <a:pPr eaLnBrk="1" hangingPunct="1"/>
            <a:r>
              <a:rPr lang="zh-CN" altLang="en-US" sz="1200" b="0" i="0" u="none" strike="noStrike" kern="1200" baseline="0" dirty="0" smtClean="0">
                <a:solidFill>
                  <a:schemeClr val="tx1"/>
                </a:solidFill>
                <a:latin typeface="Arial" charset="0"/>
                <a:ea typeface="宋体" pitchFamily="2" charset="-122"/>
                <a:cs typeface="+mn-cs"/>
              </a:rPr>
              <a:t>本地域名服务器向根域名服务器的查询通常是采用迭代查询</a:t>
            </a:r>
            <a:r>
              <a:rPr lang="en-US" altLang="zh-CN" sz="1200" b="0" i="0" u="none" strike="noStrike" kern="1200" baseline="0" dirty="0" smtClean="0">
                <a:solidFill>
                  <a:schemeClr val="tx1"/>
                </a:solidFill>
                <a:latin typeface="Arial" charset="0"/>
                <a:ea typeface="宋体" pitchFamily="2" charset="-122"/>
                <a:cs typeface="+mn-cs"/>
              </a:rPr>
              <a:t>(iterative query)</a:t>
            </a:r>
          </a:p>
          <a:p>
            <a:r>
              <a:rPr lang="zh-CN" altLang="en-US" sz="1200" b="0" i="0" u="none" strike="noStrike" kern="1200" baseline="0" dirty="0" smtClean="0">
                <a:solidFill>
                  <a:schemeClr val="tx1"/>
                </a:solidFill>
                <a:latin typeface="Arial" charset="0"/>
                <a:ea typeface="宋体" pitchFamily="2" charset="-122"/>
                <a:cs typeface="+mn-cs"/>
              </a:rPr>
              <a:t>为了提高</a:t>
            </a:r>
            <a:r>
              <a:rPr lang="en-US" altLang="zh-CN" sz="1200" b="0" i="0" u="none" strike="noStrike" kern="1200" baseline="0" dirty="0" smtClean="0">
                <a:solidFill>
                  <a:schemeClr val="tx1"/>
                </a:solidFill>
                <a:latin typeface="Arial" charset="0"/>
                <a:ea typeface="宋体" pitchFamily="2" charset="-122"/>
                <a:cs typeface="+mn-cs"/>
              </a:rPr>
              <a:t>DNS </a:t>
            </a:r>
            <a:r>
              <a:rPr lang="zh-CN" altLang="en-US" sz="1200" b="0" i="0" u="none" strike="noStrike" kern="1200" baseline="0" dirty="0" smtClean="0">
                <a:solidFill>
                  <a:schemeClr val="tx1"/>
                </a:solidFill>
                <a:latin typeface="Arial" charset="0"/>
                <a:ea typeface="宋体" pitchFamily="2" charset="-122"/>
                <a:cs typeface="+mn-cs"/>
              </a:rPr>
              <a:t>查询效率，并减轻根域名服务器的负荷和减少因特网上的</a:t>
            </a:r>
            <a:r>
              <a:rPr lang="en-US" altLang="zh-CN" sz="1200" b="0" i="0" u="none" strike="noStrike" kern="1200" baseline="0" dirty="0" smtClean="0">
                <a:solidFill>
                  <a:schemeClr val="tx1"/>
                </a:solidFill>
                <a:latin typeface="Arial" charset="0"/>
                <a:ea typeface="宋体" pitchFamily="2" charset="-122"/>
                <a:cs typeface="+mn-cs"/>
              </a:rPr>
              <a:t>DNS </a:t>
            </a:r>
            <a:r>
              <a:rPr lang="zh-CN" altLang="en-US" sz="1200" b="0" i="0" u="none" strike="noStrike" kern="1200" baseline="0" dirty="0" smtClean="0">
                <a:solidFill>
                  <a:schemeClr val="tx1"/>
                </a:solidFill>
                <a:latin typeface="Arial" charset="0"/>
                <a:ea typeface="宋体" pitchFamily="2" charset="-122"/>
                <a:cs typeface="+mn-cs"/>
              </a:rPr>
              <a:t>查询报文数量，在域名服务器中广泛地使用了高速缓存。高速缓存用来存放最近查询过的域名以及从何处获得域名映射信息的记录。</a:t>
            </a:r>
            <a:endParaRPr lang="zh-CN" altLang="en-US" dirty="0" smtClean="0"/>
          </a:p>
        </p:txBody>
      </p:sp>
    </p:spTree>
    <p:extLst>
      <p:ext uri="{BB962C8B-B14F-4D97-AF65-F5344CB8AC3E}">
        <p14:creationId xmlns:p14="http://schemas.microsoft.com/office/powerpoint/2010/main" val="311896956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9E75E62-B74B-4172-8D74-BD557147BD56}" type="slidenum">
              <a:rPr lang="zh-CN" altLang="en-US" smtClean="0">
                <a:latin typeface="Tahoma" pitchFamily="34" charset="0"/>
              </a:rPr>
              <a:pPr eaLnBrk="1" hangingPunct="1"/>
              <a:t>52</a:t>
            </a:fld>
            <a:endParaRPr lang="en-US" altLang="zh-CN" smtClean="0">
              <a:latin typeface="Tahoma" pitchFamily="34"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129358684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a:ln/>
        </p:spPr>
      </p:sp>
      <p:sp>
        <p:nvSpPr>
          <p:cNvPr id="686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861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3E386560-9F56-43F1-B5A0-0ED340D6BEB3}" type="slidenum">
              <a:rPr lang="zh-CN" altLang="en-US" smtClean="0">
                <a:latin typeface="Tahoma" pitchFamily="34" charset="0"/>
              </a:rPr>
              <a:pPr eaLnBrk="1" hangingPunct="1"/>
              <a:t>53</a:t>
            </a:fld>
            <a:endParaRPr lang="en-US" altLang="zh-CN" smtClean="0">
              <a:latin typeface="Tahoma" pitchFamily="34" charset="0"/>
            </a:endParaRPr>
          </a:p>
        </p:txBody>
      </p:sp>
    </p:spTree>
    <p:extLst>
      <p:ext uri="{BB962C8B-B14F-4D97-AF65-F5344CB8AC3E}">
        <p14:creationId xmlns:p14="http://schemas.microsoft.com/office/powerpoint/2010/main" val="2008822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3FC5001B-4B61-4C49-912F-F17950EE8008}" type="slidenum">
              <a:rPr lang="zh-CN" altLang="en-US" smtClean="0">
                <a:latin typeface="Tahoma" pitchFamily="34" charset="0"/>
              </a:rPr>
              <a:pPr eaLnBrk="1" hangingPunct="1"/>
              <a:t>6</a:t>
            </a:fld>
            <a:endParaRPr lang="en-US" altLang="zh-CN" smtClean="0">
              <a:latin typeface="Tahoma" pitchFamily="34"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16774640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3B0A3C49-21C7-4F38-BF95-FA2B9169E108}" type="slidenum">
              <a:rPr lang="zh-CN" altLang="en-US" smtClean="0">
                <a:latin typeface="Tahoma" pitchFamily="34" charset="0"/>
              </a:rPr>
              <a:pPr eaLnBrk="1" hangingPunct="1"/>
              <a:t>7</a:t>
            </a:fld>
            <a:endParaRPr lang="en-US" altLang="zh-CN" smtClean="0">
              <a:latin typeface="Tahoma" pitchFamily="3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1200" kern="1200" dirty="0" smtClean="0">
                <a:solidFill>
                  <a:schemeClr val="tx1"/>
                </a:solidFill>
                <a:effectLst/>
                <a:latin typeface="Arial" charset="0"/>
                <a:ea typeface="宋体" pitchFamily="2" charset="-122"/>
                <a:cs typeface="+mn-cs"/>
              </a:rPr>
              <a:t>由于不同的计算机系统可能采用了不同的信息编码（如：</a:t>
            </a:r>
            <a:r>
              <a:rPr lang="en-US" altLang="zh-CN" sz="1200" kern="1200" dirty="0" smtClean="0">
                <a:solidFill>
                  <a:schemeClr val="tx1"/>
                </a:solidFill>
                <a:effectLst/>
                <a:latin typeface="Arial" charset="0"/>
                <a:ea typeface="宋体" pitchFamily="2" charset="-122"/>
                <a:cs typeface="+mn-cs"/>
              </a:rPr>
              <a:t>PC</a:t>
            </a:r>
            <a:r>
              <a:rPr lang="zh-CN" altLang="en-US" sz="1200" kern="1200" dirty="0" smtClean="0">
                <a:solidFill>
                  <a:schemeClr val="tx1"/>
                </a:solidFill>
                <a:effectLst/>
                <a:latin typeface="Arial" charset="0"/>
                <a:ea typeface="宋体" pitchFamily="2" charset="-122"/>
                <a:cs typeface="+mn-cs"/>
              </a:rPr>
              <a:t>机采用的是</a:t>
            </a:r>
            <a:r>
              <a:rPr lang="en-US" altLang="zh-CN" sz="1200" kern="1200" dirty="0" smtClean="0">
                <a:solidFill>
                  <a:schemeClr val="tx1"/>
                </a:solidFill>
                <a:effectLst/>
                <a:latin typeface="Arial" charset="0"/>
                <a:ea typeface="宋体" pitchFamily="2" charset="-122"/>
                <a:cs typeface="+mn-cs"/>
              </a:rPr>
              <a:t>ASCII</a:t>
            </a:r>
            <a:r>
              <a:rPr lang="zh-CN" altLang="en-US" sz="1200" kern="1200" dirty="0" smtClean="0">
                <a:solidFill>
                  <a:schemeClr val="tx1"/>
                </a:solidFill>
                <a:effectLst/>
                <a:latin typeface="Arial" charset="0"/>
                <a:ea typeface="宋体" pitchFamily="2" charset="-122"/>
                <a:cs typeface="+mn-cs"/>
              </a:rPr>
              <a:t>码，而</a:t>
            </a:r>
            <a:r>
              <a:rPr lang="en-US" altLang="zh-CN" sz="1200" kern="1200" dirty="0" smtClean="0">
                <a:solidFill>
                  <a:schemeClr val="tx1"/>
                </a:solidFill>
                <a:effectLst/>
                <a:latin typeface="Arial" charset="0"/>
                <a:ea typeface="宋体" pitchFamily="2" charset="-122"/>
                <a:cs typeface="+mn-cs"/>
              </a:rPr>
              <a:t>IBM</a:t>
            </a:r>
            <a:r>
              <a:rPr lang="zh-CN" altLang="en-US" sz="1200" kern="1200" dirty="0" smtClean="0">
                <a:solidFill>
                  <a:schemeClr val="tx1"/>
                </a:solidFill>
                <a:effectLst/>
                <a:latin typeface="Arial" charset="0"/>
                <a:ea typeface="宋体" pitchFamily="2" charset="-122"/>
                <a:cs typeface="+mn-cs"/>
              </a:rPr>
              <a:t>主机采用的是</a:t>
            </a:r>
            <a:r>
              <a:rPr lang="en-US" altLang="zh-CN" sz="1200" kern="1200" dirty="0" smtClean="0">
                <a:solidFill>
                  <a:schemeClr val="tx1"/>
                </a:solidFill>
                <a:effectLst/>
                <a:latin typeface="Arial" charset="0"/>
                <a:ea typeface="宋体" pitchFamily="2" charset="-122"/>
                <a:cs typeface="+mn-cs"/>
              </a:rPr>
              <a:t>EBCDIC</a:t>
            </a:r>
            <a:r>
              <a:rPr lang="zh-CN" altLang="en-US" sz="1200" kern="1200" dirty="0" smtClean="0">
                <a:solidFill>
                  <a:schemeClr val="tx1"/>
                </a:solidFill>
                <a:effectLst/>
                <a:latin typeface="Arial" charset="0"/>
                <a:ea typeface="宋体" pitchFamily="2" charset="-122"/>
                <a:cs typeface="+mn-cs"/>
              </a:rPr>
              <a:t>码），或者具有不同的信息描述和表示方法（如，对于同样一个整数，有些机器可能采用</a:t>
            </a:r>
            <a:r>
              <a:rPr lang="en-US" altLang="zh-CN" sz="1200" kern="1200" dirty="0" smtClean="0">
                <a:solidFill>
                  <a:schemeClr val="tx1"/>
                </a:solidFill>
                <a:effectLst/>
                <a:latin typeface="Arial" charset="0"/>
                <a:ea typeface="宋体" pitchFamily="2" charset="-122"/>
                <a:cs typeface="+mn-cs"/>
              </a:rPr>
              <a:t>2</a:t>
            </a:r>
            <a:r>
              <a:rPr lang="zh-CN" altLang="en-US" sz="1200" kern="1200" dirty="0" smtClean="0">
                <a:solidFill>
                  <a:schemeClr val="tx1"/>
                </a:solidFill>
                <a:effectLst/>
                <a:latin typeface="Arial" charset="0"/>
                <a:ea typeface="宋体" pitchFamily="2" charset="-122"/>
                <a:cs typeface="+mn-cs"/>
              </a:rPr>
              <a:t>个字节表示，而有些计算机系统则可能采用</a:t>
            </a:r>
            <a:r>
              <a:rPr lang="en-US" altLang="zh-CN" sz="1200" kern="1200" dirty="0" smtClean="0">
                <a:solidFill>
                  <a:schemeClr val="tx1"/>
                </a:solidFill>
                <a:effectLst/>
                <a:latin typeface="Arial" charset="0"/>
                <a:ea typeface="宋体" pitchFamily="2" charset="-122"/>
                <a:cs typeface="+mn-cs"/>
              </a:rPr>
              <a:t>4</a:t>
            </a:r>
            <a:r>
              <a:rPr lang="zh-CN" altLang="en-US" sz="1200" kern="1200" dirty="0" smtClean="0">
                <a:solidFill>
                  <a:schemeClr val="tx1"/>
                </a:solidFill>
                <a:effectLst/>
                <a:latin typeface="Arial" charset="0"/>
                <a:ea typeface="宋体" pitchFamily="2" charset="-122"/>
                <a:cs typeface="+mn-cs"/>
              </a:rPr>
              <a:t>个字节表示），如果不加以处理，不同的信息描述（表示）将导致通信的计算机系统之间无法正确地识别信息。</a:t>
            </a:r>
            <a:endParaRPr lang="en-US" altLang="zh-CN" sz="1200" kern="1200" dirty="0" smtClean="0">
              <a:solidFill>
                <a:schemeClr val="tx1"/>
              </a:solidFill>
              <a:effectLst/>
              <a:latin typeface="Arial" charset="0"/>
              <a:ea typeface="宋体" pitchFamily="2" charset="-122"/>
              <a:cs typeface="+mn-cs"/>
            </a:endParaRPr>
          </a:p>
        </p:txBody>
      </p:sp>
    </p:spTree>
    <p:extLst>
      <p:ext uri="{BB962C8B-B14F-4D97-AF65-F5344CB8AC3E}">
        <p14:creationId xmlns:p14="http://schemas.microsoft.com/office/powerpoint/2010/main" val="3335427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298F76B-A231-45BC-A022-301EF191EC6A}" type="slidenum">
              <a:rPr lang="zh-CN" altLang="en-US" smtClean="0">
                <a:latin typeface="Tahoma" pitchFamily="34" charset="0"/>
              </a:rPr>
              <a:pPr eaLnBrk="1" hangingPunct="1"/>
              <a:t>8</a:t>
            </a:fld>
            <a:endParaRPr lang="en-US" altLang="zh-CN" smtClean="0">
              <a:latin typeface="Tahoma" pitchFamily="34"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sz="1200" kern="1200" dirty="0" smtClean="0">
                <a:solidFill>
                  <a:schemeClr val="tx1"/>
                </a:solidFill>
                <a:effectLst/>
                <a:latin typeface="Arial" charset="0"/>
                <a:ea typeface="宋体" pitchFamily="2" charset="-122"/>
                <a:cs typeface="+mn-cs"/>
              </a:rPr>
              <a:t>表示层的目的是屏蔽不同计算机在信息表示方面的差异。表示层功能包括传送语法的协商，以及抽象语法和传送语法之间的转换。通过这种转换来统一表示被传送的用户数据，使得通信双方使用的计算机都可以识别。除数据描述和数据表示方法，数据的压缩和数据加密也是数据的重要表示，也属于表示层的范畴。</a:t>
            </a:r>
            <a:endParaRPr lang="zh-CN" altLang="en-US" dirty="0" smtClean="0"/>
          </a:p>
          <a:p>
            <a:pPr eaLnBrk="1" hangingPunct="1"/>
            <a:endParaRPr lang="zh-CN" altLang="en-US" dirty="0" smtClean="0"/>
          </a:p>
        </p:txBody>
      </p:sp>
    </p:spTree>
    <p:extLst>
      <p:ext uri="{BB962C8B-B14F-4D97-AF65-F5344CB8AC3E}">
        <p14:creationId xmlns:p14="http://schemas.microsoft.com/office/powerpoint/2010/main" val="18973004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3B0741D0-D7BC-4C25-83F3-4176DD7F5A92}" type="slidenum">
              <a:rPr lang="zh-CN" altLang="en-US" smtClean="0">
                <a:latin typeface="Tahoma" pitchFamily="34" charset="0"/>
              </a:rPr>
              <a:pPr eaLnBrk="1" hangingPunct="1"/>
              <a:t>9</a:t>
            </a:fld>
            <a:endParaRPr lang="en-US" altLang="zh-CN" smtClean="0">
              <a:latin typeface="Tahoma" pitchFamily="34" charset="0"/>
            </a:endParaRPr>
          </a:p>
        </p:txBody>
      </p:sp>
      <p:sp>
        <p:nvSpPr>
          <p:cNvPr id="46083" name="Rectangle 1026"/>
          <p:cNvSpPr>
            <a:spLocks noGrp="1" noRot="1" noChangeAspect="1" noChangeArrowheads="1" noTextEdit="1"/>
          </p:cNvSpPr>
          <p:nvPr>
            <p:ph type="sldImg"/>
          </p:nvPr>
        </p:nvSpPr>
        <p:spPr>
          <a:ln/>
        </p:spPr>
      </p:sp>
      <p:sp>
        <p:nvSpPr>
          <p:cNvPr id="46084"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smtClean="0"/>
              <a:t>If you have any question about EBCDIC and ASCII, please refer to http://www.natural-innovations.com/computing/asciiebcdic.html </a:t>
            </a:r>
          </a:p>
          <a:p>
            <a:pPr eaLnBrk="1" hangingPunct="1"/>
            <a:r>
              <a:rPr lang="zh-CN" altLang="en-US" sz="1200" kern="1200" dirty="0" smtClean="0">
                <a:solidFill>
                  <a:schemeClr val="tx1"/>
                </a:solidFill>
                <a:effectLst/>
                <a:latin typeface="Arial" charset="0"/>
                <a:ea typeface="宋体" pitchFamily="2" charset="-122"/>
                <a:cs typeface="+mn-cs"/>
              </a:rPr>
              <a:t>用户</a:t>
            </a:r>
            <a:r>
              <a:rPr lang="en-US" altLang="zh-CN" sz="1200" kern="1200" dirty="0" smtClean="0">
                <a:solidFill>
                  <a:schemeClr val="tx1"/>
                </a:solidFill>
                <a:effectLst/>
                <a:latin typeface="Arial" charset="0"/>
                <a:ea typeface="宋体" pitchFamily="2" charset="-122"/>
                <a:cs typeface="+mn-cs"/>
              </a:rPr>
              <a:t>A</a:t>
            </a:r>
            <a:r>
              <a:rPr lang="zh-CN" altLang="en-US" sz="1200" kern="1200" dirty="0" smtClean="0">
                <a:solidFill>
                  <a:schemeClr val="tx1"/>
                </a:solidFill>
                <a:effectLst/>
                <a:latin typeface="Arial" charset="0"/>
                <a:ea typeface="宋体" pitchFamily="2" charset="-122"/>
                <a:cs typeface="+mn-cs"/>
              </a:rPr>
              <a:t>（使用计算机系统</a:t>
            </a:r>
            <a:r>
              <a:rPr lang="en-US" altLang="zh-CN" sz="1200" kern="1200" dirty="0" smtClean="0">
                <a:solidFill>
                  <a:schemeClr val="tx1"/>
                </a:solidFill>
                <a:effectLst/>
                <a:latin typeface="Arial" charset="0"/>
                <a:ea typeface="宋体" pitchFamily="2" charset="-122"/>
                <a:cs typeface="+mn-cs"/>
              </a:rPr>
              <a:t>1</a:t>
            </a:r>
            <a:r>
              <a:rPr lang="zh-CN" altLang="en-US" sz="1200" kern="1200" dirty="0" smtClean="0">
                <a:solidFill>
                  <a:schemeClr val="tx1"/>
                </a:solidFill>
                <a:effectLst/>
                <a:latin typeface="Arial" charset="0"/>
                <a:ea typeface="宋体" pitchFamily="2" charset="-122"/>
                <a:cs typeface="+mn-cs"/>
              </a:rPr>
              <a:t>，数据的内部表示为</a:t>
            </a:r>
            <a:r>
              <a:rPr lang="en-US" altLang="zh-CN" sz="1200" kern="1200" dirty="0" smtClean="0">
                <a:solidFill>
                  <a:schemeClr val="tx1"/>
                </a:solidFill>
                <a:effectLst/>
                <a:latin typeface="Arial" charset="0"/>
                <a:ea typeface="宋体" pitchFamily="2" charset="-122"/>
                <a:cs typeface="+mn-cs"/>
              </a:rPr>
              <a:t>ASCII</a:t>
            </a:r>
            <a:r>
              <a:rPr lang="zh-CN" altLang="en-US" sz="1200" kern="1200" dirty="0" smtClean="0">
                <a:solidFill>
                  <a:schemeClr val="tx1"/>
                </a:solidFill>
                <a:effectLst/>
                <a:latin typeface="Arial" charset="0"/>
                <a:ea typeface="宋体" pitchFamily="2" charset="-122"/>
                <a:cs typeface="+mn-cs"/>
              </a:rPr>
              <a:t>码），希望传送一个文件给用户</a:t>
            </a:r>
            <a:r>
              <a:rPr lang="en-US" altLang="zh-CN" sz="1200" kern="1200" dirty="0" smtClean="0">
                <a:solidFill>
                  <a:schemeClr val="tx1"/>
                </a:solidFill>
                <a:effectLst/>
                <a:latin typeface="Arial" charset="0"/>
                <a:ea typeface="宋体" pitchFamily="2" charset="-122"/>
                <a:cs typeface="+mn-cs"/>
              </a:rPr>
              <a:t>B</a:t>
            </a:r>
            <a:r>
              <a:rPr lang="zh-CN" altLang="en-US" sz="1200" kern="1200" dirty="0" smtClean="0">
                <a:solidFill>
                  <a:schemeClr val="tx1"/>
                </a:solidFill>
                <a:effectLst/>
                <a:latin typeface="Arial" charset="0"/>
                <a:ea typeface="宋体" pitchFamily="2" charset="-122"/>
                <a:cs typeface="+mn-cs"/>
              </a:rPr>
              <a:t>（使用计算机系统</a:t>
            </a:r>
            <a:r>
              <a:rPr lang="en-US" altLang="zh-CN" sz="1200" kern="1200" dirty="0" smtClean="0">
                <a:solidFill>
                  <a:schemeClr val="tx1"/>
                </a:solidFill>
                <a:effectLst/>
                <a:latin typeface="Arial" charset="0"/>
                <a:ea typeface="宋体" pitchFamily="2" charset="-122"/>
                <a:cs typeface="+mn-cs"/>
              </a:rPr>
              <a:t>2</a:t>
            </a:r>
            <a:r>
              <a:rPr lang="zh-CN" altLang="en-US" sz="1200" kern="1200" dirty="0" smtClean="0">
                <a:solidFill>
                  <a:schemeClr val="tx1"/>
                </a:solidFill>
                <a:effectLst/>
                <a:latin typeface="Arial" charset="0"/>
                <a:ea typeface="宋体" pitchFamily="2" charset="-122"/>
                <a:cs typeface="+mn-cs"/>
              </a:rPr>
              <a:t>，数据的内部表示为</a:t>
            </a:r>
            <a:r>
              <a:rPr lang="en-US" altLang="zh-CN" sz="1200" kern="1200" dirty="0" smtClean="0">
                <a:solidFill>
                  <a:schemeClr val="tx1"/>
                </a:solidFill>
                <a:effectLst/>
                <a:latin typeface="Arial" charset="0"/>
                <a:ea typeface="宋体" pitchFamily="2" charset="-122"/>
                <a:cs typeface="+mn-cs"/>
              </a:rPr>
              <a:t>EBCDIC</a:t>
            </a:r>
            <a:r>
              <a:rPr lang="zh-CN" altLang="en-US" sz="1200" kern="1200" dirty="0" smtClean="0">
                <a:solidFill>
                  <a:schemeClr val="tx1"/>
                </a:solidFill>
                <a:effectLst/>
                <a:latin typeface="Arial" charset="0"/>
                <a:ea typeface="宋体" pitchFamily="2" charset="-122"/>
                <a:cs typeface="+mn-cs"/>
              </a:rPr>
              <a:t>码）</a:t>
            </a:r>
            <a:r>
              <a:rPr lang="en-US" altLang="zh-CN" sz="1200" kern="1200" dirty="0" smtClean="0">
                <a:solidFill>
                  <a:schemeClr val="tx1"/>
                </a:solidFill>
                <a:effectLst/>
                <a:latin typeface="Arial" charset="0"/>
                <a:ea typeface="宋体" pitchFamily="2" charset="-122"/>
                <a:cs typeface="+mn-cs"/>
              </a:rPr>
              <a:t>,</a:t>
            </a:r>
            <a:r>
              <a:rPr lang="zh-CN" altLang="en-US" sz="1200" kern="1200" dirty="0" smtClean="0">
                <a:solidFill>
                  <a:schemeClr val="tx1"/>
                </a:solidFill>
                <a:effectLst/>
                <a:latin typeface="Arial" charset="0"/>
                <a:ea typeface="宋体" pitchFamily="2" charset="-122"/>
                <a:cs typeface="+mn-cs"/>
              </a:rPr>
              <a:t>双方在建立通信关系后，在传输文件前，首先要进行协商（采用什么数据编码进行传输，传输过程中数据是否要压缩，采用什么压缩算法等）。选择一种双方都能处理的数据表示方式进行通信，如双方采用</a:t>
            </a:r>
            <a:r>
              <a:rPr lang="en-US" altLang="zh-CN" sz="1200" kern="1200" dirty="0" smtClean="0">
                <a:solidFill>
                  <a:schemeClr val="tx1"/>
                </a:solidFill>
                <a:effectLst/>
                <a:latin typeface="Arial" charset="0"/>
                <a:ea typeface="宋体" pitchFamily="2" charset="-122"/>
                <a:cs typeface="+mn-cs"/>
              </a:rPr>
              <a:t>ASCII</a:t>
            </a:r>
            <a:r>
              <a:rPr lang="zh-CN" altLang="en-US" sz="1200" kern="1200" dirty="0" smtClean="0">
                <a:solidFill>
                  <a:schemeClr val="tx1"/>
                </a:solidFill>
                <a:effectLst/>
                <a:latin typeface="Arial" charset="0"/>
                <a:ea typeface="宋体" pitchFamily="2" charset="-122"/>
                <a:cs typeface="+mn-cs"/>
              </a:rPr>
              <a:t>码进行传输，计算机系统</a:t>
            </a:r>
            <a:r>
              <a:rPr lang="en-US" altLang="zh-CN" sz="1200" kern="1200" dirty="0" smtClean="0">
                <a:solidFill>
                  <a:schemeClr val="tx1"/>
                </a:solidFill>
                <a:effectLst/>
                <a:latin typeface="Arial" charset="0"/>
                <a:ea typeface="宋体" pitchFamily="2" charset="-122"/>
                <a:cs typeface="+mn-cs"/>
              </a:rPr>
              <a:t>1</a:t>
            </a:r>
            <a:r>
              <a:rPr lang="zh-CN" altLang="en-US" sz="1200" kern="1200" dirty="0" smtClean="0">
                <a:solidFill>
                  <a:schemeClr val="tx1"/>
                </a:solidFill>
                <a:effectLst/>
                <a:latin typeface="Arial" charset="0"/>
                <a:ea typeface="宋体" pitchFamily="2" charset="-122"/>
                <a:cs typeface="+mn-cs"/>
              </a:rPr>
              <a:t>发送</a:t>
            </a:r>
            <a:r>
              <a:rPr lang="en-US" altLang="zh-CN" sz="1200" kern="1200" dirty="0" smtClean="0">
                <a:solidFill>
                  <a:schemeClr val="tx1"/>
                </a:solidFill>
                <a:effectLst/>
                <a:latin typeface="Arial" charset="0"/>
                <a:ea typeface="宋体" pitchFamily="2" charset="-122"/>
                <a:cs typeface="+mn-cs"/>
              </a:rPr>
              <a:t>ASCII</a:t>
            </a:r>
            <a:r>
              <a:rPr lang="zh-CN" altLang="en-US" sz="1200" kern="1200" dirty="0" smtClean="0">
                <a:solidFill>
                  <a:schemeClr val="tx1"/>
                </a:solidFill>
                <a:effectLst/>
                <a:latin typeface="Arial" charset="0"/>
                <a:ea typeface="宋体" pitchFamily="2" charset="-122"/>
                <a:cs typeface="+mn-cs"/>
              </a:rPr>
              <a:t>码的数据，计算机系统</a:t>
            </a:r>
            <a:r>
              <a:rPr lang="en-US" altLang="zh-CN" sz="1200" kern="1200" dirty="0" smtClean="0">
                <a:solidFill>
                  <a:schemeClr val="tx1"/>
                </a:solidFill>
                <a:effectLst/>
                <a:latin typeface="Arial" charset="0"/>
                <a:ea typeface="宋体" pitchFamily="2" charset="-122"/>
                <a:cs typeface="+mn-cs"/>
              </a:rPr>
              <a:t>2</a:t>
            </a:r>
            <a:r>
              <a:rPr lang="zh-CN" altLang="en-US" sz="1200" kern="1200" dirty="0" smtClean="0">
                <a:solidFill>
                  <a:schemeClr val="tx1"/>
                </a:solidFill>
                <a:effectLst/>
                <a:latin typeface="Arial" charset="0"/>
                <a:ea typeface="宋体" pitchFamily="2" charset="-122"/>
                <a:cs typeface="+mn-cs"/>
              </a:rPr>
              <a:t>接收到</a:t>
            </a:r>
            <a:r>
              <a:rPr lang="en-US" altLang="zh-CN" sz="1200" kern="1200" dirty="0" smtClean="0">
                <a:solidFill>
                  <a:schemeClr val="tx1"/>
                </a:solidFill>
                <a:effectLst/>
                <a:latin typeface="Arial" charset="0"/>
                <a:ea typeface="宋体" pitchFamily="2" charset="-122"/>
                <a:cs typeface="+mn-cs"/>
              </a:rPr>
              <a:t>ASCII</a:t>
            </a:r>
            <a:r>
              <a:rPr lang="zh-CN" altLang="en-US" sz="1200" kern="1200" dirty="0" smtClean="0">
                <a:solidFill>
                  <a:schemeClr val="tx1"/>
                </a:solidFill>
                <a:effectLst/>
                <a:latin typeface="Arial" charset="0"/>
                <a:ea typeface="宋体" pitchFamily="2" charset="-122"/>
                <a:cs typeface="+mn-cs"/>
              </a:rPr>
              <a:t>码数据后进行转换，转换成</a:t>
            </a:r>
            <a:r>
              <a:rPr lang="en-US" altLang="zh-CN" sz="1200" kern="1200" dirty="0" smtClean="0">
                <a:solidFill>
                  <a:schemeClr val="tx1"/>
                </a:solidFill>
                <a:effectLst/>
                <a:latin typeface="Arial" charset="0"/>
                <a:ea typeface="宋体" pitchFamily="2" charset="-122"/>
                <a:cs typeface="+mn-cs"/>
              </a:rPr>
              <a:t>EBCDIC</a:t>
            </a:r>
            <a:r>
              <a:rPr lang="zh-CN" altLang="en-US" sz="1200" kern="1200" dirty="0" smtClean="0">
                <a:solidFill>
                  <a:schemeClr val="tx1"/>
                </a:solidFill>
                <a:effectLst/>
                <a:latin typeface="Arial" charset="0"/>
                <a:ea typeface="宋体" pitchFamily="2" charset="-122"/>
                <a:cs typeface="+mn-cs"/>
              </a:rPr>
              <a:t>码。 </a:t>
            </a:r>
            <a:endParaRPr lang="en-US" altLang="zh-CN" sz="1200" kern="1200" dirty="0" smtClean="0">
              <a:solidFill>
                <a:schemeClr val="tx1"/>
              </a:solidFill>
              <a:effectLst/>
              <a:latin typeface="Arial" charset="0"/>
              <a:ea typeface="宋体" pitchFamily="2" charset="-122"/>
              <a:cs typeface="+mn-cs"/>
            </a:endParaRPr>
          </a:p>
          <a:p>
            <a:r>
              <a:rPr lang="en-US" altLang="zh-CN" sz="1200" kern="1200" dirty="0" smtClean="0">
                <a:solidFill>
                  <a:schemeClr val="tx1"/>
                </a:solidFill>
                <a:effectLst/>
                <a:latin typeface="Arial" charset="0"/>
                <a:ea typeface="宋体" pitchFamily="2" charset="-122"/>
                <a:cs typeface="+mn-cs"/>
              </a:rPr>
              <a:t>1</a:t>
            </a:r>
            <a:r>
              <a:rPr lang="zh-CN" altLang="en-US" sz="1200" kern="1200" dirty="0" smtClean="0">
                <a:solidFill>
                  <a:schemeClr val="tx1"/>
                </a:solidFill>
                <a:effectLst/>
                <a:latin typeface="Arial" charset="0"/>
                <a:ea typeface="宋体" pitchFamily="2" charset="-122"/>
                <a:cs typeface="+mn-cs"/>
              </a:rPr>
              <a:t>、建立通信连接； </a:t>
            </a:r>
          </a:p>
          <a:p>
            <a:r>
              <a:rPr lang="en-US" altLang="zh-CN" sz="1200" kern="1200" dirty="0" smtClean="0">
                <a:solidFill>
                  <a:schemeClr val="tx1"/>
                </a:solidFill>
                <a:effectLst/>
                <a:latin typeface="Arial" charset="0"/>
                <a:ea typeface="宋体" pitchFamily="2" charset="-122"/>
                <a:cs typeface="+mn-cs"/>
              </a:rPr>
              <a:t>2</a:t>
            </a:r>
            <a:r>
              <a:rPr lang="zh-CN" altLang="en-US" sz="1200" kern="1200" dirty="0" smtClean="0">
                <a:solidFill>
                  <a:schemeClr val="tx1"/>
                </a:solidFill>
                <a:effectLst/>
                <a:latin typeface="Arial" charset="0"/>
                <a:ea typeface="宋体" pitchFamily="2" charset="-122"/>
                <a:cs typeface="+mn-cs"/>
              </a:rPr>
              <a:t>、传输编码协商； </a:t>
            </a:r>
          </a:p>
          <a:p>
            <a:r>
              <a:rPr lang="zh-CN" altLang="en-US" sz="1200" kern="1200" dirty="0" smtClean="0">
                <a:solidFill>
                  <a:schemeClr val="tx1"/>
                </a:solidFill>
                <a:effectLst/>
                <a:latin typeface="Arial" charset="0"/>
                <a:ea typeface="宋体" pitchFamily="2" charset="-122"/>
                <a:cs typeface="+mn-cs"/>
              </a:rPr>
              <a:t>系统</a:t>
            </a:r>
            <a:r>
              <a:rPr lang="en-US" altLang="zh-CN" sz="1200" kern="1200" dirty="0" smtClean="0">
                <a:solidFill>
                  <a:schemeClr val="tx1"/>
                </a:solidFill>
                <a:effectLst/>
                <a:latin typeface="Arial" charset="0"/>
                <a:ea typeface="宋体" pitchFamily="2" charset="-122"/>
                <a:cs typeface="+mn-cs"/>
              </a:rPr>
              <a:t>1 </a:t>
            </a:r>
            <a:r>
              <a:rPr lang="zh-CN" altLang="en-US" sz="1200" kern="1200" dirty="0" smtClean="0">
                <a:solidFill>
                  <a:schemeClr val="tx1"/>
                </a:solidFill>
                <a:effectLst/>
                <a:latin typeface="Arial" charset="0"/>
                <a:ea typeface="宋体" pitchFamily="2" charset="-122"/>
                <a:cs typeface="+mn-cs"/>
              </a:rPr>
              <a:t>询问 系统</a:t>
            </a:r>
            <a:r>
              <a:rPr lang="en-US" altLang="zh-CN" sz="1200" kern="1200" dirty="0" smtClean="0">
                <a:solidFill>
                  <a:schemeClr val="tx1"/>
                </a:solidFill>
                <a:effectLst/>
                <a:latin typeface="Arial" charset="0"/>
                <a:ea typeface="宋体" pitchFamily="2" charset="-122"/>
                <a:cs typeface="+mn-cs"/>
              </a:rPr>
              <a:t>2</a:t>
            </a:r>
            <a:r>
              <a:rPr lang="zh-CN" altLang="en-US" sz="1200" kern="1200" dirty="0" smtClean="0">
                <a:solidFill>
                  <a:schemeClr val="tx1"/>
                </a:solidFill>
                <a:effectLst/>
                <a:latin typeface="Arial" charset="0"/>
                <a:ea typeface="宋体" pitchFamily="2" charset="-122"/>
                <a:cs typeface="+mn-cs"/>
              </a:rPr>
              <a:t>： </a:t>
            </a:r>
            <a:r>
              <a:rPr lang="en-US" altLang="zh-CN" sz="1200" kern="1200" dirty="0" smtClean="0">
                <a:solidFill>
                  <a:schemeClr val="tx1"/>
                </a:solidFill>
                <a:effectLst/>
                <a:latin typeface="Arial" charset="0"/>
                <a:ea typeface="宋体" pitchFamily="2" charset="-122"/>
                <a:cs typeface="+mn-cs"/>
              </a:rPr>
              <a:t>ASCII OR EBCDIC?</a:t>
            </a:r>
            <a:r>
              <a:rPr lang="zh-CN" altLang="en-US" sz="1200" kern="1200" dirty="0" smtClean="0">
                <a:solidFill>
                  <a:schemeClr val="tx1"/>
                </a:solidFill>
                <a:effectLst/>
                <a:latin typeface="Arial" charset="0"/>
                <a:ea typeface="宋体" pitchFamily="2" charset="-122"/>
                <a:cs typeface="+mn-cs"/>
              </a:rPr>
              <a:t> </a:t>
            </a:r>
          </a:p>
          <a:p>
            <a:r>
              <a:rPr lang="zh-CN" altLang="en-US" sz="1200" kern="1200" dirty="0" smtClean="0">
                <a:solidFill>
                  <a:schemeClr val="tx1"/>
                </a:solidFill>
                <a:effectLst/>
                <a:latin typeface="Arial" charset="0"/>
                <a:ea typeface="宋体" pitchFamily="2" charset="-122"/>
                <a:cs typeface="+mn-cs"/>
              </a:rPr>
              <a:t>系统</a:t>
            </a:r>
            <a:r>
              <a:rPr lang="en-US" altLang="zh-CN" sz="1200" kern="1200" dirty="0" smtClean="0">
                <a:solidFill>
                  <a:schemeClr val="tx1"/>
                </a:solidFill>
                <a:effectLst/>
                <a:latin typeface="Arial" charset="0"/>
                <a:ea typeface="宋体" pitchFamily="2" charset="-122"/>
                <a:cs typeface="+mn-cs"/>
              </a:rPr>
              <a:t>2 </a:t>
            </a:r>
            <a:r>
              <a:rPr lang="zh-CN" altLang="en-US" sz="1200" kern="1200" dirty="0" smtClean="0">
                <a:solidFill>
                  <a:schemeClr val="tx1"/>
                </a:solidFill>
                <a:effectLst/>
                <a:latin typeface="Arial" charset="0"/>
                <a:ea typeface="宋体" pitchFamily="2" charset="-122"/>
                <a:cs typeface="+mn-cs"/>
              </a:rPr>
              <a:t>应答 系统</a:t>
            </a:r>
            <a:r>
              <a:rPr lang="en-US" altLang="zh-CN" sz="1200" kern="1200" dirty="0" smtClean="0">
                <a:solidFill>
                  <a:schemeClr val="tx1"/>
                </a:solidFill>
                <a:effectLst/>
                <a:latin typeface="Arial" charset="0"/>
                <a:ea typeface="宋体" pitchFamily="2" charset="-122"/>
                <a:cs typeface="+mn-cs"/>
              </a:rPr>
              <a:t>1</a:t>
            </a:r>
            <a:r>
              <a:rPr lang="zh-CN" altLang="en-US" sz="1200" kern="1200" dirty="0" smtClean="0">
                <a:solidFill>
                  <a:schemeClr val="tx1"/>
                </a:solidFill>
                <a:effectLst/>
                <a:latin typeface="Arial" charset="0"/>
                <a:ea typeface="宋体" pitchFamily="2" charset="-122"/>
                <a:cs typeface="+mn-cs"/>
              </a:rPr>
              <a:t>： </a:t>
            </a:r>
            <a:r>
              <a:rPr lang="en-US" altLang="zh-CN" sz="1200" kern="1200" dirty="0" smtClean="0">
                <a:solidFill>
                  <a:schemeClr val="tx1"/>
                </a:solidFill>
                <a:effectLst/>
                <a:latin typeface="Arial" charset="0"/>
                <a:ea typeface="宋体" pitchFamily="2" charset="-122"/>
                <a:cs typeface="+mn-cs"/>
              </a:rPr>
              <a:t>ASCII</a:t>
            </a:r>
            <a:r>
              <a:rPr lang="zh-CN" altLang="en-US" sz="1200" kern="1200" dirty="0" smtClean="0">
                <a:solidFill>
                  <a:schemeClr val="tx1"/>
                </a:solidFill>
                <a:effectLst/>
                <a:latin typeface="Arial" charset="0"/>
                <a:ea typeface="宋体" pitchFamily="2" charset="-122"/>
                <a:cs typeface="+mn-cs"/>
              </a:rPr>
              <a:t> </a:t>
            </a:r>
          </a:p>
          <a:p>
            <a:r>
              <a:rPr lang="en-US" altLang="zh-CN" sz="1200" kern="1200" dirty="0" smtClean="0">
                <a:solidFill>
                  <a:schemeClr val="tx1"/>
                </a:solidFill>
                <a:effectLst/>
                <a:latin typeface="Arial" charset="0"/>
                <a:ea typeface="宋体" pitchFamily="2" charset="-122"/>
                <a:cs typeface="+mn-cs"/>
              </a:rPr>
              <a:t>3</a:t>
            </a:r>
            <a:r>
              <a:rPr lang="zh-CN" altLang="en-US" sz="1200" kern="1200" dirty="0" smtClean="0">
                <a:solidFill>
                  <a:schemeClr val="tx1"/>
                </a:solidFill>
                <a:effectLst/>
                <a:latin typeface="Arial" charset="0"/>
                <a:ea typeface="宋体" pitchFamily="2" charset="-122"/>
                <a:cs typeface="+mn-cs"/>
              </a:rPr>
              <a:t>、通信双方按约定的编码</a:t>
            </a:r>
            <a:r>
              <a:rPr lang="en-US" altLang="zh-CN" sz="1200" kern="1200" dirty="0" smtClean="0">
                <a:solidFill>
                  <a:schemeClr val="tx1"/>
                </a:solidFill>
                <a:effectLst/>
                <a:latin typeface="Arial" charset="0"/>
                <a:ea typeface="宋体" pitchFamily="2" charset="-122"/>
                <a:cs typeface="+mn-cs"/>
              </a:rPr>
              <a:t>ASCII</a:t>
            </a:r>
            <a:r>
              <a:rPr lang="zh-CN" altLang="en-US" sz="1200" kern="1200" dirty="0" smtClean="0">
                <a:solidFill>
                  <a:schemeClr val="tx1"/>
                </a:solidFill>
                <a:effectLst/>
                <a:latin typeface="Arial" charset="0"/>
                <a:ea typeface="宋体" pitchFamily="2" charset="-122"/>
                <a:cs typeface="+mn-cs"/>
              </a:rPr>
              <a:t>码进行数据</a:t>
            </a:r>
            <a:r>
              <a:rPr lang="zh-CN" altLang="en-US" sz="1200" kern="1200" smtClean="0">
                <a:solidFill>
                  <a:schemeClr val="tx1"/>
                </a:solidFill>
                <a:effectLst/>
                <a:latin typeface="Arial" charset="0"/>
                <a:ea typeface="宋体" pitchFamily="2" charset="-122"/>
                <a:cs typeface="+mn-cs"/>
              </a:rPr>
              <a:t>交互，系统</a:t>
            </a:r>
            <a:r>
              <a:rPr lang="en-US" altLang="zh-CN" sz="1200" kern="1200" dirty="0" smtClean="0">
                <a:solidFill>
                  <a:schemeClr val="tx1"/>
                </a:solidFill>
                <a:effectLst/>
                <a:latin typeface="Arial" charset="0"/>
                <a:ea typeface="宋体" pitchFamily="2" charset="-122"/>
                <a:cs typeface="+mn-cs"/>
              </a:rPr>
              <a:t>2</a:t>
            </a:r>
            <a:r>
              <a:rPr lang="zh-CN" altLang="en-US" sz="1200" kern="1200" dirty="0" smtClean="0">
                <a:solidFill>
                  <a:schemeClr val="tx1"/>
                </a:solidFill>
                <a:effectLst/>
                <a:latin typeface="Arial" charset="0"/>
                <a:ea typeface="宋体" pitchFamily="2" charset="-122"/>
                <a:cs typeface="+mn-cs"/>
              </a:rPr>
              <a:t>需将接收到的</a:t>
            </a:r>
            <a:r>
              <a:rPr lang="en-US" altLang="zh-CN" sz="1200" kern="1200" dirty="0" smtClean="0">
                <a:solidFill>
                  <a:schemeClr val="tx1"/>
                </a:solidFill>
                <a:effectLst/>
                <a:latin typeface="Arial" charset="0"/>
                <a:ea typeface="宋体" pitchFamily="2" charset="-122"/>
                <a:cs typeface="+mn-cs"/>
              </a:rPr>
              <a:t>ASCII</a:t>
            </a:r>
            <a:r>
              <a:rPr lang="zh-CN" altLang="en-US" sz="1200" kern="1200" dirty="0" smtClean="0">
                <a:solidFill>
                  <a:schemeClr val="tx1"/>
                </a:solidFill>
                <a:effectLst/>
                <a:latin typeface="Arial" charset="0"/>
                <a:ea typeface="宋体" pitchFamily="2" charset="-122"/>
                <a:cs typeface="+mn-cs"/>
              </a:rPr>
              <a:t>码信息转换成</a:t>
            </a:r>
            <a:r>
              <a:rPr lang="en-US" altLang="zh-CN" sz="1200" kern="1200" dirty="0" smtClean="0">
                <a:solidFill>
                  <a:schemeClr val="tx1"/>
                </a:solidFill>
                <a:effectLst/>
                <a:latin typeface="Arial" charset="0"/>
                <a:ea typeface="宋体" pitchFamily="2" charset="-122"/>
                <a:cs typeface="+mn-cs"/>
              </a:rPr>
              <a:t>EBCDIC</a:t>
            </a:r>
            <a:r>
              <a:rPr lang="zh-CN" altLang="en-US" sz="1200" kern="1200" dirty="0" smtClean="0">
                <a:solidFill>
                  <a:schemeClr val="tx1"/>
                </a:solidFill>
                <a:effectLst/>
                <a:latin typeface="Arial" charset="0"/>
                <a:ea typeface="宋体" pitchFamily="2" charset="-122"/>
                <a:cs typeface="+mn-cs"/>
              </a:rPr>
              <a:t>码； </a:t>
            </a:r>
          </a:p>
          <a:p>
            <a:r>
              <a:rPr lang="en-US" altLang="zh-CN" sz="1200" kern="1200" dirty="0" smtClean="0">
                <a:solidFill>
                  <a:schemeClr val="tx1"/>
                </a:solidFill>
                <a:effectLst/>
                <a:latin typeface="Arial" charset="0"/>
                <a:ea typeface="宋体" pitchFamily="2" charset="-122"/>
                <a:cs typeface="+mn-cs"/>
              </a:rPr>
              <a:t>4</a:t>
            </a:r>
            <a:r>
              <a:rPr lang="zh-CN" altLang="en-US" sz="1200" kern="1200" dirty="0" smtClean="0">
                <a:solidFill>
                  <a:schemeClr val="tx1"/>
                </a:solidFill>
                <a:effectLst/>
                <a:latin typeface="Arial" charset="0"/>
                <a:ea typeface="宋体" pitchFamily="2" charset="-122"/>
                <a:cs typeface="+mn-cs"/>
              </a:rPr>
              <a:t>、数据传输结束，拆除连接。</a:t>
            </a:r>
          </a:p>
          <a:p>
            <a:pPr eaLnBrk="1" hangingPunct="1"/>
            <a:endParaRPr lang="en-US" altLang="zh-CN" dirty="0" smtClean="0"/>
          </a:p>
        </p:txBody>
      </p:sp>
    </p:spTree>
    <p:extLst>
      <p:ext uri="{BB962C8B-B14F-4D97-AF65-F5344CB8AC3E}">
        <p14:creationId xmlns:p14="http://schemas.microsoft.com/office/powerpoint/2010/main" val="2221943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1.png"/><Relationship Id="rId4" Type="http://schemas.openxmlformats.org/officeDocument/2006/relationships/oleObject" Target="../embeddings/oleObject1.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en-US" sz="2400">
              <a:latin typeface="Times New Roman" pitchFamily="18" charset="0"/>
            </a:endParaRPr>
          </a:p>
        </p:txBody>
      </p:sp>
      <p:sp>
        <p:nvSpPr>
          <p:cNvPr id="1087490"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p>
        </p:txBody>
      </p:sp>
      <p:sp>
        <p:nvSpPr>
          <p:cNvPr id="1087491" name="Rectangle 3"/>
          <p:cNvSpPr>
            <a:spLocks noGrp="1" noChangeArrowheads="1"/>
          </p:cNvSpPr>
          <p:nvPr>
            <p:ph type="subTitle" idx="1"/>
          </p:nvPr>
        </p:nvSpPr>
        <p:spPr>
          <a:xfrm>
            <a:off x="1447800" y="3429000"/>
            <a:ext cx="7010400" cy="1600200"/>
          </a:xfrm>
        </p:spPr>
        <p:txBody>
          <a:bodyPr/>
          <a:lstStyle>
            <a:lvl1pPr marL="0" indent="0">
              <a:buFont typeface="Wingdings" pitchFamily="82" charset="2"/>
              <a:buNone/>
              <a:defRPr sz="2800"/>
            </a:lvl1pPr>
          </a:lstStyle>
          <a:p>
            <a:r>
              <a:rPr lang="zh-CN" altLang="en-US"/>
              <a:t>单击此处编辑母版副标题样式</a:t>
            </a: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704793C3-138A-4957-8049-0DC3135707B2}" type="slidenum">
              <a:rPr lang="zh-CN" altLang="en-US"/>
              <a:pPr>
                <a:defRPr/>
              </a:pPr>
              <a:t>‹#›</a:t>
            </a:fld>
            <a:endParaRPr lang="en-US" altLang="zh-CN"/>
          </a:p>
        </p:txBody>
      </p:sp>
    </p:spTree>
    <p:extLst>
      <p:ext uri="{BB962C8B-B14F-4D97-AF65-F5344CB8AC3E}">
        <p14:creationId xmlns:p14="http://schemas.microsoft.com/office/powerpoint/2010/main" val="1080732041"/>
      </p:ext>
    </p:extLst>
  </p:cSld>
  <p:clrMapOvr>
    <a:masterClrMapping/>
  </p:clrMapOvr>
  <p:transition spd="med">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288F5650-1D31-40C1-9235-3A00B3FFFB7F}" type="slidenum">
              <a:rPr lang="zh-CN" altLang="en-US"/>
              <a:pPr>
                <a:defRPr/>
              </a:pPr>
              <a:t>‹#›</a:t>
            </a:fld>
            <a:endParaRPr lang="en-US" altLang="zh-CN"/>
          </a:p>
        </p:txBody>
      </p:sp>
    </p:spTree>
    <p:extLst>
      <p:ext uri="{BB962C8B-B14F-4D97-AF65-F5344CB8AC3E}">
        <p14:creationId xmlns:p14="http://schemas.microsoft.com/office/powerpoint/2010/main" val="2148375970"/>
      </p:ext>
    </p:extLst>
  </p:cSld>
  <p:clrMapOvr>
    <a:masterClrMapping/>
  </p:clrMapOvr>
  <p:transition spd="med">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DF8A43AE-99A5-4061-A86D-115F61CE9B68}" type="slidenum">
              <a:rPr lang="zh-CN" altLang="en-US"/>
              <a:pPr>
                <a:defRPr/>
              </a:pPr>
              <a:t>‹#›</a:t>
            </a:fld>
            <a:endParaRPr lang="en-US" altLang="zh-CN"/>
          </a:p>
        </p:txBody>
      </p:sp>
    </p:spTree>
    <p:extLst>
      <p:ext uri="{BB962C8B-B14F-4D97-AF65-F5344CB8AC3E}">
        <p14:creationId xmlns:p14="http://schemas.microsoft.com/office/powerpoint/2010/main" val="3951297337"/>
      </p:ext>
    </p:extLst>
  </p:cSld>
  <p:clrMapOvr>
    <a:masterClrMapping/>
  </p:clrMapOvr>
  <p:transition spd="med">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E59249EC-0660-4FD0-8996-A322358B9ECF}" type="slidenum">
              <a:rPr lang="zh-CN" altLang="en-US"/>
              <a:pPr>
                <a:defRPr/>
              </a:pPr>
              <a:t>‹#›</a:t>
            </a:fld>
            <a:endParaRPr lang="en-US" altLang="zh-CN"/>
          </a:p>
        </p:txBody>
      </p:sp>
    </p:spTree>
    <p:extLst>
      <p:ext uri="{BB962C8B-B14F-4D97-AF65-F5344CB8AC3E}">
        <p14:creationId xmlns:p14="http://schemas.microsoft.com/office/powerpoint/2010/main" val="2872976681"/>
      </p:ext>
    </p:extLst>
  </p:cSld>
  <p:clrMapOvr>
    <a:masterClrMapping/>
  </p:clrMapOvr>
  <p:transition spd="med">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
        <p:nvSpPr>
          <p:cNvPr id="3" name="AutoShape 9"/>
          <p:cNvSpPr>
            <a:spLocks noChangeArrowheads="1"/>
          </p:cNvSpPr>
          <p:nvPr userDrawn="1"/>
        </p:nvSpPr>
        <p:spPr bwMode="auto">
          <a:xfrm>
            <a:off x="1714480" y="2786058"/>
            <a:ext cx="7127875"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ln>
            <a:solidFill>
              <a:schemeClr val="accent6">
                <a:lumMod val="75000"/>
              </a:schemeClr>
            </a:solidFill>
            <a:headEnd/>
            <a:tailEnd/>
          </a:ln>
        </p:spPr>
        <p:style>
          <a:lnRef idx="0">
            <a:schemeClr val="accent6"/>
          </a:lnRef>
          <a:fillRef idx="3">
            <a:schemeClr val="accent6"/>
          </a:fillRef>
          <a:effectRef idx="3">
            <a:schemeClr val="accent6"/>
          </a:effectRef>
          <a:fontRef idx="minor">
            <a:schemeClr val="lt1"/>
          </a:fontRef>
        </p:style>
        <p:txBody>
          <a:bodyPr/>
          <a:lstStyle/>
          <a:p>
            <a:pPr fontAlgn="auto">
              <a:spcBef>
                <a:spcPts val="0"/>
              </a:spcBef>
              <a:spcAft>
                <a:spcPts val="0"/>
              </a:spcAft>
              <a:defRPr/>
            </a:pPr>
            <a:endParaRPr lang="zh-CN" altLang="zh-CN" sz="2400">
              <a:latin typeface="Times New Roman" pitchFamily="18" charset="0"/>
            </a:endParaRPr>
          </a:p>
        </p:txBody>
      </p:sp>
      <p:pic>
        <p:nvPicPr>
          <p:cNvPr id="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7145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Object 2"/>
          <p:cNvGraphicFramePr>
            <a:graphicFrameLocks noChangeAspect="1"/>
          </p:cNvGraphicFramePr>
          <p:nvPr userDrawn="1"/>
        </p:nvGraphicFramePr>
        <p:xfrm>
          <a:off x="1714500" y="6127750"/>
          <a:ext cx="7429500" cy="730250"/>
        </p:xfrm>
        <a:graphic>
          <a:graphicData uri="http://schemas.openxmlformats.org/presentationml/2006/ole">
            <mc:AlternateContent xmlns:mc="http://schemas.openxmlformats.org/markup-compatibility/2006">
              <mc:Choice xmlns:v="urn:schemas-microsoft-com:vml" Requires="v">
                <p:oleObj spid="_x0000_s82982" name="位图图像" r:id="rId4" imgW="7430537" imgH="724001" progId="PBrush">
                  <p:embed/>
                </p:oleObj>
              </mc:Choice>
              <mc:Fallback>
                <p:oleObj name="位图图像" r:id="rId4" imgW="7430537" imgH="724001" progId="PBrush">
                  <p:embed/>
                  <p:pic>
                    <p:nvPicPr>
                      <p:cNvPr id="0" name=""/>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14500" y="6127750"/>
                        <a:ext cx="742950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标题 1"/>
          <p:cNvSpPr>
            <a:spLocks noGrp="1"/>
          </p:cNvSpPr>
          <p:nvPr>
            <p:ph type="ctrTitle"/>
          </p:nvPr>
        </p:nvSpPr>
        <p:spPr>
          <a:xfrm>
            <a:off x="1785918" y="1214422"/>
            <a:ext cx="6672282" cy="1470025"/>
          </a:xfr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916776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72DCBCEA-018E-4527-B404-4E7CCF0A0FDE}" type="slidenum">
              <a:rPr lang="zh-CN" altLang="en-US"/>
              <a:pPr>
                <a:defRPr/>
              </a:pPr>
              <a:t>‹#›</a:t>
            </a:fld>
            <a:endParaRPr lang="en-US" altLang="zh-CN"/>
          </a:p>
        </p:txBody>
      </p:sp>
    </p:spTree>
    <p:extLst>
      <p:ext uri="{BB962C8B-B14F-4D97-AF65-F5344CB8AC3E}">
        <p14:creationId xmlns:p14="http://schemas.microsoft.com/office/powerpoint/2010/main" val="4186849186"/>
      </p:ext>
    </p:extLst>
  </p:cSld>
  <p:clrMapOvr>
    <a:masterClrMapping/>
  </p:clrMapOvr>
  <p:transition spd="med">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51DF2464-2596-4A96-824D-01F3105DE8B6}" type="slidenum">
              <a:rPr lang="zh-CN" altLang="en-US"/>
              <a:pPr>
                <a:defRPr/>
              </a:pPr>
              <a:t>‹#›</a:t>
            </a:fld>
            <a:endParaRPr lang="en-US" altLang="zh-CN"/>
          </a:p>
        </p:txBody>
      </p:sp>
    </p:spTree>
    <p:extLst>
      <p:ext uri="{BB962C8B-B14F-4D97-AF65-F5344CB8AC3E}">
        <p14:creationId xmlns:p14="http://schemas.microsoft.com/office/powerpoint/2010/main" val="3415004595"/>
      </p:ext>
    </p:extLst>
  </p:cSld>
  <p:clrMapOvr>
    <a:masterClrMapping/>
  </p:clrMapOvr>
  <p:transition spd="med">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1BC39F84-2C49-492B-81C3-1D268CB0C862}" type="slidenum">
              <a:rPr lang="zh-CN" altLang="en-US"/>
              <a:pPr>
                <a:defRPr/>
              </a:pPr>
              <a:t>‹#›</a:t>
            </a:fld>
            <a:endParaRPr lang="en-US" altLang="zh-CN"/>
          </a:p>
        </p:txBody>
      </p:sp>
    </p:spTree>
    <p:extLst>
      <p:ext uri="{BB962C8B-B14F-4D97-AF65-F5344CB8AC3E}">
        <p14:creationId xmlns:p14="http://schemas.microsoft.com/office/powerpoint/2010/main" val="1442789282"/>
      </p:ext>
    </p:extLst>
  </p:cSld>
  <p:clrMapOvr>
    <a:masterClrMapping/>
  </p:clrMapOvr>
  <p:transition spd="med">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D1074AD3-4FA9-4E2B-B828-3DCDBDA5B4D5}" type="slidenum">
              <a:rPr lang="zh-CN" altLang="en-US"/>
              <a:pPr>
                <a:defRPr/>
              </a:pPr>
              <a:t>‹#›</a:t>
            </a:fld>
            <a:endParaRPr lang="en-US" altLang="zh-CN"/>
          </a:p>
        </p:txBody>
      </p:sp>
    </p:spTree>
    <p:extLst>
      <p:ext uri="{BB962C8B-B14F-4D97-AF65-F5344CB8AC3E}">
        <p14:creationId xmlns:p14="http://schemas.microsoft.com/office/powerpoint/2010/main" val="3196627126"/>
      </p:ext>
    </p:extLst>
  </p:cSld>
  <p:clrMapOvr>
    <a:masterClrMapping/>
  </p:clrMapOvr>
  <p:transition spd="med">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AB7BA4F0-91CD-404A-A979-1A935CB86A39}" type="slidenum">
              <a:rPr lang="zh-CN" altLang="en-US"/>
              <a:pPr>
                <a:defRPr/>
              </a:pPr>
              <a:t>‹#›</a:t>
            </a:fld>
            <a:endParaRPr lang="en-US" altLang="zh-CN"/>
          </a:p>
        </p:txBody>
      </p:sp>
    </p:spTree>
    <p:extLst>
      <p:ext uri="{BB962C8B-B14F-4D97-AF65-F5344CB8AC3E}">
        <p14:creationId xmlns:p14="http://schemas.microsoft.com/office/powerpoint/2010/main" val="2197945775"/>
      </p:ext>
    </p:extLst>
  </p:cSld>
  <p:clrMapOvr>
    <a:masterClrMapping/>
  </p:clrMapOvr>
  <p:transition spd="med">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233F1CEF-F7C0-481C-B98C-54511D4B1407}" type="slidenum">
              <a:rPr lang="zh-CN" altLang="en-US"/>
              <a:pPr>
                <a:defRPr/>
              </a:pPr>
              <a:t>‹#›</a:t>
            </a:fld>
            <a:endParaRPr lang="en-US" altLang="zh-CN"/>
          </a:p>
        </p:txBody>
      </p:sp>
    </p:spTree>
    <p:extLst>
      <p:ext uri="{BB962C8B-B14F-4D97-AF65-F5344CB8AC3E}">
        <p14:creationId xmlns:p14="http://schemas.microsoft.com/office/powerpoint/2010/main" val="3995215989"/>
      </p:ext>
    </p:extLst>
  </p:cSld>
  <p:clrMapOvr>
    <a:masterClrMapping/>
  </p:clrMapOvr>
  <p:transition spd="med">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BD263F4E-00ED-45E5-9473-F64DE69211F2}" type="slidenum">
              <a:rPr lang="zh-CN" altLang="en-US"/>
              <a:pPr>
                <a:defRPr/>
              </a:pPr>
              <a:t>‹#›</a:t>
            </a:fld>
            <a:endParaRPr lang="en-US" altLang="zh-CN"/>
          </a:p>
        </p:txBody>
      </p:sp>
    </p:spTree>
    <p:extLst>
      <p:ext uri="{BB962C8B-B14F-4D97-AF65-F5344CB8AC3E}">
        <p14:creationId xmlns:p14="http://schemas.microsoft.com/office/powerpoint/2010/main" val="22996908"/>
      </p:ext>
    </p:extLst>
  </p:cSld>
  <p:clrMapOvr>
    <a:masterClrMapping/>
  </p:clrMapOvr>
  <p:transition spd="med">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471C3047-B41D-4CE0-B9D2-F3F23E7A9E76}" type="slidenum">
              <a:rPr lang="zh-CN" altLang="en-US"/>
              <a:pPr>
                <a:defRPr/>
              </a:pPr>
              <a:t>‹#›</a:t>
            </a:fld>
            <a:endParaRPr lang="en-US" altLang="zh-CN"/>
          </a:p>
        </p:txBody>
      </p:sp>
    </p:spTree>
    <p:extLst>
      <p:ext uri="{BB962C8B-B14F-4D97-AF65-F5344CB8AC3E}">
        <p14:creationId xmlns:p14="http://schemas.microsoft.com/office/powerpoint/2010/main" val="4107973038"/>
      </p:ext>
    </p:extLst>
  </p:cSld>
  <p:clrMapOvr>
    <a:masterClrMapping/>
  </p:clrMapOvr>
  <p:transition spd="med">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5123"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86468" name="AutoShape 4"/>
          <p:cNvSpPr>
            <a:spLocks noChangeArrowheads="1"/>
          </p:cNvSpPr>
          <p:nvPr/>
        </p:nvSpPr>
        <p:spPr bwMode="auto">
          <a:xfrm>
            <a:off x="609600" y="1566863"/>
            <a:ext cx="7958138"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en-US" sz="2400">
              <a:latin typeface="Times New Roman" pitchFamily="18" charset="0"/>
            </a:endParaRPr>
          </a:p>
        </p:txBody>
      </p:sp>
      <p:sp>
        <p:nvSpPr>
          <p:cNvPr id="1086469"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p:spPr>
        <p:txBody>
          <a:bodyPr/>
          <a:lstStyle/>
          <a:p>
            <a:pPr>
              <a:defRPr/>
            </a:pPr>
            <a:endParaRPr lang="zh-CN" altLang="en-US"/>
          </a:p>
        </p:txBody>
      </p:sp>
      <p:sp>
        <p:nvSpPr>
          <p:cNvPr id="1086470"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1086471"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vl1pPr>
          </a:lstStyle>
          <a:p>
            <a:pPr>
              <a:defRPr/>
            </a:pPr>
            <a:endParaRPr lang="en-US" altLang="zh-CN"/>
          </a:p>
        </p:txBody>
      </p:sp>
      <p:sp>
        <p:nvSpPr>
          <p:cNvPr id="1086472"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6E5EEB57-3E19-4731-97BF-00A5FC78E9EB}"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16"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7" r:id="rId13"/>
  </p:sldLayoutIdLst>
  <p:transition spd="med">
    <p:random/>
  </p:transition>
  <p:timing>
    <p:tnLst>
      <p:par>
        <p:cTn id="1" dur="indefinite" restart="never" nodeType="tmRoot"/>
      </p:par>
    </p:tnLst>
  </p:timing>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8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8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8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8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1.wmf"/><Relationship Id="rId4" Type="http://schemas.openxmlformats.org/officeDocument/2006/relationships/oleObject" Target="../embeddings/oleObject3.bin"/></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1.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3.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7.png"/><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3"/>
          <p:cNvSpPr>
            <a:spLocks noGrp="1"/>
          </p:cNvSpPr>
          <p:nvPr>
            <p:ph type="ctrTitle"/>
          </p:nvPr>
        </p:nvSpPr>
        <p:spPr>
          <a:xfrm>
            <a:off x="1714500" y="1214438"/>
            <a:ext cx="6529388" cy="1470025"/>
          </a:xfrm>
        </p:spPr>
        <p:txBody>
          <a:bodyPr/>
          <a:lstStyle/>
          <a:p>
            <a:pPr eaLnBrk="1" hangingPunct="1"/>
            <a:r>
              <a:rPr lang="en-US" altLang="zh-CN" sz="4000" smtClean="0"/>
              <a:t>OSI Layer 5-7:</a:t>
            </a:r>
            <a:br>
              <a:rPr lang="en-US" altLang="zh-CN" sz="4000" smtClean="0"/>
            </a:br>
            <a:r>
              <a:rPr lang="en-US" altLang="zh-CN" sz="4000" smtClean="0"/>
              <a:t>Application Layers</a:t>
            </a:r>
            <a:endParaRPr lang="zh-CN" altLang="en-US" smtClean="0"/>
          </a:p>
        </p:txBody>
      </p:sp>
    </p:spTree>
  </p:cSld>
  <p:clrMapOvr>
    <a:masterClrMapping/>
  </p:clrMapOvr>
  <p:transition spd="med">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CN" smtClean="0"/>
              <a:t>Graphic File Formats</a:t>
            </a:r>
          </a:p>
        </p:txBody>
      </p:sp>
      <p:sp>
        <p:nvSpPr>
          <p:cNvPr id="15363" name="Rectangle 3"/>
          <p:cNvSpPr>
            <a:spLocks noGrp="1" noChangeArrowheads="1"/>
          </p:cNvSpPr>
          <p:nvPr>
            <p:ph type="body" idx="1"/>
          </p:nvPr>
        </p:nvSpPr>
        <p:spPr>
          <a:xfrm>
            <a:off x="762000" y="2057400"/>
            <a:ext cx="8024813" cy="4114800"/>
          </a:xfrm>
        </p:spPr>
        <p:txBody>
          <a:bodyPr/>
          <a:lstStyle/>
          <a:p>
            <a:pPr eaLnBrk="1" hangingPunct="1">
              <a:lnSpc>
                <a:spcPct val="90000"/>
              </a:lnSpc>
              <a:spcBef>
                <a:spcPts val="500"/>
              </a:spcBef>
              <a:spcAft>
                <a:spcPts val="500"/>
              </a:spcAft>
              <a:buSzPct val="110000"/>
              <a:buFont typeface="Wingdings" pitchFamily="2" charset="2"/>
              <a:buChar char="§"/>
            </a:pPr>
            <a:r>
              <a:rPr lang="en-US" altLang="zh-CN" smtClean="0"/>
              <a:t>The Internet often uses two binary file formats to display images:</a:t>
            </a:r>
          </a:p>
          <a:p>
            <a:pPr lvl="1" eaLnBrk="1" hangingPunct="1">
              <a:lnSpc>
                <a:spcPct val="90000"/>
              </a:lnSpc>
              <a:spcBef>
                <a:spcPts val="500"/>
              </a:spcBef>
              <a:spcAft>
                <a:spcPts val="500"/>
              </a:spcAft>
              <a:buSzPct val="110000"/>
              <a:buFont typeface="Wingdings" pitchFamily="2" charset="2"/>
              <a:buChar char="§"/>
            </a:pPr>
            <a:r>
              <a:rPr lang="en-US" altLang="zh-CN" smtClean="0"/>
              <a:t>Graphic Interchange Format (GIF)</a:t>
            </a:r>
          </a:p>
          <a:p>
            <a:pPr lvl="1" eaLnBrk="1" hangingPunct="1">
              <a:lnSpc>
                <a:spcPct val="90000"/>
              </a:lnSpc>
              <a:spcBef>
                <a:spcPts val="500"/>
              </a:spcBef>
              <a:spcAft>
                <a:spcPts val="500"/>
              </a:spcAft>
              <a:buSzPct val="110000"/>
              <a:buFont typeface="Wingdings" pitchFamily="2" charset="2"/>
              <a:buChar char="§"/>
            </a:pPr>
            <a:r>
              <a:rPr lang="en-US" altLang="zh-CN" smtClean="0"/>
              <a:t>Joint Photographic Experts Group (JPEG). </a:t>
            </a:r>
          </a:p>
          <a:p>
            <a:pPr eaLnBrk="1" hangingPunct="1">
              <a:lnSpc>
                <a:spcPct val="90000"/>
              </a:lnSpc>
              <a:spcBef>
                <a:spcPts val="500"/>
              </a:spcBef>
              <a:spcAft>
                <a:spcPts val="500"/>
              </a:spcAft>
              <a:buSzPct val="110000"/>
              <a:buFont typeface="Wingdings" pitchFamily="2" charset="2"/>
              <a:buChar char="§"/>
            </a:pPr>
            <a:r>
              <a:rPr lang="en-US" altLang="zh-CN" smtClean="0"/>
              <a:t>Any computer with a reader for the GIF and JPEG file formats can read these file types, regardless of the type of computer. </a:t>
            </a:r>
          </a:p>
          <a:p>
            <a:pPr eaLnBrk="1" hangingPunct="1">
              <a:lnSpc>
                <a:spcPct val="90000"/>
              </a:lnSpc>
            </a:pPr>
            <a:endParaRPr lang="en-US" altLang="zh-CN"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CN" smtClean="0"/>
              <a:t>Multimedia File Format</a:t>
            </a:r>
          </a:p>
        </p:txBody>
      </p:sp>
      <p:sp>
        <p:nvSpPr>
          <p:cNvPr id="16387" name="Rectangle 3"/>
          <p:cNvSpPr>
            <a:spLocks noGrp="1" noChangeArrowheads="1"/>
          </p:cNvSpPr>
          <p:nvPr>
            <p:ph type="body" idx="1"/>
          </p:nvPr>
        </p:nvSpPr>
        <p:spPr>
          <a:xfrm>
            <a:off x="685800" y="1714500"/>
            <a:ext cx="8458200" cy="4381500"/>
          </a:xfrm>
        </p:spPr>
        <p:txBody>
          <a:bodyPr/>
          <a:lstStyle/>
          <a:p>
            <a:pPr eaLnBrk="1" hangingPunct="1">
              <a:spcBef>
                <a:spcPts val="500"/>
              </a:spcBef>
              <a:spcAft>
                <a:spcPts val="500"/>
              </a:spcAft>
            </a:pPr>
            <a:r>
              <a:rPr lang="en-US" altLang="zh-CN" dirty="0" smtClean="0"/>
              <a:t>The multimedia file format is another type of binary file, which stores sounds, music, and video. </a:t>
            </a:r>
          </a:p>
          <a:p>
            <a:pPr lvl="1" eaLnBrk="1" hangingPunct="1"/>
            <a:r>
              <a:rPr lang="en-US" altLang="zh-CN" dirty="0" smtClean="0"/>
              <a:t>These files may be completely downloaded, and then played, or they may download while they are playing. </a:t>
            </a:r>
          </a:p>
          <a:p>
            <a:pPr lvl="1" eaLnBrk="1" hangingPunct="1"/>
            <a:r>
              <a:rPr lang="en-US" altLang="zh-CN" dirty="0" smtClean="0"/>
              <a:t>The latter method is referred to as streaming audio. </a:t>
            </a:r>
          </a:p>
          <a:p>
            <a:pPr eaLnBrk="1" hangingPunct="1"/>
            <a:endParaRPr lang="en-US" altLang="zh-CN"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zh-CN" smtClean="0"/>
              <a:t>Encryption &amp; Compression</a:t>
            </a:r>
          </a:p>
        </p:txBody>
      </p:sp>
      <p:sp>
        <p:nvSpPr>
          <p:cNvPr id="17411" name="Rectangle 3"/>
          <p:cNvSpPr>
            <a:spLocks noGrp="1" noChangeArrowheads="1"/>
          </p:cNvSpPr>
          <p:nvPr>
            <p:ph type="body" idx="1"/>
          </p:nvPr>
        </p:nvSpPr>
        <p:spPr>
          <a:xfrm>
            <a:off x="539750" y="1773238"/>
            <a:ext cx="8604250" cy="4114800"/>
          </a:xfrm>
        </p:spPr>
        <p:txBody>
          <a:bodyPr/>
          <a:lstStyle/>
          <a:p>
            <a:pPr eaLnBrk="1" hangingPunct="1">
              <a:lnSpc>
                <a:spcPct val="130000"/>
              </a:lnSpc>
              <a:spcBef>
                <a:spcPts val="500"/>
              </a:spcBef>
              <a:spcAft>
                <a:spcPts val="500"/>
              </a:spcAft>
            </a:pPr>
            <a:r>
              <a:rPr lang="en-US" altLang="zh-CN" smtClean="0"/>
              <a:t>Layer 6 is responsible for data encryption. </a:t>
            </a:r>
          </a:p>
          <a:p>
            <a:pPr lvl="1" eaLnBrk="1" hangingPunct="1">
              <a:lnSpc>
                <a:spcPct val="130000"/>
              </a:lnSpc>
              <a:spcBef>
                <a:spcPts val="500"/>
              </a:spcBef>
              <a:spcAft>
                <a:spcPts val="500"/>
              </a:spcAft>
            </a:pPr>
            <a:r>
              <a:rPr lang="en-US" altLang="zh-CN" smtClean="0"/>
              <a:t>Data encryption protects information during its transmission. </a:t>
            </a:r>
          </a:p>
          <a:p>
            <a:pPr eaLnBrk="1" hangingPunct="1">
              <a:lnSpc>
                <a:spcPct val="130000"/>
              </a:lnSpc>
              <a:spcBef>
                <a:spcPts val="500"/>
              </a:spcBef>
              <a:spcAft>
                <a:spcPts val="500"/>
              </a:spcAft>
            </a:pPr>
            <a:r>
              <a:rPr lang="en-US" altLang="zh-CN" smtClean="0"/>
              <a:t>The presentation layer is also responsible for the compression of files.</a:t>
            </a:r>
            <a:r>
              <a:rPr lang="en-US" altLang="zh-CN" smtClean="0">
                <a:latin typeface="Arial" charset="0"/>
              </a:rPr>
              <a:t> </a:t>
            </a:r>
          </a:p>
          <a:p>
            <a:pPr eaLnBrk="1" hangingPunct="1">
              <a:lnSpc>
                <a:spcPct val="130000"/>
              </a:lnSpc>
            </a:pPr>
            <a:endParaRPr lang="zh-CN" alt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smtClean="0"/>
              <a:t>The Application Layers</a:t>
            </a:r>
          </a:p>
        </p:txBody>
      </p:sp>
      <p:sp>
        <p:nvSpPr>
          <p:cNvPr id="18435" name="Rectangle 3"/>
          <p:cNvSpPr>
            <a:spLocks noGrp="1" noChangeArrowheads="1"/>
          </p:cNvSpPr>
          <p:nvPr>
            <p:ph type="body" idx="1"/>
          </p:nvPr>
        </p:nvSpPr>
        <p:spPr>
          <a:xfrm>
            <a:off x="1066800" y="1981200"/>
            <a:ext cx="7924800" cy="4114800"/>
          </a:xfrm>
        </p:spPr>
        <p:txBody>
          <a:bodyPr/>
          <a:lstStyle/>
          <a:p>
            <a:pPr eaLnBrk="1" hangingPunct="1">
              <a:lnSpc>
                <a:spcPct val="190000"/>
              </a:lnSpc>
            </a:pPr>
            <a:r>
              <a:rPr lang="en-US" altLang="zh-CN" smtClean="0"/>
              <a:t>The Session Layer</a:t>
            </a:r>
          </a:p>
          <a:p>
            <a:pPr eaLnBrk="1" hangingPunct="1">
              <a:lnSpc>
                <a:spcPct val="190000"/>
              </a:lnSpc>
            </a:pPr>
            <a:r>
              <a:rPr lang="en-US" altLang="zh-CN" smtClean="0"/>
              <a:t>The Presentation Layer</a:t>
            </a:r>
          </a:p>
          <a:p>
            <a:pPr eaLnBrk="1" hangingPunct="1">
              <a:lnSpc>
                <a:spcPct val="190000"/>
              </a:lnSpc>
            </a:pPr>
            <a:r>
              <a:rPr lang="en-US" altLang="zh-CN" smtClean="0">
                <a:solidFill>
                  <a:srgbClr val="006600"/>
                </a:solidFill>
              </a:rPr>
              <a:t>The Application Layer</a:t>
            </a:r>
          </a:p>
          <a:p>
            <a:pPr lvl="1" eaLnBrk="1" hangingPunct="1">
              <a:lnSpc>
                <a:spcPct val="190000"/>
              </a:lnSpc>
            </a:pPr>
            <a:endParaRPr lang="en-US" altLang="zh-CN" smtClean="0"/>
          </a:p>
        </p:txBody>
      </p:sp>
    </p:spTree>
  </p:cSld>
  <p:clrMapOvr>
    <a:masterClrMapping/>
  </p:clrMapOvr>
  <p:transition spd="med">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6658" name="Picture 2"/>
          <p:cNvPicPr>
            <a:picLocks noChangeAspect="1" noChangeArrowheads="1"/>
          </p:cNvPicPr>
          <p:nvPr/>
        </p:nvPicPr>
        <p:blipFill>
          <a:blip r:embed="rId3">
            <a:extLst>
              <a:ext uri="{28A0092B-C50C-407E-A947-70E740481C1C}">
                <a14:useLocalDpi xmlns:a14="http://schemas.microsoft.com/office/drawing/2010/main" val="0"/>
              </a:ext>
            </a:extLst>
          </a:blip>
          <a:srcRect b="4005"/>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272" fill="hold" nodeType="afterEffect">
                                  <p:stCondLst>
                                    <p:cond delay="0"/>
                                  </p:stCondLst>
                                  <p:childTnLst>
                                    <p:set>
                                      <p:cBhvr>
                                        <p:cTn id="6" dur="1" fill="hold">
                                          <p:stCondLst>
                                            <p:cond delay="0"/>
                                          </p:stCondLst>
                                        </p:cTn>
                                        <p:tgtEl>
                                          <p:spTgt spid="966658"/>
                                        </p:tgtEl>
                                        <p:attrNameLst>
                                          <p:attrName>style.visibility</p:attrName>
                                        </p:attrNameLst>
                                      </p:cBhvr>
                                      <p:to>
                                        <p:strVal val="visible"/>
                                      </p:to>
                                    </p:set>
                                    <p:anim calcmode="lin" valueType="num">
                                      <p:cBhvr>
                                        <p:cTn id="7" dur="500" fill="hold"/>
                                        <p:tgtEl>
                                          <p:spTgt spid="966658"/>
                                        </p:tgtEl>
                                        <p:attrNameLst>
                                          <p:attrName>ppt_w</p:attrName>
                                        </p:attrNameLst>
                                      </p:cBhvr>
                                      <p:tavLst>
                                        <p:tav tm="0">
                                          <p:val>
                                            <p:strVal val="2/3*#ppt_w"/>
                                          </p:val>
                                        </p:tav>
                                        <p:tav tm="100000">
                                          <p:val>
                                            <p:strVal val="#ppt_w"/>
                                          </p:val>
                                        </p:tav>
                                      </p:tavLst>
                                    </p:anim>
                                    <p:anim calcmode="lin" valueType="num">
                                      <p:cBhvr>
                                        <p:cTn id="8" dur="500" fill="hold"/>
                                        <p:tgtEl>
                                          <p:spTgt spid="966658"/>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8706" name="Rectangle 2"/>
          <p:cNvSpPr>
            <a:spLocks noChangeArrowheads="1"/>
          </p:cNvSpPr>
          <p:nvPr/>
        </p:nvSpPr>
        <p:spPr bwMode="auto">
          <a:xfrm>
            <a:off x="428625" y="1714500"/>
            <a:ext cx="8382000" cy="4427538"/>
          </a:xfrm>
          <a:prstGeom prst="rect">
            <a:avLst/>
          </a:prstGeom>
          <a:noFill/>
          <a:ln w="9525">
            <a:noFill/>
            <a:miter lim="800000"/>
            <a:headEnd/>
            <a:tailEnd/>
          </a:ln>
        </p:spPr>
        <p:txBody>
          <a:bodyPr>
            <a:spAutoFit/>
          </a:bodyPr>
          <a:lstStyle/>
          <a:p>
            <a:pPr eaLnBrk="0" hangingPunct="0">
              <a:spcBef>
                <a:spcPts val="500"/>
              </a:spcBef>
              <a:spcAft>
                <a:spcPts val="500"/>
              </a:spcAft>
              <a:buClr>
                <a:schemeClr val="accent6"/>
              </a:buClr>
              <a:buSzPct val="110000"/>
              <a:buFont typeface="Wingdings" pitchFamily="2" charset="2"/>
              <a:buChar char="p"/>
              <a:defRPr/>
            </a:pPr>
            <a:r>
              <a:rPr lang="en-US" altLang="zh-CN" sz="2400" dirty="0"/>
              <a:t> The application layer (closest to the user) supports the </a:t>
            </a:r>
            <a:r>
              <a:rPr lang="en-US" altLang="zh-CN" sz="2400" i="1" dirty="0"/>
              <a:t>communicating component</a:t>
            </a:r>
            <a:r>
              <a:rPr lang="en-US" altLang="zh-CN" sz="2400" dirty="0"/>
              <a:t> of an application. </a:t>
            </a:r>
          </a:p>
          <a:p>
            <a:pPr eaLnBrk="0" hangingPunct="0">
              <a:spcBef>
                <a:spcPts val="500"/>
              </a:spcBef>
              <a:spcAft>
                <a:spcPts val="500"/>
              </a:spcAft>
              <a:buClr>
                <a:schemeClr val="accent6"/>
              </a:buClr>
              <a:buSzPct val="110000"/>
              <a:buFont typeface="Wingdings" pitchFamily="2" charset="2"/>
              <a:buChar char="p"/>
              <a:defRPr/>
            </a:pPr>
            <a:r>
              <a:rPr lang="en-US" altLang="zh-CN" sz="2400" dirty="0"/>
              <a:t> The application layer: </a:t>
            </a:r>
          </a:p>
          <a:p>
            <a:pPr lvl="1" eaLnBrk="0" hangingPunct="0">
              <a:spcBef>
                <a:spcPts val="500"/>
              </a:spcBef>
              <a:spcAft>
                <a:spcPts val="500"/>
              </a:spcAft>
              <a:buClr>
                <a:schemeClr val="hlink"/>
              </a:buClr>
              <a:buSzPct val="110000"/>
              <a:buFont typeface="Wingdings" pitchFamily="2" charset="2"/>
              <a:buChar char="§"/>
              <a:defRPr/>
            </a:pPr>
            <a:r>
              <a:rPr lang="en-US" altLang="zh-CN" sz="2400" u="sng" dirty="0">
                <a:solidFill>
                  <a:schemeClr val="bg2"/>
                </a:solidFill>
              </a:rPr>
              <a:t> </a:t>
            </a:r>
            <a:r>
              <a:rPr lang="en-US" altLang="zh-CN" sz="2400" u="sng" dirty="0"/>
              <a:t>Identifies and establishes the availability of intended communication partners</a:t>
            </a:r>
            <a:endParaRPr lang="en-US" altLang="zh-CN" sz="2400" dirty="0"/>
          </a:p>
          <a:p>
            <a:pPr lvl="1" eaLnBrk="0" hangingPunct="0">
              <a:spcBef>
                <a:spcPts val="500"/>
              </a:spcBef>
              <a:spcAft>
                <a:spcPts val="500"/>
              </a:spcAft>
              <a:buClr>
                <a:schemeClr val="hlink"/>
              </a:buClr>
              <a:buSzPct val="110000"/>
              <a:buFont typeface="Wingdings" pitchFamily="2" charset="2"/>
              <a:buChar char="§"/>
              <a:defRPr/>
            </a:pPr>
            <a:r>
              <a:rPr lang="en-US" altLang="zh-CN" sz="2400" u="sng" dirty="0"/>
              <a:t> Synchronizes cooperating applications</a:t>
            </a:r>
          </a:p>
          <a:p>
            <a:pPr lvl="1" eaLnBrk="0" hangingPunct="0">
              <a:spcBef>
                <a:spcPts val="500"/>
              </a:spcBef>
              <a:spcAft>
                <a:spcPts val="500"/>
              </a:spcAft>
              <a:buClr>
                <a:schemeClr val="hlink"/>
              </a:buClr>
              <a:buSzPct val="110000"/>
              <a:buFont typeface="Wingdings" pitchFamily="2" charset="2"/>
              <a:buChar char="§"/>
              <a:defRPr/>
            </a:pPr>
            <a:r>
              <a:rPr lang="en-US" altLang="zh-CN" sz="2400" u="sng" dirty="0"/>
              <a:t> Establishes agreement on procedures for error recovery</a:t>
            </a:r>
          </a:p>
          <a:p>
            <a:pPr lvl="1" eaLnBrk="0" hangingPunct="0">
              <a:spcBef>
                <a:spcPts val="500"/>
              </a:spcBef>
              <a:spcAft>
                <a:spcPts val="500"/>
              </a:spcAft>
              <a:buClr>
                <a:schemeClr val="hlink"/>
              </a:buClr>
              <a:buSzPct val="110000"/>
              <a:buFont typeface="Wingdings" pitchFamily="2" charset="2"/>
              <a:buChar char="§"/>
              <a:defRPr/>
            </a:pPr>
            <a:r>
              <a:rPr lang="en-US" altLang="zh-CN" sz="2400" u="sng" dirty="0"/>
              <a:t> Control of data integrity</a:t>
            </a:r>
            <a:endParaRPr lang="en-US" altLang="zh-CN" sz="2400" dirty="0"/>
          </a:p>
        </p:txBody>
      </p:sp>
      <p:sp>
        <p:nvSpPr>
          <p:cNvPr id="20483" name="Rectangle 3"/>
          <p:cNvSpPr>
            <a:spLocks noGrp="1" noChangeArrowheads="1"/>
          </p:cNvSpPr>
          <p:nvPr>
            <p:ph type="title" idx="4294967295"/>
          </p:nvPr>
        </p:nvSpPr>
        <p:spPr>
          <a:xfrm>
            <a:off x="644525" y="620713"/>
            <a:ext cx="7853363" cy="738187"/>
          </a:xfrm>
        </p:spPr>
        <p:txBody>
          <a:bodyPr/>
          <a:lstStyle/>
          <a:p>
            <a:pPr eaLnBrk="1" hangingPunct="1"/>
            <a:r>
              <a:rPr lang="en-US" altLang="zh-CN" sz="3000" smtClean="0"/>
              <a:t>Layer 7:  Application Layer</a:t>
            </a:r>
            <a:endParaRPr lang="zh-CN" altLang="en-US" smtClean="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968706">
                                            <p:txEl>
                                              <p:pRg st="0" end="0"/>
                                            </p:txEl>
                                          </p:spTgt>
                                        </p:tgtEl>
                                        <p:attrNameLst>
                                          <p:attrName>style.visibility</p:attrName>
                                        </p:attrNameLst>
                                      </p:cBhvr>
                                      <p:to>
                                        <p:strVal val="visible"/>
                                      </p:to>
                                    </p:set>
                                    <p:anim calcmode="lin" valueType="num">
                                      <p:cBhvr>
                                        <p:cTn id="7" dur="500" fill="hold"/>
                                        <p:tgtEl>
                                          <p:spTgt spid="968706">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968706">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968706">
                                            <p:txEl>
                                              <p:pRg st="0" end="0"/>
                                            </p:txEl>
                                          </p:spTgt>
                                        </p:tgtEl>
                                        <p:attrNameLst>
                                          <p:attrName>ppt_x</p:attrName>
                                        </p:attrNameLst>
                                      </p:cBhvr>
                                      <p:tavLst>
                                        <p:tav tm="0">
                                          <p:val>
                                            <p:fltVal val="0.5"/>
                                          </p:val>
                                        </p:tav>
                                        <p:tav tm="100000">
                                          <p:val>
                                            <p:strVal val="#ppt_x"/>
                                          </p:val>
                                        </p:tav>
                                      </p:tavLst>
                                    </p:anim>
                                    <p:anim calcmode="lin" valueType="num">
                                      <p:cBhvr>
                                        <p:cTn id="10" dur="500" fill="hold"/>
                                        <p:tgtEl>
                                          <p:spTgt spid="968706">
                                            <p:txEl>
                                              <p:pRg st="0" end="0"/>
                                            </p:txEl>
                                          </p:spTgt>
                                        </p:tgtEl>
                                        <p:attrNameLst>
                                          <p:attrName>ppt_y</p:attrName>
                                        </p:attrNameLst>
                                      </p:cBhvr>
                                      <p:tavLst>
                                        <p:tav tm="0">
                                          <p:val>
                                            <p:fltVal val="0.5"/>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3" presetClass="entr" presetSubtype="528" fill="hold" grpId="0" nodeType="clickEffect">
                                  <p:stCondLst>
                                    <p:cond delay="0"/>
                                  </p:stCondLst>
                                  <p:childTnLst>
                                    <p:set>
                                      <p:cBhvr>
                                        <p:cTn id="14" dur="1" fill="hold">
                                          <p:stCondLst>
                                            <p:cond delay="0"/>
                                          </p:stCondLst>
                                        </p:cTn>
                                        <p:tgtEl>
                                          <p:spTgt spid="968706">
                                            <p:txEl>
                                              <p:pRg st="1" end="1"/>
                                            </p:txEl>
                                          </p:spTgt>
                                        </p:tgtEl>
                                        <p:attrNameLst>
                                          <p:attrName>style.visibility</p:attrName>
                                        </p:attrNameLst>
                                      </p:cBhvr>
                                      <p:to>
                                        <p:strVal val="visible"/>
                                      </p:to>
                                    </p:set>
                                    <p:anim calcmode="lin" valueType="num">
                                      <p:cBhvr>
                                        <p:cTn id="15" dur="500" fill="hold"/>
                                        <p:tgtEl>
                                          <p:spTgt spid="968706">
                                            <p:txEl>
                                              <p:pRg st="1" end="1"/>
                                            </p:txEl>
                                          </p:spTgt>
                                        </p:tgtEl>
                                        <p:attrNameLst>
                                          <p:attrName>ppt_w</p:attrName>
                                        </p:attrNameLst>
                                      </p:cBhvr>
                                      <p:tavLst>
                                        <p:tav tm="0">
                                          <p:val>
                                            <p:fltVal val="0"/>
                                          </p:val>
                                        </p:tav>
                                        <p:tav tm="100000">
                                          <p:val>
                                            <p:strVal val="#ppt_w"/>
                                          </p:val>
                                        </p:tav>
                                      </p:tavLst>
                                    </p:anim>
                                    <p:anim calcmode="lin" valueType="num">
                                      <p:cBhvr>
                                        <p:cTn id="16" dur="500" fill="hold"/>
                                        <p:tgtEl>
                                          <p:spTgt spid="968706">
                                            <p:txEl>
                                              <p:pRg st="1" end="1"/>
                                            </p:txEl>
                                          </p:spTgt>
                                        </p:tgtEl>
                                        <p:attrNameLst>
                                          <p:attrName>ppt_h</p:attrName>
                                        </p:attrNameLst>
                                      </p:cBhvr>
                                      <p:tavLst>
                                        <p:tav tm="0">
                                          <p:val>
                                            <p:fltVal val="0"/>
                                          </p:val>
                                        </p:tav>
                                        <p:tav tm="100000">
                                          <p:val>
                                            <p:strVal val="#ppt_h"/>
                                          </p:val>
                                        </p:tav>
                                      </p:tavLst>
                                    </p:anim>
                                    <p:anim calcmode="lin" valueType="num">
                                      <p:cBhvr>
                                        <p:cTn id="17" dur="500" fill="hold"/>
                                        <p:tgtEl>
                                          <p:spTgt spid="968706">
                                            <p:txEl>
                                              <p:pRg st="1" end="1"/>
                                            </p:txEl>
                                          </p:spTgt>
                                        </p:tgtEl>
                                        <p:attrNameLst>
                                          <p:attrName>ppt_x</p:attrName>
                                        </p:attrNameLst>
                                      </p:cBhvr>
                                      <p:tavLst>
                                        <p:tav tm="0">
                                          <p:val>
                                            <p:fltVal val="0.5"/>
                                          </p:val>
                                        </p:tav>
                                        <p:tav tm="100000">
                                          <p:val>
                                            <p:strVal val="#ppt_x"/>
                                          </p:val>
                                        </p:tav>
                                      </p:tavLst>
                                    </p:anim>
                                    <p:anim calcmode="lin" valueType="num">
                                      <p:cBhvr>
                                        <p:cTn id="18" dur="500" fill="hold"/>
                                        <p:tgtEl>
                                          <p:spTgt spid="968706">
                                            <p:txEl>
                                              <p:pRg st="1" end="1"/>
                                            </p:txEl>
                                          </p:spTgt>
                                        </p:tgtEl>
                                        <p:attrNameLst>
                                          <p:attrName>ppt_y</p:attrName>
                                        </p:attrNameLst>
                                      </p:cBhvr>
                                      <p:tavLst>
                                        <p:tav tm="0">
                                          <p:val>
                                            <p:fltVal val="0.5"/>
                                          </p:val>
                                        </p:tav>
                                        <p:tav tm="100000">
                                          <p:val>
                                            <p:strVal val="#ppt_y"/>
                                          </p:val>
                                        </p:tav>
                                      </p:tavLst>
                                    </p:anim>
                                  </p:childTnLst>
                                </p:cTn>
                              </p:par>
                              <p:par>
                                <p:cTn id="19" presetID="23" presetClass="entr" presetSubtype="528" fill="hold" grpId="0" nodeType="withEffect">
                                  <p:stCondLst>
                                    <p:cond delay="0"/>
                                  </p:stCondLst>
                                  <p:childTnLst>
                                    <p:set>
                                      <p:cBhvr>
                                        <p:cTn id="20" dur="1" fill="hold">
                                          <p:stCondLst>
                                            <p:cond delay="0"/>
                                          </p:stCondLst>
                                        </p:cTn>
                                        <p:tgtEl>
                                          <p:spTgt spid="968706">
                                            <p:txEl>
                                              <p:pRg st="2" end="2"/>
                                            </p:txEl>
                                          </p:spTgt>
                                        </p:tgtEl>
                                        <p:attrNameLst>
                                          <p:attrName>style.visibility</p:attrName>
                                        </p:attrNameLst>
                                      </p:cBhvr>
                                      <p:to>
                                        <p:strVal val="visible"/>
                                      </p:to>
                                    </p:set>
                                    <p:anim calcmode="lin" valueType="num">
                                      <p:cBhvr>
                                        <p:cTn id="21" dur="500" fill="hold"/>
                                        <p:tgtEl>
                                          <p:spTgt spid="968706">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968706">
                                            <p:txEl>
                                              <p:pRg st="2" end="2"/>
                                            </p:txEl>
                                          </p:spTgt>
                                        </p:tgtEl>
                                        <p:attrNameLst>
                                          <p:attrName>ppt_h</p:attrName>
                                        </p:attrNameLst>
                                      </p:cBhvr>
                                      <p:tavLst>
                                        <p:tav tm="0">
                                          <p:val>
                                            <p:fltVal val="0"/>
                                          </p:val>
                                        </p:tav>
                                        <p:tav tm="100000">
                                          <p:val>
                                            <p:strVal val="#ppt_h"/>
                                          </p:val>
                                        </p:tav>
                                      </p:tavLst>
                                    </p:anim>
                                    <p:anim calcmode="lin" valueType="num">
                                      <p:cBhvr>
                                        <p:cTn id="23" dur="500" fill="hold"/>
                                        <p:tgtEl>
                                          <p:spTgt spid="968706">
                                            <p:txEl>
                                              <p:pRg st="2" end="2"/>
                                            </p:txEl>
                                          </p:spTgt>
                                        </p:tgtEl>
                                        <p:attrNameLst>
                                          <p:attrName>ppt_x</p:attrName>
                                        </p:attrNameLst>
                                      </p:cBhvr>
                                      <p:tavLst>
                                        <p:tav tm="0">
                                          <p:val>
                                            <p:fltVal val="0.5"/>
                                          </p:val>
                                        </p:tav>
                                        <p:tav tm="100000">
                                          <p:val>
                                            <p:strVal val="#ppt_x"/>
                                          </p:val>
                                        </p:tav>
                                      </p:tavLst>
                                    </p:anim>
                                    <p:anim calcmode="lin" valueType="num">
                                      <p:cBhvr>
                                        <p:cTn id="24" dur="500" fill="hold"/>
                                        <p:tgtEl>
                                          <p:spTgt spid="968706">
                                            <p:txEl>
                                              <p:pRg st="2" end="2"/>
                                            </p:txEl>
                                          </p:spTgt>
                                        </p:tgtEl>
                                        <p:attrNameLst>
                                          <p:attrName>ppt_y</p:attrName>
                                        </p:attrNameLst>
                                      </p:cBhvr>
                                      <p:tavLst>
                                        <p:tav tm="0">
                                          <p:val>
                                            <p:fltVal val="0.5"/>
                                          </p:val>
                                        </p:tav>
                                        <p:tav tm="100000">
                                          <p:val>
                                            <p:strVal val="#ppt_y"/>
                                          </p:val>
                                        </p:tav>
                                      </p:tavLst>
                                    </p:anim>
                                  </p:childTnLst>
                                </p:cTn>
                              </p:par>
                              <p:par>
                                <p:cTn id="25" presetID="23" presetClass="entr" presetSubtype="528" fill="hold" grpId="0" nodeType="withEffect">
                                  <p:stCondLst>
                                    <p:cond delay="0"/>
                                  </p:stCondLst>
                                  <p:childTnLst>
                                    <p:set>
                                      <p:cBhvr>
                                        <p:cTn id="26" dur="1" fill="hold">
                                          <p:stCondLst>
                                            <p:cond delay="0"/>
                                          </p:stCondLst>
                                        </p:cTn>
                                        <p:tgtEl>
                                          <p:spTgt spid="968706">
                                            <p:txEl>
                                              <p:pRg st="3" end="3"/>
                                            </p:txEl>
                                          </p:spTgt>
                                        </p:tgtEl>
                                        <p:attrNameLst>
                                          <p:attrName>style.visibility</p:attrName>
                                        </p:attrNameLst>
                                      </p:cBhvr>
                                      <p:to>
                                        <p:strVal val="visible"/>
                                      </p:to>
                                    </p:set>
                                    <p:anim calcmode="lin" valueType="num">
                                      <p:cBhvr>
                                        <p:cTn id="27" dur="500" fill="hold"/>
                                        <p:tgtEl>
                                          <p:spTgt spid="968706">
                                            <p:txEl>
                                              <p:pRg st="3" end="3"/>
                                            </p:txEl>
                                          </p:spTgt>
                                        </p:tgtEl>
                                        <p:attrNameLst>
                                          <p:attrName>ppt_w</p:attrName>
                                        </p:attrNameLst>
                                      </p:cBhvr>
                                      <p:tavLst>
                                        <p:tav tm="0">
                                          <p:val>
                                            <p:fltVal val="0"/>
                                          </p:val>
                                        </p:tav>
                                        <p:tav tm="100000">
                                          <p:val>
                                            <p:strVal val="#ppt_w"/>
                                          </p:val>
                                        </p:tav>
                                      </p:tavLst>
                                    </p:anim>
                                    <p:anim calcmode="lin" valueType="num">
                                      <p:cBhvr>
                                        <p:cTn id="28" dur="500" fill="hold"/>
                                        <p:tgtEl>
                                          <p:spTgt spid="968706">
                                            <p:txEl>
                                              <p:pRg st="3" end="3"/>
                                            </p:txEl>
                                          </p:spTgt>
                                        </p:tgtEl>
                                        <p:attrNameLst>
                                          <p:attrName>ppt_h</p:attrName>
                                        </p:attrNameLst>
                                      </p:cBhvr>
                                      <p:tavLst>
                                        <p:tav tm="0">
                                          <p:val>
                                            <p:fltVal val="0"/>
                                          </p:val>
                                        </p:tav>
                                        <p:tav tm="100000">
                                          <p:val>
                                            <p:strVal val="#ppt_h"/>
                                          </p:val>
                                        </p:tav>
                                      </p:tavLst>
                                    </p:anim>
                                    <p:anim calcmode="lin" valueType="num">
                                      <p:cBhvr>
                                        <p:cTn id="29" dur="500" fill="hold"/>
                                        <p:tgtEl>
                                          <p:spTgt spid="968706">
                                            <p:txEl>
                                              <p:pRg st="3" end="3"/>
                                            </p:txEl>
                                          </p:spTgt>
                                        </p:tgtEl>
                                        <p:attrNameLst>
                                          <p:attrName>ppt_x</p:attrName>
                                        </p:attrNameLst>
                                      </p:cBhvr>
                                      <p:tavLst>
                                        <p:tav tm="0">
                                          <p:val>
                                            <p:fltVal val="0.5"/>
                                          </p:val>
                                        </p:tav>
                                        <p:tav tm="100000">
                                          <p:val>
                                            <p:strVal val="#ppt_x"/>
                                          </p:val>
                                        </p:tav>
                                      </p:tavLst>
                                    </p:anim>
                                    <p:anim calcmode="lin" valueType="num">
                                      <p:cBhvr>
                                        <p:cTn id="30" dur="500" fill="hold"/>
                                        <p:tgtEl>
                                          <p:spTgt spid="968706">
                                            <p:txEl>
                                              <p:pRg st="3" end="3"/>
                                            </p:txEl>
                                          </p:spTgt>
                                        </p:tgtEl>
                                        <p:attrNameLst>
                                          <p:attrName>ppt_y</p:attrName>
                                        </p:attrNameLst>
                                      </p:cBhvr>
                                      <p:tavLst>
                                        <p:tav tm="0">
                                          <p:val>
                                            <p:fltVal val="0.5"/>
                                          </p:val>
                                        </p:tav>
                                        <p:tav tm="100000">
                                          <p:val>
                                            <p:strVal val="#ppt_y"/>
                                          </p:val>
                                        </p:tav>
                                      </p:tavLst>
                                    </p:anim>
                                  </p:childTnLst>
                                </p:cTn>
                              </p:par>
                              <p:par>
                                <p:cTn id="31" presetID="23" presetClass="entr" presetSubtype="528" fill="hold" grpId="0" nodeType="withEffect">
                                  <p:stCondLst>
                                    <p:cond delay="0"/>
                                  </p:stCondLst>
                                  <p:childTnLst>
                                    <p:set>
                                      <p:cBhvr>
                                        <p:cTn id="32" dur="1" fill="hold">
                                          <p:stCondLst>
                                            <p:cond delay="0"/>
                                          </p:stCondLst>
                                        </p:cTn>
                                        <p:tgtEl>
                                          <p:spTgt spid="968706">
                                            <p:txEl>
                                              <p:pRg st="4" end="4"/>
                                            </p:txEl>
                                          </p:spTgt>
                                        </p:tgtEl>
                                        <p:attrNameLst>
                                          <p:attrName>style.visibility</p:attrName>
                                        </p:attrNameLst>
                                      </p:cBhvr>
                                      <p:to>
                                        <p:strVal val="visible"/>
                                      </p:to>
                                    </p:set>
                                    <p:anim calcmode="lin" valueType="num">
                                      <p:cBhvr>
                                        <p:cTn id="33" dur="500" fill="hold"/>
                                        <p:tgtEl>
                                          <p:spTgt spid="968706">
                                            <p:txEl>
                                              <p:pRg st="4" end="4"/>
                                            </p:txEl>
                                          </p:spTgt>
                                        </p:tgtEl>
                                        <p:attrNameLst>
                                          <p:attrName>ppt_w</p:attrName>
                                        </p:attrNameLst>
                                      </p:cBhvr>
                                      <p:tavLst>
                                        <p:tav tm="0">
                                          <p:val>
                                            <p:fltVal val="0"/>
                                          </p:val>
                                        </p:tav>
                                        <p:tav tm="100000">
                                          <p:val>
                                            <p:strVal val="#ppt_w"/>
                                          </p:val>
                                        </p:tav>
                                      </p:tavLst>
                                    </p:anim>
                                    <p:anim calcmode="lin" valueType="num">
                                      <p:cBhvr>
                                        <p:cTn id="34" dur="500" fill="hold"/>
                                        <p:tgtEl>
                                          <p:spTgt spid="968706">
                                            <p:txEl>
                                              <p:pRg st="4" end="4"/>
                                            </p:txEl>
                                          </p:spTgt>
                                        </p:tgtEl>
                                        <p:attrNameLst>
                                          <p:attrName>ppt_h</p:attrName>
                                        </p:attrNameLst>
                                      </p:cBhvr>
                                      <p:tavLst>
                                        <p:tav tm="0">
                                          <p:val>
                                            <p:fltVal val="0"/>
                                          </p:val>
                                        </p:tav>
                                        <p:tav tm="100000">
                                          <p:val>
                                            <p:strVal val="#ppt_h"/>
                                          </p:val>
                                        </p:tav>
                                      </p:tavLst>
                                    </p:anim>
                                    <p:anim calcmode="lin" valueType="num">
                                      <p:cBhvr>
                                        <p:cTn id="35" dur="500" fill="hold"/>
                                        <p:tgtEl>
                                          <p:spTgt spid="968706">
                                            <p:txEl>
                                              <p:pRg st="4" end="4"/>
                                            </p:txEl>
                                          </p:spTgt>
                                        </p:tgtEl>
                                        <p:attrNameLst>
                                          <p:attrName>ppt_x</p:attrName>
                                        </p:attrNameLst>
                                      </p:cBhvr>
                                      <p:tavLst>
                                        <p:tav tm="0">
                                          <p:val>
                                            <p:fltVal val="0.5"/>
                                          </p:val>
                                        </p:tav>
                                        <p:tav tm="100000">
                                          <p:val>
                                            <p:strVal val="#ppt_x"/>
                                          </p:val>
                                        </p:tav>
                                      </p:tavLst>
                                    </p:anim>
                                    <p:anim calcmode="lin" valueType="num">
                                      <p:cBhvr>
                                        <p:cTn id="36" dur="500" fill="hold"/>
                                        <p:tgtEl>
                                          <p:spTgt spid="968706">
                                            <p:txEl>
                                              <p:pRg st="4" end="4"/>
                                            </p:txEl>
                                          </p:spTgt>
                                        </p:tgtEl>
                                        <p:attrNameLst>
                                          <p:attrName>ppt_y</p:attrName>
                                        </p:attrNameLst>
                                      </p:cBhvr>
                                      <p:tavLst>
                                        <p:tav tm="0">
                                          <p:val>
                                            <p:fltVal val="0.5"/>
                                          </p:val>
                                        </p:tav>
                                        <p:tav tm="100000">
                                          <p:val>
                                            <p:strVal val="#ppt_y"/>
                                          </p:val>
                                        </p:tav>
                                      </p:tavLst>
                                    </p:anim>
                                  </p:childTnLst>
                                </p:cTn>
                              </p:par>
                              <p:par>
                                <p:cTn id="37" presetID="23" presetClass="entr" presetSubtype="528" fill="hold" grpId="0" nodeType="withEffect">
                                  <p:stCondLst>
                                    <p:cond delay="0"/>
                                  </p:stCondLst>
                                  <p:childTnLst>
                                    <p:set>
                                      <p:cBhvr>
                                        <p:cTn id="38" dur="1" fill="hold">
                                          <p:stCondLst>
                                            <p:cond delay="0"/>
                                          </p:stCondLst>
                                        </p:cTn>
                                        <p:tgtEl>
                                          <p:spTgt spid="968706">
                                            <p:txEl>
                                              <p:pRg st="5" end="5"/>
                                            </p:txEl>
                                          </p:spTgt>
                                        </p:tgtEl>
                                        <p:attrNameLst>
                                          <p:attrName>style.visibility</p:attrName>
                                        </p:attrNameLst>
                                      </p:cBhvr>
                                      <p:to>
                                        <p:strVal val="visible"/>
                                      </p:to>
                                    </p:set>
                                    <p:anim calcmode="lin" valueType="num">
                                      <p:cBhvr>
                                        <p:cTn id="39" dur="500" fill="hold"/>
                                        <p:tgtEl>
                                          <p:spTgt spid="968706">
                                            <p:txEl>
                                              <p:pRg st="5" end="5"/>
                                            </p:txEl>
                                          </p:spTgt>
                                        </p:tgtEl>
                                        <p:attrNameLst>
                                          <p:attrName>ppt_w</p:attrName>
                                        </p:attrNameLst>
                                      </p:cBhvr>
                                      <p:tavLst>
                                        <p:tav tm="0">
                                          <p:val>
                                            <p:fltVal val="0"/>
                                          </p:val>
                                        </p:tav>
                                        <p:tav tm="100000">
                                          <p:val>
                                            <p:strVal val="#ppt_w"/>
                                          </p:val>
                                        </p:tav>
                                      </p:tavLst>
                                    </p:anim>
                                    <p:anim calcmode="lin" valueType="num">
                                      <p:cBhvr>
                                        <p:cTn id="40" dur="500" fill="hold"/>
                                        <p:tgtEl>
                                          <p:spTgt spid="968706">
                                            <p:txEl>
                                              <p:pRg st="5" end="5"/>
                                            </p:txEl>
                                          </p:spTgt>
                                        </p:tgtEl>
                                        <p:attrNameLst>
                                          <p:attrName>ppt_h</p:attrName>
                                        </p:attrNameLst>
                                      </p:cBhvr>
                                      <p:tavLst>
                                        <p:tav tm="0">
                                          <p:val>
                                            <p:fltVal val="0"/>
                                          </p:val>
                                        </p:tav>
                                        <p:tav tm="100000">
                                          <p:val>
                                            <p:strVal val="#ppt_h"/>
                                          </p:val>
                                        </p:tav>
                                      </p:tavLst>
                                    </p:anim>
                                    <p:anim calcmode="lin" valueType="num">
                                      <p:cBhvr>
                                        <p:cTn id="41" dur="500" fill="hold"/>
                                        <p:tgtEl>
                                          <p:spTgt spid="968706">
                                            <p:txEl>
                                              <p:pRg st="5" end="5"/>
                                            </p:txEl>
                                          </p:spTgt>
                                        </p:tgtEl>
                                        <p:attrNameLst>
                                          <p:attrName>ppt_x</p:attrName>
                                        </p:attrNameLst>
                                      </p:cBhvr>
                                      <p:tavLst>
                                        <p:tav tm="0">
                                          <p:val>
                                            <p:fltVal val="0.5"/>
                                          </p:val>
                                        </p:tav>
                                        <p:tav tm="100000">
                                          <p:val>
                                            <p:strVal val="#ppt_x"/>
                                          </p:val>
                                        </p:tav>
                                      </p:tavLst>
                                    </p:anim>
                                    <p:anim calcmode="lin" valueType="num">
                                      <p:cBhvr>
                                        <p:cTn id="42" dur="500" fill="hold"/>
                                        <p:tgtEl>
                                          <p:spTgt spid="968706">
                                            <p:txEl>
                                              <p:pRg st="5" end="5"/>
                                            </p:txEl>
                                          </p:spTgt>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8706"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1773238"/>
            <a:ext cx="6553200"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1" name="Rectangle 5"/>
          <p:cNvSpPr>
            <a:spLocks noGrp="1" noChangeArrowheads="1"/>
          </p:cNvSpPr>
          <p:nvPr>
            <p:ph type="title" idx="4294967295"/>
          </p:nvPr>
        </p:nvSpPr>
        <p:spPr/>
        <p:txBody>
          <a:bodyPr/>
          <a:lstStyle/>
          <a:p>
            <a:pPr eaLnBrk="1" hangingPunct="1"/>
            <a:r>
              <a:rPr lang="en-US" altLang="zh-CN" sz="3400" smtClean="0"/>
              <a:t>HTTP</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32" fill="hold" nodeType="afterEffect">
                                  <p:stCondLst>
                                    <p:cond delay="0"/>
                                  </p:stCondLst>
                                  <p:childTnLst>
                                    <p:set>
                                      <p:cBhvr>
                                        <p:cTn id="6" dur="1" fill="hold">
                                          <p:stCondLst>
                                            <p:cond delay="0"/>
                                          </p:stCondLst>
                                        </p:cTn>
                                        <p:tgtEl>
                                          <p:spTgt spid="972802"/>
                                        </p:tgtEl>
                                        <p:attrNameLst>
                                          <p:attrName>style.visibility</p:attrName>
                                        </p:attrNameLst>
                                      </p:cBhvr>
                                      <p:to>
                                        <p:strVal val="visible"/>
                                      </p:to>
                                    </p:set>
                                    <p:anim calcmode="lin" valueType="num">
                                      <p:cBhvr>
                                        <p:cTn id="7" dur="500" fill="hold"/>
                                        <p:tgtEl>
                                          <p:spTgt spid="972802"/>
                                        </p:tgtEl>
                                        <p:attrNameLst>
                                          <p:attrName>ppt_w</p:attrName>
                                        </p:attrNameLst>
                                      </p:cBhvr>
                                      <p:tavLst>
                                        <p:tav tm="0">
                                          <p:val>
                                            <p:strVal val="4*#ppt_w"/>
                                          </p:val>
                                        </p:tav>
                                        <p:tav tm="100000">
                                          <p:val>
                                            <p:strVal val="#ppt_w"/>
                                          </p:val>
                                        </p:tav>
                                      </p:tavLst>
                                    </p:anim>
                                    <p:anim calcmode="lin" valueType="num">
                                      <p:cBhvr>
                                        <p:cTn id="8" dur="500" fill="hold"/>
                                        <p:tgtEl>
                                          <p:spTgt spid="972802"/>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a:xfrm>
            <a:off x="574675" y="304801"/>
            <a:ext cx="8001000" cy="1035968"/>
          </a:xfrm>
        </p:spPr>
        <p:txBody>
          <a:bodyPr/>
          <a:lstStyle/>
          <a:p>
            <a:pPr algn="ctr"/>
            <a:r>
              <a:rPr lang="zh-CN" altLang="en-US" dirty="0" smtClean="0"/>
              <a:t>统一</a:t>
            </a:r>
            <a:r>
              <a:rPr lang="zh-CN" altLang="en-US" dirty="0"/>
              <a:t>资源定位符 </a:t>
            </a:r>
            <a:r>
              <a:rPr lang="en-US" altLang="zh-CN" dirty="0" smtClean="0"/>
              <a:t>URL</a:t>
            </a:r>
            <a:endParaRPr lang="zh-CN" altLang="en-US" sz="4000" dirty="0"/>
          </a:p>
        </p:txBody>
      </p:sp>
      <p:sp>
        <p:nvSpPr>
          <p:cNvPr id="548867" name="Rectangle 3"/>
          <p:cNvSpPr>
            <a:spLocks noGrp="1" noChangeArrowheads="1"/>
          </p:cNvSpPr>
          <p:nvPr>
            <p:ph type="body" idx="1"/>
          </p:nvPr>
        </p:nvSpPr>
        <p:spPr>
          <a:xfrm>
            <a:off x="323529" y="1917700"/>
            <a:ext cx="8491860" cy="4535488"/>
          </a:xfrm>
        </p:spPr>
        <p:txBody>
          <a:bodyPr/>
          <a:lstStyle/>
          <a:p>
            <a:r>
              <a:rPr lang="zh-CN" altLang="en-US" sz="2400" dirty="0"/>
              <a:t>统一资源定位符 </a:t>
            </a:r>
            <a:r>
              <a:rPr lang="en-US" altLang="zh-CN" sz="2400" dirty="0"/>
              <a:t>URL </a:t>
            </a:r>
            <a:r>
              <a:rPr lang="zh-CN" altLang="en-US" sz="2400" dirty="0"/>
              <a:t>是对可以从因特网上得到的资源的位置和访问方法的一种简洁的表示。</a:t>
            </a:r>
          </a:p>
          <a:p>
            <a:r>
              <a:rPr lang="en-US" altLang="zh-CN" sz="2400" dirty="0"/>
              <a:t>URL </a:t>
            </a:r>
            <a:r>
              <a:rPr lang="zh-CN" altLang="en-US" sz="2400" dirty="0"/>
              <a:t>给资源的位置提供一种抽象的识别方法，并用这种方法给资源定位。</a:t>
            </a:r>
          </a:p>
          <a:p>
            <a:r>
              <a:rPr lang="zh-CN" altLang="en-US" sz="2400" dirty="0"/>
              <a:t>只要能够对资源定位，系统就可以对资源进行各种操作，如存取、更新、替换和查找其属性。</a:t>
            </a:r>
          </a:p>
          <a:p>
            <a:r>
              <a:rPr lang="en-US" altLang="zh-CN" sz="2400" dirty="0"/>
              <a:t>URL </a:t>
            </a:r>
            <a:r>
              <a:rPr lang="zh-CN" altLang="en-US" sz="2400" dirty="0"/>
              <a:t>相当于一个文件名在网络范围的扩展。因此 </a:t>
            </a:r>
            <a:r>
              <a:rPr lang="en-US" altLang="zh-CN" sz="2400" dirty="0"/>
              <a:t>URL </a:t>
            </a:r>
            <a:r>
              <a:rPr lang="zh-CN" altLang="en-US" sz="2400" dirty="0"/>
              <a:t>是与因特网相连的机器上的任何可访问对象的一个指针。  </a:t>
            </a:r>
          </a:p>
        </p:txBody>
      </p:sp>
      <p:sp>
        <p:nvSpPr>
          <p:cNvPr id="6" name="Text Box 25"/>
          <p:cNvSpPr txBox="1">
            <a:spLocks noChangeArrowheads="1"/>
          </p:cNvSpPr>
          <p:nvPr/>
        </p:nvSpPr>
        <p:spPr bwMode="auto">
          <a:xfrm>
            <a:off x="1259632" y="5268416"/>
            <a:ext cx="6140839" cy="369332"/>
          </a:xfrm>
          <a:prstGeom prst="rect">
            <a:avLst/>
          </a:prstGeom>
          <a:solidFill>
            <a:srgbClr val="CCEC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dirty="0">
                <a:solidFill>
                  <a:srgbClr val="333399"/>
                </a:solidFill>
                <a:latin typeface="Arial" charset="0"/>
                <a:ea typeface="黑体" pitchFamily="2" charset="-122"/>
              </a:rPr>
              <a:t>&lt;URL</a:t>
            </a:r>
            <a:r>
              <a:rPr lang="zh-CN" altLang="en-US" dirty="0">
                <a:solidFill>
                  <a:srgbClr val="333399"/>
                </a:solidFill>
                <a:latin typeface="Arial" charset="0"/>
                <a:ea typeface="黑体" pitchFamily="2" charset="-122"/>
              </a:rPr>
              <a:t>的访问方式</a:t>
            </a:r>
            <a:r>
              <a:rPr lang="en-US" altLang="zh-CN" dirty="0">
                <a:solidFill>
                  <a:srgbClr val="333399"/>
                </a:solidFill>
                <a:latin typeface="Arial" charset="0"/>
                <a:ea typeface="黑体" pitchFamily="2" charset="-122"/>
              </a:rPr>
              <a:t>&gt;://&lt;</a:t>
            </a:r>
            <a:r>
              <a:rPr lang="zh-CN" altLang="en-US" dirty="0">
                <a:solidFill>
                  <a:srgbClr val="333399"/>
                </a:solidFill>
                <a:latin typeface="Arial" charset="0"/>
                <a:ea typeface="黑体" pitchFamily="2" charset="-122"/>
              </a:rPr>
              <a:t>主机</a:t>
            </a:r>
            <a:r>
              <a:rPr lang="en-US" altLang="zh-CN" dirty="0">
                <a:solidFill>
                  <a:srgbClr val="333399"/>
                </a:solidFill>
                <a:latin typeface="Arial" charset="0"/>
                <a:ea typeface="黑体" pitchFamily="2" charset="-122"/>
              </a:rPr>
              <a:t>&gt;:&lt;</a:t>
            </a:r>
            <a:r>
              <a:rPr lang="zh-CN" altLang="en-US" dirty="0">
                <a:solidFill>
                  <a:srgbClr val="333399"/>
                </a:solidFill>
                <a:latin typeface="Arial" charset="0"/>
                <a:ea typeface="黑体" pitchFamily="2" charset="-122"/>
              </a:rPr>
              <a:t>端口</a:t>
            </a:r>
            <a:r>
              <a:rPr lang="en-US" altLang="zh-CN" dirty="0">
                <a:solidFill>
                  <a:srgbClr val="333399"/>
                </a:solidFill>
                <a:latin typeface="Arial" charset="0"/>
                <a:ea typeface="黑体" pitchFamily="2" charset="-122"/>
              </a:rPr>
              <a:t>&gt;/&lt;</a:t>
            </a:r>
            <a:r>
              <a:rPr lang="zh-CN" altLang="en-US" dirty="0">
                <a:solidFill>
                  <a:srgbClr val="333399"/>
                </a:solidFill>
                <a:latin typeface="Arial" charset="0"/>
                <a:ea typeface="黑体" pitchFamily="2" charset="-122"/>
              </a:rPr>
              <a:t>路径</a:t>
            </a:r>
            <a:r>
              <a:rPr lang="en-US" altLang="zh-CN" dirty="0">
                <a:solidFill>
                  <a:srgbClr val="333399"/>
                </a:solidFill>
                <a:latin typeface="Arial" charset="0"/>
                <a:ea typeface="黑体" pitchFamily="2" charset="-122"/>
              </a:rPr>
              <a:t>&gt;      </a:t>
            </a:r>
            <a:r>
              <a:rPr lang="en-US" altLang="zh-CN" dirty="0" smtClean="0">
                <a:solidFill>
                  <a:srgbClr val="333399"/>
                </a:solidFill>
                <a:latin typeface="Arial" charset="0"/>
                <a:ea typeface="黑体" pitchFamily="2" charset="-122"/>
              </a:rPr>
              <a:t> </a:t>
            </a:r>
            <a:endParaRPr lang="en-US" altLang="zh-CN" dirty="0">
              <a:solidFill>
                <a:srgbClr val="333399"/>
              </a:solidFill>
              <a:latin typeface="Arial" charset="0"/>
              <a:ea typeface="黑体" pitchFamily="2" charset="-122"/>
            </a:endParaRPr>
          </a:p>
        </p:txBody>
      </p:sp>
    </p:spTree>
    <p:extLst>
      <p:ext uri="{BB962C8B-B14F-4D97-AF65-F5344CB8AC3E}">
        <p14:creationId xmlns:p14="http://schemas.microsoft.com/office/powerpoint/2010/main" val="1388313711"/>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886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4886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488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p:txBody>
          <a:bodyPr/>
          <a:lstStyle/>
          <a:p>
            <a:pPr algn="ctr"/>
            <a:r>
              <a:rPr lang="en-US" altLang="zh-CN" dirty="0"/>
              <a:t>HTTP </a:t>
            </a:r>
            <a:r>
              <a:rPr lang="zh-CN" altLang="en-US" dirty="0" smtClean="0"/>
              <a:t> </a:t>
            </a:r>
            <a:endParaRPr lang="zh-CN" altLang="en-US" dirty="0"/>
          </a:p>
        </p:txBody>
      </p:sp>
      <p:sp>
        <p:nvSpPr>
          <p:cNvPr id="556035" name="Rectangle 3"/>
          <p:cNvSpPr>
            <a:spLocks noGrp="1" noChangeArrowheads="1"/>
          </p:cNvSpPr>
          <p:nvPr>
            <p:ph type="body" idx="1"/>
          </p:nvPr>
        </p:nvSpPr>
        <p:spPr>
          <a:xfrm>
            <a:off x="1042988" y="1917700"/>
            <a:ext cx="7772400" cy="4679950"/>
          </a:xfrm>
        </p:spPr>
        <p:txBody>
          <a:bodyPr/>
          <a:lstStyle/>
          <a:p>
            <a:r>
              <a:rPr lang="en-US" altLang="zh-CN" sz="2400" dirty="0"/>
              <a:t>HTTP </a:t>
            </a:r>
            <a:r>
              <a:rPr lang="zh-CN" altLang="en-US" sz="2400" dirty="0"/>
              <a:t>是面向事务的客户服务器协议。</a:t>
            </a:r>
          </a:p>
          <a:p>
            <a:r>
              <a:rPr lang="en-US" altLang="zh-CN" sz="2400" dirty="0"/>
              <a:t>HTTP 1.0 </a:t>
            </a:r>
            <a:r>
              <a:rPr lang="zh-CN" altLang="en-US" sz="2400" dirty="0"/>
              <a:t>协议是</a:t>
            </a:r>
            <a:r>
              <a:rPr lang="zh-CN" altLang="en-US" sz="2400" dirty="0">
                <a:solidFill>
                  <a:schemeClr val="hlink"/>
                </a:solidFill>
              </a:rPr>
              <a:t>无状态的</a:t>
            </a:r>
            <a:r>
              <a:rPr lang="en-US" altLang="zh-CN" sz="2400" dirty="0"/>
              <a:t>(stateless)</a:t>
            </a:r>
            <a:r>
              <a:rPr lang="zh-CN" altLang="en-US" sz="2400" dirty="0"/>
              <a:t>。</a:t>
            </a:r>
          </a:p>
          <a:p>
            <a:r>
              <a:rPr lang="en-US" altLang="zh-CN" sz="2400" dirty="0"/>
              <a:t>HTTP </a:t>
            </a:r>
            <a:r>
              <a:rPr lang="zh-CN" altLang="en-US" sz="2400" dirty="0"/>
              <a:t>协议本身也是无连接的，虽然它使用了面向连接的 </a:t>
            </a:r>
            <a:r>
              <a:rPr lang="en-US" altLang="zh-CN" sz="2400" dirty="0"/>
              <a:t>TCP </a:t>
            </a:r>
            <a:r>
              <a:rPr lang="zh-CN" altLang="en-US" sz="2400" dirty="0"/>
              <a:t>向上提供的服务。</a:t>
            </a:r>
          </a:p>
          <a:p>
            <a:r>
              <a:rPr lang="zh-CN" altLang="en-US" sz="2400" dirty="0"/>
              <a:t>万维网浏览器就是一个 </a:t>
            </a:r>
            <a:r>
              <a:rPr lang="en-US" altLang="zh-CN" sz="2400" dirty="0"/>
              <a:t>HTTP </a:t>
            </a:r>
            <a:r>
              <a:rPr lang="zh-CN" altLang="en-US" sz="2400" dirty="0"/>
              <a:t>客户，而在万维网服务器等待 </a:t>
            </a:r>
            <a:r>
              <a:rPr lang="en-US" altLang="zh-CN" sz="2400" dirty="0"/>
              <a:t>HTTP </a:t>
            </a:r>
            <a:r>
              <a:rPr lang="zh-CN" altLang="en-US" sz="2400" dirty="0"/>
              <a:t>请求的进程常称为 </a:t>
            </a:r>
            <a:r>
              <a:rPr lang="en-US" altLang="zh-CN" sz="2400" dirty="0"/>
              <a:t>HTTP daemon</a:t>
            </a:r>
            <a:r>
              <a:rPr lang="zh-CN" altLang="en-US" sz="2400" dirty="0"/>
              <a:t>，有的文献将它缩写为 </a:t>
            </a:r>
            <a:r>
              <a:rPr lang="en-US" altLang="zh-CN" sz="2400" dirty="0"/>
              <a:t>HTTPD</a:t>
            </a:r>
            <a:r>
              <a:rPr lang="zh-CN" altLang="en-US" sz="2400" dirty="0"/>
              <a:t>。</a:t>
            </a:r>
          </a:p>
          <a:p>
            <a:r>
              <a:rPr lang="en-US" altLang="zh-CN" sz="2400" dirty="0"/>
              <a:t>HTTP daemon </a:t>
            </a:r>
            <a:r>
              <a:rPr lang="zh-CN" altLang="en-US" sz="2400" dirty="0"/>
              <a:t>在收到 </a:t>
            </a:r>
            <a:r>
              <a:rPr lang="en-US" altLang="zh-CN" sz="2400" dirty="0"/>
              <a:t>HTTP </a:t>
            </a:r>
            <a:r>
              <a:rPr lang="zh-CN" altLang="en-US" sz="2400" dirty="0"/>
              <a:t>客户的请求后，把所需的文件返回给 </a:t>
            </a:r>
            <a:r>
              <a:rPr lang="en-US" altLang="zh-CN" sz="2400" dirty="0"/>
              <a:t>HTTP </a:t>
            </a:r>
            <a:r>
              <a:rPr lang="zh-CN" altLang="en-US" sz="2400" dirty="0"/>
              <a:t>客户。   </a:t>
            </a:r>
          </a:p>
        </p:txBody>
      </p:sp>
    </p:spTree>
    <p:extLst>
      <p:ext uri="{BB962C8B-B14F-4D97-AF65-F5344CB8AC3E}">
        <p14:creationId xmlns:p14="http://schemas.microsoft.com/office/powerpoint/2010/main" val="2003359354"/>
      </p:ext>
    </p:extLst>
  </p:cSld>
  <p:clrMapOvr>
    <a:masterClrMapping/>
  </p:clrMapOvr>
  <p:transition spd="med">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75" name="Rectangle 51"/>
          <p:cNvSpPr>
            <a:spLocks noChangeArrowheads="1"/>
          </p:cNvSpPr>
          <p:nvPr/>
        </p:nvSpPr>
        <p:spPr bwMode="auto">
          <a:xfrm>
            <a:off x="1884363" y="3583583"/>
            <a:ext cx="3136900" cy="40798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267" name="Rectangle 43"/>
          <p:cNvSpPr>
            <a:spLocks noChangeArrowheads="1"/>
          </p:cNvSpPr>
          <p:nvPr/>
        </p:nvSpPr>
        <p:spPr bwMode="auto">
          <a:xfrm>
            <a:off x="1884363" y="2767608"/>
            <a:ext cx="3136900" cy="40798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258" name="Rectangle 34"/>
          <p:cNvSpPr>
            <a:spLocks noChangeArrowheads="1"/>
          </p:cNvSpPr>
          <p:nvPr/>
        </p:nvSpPr>
        <p:spPr bwMode="auto">
          <a:xfrm>
            <a:off x="1884363" y="2361208"/>
            <a:ext cx="4802187" cy="4064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226" name="Rectangle 2"/>
          <p:cNvSpPr>
            <a:spLocks noGrp="1" noChangeArrowheads="1"/>
          </p:cNvSpPr>
          <p:nvPr>
            <p:ph type="title"/>
          </p:nvPr>
        </p:nvSpPr>
        <p:spPr>
          <a:xfrm>
            <a:off x="1042988" y="188913"/>
            <a:ext cx="7793037" cy="839787"/>
          </a:xfrm>
        </p:spPr>
        <p:txBody>
          <a:bodyPr/>
          <a:lstStyle/>
          <a:p>
            <a:pPr algn="ctr"/>
            <a:r>
              <a:rPr lang="en-US" altLang="zh-CN" sz="4000"/>
              <a:t>HTTP </a:t>
            </a:r>
            <a:r>
              <a:rPr lang="zh-CN" altLang="en-US" sz="4000"/>
              <a:t>的报文结构（请求报文） </a:t>
            </a:r>
          </a:p>
        </p:txBody>
      </p:sp>
      <p:sp>
        <p:nvSpPr>
          <p:cNvPr id="564247" name="Rectangle 23"/>
          <p:cNvSpPr>
            <a:spLocks noChangeArrowheads="1"/>
          </p:cNvSpPr>
          <p:nvPr/>
        </p:nvSpPr>
        <p:spPr bwMode="auto">
          <a:xfrm>
            <a:off x="4133850" y="3593108"/>
            <a:ext cx="887413" cy="388937"/>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248" name="Rectangle 24"/>
          <p:cNvSpPr>
            <a:spLocks noChangeArrowheads="1"/>
          </p:cNvSpPr>
          <p:nvPr/>
        </p:nvSpPr>
        <p:spPr bwMode="auto">
          <a:xfrm>
            <a:off x="1890713" y="4010620"/>
            <a:ext cx="909637" cy="38735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249" name="Rectangle 25"/>
          <p:cNvSpPr>
            <a:spLocks noChangeArrowheads="1"/>
          </p:cNvSpPr>
          <p:nvPr/>
        </p:nvSpPr>
        <p:spPr bwMode="auto">
          <a:xfrm>
            <a:off x="4133850" y="2777133"/>
            <a:ext cx="887413" cy="398462"/>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250" name="Rectangle 26"/>
          <p:cNvSpPr>
            <a:spLocks noChangeArrowheads="1"/>
          </p:cNvSpPr>
          <p:nvPr/>
        </p:nvSpPr>
        <p:spPr bwMode="auto">
          <a:xfrm>
            <a:off x="3578225" y="3593108"/>
            <a:ext cx="120650" cy="398462"/>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251" name="Rectangle 27"/>
          <p:cNvSpPr>
            <a:spLocks noChangeArrowheads="1"/>
          </p:cNvSpPr>
          <p:nvPr/>
        </p:nvSpPr>
        <p:spPr bwMode="auto">
          <a:xfrm>
            <a:off x="3578225" y="2777133"/>
            <a:ext cx="111125" cy="398462"/>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252" name="Line 28"/>
          <p:cNvSpPr>
            <a:spLocks noChangeShapeType="1"/>
          </p:cNvSpPr>
          <p:nvPr/>
        </p:nvSpPr>
        <p:spPr bwMode="auto">
          <a:xfrm>
            <a:off x="3440113" y="3583583"/>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253" name="Line 29"/>
          <p:cNvSpPr>
            <a:spLocks noChangeShapeType="1"/>
          </p:cNvSpPr>
          <p:nvPr/>
        </p:nvSpPr>
        <p:spPr bwMode="auto">
          <a:xfrm>
            <a:off x="4133850" y="3583583"/>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254" name="Line 30"/>
          <p:cNvSpPr>
            <a:spLocks noChangeShapeType="1"/>
          </p:cNvSpPr>
          <p:nvPr/>
        </p:nvSpPr>
        <p:spPr bwMode="auto">
          <a:xfrm>
            <a:off x="3578225" y="3583583"/>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255" name="Rectangle 31"/>
          <p:cNvSpPr>
            <a:spLocks noChangeArrowheads="1"/>
          </p:cNvSpPr>
          <p:nvPr/>
        </p:nvSpPr>
        <p:spPr bwMode="auto">
          <a:xfrm>
            <a:off x="5770563" y="2370733"/>
            <a:ext cx="915987" cy="3968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256" name="Rectangle 32"/>
          <p:cNvSpPr>
            <a:spLocks noChangeArrowheads="1"/>
          </p:cNvSpPr>
          <p:nvPr/>
        </p:nvSpPr>
        <p:spPr bwMode="auto">
          <a:xfrm>
            <a:off x="4438650" y="2370733"/>
            <a:ext cx="111125" cy="3968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257" name="Rectangle 33"/>
          <p:cNvSpPr>
            <a:spLocks noChangeArrowheads="1"/>
          </p:cNvSpPr>
          <p:nvPr/>
        </p:nvSpPr>
        <p:spPr bwMode="auto">
          <a:xfrm>
            <a:off x="3106738" y="2370733"/>
            <a:ext cx="111125" cy="3968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259" name="Text Box 35"/>
          <p:cNvSpPr txBox="1">
            <a:spLocks noChangeArrowheads="1"/>
          </p:cNvSpPr>
          <p:nvPr/>
        </p:nvSpPr>
        <p:spPr bwMode="auto">
          <a:xfrm>
            <a:off x="2055813" y="2350095"/>
            <a:ext cx="903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333399"/>
                </a:solidFill>
                <a:latin typeface="Arial" charset="0"/>
                <a:ea typeface="黑体" pitchFamily="2" charset="-122"/>
              </a:rPr>
              <a:t>方   法</a:t>
            </a:r>
          </a:p>
        </p:txBody>
      </p:sp>
      <p:sp>
        <p:nvSpPr>
          <p:cNvPr id="564260" name="Line 36"/>
          <p:cNvSpPr>
            <a:spLocks noChangeShapeType="1"/>
          </p:cNvSpPr>
          <p:nvPr/>
        </p:nvSpPr>
        <p:spPr bwMode="auto">
          <a:xfrm>
            <a:off x="3106738" y="2361208"/>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261" name="Line 37"/>
          <p:cNvSpPr>
            <a:spLocks noChangeShapeType="1"/>
          </p:cNvSpPr>
          <p:nvPr/>
        </p:nvSpPr>
        <p:spPr bwMode="auto">
          <a:xfrm>
            <a:off x="3217863" y="2361208"/>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262" name="Line 38"/>
          <p:cNvSpPr>
            <a:spLocks noChangeShapeType="1"/>
          </p:cNvSpPr>
          <p:nvPr/>
        </p:nvSpPr>
        <p:spPr bwMode="auto">
          <a:xfrm>
            <a:off x="4438650" y="2361208"/>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263" name="Line 39"/>
          <p:cNvSpPr>
            <a:spLocks noChangeShapeType="1"/>
          </p:cNvSpPr>
          <p:nvPr/>
        </p:nvSpPr>
        <p:spPr bwMode="auto">
          <a:xfrm>
            <a:off x="4549775" y="2361208"/>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264" name="Line 40"/>
          <p:cNvSpPr>
            <a:spLocks noChangeShapeType="1"/>
          </p:cNvSpPr>
          <p:nvPr/>
        </p:nvSpPr>
        <p:spPr bwMode="auto">
          <a:xfrm>
            <a:off x="5770563" y="2361208"/>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265" name="Text Box 41"/>
          <p:cNvSpPr txBox="1">
            <a:spLocks noChangeArrowheads="1"/>
          </p:cNvSpPr>
          <p:nvPr/>
        </p:nvSpPr>
        <p:spPr bwMode="auto">
          <a:xfrm>
            <a:off x="3430588" y="2350095"/>
            <a:ext cx="6937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rgbClr val="333399"/>
                </a:solidFill>
                <a:latin typeface="Arial" charset="0"/>
                <a:ea typeface="黑体" pitchFamily="2" charset="-122"/>
              </a:rPr>
              <a:t>URL</a:t>
            </a:r>
          </a:p>
        </p:txBody>
      </p:sp>
      <p:sp>
        <p:nvSpPr>
          <p:cNvPr id="564266" name="Text Box 42"/>
          <p:cNvSpPr txBox="1">
            <a:spLocks noChangeArrowheads="1"/>
          </p:cNvSpPr>
          <p:nvPr/>
        </p:nvSpPr>
        <p:spPr bwMode="auto">
          <a:xfrm>
            <a:off x="4676775" y="2350095"/>
            <a:ext cx="903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333399"/>
                </a:solidFill>
                <a:latin typeface="Arial" charset="0"/>
                <a:ea typeface="黑体" pitchFamily="2" charset="-122"/>
              </a:rPr>
              <a:t>版   本</a:t>
            </a:r>
          </a:p>
        </p:txBody>
      </p:sp>
      <p:sp>
        <p:nvSpPr>
          <p:cNvPr id="564268" name="Text Box 44"/>
          <p:cNvSpPr txBox="1">
            <a:spLocks noChangeArrowheads="1"/>
          </p:cNvSpPr>
          <p:nvPr/>
        </p:nvSpPr>
        <p:spPr bwMode="auto">
          <a:xfrm>
            <a:off x="1892300" y="2762845"/>
            <a:ext cx="145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333399"/>
                </a:solidFill>
                <a:latin typeface="Arial" charset="0"/>
                <a:ea typeface="黑体" pitchFamily="2" charset="-122"/>
              </a:rPr>
              <a:t>首部字段名</a:t>
            </a:r>
          </a:p>
        </p:txBody>
      </p:sp>
      <p:sp>
        <p:nvSpPr>
          <p:cNvPr id="564269" name="Line 45"/>
          <p:cNvSpPr>
            <a:spLocks noChangeShapeType="1"/>
          </p:cNvSpPr>
          <p:nvPr/>
        </p:nvSpPr>
        <p:spPr bwMode="auto">
          <a:xfrm>
            <a:off x="3440113" y="2767608"/>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270" name="Line 46"/>
          <p:cNvSpPr>
            <a:spLocks noChangeShapeType="1"/>
          </p:cNvSpPr>
          <p:nvPr/>
        </p:nvSpPr>
        <p:spPr bwMode="auto">
          <a:xfrm>
            <a:off x="4133850" y="2767608"/>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271" name="Text Box 47"/>
          <p:cNvSpPr txBox="1">
            <a:spLocks noChangeArrowheads="1"/>
          </p:cNvSpPr>
          <p:nvPr/>
        </p:nvSpPr>
        <p:spPr bwMode="auto">
          <a:xfrm>
            <a:off x="5251450" y="3178770"/>
            <a:ext cx="9477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333399"/>
                </a:solidFill>
                <a:latin typeface="Arial" charset="0"/>
                <a:ea typeface="黑体" pitchFamily="2" charset="-122"/>
              </a:rPr>
              <a:t>首部行</a:t>
            </a:r>
          </a:p>
        </p:txBody>
      </p:sp>
      <p:sp>
        <p:nvSpPr>
          <p:cNvPr id="564272" name="Line 48"/>
          <p:cNvSpPr>
            <a:spLocks noChangeShapeType="1"/>
          </p:cNvSpPr>
          <p:nvPr/>
        </p:nvSpPr>
        <p:spPr bwMode="auto">
          <a:xfrm>
            <a:off x="3578225" y="2767608"/>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273" name="Text Box 49"/>
          <p:cNvSpPr txBox="1">
            <a:spLocks noChangeArrowheads="1"/>
          </p:cNvSpPr>
          <p:nvPr/>
        </p:nvSpPr>
        <p:spPr bwMode="auto">
          <a:xfrm>
            <a:off x="3367088" y="2764433"/>
            <a:ext cx="268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latin typeface="Arial" charset="0"/>
                <a:ea typeface="黑体" pitchFamily="2" charset="-122"/>
              </a:rPr>
              <a:t>:</a:t>
            </a:r>
          </a:p>
        </p:txBody>
      </p:sp>
      <p:sp>
        <p:nvSpPr>
          <p:cNvPr id="564274" name="Text Box 50"/>
          <p:cNvSpPr txBox="1">
            <a:spLocks noChangeArrowheads="1"/>
          </p:cNvSpPr>
          <p:nvPr/>
        </p:nvSpPr>
        <p:spPr bwMode="auto">
          <a:xfrm>
            <a:off x="3700463" y="2770783"/>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333399"/>
                </a:solidFill>
                <a:latin typeface="Arial" charset="0"/>
                <a:ea typeface="黑体" pitchFamily="2" charset="-122"/>
              </a:rPr>
              <a:t>值</a:t>
            </a:r>
          </a:p>
        </p:txBody>
      </p:sp>
      <p:sp>
        <p:nvSpPr>
          <p:cNvPr id="564276" name="Text Box 52"/>
          <p:cNvSpPr txBox="1">
            <a:spLocks noChangeArrowheads="1"/>
          </p:cNvSpPr>
          <p:nvPr/>
        </p:nvSpPr>
        <p:spPr bwMode="auto">
          <a:xfrm>
            <a:off x="1887538" y="3570883"/>
            <a:ext cx="14557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333399"/>
                </a:solidFill>
                <a:latin typeface="Arial" charset="0"/>
                <a:ea typeface="黑体" pitchFamily="2" charset="-122"/>
              </a:rPr>
              <a:t>首部字段名</a:t>
            </a:r>
          </a:p>
        </p:txBody>
      </p:sp>
      <p:sp>
        <p:nvSpPr>
          <p:cNvPr id="564277" name="Text Box 53"/>
          <p:cNvSpPr txBox="1">
            <a:spLocks noChangeArrowheads="1"/>
          </p:cNvSpPr>
          <p:nvPr/>
        </p:nvSpPr>
        <p:spPr bwMode="auto">
          <a:xfrm>
            <a:off x="3724275" y="3583583"/>
            <a:ext cx="4397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333399"/>
                </a:solidFill>
                <a:latin typeface="Arial" charset="0"/>
                <a:ea typeface="黑体" pitchFamily="2" charset="-122"/>
              </a:rPr>
              <a:t>值</a:t>
            </a:r>
          </a:p>
        </p:txBody>
      </p:sp>
      <p:sp>
        <p:nvSpPr>
          <p:cNvPr id="564278" name="Text Box 54"/>
          <p:cNvSpPr txBox="1">
            <a:spLocks noChangeArrowheads="1"/>
          </p:cNvSpPr>
          <p:nvPr/>
        </p:nvSpPr>
        <p:spPr bwMode="auto">
          <a:xfrm>
            <a:off x="3328988" y="4202708"/>
            <a:ext cx="268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latin typeface="Arial" charset="0"/>
                <a:ea typeface="黑体" pitchFamily="2" charset="-122"/>
              </a:rPr>
              <a:t>:</a:t>
            </a:r>
          </a:p>
        </p:txBody>
      </p:sp>
      <p:sp>
        <p:nvSpPr>
          <p:cNvPr id="564279" name="Text Box 55"/>
          <p:cNvSpPr txBox="1">
            <a:spLocks noChangeArrowheads="1"/>
          </p:cNvSpPr>
          <p:nvPr/>
        </p:nvSpPr>
        <p:spPr bwMode="auto">
          <a:xfrm rot="-5400000">
            <a:off x="2634457" y="3208139"/>
            <a:ext cx="4397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latin typeface="Arial" charset="0"/>
                <a:ea typeface="黑体" pitchFamily="2" charset="-122"/>
              </a:rPr>
              <a:t>…</a:t>
            </a:r>
          </a:p>
        </p:txBody>
      </p:sp>
      <p:sp>
        <p:nvSpPr>
          <p:cNvPr id="564280" name="AutoShape 56"/>
          <p:cNvSpPr>
            <a:spLocks/>
          </p:cNvSpPr>
          <p:nvPr/>
        </p:nvSpPr>
        <p:spPr bwMode="auto">
          <a:xfrm>
            <a:off x="5091113" y="2819995"/>
            <a:ext cx="222250" cy="1171575"/>
          </a:xfrm>
          <a:prstGeom prst="rightBrace">
            <a:avLst>
              <a:gd name="adj1" fmla="val 43929"/>
              <a:gd name="adj2" fmla="val 50000"/>
            </a:avLst>
          </a:prstGeom>
          <a:noFill/>
          <a:ln w="19050">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281" name="Rectangle 57"/>
          <p:cNvSpPr>
            <a:spLocks noChangeArrowheads="1"/>
          </p:cNvSpPr>
          <p:nvPr/>
        </p:nvSpPr>
        <p:spPr bwMode="auto">
          <a:xfrm>
            <a:off x="1884363" y="4397970"/>
            <a:ext cx="4997450" cy="917575"/>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282" name="Text Box 58"/>
          <p:cNvSpPr txBox="1">
            <a:spLocks noChangeArrowheads="1"/>
          </p:cNvSpPr>
          <p:nvPr/>
        </p:nvSpPr>
        <p:spPr bwMode="auto">
          <a:xfrm>
            <a:off x="3478213" y="4491633"/>
            <a:ext cx="1708150" cy="703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a:solidFill>
                  <a:srgbClr val="333399"/>
                </a:solidFill>
                <a:latin typeface="Arial" charset="0"/>
                <a:ea typeface="黑体" pitchFamily="2" charset="-122"/>
              </a:rPr>
              <a:t>实体主体</a:t>
            </a:r>
          </a:p>
          <a:p>
            <a:pPr algn="ctr"/>
            <a:r>
              <a:rPr kumimoji="1" lang="zh-CN" altLang="en-US" sz="2000">
                <a:solidFill>
                  <a:srgbClr val="333399"/>
                </a:solidFill>
                <a:latin typeface="Arial" charset="0"/>
                <a:ea typeface="黑体" pitchFamily="2" charset="-122"/>
              </a:rPr>
              <a:t>（通常不用）</a:t>
            </a:r>
          </a:p>
        </p:txBody>
      </p:sp>
      <p:sp>
        <p:nvSpPr>
          <p:cNvPr id="564283" name="Text Box 59"/>
          <p:cNvSpPr txBox="1">
            <a:spLocks noChangeArrowheads="1"/>
          </p:cNvSpPr>
          <p:nvPr/>
        </p:nvSpPr>
        <p:spPr bwMode="auto">
          <a:xfrm>
            <a:off x="6650038" y="2350095"/>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333399"/>
                </a:solidFill>
                <a:latin typeface="Arial" charset="0"/>
                <a:ea typeface="黑体" pitchFamily="2" charset="-122"/>
              </a:rPr>
              <a:t>请求行</a:t>
            </a:r>
          </a:p>
        </p:txBody>
      </p:sp>
      <p:sp>
        <p:nvSpPr>
          <p:cNvPr id="564284" name="Line 60"/>
          <p:cNvSpPr>
            <a:spLocks noChangeShapeType="1"/>
          </p:cNvSpPr>
          <p:nvPr/>
        </p:nvSpPr>
        <p:spPr bwMode="auto">
          <a:xfrm>
            <a:off x="1884363" y="3175595"/>
            <a:ext cx="0" cy="4079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285" name="Line 61"/>
          <p:cNvSpPr>
            <a:spLocks noChangeShapeType="1"/>
          </p:cNvSpPr>
          <p:nvPr/>
        </p:nvSpPr>
        <p:spPr bwMode="auto">
          <a:xfrm>
            <a:off x="1884363" y="3991570"/>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286" name="Line 62"/>
          <p:cNvSpPr>
            <a:spLocks noChangeShapeType="1"/>
          </p:cNvSpPr>
          <p:nvPr/>
        </p:nvSpPr>
        <p:spPr bwMode="auto">
          <a:xfrm>
            <a:off x="2800350" y="3991570"/>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287" name="Line 63"/>
          <p:cNvSpPr>
            <a:spLocks noChangeShapeType="1"/>
          </p:cNvSpPr>
          <p:nvPr/>
        </p:nvSpPr>
        <p:spPr bwMode="auto">
          <a:xfrm>
            <a:off x="5021263" y="3175595"/>
            <a:ext cx="0" cy="4079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288" name="Text Box 64"/>
          <p:cNvSpPr txBox="1">
            <a:spLocks noChangeArrowheads="1"/>
          </p:cNvSpPr>
          <p:nvPr/>
        </p:nvSpPr>
        <p:spPr bwMode="auto">
          <a:xfrm>
            <a:off x="3449638" y="1700808"/>
            <a:ext cx="6905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333399"/>
                </a:solidFill>
                <a:latin typeface="Arial" charset="0"/>
                <a:ea typeface="黑体" pitchFamily="2" charset="-122"/>
              </a:rPr>
              <a:t>空格</a:t>
            </a:r>
          </a:p>
        </p:txBody>
      </p:sp>
      <p:sp>
        <p:nvSpPr>
          <p:cNvPr id="564289" name="Text Box 65"/>
          <p:cNvSpPr txBox="1">
            <a:spLocks noChangeArrowheads="1"/>
          </p:cNvSpPr>
          <p:nvPr/>
        </p:nvSpPr>
        <p:spPr bwMode="auto">
          <a:xfrm>
            <a:off x="5386388" y="1700808"/>
            <a:ext cx="12017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333399"/>
                </a:solidFill>
                <a:latin typeface="Arial" charset="0"/>
                <a:ea typeface="黑体" pitchFamily="2" charset="-122"/>
              </a:rPr>
              <a:t>回车换行</a:t>
            </a:r>
          </a:p>
        </p:txBody>
      </p:sp>
      <p:sp>
        <p:nvSpPr>
          <p:cNvPr id="564290" name="Line 66"/>
          <p:cNvSpPr>
            <a:spLocks noChangeShapeType="1"/>
          </p:cNvSpPr>
          <p:nvPr/>
        </p:nvSpPr>
        <p:spPr bwMode="auto">
          <a:xfrm>
            <a:off x="4059238" y="2054820"/>
            <a:ext cx="407987" cy="306388"/>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291" name="Line 67"/>
          <p:cNvSpPr>
            <a:spLocks noChangeShapeType="1"/>
          </p:cNvSpPr>
          <p:nvPr/>
        </p:nvSpPr>
        <p:spPr bwMode="auto">
          <a:xfrm flipH="1">
            <a:off x="3133725" y="2054820"/>
            <a:ext cx="444500" cy="306388"/>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292" name="Line 68"/>
          <p:cNvSpPr>
            <a:spLocks noChangeShapeType="1"/>
          </p:cNvSpPr>
          <p:nvPr/>
        </p:nvSpPr>
        <p:spPr bwMode="auto">
          <a:xfrm>
            <a:off x="5983288" y="2054820"/>
            <a:ext cx="222250" cy="306388"/>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293" name="Line 69"/>
          <p:cNvSpPr>
            <a:spLocks noChangeShapeType="1"/>
          </p:cNvSpPr>
          <p:nvPr/>
        </p:nvSpPr>
        <p:spPr bwMode="auto">
          <a:xfrm>
            <a:off x="3689350" y="3583583"/>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294" name="Line 70"/>
          <p:cNvSpPr>
            <a:spLocks noChangeShapeType="1"/>
          </p:cNvSpPr>
          <p:nvPr/>
        </p:nvSpPr>
        <p:spPr bwMode="auto">
          <a:xfrm>
            <a:off x="3689350" y="2767608"/>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295" name="Text Box 71"/>
          <p:cNvSpPr txBox="1">
            <a:spLocks noChangeArrowheads="1"/>
          </p:cNvSpPr>
          <p:nvPr/>
        </p:nvSpPr>
        <p:spPr bwMode="auto">
          <a:xfrm>
            <a:off x="3367088" y="3585170"/>
            <a:ext cx="268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latin typeface="Arial" charset="0"/>
                <a:ea typeface="黑体" pitchFamily="2" charset="-122"/>
              </a:rPr>
              <a:t>:</a:t>
            </a:r>
          </a:p>
        </p:txBody>
      </p:sp>
      <p:sp>
        <p:nvSpPr>
          <p:cNvPr id="564296" name="Text Box 72"/>
          <p:cNvSpPr txBox="1">
            <a:spLocks noChangeArrowheads="1"/>
          </p:cNvSpPr>
          <p:nvPr/>
        </p:nvSpPr>
        <p:spPr bwMode="auto">
          <a:xfrm>
            <a:off x="5729288" y="2350095"/>
            <a:ext cx="8493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rgbClr val="333399"/>
                </a:solidFill>
                <a:latin typeface="Arial" charset="0"/>
                <a:ea typeface="黑体" pitchFamily="2" charset="-122"/>
              </a:rPr>
              <a:t>CRLF</a:t>
            </a:r>
          </a:p>
        </p:txBody>
      </p:sp>
      <p:sp>
        <p:nvSpPr>
          <p:cNvPr id="564297" name="Text Box 73"/>
          <p:cNvSpPr txBox="1">
            <a:spLocks noChangeArrowheads="1"/>
          </p:cNvSpPr>
          <p:nvPr/>
        </p:nvSpPr>
        <p:spPr bwMode="auto">
          <a:xfrm>
            <a:off x="4148138" y="3591520"/>
            <a:ext cx="849312" cy="396875"/>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000">
                <a:solidFill>
                  <a:srgbClr val="333399"/>
                </a:solidFill>
                <a:latin typeface="Arial" charset="0"/>
                <a:ea typeface="黑体" pitchFamily="2" charset="-122"/>
              </a:rPr>
              <a:t>CRLF</a:t>
            </a:r>
          </a:p>
        </p:txBody>
      </p:sp>
      <p:sp>
        <p:nvSpPr>
          <p:cNvPr id="564298" name="Text Box 74"/>
          <p:cNvSpPr txBox="1">
            <a:spLocks noChangeArrowheads="1"/>
          </p:cNvSpPr>
          <p:nvPr/>
        </p:nvSpPr>
        <p:spPr bwMode="auto">
          <a:xfrm>
            <a:off x="4154488" y="2781895"/>
            <a:ext cx="8493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rgbClr val="333399"/>
                </a:solidFill>
                <a:latin typeface="Arial" charset="0"/>
                <a:ea typeface="黑体" pitchFamily="2" charset="-122"/>
              </a:rPr>
              <a:t>CRLF</a:t>
            </a:r>
          </a:p>
        </p:txBody>
      </p:sp>
      <p:sp>
        <p:nvSpPr>
          <p:cNvPr id="564299" name="Text Box 75"/>
          <p:cNvSpPr txBox="1">
            <a:spLocks noChangeArrowheads="1"/>
          </p:cNvSpPr>
          <p:nvPr/>
        </p:nvSpPr>
        <p:spPr bwMode="auto">
          <a:xfrm>
            <a:off x="1887538" y="3983633"/>
            <a:ext cx="8493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rgbClr val="333399"/>
                </a:solidFill>
                <a:latin typeface="Arial" charset="0"/>
                <a:ea typeface="黑体" pitchFamily="2" charset="-122"/>
              </a:rPr>
              <a:t>CRLF</a:t>
            </a:r>
          </a:p>
        </p:txBody>
      </p:sp>
      <p:sp>
        <p:nvSpPr>
          <p:cNvPr id="564355" name="Text Box 131"/>
          <p:cNvSpPr txBox="1">
            <a:spLocks noChangeArrowheads="1"/>
          </p:cNvSpPr>
          <p:nvPr/>
        </p:nvSpPr>
        <p:spPr bwMode="auto">
          <a:xfrm>
            <a:off x="250825" y="5536208"/>
            <a:ext cx="87185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333399"/>
                </a:solidFill>
                <a:ea typeface="黑体" pitchFamily="2" charset="-122"/>
              </a:rPr>
              <a:t>报文由三个部分组成，即</a:t>
            </a:r>
            <a:r>
              <a:rPr lang="zh-CN" altLang="en-US">
                <a:solidFill>
                  <a:schemeClr val="hlink"/>
                </a:solidFill>
                <a:ea typeface="黑体" pitchFamily="2" charset="-122"/>
              </a:rPr>
              <a:t>开始行</a:t>
            </a:r>
            <a:r>
              <a:rPr lang="zh-CN" altLang="en-US">
                <a:solidFill>
                  <a:srgbClr val="333399"/>
                </a:solidFill>
                <a:ea typeface="黑体" pitchFamily="2" charset="-122"/>
              </a:rPr>
              <a:t>、</a:t>
            </a:r>
            <a:r>
              <a:rPr lang="zh-CN" altLang="en-US">
                <a:solidFill>
                  <a:schemeClr val="hlink"/>
                </a:solidFill>
                <a:ea typeface="黑体" pitchFamily="2" charset="-122"/>
              </a:rPr>
              <a:t>首部行</a:t>
            </a:r>
            <a:r>
              <a:rPr lang="zh-CN" altLang="en-US">
                <a:solidFill>
                  <a:srgbClr val="333399"/>
                </a:solidFill>
                <a:ea typeface="黑体" pitchFamily="2" charset="-122"/>
              </a:rPr>
              <a:t>和</a:t>
            </a:r>
            <a:r>
              <a:rPr lang="zh-CN" altLang="en-US">
                <a:solidFill>
                  <a:schemeClr val="hlink"/>
                </a:solidFill>
                <a:ea typeface="黑体" pitchFamily="2" charset="-122"/>
              </a:rPr>
              <a:t>实体主体</a:t>
            </a:r>
            <a:r>
              <a:rPr lang="zh-CN" altLang="en-US">
                <a:solidFill>
                  <a:srgbClr val="333399"/>
                </a:solidFill>
                <a:ea typeface="黑体" pitchFamily="2" charset="-122"/>
              </a:rPr>
              <a:t>。</a:t>
            </a:r>
          </a:p>
          <a:p>
            <a:r>
              <a:rPr lang="zh-CN" altLang="en-US">
                <a:solidFill>
                  <a:srgbClr val="333399"/>
                </a:solidFill>
                <a:ea typeface="黑体" pitchFamily="2" charset="-122"/>
              </a:rPr>
              <a:t>在请求报文中，开始行就是请求行。</a:t>
            </a:r>
          </a:p>
        </p:txBody>
      </p:sp>
      <p:grpSp>
        <p:nvGrpSpPr>
          <p:cNvPr id="564358" name="Group 134"/>
          <p:cNvGrpSpPr>
            <a:grpSpLocks/>
          </p:cNvGrpSpPr>
          <p:nvPr/>
        </p:nvGrpSpPr>
        <p:grpSpPr bwMode="auto">
          <a:xfrm>
            <a:off x="374650" y="2277070"/>
            <a:ext cx="7869238" cy="576263"/>
            <a:chOff x="236" y="1026"/>
            <a:chExt cx="4957" cy="363"/>
          </a:xfrm>
        </p:grpSpPr>
        <p:sp>
          <p:nvSpPr>
            <p:cNvPr id="564356" name="Rectangle 132"/>
            <p:cNvSpPr>
              <a:spLocks noChangeArrowheads="1"/>
            </p:cNvSpPr>
            <p:nvPr/>
          </p:nvSpPr>
          <p:spPr bwMode="auto">
            <a:xfrm>
              <a:off x="1111" y="1026"/>
              <a:ext cx="4082" cy="363"/>
            </a:xfrm>
            <a:prstGeom prst="rect">
              <a:avLst/>
            </a:prstGeom>
            <a:noFill/>
            <a:ln w="571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57" name="Text Box 133"/>
            <p:cNvSpPr txBox="1">
              <a:spLocks noChangeArrowheads="1"/>
            </p:cNvSpPr>
            <p:nvPr/>
          </p:nvSpPr>
          <p:spPr bwMode="auto">
            <a:xfrm>
              <a:off x="236" y="1027"/>
              <a:ext cx="7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333399"/>
                  </a:solidFill>
                  <a:ea typeface="黑体" pitchFamily="2" charset="-122"/>
                </a:rPr>
                <a:t>开始行</a:t>
              </a:r>
            </a:p>
          </p:txBody>
        </p:sp>
      </p:grpSp>
    </p:spTree>
    <p:extLst>
      <p:ext uri="{BB962C8B-B14F-4D97-AF65-F5344CB8AC3E}">
        <p14:creationId xmlns:p14="http://schemas.microsoft.com/office/powerpoint/2010/main" val="1918547810"/>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repeatCount="3000" fill="hold" nodeType="afterEffect">
                                  <p:stCondLst>
                                    <p:cond delay="0"/>
                                  </p:stCondLst>
                                  <p:childTnLst>
                                    <p:set>
                                      <p:cBhvr>
                                        <p:cTn id="6" dur="1" fill="hold">
                                          <p:stCondLst>
                                            <p:cond delay="0"/>
                                          </p:stCondLst>
                                        </p:cTn>
                                        <p:tgtEl>
                                          <p:spTgt spid="564358"/>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nodeType="afterEffect">
                                  <p:stCondLst>
                                    <p:cond delay="500"/>
                                  </p:stCondLst>
                                  <p:childTnLst>
                                    <p:anim calcmode="discrete" valueType="str">
                                      <p:cBhvr>
                                        <p:cTn id="9" dur="1000" fill="hold"/>
                                        <p:tgtEl>
                                          <p:spTgt spid="56435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574675" y="304800"/>
            <a:ext cx="8569325" cy="1216025"/>
          </a:xfrm>
        </p:spPr>
        <p:txBody>
          <a:bodyPr/>
          <a:lstStyle/>
          <a:p>
            <a:pPr eaLnBrk="1" hangingPunct="1"/>
            <a:r>
              <a:rPr lang="en-US" altLang="zh-CN" sz="3600" smtClean="0"/>
              <a:t>OSI Layer 5-7: Application Layers</a:t>
            </a:r>
          </a:p>
        </p:txBody>
      </p:sp>
      <p:sp>
        <p:nvSpPr>
          <p:cNvPr id="8195" name="Rectangle 3"/>
          <p:cNvSpPr>
            <a:spLocks noGrp="1" noChangeArrowheads="1"/>
          </p:cNvSpPr>
          <p:nvPr>
            <p:ph type="body" idx="1"/>
          </p:nvPr>
        </p:nvSpPr>
        <p:spPr>
          <a:xfrm>
            <a:off x="1066800" y="1981200"/>
            <a:ext cx="7924800" cy="4114800"/>
          </a:xfrm>
        </p:spPr>
        <p:txBody>
          <a:bodyPr/>
          <a:lstStyle/>
          <a:p>
            <a:pPr eaLnBrk="1" hangingPunct="1">
              <a:lnSpc>
                <a:spcPct val="190000"/>
              </a:lnSpc>
            </a:pPr>
            <a:r>
              <a:rPr lang="en-US" altLang="zh-CN" smtClean="0">
                <a:solidFill>
                  <a:srgbClr val="006600"/>
                </a:solidFill>
              </a:rPr>
              <a:t>The Session Layer</a:t>
            </a:r>
          </a:p>
          <a:p>
            <a:pPr eaLnBrk="1" hangingPunct="1">
              <a:lnSpc>
                <a:spcPct val="190000"/>
              </a:lnSpc>
            </a:pPr>
            <a:r>
              <a:rPr lang="en-US" altLang="zh-CN" smtClean="0"/>
              <a:t>The Presentation Layer</a:t>
            </a:r>
          </a:p>
          <a:p>
            <a:pPr eaLnBrk="1" hangingPunct="1">
              <a:lnSpc>
                <a:spcPct val="190000"/>
              </a:lnSpc>
            </a:pPr>
            <a:r>
              <a:rPr lang="en-US" altLang="zh-CN" smtClean="0"/>
              <a:t>The Application Layer</a:t>
            </a:r>
          </a:p>
          <a:p>
            <a:pPr lvl="1" eaLnBrk="1" hangingPunct="1">
              <a:lnSpc>
                <a:spcPct val="190000"/>
              </a:lnSpc>
            </a:pPr>
            <a:endParaRPr lang="en-US" altLang="zh-CN" smtClean="0"/>
          </a:p>
        </p:txBody>
      </p:sp>
    </p:spTree>
  </p:cSld>
  <p:clrMapOvr>
    <a:masterClrMapping/>
  </p:clrMapOvr>
  <p:transition spd="med">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2"/>
          <p:cNvSpPr>
            <a:spLocks noGrp="1" noChangeArrowheads="1"/>
          </p:cNvSpPr>
          <p:nvPr>
            <p:ph type="title"/>
          </p:nvPr>
        </p:nvSpPr>
        <p:spPr/>
        <p:txBody>
          <a:bodyPr/>
          <a:lstStyle/>
          <a:p>
            <a:pPr algn="ctr"/>
            <a:r>
              <a:rPr lang="en-US" altLang="zh-CN"/>
              <a:t>HTTP </a:t>
            </a:r>
            <a:r>
              <a:rPr lang="zh-CN" altLang="en-US"/>
              <a:t>请求报文的一些方法 </a:t>
            </a:r>
          </a:p>
        </p:txBody>
      </p:sp>
      <p:sp>
        <p:nvSpPr>
          <p:cNvPr id="654339" name="Rectangle 3"/>
          <p:cNvSpPr>
            <a:spLocks noGrp="1" noChangeArrowheads="1"/>
          </p:cNvSpPr>
          <p:nvPr>
            <p:ph type="body" idx="1"/>
          </p:nvPr>
        </p:nvSpPr>
        <p:spPr>
          <a:xfrm>
            <a:off x="539750" y="1989138"/>
            <a:ext cx="8459788" cy="4608512"/>
          </a:xfrm>
        </p:spPr>
        <p:txBody>
          <a:bodyPr/>
          <a:lstStyle/>
          <a:p>
            <a:pPr>
              <a:lnSpc>
                <a:spcPct val="90000"/>
              </a:lnSpc>
              <a:spcAft>
                <a:spcPct val="30000"/>
              </a:spcAft>
              <a:buFont typeface="Wingdings" pitchFamily="2" charset="2"/>
              <a:buNone/>
              <a:tabLst>
                <a:tab pos="2509838" algn="l"/>
              </a:tabLst>
            </a:pPr>
            <a:r>
              <a:rPr lang="zh-CN" altLang="en-US" sz="2400" dirty="0"/>
              <a:t>方法（操作）                   意义</a:t>
            </a:r>
          </a:p>
          <a:p>
            <a:pPr>
              <a:lnSpc>
                <a:spcPct val="90000"/>
              </a:lnSpc>
              <a:buFont typeface="Wingdings" pitchFamily="2" charset="2"/>
              <a:buNone/>
              <a:tabLst>
                <a:tab pos="2509838" algn="l"/>
              </a:tabLst>
            </a:pPr>
            <a:r>
              <a:rPr lang="en-US" altLang="zh-CN" sz="2400" dirty="0"/>
              <a:t>OPTION  	</a:t>
            </a:r>
            <a:r>
              <a:rPr lang="zh-CN" altLang="en-US" sz="2400" dirty="0"/>
              <a:t>请求一些选项的信息</a:t>
            </a:r>
          </a:p>
          <a:p>
            <a:pPr>
              <a:lnSpc>
                <a:spcPct val="90000"/>
              </a:lnSpc>
              <a:buFont typeface="Wingdings" pitchFamily="2" charset="2"/>
              <a:buNone/>
              <a:tabLst>
                <a:tab pos="2509838" algn="l"/>
              </a:tabLst>
            </a:pPr>
            <a:r>
              <a:rPr lang="en-US" altLang="zh-CN" sz="2400" dirty="0"/>
              <a:t>GET        	</a:t>
            </a:r>
            <a:r>
              <a:rPr lang="zh-CN" altLang="en-US" sz="2400" dirty="0"/>
              <a:t>请求读取由</a:t>
            </a:r>
            <a:r>
              <a:rPr lang="en-US" altLang="zh-CN" sz="2400" dirty="0"/>
              <a:t>URL</a:t>
            </a:r>
            <a:r>
              <a:rPr lang="zh-CN" altLang="en-US" sz="2400" dirty="0"/>
              <a:t>所标志的信息</a:t>
            </a:r>
          </a:p>
          <a:p>
            <a:pPr>
              <a:lnSpc>
                <a:spcPct val="90000"/>
              </a:lnSpc>
              <a:buFont typeface="Wingdings" pitchFamily="2" charset="2"/>
              <a:buNone/>
              <a:tabLst>
                <a:tab pos="2509838" algn="l"/>
              </a:tabLst>
            </a:pPr>
            <a:r>
              <a:rPr lang="en-US" altLang="zh-CN" sz="2400" dirty="0"/>
              <a:t>HEAD     	</a:t>
            </a:r>
            <a:r>
              <a:rPr lang="zh-CN" altLang="en-US" sz="2400" dirty="0"/>
              <a:t>请求读取由</a:t>
            </a:r>
            <a:r>
              <a:rPr lang="en-US" altLang="zh-CN" sz="2400" dirty="0"/>
              <a:t>URL</a:t>
            </a:r>
            <a:r>
              <a:rPr lang="zh-CN" altLang="en-US" sz="2400" dirty="0"/>
              <a:t>所标志的信息的首部</a:t>
            </a:r>
          </a:p>
          <a:p>
            <a:pPr>
              <a:lnSpc>
                <a:spcPct val="90000"/>
              </a:lnSpc>
              <a:buFont typeface="Wingdings" pitchFamily="2" charset="2"/>
              <a:buNone/>
              <a:tabLst>
                <a:tab pos="2509838" algn="l"/>
              </a:tabLst>
            </a:pPr>
            <a:r>
              <a:rPr lang="en-US" altLang="zh-CN" sz="2400" dirty="0"/>
              <a:t>POST     	</a:t>
            </a:r>
            <a:r>
              <a:rPr lang="zh-CN" altLang="en-US" sz="2400" dirty="0"/>
              <a:t>给服务器添加信息（例如，注释）</a:t>
            </a:r>
          </a:p>
          <a:p>
            <a:pPr>
              <a:lnSpc>
                <a:spcPct val="90000"/>
              </a:lnSpc>
              <a:buFont typeface="Wingdings" pitchFamily="2" charset="2"/>
              <a:buNone/>
              <a:tabLst>
                <a:tab pos="2509838" algn="l"/>
              </a:tabLst>
            </a:pPr>
            <a:r>
              <a:rPr lang="en-US" altLang="zh-CN" sz="2400" dirty="0"/>
              <a:t>PUT        	</a:t>
            </a:r>
            <a:r>
              <a:rPr lang="zh-CN" altLang="en-US" sz="2400" dirty="0"/>
              <a:t>在指明的</a:t>
            </a:r>
            <a:r>
              <a:rPr lang="en-US" altLang="zh-CN" sz="2400" dirty="0"/>
              <a:t>URL</a:t>
            </a:r>
            <a:r>
              <a:rPr lang="zh-CN" altLang="en-US" sz="2400" dirty="0"/>
              <a:t>下存储一个文档</a:t>
            </a:r>
          </a:p>
          <a:p>
            <a:pPr>
              <a:lnSpc>
                <a:spcPct val="90000"/>
              </a:lnSpc>
              <a:buFont typeface="Wingdings" pitchFamily="2" charset="2"/>
              <a:buNone/>
              <a:tabLst>
                <a:tab pos="2509838" algn="l"/>
              </a:tabLst>
            </a:pPr>
            <a:r>
              <a:rPr lang="en-US" altLang="zh-CN" sz="2400" dirty="0"/>
              <a:t>DELETE  	</a:t>
            </a:r>
            <a:r>
              <a:rPr lang="zh-CN" altLang="en-US" sz="2400" dirty="0"/>
              <a:t>删除指明的</a:t>
            </a:r>
            <a:r>
              <a:rPr lang="en-US" altLang="zh-CN" sz="2400" dirty="0"/>
              <a:t>URL</a:t>
            </a:r>
            <a:r>
              <a:rPr lang="zh-CN" altLang="en-US" sz="2400" dirty="0"/>
              <a:t>所标志的资源</a:t>
            </a:r>
          </a:p>
          <a:p>
            <a:pPr>
              <a:lnSpc>
                <a:spcPct val="90000"/>
              </a:lnSpc>
              <a:buFont typeface="Wingdings" pitchFamily="2" charset="2"/>
              <a:buNone/>
              <a:tabLst>
                <a:tab pos="2509838" algn="l"/>
              </a:tabLst>
            </a:pPr>
            <a:r>
              <a:rPr lang="en-US" altLang="zh-CN" sz="2400" dirty="0"/>
              <a:t>TRACE       	</a:t>
            </a:r>
            <a:r>
              <a:rPr lang="zh-CN" altLang="en-US" sz="2400" dirty="0"/>
              <a:t>用来进行环回测试的请求报文</a:t>
            </a:r>
          </a:p>
          <a:p>
            <a:pPr>
              <a:lnSpc>
                <a:spcPct val="90000"/>
              </a:lnSpc>
              <a:buFont typeface="Wingdings" pitchFamily="2" charset="2"/>
              <a:buNone/>
              <a:tabLst>
                <a:tab pos="2509838" algn="l"/>
              </a:tabLst>
            </a:pPr>
            <a:r>
              <a:rPr lang="en-US" altLang="zh-CN" sz="2400" dirty="0"/>
              <a:t>CONNECT	</a:t>
            </a:r>
            <a:r>
              <a:rPr lang="zh-CN" altLang="en-US" sz="2400" dirty="0"/>
              <a:t>用于代理服务器</a:t>
            </a:r>
          </a:p>
        </p:txBody>
      </p:sp>
      <p:sp>
        <p:nvSpPr>
          <p:cNvPr id="654340" name="Line 4"/>
          <p:cNvSpPr>
            <a:spLocks noChangeShapeType="1"/>
          </p:cNvSpPr>
          <p:nvPr/>
        </p:nvSpPr>
        <p:spPr bwMode="auto">
          <a:xfrm>
            <a:off x="323850" y="2492375"/>
            <a:ext cx="849630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4341" name="Line 5"/>
          <p:cNvSpPr>
            <a:spLocks noChangeShapeType="1"/>
          </p:cNvSpPr>
          <p:nvPr/>
        </p:nvSpPr>
        <p:spPr bwMode="auto">
          <a:xfrm rot="5400000">
            <a:off x="683419" y="4148932"/>
            <a:ext cx="4465637"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730683018"/>
      </p:ext>
    </p:extLst>
  </p:cSld>
  <p:clrMapOvr>
    <a:masterClrMapping/>
  </p:clrMapOvr>
  <p:transition spd="med">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Rectangle 2"/>
          <p:cNvSpPr>
            <a:spLocks noGrp="1" noChangeArrowheads="1"/>
          </p:cNvSpPr>
          <p:nvPr>
            <p:ph type="title"/>
          </p:nvPr>
        </p:nvSpPr>
        <p:spPr/>
        <p:txBody>
          <a:bodyPr/>
          <a:lstStyle/>
          <a:p>
            <a:pPr algn="ctr"/>
            <a:r>
              <a:rPr lang="en-US" altLang="zh-CN" dirty="0" smtClean="0"/>
              <a:t> </a:t>
            </a:r>
            <a:r>
              <a:rPr lang="en-US" altLang="zh-CN" sz="3600" dirty="0" err="1" smtClean="0"/>
              <a:t>HyperText</a:t>
            </a:r>
            <a:r>
              <a:rPr lang="en-US" altLang="zh-CN" sz="3600" dirty="0" smtClean="0"/>
              <a:t> </a:t>
            </a:r>
            <a:r>
              <a:rPr lang="en-US" altLang="zh-CN" sz="3600" dirty="0"/>
              <a:t>Markup </a:t>
            </a:r>
            <a:r>
              <a:rPr lang="en-US" altLang="zh-CN" sz="3600" dirty="0" smtClean="0"/>
              <a:t>Language</a:t>
            </a:r>
            <a:endParaRPr lang="en-US" altLang="zh-CN" sz="3600" dirty="0"/>
          </a:p>
        </p:txBody>
      </p:sp>
      <p:sp>
        <p:nvSpPr>
          <p:cNvPr id="657411" name="Rectangle 3"/>
          <p:cNvSpPr>
            <a:spLocks noGrp="1" noChangeArrowheads="1"/>
          </p:cNvSpPr>
          <p:nvPr>
            <p:ph type="body" idx="1"/>
          </p:nvPr>
        </p:nvSpPr>
        <p:spPr>
          <a:xfrm>
            <a:off x="1042988" y="1844674"/>
            <a:ext cx="7849492" cy="4464645"/>
          </a:xfrm>
        </p:spPr>
        <p:txBody>
          <a:bodyPr/>
          <a:lstStyle/>
          <a:p>
            <a:r>
              <a:rPr lang="zh-CN" altLang="en-US" sz="2400" dirty="0" smtClean="0"/>
              <a:t>定义</a:t>
            </a:r>
            <a:r>
              <a:rPr lang="zh-CN" altLang="en-US" sz="2400" dirty="0"/>
              <a:t>了许多用于排版的命令（标签）。</a:t>
            </a:r>
          </a:p>
          <a:p>
            <a:r>
              <a:rPr lang="en-US" altLang="zh-CN" sz="2400" dirty="0" smtClean="0"/>
              <a:t>HTML </a:t>
            </a:r>
            <a:r>
              <a:rPr lang="zh-CN" altLang="en-US" sz="2400" dirty="0"/>
              <a:t>文档是一种可以用任何文本编辑器创建的 </a:t>
            </a:r>
            <a:r>
              <a:rPr lang="en-US" altLang="zh-CN" sz="2400" dirty="0"/>
              <a:t>ASCII </a:t>
            </a:r>
            <a:r>
              <a:rPr lang="zh-CN" altLang="en-US" sz="2400" dirty="0"/>
              <a:t>码文件。 </a:t>
            </a:r>
            <a:endParaRPr lang="en-US" altLang="zh-CN" sz="2400" dirty="0" smtClean="0"/>
          </a:p>
          <a:p>
            <a:r>
              <a:rPr lang="zh-CN" altLang="en-US" sz="2400" dirty="0"/>
              <a:t>仅当 </a:t>
            </a:r>
            <a:r>
              <a:rPr lang="en-US" altLang="zh-CN" sz="2400" dirty="0"/>
              <a:t>HTML </a:t>
            </a:r>
            <a:r>
              <a:rPr lang="zh-CN" altLang="en-US" sz="2400" dirty="0"/>
              <a:t>文档是以</a:t>
            </a:r>
            <a:r>
              <a:rPr lang="en-US" altLang="zh-CN" sz="2400" dirty="0"/>
              <a:t>.html </a:t>
            </a:r>
            <a:r>
              <a:rPr lang="zh-CN" altLang="en-US" sz="2400" dirty="0"/>
              <a:t>或 </a:t>
            </a:r>
            <a:r>
              <a:rPr lang="en-US" altLang="zh-CN" sz="2400" dirty="0"/>
              <a:t>.</a:t>
            </a:r>
            <a:r>
              <a:rPr lang="en-US" altLang="zh-CN" sz="2400" dirty="0" err="1"/>
              <a:t>htm</a:t>
            </a:r>
            <a:r>
              <a:rPr lang="en-US" altLang="zh-CN" sz="2400" dirty="0"/>
              <a:t> </a:t>
            </a:r>
            <a:r>
              <a:rPr lang="zh-CN" altLang="en-US" sz="2400" dirty="0"/>
              <a:t>为后缀时，浏览器才对此 文档的各种标签进行解释。</a:t>
            </a:r>
          </a:p>
          <a:p>
            <a:r>
              <a:rPr lang="zh-CN" altLang="en-US" sz="2400" dirty="0"/>
              <a:t>当浏览器从服务器读取 </a:t>
            </a:r>
            <a:r>
              <a:rPr lang="en-US" altLang="zh-CN" sz="2400" dirty="0"/>
              <a:t>HTML </a:t>
            </a:r>
            <a:r>
              <a:rPr lang="zh-CN" altLang="en-US" sz="2400" dirty="0" smtClean="0"/>
              <a:t>文档，针对</a:t>
            </a:r>
            <a:r>
              <a:rPr lang="en-US" altLang="zh-CN" sz="2400" dirty="0" smtClean="0"/>
              <a:t>HTML </a:t>
            </a:r>
            <a:r>
              <a:rPr lang="zh-CN" altLang="en-US" sz="2400" dirty="0"/>
              <a:t>文档中的各种标签，根据浏览器所使用的显示器的尺寸和分辨率大小，重新进行排版并恢复出所读取的页面</a:t>
            </a:r>
            <a:r>
              <a:rPr lang="zh-CN" altLang="en-US" sz="2400" dirty="0" smtClean="0"/>
              <a:t>。</a:t>
            </a:r>
            <a:endParaRPr lang="en-US" altLang="zh-CN" sz="2400" dirty="0" smtClean="0"/>
          </a:p>
          <a:p>
            <a:r>
              <a:rPr lang="en-US" altLang="zh-CN" sz="2400" dirty="0" smtClean="0"/>
              <a:t>HTML </a:t>
            </a:r>
            <a:r>
              <a:rPr lang="zh-CN" altLang="en-US" sz="2400" dirty="0"/>
              <a:t>用一对标签</a:t>
            </a:r>
            <a:r>
              <a:rPr lang="zh-CN" altLang="en-US" sz="2400" dirty="0" smtClean="0"/>
              <a:t>（一</a:t>
            </a:r>
            <a:r>
              <a:rPr lang="zh-CN" altLang="en-US" sz="2400" dirty="0"/>
              <a:t>个开始标签和一个结束标签）或几对标签来标识一个元素。</a:t>
            </a:r>
          </a:p>
          <a:p>
            <a:pPr marL="0" indent="0">
              <a:buNone/>
            </a:pPr>
            <a:endParaRPr lang="zh-CN" altLang="en-US" sz="2400" dirty="0"/>
          </a:p>
        </p:txBody>
      </p:sp>
    </p:spTree>
    <p:extLst>
      <p:ext uri="{BB962C8B-B14F-4D97-AF65-F5344CB8AC3E}">
        <p14:creationId xmlns:p14="http://schemas.microsoft.com/office/powerpoint/2010/main" val="2913463448"/>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74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574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74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741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574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zh-CN" smtClean="0"/>
              <a:t>FTP and TFTP</a:t>
            </a:r>
          </a:p>
        </p:txBody>
      </p:sp>
      <p:sp>
        <p:nvSpPr>
          <p:cNvPr id="23555" name="Rectangle 3"/>
          <p:cNvSpPr>
            <a:spLocks noGrp="1" noChangeArrowheads="1"/>
          </p:cNvSpPr>
          <p:nvPr>
            <p:ph type="body" idx="1"/>
          </p:nvPr>
        </p:nvSpPr>
        <p:spPr>
          <a:xfrm>
            <a:off x="428625" y="1714500"/>
            <a:ext cx="8715375" cy="4724400"/>
          </a:xfrm>
        </p:spPr>
        <p:txBody>
          <a:bodyPr/>
          <a:lstStyle/>
          <a:p>
            <a:pPr eaLnBrk="1" hangingPunct="1"/>
            <a:r>
              <a:rPr lang="en-US" altLang="zh-CN" sz="2400" smtClean="0"/>
              <a:t>FTP is a reliable, connection-oriented service that uses TCP to transfer files.</a:t>
            </a:r>
          </a:p>
          <a:p>
            <a:pPr lvl="1" eaLnBrk="1" hangingPunct="1"/>
            <a:r>
              <a:rPr lang="en-US" altLang="zh-CN" sz="2400" smtClean="0"/>
              <a:t>FTP </a:t>
            </a:r>
            <a:r>
              <a:rPr lang="en-US" altLang="zh-CN" sz="2400" smtClean="0">
                <a:solidFill>
                  <a:srgbClr val="2F3DEF"/>
                </a:solidFill>
              </a:rPr>
              <a:t>first</a:t>
            </a:r>
            <a:r>
              <a:rPr lang="en-US" altLang="zh-CN" sz="2400" smtClean="0">
                <a:solidFill>
                  <a:schemeClr val="accent1"/>
                </a:solidFill>
              </a:rPr>
              <a:t> </a:t>
            </a:r>
            <a:r>
              <a:rPr lang="en-US" altLang="zh-CN" sz="2400" smtClean="0"/>
              <a:t>establishes a control connection between the client and the server(port 21)</a:t>
            </a:r>
          </a:p>
          <a:p>
            <a:pPr lvl="1" eaLnBrk="1" hangingPunct="1"/>
            <a:r>
              <a:rPr lang="en-US" altLang="zh-CN" sz="2400" smtClean="0"/>
              <a:t> Then a </a:t>
            </a:r>
            <a:r>
              <a:rPr lang="en-US" altLang="zh-CN" sz="2400" smtClean="0">
                <a:solidFill>
                  <a:srgbClr val="2F3DEF"/>
                </a:solidFill>
              </a:rPr>
              <a:t>second</a:t>
            </a:r>
            <a:r>
              <a:rPr lang="en-US" altLang="zh-CN" sz="2400" smtClean="0"/>
              <a:t> connection is established, which is a link between the computers through which the data is transferred. (port 20)</a:t>
            </a:r>
            <a:endParaRPr lang="zh-CN" altLang="en-US" sz="2400" smtClean="0"/>
          </a:p>
          <a:p>
            <a:pPr eaLnBrk="1" hangingPunct="1"/>
            <a:r>
              <a:rPr lang="en-US" altLang="zh-CN" sz="2400" smtClean="0"/>
              <a:t>TFTP is a connectionless service that uses UDP </a:t>
            </a:r>
          </a:p>
          <a:p>
            <a:pPr lvl="1" eaLnBrk="1" hangingPunct="1"/>
            <a:r>
              <a:rPr lang="en-US" altLang="zh-CN" sz="2400" smtClean="0"/>
              <a:t>Small and easy to implement.</a:t>
            </a:r>
          </a:p>
          <a:p>
            <a:pPr lvl="1" eaLnBrk="1" hangingPunct="1"/>
            <a:r>
              <a:rPr lang="en-US" altLang="zh-CN" sz="2400" smtClean="0"/>
              <a:t>E.g. TFTP is used on routers to transfer configuration files and Cisco IOS images.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p:cNvSpPr>
            <a:spLocks noGrp="1" noChangeArrowheads="1"/>
          </p:cNvSpPr>
          <p:nvPr>
            <p:ph type="title"/>
          </p:nvPr>
        </p:nvSpPr>
        <p:spPr>
          <a:xfrm>
            <a:off x="1115616" y="764704"/>
            <a:ext cx="6856413" cy="768350"/>
          </a:xfrm>
        </p:spPr>
        <p:txBody>
          <a:bodyPr/>
          <a:lstStyle/>
          <a:p>
            <a:pPr algn="ctr"/>
            <a:r>
              <a:rPr lang="zh-CN" altLang="en-US" dirty="0"/>
              <a:t>主</a:t>
            </a:r>
            <a:r>
              <a:rPr lang="zh-CN" altLang="en-US" dirty="0" smtClean="0"/>
              <a:t>进程工作步骤</a:t>
            </a:r>
            <a:endParaRPr lang="zh-CN" altLang="en-US" dirty="0"/>
          </a:p>
        </p:txBody>
      </p:sp>
      <p:sp>
        <p:nvSpPr>
          <p:cNvPr id="435203" name="Rectangle 3"/>
          <p:cNvSpPr>
            <a:spLocks noGrp="1" noChangeArrowheads="1"/>
          </p:cNvSpPr>
          <p:nvPr>
            <p:ph type="body" idx="1"/>
          </p:nvPr>
        </p:nvSpPr>
        <p:spPr>
          <a:xfrm>
            <a:off x="395536" y="1916113"/>
            <a:ext cx="8419852" cy="4465637"/>
          </a:xfrm>
        </p:spPr>
        <p:txBody>
          <a:bodyPr/>
          <a:lstStyle/>
          <a:p>
            <a:r>
              <a:rPr lang="zh-CN" altLang="en-US" sz="2800" dirty="0"/>
              <a:t>打开熟知端口（端口号为 </a:t>
            </a:r>
            <a:r>
              <a:rPr lang="en-US" altLang="zh-CN" sz="2800" dirty="0"/>
              <a:t>21</a:t>
            </a:r>
            <a:r>
              <a:rPr lang="zh-CN" altLang="en-US" sz="2800" dirty="0"/>
              <a:t>），使客户进程能够连接上。</a:t>
            </a:r>
          </a:p>
          <a:p>
            <a:r>
              <a:rPr lang="zh-CN" altLang="en-US" sz="2800" dirty="0"/>
              <a:t>等待客户进程发出连接请求。</a:t>
            </a:r>
          </a:p>
          <a:p>
            <a:r>
              <a:rPr lang="zh-CN" altLang="en-US" sz="2800" dirty="0"/>
              <a:t>启动从属进程来处理客户进程发来的请求。从属进程对客户进程的请求处理完毕后即终止，但从属进程在运行期间根据需要还可能创建其他一些子进程。</a:t>
            </a:r>
          </a:p>
          <a:p>
            <a:r>
              <a:rPr lang="zh-CN" altLang="en-US" sz="2800" dirty="0"/>
              <a:t>回到等待状态，继续接受其他客户进程发来的请求。主进程与从属进程的处理是并发地进行。 </a:t>
            </a:r>
          </a:p>
        </p:txBody>
      </p:sp>
    </p:spTree>
    <p:extLst>
      <p:ext uri="{BB962C8B-B14F-4D97-AF65-F5344CB8AC3E}">
        <p14:creationId xmlns:p14="http://schemas.microsoft.com/office/powerpoint/2010/main" val="443525965"/>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520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520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52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3" name="Rectangle 3"/>
          <p:cNvSpPr>
            <a:spLocks noGrp="1" noChangeArrowheads="1"/>
          </p:cNvSpPr>
          <p:nvPr>
            <p:ph type="title"/>
          </p:nvPr>
        </p:nvSpPr>
        <p:spPr>
          <a:xfrm>
            <a:off x="971550" y="44450"/>
            <a:ext cx="7237413" cy="695325"/>
          </a:xfrm>
        </p:spPr>
        <p:txBody>
          <a:bodyPr/>
          <a:lstStyle/>
          <a:p>
            <a:pPr algn="ctr"/>
            <a:r>
              <a:rPr lang="en-US" altLang="zh-CN" sz="3600"/>
              <a:t> FTP </a:t>
            </a:r>
            <a:r>
              <a:rPr lang="zh-CN" altLang="en-US" sz="3600"/>
              <a:t>的屏幕信息举例 </a:t>
            </a:r>
          </a:p>
        </p:txBody>
      </p:sp>
      <p:sp>
        <p:nvSpPr>
          <p:cNvPr id="588805" name="Rectangle 5"/>
          <p:cNvSpPr>
            <a:spLocks noChangeArrowheads="1"/>
          </p:cNvSpPr>
          <p:nvPr/>
        </p:nvSpPr>
        <p:spPr bwMode="auto">
          <a:xfrm>
            <a:off x="271463" y="908050"/>
            <a:ext cx="8621712" cy="557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a:latin typeface="Courier New" pitchFamily="49" charset="0"/>
              </a:rPr>
              <a:t>[01] </a:t>
            </a:r>
            <a:r>
              <a:rPr kumimoji="1" lang="en-US" altLang="zh-CN" sz="2000" b="1">
                <a:latin typeface="Courier New" pitchFamily="49" charset="0"/>
              </a:rPr>
              <a:t>ftp nic.ddn.mil</a:t>
            </a:r>
          </a:p>
          <a:p>
            <a:pPr defTabSz="762000" eaLnBrk="0" hangingPunct="0"/>
            <a:r>
              <a:rPr kumimoji="1" lang="en-US" altLang="zh-CN" sz="2000">
                <a:latin typeface="Courier New" pitchFamily="49" charset="0"/>
              </a:rPr>
              <a:t>[02] connected to nic.ddn.mil</a:t>
            </a:r>
          </a:p>
          <a:p>
            <a:pPr defTabSz="762000" eaLnBrk="0" hangingPunct="0"/>
            <a:r>
              <a:rPr kumimoji="1" lang="en-US" altLang="zh-CN" sz="2000">
                <a:latin typeface="Courier New" pitchFamily="49" charset="0"/>
              </a:rPr>
              <a:t>[03] 220 nic FTP server (Sunos 4.1)ready.</a:t>
            </a:r>
          </a:p>
          <a:p>
            <a:pPr defTabSz="762000" eaLnBrk="0" hangingPunct="0"/>
            <a:r>
              <a:rPr kumimoji="1" lang="en-US" altLang="zh-CN" sz="2000">
                <a:latin typeface="Courier New" pitchFamily="49" charset="0"/>
              </a:rPr>
              <a:t>[04] Name: </a:t>
            </a:r>
            <a:r>
              <a:rPr kumimoji="1" lang="en-US" altLang="zh-CN" sz="2000" b="1">
                <a:latin typeface="Courier New" pitchFamily="49" charset="0"/>
              </a:rPr>
              <a:t>anonymous</a:t>
            </a:r>
          </a:p>
          <a:p>
            <a:pPr defTabSz="762000" eaLnBrk="0" hangingPunct="0"/>
            <a:r>
              <a:rPr kumimoji="1" lang="en-US" altLang="zh-CN" sz="2000">
                <a:latin typeface="Courier New" pitchFamily="49" charset="0"/>
              </a:rPr>
              <a:t>[05] 331 Guest login ok, send ident as password.</a:t>
            </a:r>
          </a:p>
          <a:p>
            <a:pPr defTabSz="762000" eaLnBrk="0" hangingPunct="0"/>
            <a:r>
              <a:rPr kumimoji="1" lang="en-US" altLang="zh-CN" sz="2000">
                <a:latin typeface="Courier New" pitchFamily="49" charset="0"/>
              </a:rPr>
              <a:t>[06] Password: </a:t>
            </a:r>
            <a:r>
              <a:rPr kumimoji="1" lang="en-US" altLang="zh-CN" sz="2000" b="1">
                <a:latin typeface="Courier New" pitchFamily="49" charset="0"/>
              </a:rPr>
              <a:t>abc@xyz.math.yale.edu</a:t>
            </a:r>
          </a:p>
          <a:p>
            <a:pPr defTabSz="762000" eaLnBrk="0" hangingPunct="0"/>
            <a:r>
              <a:rPr kumimoji="1" lang="en-US" altLang="zh-CN" sz="2000">
                <a:latin typeface="Courier New" pitchFamily="49" charset="0"/>
              </a:rPr>
              <a:t>[07] 230 Guest login ok, access restrictions apply.</a:t>
            </a:r>
          </a:p>
          <a:p>
            <a:pPr defTabSz="762000" eaLnBrk="0" hangingPunct="0"/>
            <a:r>
              <a:rPr kumimoji="1" lang="en-US" altLang="zh-CN" sz="2000">
                <a:latin typeface="Courier New" pitchFamily="49" charset="0"/>
              </a:rPr>
              <a:t>[08] ftp&gt; </a:t>
            </a:r>
            <a:r>
              <a:rPr kumimoji="1" lang="en-US" altLang="zh-CN" sz="2000" b="1">
                <a:latin typeface="Courier New" pitchFamily="49" charset="0"/>
              </a:rPr>
              <a:t>cd rfc</a:t>
            </a:r>
          </a:p>
          <a:p>
            <a:pPr defTabSz="762000" eaLnBrk="0" hangingPunct="0"/>
            <a:r>
              <a:rPr kumimoji="1" lang="en-US" altLang="zh-CN" sz="2000">
                <a:latin typeface="Courier New" pitchFamily="49" charset="0"/>
              </a:rPr>
              <a:t>[09] 250 CWD command successful.</a:t>
            </a:r>
          </a:p>
          <a:p>
            <a:pPr defTabSz="762000" eaLnBrk="0" hangingPunct="0"/>
            <a:r>
              <a:rPr kumimoji="1" lang="en-US" altLang="zh-CN" sz="2000">
                <a:latin typeface="Courier New" pitchFamily="49" charset="0"/>
              </a:rPr>
              <a:t>[10] ftp&gt; </a:t>
            </a:r>
            <a:r>
              <a:rPr kumimoji="1" lang="en-US" altLang="zh-CN" sz="2000" b="1">
                <a:latin typeface="Courier New" pitchFamily="49" charset="0"/>
              </a:rPr>
              <a:t>get rfc1261.txt nicinfo</a:t>
            </a:r>
          </a:p>
          <a:p>
            <a:pPr defTabSz="762000" eaLnBrk="0" hangingPunct="0"/>
            <a:r>
              <a:rPr kumimoji="1" lang="en-US" altLang="zh-CN" sz="2000">
                <a:latin typeface="Courier New" pitchFamily="49" charset="0"/>
              </a:rPr>
              <a:t>[11] 200 PORT command successful.</a:t>
            </a:r>
          </a:p>
          <a:p>
            <a:pPr defTabSz="762000" eaLnBrk="0" hangingPunct="0"/>
            <a:r>
              <a:rPr kumimoji="1" lang="en-US" altLang="zh-CN" sz="2000">
                <a:latin typeface="Courier New" pitchFamily="49" charset="0"/>
              </a:rPr>
              <a:t>[12] 150 ASCII data connection for rfc1261.txt</a:t>
            </a:r>
          </a:p>
          <a:p>
            <a:pPr defTabSz="762000" eaLnBrk="0" hangingPunct="0"/>
            <a:r>
              <a:rPr kumimoji="1" lang="en-US" altLang="zh-CN" sz="2000">
                <a:latin typeface="Courier New" pitchFamily="49" charset="0"/>
              </a:rPr>
              <a:t>     (128.36.12.27,1401) (4318 bytes).</a:t>
            </a:r>
          </a:p>
          <a:p>
            <a:pPr defTabSz="762000" eaLnBrk="0" hangingPunct="0"/>
            <a:r>
              <a:rPr kumimoji="1" lang="en-US" altLang="zh-CN" sz="2000">
                <a:latin typeface="Courier New" pitchFamily="49" charset="0"/>
              </a:rPr>
              <a:t>[13] 226 ASCII Transfer complete.</a:t>
            </a:r>
          </a:p>
          <a:p>
            <a:pPr defTabSz="762000" eaLnBrk="0" hangingPunct="0"/>
            <a:r>
              <a:rPr kumimoji="1" lang="en-US" altLang="zh-CN" sz="2000">
                <a:latin typeface="Courier New" pitchFamily="49" charset="0"/>
              </a:rPr>
              <a:t>     local: nicinfo remote: rfc1261.txt</a:t>
            </a:r>
          </a:p>
          <a:p>
            <a:pPr defTabSz="762000" eaLnBrk="0" hangingPunct="0"/>
            <a:r>
              <a:rPr kumimoji="1" lang="en-US" altLang="zh-CN" sz="2000">
                <a:latin typeface="Courier New" pitchFamily="49" charset="0"/>
              </a:rPr>
              <a:t>     4488 bytes received in 15 seconds (0.3 Kbytes/s).</a:t>
            </a:r>
          </a:p>
          <a:p>
            <a:pPr defTabSz="762000" eaLnBrk="0" hangingPunct="0"/>
            <a:r>
              <a:rPr kumimoji="1" lang="en-US" altLang="zh-CN" sz="2000">
                <a:latin typeface="Courier New" pitchFamily="49" charset="0"/>
              </a:rPr>
              <a:t>[14] ftp&gt; </a:t>
            </a:r>
            <a:r>
              <a:rPr kumimoji="1" lang="en-US" altLang="zh-CN" sz="2000" b="1">
                <a:latin typeface="Courier New" pitchFamily="49" charset="0"/>
              </a:rPr>
              <a:t>quit</a:t>
            </a:r>
          </a:p>
          <a:p>
            <a:pPr defTabSz="762000" eaLnBrk="0" hangingPunct="0"/>
            <a:r>
              <a:rPr kumimoji="1" lang="en-US" altLang="zh-CN" sz="2000">
                <a:latin typeface="Courier New" pitchFamily="49" charset="0"/>
              </a:rPr>
              <a:t>[15] 221 Goodbye.</a:t>
            </a:r>
          </a:p>
        </p:txBody>
      </p:sp>
      <p:grpSp>
        <p:nvGrpSpPr>
          <p:cNvPr id="588812" name="Group 12"/>
          <p:cNvGrpSpPr>
            <a:grpSpLocks/>
          </p:cNvGrpSpPr>
          <p:nvPr/>
        </p:nvGrpSpPr>
        <p:grpSpPr bwMode="auto">
          <a:xfrm>
            <a:off x="468313" y="1268413"/>
            <a:ext cx="7559675" cy="3455987"/>
            <a:chOff x="295" y="799"/>
            <a:chExt cx="4762" cy="2177"/>
          </a:xfrm>
        </p:grpSpPr>
        <p:grpSp>
          <p:nvGrpSpPr>
            <p:cNvPr id="588808" name="Group 8"/>
            <p:cNvGrpSpPr>
              <a:grpSpLocks/>
            </p:cNvGrpSpPr>
            <p:nvPr/>
          </p:nvGrpSpPr>
          <p:grpSpPr bwMode="auto">
            <a:xfrm>
              <a:off x="295" y="2296"/>
              <a:ext cx="4762" cy="680"/>
              <a:chOff x="295" y="2251"/>
              <a:chExt cx="4762" cy="680"/>
            </a:xfrm>
          </p:grpSpPr>
          <p:sp>
            <p:nvSpPr>
              <p:cNvPr id="588806" name="AutoShape 6"/>
              <p:cNvSpPr>
                <a:spLocks noChangeArrowheads="1"/>
              </p:cNvSpPr>
              <p:nvPr/>
            </p:nvSpPr>
            <p:spPr bwMode="auto">
              <a:xfrm>
                <a:off x="295" y="2251"/>
                <a:ext cx="4762" cy="680"/>
              </a:xfrm>
              <a:prstGeom prst="wedgeRoundRectCallout">
                <a:avLst>
                  <a:gd name="adj1" fmla="val -47333"/>
                  <a:gd name="adj2" fmla="val -273088"/>
                  <a:gd name="adj3" fmla="val 16667"/>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a:p>
            </p:txBody>
          </p:sp>
          <p:sp>
            <p:nvSpPr>
              <p:cNvPr id="588807" name="Text Box 7"/>
              <p:cNvSpPr txBox="1">
                <a:spLocks noChangeArrowheads="1"/>
              </p:cNvSpPr>
              <p:nvPr/>
            </p:nvSpPr>
            <p:spPr bwMode="auto">
              <a:xfrm>
                <a:off x="385" y="2301"/>
                <a:ext cx="4534"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333399"/>
                    </a:solidFill>
                    <a:latin typeface="Arial" charset="0"/>
                    <a:ea typeface="黑体" pitchFamily="2" charset="-122"/>
                  </a:rPr>
                  <a:t>[01] </a:t>
                </a:r>
                <a:r>
                  <a:rPr lang="zh-CN" altLang="en-US">
                    <a:solidFill>
                      <a:srgbClr val="333399"/>
                    </a:solidFill>
                    <a:latin typeface="Arial" charset="0"/>
                    <a:ea typeface="黑体" pitchFamily="2" charset="-122"/>
                  </a:rPr>
                  <a:t>用户要用 </a:t>
                </a:r>
                <a:r>
                  <a:rPr lang="en-US" altLang="zh-CN">
                    <a:solidFill>
                      <a:srgbClr val="333399"/>
                    </a:solidFill>
                    <a:latin typeface="Arial" charset="0"/>
                    <a:ea typeface="黑体" pitchFamily="2" charset="-122"/>
                  </a:rPr>
                  <a:t>FTP </a:t>
                </a:r>
                <a:r>
                  <a:rPr lang="zh-CN" altLang="en-US">
                    <a:solidFill>
                      <a:srgbClr val="333399"/>
                    </a:solidFill>
                    <a:latin typeface="Arial" charset="0"/>
                    <a:ea typeface="黑体" pitchFamily="2" charset="-122"/>
                  </a:rPr>
                  <a:t>和远地主机</a:t>
                </a:r>
                <a:r>
                  <a:rPr lang="en-US" altLang="zh-CN">
                    <a:solidFill>
                      <a:srgbClr val="333399"/>
                    </a:solidFill>
                    <a:latin typeface="Arial" charset="0"/>
                    <a:ea typeface="黑体" pitchFamily="2" charset="-122"/>
                  </a:rPr>
                  <a:t>(</a:t>
                </a:r>
                <a:r>
                  <a:rPr lang="zh-CN" altLang="en-US">
                    <a:solidFill>
                      <a:srgbClr val="333399"/>
                    </a:solidFill>
                    <a:latin typeface="Arial" charset="0"/>
                    <a:ea typeface="黑体" pitchFamily="2" charset="-122"/>
                  </a:rPr>
                  <a:t>网络信息中心</a:t>
                </a:r>
              </a:p>
              <a:p>
                <a:r>
                  <a:rPr lang="zh-CN" altLang="en-US">
                    <a:solidFill>
                      <a:srgbClr val="333399"/>
                    </a:solidFill>
                    <a:latin typeface="Arial" charset="0"/>
                    <a:ea typeface="黑体" pitchFamily="2" charset="-122"/>
                  </a:rPr>
                  <a:t>       </a:t>
                </a:r>
                <a:r>
                  <a:rPr lang="en-US" altLang="zh-CN">
                    <a:solidFill>
                      <a:srgbClr val="333399"/>
                    </a:solidFill>
                    <a:latin typeface="Arial" charset="0"/>
                    <a:ea typeface="黑体" pitchFamily="2" charset="-122"/>
                  </a:rPr>
                  <a:t>NIC </a:t>
                </a:r>
                <a:r>
                  <a:rPr lang="zh-CN" altLang="en-US">
                    <a:solidFill>
                      <a:srgbClr val="333399"/>
                    </a:solidFill>
                    <a:latin typeface="Arial" charset="0"/>
                    <a:ea typeface="黑体" pitchFamily="2" charset="-122"/>
                  </a:rPr>
                  <a:t>上的主机</a:t>
                </a:r>
                <a:r>
                  <a:rPr lang="en-US" altLang="zh-CN">
                    <a:solidFill>
                      <a:srgbClr val="333399"/>
                    </a:solidFill>
                    <a:latin typeface="Arial" charset="0"/>
                    <a:ea typeface="黑体" pitchFamily="2" charset="-122"/>
                  </a:rPr>
                  <a:t>)</a:t>
                </a:r>
                <a:r>
                  <a:rPr lang="zh-CN" altLang="en-US">
                    <a:solidFill>
                      <a:srgbClr val="333399"/>
                    </a:solidFill>
                    <a:latin typeface="Arial" charset="0"/>
                    <a:ea typeface="黑体" pitchFamily="2" charset="-122"/>
                  </a:rPr>
                  <a:t>建立连接。 </a:t>
                </a:r>
              </a:p>
            </p:txBody>
          </p:sp>
        </p:grpSp>
        <p:sp>
          <p:nvSpPr>
            <p:cNvPr id="588809" name="Line 9"/>
            <p:cNvSpPr>
              <a:spLocks noChangeShapeType="1"/>
            </p:cNvSpPr>
            <p:nvPr/>
          </p:nvSpPr>
          <p:spPr bwMode="auto">
            <a:xfrm>
              <a:off x="703" y="799"/>
              <a:ext cx="1451"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2965763669"/>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88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a:xfrm>
            <a:off x="971550" y="44450"/>
            <a:ext cx="7237413" cy="695325"/>
          </a:xfrm>
        </p:spPr>
        <p:txBody>
          <a:bodyPr/>
          <a:lstStyle/>
          <a:p>
            <a:pPr algn="ctr"/>
            <a:r>
              <a:rPr lang="en-US" altLang="zh-CN" sz="3600"/>
              <a:t> FTP </a:t>
            </a:r>
            <a:r>
              <a:rPr lang="zh-CN" altLang="en-US" sz="3600"/>
              <a:t>的屏幕信息举例 </a:t>
            </a:r>
          </a:p>
        </p:txBody>
      </p:sp>
      <p:sp>
        <p:nvSpPr>
          <p:cNvPr id="589827" name="Rectangle 3"/>
          <p:cNvSpPr>
            <a:spLocks noChangeArrowheads="1"/>
          </p:cNvSpPr>
          <p:nvPr/>
        </p:nvSpPr>
        <p:spPr bwMode="auto">
          <a:xfrm>
            <a:off x="271463" y="908050"/>
            <a:ext cx="8621712" cy="557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a:latin typeface="Courier New" pitchFamily="49" charset="0"/>
              </a:rPr>
              <a:t>[01] </a:t>
            </a:r>
            <a:r>
              <a:rPr kumimoji="1" lang="en-US" altLang="zh-CN" sz="2000" b="1">
                <a:latin typeface="Courier New" pitchFamily="49" charset="0"/>
              </a:rPr>
              <a:t>ftp nic.ddn.mil</a:t>
            </a:r>
          </a:p>
          <a:p>
            <a:pPr defTabSz="762000" eaLnBrk="0" hangingPunct="0"/>
            <a:r>
              <a:rPr kumimoji="1" lang="en-US" altLang="zh-CN" sz="2000">
                <a:latin typeface="Courier New" pitchFamily="49" charset="0"/>
              </a:rPr>
              <a:t>[02] connected to nic.ddn.mil</a:t>
            </a:r>
          </a:p>
          <a:p>
            <a:pPr defTabSz="762000" eaLnBrk="0" hangingPunct="0"/>
            <a:r>
              <a:rPr kumimoji="1" lang="en-US" altLang="zh-CN" sz="2000">
                <a:latin typeface="Courier New" pitchFamily="49" charset="0"/>
              </a:rPr>
              <a:t>[03] 220 nic FTP server (Sunos 4.1)ready.</a:t>
            </a:r>
          </a:p>
          <a:p>
            <a:pPr defTabSz="762000" eaLnBrk="0" hangingPunct="0"/>
            <a:r>
              <a:rPr kumimoji="1" lang="en-US" altLang="zh-CN" sz="2000">
                <a:latin typeface="Courier New" pitchFamily="49" charset="0"/>
              </a:rPr>
              <a:t>[04] Name: </a:t>
            </a:r>
            <a:r>
              <a:rPr kumimoji="1" lang="en-US" altLang="zh-CN" sz="2000" b="1">
                <a:latin typeface="Courier New" pitchFamily="49" charset="0"/>
              </a:rPr>
              <a:t>anonymous</a:t>
            </a:r>
          </a:p>
          <a:p>
            <a:pPr defTabSz="762000" eaLnBrk="0" hangingPunct="0"/>
            <a:r>
              <a:rPr kumimoji="1" lang="en-US" altLang="zh-CN" sz="2000">
                <a:latin typeface="Courier New" pitchFamily="49" charset="0"/>
              </a:rPr>
              <a:t>[05] 331 Guest login ok, send ident as password.</a:t>
            </a:r>
          </a:p>
          <a:p>
            <a:pPr defTabSz="762000" eaLnBrk="0" hangingPunct="0"/>
            <a:r>
              <a:rPr kumimoji="1" lang="en-US" altLang="zh-CN" sz="2000">
                <a:latin typeface="Courier New" pitchFamily="49" charset="0"/>
              </a:rPr>
              <a:t>[06] Password: </a:t>
            </a:r>
            <a:r>
              <a:rPr kumimoji="1" lang="en-US" altLang="zh-CN" sz="2000" b="1">
                <a:latin typeface="Courier New" pitchFamily="49" charset="0"/>
              </a:rPr>
              <a:t>abc@xyz.math.yale.edu</a:t>
            </a:r>
          </a:p>
          <a:p>
            <a:pPr defTabSz="762000" eaLnBrk="0" hangingPunct="0"/>
            <a:r>
              <a:rPr kumimoji="1" lang="en-US" altLang="zh-CN" sz="2000">
                <a:latin typeface="Courier New" pitchFamily="49" charset="0"/>
              </a:rPr>
              <a:t>[07] 230 Guest login ok, access restrictions apply.</a:t>
            </a:r>
          </a:p>
          <a:p>
            <a:pPr defTabSz="762000" eaLnBrk="0" hangingPunct="0"/>
            <a:r>
              <a:rPr kumimoji="1" lang="en-US" altLang="zh-CN" sz="2000">
                <a:latin typeface="Courier New" pitchFamily="49" charset="0"/>
              </a:rPr>
              <a:t>[08] ftp&gt; </a:t>
            </a:r>
            <a:r>
              <a:rPr kumimoji="1" lang="en-US" altLang="zh-CN" sz="2000" b="1">
                <a:latin typeface="Courier New" pitchFamily="49" charset="0"/>
              </a:rPr>
              <a:t>cd rfc</a:t>
            </a:r>
          </a:p>
          <a:p>
            <a:pPr defTabSz="762000" eaLnBrk="0" hangingPunct="0"/>
            <a:r>
              <a:rPr kumimoji="1" lang="en-US" altLang="zh-CN" sz="2000">
                <a:latin typeface="Courier New" pitchFamily="49" charset="0"/>
              </a:rPr>
              <a:t>[09] 250 CWD command successful.</a:t>
            </a:r>
          </a:p>
          <a:p>
            <a:pPr defTabSz="762000" eaLnBrk="0" hangingPunct="0"/>
            <a:r>
              <a:rPr kumimoji="1" lang="en-US" altLang="zh-CN" sz="2000">
                <a:latin typeface="Courier New" pitchFamily="49" charset="0"/>
              </a:rPr>
              <a:t>[10] ftp&gt; </a:t>
            </a:r>
            <a:r>
              <a:rPr kumimoji="1" lang="en-US" altLang="zh-CN" sz="2000" b="1">
                <a:latin typeface="Courier New" pitchFamily="49" charset="0"/>
              </a:rPr>
              <a:t>get rfc1261.txt nicinfo</a:t>
            </a:r>
          </a:p>
          <a:p>
            <a:pPr defTabSz="762000" eaLnBrk="0" hangingPunct="0"/>
            <a:r>
              <a:rPr kumimoji="1" lang="en-US" altLang="zh-CN" sz="2000">
                <a:latin typeface="Courier New" pitchFamily="49" charset="0"/>
              </a:rPr>
              <a:t>[11] 200 PORT command successful.</a:t>
            </a:r>
          </a:p>
          <a:p>
            <a:pPr defTabSz="762000" eaLnBrk="0" hangingPunct="0"/>
            <a:r>
              <a:rPr kumimoji="1" lang="en-US" altLang="zh-CN" sz="2000">
                <a:latin typeface="Courier New" pitchFamily="49" charset="0"/>
              </a:rPr>
              <a:t>[12] 150 ASCII data connection for rfc1261.txt</a:t>
            </a:r>
          </a:p>
          <a:p>
            <a:pPr defTabSz="762000" eaLnBrk="0" hangingPunct="0"/>
            <a:r>
              <a:rPr kumimoji="1" lang="en-US" altLang="zh-CN" sz="2000">
                <a:latin typeface="Courier New" pitchFamily="49" charset="0"/>
              </a:rPr>
              <a:t>     (128.36.12.27,1401) (4318 bytes).</a:t>
            </a:r>
          </a:p>
          <a:p>
            <a:pPr defTabSz="762000" eaLnBrk="0" hangingPunct="0"/>
            <a:r>
              <a:rPr kumimoji="1" lang="en-US" altLang="zh-CN" sz="2000">
                <a:latin typeface="Courier New" pitchFamily="49" charset="0"/>
              </a:rPr>
              <a:t>[13] 226 ASCII Transfer complete.</a:t>
            </a:r>
          </a:p>
          <a:p>
            <a:pPr defTabSz="762000" eaLnBrk="0" hangingPunct="0"/>
            <a:r>
              <a:rPr kumimoji="1" lang="en-US" altLang="zh-CN" sz="2000">
                <a:latin typeface="Courier New" pitchFamily="49" charset="0"/>
              </a:rPr>
              <a:t>     local: nicinfo remote: rfc1261.txt</a:t>
            </a:r>
          </a:p>
          <a:p>
            <a:pPr defTabSz="762000" eaLnBrk="0" hangingPunct="0"/>
            <a:r>
              <a:rPr kumimoji="1" lang="en-US" altLang="zh-CN" sz="2000">
                <a:latin typeface="Courier New" pitchFamily="49" charset="0"/>
              </a:rPr>
              <a:t>     4488 bytes received in 15 seconds (0.3 Kbytes/s).</a:t>
            </a:r>
          </a:p>
          <a:p>
            <a:pPr defTabSz="762000" eaLnBrk="0" hangingPunct="0"/>
            <a:r>
              <a:rPr kumimoji="1" lang="en-US" altLang="zh-CN" sz="2000">
                <a:latin typeface="Courier New" pitchFamily="49" charset="0"/>
              </a:rPr>
              <a:t>[14] ftp&gt; </a:t>
            </a:r>
            <a:r>
              <a:rPr kumimoji="1" lang="en-US" altLang="zh-CN" sz="2000" b="1">
                <a:latin typeface="Courier New" pitchFamily="49" charset="0"/>
              </a:rPr>
              <a:t>quit</a:t>
            </a:r>
          </a:p>
          <a:p>
            <a:pPr defTabSz="762000" eaLnBrk="0" hangingPunct="0"/>
            <a:r>
              <a:rPr kumimoji="1" lang="en-US" altLang="zh-CN" sz="2000">
                <a:latin typeface="Courier New" pitchFamily="49" charset="0"/>
              </a:rPr>
              <a:t>[15] 221 Goodbye.</a:t>
            </a:r>
          </a:p>
        </p:txBody>
      </p:sp>
      <p:sp>
        <p:nvSpPr>
          <p:cNvPr id="589829" name="AutoShape 5"/>
          <p:cNvSpPr>
            <a:spLocks noChangeArrowheads="1"/>
          </p:cNvSpPr>
          <p:nvPr/>
        </p:nvSpPr>
        <p:spPr bwMode="auto">
          <a:xfrm>
            <a:off x="468313" y="3573463"/>
            <a:ext cx="6264275" cy="719137"/>
          </a:xfrm>
          <a:prstGeom prst="wedgeRoundRectCallout">
            <a:avLst>
              <a:gd name="adj1" fmla="val -46782"/>
              <a:gd name="adj2" fmla="val -342495"/>
              <a:gd name="adj3" fmla="val 16667"/>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a:p>
        </p:txBody>
      </p:sp>
      <p:sp>
        <p:nvSpPr>
          <p:cNvPr id="589830" name="Text Box 6"/>
          <p:cNvSpPr txBox="1">
            <a:spLocks noChangeArrowheads="1"/>
          </p:cNvSpPr>
          <p:nvPr/>
        </p:nvSpPr>
        <p:spPr bwMode="auto">
          <a:xfrm>
            <a:off x="611188" y="3652838"/>
            <a:ext cx="61102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333399"/>
                </a:solidFill>
                <a:latin typeface="Arial" charset="0"/>
                <a:ea typeface="黑体" pitchFamily="2" charset="-122"/>
              </a:rPr>
              <a:t>[02] </a:t>
            </a:r>
            <a:r>
              <a:rPr lang="zh-CN" altLang="en-US">
                <a:solidFill>
                  <a:srgbClr val="333399"/>
                </a:solidFill>
                <a:latin typeface="Arial" charset="0"/>
                <a:ea typeface="黑体" pitchFamily="2" charset="-122"/>
              </a:rPr>
              <a:t>本地 </a:t>
            </a:r>
            <a:r>
              <a:rPr lang="en-US" altLang="zh-CN">
                <a:solidFill>
                  <a:srgbClr val="333399"/>
                </a:solidFill>
                <a:latin typeface="Arial" charset="0"/>
                <a:ea typeface="黑体" pitchFamily="2" charset="-122"/>
              </a:rPr>
              <a:t>FTP </a:t>
            </a:r>
            <a:r>
              <a:rPr lang="zh-CN" altLang="en-US">
                <a:solidFill>
                  <a:srgbClr val="333399"/>
                </a:solidFill>
                <a:latin typeface="Arial" charset="0"/>
                <a:ea typeface="黑体" pitchFamily="2" charset="-122"/>
              </a:rPr>
              <a:t>发出的连接成功信息。 </a:t>
            </a:r>
          </a:p>
        </p:txBody>
      </p:sp>
      <p:sp>
        <p:nvSpPr>
          <p:cNvPr id="589831" name="Line 7"/>
          <p:cNvSpPr>
            <a:spLocks noChangeShapeType="1"/>
          </p:cNvSpPr>
          <p:nvPr/>
        </p:nvSpPr>
        <p:spPr bwMode="auto">
          <a:xfrm>
            <a:off x="1116013" y="1557338"/>
            <a:ext cx="3671887"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351639809"/>
      </p:ext>
    </p:extLst>
  </p:cSld>
  <p:clrMapOvr>
    <a:masterClrMapping/>
  </p:clrMapOvr>
  <p:transition spd="med">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2"/>
          <p:cNvSpPr>
            <a:spLocks noGrp="1" noChangeArrowheads="1"/>
          </p:cNvSpPr>
          <p:nvPr>
            <p:ph type="title"/>
          </p:nvPr>
        </p:nvSpPr>
        <p:spPr>
          <a:xfrm>
            <a:off x="971550" y="44450"/>
            <a:ext cx="7237413" cy="695325"/>
          </a:xfrm>
        </p:spPr>
        <p:txBody>
          <a:bodyPr/>
          <a:lstStyle/>
          <a:p>
            <a:pPr algn="ctr"/>
            <a:r>
              <a:rPr lang="en-US" altLang="zh-CN" sz="3600"/>
              <a:t> FTP </a:t>
            </a:r>
            <a:r>
              <a:rPr lang="zh-CN" altLang="en-US" sz="3600"/>
              <a:t>的屏幕信息举例 </a:t>
            </a:r>
          </a:p>
        </p:txBody>
      </p:sp>
      <p:sp>
        <p:nvSpPr>
          <p:cNvPr id="590851" name="Rectangle 3"/>
          <p:cNvSpPr>
            <a:spLocks noChangeArrowheads="1"/>
          </p:cNvSpPr>
          <p:nvPr/>
        </p:nvSpPr>
        <p:spPr bwMode="auto">
          <a:xfrm>
            <a:off x="271463" y="908050"/>
            <a:ext cx="8621712" cy="557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a:latin typeface="Courier New" pitchFamily="49" charset="0"/>
              </a:rPr>
              <a:t>[01] </a:t>
            </a:r>
            <a:r>
              <a:rPr kumimoji="1" lang="en-US" altLang="zh-CN" sz="2000" b="1">
                <a:latin typeface="Courier New" pitchFamily="49" charset="0"/>
              </a:rPr>
              <a:t>ftp nic.ddn.mil</a:t>
            </a:r>
          </a:p>
          <a:p>
            <a:pPr defTabSz="762000" eaLnBrk="0" hangingPunct="0"/>
            <a:r>
              <a:rPr kumimoji="1" lang="en-US" altLang="zh-CN" sz="2000">
                <a:latin typeface="Courier New" pitchFamily="49" charset="0"/>
              </a:rPr>
              <a:t>[02] connected to nic.ddn.mil</a:t>
            </a:r>
          </a:p>
          <a:p>
            <a:pPr defTabSz="762000" eaLnBrk="0" hangingPunct="0"/>
            <a:r>
              <a:rPr kumimoji="1" lang="en-US" altLang="zh-CN" sz="2000">
                <a:latin typeface="Courier New" pitchFamily="49" charset="0"/>
              </a:rPr>
              <a:t>[03] 220 nic FTP server (Sunos 4.1)ready.</a:t>
            </a:r>
          </a:p>
          <a:p>
            <a:pPr defTabSz="762000" eaLnBrk="0" hangingPunct="0"/>
            <a:r>
              <a:rPr kumimoji="1" lang="en-US" altLang="zh-CN" sz="2000">
                <a:latin typeface="Courier New" pitchFamily="49" charset="0"/>
              </a:rPr>
              <a:t>[04] Name: </a:t>
            </a:r>
            <a:r>
              <a:rPr kumimoji="1" lang="en-US" altLang="zh-CN" sz="2000" b="1">
                <a:latin typeface="Courier New" pitchFamily="49" charset="0"/>
              </a:rPr>
              <a:t>anonymous</a:t>
            </a:r>
          </a:p>
          <a:p>
            <a:pPr defTabSz="762000" eaLnBrk="0" hangingPunct="0"/>
            <a:r>
              <a:rPr kumimoji="1" lang="en-US" altLang="zh-CN" sz="2000">
                <a:latin typeface="Courier New" pitchFamily="49" charset="0"/>
              </a:rPr>
              <a:t>[05] 331 Guest login ok, send ident as password.</a:t>
            </a:r>
          </a:p>
          <a:p>
            <a:pPr defTabSz="762000" eaLnBrk="0" hangingPunct="0"/>
            <a:r>
              <a:rPr kumimoji="1" lang="en-US" altLang="zh-CN" sz="2000">
                <a:latin typeface="Courier New" pitchFamily="49" charset="0"/>
              </a:rPr>
              <a:t>[06] Password: </a:t>
            </a:r>
            <a:r>
              <a:rPr kumimoji="1" lang="en-US" altLang="zh-CN" sz="2000" b="1">
                <a:latin typeface="Courier New" pitchFamily="49" charset="0"/>
              </a:rPr>
              <a:t>abc@xyz.math.yale.edu</a:t>
            </a:r>
          </a:p>
          <a:p>
            <a:pPr defTabSz="762000" eaLnBrk="0" hangingPunct="0"/>
            <a:r>
              <a:rPr kumimoji="1" lang="en-US" altLang="zh-CN" sz="2000">
                <a:latin typeface="Courier New" pitchFamily="49" charset="0"/>
              </a:rPr>
              <a:t>[07] 230 Guest login ok, access restrictions apply.</a:t>
            </a:r>
          </a:p>
          <a:p>
            <a:pPr defTabSz="762000" eaLnBrk="0" hangingPunct="0"/>
            <a:r>
              <a:rPr kumimoji="1" lang="en-US" altLang="zh-CN" sz="2000">
                <a:latin typeface="Courier New" pitchFamily="49" charset="0"/>
              </a:rPr>
              <a:t>[08] ftp&gt; </a:t>
            </a:r>
            <a:r>
              <a:rPr kumimoji="1" lang="en-US" altLang="zh-CN" sz="2000" b="1">
                <a:latin typeface="Courier New" pitchFamily="49" charset="0"/>
              </a:rPr>
              <a:t>cd rfc</a:t>
            </a:r>
          </a:p>
          <a:p>
            <a:pPr defTabSz="762000" eaLnBrk="0" hangingPunct="0"/>
            <a:r>
              <a:rPr kumimoji="1" lang="en-US" altLang="zh-CN" sz="2000">
                <a:latin typeface="Courier New" pitchFamily="49" charset="0"/>
              </a:rPr>
              <a:t>[09] 250 CWD command successful.</a:t>
            </a:r>
          </a:p>
          <a:p>
            <a:pPr defTabSz="762000" eaLnBrk="0" hangingPunct="0"/>
            <a:r>
              <a:rPr kumimoji="1" lang="en-US" altLang="zh-CN" sz="2000">
                <a:latin typeface="Courier New" pitchFamily="49" charset="0"/>
              </a:rPr>
              <a:t>[10] ftp&gt; </a:t>
            </a:r>
            <a:r>
              <a:rPr kumimoji="1" lang="en-US" altLang="zh-CN" sz="2000" b="1">
                <a:latin typeface="Courier New" pitchFamily="49" charset="0"/>
              </a:rPr>
              <a:t>get rfc1261.txt nicinfo</a:t>
            </a:r>
          </a:p>
          <a:p>
            <a:pPr defTabSz="762000" eaLnBrk="0" hangingPunct="0"/>
            <a:r>
              <a:rPr kumimoji="1" lang="en-US" altLang="zh-CN" sz="2000">
                <a:latin typeface="Courier New" pitchFamily="49" charset="0"/>
              </a:rPr>
              <a:t>[11] 200 PORT command successful.</a:t>
            </a:r>
          </a:p>
          <a:p>
            <a:pPr defTabSz="762000" eaLnBrk="0" hangingPunct="0"/>
            <a:r>
              <a:rPr kumimoji="1" lang="en-US" altLang="zh-CN" sz="2000">
                <a:latin typeface="Courier New" pitchFamily="49" charset="0"/>
              </a:rPr>
              <a:t>[12] 150 ASCII data connection for rfc1261.txt</a:t>
            </a:r>
          </a:p>
          <a:p>
            <a:pPr defTabSz="762000" eaLnBrk="0" hangingPunct="0"/>
            <a:r>
              <a:rPr kumimoji="1" lang="en-US" altLang="zh-CN" sz="2000">
                <a:latin typeface="Courier New" pitchFamily="49" charset="0"/>
              </a:rPr>
              <a:t>     (128.36.12.27,1401) (4318 bytes).</a:t>
            </a:r>
          </a:p>
          <a:p>
            <a:pPr defTabSz="762000" eaLnBrk="0" hangingPunct="0"/>
            <a:r>
              <a:rPr kumimoji="1" lang="en-US" altLang="zh-CN" sz="2000">
                <a:latin typeface="Courier New" pitchFamily="49" charset="0"/>
              </a:rPr>
              <a:t>[13] 226 ASCII Transfer complete.</a:t>
            </a:r>
          </a:p>
          <a:p>
            <a:pPr defTabSz="762000" eaLnBrk="0" hangingPunct="0"/>
            <a:r>
              <a:rPr kumimoji="1" lang="en-US" altLang="zh-CN" sz="2000">
                <a:latin typeface="Courier New" pitchFamily="49" charset="0"/>
              </a:rPr>
              <a:t>     local: nicinfo remote: rfc1261.txt</a:t>
            </a:r>
          </a:p>
          <a:p>
            <a:pPr defTabSz="762000" eaLnBrk="0" hangingPunct="0"/>
            <a:r>
              <a:rPr kumimoji="1" lang="en-US" altLang="zh-CN" sz="2000">
                <a:latin typeface="Courier New" pitchFamily="49" charset="0"/>
              </a:rPr>
              <a:t>     4488 bytes received in 15 seconds (0.3 Kbytes/s).</a:t>
            </a:r>
          </a:p>
          <a:p>
            <a:pPr defTabSz="762000" eaLnBrk="0" hangingPunct="0"/>
            <a:r>
              <a:rPr kumimoji="1" lang="en-US" altLang="zh-CN" sz="2000">
                <a:latin typeface="Courier New" pitchFamily="49" charset="0"/>
              </a:rPr>
              <a:t>[14] ftp&gt; </a:t>
            </a:r>
            <a:r>
              <a:rPr kumimoji="1" lang="en-US" altLang="zh-CN" sz="2000" b="1">
                <a:latin typeface="Courier New" pitchFamily="49" charset="0"/>
              </a:rPr>
              <a:t>quit</a:t>
            </a:r>
          </a:p>
          <a:p>
            <a:pPr defTabSz="762000" eaLnBrk="0" hangingPunct="0"/>
            <a:r>
              <a:rPr kumimoji="1" lang="en-US" altLang="zh-CN" sz="2000">
                <a:latin typeface="Courier New" pitchFamily="49" charset="0"/>
              </a:rPr>
              <a:t>[15] 221 Goodbye.</a:t>
            </a:r>
          </a:p>
        </p:txBody>
      </p:sp>
      <p:sp>
        <p:nvSpPr>
          <p:cNvPr id="590852" name="AutoShape 4"/>
          <p:cNvSpPr>
            <a:spLocks noChangeArrowheads="1"/>
          </p:cNvSpPr>
          <p:nvPr/>
        </p:nvSpPr>
        <p:spPr bwMode="auto">
          <a:xfrm>
            <a:off x="468313" y="3933825"/>
            <a:ext cx="8429625" cy="623888"/>
          </a:xfrm>
          <a:prstGeom prst="wedgeRoundRectCallout">
            <a:avLst>
              <a:gd name="adj1" fmla="val -47606"/>
              <a:gd name="adj2" fmla="val -387148"/>
              <a:gd name="adj3" fmla="val 16667"/>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a:p>
        </p:txBody>
      </p:sp>
      <p:sp>
        <p:nvSpPr>
          <p:cNvPr id="590853" name="Text Box 5"/>
          <p:cNvSpPr txBox="1">
            <a:spLocks noChangeArrowheads="1"/>
          </p:cNvSpPr>
          <p:nvPr/>
        </p:nvSpPr>
        <p:spPr bwMode="auto">
          <a:xfrm>
            <a:off x="588963" y="3989388"/>
            <a:ext cx="86629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333399"/>
                </a:solidFill>
                <a:latin typeface="Arial" charset="0"/>
                <a:ea typeface="黑体" pitchFamily="2" charset="-122"/>
              </a:rPr>
              <a:t>[03] </a:t>
            </a:r>
            <a:r>
              <a:rPr lang="zh-CN" altLang="en-US">
                <a:solidFill>
                  <a:srgbClr val="333399"/>
                </a:solidFill>
                <a:latin typeface="Arial" charset="0"/>
                <a:ea typeface="黑体" pitchFamily="2" charset="-122"/>
              </a:rPr>
              <a:t>从远地服务器返回的信息，</a:t>
            </a:r>
            <a:r>
              <a:rPr lang="en-US" altLang="zh-CN">
                <a:solidFill>
                  <a:srgbClr val="333399"/>
                </a:solidFill>
                <a:latin typeface="Arial" charset="0"/>
                <a:ea typeface="黑体" pitchFamily="2" charset="-122"/>
              </a:rPr>
              <a:t>220 </a:t>
            </a:r>
            <a:r>
              <a:rPr lang="zh-CN" altLang="en-US">
                <a:solidFill>
                  <a:srgbClr val="333399"/>
                </a:solidFill>
                <a:latin typeface="Arial" charset="0"/>
                <a:ea typeface="黑体" pitchFamily="2" charset="-122"/>
              </a:rPr>
              <a:t>表示“服务就绪”。 </a:t>
            </a:r>
          </a:p>
        </p:txBody>
      </p:sp>
      <p:sp>
        <p:nvSpPr>
          <p:cNvPr id="590854" name="Line 6"/>
          <p:cNvSpPr>
            <a:spLocks noChangeShapeType="1"/>
          </p:cNvSpPr>
          <p:nvPr/>
        </p:nvSpPr>
        <p:spPr bwMode="auto">
          <a:xfrm>
            <a:off x="1116013" y="1844675"/>
            <a:ext cx="5472112"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727309118"/>
      </p:ext>
    </p:extLst>
  </p:cSld>
  <p:clrMapOvr>
    <a:masterClrMapping/>
  </p:clrMapOvr>
  <p:transition spd="med">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title"/>
          </p:nvPr>
        </p:nvSpPr>
        <p:spPr>
          <a:xfrm>
            <a:off x="971550" y="44450"/>
            <a:ext cx="7237413" cy="695325"/>
          </a:xfrm>
        </p:spPr>
        <p:txBody>
          <a:bodyPr/>
          <a:lstStyle/>
          <a:p>
            <a:pPr algn="ctr"/>
            <a:r>
              <a:rPr lang="en-US" altLang="zh-CN" sz="3600"/>
              <a:t> FTP </a:t>
            </a:r>
            <a:r>
              <a:rPr lang="zh-CN" altLang="en-US" sz="3600"/>
              <a:t>的屏幕信息举例 </a:t>
            </a:r>
          </a:p>
        </p:txBody>
      </p:sp>
      <p:sp>
        <p:nvSpPr>
          <p:cNvPr id="591875" name="Rectangle 3"/>
          <p:cNvSpPr>
            <a:spLocks noChangeArrowheads="1"/>
          </p:cNvSpPr>
          <p:nvPr/>
        </p:nvSpPr>
        <p:spPr bwMode="auto">
          <a:xfrm>
            <a:off x="271463" y="908050"/>
            <a:ext cx="8621712" cy="557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a:latin typeface="Courier New" pitchFamily="49" charset="0"/>
              </a:rPr>
              <a:t>[01] </a:t>
            </a:r>
            <a:r>
              <a:rPr kumimoji="1" lang="en-US" altLang="zh-CN" sz="2000" b="1">
                <a:latin typeface="Courier New" pitchFamily="49" charset="0"/>
              </a:rPr>
              <a:t>ftp nic.ddn.mil</a:t>
            </a:r>
          </a:p>
          <a:p>
            <a:pPr defTabSz="762000" eaLnBrk="0" hangingPunct="0"/>
            <a:r>
              <a:rPr kumimoji="1" lang="en-US" altLang="zh-CN" sz="2000">
                <a:latin typeface="Courier New" pitchFamily="49" charset="0"/>
              </a:rPr>
              <a:t>[02] connected to nic.ddn.mil</a:t>
            </a:r>
          </a:p>
          <a:p>
            <a:pPr defTabSz="762000" eaLnBrk="0" hangingPunct="0"/>
            <a:r>
              <a:rPr kumimoji="1" lang="en-US" altLang="zh-CN" sz="2000">
                <a:latin typeface="Courier New" pitchFamily="49" charset="0"/>
              </a:rPr>
              <a:t>[03] 220 nic FTP server (Sunos 4.1)ready.</a:t>
            </a:r>
          </a:p>
          <a:p>
            <a:pPr defTabSz="762000" eaLnBrk="0" hangingPunct="0"/>
            <a:r>
              <a:rPr kumimoji="1" lang="en-US" altLang="zh-CN" sz="2000">
                <a:latin typeface="Courier New" pitchFamily="49" charset="0"/>
              </a:rPr>
              <a:t>[04] Name: </a:t>
            </a:r>
            <a:r>
              <a:rPr kumimoji="1" lang="en-US" altLang="zh-CN" sz="2000" b="1">
                <a:latin typeface="Courier New" pitchFamily="49" charset="0"/>
              </a:rPr>
              <a:t>anonymous</a:t>
            </a:r>
          </a:p>
          <a:p>
            <a:pPr defTabSz="762000" eaLnBrk="0" hangingPunct="0"/>
            <a:r>
              <a:rPr kumimoji="1" lang="en-US" altLang="zh-CN" sz="2000">
                <a:latin typeface="Courier New" pitchFamily="49" charset="0"/>
              </a:rPr>
              <a:t>[05] 331 Guest login ok, send ident as password.</a:t>
            </a:r>
          </a:p>
          <a:p>
            <a:pPr defTabSz="762000" eaLnBrk="0" hangingPunct="0"/>
            <a:r>
              <a:rPr kumimoji="1" lang="en-US" altLang="zh-CN" sz="2000">
                <a:latin typeface="Courier New" pitchFamily="49" charset="0"/>
              </a:rPr>
              <a:t>[06] Password: </a:t>
            </a:r>
            <a:r>
              <a:rPr kumimoji="1" lang="en-US" altLang="zh-CN" sz="2000" b="1">
                <a:latin typeface="Courier New" pitchFamily="49" charset="0"/>
              </a:rPr>
              <a:t>abc@xyz.math.yale.edu</a:t>
            </a:r>
          </a:p>
          <a:p>
            <a:pPr defTabSz="762000" eaLnBrk="0" hangingPunct="0"/>
            <a:r>
              <a:rPr kumimoji="1" lang="en-US" altLang="zh-CN" sz="2000">
                <a:latin typeface="Courier New" pitchFamily="49" charset="0"/>
              </a:rPr>
              <a:t>[07] 230 Guest login ok, access restrictions apply.</a:t>
            </a:r>
          </a:p>
          <a:p>
            <a:pPr defTabSz="762000" eaLnBrk="0" hangingPunct="0"/>
            <a:r>
              <a:rPr kumimoji="1" lang="en-US" altLang="zh-CN" sz="2000">
                <a:latin typeface="Courier New" pitchFamily="49" charset="0"/>
              </a:rPr>
              <a:t>[08] ftp&gt; </a:t>
            </a:r>
            <a:r>
              <a:rPr kumimoji="1" lang="en-US" altLang="zh-CN" sz="2000" b="1">
                <a:latin typeface="Courier New" pitchFamily="49" charset="0"/>
              </a:rPr>
              <a:t>cd rfc</a:t>
            </a:r>
          </a:p>
          <a:p>
            <a:pPr defTabSz="762000" eaLnBrk="0" hangingPunct="0"/>
            <a:r>
              <a:rPr kumimoji="1" lang="en-US" altLang="zh-CN" sz="2000">
                <a:latin typeface="Courier New" pitchFamily="49" charset="0"/>
              </a:rPr>
              <a:t>[09] 250 CWD command successful.</a:t>
            </a:r>
          </a:p>
          <a:p>
            <a:pPr defTabSz="762000" eaLnBrk="0" hangingPunct="0"/>
            <a:r>
              <a:rPr kumimoji="1" lang="en-US" altLang="zh-CN" sz="2000">
                <a:latin typeface="Courier New" pitchFamily="49" charset="0"/>
              </a:rPr>
              <a:t>[10] ftp&gt; </a:t>
            </a:r>
            <a:r>
              <a:rPr kumimoji="1" lang="en-US" altLang="zh-CN" sz="2000" b="1">
                <a:latin typeface="Courier New" pitchFamily="49" charset="0"/>
              </a:rPr>
              <a:t>get rfc1261.txt nicinfo</a:t>
            </a:r>
          </a:p>
          <a:p>
            <a:pPr defTabSz="762000" eaLnBrk="0" hangingPunct="0"/>
            <a:r>
              <a:rPr kumimoji="1" lang="en-US" altLang="zh-CN" sz="2000">
                <a:latin typeface="Courier New" pitchFamily="49" charset="0"/>
              </a:rPr>
              <a:t>[11] 200 PORT command successful.</a:t>
            </a:r>
          </a:p>
          <a:p>
            <a:pPr defTabSz="762000" eaLnBrk="0" hangingPunct="0"/>
            <a:r>
              <a:rPr kumimoji="1" lang="en-US" altLang="zh-CN" sz="2000">
                <a:latin typeface="Courier New" pitchFamily="49" charset="0"/>
              </a:rPr>
              <a:t>[12] 150 ASCII data connection for rfc1261.txt</a:t>
            </a:r>
          </a:p>
          <a:p>
            <a:pPr defTabSz="762000" eaLnBrk="0" hangingPunct="0"/>
            <a:r>
              <a:rPr kumimoji="1" lang="en-US" altLang="zh-CN" sz="2000">
                <a:latin typeface="Courier New" pitchFamily="49" charset="0"/>
              </a:rPr>
              <a:t>     (128.36.12.27,1401) (4318 bytes).</a:t>
            </a:r>
          </a:p>
          <a:p>
            <a:pPr defTabSz="762000" eaLnBrk="0" hangingPunct="0"/>
            <a:r>
              <a:rPr kumimoji="1" lang="en-US" altLang="zh-CN" sz="2000">
                <a:latin typeface="Courier New" pitchFamily="49" charset="0"/>
              </a:rPr>
              <a:t>[13] 226 ASCII Transfer complete.</a:t>
            </a:r>
          </a:p>
          <a:p>
            <a:pPr defTabSz="762000" eaLnBrk="0" hangingPunct="0"/>
            <a:r>
              <a:rPr kumimoji="1" lang="en-US" altLang="zh-CN" sz="2000">
                <a:latin typeface="Courier New" pitchFamily="49" charset="0"/>
              </a:rPr>
              <a:t>     local: nicinfo remote: rfc1261.txt</a:t>
            </a:r>
          </a:p>
          <a:p>
            <a:pPr defTabSz="762000" eaLnBrk="0" hangingPunct="0"/>
            <a:r>
              <a:rPr kumimoji="1" lang="en-US" altLang="zh-CN" sz="2000">
                <a:latin typeface="Courier New" pitchFamily="49" charset="0"/>
              </a:rPr>
              <a:t>     4488 bytes received in 15 seconds (0.3 Kbytes/s).</a:t>
            </a:r>
          </a:p>
          <a:p>
            <a:pPr defTabSz="762000" eaLnBrk="0" hangingPunct="0"/>
            <a:r>
              <a:rPr kumimoji="1" lang="en-US" altLang="zh-CN" sz="2000">
                <a:latin typeface="Courier New" pitchFamily="49" charset="0"/>
              </a:rPr>
              <a:t>[14] ftp&gt; </a:t>
            </a:r>
            <a:r>
              <a:rPr kumimoji="1" lang="en-US" altLang="zh-CN" sz="2000" b="1">
                <a:latin typeface="Courier New" pitchFamily="49" charset="0"/>
              </a:rPr>
              <a:t>quit</a:t>
            </a:r>
          </a:p>
          <a:p>
            <a:pPr defTabSz="762000" eaLnBrk="0" hangingPunct="0"/>
            <a:r>
              <a:rPr kumimoji="1" lang="en-US" altLang="zh-CN" sz="2000">
                <a:latin typeface="Courier New" pitchFamily="49" charset="0"/>
              </a:rPr>
              <a:t>[15] 221 Goodbye.</a:t>
            </a:r>
          </a:p>
        </p:txBody>
      </p:sp>
      <p:sp>
        <p:nvSpPr>
          <p:cNvPr id="591876" name="AutoShape 4"/>
          <p:cNvSpPr>
            <a:spLocks noChangeArrowheads="1"/>
          </p:cNvSpPr>
          <p:nvPr/>
        </p:nvSpPr>
        <p:spPr bwMode="auto">
          <a:xfrm>
            <a:off x="468313" y="4244975"/>
            <a:ext cx="8429625" cy="1133475"/>
          </a:xfrm>
          <a:prstGeom prst="wedgeRoundRectCallout">
            <a:avLst>
              <a:gd name="adj1" fmla="val -47606"/>
              <a:gd name="adj2" fmla="val -235574"/>
              <a:gd name="adj3" fmla="val 16667"/>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a:p>
        </p:txBody>
      </p:sp>
      <p:sp>
        <p:nvSpPr>
          <p:cNvPr id="591877" name="Text Box 5"/>
          <p:cNvSpPr txBox="1">
            <a:spLocks noChangeArrowheads="1"/>
          </p:cNvSpPr>
          <p:nvPr/>
        </p:nvSpPr>
        <p:spPr bwMode="auto">
          <a:xfrm>
            <a:off x="603250" y="4365625"/>
            <a:ext cx="814546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333399"/>
                </a:solidFill>
                <a:latin typeface="Arial" charset="0"/>
                <a:ea typeface="黑体" pitchFamily="2" charset="-122"/>
              </a:rPr>
              <a:t>[04] </a:t>
            </a:r>
            <a:r>
              <a:rPr lang="zh-CN" altLang="en-US">
                <a:solidFill>
                  <a:srgbClr val="333399"/>
                </a:solidFill>
                <a:latin typeface="Arial" charset="0"/>
                <a:ea typeface="黑体" pitchFamily="2" charset="-122"/>
              </a:rPr>
              <a:t>本地 </a:t>
            </a:r>
            <a:r>
              <a:rPr lang="en-US" altLang="zh-CN">
                <a:solidFill>
                  <a:srgbClr val="333399"/>
                </a:solidFill>
                <a:latin typeface="Arial" charset="0"/>
                <a:ea typeface="黑体" pitchFamily="2" charset="-122"/>
              </a:rPr>
              <a:t>FTP </a:t>
            </a:r>
            <a:r>
              <a:rPr lang="zh-CN" altLang="en-US">
                <a:solidFill>
                  <a:srgbClr val="333399"/>
                </a:solidFill>
                <a:latin typeface="Arial" charset="0"/>
                <a:ea typeface="黑体" pitchFamily="2" charset="-122"/>
              </a:rPr>
              <a:t>提示用户键入名字。用户键入的名字</a:t>
            </a:r>
          </a:p>
          <a:p>
            <a:r>
              <a:rPr lang="zh-CN" altLang="en-US">
                <a:solidFill>
                  <a:srgbClr val="333399"/>
                </a:solidFill>
                <a:latin typeface="Arial" charset="0"/>
                <a:ea typeface="黑体" pitchFamily="2" charset="-122"/>
              </a:rPr>
              <a:t>表示“匿名”。用户只需键入 </a:t>
            </a:r>
            <a:r>
              <a:rPr lang="en-US" altLang="zh-CN">
                <a:solidFill>
                  <a:srgbClr val="333399"/>
                </a:solidFill>
                <a:latin typeface="Arial" charset="0"/>
                <a:ea typeface="黑体" pitchFamily="2" charset="-122"/>
              </a:rPr>
              <a:t>anonymous </a:t>
            </a:r>
            <a:r>
              <a:rPr lang="zh-CN" altLang="en-US">
                <a:solidFill>
                  <a:srgbClr val="333399"/>
                </a:solidFill>
                <a:latin typeface="Arial" charset="0"/>
                <a:ea typeface="黑体" pitchFamily="2" charset="-122"/>
              </a:rPr>
              <a:t>即可。 </a:t>
            </a:r>
          </a:p>
        </p:txBody>
      </p:sp>
      <p:sp>
        <p:nvSpPr>
          <p:cNvPr id="591878" name="Line 6"/>
          <p:cNvSpPr>
            <a:spLocks noChangeShapeType="1"/>
          </p:cNvSpPr>
          <p:nvPr/>
        </p:nvSpPr>
        <p:spPr bwMode="auto">
          <a:xfrm>
            <a:off x="1116013" y="2133600"/>
            <a:ext cx="2303462"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421177670"/>
      </p:ext>
    </p:extLst>
  </p:cSld>
  <p:clrMapOvr>
    <a:masterClrMapping/>
  </p:clrMapOvr>
  <p:transition spd="med">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p:cNvSpPr>
            <a:spLocks noGrp="1" noChangeArrowheads="1"/>
          </p:cNvSpPr>
          <p:nvPr>
            <p:ph type="title"/>
          </p:nvPr>
        </p:nvSpPr>
        <p:spPr>
          <a:xfrm>
            <a:off x="971550" y="44450"/>
            <a:ext cx="7237413" cy="695325"/>
          </a:xfrm>
        </p:spPr>
        <p:txBody>
          <a:bodyPr/>
          <a:lstStyle/>
          <a:p>
            <a:pPr algn="ctr"/>
            <a:r>
              <a:rPr lang="en-US" altLang="zh-CN" sz="3600"/>
              <a:t> FTP </a:t>
            </a:r>
            <a:r>
              <a:rPr lang="zh-CN" altLang="en-US" sz="3600"/>
              <a:t>的屏幕信息举例 </a:t>
            </a:r>
          </a:p>
        </p:txBody>
      </p:sp>
      <p:sp>
        <p:nvSpPr>
          <p:cNvPr id="592899" name="Rectangle 3"/>
          <p:cNvSpPr>
            <a:spLocks noChangeArrowheads="1"/>
          </p:cNvSpPr>
          <p:nvPr/>
        </p:nvSpPr>
        <p:spPr bwMode="auto">
          <a:xfrm>
            <a:off x="271463" y="908050"/>
            <a:ext cx="8621712" cy="557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a:latin typeface="Courier New" pitchFamily="49" charset="0"/>
              </a:rPr>
              <a:t>[01] </a:t>
            </a:r>
            <a:r>
              <a:rPr kumimoji="1" lang="en-US" altLang="zh-CN" sz="2000" b="1">
                <a:latin typeface="Courier New" pitchFamily="49" charset="0"/>
              </a:rPr>
              <a:t>ftp nic.ddn.mil</a:t>
            </a:r>
          </a:p>
          <a:p>
            <a:pPr defTabSz="762000" eaLnBrk="0" hangingPunct="0"/>
            <a:r>
              <a:rPr kumimoji="1" lang="en-US" altLang="zh-CN" sz="2000">
                <a:latin typeface="Courier New" pitchFamily="49" charset="0"/>
              </a:rPr>
              <a:t>[02] connected to nic.ddn.mil</a:t>
            </a:r>
          </a:p>
          <a:p>
            <a:pPr defTabSz="762000" eaLnBrk="0" hangingPunct="0"/>
            <a:r>
              <a:rPr kumimoji="1" lang="en-US" altLang="zh-CN" sz="2000">
                <a:latin typeface="Courier New" pitchFamily="49" charset="0"/>
              </a:rPr>
              <a:t>[03] 220 nic FTP server (Sunos 4.1)ready.</a:t>
            </a:r>
          </a:p>
          <a:p>
            <a:pPr defTabSz="762000" eaLnBrk="0" hangingPunct="0"/>
            <a:r>
              <a:rPr kumimoji="1" lang="en-US" altLang="zh-CN" sz="2000">
                <a:latin typeface="Courier New" pitchFamily="49" charset="0"/>
              </a:rPr>
              <a:t>[04] Name: </a:t>
            </a:r>
            <a:r>
              <a:rPr kumimoji="1" lang="en-US" altLang="zh-CN" sz="2000" b="1">
                <a:latin typeface="Courier New" pitchFamily="49" charset="0"/>
              </a:rPr>
              <a:t>anonymous</a:t>
            </a:r>
          </a:p>
          <a:p>
            <a:pPr defTabSz="762000" eaLnBrk="0" hangingPunct="0"/>
            <a:r>
              <a:rPr kumimoji="1" lang="en-US" altLang="zh-CN" sz="2000">
                <a:latin typeface="Courier New" pitchFamily="49" charset="0"/>
              </a:rPr>
              <a:t>[05] 331 Guest login ok, send ident as password.</a:t>
            </a:r>
          </a:p>
          <a:p>
            <a:pPr defTabSz="762000" eaLnBrk="0" hangingPunct="0"/>
            <a:r>
              <a:rPr kumimoji="1" lang="en-US" altLang="zh-CN" sz="2000">
                <a:latin typeface="Courier New" pitchFamily="49" charset="0"/>
              </a:rPr>
              <a:t>[06] Password: </a:t>
            </a:r>
            <a:r>
              <a:rPr kumimoji="1" lang="en-US" altLang="zh-CN" sz="2000" b="1">
                <a:latin typeface="Courier New" pitchFamily="49" charset="0"/>
              </a:rPr>
              <a:t>abc@xyz.math.yale.edu</a:t>
            </a:r>
          </a:p>
          <a:p>
            <a:pPr defTabSz="762000" eaLnBrk="0" hangingPunct="0"/>
            <a:r>
              <a:rPr kumimoji="1" lang="en-US" altLang="zh-CN" sz="2000">
                <a:latin typeface="Courier New" pitchFamily="49" charset="0"/>
              </a:rPr>
              <a:t>[07] 230 Guest login ok, access restrictions apply.</a:t>
            </a:r>
          </a:p>
          <a:p>
            <a:pPr defTabSz="762000" eaLnBrk="0" hangingPunct="0"/>
            <a:r>
              <a:rPr kumimoji="1" lang="en-US" altLang="zh-CN" sz="2000">
                <a:latin typeface="Courier New" pitchFamily="49" charset="0"/>
              </a:rPr>
              <a:t>[08] ftp&gt; </a:t>
            </a:r>
            <a:r>
              <a:rPr kumimoji="1" lang="en-US" altLang="zh-CN" sz="2000" b="1">
                <a:latin typeface="Courier New" pitchFamily="49" charset="0"/>
              </a:rPr>
              <a:t>cd rfc</a:t>
            </a:r>
          </a:p>
          <a:p>
            <a:pPr defTabSz="762000" eaLnBrk="0" hangingPunct="0"/>
            <a:r>
              <a:rPr kumimoji="1" lang="en-US" altLang="zh-CN" sz="2000">
                <a:latin typeface="Courier New" pitchFamily="49" charset="0"/>
              </a:rPr>
              <a:t>[09] 250 CWD command successful.</a:t>
            </a:r>
          </a:p>
          <a:p>
            <a:pPr defTabSz="762000" eaLnBrk="0" hangingPunct="0"/>
            <a:r>
              <a:rPr kumimoji="1" lang="en-US" altLang="zh-CN" sz="2000">
                <a:latin typeface="Courier New" pitchFamily="49" charset="0"/>
              </a:rPr>
              <a:t>[10] ftp&gt; </a:t>
            </a:r>
            <a:r>
              <a:rPr kumimoji="1" lang="en-US" altLang="zh-CN" sz="2000" b="1">
                <a:latin typeface="Courier New" pitchFamily="49" charset="0"/>
              </a:rPr>
              <a:t>get rfc1261.txt nicinfo</a:t>
            </a:r>
          </a:p>
          <a:p>
            <a:pPr defTabSz="762000" eaLnBrk="0" hangingPunct="0"/>
            <a:r>
              <a:rPr kumimoji="1" lang="en-US" altLang="zh-CN" sz="2000">
                <a:latin typeface="Courier New" pitchFamily="49" charset="0"/>
              </a:rPr>
              <a:t>[11] 200 PORT command successful.</a:t>
            </a:r>
          </a:p>
          <a:p>
            <a:pPr defTabSz="762000" eaLnBrk="0" hangingPunct="0"/>
            <a:r>
              <a:rPr kumimoji="1" lang="en-US" altLang="zh-CN" sz="2000">
                <a:latin typeface="Courier New" pitchFamily="49" charset="0"/>
              </a:rPr>
              <a:t>[12] 150 ASCII data connection for rfc1261.txt</a:t>
            </a:r>
          </a:p>
          <a:p>
            <a:pPr defTabSz="762000" eaLnBrk="0" hangingPunct="0"/>
            <a:r>
              <a:rPr kumimoji="1" lang="en-US" altLang="zh-CN" sz="2000">
                <a:latin typeface="Courier New" pitchFamily="49" charset="0"/>
              </a:rPr>
              <a:t>     (128.36.12.27,1401) (4318 bytes).</a:t>
            </a:r>
          </a:p>
          <a:p>
            <a:pPr defTabSz="762000" eaLnBrk="0" hangingPunct="0"/>
            <a:r>
              <a:rPr kumimoji="1" lang="en-US" altLang="zh-CN" sz="2000">
                <a:latin typeface="Courier New" pitchFamily="49" charset="0"/>
              </a:rPr>
              <a:t>[13] 226 ASCII Transfer complete.</a:t>
            </a:r>
          </a:p>
          <a:p>
            <a:pPr defTabSz="762000" eaLnBrk="0" hangingPunct="0"/>
            <a:r>
              <a:rPr kumimoji="1" lang="en-US" altLang="zh-CN" sz="2000">
                <a:latin typeface="Courier New" pitchFamily="49" charset="0"/>
              </a:rPr>
              <a:t>     local: nicinfo remote: rfc1261.txt</a:t>
            </a:r>
          </a:p>
          <a:p>
            <a:pPr defTabSz="762000" eaLnBrk="0" hangingPunct="0"/>
            <a:r>
              <a:rPr kumimoji="1" lang="en-US" altLang="zh-CN" sz="2000">
                <a:latin typeface="Courier New" pitchFamily="49" charset="0"/>
              </a:rPr>
              <a:t>     4488 bytes received in 15 seconds (0.3 Kbytes/s).</a:t>
            </a:r>
          </a:p>
          <a:p>
            <a:pPr defTabSz="762000" eaLnBrk="0" hangingPunct="0"/>
            <a:r>
              <a:rPr kumimoji="1" lang="en-US" altLang="zh-CN" sz="2000">
                <a:latin typeface="Courier New" pitchFamily="49" charset="0"/>
              </a:rPr>
              <a:t>[14] ftp&gt; </a:t>
            </a:r>
            <a:r>
              <a:rPr kumimoji="1" lang="en-US" altLang="zh-CN" sz="2000" b="1">
                <a:latin typeface="Courier New" pitchFamily="49" charset="0"/>
              </a:rPr>
              <a:t>quit</a:t>
            </a:r>
          </a:p>
          <a:p>
            <a:pPr defTabSz="762000" eaLnBrk="0" hangingPunct="0"/>
            <a:r>
              <a:rPr kumimoji="1" lang="en-US" altLang="zh-CN" sz="2000">
                <a:latin typeface="Courier New" pitchFamily="49" charset="0"/>
              </a:rPr>
              <a:t>[15] 221 Goodbye.</a:t>
            </a:r>
          </a:p>
        </p:txBody>
      </p:sp>
      <p:sp>
        <p:nvSpPr>
          <p:cNvPr id="592900" name="AutoShape 4"/>
          <p:cNvSpPr>
            <a:spLocks noChangeArrowheads="1"/>
          </p:cNvSpPr>
          <p:nvPr/>
        </p:nvSpPr>
        <p:spPr bwMode="auto">
          <a:xfrm>
            <a:off x="468313" y="4508500"/>
            <a:ext cx="7127875" cy="768350"/>
          </a:xfrm>
          <a:prstGeom prst="wedgeRoundRectCallout">
            <a:avLst>
              <a:gd name="adj1" fmla="val -47171"/>
              <a:gd name="adj2" fmla="val -323759"/>
              <a:gd name="adj3" fmla="val 16667"/>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a:p>
        </p:txBody>
      </p:sp>
      <p:sp>
        <p:nvSpPr>
          <p:cNvPr id="592901" name="Text Box 5"/>
          <p:cNvSpPr txBox="1">
            <a:spLocks noChangeArrowheads="1"/>
          </p:cNvSpPr>
          <p:nvPr/>
        </p:nvSpPr>
        <p:spPr bwMode="auto">
          <a:xfrm>
            <a:off x="554038" y="4595813"/>
            <a:ext cx="73390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333399"/>
                </a:solidFill>
                <a:latin typeface="Arial" charset="0"/>
                <a:ea typeface="黑体" pitchFamily="2" charset="-122"/>
              </a:rPr>
              <a:t>[05] </a:t>
            </a:r>
            <a:r>
              <a:rPr lang="zh-CN" altLang="en-US">
                <a:solidFill>
                  <a:srgbClr val="333399"/>
                </a:solidFill>
                <a:latin typeface="Arial" charset="0"/>
                <a:ea typeface="黑体" pitchFamily="2" charset="-122"/>
              </a:rPr>
              <a:t>数字 </a:t>
            </a:r>
            <a:r>
              <a:rPr lang="en-US" altLang="zh-CN">
                <a:solidFill>
                  <a:srgbClr val="333399"/>
                </a:solidFill>
                <a:latin typeface="Arial" charset="0"/>
                <a:ea typeface="黑体" pitchFamily="2" charset="-122"/>
              </a:rPr>
              <a:t>331 </a:t>
            </a:r>
            <a:r>
              <a:rPr lang="zh-CN" altLang="en-US">
                <a:solidFill>
                  <a:srgbClr val="333399"/>
                </a:solidFill>
                <a:latin typeface="Arial" charset="0"/>
                <a:ea typeface="黑体" pitchFamily="2" charset="-122"/>
              </a:rPr>
              <a:t>表示“用户名正确”，需要口令。 </a:t>
            </a:r>
          </a:p>
        </p:txBody>
      </p:sp>
      <p:sp>
        <p:nvSpPr>
          <p:cNvPr id="592902" name="Line 6"/>
          <p:cNvSpPr>
            <a:spLocks noChangeShapeType="1"/>
          </p:cNvSpPr>
          <p:nvPr/>
        </p:nvSpPr>
        <p:spPr bwMode="auto">
          <a:xfrm>
            <a:off x="1116013" y="2492375"/>
            <a:ext cx="6480175"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585555747"/>
      </p:ext>
    </p:extLst>
  </p:cSld>
  <p:clrMapOvr>
    <a:masterClrMapping/>
  </p:clrMapOvr>
  <p:transition spd="med">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title"/>
          </p:nvPr>
        </p:nvSpPr>
        <p:spPr>
          <a:xfrm>
            <a:off x="971550" y="44450"/>
            <a:ext cx="7237413" cy="695325"/>
          </a:xfrm>
        </p:spPr>
        <p:txBody>
          <a:bodyPr/>
          <a:lstStyle/>
          <a:p>
            <a:pPr algn="ctr"/>
            <a:r>
              <a:rPr lang="en-US" altLang="zh-CN" sz="3600"/>
              <a:t> FTP </a:t>
            </a:r>
            <a:r>
              <a:rPr lang="zh-CN" altLang="en-US" sz="3600"/>
              <a:t>的屏幕信息举例 </a:t>
            </a:r>
          </a:p>
        </p:txBody>
      </p:sp>
      <p:sp>
        <p:nvSpPr>
          <p:cNvPr id="593923" name="Rectangle 3"/>
          <p:cNvSpPr>
            <a:spLocks noChangeArrowheads="1"/>
          </p:cNvSpPr>
          <p:nvPr/>
        </p:nvSpPr>
        <p:spPr bwMode="auto">
          <a:xfrm>
            <a:off x="271463" y="908050"/>
            <a:ext cx="8621712" cy="557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a:latin typeface="Courier New" pitchFamily="49" charset="0"/>
              </a:rPr>
              <a:t>[01] </a:t>
            </a:r>
            <a:r>
              <a:rPr kumimoji="1" lang="en-US" altLang="zh-CN" sz="2000" b="1">
                <a:latin typeface="Courier New" pitchFamily="49" charset="0"/>
              </a:rPr>
              <a:t>ftp nic.ddn.mil</a:t>
            </a:r>
          </a:p>
          <a:p>
            <a:pPr defTabSz="762000" eaLnBrk="0" hangingPunct="0"/>
            <a:r>
              <a:rPr kumimoji="1" lang="en-US" altLang="zh-CN" sz="2000">
                <a:latin typeface="Courier New" pitchFamily="49" charset="0"/>
              </a:rPr>
              <a:t>[02] connected to nic.ddn.mil</a:t>
            </a:r>
          </a:p>
          <a:p>
            <a:pPr defTabSz="762000" eaLnBrk="0" hangingPunct="0"/>
            <a:r>
              <a:rPr kumimoji="1" lang="en-US" altLang="zh-CN" sz="2000">
                <a:latin typeface="Courier New" pitchFamily="49" charset="0"/>
              </a:rPr>
              <a:t>[03] 220 nic FTP server (Sunos 4.1)ready.</a:t>
            </a:r>
          </a:p>
          <a:p>
            <a:pPr defTabSz="762000" eaLnBrk="0" hangingPunct="0"/>
            <a:r>
              <a:rPr kumimoji="1" lang="en-US" altLang="zh-CN" sz="2000">
                <a:latin typeface="Courier New" pitchFamily="49" charset="0"/>
              </a:rPr>
              <a:t>[04] Name: </a:t>
            </a:r>
            <a:r>
              <a:rPr kumimoji="1" lang="en-US" altLang="zh-CN" sz="2000" b="1">
                <a:latin typeface="Courier New" pitchFamily="49" charset="0"/>
              </a:rPr>
              <a:t>anonymous</a:t>
            </a:r>
          </a:p>
          <a:p>
            <a:pPr defTabSz="762000" eaLnBrk="0" hangingPunct="0"/>
            <a:r>
              <a:rPr kumimoji="1" lang="en-US" altLang="zh-CN" sz="2000">
                <a:latin typeface="Courier New" pitchFamily="49" charset="0"/>
              </a:rPr>
              <a:t>[05] 331 Guest login ok, send ident as password.</a:t>
            </a:r>
          </a:p>
          <a:p>
            <a:pPr defTabSz="762000" eaLnBrk="0" hangingPunct="0"/>
            <a:r>
              <a:rPr kumimoji="1" lang="en-US" altLang="zh-CN" sz="2000">
                <a:latin typeface="Courier New" pitchFamily="49" charset="0"/>
              </a:rPr>
              <a:t>[06] Password: </a:t>
            </a:r>
            <a:r>
              <a:rPr kumimoji="1" lang="en-US" altLang="zh-CN" sz="2000" b="1">
                <a:latin typeface="Courier New" pitchFamily="49" charset="0"/>
              </a:rPr>
              <a:t>abc@xyz.math.yale.edu</a:t>
            </a:r>
          </a:p>
          <a:p>
            <a:pPr defTabSz="762000" eaLnBrk="0" hangingPunct="0"/>
            <a:r>
              <a:rPr kumimoji="1" lang="en-US" altLang="zh-CN" sz="2000">
                <a:latin typeface="Courier New" pitchFamily="49" charset="0"/>
              </a:rPr>
              <a:t>[07] 230 Guest login ok, access restrictions apply.</a:t>
            </a:r>
          </a:p>
          <a:p>
            <a:pPr defTabSz="762000" eaLnBrk="0" hangingPunct="0"/>
            <a:r>
              <a:rPr kumimoji="1" lang="en-US" altLang="zh-CN" sz="2000">
                <a:latin typeface="Courier New" pitchFamily="49" charset="0"/>
              </a:rPr>
              <a:t>[08] ftp&gt; </a:t>
            </a:r>
            <a:r>
              <a:rPr kumimoji="1" lang="en-US" altLang="zh-CN" sz="2000" b="1">
                <a:latin typeface="Courier New" pitchFamily="49" charset="0"/>
              </a:rPr>
              <a:t>cd rfc</a:t>
            </a:r>
          </a:p>
          <a:p>
            <a:pPr defTabSz="762000" eaLnBrk="0" hangingPunct="0"/>
            <a:r>
              <a:rPr kumimoji="1" lang="en-US" altLang="zh-CN" sz="2000">
                <a:latin typeface="Courier New" pitchFamily="49" charset="0"/>
              </a:rPr>
              <a:t>[09] 250 CWD command successful.</a:t>
            </a:r>
          </a:p>
          <a:p>
            <a:pPr defTabSz="762000" eaLnBrk="0" hangingPunct="0"/>
            <a:r>
              <a:rPr kumimoji="1" lang="en-US" altLang="zh-CN" sz="2000">
                <a:latin typeface="Courier New" pitchFamily="49" charset="0"/>
              </a:rPr>
              <a:t>[10] ftp&gt; </a:t>
            </a:r>
            <a:r>
              <a:rPr kumimoji="1" lang="en-US" altLang="zh-CN" sz="2000" b="1">
                <a:latin typeface="Courier New" pitchFamily="49" charset="0"/>
              </a:rPr>
              <a:t>get rfc1261.txt nicinfo</a:t>
            </a:r>
          </a:p>
          <a:p>
            <a:pPr defTabSz="762000" eaLnBrk="0" hangingPunct="0"/>
            <a:r>
              <a:rPr kumimoji="1" lang="en-US" altLang="zh-CN" sz="2000">
                <a:latin typeface="Courier New" pitchFamily="49" charset="0"/>
              </a:rPr>
              <a:t>[11] 200 PORT command successful.</a:t>
            </a:r>
          </a:p>
          <a:p>
            <a:pPr defTabSz="762000" eaLnBrk="0" hangingPunct="0"/>
            <a:r>
              <a:rPr kumimoji="1" lang="en-US" altLang="zh-CN" sz="2000">
                <a:latin typeface="Courier New" pitchFamily="49" charset="0"/>
              </a:rPr>
              <a:t>[12] 150 ASCII data connection for rfc1261.txt</a:t>
            </a:r>
          </a:p>
          <a:p>
            <a:pPr defTabSz="762000" eaLnBrk="0" hangingPunct="0"/>
            <a:r>
              <a:rPr kumimoji="1" lang="en-US" altLang="zh-CN" sz="2000">
                <a:latin typeface="Courier New" pitchFamily="49" charset="0"/>
              </a:rPr>
              <a:t>     (128.36.12.27,1401) (4318 bytes).</a:t>
            </a:r>
          </a:p>
          <a:p>
            <a:pPr defTabSz="762000" eaLnBrk="0" hangingPunct="0"/>
            <a:r>
              <a:rPr kumimoji="1" lang="en-US" altLang="zh-CN" sz="2000">
                <a:latin typeface="Courier New" pitchFamily="49" charset="0"/>
              </a:rPr>
              <a:t>[13] 226 ASCII Transfer complete.</a:t>
            </a:r>
          </a:p>
          <a:p>
            <a:pPr defTabSz="762000" eaLnBrk="0" hangingPunct="0"/>
            <a:r>
              <a:rPr kumimoji="1" lang="en-US" altLang="zh-CN" sz="2000">
                <a:latin typeface="Courier New" pitchFamily="49" charset="0"/>
              </a:rPr>
              <a:t>     local: nicinfo remote: rfc1261.txt</a:t>
            </a:r>
          </a:p>
          <a:p>
            <a:pPr defTabSz="762000" eaLnBrk="0" hangingPunct="0"/>
            <a:r>
              <a:rPr kumimoji="1" lang="en-US" altLang="zh-CN" sz="2000">
                <a:latin typeface="Courier New" pitchFamily="49" charset="0"/>
              </a:rPr>
              <a:t>     4488 bytes received in 15 seconds (0.3 Kbytes/s).</a:t>
            </a:r>
          </a:p>
          <a:p>
            <a:pPr defTabSz="762000" eaLnBrk="0" hangingPunct="0"/>
            <a:r>
              <a:rPr kumimoji="1" lang="en-US" altLang="zh-CN" sz="2000">
                <a:latin typeface="Courier New" pitchFamily="49" charset="0"/>
              </a:rPr>
              <a:t>[14] ftp&gt; </a:t>
            </a:r>
            <a:r>
              <a:rPr kumimoji="1" lang="en-US" altLang="zh-CN" sz="2000" b="1">
                <a:latin typeface="Courier New" pitchFamily="49" charset="0"/>
              </a:rPr>
              <a:t>quit</a:t>
            </a:r>
          </a:p>
          <a:p>
            <a:pPr defTabSz="762000" eaLnBrk="0" hangingPunct="0"/>
            <a:r>
              <a:rPr kumimoji="1" lang="en-US" altLang="zh-CN" sz="2000">
                <a:latin typeface="Courier New" pitchFamily="49" charset="0"/>
              </a:rPr>
              <a:t>[15] 221 Goodbye.</a:t>
            </a:r>
          </a:p>
        </p:txBody>
      </p:sp>
      <p:sp>
        <p:nvSpPr>
          <p:cNvPr id="593924" name="AutoShape 4"/>
          <p:cNvSpPr>
            <a:spLocks noChangeArrowheads="1"/>
          </p:cNvSpPr>
          <p:nvPr/>
        </p:nvSpPr>
        <p:spPr bwMode="auto">
          <a:xfrm>
            <a:off x="468313" y="4868863"/>
            <a:ext cx="8523287" cy="1612900"/>
          </a:xfrm>
          <a:prstGeom prst="wedgeRoundRectCallout">
            <a:avLst>
              <a:gd name="adj1" fmla="val -47634"/>
              <a:gd name="adj2" fmla="val -180412"/>
              <a:gd name="adj3" fmla="val 16667"/>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a:p>
        </p:txBody>
      </p:sp>
      <p:sp>
        <p:nvSpPr>
          <p:cNvPr id="593925" name="Text Box 5"/>
          <p:cNvSpPr txBox="1">
            <a:spLocks noChangeArrowheads="1"/>
          </p:cNvSpPr>
          <p:nvPr/>
        </p:nvSpPr>
        <p:spPr bwMode="auto">
          <a:xfrm>
            <a:off x="554038" y="5008563"/>
            <a:ext cx="8442325"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333399"/>
                </a:solidFill>
                <a:latin typeface="Arial" charset="0"/>
                <a:ea typeface="黑体" pitchFamily="2" charset="-122"/>
              </a:rPr>
              <a:t>[06] </a:t>
            </a:r>
            <a:r>
              <a:rPr lang="zh-CN" altLang="en-US">
                <a:solidFill>
                  <a:srgbClr val="333399"/>
                </a:solidFill>
                <a:latin typeface="Arial" charset="0"/>
                <a:ea typeface="黑体" pitchFamily="2" charset="-122"/>
              </a:rPr>
              <a:t>本地 </a:t>
            </a:r>
            <a:r>
              <a:rPr lang="en-US" altLang="zh-CN">
                <a:solidFill>
                  <a:srgbClr val="333399"/>
                </a:solidFill>
                <a:latin typeface="Arial" charset="0"/>
                <a:ea typeface="黑体" pitchFamily="2" charset="-122"/>
              </a:rPr>
              <a:t>FTP </a:t>
            </a:r>
            <a:r>
              <a:rPr lang="zh-CN" altLang="en-US">
                <a:solidFill>
                  <a:srgbClr val="333399"/>
                </a:solidFill>
                <a:latin typeface="Arial" charset="0"/>
                <a:ea typeface="黑体" pitchFamily="2" charset="-122"/>
              </a:rPr>
              <a:t>提示用户键入口令。用户这时可键入</a:t>
            </a:r>
          </a:p>
          <a:p>
            <a:r>
              <a:rPr lang="en-US" altLang="zh-CN">
                <a:solidFill>
                  <a:srgbClr val="333399"/>
                </a:solidFill>
                <a:latin typeface="Arial" charset="0"/>
                <a:ea typeface="黑体" pitchFamily="2" charset="-122"/>
              </a:rPr>
              <a:t>guest </a:t>
            </a:r>
            <a:r>
              <a:rPr lang="zh-CN" altLang="en-US">
                <a:solidFill>
                  <a:srgbClr val="333399"/>
                </a:solidFill>
                <a:latin typeface="Arial" charset="0"/>
                <a:ea typeface="黑体" pitchFamily="2" charset="-122"/>
              </a:rPr>
              <a:t>作为匿名的口令，也可以键入自己的电子邮件</a:t>
            </a:r>
          </a:p>
          <a:p>
            <a:r>
              <a:rPr lang="zh-CN" altLang="en-US">
                <a:solidFill>
                  <a:srgbClr val="333399"/>
                </a:solidFill>
                <a:latin typeface="Arial" charset="0"/>
                <a:ea typeface="黑体" pitchFamily="2" charset="-122"/>
              </a:rPr>
              <a:t>地址，即耶鲁大学数学系名为 </a:t>
            </a:r>
            <a:r>
              <a:rPr lang="en-US" altLang="zh-CN">
                <a:solidFill>
                  <a:srgbClr val="333399"/>
                </a:solidFill>
                <a:latin typeface="Arial" charset="0"/>
                <a:ea typeface="黑体" pitchFamily="2" charset="-122"/>
              </a:rPr>
              <a:t>xyz </a:t>
            </a:r>
            <a:r>
              <a:rPr lang="zh-CN" altLang="en-US">
                <a:solidFill>
                  <a:srgbClr val="333399"/>
                </a:solidFill>
                <a:latin typeface="Arial" charset="0"/>
                <a:ea typeface="黑体" pitchFamily="2" charset="-122"/>
              </a:rPr>
              <a:t>的主机上的 </a:t>
            </a:r>
            <a:r>
              <a:rPr lang="en-US" altLang="zh-CN">
                <a:solidFill>
                  <a:srgbClr val="333399"/>
                </a:solidFill>
                <a:latin typeface="Arial" charset="0"/>
                <a:ea typeface="黑体" pitchFamily="2" charset="-122"/>
              </a:rPr>
              <a:t>abc</a:t>
            </a:r>
            <a:r>
              <a:rPr lang="zh-CN" altLang="en-US">
                <a:solidFill>
                  <a:srgbClr val="333399"/>
                </a:solidFill>
                <a:latin typeface="Arial" charset="0"/>
                <a:ea typeface="黑体" pitchFamily="2" charset="-122"/>
              </a:rPr>
              <a:t>。 </a:t>
            </a:r>
          </a:p>
        </p:txBody>
      </p:sp>
      <p:sp>
        <p:nvSpPr>
          <p:cNvPr id="593926" name="Line 6"/>
          <p:cNvSpPr>
            <a:spLocks noChangeShapeType="1"/>
          </p:cNvSpPr>
          <p:nvPr/>
        </p:nvSpPr>
        <p:spPr bwMode="auto">
          <a:xfrm>
            <a:off x="1116013" y="2781300"/>
            <a:ext cx="4679950"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072271301"/>
      </p:ext>
    </p:extLst>
  </p:cSld>
  <p:clrMapOvr>
    <a:masterClrMapping/>
  </p:clrMapOvr>
  <p:transition spd="med">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5506" name="Picture 2"/>
          <p:cNvPicPr>
            <a:picLocks noChangeAspect="1" noChangeArrowheads="1"/>
          </p:cNvPicPr>
          <p:nvPr/>
        </p:nvPicPr>
        <p:blipFill>
          <a:blip r:embed="rId3">
            <a:extLst>
              <a:ext uri="{28A0092B-C50C-407E-A947-70E740481C1C}">
                <a14:useLocalDpi xmlns:a14="http://schemas.microsoft.com/office/drawing/2010/main" val="0"/>
              </a:ext>
            </a:extLst>
          </a:blip>
          <a:srcRect b="7637"/>
          <a:stretch>
            <a:fillRect/>
          </a:stretch>
        </p:blipFill>
        <p:spPr bwMode="auto">
          <a:xfrm>
            <a:off x="381000" y="1700213"/>
            <a:ext cx="8223250"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5507" name="Text Box 3"/>
          <p:cNvSpPr txBox="1">
            <a:spLocks noChangeArrowheads="1"/>
          </p:cNvSpPr>
          <p:nvPr/>
        </p:nvSpPr>
        <p:spPr bwMode="auto">
          <a:xfrm>
            <a:off x="1219200" y="838200"/>
            <a:ext cx="6400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ctr">
              <a:spcBef>
                <a:spcPct val="50000"/>
              </a:spcBef>
            </a:pPr>
            <a:r>
              <a:rPr lang="en-US" altLang="zh-CN" sz="4000">
                <a:solidFill>
                  <a:schemeClr val="tx2"/>
                </a:solidFill>
                <a:latin typeface="Tahoma" pitchFamily="34" charset="0"/>
              </a:rPr>
              <a:t>Layer 5: The Session Layer</a:t>
            </a:r>
          </a:p>
        </p:txBody>
      </p:sp>
      <p:sp>
        <p:nvSpPr>
          <p:cNvPr id="1045508" name="Rectangle 4"/>
          <p:cNvSpPr>
            <a:spLocks noChangeArrowheads="1"/>
          </p:cNvSpPr>
          <p:nvPr/>
        </p:nvSpPr>
        <p:spPr bwMode="auto">
          <a:xfrm>
            <a:off x="3886200" y="5105400"/>
            <a:ext cx="50292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spcBef>
                <a:spcPts val="500"/>
              </a:spcBef>
              <a:spcAft>
                <a:spcPts val="500"/>
              </a:spcAft>
            </a:pPr>
            <a:r>
              <a:rPr lang="en-US" altLang="zh-CN" sz="2000" b="1">
                <a:latin typeface="Times New Roman" pitchFamily="18" charset="0"/>
              </a:rPr>
              <a:t>This includes starting, stopping, and resynchronizing two computers who are having a "rap session."</a:t>
            </a:r>
            <a:r>
              <a:rPr lang="en-US" altLang="zh-CN" sz="2000">
                <a:latin typeface="Times New Roman" pitchFamily="18" charset="0"/>
              </a:rPr>
              <a:t>	</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nodeType="afterEffect">
                                  <p:stCondLst>
                                    <p:cond delay="0"/>
                                  </p:stCondLst>
                                  <p:childTnLst>
                                    <p:set>
                                      <p:cBhvr>
                                        <p:cTn id="6" dur="1" fill="hold">
                                          <p:stCondLst>
                                            <p:cond delay="0"/>
                                          </p:stCondLst>
                                        </p:cTn>
                                        <p:tgtEl>
                                          <p:spTgt spid="1045506"/>
                                        </p:tgtEl>
                                        <p:attrNameLst>
                                          <p:attrName>style.visibility</p:attrName>
                                        </p:attrNameLst>
                                      </p:cBhvr>
                                      <p:to>
                                        <p:strVal val="visible"/>
                                      </p:to>
                                    </p:set>
                                    <p:anim calcmode="lin" valueType="num">
                                      <p:cBhvr>
                                        <p:cTn id="7" dur="500" fill="hold"/>
                                        <p:tgtEl>
                                          <p:spTgt spid="1045506"/>
                                        </p:tgtEl>
                                        <p:attrNameLst>
                                          <p:attrName>ppt_w</p:attrName>
                                        </p:attrNameLst>
                                      </p:cBhvr>
                                      <p:tavLst>
                                        <p:tav tm="0">
                                          <p:val>
                                            <p:fltVal val="0"/>
                                          </p:val>
                                        </p:tav>
                                        <p:tav tm="100000">
                                          <p:val>
                                            <p:strVal val="#ppt_w"/>
                                          </p:val>
                                        </p:tav>
                                      </p:tavLst>
                                    </p:anim>
                                    <p:anim calcmode="lin" valueType="num">
                                      <p:cBhvr>
                                        <p:cTn id="8" dur="500" fill="hold"/>
                                        <p:tgtEl>
                                          <p:spTgt spid="1045506"/>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045507">
                                            <p:txEl>
                                              <p:pRg st="0" end="0"/>
                                            </p:txEl>
                                          </p:spTgt>
                                        </p:tgtEl>
                                        <p:attrNameLst>
                                          <p:attrName>style.visibility</p:attrName>
                                        </p:attrNameLst>
                                      </p:cBhvr>
                                      <p:to>
                                        <p:strVal val="visible"/>
                                      </p:to>
                                    </p:set>
                                    <p:anim calcmode="lin" valueType="num">
                                      <p:cBhvr>
                                        <p:cTn id="13" dur="500" fill="hold"/>
                                        <p:tgtEl>
                                          <p:spTgt spid="1045507">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1045507">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528" fill="hold" grpId="0" nodeType="clickEffect">
                                  <p:stCondLst>
                                    <p:cond delay="0"/>
                                  </p:stCondLst>
                                  <p:childTnLst>
                                    <p:set>
                                      <p:cBhvr>
                                        <p:cTn id="18" dur="1" fill="hold">
                                          <p:stCondLst>
                                            <p:cond delay="0"/>
                                          </p:stCondLst>
                                        </p:cTn>
                                        <p:tgtEl>
                                          <p:spTgt spid="1045508">
                                            <p:txEl>
                                              <p:pRg st="0" end="0"/>
                                            </p:txEl>
                                          </p:spTgt>
                                        </p:tgtEl>
                                        <p:attrNameLst>
                                          <p:attrName>style.visibility</p:attrName>
                                        </p:attrNameLst>
                                      </p:cBhvr>
                                      <p:to>
                                        <p:strVal val="visible"/>
                                      </p:to>
                                    </p:set>
                                    <p:anim calcmode="lin" valueType="num">
                                      <p:cBhvr>
                                        <p:cTn id="19" dur="500" fill="hold"/>
                                        <p:tgtEl>
                                          <p:spTgt spid="1045508">
                                            <p:txEl>
                                              <p:pRg st="0" end="0"/>
                                            </p:txEl>
                                          </p:spTgt>
                                        </p:tgtEl>
                                        <p:attrNameLst>
                                          <p:attrName>ppt_w</p:attrName>
                                        </p:attrNameLst>
                                      </p:cBhvr>
                                      <p:tavLst>
                                        <p:tav tm="0">
                                          <p:val>
                                            <p:fltVal val="0"/>
                                          </p:val>
                                        </p:tav>
                                        <p:tav tm="100000">
                                          <p:val>
                                            <p:strVal val="#ppt_w"/>
                                          </p:val>
                                        </p:tav>
                                      </p:tavLst>
                                    </p:anim>
                                    <p:anim calcmode="lin" valueType="num">
                                      <p:cBhvr>
                                        <p:cTn id="20" dur="500" fill="hold"/>
                                        <p:tgtEl>
                                          <p:spTgt spid="1045508">
                                            <p:txEl>
                                              <p:pRg st="0" end="0"/>
                                            </p:txEl>
                                          </p:spTgt>
                                        </p:tgtEl>
                                        <p:attrNameLst>
                                          <p:attrName>ppt_h</p:attrName>
                                        </p:attrNameLst>
                                      </p:cBhvr>
                                      <p:tavLst>
                                        <p:tav tm="0">
                                          <p:val>
                                            <p:fltVal val="0"/>
                                          </p:val>
                                        </p:tav>
                                        <p:tav tm="100000">
                                          <p:val>
                                            <p:strVal val="#ppt_h"/>
                                          </p:val>
                                        </p:tav>
                                      </p:tavLst>
                                    </p:anim>
                                    <p:anim calcmode="lin" valueType="num">
                                      <p:cBhvr>
                                        <p:cTn id="21" dur="500" fill="hold"/>
                                        <p:tgtEl>
                                          <p:spTgt spid="1045508">
                                            <p:txEl>
                                              <p:pRg st="0" end="0"/>
                                            </p:txEl>
                                          </p:spTgt>
                                        </p:tgtEl>
                                        <p:attrNameLst>
                                          <p:attrName>ppt_x</p:attrName>
                                        </p:attrNameLst>
                                      </p:cBhvr>
                                      <p:tavLst>
                                        <p:tav tm="0">
                                          <p:val>
                                            <p:fltVal val="0.5"/>
                                          </p:val>
                                        </p:tav>
                                        <p:tav tm="100000">
                                          <p:val>
                                            <p:strVal val="#ppt_x"/>
                                          </p:val>
                                        </p:tav>
                                      </p:tavLst>
                                    </p:anim>
                                    <p:anim calcmode="lin" valueType="num">
                                      <p:cBhvr>
                                        <p:cTn id="22" dur="500" fill="hold"/>
                                        <p:tgtEl>
                                          <p:spTgt spid="1045508">
                                            <p:txEl>
                                              <p:pRg st="0" end="0"/>
                                            </p:txEl>
                                          </p:spTgt>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5507" grpId="0" build="p" autoUpdateAnimBg="0"/>
      <p:bldP spid="1045508"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a:xfrm>
            <a:off x="971550" y="44450"/>
            <a:ext cx="7237413" cy="695325"/>
          </a:xfrm>
        </p:spPr>
        <p:txBody>
          <a:bodyPr/>
          <a:lstStyle/>
          <a:p>
            <a:pPr algn="ctr"/>
            <a:r>
              <a:rPr lang="en-US" altLang="zh-CN" sz="3600"/>
              <a:t> FTP </a:t>
            </a:r>
            <a:r>
              <a:rPr lang="zh-CN" altLang="en-US" sz="3600"/>
              <a:t>的屏幕信息举例 </a:t>
            </a:r>
          </a:p>
        </p:txBody>
      </p:sp>
      <p:sp>
        <p:nvSpPr>
          <p:cNvPr id="594947" name="Rectangle 3"/>
          <p:cNvSpPr>
            <a:spLocks noChangeArrowheads="1"/>
          </p:cNvSpPr>
          <p:nvPr/>
        </p:nvSpPr>
        <p:spPr bwMode="auto">
          <a:xfrm>
            <a:off x="271463" y="908050"/>
            <a:ext cx="8621712" cy="557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a:latin typeface="Courier New" pitchFamily="49" charset="0"/>
              </a:rPr>
              <a:t>[01] </a:t>
            </a:r>
            <a:r>
              <a:rPr kumimoji="1" lang="en-US" altLang="zh-CN" sz="2000" b="1">
                <a:latin typeface="Courier New" pitchFamily="49" charset="0"/>
              </a:rPr>
              <a:t>ftp nic.ddn.mil</a:t>
            </a:r>
          </a:p>
          <a:p>
            <a:pPr defTabSz="762000" eaLnBrk="0" hangingPunct="0"/>
            <a:r>
              <a:rPr kumimoji="1" lang="en-US" altLang="zh-CN" sz="2000">
                <a:latin typeface="Courier New" pitchFamily="49" charset="0"/>
              </a:rPr>
              <a:t>[02] connected to nic.ddn.mil</a:t>
            </a:r>
          </a:p>
          <a:p>
            <a:pPr defTabSz="762000" eaLnBrk="0" hangingPunct="0"/>
            <a:r>
              <a:rPr kumimoji="1" lang="en-US" altLang="zh-CN" sz="2000">
                <a:latin typeface="Courier New" pitchFamily="49" charset="0"/>
              </a:rPr>
              <a:t>[03] 220 nic FTP server (Sunos 4.1)ready.</a:t>
            </a:r>
          </a:p>
          <a:p>
            <a:pPr defTabSz="762000" eaLnBrk="0" hangingPunct="0"/>
            <a:r>
              <a:rPr kumimoji="1" lang="en-US" altLang="zh-CN" sz="2000">
                <a:latin typeface="Courier New" pitchFamily="49" charset="0"/>
              </a:rPr>
              <a:t>[04] Name: </a:t>
            </a:r>
            <a:r>
              <a:rPr kumimoji="1" lang="en-US" altLang="zh-CN" sz="2000" b="1">
                <a:latin typeface="Courier New" pitchFamily="49" charset="0"/>
              </a:rPr>
              <a:t>anonymous</a:t>
            </a:r>
          </a:p>
          <a:p>
            <a:pPr defTabSz="762000" eaLnBrk="0" hangingPunct="0"/>
            <a:r>
              <a:rPr kumimoji="1" lang="en-US" altLang="zh-CN" sz="2000">
                <a:latin typeface="Courier New" pitchFamily="49" charset="0"/>
              </a:rPr>
              <a:t>[05] 331 Guest login ok, send ident as password.</a:t>
            </a:r>
          </a:p>
          <a:p>
            <a:pPr defTabSz="762000" eaLnBrk="0" hangingPunct="0"/>
            <a:r>
              <a:rPr kumimoji="1" lang="en-US" altLang="zh-CN" sz="2000">
                <a:latin typeface="Courier New" pitchFamily="49" charset="0"/>
              </a:rPr>
              <a:t>[06] Password: </a:t>
            </a:r>
            <a:r>
              <a:rPr kumimoji="1" lang="en-US" altLang="zh-CN" sz="2000" b="1">
                <a:latin typeface="Courier New" pitchFamily="49" charset="0"/>
              </a:rPr>
              <a:t>abc@xyz.math.yale.edu</a:t>
            </a:r>
          </a:p>
          <a:p>
            <a:pPr defTabSz="762000" eaLnBrk="0" hangingPunct="0"/>
            <a:r>
              <a:rPr kumimoji="1" lang="en-US" altLang="zh-CN" sz="2000">
                <a:latin typeface="Courier New" pitchFamily="49" charset="0"/>
              </a:rPr>
              <a:t>[07] 230 Guest login ok, access restrictions apply.</a:t>
            </a:r>
          </a:p>
          <a:p>
            <a:pPr defTabSz="762000" eaLnBrk="0" hangingPunct="0"/>
            <a:r>
              <a:rPr kumimoji="1" lang="en-US" altLang="zh-CN" sz="2000">
                <a:latin typeface="Courier New" pitchFamily="49" charset="0"/>
              </a:rPr>
              <a:t>[08] ftp&gt; </a:t>
            </a:r>
            <a:r>
              <a:rPr kumimoji="1" lang="en-US" altLang="zh-CN" sz="2000" b="1">
                <a:latin typeface="Courier New" pitchFamily="49" charset="0"/>
              </a:rPr>
              <a:t>cd rfc</a:t>
            </a:r>
          </a:p>
          <a:p>
            <a:pPr defTabSz="762000" eaLnBrk="0" hangingPunct="0"/>
            <a:r>
              <a:rPr kumimoji="1" lang="en-US" altLang="zh-CN" sz="2000">
                <a:latin typeface="Courier New" pitchFamily="49" charset="0"/>
              </a:rPr>
              <a:t>[09] 250 CWD command successful.</a:t>
            </a:r>
          </a:p>
          <a:p>
            <a:pPr defTabSz="762000" eaLnBrk="0" hangingPunct="0"/>
            <a:r>
              <a:rPr kumimoji="1" lang="en-US" altLang="zh-CN" sz="2000">
                <a:latin typeface="Courier New" pitchFamily="49" charset="0"/>
              </a:rPr>
              <a:t>[10] ftp&gt; </a:t>
            </a:r>
            <a:r>
              <a:rPr kumimoji="1" lang="en-US" altLang="zh-CN" sz="2000" b="1">
                <a:latin typeface="Courier New" pitchFamily="49" charset="0"/>
              </a:rPr>
              <a:t>get rfc1261.txt nicinfo</a:t>
            </a:r>
          </a:p>
          <a:p>
            <a:pPr defTabSz="762000" eaLnBrk="0" hangingPunct="0"/>
            <a:r>
              <a:rPr kumimoji="1" lang="en-US" altLang="zh-CN" sz="2000">
                <a:latin typeface="Courier New" pitchFamily="49" charset="0"/>
              </a:rPr>
              <a:t>[11] 200 PORT command successful.</a:t>
            </a:r>
          </a:p>
          <a:p>
            <a:pPr defTabSz="762000" eaLnBrk="0" hangingPunct="0"/>
            <a:r>
              <a:rPr kumimoji="1" lang="en-US" altLang="zh-CN" sz="2000">
                <a:latin typeface="Courier New" pitchFamily="49" charset="0"/>
              </a:rPr>
              <a:t>[12] 150 ASCII data connection for rfc1261.txt</a:t>
            </a:r>
          </a:p>
          <a:p>
            <a:pPr defTabSz="762000" eaLnBrk="0" hangingPunct="0"/>
            <a:r>
              <a:rPr kumimoji="1" lang="en-US" altLang="zh-CN" sz="2000">
                <a:latin typeface="Courier New" pitchFamily="49" charset="0"/>
              </a:rPr>
              <a:t>     (128.36.12.27,1401) (4318 bytes).</a:t>
            </a:r>
          </a:p>
          <a:p>
            <a:pPr defTabSz="762000" eaLnBrk="0" hangingPunct="0"/>
            <a:r>
              <a:rPr kumimoji="1" lang="en-US" altLang="zh-CN" sz="2000">
                <a:latin typeface="Courier New" pitchFamily="49" charset="0"/>
              </a:rPr>
              <a:t>[13] 226 ASCII Transfer complete.</a:t>
            </a:r>
          </a:p>
          <a:p>
            <a:pPr defTabSz="762000" eaLnBrk="0" hangingPunct="0"/>
            <a:r>
              <a:rPr kumimoji="1" lang="en-US" altLang="zh-CN" sz="2000">
                <a:latin typeface="Courier New" pitchFamily="49" charset="0"/>
              </a:rPr>
              <a:t>     local: nicinfo remote: rfc1261.txt</a:t>
            </a:r>
          </a:p>
          <a:p>
            <a:pPr defTabSz="762000" eaLnBrk="0" hangingPunct="0"/>
            <a:r>
              <a:rPr kumimoji="1" lang="en-US" altLang="zh-CN" sz="2000">
                <a:latin typeface="Courier New" pitchFamily="49" charset="0"/>
              </a:rPr>
              <a:t>     4488 bytes received in 15 seconds (0.3 Kbytes/s).</a:t>
            </a:r>
          </a:p>
          <a:p>
            <a:pPr defTabSz="762000" eaLnBrk="0" hangingPunct="0"/>
            <a:r>
              <a:rPr kumimoji="1" lang="en-US" altLang="zh-CN" sz="2000">
                <a:latin typeface="Courier New" pitchFamily="49" charset="0"/>
              </a:rPr>
              <a:t>[14] ftp&gt; </a:t>
            </a:r>
            <a:r>
              <a:rPr kumimoji="1" lang="en-US" altLang="zh-CN" sz="2000" b="1">
                <a:latin typeface="Courier New" pitchFamily="49" charset="0"/>
              </a:rPr>
              <a:t>quit</a:t>
            </a:r>
          </a:p>
          <a:p>
            <a:pPr defTabSz="762000" eaLnBrk="0" hangingPunct="0"/>
            <a:r>
              <a:rPr kumimoji="1" lang="en-US" altLang="zh-CN" sz="2000">
                <a:latin typeface="Courier New" pitchFamily="49" charset="0"/>
              </a:rPr>
              <a:t>[15] 221 Goodbye.</a:t>
            </a:r>
          </a:p>
        </p:txBody>
      </p:sp>
      <p:sp>
        <p:nvSpPr>
          <p:cNvPr id="594948" name="AutoShape 4"/>
          <p:cNvSpPr>
            <a:spLocks noChangeArrowheads="1"/>
          </p:cNvSpPr>
          <p:nvPr/>
        </p:nvSpPr>
        <p:spPr bwMode="auto">
          <a:xfrm>
            <a:off x="468313" y="5157788"/>
            <a:ext cx="6389687" cy="965200"/>
          </a:xfrm>
          <a:prstGeom prst="wedgeRoundRectCallout">
            <a:avLst>
              <a:gd name="adj1" fmla="val -46843"/>
              <a:gd name="adj2" fmla="val -267926"/>
              <a:gd name="adj3" fmla="val 16667"/>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a:p>
        </p:txBody>
      </p:sp>
      <p:sp>
        <p:nvSpPr>
          <p:cNvPr id="594949" name="Text Box 5"/>
          <p:cNvSpPr txBox="1">
            <a:spLocks noChangeArrowheads="1"/>
          </p:cNvSpPr>
          <p:nvPr/>
        </p:nvSpPr>
        <p:spPr bwMode="auto">
          <a:xfrm>
            <a:off x="554038" y="5365750"/>
            <a:ext cx="63896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333399"/>
                </a:solidFill>
                <a:latin typeface="Arial" charset="0"/>
                <a:ea typeface="黑体" pitchFamily="2" charset="-122"/>
              </a:rPr>
              <a:t>[07] </a:t>
            </a:r>
            <a:r>
              <a:rPr lang="zh-CN" altLang="en-US">
                <a:solidFill>
                  <a:srgbClr val="333399"/>
                </a:solidFill>
                <a:latin typeface="Arial" charset="0"/>
                <a:ea typeface="黑体" pitchFamily="2" charset="-122"/>
              </a:rPr>
              <a:t>数字 </a:t>
            </a:r>
            <a:r>
              <a:rPr lang="en-US" altLang="zh-CN">
                <a:solidFill>
                  <a:srgbClr val="333399"/>
                </a:solidFill>
                <a:latin typeface="Arial" charset="0"/>
                <a:ea typeface="黑体" pitchFamily="2" charset="-122"/>
              </a:rPr>
              <a:t>230 </a:t>
            </a:r>
            <a:r>
              <a:rPr lang="zh-CN" altLang="en-US">
                <a:solidFill>
                  <a:srgbClr val="333399"/>
                </a:solidFill>
                <a:latin typeface="Arial" charset="0"/>
                <a:ea typeface="黑体" pitchFamily="2" charset="-122"/>
              </a:rPr>
              <a:t>表示用户已经注册完毕。 </a:t>
            </a:r>
          </a:p>
        </p:txBody>
      </p:sp>
      <p:sp>
        <p:nvSpPr>
          <p:cNvPr id="594950" name="Line 6"/>
          <p:cNvSpPr>
            <a:spLocks noChangeShapeType="1"/>
          </p:cNvSpPr>
          <p:nvPr/>
        </p:nvSpPr>
        <p:spPr bwMode="auto">
          <a:xfrm>
            <a:off x="1116013" y="3068638"/>
            <a:ext cx="6985000"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843016683"/>
      </p:ext>
    </p:extLst>
  </p:cSld>
  <p:clrMapOvr>
    <a:masterClrMapping/>
  </p:clrMapOvr>
  <p:transition spd="med">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p:cNvSpPr>
            <a:spLocks noGrp="1" noChangeArrowheads="1"/>
          </p:cNvSpPr>
          <p:nvPr>
            <p:ph type="title"/>
          </p:nvPr>
        </p:nvSpPr>
        <p:spPr>
          <a:xfrm>
            <a:off x="971550" y="44450"/>
            <a:ext cx="7237413" cy="695325"/>
          </a:xfrm>
        </p:spPr>
        <p:txBody>
          <a:bodyPr/>
          <a:lstStyle/>
          <a:p>
            <a:pPr algn="ctr"/>
            <a:r>
              <a:rPr lang="en-US" altLang="zh-CN" sz="3600"/>
              <a:t> FTP </a:t>
            </a:r>
            <a:r>
              <a:rPr lang="zh-CN" altLang="en-US" sz="3600"/>
              <a:t>的屏幕信息举例 </a:t>
            </a:r>
          </a:p>
        </p:txBody>
      </p:sp>
      <p:sp>
        <p:nvSpPr>
          <p:cNvPr id="595971" name="Rectangle 3"/>
          <p:cNvSpPr>
            <a:spLocks noChangeArrowheads="1"/>
          </p:cNvSpPr>
          <p:nvPr/>
        </p:nvSpPr>
        <p:spPr bwMode="auto">
          <a:xfrm>
            <a:off x="271463" y="908050"/>
            <a:ext cx="8621712" cy="557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a:latin typeface="Courier New" pitchFamily="49" charset="0"/>
              </a:rPr>
              <a:t>[01] </a:t>
            </a:r>
            <a:r>
              <a:rPr kumimoji="1" lang="en-US" altLang="zh-CN" sz="2000" b="1">
                <a:latin typeface="Courier New" pitchFamily="49" charset="0"/>
              </a:rPr>
              <a:t>ftp nic.ddn.mil</a:t>
            </a:r>
          </a:p>
          <a:p>
            <a:pPr defTabSz="762000" eaLnBrk="0" hangingPunct="0"/>
            <a:r>
              <a:rPr kumimoji="1" lang="en-US" altLang="zh-CN" sz="2000">
                <a:latin typeface="Courier New" pitchFamily="49" charset="0"/>
              </a:rPr>
              <a:t>[02] connected to nic.ddn.mil</a:t>
            </a:r>
          </a:p>
          <a:p>
            <a:pPr defTabSz="762000" eaLnBrk="0" hangingPunct="0"/>
            <a:r>
              <a:rPr kumimoji="1" lang="en-US" altLang="zh-CN" sz="2000">
                <a:latin typeface="Courier New" pitchFamily="49" charset="0"/>
              </a:rPr>
              <a:t>[03] 220 nic FTP server (Sunos 4.1)ready.</a:t>
            </a:r>
          </a:p>
          <a:p>
            <a:pPr defTabSz="762000" eaLnBrk="0" hangingPunct="0"/>
            <a:r>
              <a:rPr kumimoji="1" lang="en-US" altLang="zh-CN" sz="2000">
                <a:latin typeface="Courier New" pitchFamily="49" charset="0"/>
              </a:rPr>
              <a:t>[04] Name: </a:t>
            </a:r>
            <a:r>
              <a:rPr kumimoji="1" lang="en-US" altLang="zh-CN" sz="2000" b="1">
                <a:latin typeface="Courier New" pitchFamily="49" charset="0"/>
              </a:rPr>
              <a:t>anonymous</a:t>
            </a:r>
          </a:p>
          <a:p>
            <a:pPr defTabSz="762000" eaLnBrk="0" hangingPunct="0"/>
            <a:r>
              <a:rPr kumimoji="1" lang="en-US" altLang="zh-CN" sz="2000">
                <a:latin typeface="Courier New" pitchFamily="49" charset="0"/>
              </a:rPr>
              <a:t>[05] 331 Guest login ok, send ident as password.</a:t>
            </a:r>
          </a:p>
          <a:p>
            <a:pPr defTabSz="762000" eaLnBrk="0" hangingPunct="0"/>
            <a:r>
              <a:rPr kumimoji="1" lang="en-US" altLang="zh-CN" sz="2000">
                <a:latin typeface="Courier New" pitchFamily="49" charset="0"/>
              </a:rPr>
              <a:t>[06] Password: </a:t>
            </a:r>
            <a:r>
              <a:rPr kumimoji="1" lang="en-US" altLang="zh-CN" sz="2000" b="1">
                <a:latin typeface="Courier New" pitchFamily="49" charset="0"/>
              </a:rPr>
              <a:t>abc@xyz.math.yale.edu</a:t>
            </a:r>
          </a:p>
          <a:p>
            <a:pPr defTabSz="762000" eaLnBrk="0" hangingPunct="0"/>
            <a:r>
              <a:rPr kumimoji="1" lang="en-US" altLang="zh-CN" sz="2000">
                <a:latin typeface="Courier New" pitchFamily="49" charset="0"/>
              </a:rPr>
              <a:t>[07] 230 Guest login ok, access restrictions apply.</a:t>
            </a:r>
          </a:p>
          <a:p>
            <a:pPr defTabSz="762000" eaLnBrk="0" hangingPunct="0"/>
            <a:r>
              <a:rPr kumimoji="1" lang="en-US" altLang="zh-CN" sz="2000">
                <a:latin typeface="Courier New" pitchFamily="49" charset="0"/>
              </a:rPr>
              <a:t>[08] ftp&gt; </a:t>
            </a:r>
            <a:r>
              <a:rPr kumimoji="1" lang="en-US" altLang="zh-CN" sz="2000" b="1">
                <a:latin typeface="Courier New" pitchFamily="49" charset="0"/>
              </a:rPr>
              <a:t>cd rfc</a:t>
            </a:r>
          </a:p>
          <a:p>
            <a:pPr defTabSz="762000" eaLnBrk="0" hangingPunct="0"/>
            <a:r>
              <a:rPr kumimoji="1" lang="en-US" altLang="zh-CN" sz="2000">
                <a:latin typeface="Courier New" pitchFamily="49" charset="0"/>
              </a:rPr>
              <a:t>[09] 250 CWD command successful.</a:t>
            </a:r>
          </a:p>
          <a:p>
            <a:pPr defTabSz="762000" eaLnBrk="0" hangingPunct="0"/>
            <a:r>
              <a:rPr kumimoji="1" lang="en-US" altLang="zh-CN" sz="2000">
                <a:latin typeface="Courier New" pitchFamily="49" charset="0"/>
              </a:rPr>
              <a:t>[10] ftp&gt; </a:t>
            </a:r>
            <a:r>
              <a:rPr kumimoji="1" lang="en-US" altLang="zh-CN" sz="2000" b="1">
                <a:latin typeface="Courier New" pitchFamily="49" charset="0"/>
              </a:rPr>
              <a:t>get rfc1261.txt nicinfo</a:t>
            </a:r>
          </a:p>
          <a:p>
            <a:pPr defTabSz="762000" eaLnBrk="0" hangingPunct="0"/>
            <a:r>
              <a:rPr kumimoji="1" lang="en-US" altLang="zh-CN" sz="2000">
                <a:latin typeface="Courier New" pitchFamily="49" charset="0"/>
              </a:rPr>
              <a:t>[11] 200 PORT command successful.</a:t>
            </a:r>
          </a:p>
          <a:p>
            <a:pPr defTabSz="762000" eaLnBrk="0" hangingPunct="0"/>
            <a:r>
              <a:rPr kumimoji="1" lang="en-US" altLang="zh-CN" sz="2000">
                <a:latin typeface="Courier New" pitchFamily="49" charset="0"/>
              </a:rPr>
              <a:t>[12] 150 ASCII data connection for rfc1261.txt</a:t>
            </a:r>
          </a:p>
          <a:p>
            <a:pPr defTabSz="762000" eaLnBrk="0" hangingPunct="0"/>
            <a:r>
              <a:rPr kumimoji="1" lang="en-US" altLang="zh-CN" sz="2000">
                <a:latin typeface="Courier New" pitchFamily="49" charset="0"/>
              </a:rPr>
              <a:t>     (128.36.12.27,1401) (4318 bytes).</a:t>
            </a:r>
          </a:p>
          <a:p>
            <a:pPr defTabSz="762000" eaLnBrk="0" hangingPunct="0"/>
            <a:r>
              <a:rPr kumimoji="1" lang="en-US" altLang="zh-CN" sz="2000">
                <a:latin typeface="Courier New" pitchFamily="49" charset="0"/>
              </a:rPr>
              <a:t>[13] 226 ASCII Transfer complete.</a:t>
            </a:r>
          </a:p>
          <a:p>
            <a:pPr defTabSz="762000" eaLnBrk="0" hangingPunct="0"/>
            <a:r>
              <a:rPr kumimoji="1" lang="en-US" altLang="zh-CN" sz="2000">
                <a:latin typeface="Courier New" pitchFamily="49" charset="0"/>
              </a:rPr>
              <a:t>     local: nicinfo remote: rfc1261.txt</a:t>
            </a:r>
          </a:p>
          <a:p>
            <a:pPr defTabSz="762000" eaLnBrk="0" hangingPunct="0"/>
            <a:r>
              <a:rPr kumimoji="1" lang="en-US" altLang="zh-CN" sz="2000">
                <a:latin typeface="Courier New" pitchFamily="49" charset="0"/>
              </a:rPr>
              <a:t>     4488 bytes received in 15 seconds (0.3 Kbytes/s).</a:t>
            </a:r>
          </a:p>
          <a:p>
            <a:pPr defTabSz="762000" eaLnBrk="0" hangingPunct="0"/>
            <a:r>
              <a:rPr kumimoji="1" lang="en-US" altLang="zh-CN" sz="2000">
                <a:latin typeface="Courier New" pitchFamily="49" charset="0"/>
              </a:rPr>
              <a:t>[14] ftp&gt; </a:t>
            </a:r>
            <a:r>
              <a:rPr kumimoji="1" lang="en-US" altLang="zh-CN" sz="2000" b="1">
                <a:latin typeface="Courier New" pitchFamily="49" charset="0"/>
              </a:rPr>
              <a:t>quit</a:t>
            </a:r>
          </a:p>
          <a:p>
            <a:pPr defTabSz="762000" eaLnBrk="0" hangingPunct="0"/>
            <a:r>
              <a:rPr kumimoji="1" lang="en-US" altLang="zh-CN" sz="2000">
                <a:latin typeface="Courier New" pitchFamily="49" charset="0"/>
              </a:rPr>
              <a:t>[15] 221 Goodbye.</a:t>
            </a:r>
          </a:p>
        </p:txBody>
      </p:sp>
      <p:sp>
        <p:nvSpPr>
          <p:cNvPr id="595972" name="AutoShape 4"/>
          <p:cNvSpPr>
            <a:spLocks noChangeArrowheads="1"/>
          </p:cNvSpPr>
          <p:nvPr/>
        </p:nvSpPr>
        <p:spPr bwMode="auto">
          <a:xfrm>
            <a:off x="468313" y="5416550"/>
            <a:ext cx="7127875" cy="1160463"/>
          </a:xfrm>
          <a:prstGeom prst="wedgeRoundRectCallout">
            <a:avLst>
              <a:gd name="adj1" fmla="val -47171"/>
              <a:gd name="adj2" fmla="val -231259"/>
              <a:gd name="adj3" fmla="val 16667"/>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a:p>
        </p:txBody>
      </p:sp>
      <p:sp>
        <p:nvSpPr>
          <p:cNvPr id="595973" name="Text Box 5"/>
          <p:cNvSpPr txBox="1">
            <a:spLocks noChangeArrowheads="1"/>
          </p:cNvSpPr>
          <p:nvPr/>
        </p:nvSpPr>
        <p:spPr bwMode="auto">
          <a:xfrm>
            <a:off x="554038" y="5507038"/>
            <a:ext cx="6872287"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333399"/>
                </a:solidFill>
                <a:latin typeface="Arial" charset="0"/>
                <a:ea typeface="黑体" pitchFamily="2" charset="-122"/>
              </a:rPr>
              <a:t>“ftp&gt;”</a:t>
            </a:r>
            <a:r>
              <a:rPr lang="zh-CN" altLang="en-US">
                <a:solidFill>
                  <a:srgbClr val="333399"/>
                </a:solidFill>
                <a:latin typeface="Arial" charset="0"/>
                <a:ea typeface="黑体" pitchFamily="2" charset="-122"/>
              </a:rPr>
              <a:t>是 </a:t>
            </a:r>
            <a:r>
              <a:rPr lang="en-US" altLang="zh-CN">
                <a:solidFill>
                  <a:srgbClr val="333399"/>
                </a:solidFill>
                <a:latin typeface="Arial" charset="0"/>
                <a:ea typeface="黑体" pitchFamily="2" charset="-122"/>
              </a:rPr>
              <a:t>FTP </a:t>
            </a:r>
            <a:r>
              <a:rPr lang="zh-CN" altLang="en-US">
                <a:solidFill>
                  <a:srgbClr val="333399"/>
                </a:solidFill>
                <a:latin typeface="Arial" charset="0"/>
                <a:ea typeface="黑体" pitchFamily="2" charset="-122"/>
              </a:rPr>
              <a:t>的提示信息。用户键入的是将</a:t>
            </a:r>
          </a:p>
          <a:p>
            <a:r>
              <a:rPr lang="zh-CN" altLang="en-US">
                <a:solidFill>
                  <a:srgbClr val="333399"/>
                </a:solidFill>
                <a:latin typeface="Arial" charset="0"/>
                <a:ea typeface="黑体" pitchFamily="2" charset="-122"/>
              </a:rPr>
              <a:t>目录改变为包含 </a:t>
            </a:r>
            <a:r>
              <a:rPr lang="en-US" altLang="zh-CN">
                <a:solidFill>
                  <a:srgbClr val="333399"/>
                </a:solidFill>
                <a:latin typeface="Arial" charset="0"/>
                <a:ea typeface="黑体" pitchFamily="2" charset="-122"/>
              </a:rPr>
              <a:t>RFC </a:t>
            </a:r>
            <a:r>
              <a:rPr lang="zh-CN" altLang="en-US">
                <a:solidFill>
                  <a:srgbClr val="333399"/>
                </a:solidFill>
                <a:latin typeface="Arial" charset="0"/>
                <a:ea typeface="黑体" pitchFamily="2" charset="-122"/>
              </a:rPr>
              <a:t>文件的目录。 </a:t>
            </a:r>
          </a:p>
        </p:txBody>
      </p:sp>
      <p:sp>
        <p:nvSpPr>
          <p:cNvPr id="595974" name="Line 6"/>
          <p:cNvSpPr>
            <a:spLocks noChangeShapeType="1"/>
          </p:cNvSpPr>
          <p:nvPr/>
        </p:nvSpPr>
        <p:spPr bwMode="auto">
          <a:xfrm>
            <a:off x="1116013" y="3357563"/>
            <a:ext cx="1655762"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627535979"/>
      </p:ext>
    </p:extLst>
  </p:cSld>
  <p:clrMapOvr>
    <a:masterClrMapping/>
  </p:clrMapOvr>
  <p:transition spd="med">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2"/>
          <p:cNvSpPr>
            <a:spLocks noGrp="1" noChangeArrowheads="1"/>
          </p:cNvSpPr>
          <p:nvPr>
            <p:ph type="title"/>
          </p:nvPr>
        </p:nvSpPr>
        <p:spPr>
          <a:xfrm>
            <a:off x="971550" y="44450"/>
            <a:ext cx="7237413" cy="695325"/>
          </a:xfrm>
        </p:spPr>
        <p:txBody>
          <a:bodyPr/>
          <a:lstStyle/>
          <a:p>
            <a:pPr algn="ctr"/>
            <a:r>
              <a:rPr lang="en-US" altLang="zh-CN" sz="3600"/>
              <a:t> FTP </a:t>
            </a:r>
            <a:r>
              <a:rPr lang="zh-CN" altLang="en-US" sz="3600"/>
              <a:t>的屏幕信息举例 </a:t>
            </a:r>
          </a:p>
        </p:txBody>
      </p:sp>
      <p:sp>
        <p:nvSpPr>
          <p:cNvPr id="596995" name="Rectangle 3"/>
          <p:cNvSpPr>
            <a:spLocks noChangeArrowheads="1"/>
          </p:cNvSpPr>
          <p:nvPr/>
        </p:nvSpPr>
        <p:spPr bwMode="auto">
          <a:xfrm>
            <a:off x="271463" y="908050"/>
            <a:ext cx="8621712" cy="557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a:latin typeface="Courier New" pitchFamily="49" charset="0"/>
              </a:rPr>
              <a:t>[01] </a:t>
            </a:r>
            <a:r>
              <a:rPr kumimoji="1" lang="en-US" altLang="zh-CN" sz="2000" b="1">
                <a:latin typeface="Courier New" pitchFamily="49" charset="0"/>
              </a:rPr>
              <a:t>ftp nic.ddn.mil</a:t>
            </a:r>
          </a:p>
          <a:p>
            <a:pPr defTabSz="762000" eaLnBrk="0" hangingPunct="0"/>
            <a:r>
              <a:rPr kumimoji="1" lang="en-US" altLang="zh-CN" sz="2000">
                <a:latin typeface="Courier New" pitchFamily="49" charset="0"/>
              </a:rPr>
              <a:t>[02] connected to nic.ddn.mil</a:t>
            </a:r>
          </a:p>
          <a:p>
            <a:pPr defTabSz="762000" eaLnBrk="0" hangingPunct="0"/>
            <a:r>
              <a:rPr kumimoji="1" lang="en-US" altLang="zh-CN" sz="2000">
                <a:latin typeface="Courier New" pitchFamily="49" charset="0"/>
              </a:rPr>
              <a:t>[03] 220 nic FTP server (Sunos 4.1)ready.</a:t>
            </a:r>
          </a:p>
          <a:p>
            <a:pPr defTabSz="762000" eaLnBrk="0" hangingPunct="0"/>
            <a:r>
              <a:rPr kumimoji="1" lang="en-US" altLang="zh-CN" sz="2000">
                <a:latin typeface="Courier New" pitchFamily="49" charset="0"/>
              </a:rPr>
              <a:t>[04] Name: </a:t>
            </a:r>
            <a:r>
              <a:rPr kumimoji="1" lang="en-US" altLang="zh-CN" sz="2000" b="1">
                <a:latin typeface="Courier New" pitchFamily="49" charset="0"/>
              </a:rPr>
              <a:t>anonymous</a:t>
            </a:r>
          </a:p>
          <a:p>
            <a:pPr defTabSz="762000" eaLnBrk="0" hangingPunct="0"/>
            <a:r>
              <a:rPr kumimoji="1" lang="en-US" altLang="zh-CN" sz="2000">
                <a:latin typeface="Courier New" pitchFamily="49" charset="0"/>
              </a:rPr>
              <a:t>[05] 331 Guest login ok, send ident as password.</a:t>
            </a:r>
          </a:p>
          <a:p>
            <a:pPr defTabSz="762000" eaLnBrk="0" hangingPunct="0"/>
            <a:r>
              <a:rPr kumimoji="1" lang="en-US" altLang="zh-CN" sz="2000">
                <a:latin typeface="Courier New" pitchFamily="49" charset="0"/>
              </a:rPr>
              <a:t>[06] Password: </a:t>
            </a:r>
            <a:r>
              <a:rPr kumimoji="1" lang="en-US" altLang="zh-CN" sz="2000" b="1">
                <a:latin typeface="Courier New" pitchFamily="49" charset="0"/>
              </a:rPr>
              <a:t>abc@xyz.math.yale.edu</a:t>
            </a:r>
          </a:p>
          <a:p>
            <a:pPr defTabSz="762000" eaLnBrk="0" hangingPunct="0"/>
            <a:r>
              <a:rPr kumimoji="1" lang="en-US" altLang="zh-CN" sz="2000">
                <a:latin typeface="Courier New" pitchFamily="49" charset="0"/>
              </a:rPr>
              <a:t>[07] 230 Guest login ok, access restrictions apply.</a:t>
            </a:r>
          </a:p>
          <a:p>
            <a:pPr defTabSz="762000" eaLnBrk="0" hangingPunct="0"/>
            <a:r>
              <a:rPr kumimoji="1" lang="en-US" altLang="zh-CN" sz="2000">
                <a:latin typeface="Courier New" pitchFamily="49" charset="0"/>
              </a:rPr>
              <a:t>[08] ftp&gt; </a:t>
            </a:r>
            <a:r>
              <a:rPr kumimoji="1" lang="en-US" altLang="zh-CN" sz="2000" b="1">
                <a:latin typeface="Courier New" pitchFamily="49" charset="0"/>
              </a:rPr>
              <a:t>cd rfc</a:t>
            </a:r>
          </a:p>
          <a:p>
            <a:pPr defTabSz="762000" eaLnBrk="0" hangingPunct="0"/>
            <a:r>
              <a:rPr kumimoji="1" lang="en-US" altLang="zh-CN" sz="2000">
                <a:latin typeface="Courier New" pitchFamily="49" charset="0"/>
              </a:rPr>
              <a:t>[09] 250 CWD command successful.</a:t>
            </a:r>
          </a:p>
          <a:p>
            <a:pPr defTabSz="762000" eaLnBrk="0" hangingPunct="0"/>
            <a:r>
              <a:rPr kumimoji="1" lang="en-US" altLang="zh-CN" sz="2000">
                <a:latin typeface="Courier New" pitchFamily="49" charset="0"/>
              </a:rPr>
              <a:t>[10] ftp&gt; </a:t>
            </a:r>
            <a:r>
              <a:rPr kumimoji="1" lang="en-US" altLang="zh-CN" sz="2000" b="1">
                <a:latin typeface="Courier New" pitchFamily="49" charset="0"/>
              </a:rPr>
              <a:t>get rfc1261.txt nicinfo</a:t>
            </a:r>
          </a:p>
          <a:p>
            <a:pPr defTabSz="762000" eaLnBrk="0" hangingPunct="0"/>
            <a:r>
              <a:rPr kumimoji="1" lang="en-US" altLang="zh-CN" sz="2000">
                <a:latin typeface="Courier New" pitchFamily="49" charset="0"/>
              </a:rPr>
              <a:t>[11] 200 PORT command successful.</a:t>
            </a:r>
          </a:p>
          <a:p>
            <a:pPr defTabSz="762000" eaLnBrk="0" hangingPunct="0"/>
            <a:r>
              <a:rPr kumimoji="1" lang="en-US" altLang="zh-CN" sz="2000">
                <a:latin typeface="Courier New" pitchFamily="49" charset="0"/>
              </a:rPr>
              <a:t>[12] 150 ASCII data connection for rfc1261.txt</a:t>
            </a:r>
          </a:p>
          <a:p>
            <a:pPr defTabSz="762000" eaLnBrk="0" hangingPunct="0"/>
            <a:r>
              <a:rPr kumimoji="1" lang="en-US" altLang="zh-CN" sz="2000">
                <a:latin typeface="Courier New" pitchFamily="49" charset="0"/>
              </a:rPr>
              <a:t>     (128.36.12.27,1401) (4318 bytes).</a:t>
            </a:r>
          </a:p>
          <a:p>
            <a:pPr defTabSz="762000" eaLnBrk="0" hangingPunct="0"/>
            <a:r>
              <a:rPr kumimoji="1" lang="en-US" altLang="zh-CN" sz="2000">
                <a:latin typeface="Courier New" pitchFamily="49" charset="0"/>
              </a:rPr>
              <a:t>[13] 226 ASCII Transfer complete.</a:t>
            </a:r>
          </a:p>
          <a:p>
            <a:pPr defTabSz="762000" eaLnBrk="0" hangingPunct="0"/>
            <a:r>
              <a:rPr kumimoji="1" lang="en-US" altLang="zh-CN" sz="2000">
                <a:latin typeface="Courier New" pitchFamily="49" charset="0"/>
              </a:rPr>
              <a:t>     local: nicinfo remote: rfc1261.txt</a:t>
            </a:r>
          </a:p>
          <a:p>
            <a:pPr defTabSz="762000" eaLnBrk="0" hangingPunct="0"/>
            <a:r>
              <a:rPr kumimoji="1" lang="en-US" altLang="zh-CN" sz="2000">
                <a:latin typeface="Courier New" pitchFamily="49" charset="0"/>
              </a:rPr>
              <a:t>     4488 bytes received in 15 seconds (0.3 Kbytes/s).</a:t>
            </a:r>
          </a:p>
          <a:p>
            <a:pPr defTabSz="762000" eaLnBrk="0" hangingPunct="0"/>
            <a:r>
              <a:rPr kumimoji="1" lang="en-US" altLang="zh-CN" sz="2000">
                <a:latin typeface="Courier New" pitchFamily="49" charset="0"/>
              </a:rPr>
              <a:t>[14] ftp&gt; </a:t>
            </a:r>
            <a:r>
              <a:rPr kumimoji="1" lang="en-US" altLang="zh-CN" sz="2000" b="1">
                <a:latin typeface="Courier New" pitchFamily="49" charset="0"/>
              </a:rPr>
              <a:t>quit</a:t>
            </a:r>
          </a:p>
          <a:p>
            <a:pPr defTabSz="762000" eaLnBrk="0" hangingPunct="0"/>
            <a:r>
              <a:rPr kumimoji="1" lang="en-US" altLang="zh-CN" sz="2000">
                <a:latin typeface="Courier New" pitchFamily="49" charset="0"/>
              </a:rPr>
              <a:t>[15] 221 Goodbye.</a:t>
            </a:r>
          </a:p>
        </p:txBody>
      </p:sp>
      <p:sp>
        <p:nvSpPr>
          <p:cNvPr id="596996" name="AutoShape 4"/>
          <p:cNvSpPr>
            <a:spLocks noChangeArrowheads="1"/>
          </p:cNvSpPr>
          <p:nvPr/>
        </p:nvSpPr>
        <p:spPr bwMode="auto">
          <a:xfrm>
            <a:off x="468313" y="5734050"/>
            <a:ext cx="6191250" cy="1160463"/>
          </a:xfrm>
          <a:prstGeom prst="wedgeRoundRectCallout">
            <a:avLst>
              <a:gd name="adj1" fmla="val -46745"/>
              <a:gd name="adj2" fmla="val -231259"/>
              <a:gd name="adj3" fmla="val 16667"/>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a:p>
        </p:txBody>
      </p:sp>
      <p:sp>
        <p:nvSpPr>
          <p:cNvPr id="596997" name="Text Box 5"/>
          <p:cNvSpPr txBox="1">
            <a:spLocks noChangeArrowheads="1"/>
          </p:cNvSpPr>
          <p:nvPr/>
        </p:nvSpPr>
        <p:spPr bwMode="auto">
          <a:xfrm>
            <a:off x="649288" y="5830888"/>
            <a:ext cx="59912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333399"/>
                </a:solidFill>
                <a:latin typeface="Arial" charset="0"/>
                <a:ea typeface="黑体" pitchFamily="2" charset="-122"/>
              </a:rPr>
              <a:t>[09] </a:t>
            </a:r>
            <a:r>
              <a:rPr lang="zh-CN" altLang="en-US">
                <a:solidFill>
                  <a:srgbClr val="333399"/>
                </a:solidFill>
                <a:latin typeface="Arial" charset="0"/>
                <a:ea typeface="黑体" pitchFamily="2" charset="-122"/>
              </a:rPr>
              <a:t>字符 </a:t>
            </a:r>
            <a:r>
              <a:rPr lang="en-US" altLang="zh-CN">
                <a:solidFill>
                  <a:srgbClr val="333399"/>
                </a:solidFill>
                <a:latin typeface="Arial" charset="0"/>
                <a:ea typeface="黑体" pitchFamily="2" charset="-122"/>
              </a:rPr>
              <a:t>CWD </a:t>
            </a:r>
            <a:r>
              <a:rPr lang="zh-CN" altLang="en-US">
                <a:solidFill>
                  <a:srgbClr val="333399"/>
                </a:solidFill>
                <a:latin typeface="Arial" charset="0"/>
                <a:ea typeface="黑体" pitchFamily="2" charset="-122"/>
              </a:rPr>
              <a:t>是 </a:t>
            </a:r>
            <a:r>
              <a:rPr lang="en-US" altLang="zh-CN">
                <a:solidFill>
                  <a:srgbClr val="333399"/>
                </a:solidFill>
                <a:latin typeface="Arial" charset="0"/>
                <a:ea typeface="黑体" pitchFamily="2" charset="-122"/>
              </a:rPr>
              <a:t>FTP </a:t>
            </a:r>
            <a:r>
              <a:rPr lang="zh-CN" altLang="en-US">
                <a:solidFill>
                  <a:srgbClr val="333399"/>
                </a:solidFill>
                <a:latin typeface="Arial" charset="0"/>
                <a:ea typeface="黑体" pitchFamily="2" charset="-122"/>
              </a:rPr>
              <a:t>的标准命令，</a:t>
            </a:r>
          </a:p>
          <a:p>
            <a:r>
              <a:rPr lang="zh-CN" altLang="en-US">
                <a:solidFill>
                  <a:srgbClr val="333399"/>
                </a:solidFill>
                <a:latin typeface="Arial" charset="0"/>
                <a:ea typeface="黑体" pitchFamily="2" charset="-122"/>
              </a:rPr>
              <a:t>代表 </a:t>
            </a:r>
            <a:r>
              <a:rPr lang="en-US" altLang="zh-CN">
                <a:solidFill>
                  <a:srgbClr val="333399"/>
                </a:solidFill>
                <a:latin typeface="Arial" charset="0"/>
                <a:ea typeface="黑体" pitchFamily="2" charset="-122"/>
              </a:rPr>
              <a:t>Change Working Directory</a:t>
            </a:r>
            <a:r>
              <a:rPr lang="zh-CN" altLang="en-US">
                <a:solidFill>
                  <a:srgbClr val="333399"/>
                </a:solidFill>
                <a:latin typeface="Arial" charset="0"/>
                <a:ea typeface="黑体" pitchFamily="2" charset="-122"/>
              </a:rPr>
              <a:t>。 </a:t>
            </a:r>
          </a:p>
        </p:txBody>
      </p:sp>
      <p:sp>
        <p:nvSpPr>
          <p:cNvPr id="596998" name="Line 6"/>
          <p:cNvSpPr>
            <a:spLocks noChangeShapeType="1"/>
          </p:cNvSpPr>
          <p:nvPr/>
        </p:nvSpPr>
        <p:spPr bwMode="auto">
          <a:xfrm>
            <a:off x="1116013" y="3678238"/>
            <a:ext cx="4032250"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13877798"/>
      </p:ext>
    </p:extLst>
  </p:cSld>
  <p:clrMapOvr>
    <a:masterClrMapping/>
  </p:clrMapOvr>
  <p:transition spd="med">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p:cNvSpPr>
            <a:spLocks noGrp="1" noChangeArrowheads="1"/>
          </p:cNvSpPr>
          <p:nvPr>
            <p:ph type="title"/>
          </p:nvPr>
        </p:nvSpPr>
        <p:spPr>
          <a:xfrm>
            <a:off x="971550" y="44450"/>
            <a:ext cx="7237413" cy="695325"/>
          </a:xfrm>
        </p:spPr>
        <p:txBody>
          <a:bodyPr/>
          <a:lstStyle/>
          <a:p>
            <a:pPr algn="ctr"/>
            <a:r>
              <a:rPr lang="en-US" altLang="zh-CN" sz="3600"/>
              <a:t> FTP </a:t>
            </a:r>
            <a:r>
              <a:rPr lang="zh-CN" altLang="en-US" sz="3600"/>
              <a:t>的屏幕信息举例 </a:t>
            </a:r>
          </a:p>
        </p:txBody>
      </p:sp>
      <p:sp>
        <p:nvSpPr>
          <p:cNvPr id="598019" name="Rectangle 3"/>
          <p:cNvSpPr>
            <a:spLocks noChangeArrowheads="1"/>
          </p:cNvSpPr>
          <p:nvPr/>
        </p:nvSpPr>
        <p:spPr bwMode="auto">
          <a:xfrm>
            <a:off x="271463" y="908050"/>
            <a:ext cx="8621712" cy="557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a:latin typeface="Courier New" pitchFamily="49" charset="0"/>
              </a:rPr>
              <a:t>[01] </a:t>
            </a:r>
            <a:r>
              <a:rPr kumimoji="1" lang="en-US" altLang="zh-CN" sz="2000" b="1">
                <a:latin typeface="Courier New" pitchFamily="49" charset="0"/>
              </a:rPr>
              <a:t>ftp nic.ddn.mil</a:t>
            </a:r>
          </a:p>
          <a:p>
            <a:pPr defTabSz="762000" eaLnBrk="0" hangingPunct="0"/>
            <a:r>
              <a:rPr kumimoji="1" lang="en-US" altLang="zh-CN" sz="2000">
                <a:latin typeface="Courier New" pitchFamily="49" charset="0"/>
              </a:rPr>
              <a:t>[02] connected to nic.ddn.mil</a:t>
            </a:r>
          </a:p>
          <a:p>
            <a:pPr defTabSz="762000" eaLnBrk="0" hangingPunct="0"/>
            <a:r>
              <a:rPr kumimoji="1" lang="en-US" altLang="zh-CN" sz="2000">
                <a:latin typeface="Courier New" pitchFamily="49" charset="0"/>
              </a:rPr>
              <a:t>[03] 220 nic FTP server (Sunos 4.1)ready.</a:t>
            </a:r>
          </a:p>
          <a:p>
            <a:pPr defTabSz="762000" eaLnBrk="0" hangingPunct="0"/>
            <a:r>
              <a:rPr kumimoji="1" lang="en-US" altLang="zh-CN" sz="2000">
                <a:latin typeface="Courier New" pitchFamily="49" charset="0"/>
              </a:rPr>
              <a:t>[04] Name: </a:t>
            </a:r>
            <a:r>
              <a:rPr kumimoji="1" lang="en-US" altLang="zh-CN" sz="2000" b="1">
                <a:latin typeface="Courier New" pitchFamily="49" charset="0"/>
              </a:rPr>
              <a:t>anonymous</a:t>
            </a:r>
          </a:p>
          <a:p>
            <a:pPr defTabSz="762000" eaLnBrk="0" hangingPunct="0"/>
            <a:r>
              <a:rPr kumimoji="1" lang="en-US" altLang="zh-CN" sz="2000">
                <a:latin typeface="Courier New" pitchFamily="49" charset="0"/>
              </a:rPr>
              <a:t>[05] 331 Guest login ok, send ident as password.</a:t>
            </a:r>
          </a:p>
          <a:p>
            <a:pPr defTabSz="762000" eaLnBrk="0" hangingPunct="0"/>
            <a:r>
              <a:rPr kumimoji="1" lang="en-US" altLang="zh-CN" sz="2000">
                <a:latin typeface="Courier New" pitchFamily="49" charset="0"/>
              </a:rPr>
              <a:t>[06] Password: </a:t>
            </a:r>
            <a:r>
              <a:rPr kumimoji="1" lang="en-US" altLang="zh-CN" sz="2000" b="1">
                <a:latin typeface="Courier New" pitchFamily="49" charset="0"/>
              </a:rPr>
              <a:t>abc@xyz.math.yale.edu</a:t>
            </a:r>
          </a:p>
          <a:p>
            <a:pPr defTabSz="762000" eaLnBrk="0" hangingPunct="0"/>
            <a:r>
              <a:rPr kumimoji="1" lang="en-US" altLang="zh-CN" sz="2000">
                <a:latin typeface="Courier New" pitchFamily="49" charset="0"/>
              </a:rPr>
              <a:t>[07] 230 Guest login ok, access restrictions apply.</a:t>
            </a:r>
          </a:p>
          <a:p>
            <a:pPr defTabSz="762000" eaLnBrk="0" hangingPunct="0"/>
            <a:r>
              <a:rPr kumimoji="1" lang="en-US" altLang="zh-CN" sz="2000">
                <a:latin typeface="Courier New" pitchFamily="49" charset="0"/>
              </a:rPr>
              <a:t>[08] ftp&gt; </a:t>
            </a:r>
            <a:r>
              <a:rPr kumimoji="1" lang="en-US" altLang="zh-CN" sz="2000" b="1">
                <a:latin typeface="Courier New" pitchFamily="49" charset="0"/>
              </a:rPr>
              <a:t>cd rfc</a:t>
            </a:r>
          </a:p>
          <a:p>
            <a:pPr defTabSz="762000" eaLnBrk="0" hangingPunct="0"/>
            <a:r>
              <a:rPr kumimoji="1" lang="en-US" altLang="zh-CN" sz="2000">
                <a:latin typeface="Courier New" pitchFamily="49" charset="0"/>
              </a:rPr>
              <a:t>[09] 250 CWD command successful.</a:t>
            </a:r>
          </a:p>
          <a:p>
            <a:pPr defTabSz="762000" eaLnBrk="0" hangingPunct="0"/>
            <a:r>
              <a:rPr kumimoji="1" lang="en-US" altLang="zh-CN" sz="2000">
                <a:latin typeface="Courier New" pitchFamily="49" charset="0"/>
              </a:rPr>
              <a:t>[10] ftp&gt; </a:t>
            </a:r>
            <a:r>
              <a:rPr kumimoji="1" lang="en-US" altLang="zh-CN" sz="2000" b="1">
                <a:latin typeface="Courier New" pitchFamily="49" charset="0"/>
              </a:rPr>
              <a:t>get rfc1261.txt nicinfo</a:t>
            </a:r>
          </a:p>
          <a:p>
            <a:pPr defTabSz="762000" eaLnBrk="0" hangingPunct="0"/>
            <a:r>
              <a:rPr kumimoji="1" lang="en-US" altLang="zh-CN" sz="2000">
                <a:latin typeface="Courier New" pitchFamily="49" charset="0"/>
              </a:rPr>
              <a:t>[11] 200 PORT command successful.</a:t>
            </a:r>
          </a:p>
          <a:p>
            <a:pPr defTabSz="762000" eaLnBrk="0" hangingPunct="0"/>
            <a:r>
              <a:rPr kumimoji="1" lang="en-US" altLang="zh-CN" sz="2000">
                <a:latin typeface="Courier New" pitchFamily="49" charset="0"/>
              </a:rPr>
              <a:t>[12] 150 ASCII data connection for rfc1261.txt</a:t>
            </a:r>
          </a:p>
          <a:p>
            <a:pPr defTabSz="762000" eaLnBrk="0" hangingPunct="0"/>
            <a:r>
              <a:rPr kumimoji="1" lang="en-US" altLang="zh-CN" sz="2000">
                <a:latin typeface="Courier New" pitchFamily="49" charset="0"/>
              </a:rPr>
              <a:t>     (128.36.12.27,1401) (4318 bytes).</a:t>
            </a:r>
          </a:p>
          <a:p>
            <a:pPr defTabSz="762000" eaLnBrk="0" hangingPunct="0"/>
            <a:r>
              <a:rPr kumimoji="1" lang="en-US" altLang="zh-CN" sz="2000">
                <a:latin typeface="Courier New" pitchFamily="49" charset="0"/>
              </a:rPr>
              <a:t>[13] 226 ASCII Transfer complete.</a:t>
            </a:r>
          </a:p>
          <a:p>
            <a:pPr defTabSz="762000" eaLnBrk="0" hangingPunct="0"/>
            <a:r>
              <a:rPr kumimoji="1" lang="en-US" altLang="zh-CN" sz="2000">
                <a:latin typeface="Courier New" pitchFamily="49" charset="0"/>
              </a:rPr>
              <a:t>     local: nicinfo remote: rfc1261.txt</a:t>
            </a:r>
          </a:p>
          <a:p>
            <a:pPr defTabSz="762000" eaLnBrk="0" hangingPunct="0"/>
            <a:r>
              <a:rPr kumimoji="1" lang="en-US" altLang="zh-CN" sz="2000">
                <a:latin typeface="Courier New" pitchFamily="49" charset="0"/>
              </a:rPr>
              <a:t>     4488 bytes received in 15 seconds (0.3 Kbytes/s).</a:t>
            </a:r>
          </a:p>
          <a:p>
            <a:pPr defTabSz="762000" eaLnBrk="0" hangingPunct="0"/>
            <a:r>
              <a:rPr kumimoji="1" lang="en-US" altLang="zh-CN" sz="2000">
                <a:latin typeface="Courier New" pitchFamily="49" charset="0"/>
              </a:rPr>
              <a:t>[14] ftp&gt; </a:t>
            </a:r>
            <a:r>
              <a:rPr kumimoji="1" lang="en-US" altLang="zh-CN" sz="2000" b="1">
                <a:latin typeface="Courier New" pitchFamily="49" charset="0"/>
              </a:rPr>
              <a:t>quit</a:t>
            </a:r>
          </a:p>
          <a:p>
            <a:pPr defTabSz="762000" eaLnBrk="0" hangingPunct="0"/>
            <a:r>
              <a:rPr kumimoji="1" lang="en-US" altLang="zh-CN" sz="2000">
                <a:latin typeface="Courier New" pitchFamily="49" charset="0"/>
              </a:rPr>
              <a:t>[15] 221 Goodbye.</a:t>
            </a:r>
          </a:p>
        </p:txBody>
      </p:sp>
      <p:sp>
        <p:nvSpPr>
          <p:cNvPr id="598020" name="AutoShape 4"/>
          <p:cNvSpPr>
            <a:spLocks noChangeArrowheads="1"/>
          </p:cNvSpPr>
          <p:nvPr/>
        </p:nvSpPr>
        <p:spPr bwMode="auto">
          <a:xfrm flipV="1">
            <a:off x="900113" y="765175"/>
            <a:ext cx="7632700" cy="1160463"/>
          </a:xfrm>
          <a:prstGeom prst="wedgeRoundRectCallout">
            <a:avLst>
              <a:gd name="adj1" fmla="val -53162"/>
              <a:gd name="adj2" fmla="val -207731"/>
              <a:gd name="adj3" fmla="val 16667"/>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p>
            <a:pPr algn="ctr"/>
            <a:endParaRPr lang="zh-CN" altLang="zh-CN"/>
          </a:p>
        </p:txBody>
      </p:sp>
      <p:sp>
        <p:nvSpPr>
          <p:cNvPr id="598021" name="Text Box 5"/>
          <p:cNvSpPr txBox="1">
            <a:spLocks noChangeArrowheads="1"/>
          </p:cNvSpPr>
          <p:nvPr/>
        </p:nvSpPr>
        <p:spPr bwMode="auto">
          <a:xfrm>
            <a:off x="1030288" y="836613"/>
            <a:ext cx="735806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333399"/>
                </a:solidFill>
                <a:latin typeface="Arial" charset="0"/>
                <a:ea typeface="黑体" pitchFamily="2" charset="-122"/>
              </a:rPr>
              <a:t>[10] </a:t>
            </a:r>
            <a:r>
              <a:rPr lang="zh-CN" altLang="en-US">
                <a:solidFill>
                  <a:srgbClr val="333399"/>
                </a:solidFill>
                <a:latin typeface="Arial" charset="0"/>
                <a:ea typeface="黑体" pitchFamily="2" charset="-122"/>
              </a:rPr>
              <a:t>用户要求将名为 </a:t>
            </a:r>
            <a:r>
              <a:rPr lang="en-US" altLang="zh-CN">
                <a:solidFill>
                  <a:srgbClr val="333399"/>
                </a:solidFill>
                <a:latin typeface="Arial" charset="0"/>
                <a:ea typeface="黑体" pitchFamily="2" charset="-122"/>
              </a:rPr>
              <a:t>rfc1261.txt </a:t>
            </a:r>
            <a:r>
              <a:rPr lang="zh-CN" altLang="en-US">
                <a:solidFill>
                  <a:srgbClr val="333399"/>
                </a:solidFill>
                <a:latin typeface="Arial" charset="0"/>
                <a:ea typeface="黑体" pitchFamily="2" charset="-122"/>
              </a:rPr>
              <a:t>的文件复制到</a:t>
            </a:r>
          </a:p>
          <a:p>
            <a:r>
              <a:rPr lang="zh-CN" altLang="en-US">
                <a:solidFill>
                  <a:srgbClr val="333399"/>
                </a:solidFill>
                <a:latin typeface="Arial" charset="0"/>
                <a:ea typeface="黑体" pitchFamily="2" charset="-122"/>
              </a:rPr>
              <a:t>本地主机上，并改名为 </a:t>
            </a:r>
            <a:r>
              <a:rPr lang="en-US" altLang="zh-CN">
                <a:solidFill>
                  <a:srgbClr val="333399"/>
                </a:solidFill>
                <a:latin typeface="Arial" charset="0"/>
                <a:ea typeface="黑体" pitchFamily="2" charset="-122"/>
              </a:rPr>
              <a:t>nicinfo</a:t>
            </a:r>
            <a:r>
              <a:rPr lang="zh-CN" altLang="en-US">
                <a:solidFill>
                  <a:srgbClr val="333399"/>
                </a:solidFill>
                <a:latin typeface="Arial" charset="0"/>
                <a:ea typeface="黑体" pitchFamily="2" charset="-122"/>
              </a:rPr>
              <a:t>。 </a:t>
            </a:r>
          </a:p>
        </p:txBody>
      </p:sp>
      <p:sp>
        <p:nvSpPr>
          <p:cNvPr id="598022" name="Line 6"/>
          <p:cNvSpPr>
            <a:spLocks noChangeShapeType="1"/>
          </p:cNvSpPr>
          <p:nvPr/>
        </p:nvSpPr>
        <p:spPr bwMode="auto">
          <a:xfrm>
            <a:off x="1116013" y="4005263"/>
            <a:ext cx="4248150"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900123272"/>
      </p:ext>
    </p:extLst>
  </p:cSld>
  <p:clrMapOvr>
    <a:masterClrMapping/>
  </p:clrMapOvr>
  <p:transition spd="med">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ChangeArrowheads="1"/>
          </p:cNvSpPr>
          <p:nvPr>
            <p:ph type="title"/>
          </p:nvPr>
        </p:nvSpPr>
        <p:spPr>
          <a:xfrm>
            <a:off x="971550" y="44450"/>
            <a:ext cx="7237413" cy="695325"/>
          </a:xfrm>
        </p:spPr>
        <p:txBody>
          <a:bodyPr/>
          <a:lstStyle/>
          <a:p>
            <a:pPr algn="ctr"/>
            <a:r>
              <a:rPr lang="en-US" altLang="zh-CN" sz="3600"/>
              <a:t> FTP </a:t>
            </a:r>
            <a:r>
              <a:rPr lang="zh-CN" altLang="en-US" sz="3600"/>
              <a:t>的屏幕信息举例 </a:t>
            </a:r>
          </a:p>
        </p:txBody>
      </p:sp>
      <p:sp>
        <p:nvSpPr>
          <p:cNvPr id="599043" name="Rectangle 3"/>
          <p:cNvSpPr>
            <a:spLocks noChangeArrowheads="1"/>
          </p:cNvSpPr>
          <p:nvPr/>
        </p:nvSpPr>
        <p:spPr bwMode="auto">
          <a:xfrm>
            <a:off x="271463" y="908050"/>
            <a:ext cx="8621712" cy="557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a:latin typeface="Courier New" pitchFamily="49" charset="0"/>
              </a:rPr>
              <a:t>[01] </a:t>
            </a:r>
            <a:r>
              <a:rPr kumimoji="1" lang="en-US" altLang="zh-CN" sz="2000" b="1">
                <a:latin typeface="Courier New" pitchFamily="49" charset="0"/>
              </a:rPr>
              <a:t>ftp nic.ddn.mil</a:t>
            </a:r>
          </a:p>
          <a:p>
            <a:pPr defTabSz="762000" eaLnBrk="0" hangingPunct="0"/>
            <a:r>
              <a:rPr kumimoji="1" lang="en-US" altLang="zh-CN" sz="2000">
                <a:latin typeface="Courier New" pitchFamily="49" charset="0"/>
              </a:rPr>
              <a:t>[02] connected to nic.ddn.mil</a:t>
            </a:r>
          </a:p>
          <a:p>
            <a:pPr defTabSz="762000" eaLnBrk="0" hangingPunct="0"/>
            <a:r>
              <a:rPr kumimoji="1" lang="en-US" altLang="zh-CN" sz="2000">
                <a:latin typeface="Courier New" pitchFamily="49" charset="0"/>
              </a:rPr>
              <a:t>[03] 220 nic FTP server (Sunos 4.1)ready.</a:t>
            </a:r>
          </a:p>
          <a:p>
            <a:pPr defTabSz="762000" eaLnBrk="0" hangingPunct="0"/>
            <a:r>
              <a:rPr kumimoji="1" lang="en-US" altLang="zh-CN" sz="2000">
                <a:latin typeface="Courier New" pitchFamily="49" charset="0"/>
              </a:rPr>
              <a:t>[04] Name: </a:t>
            </a:r>
            <a:r>
              <a:rPr kumimoji="1" lang="en-US" altLang="zh-CN" sz="2000" b="1">
                <a:latin typeface="Courier New" pitchFamily="49" charset="0"/>
              </a:rPr>
              <a:t>anonymous</a:t>
            </a:r>
          </a:p>
          <a:p>
            <a:pPr defTabSz="762000" eaLnBrk="0" hangingPunct="0"/>
            <a:r>
              <a:rPr kumimoji="1" lang="en-US" altLang="zh-CN" sz="2000">
                <a:latin typeface="Courier New" pitchFamily="49" charset="0"/>
              </a:rPr>
              <a:t>[05] 331 Guest login ok, send ident as password.</a:t>
            </a:r>
          </a:p>
          <a:p>
            <a:pPr defTabSz="762000" eaLnBrk="0" hangingPunct="0"/>
            <a:r>
              <a:rPr kumimoji="1" lang="en-US" altLang="zh-CN" sz="2000">
                <a:latin typeface="Courier New" pitchFamily="49" charset="0"/>
              </a:rPr>
              <a:t>[06] Password: </a:t>
            </a:r>
            <a:r>
              <a:rPr kumimoji="1" lang="en-US" altLang="zh-CN" sz="2000" b="1">
                <a:latin typeface="Courier New" pitchFamily="49" charset="0"/>
              </a:rPr>
              <a:t>abc@xyz.math.yale.edu</a:t>
            </a:r>
          </a:p>
          <a:p>
            <a:pPr defTabSz="762000" eaLnBrk="0" hangingPunct="0"/>
            <a:r>
              <a:rPr kumimoji="1" lang="en-US" altLang="zh-CN" sz="2000">
                <a:latin typeface="Courier New" pitchFamily="49" charset="0"/>
              </a:rPr>
              <a:t>[07] 230 Guest login ok, access restrictions apply.</a:t>
            </a:r>
          </a:p>
          <a:p>
            <a:pPr defTabSz="762000" eaLnBrk="0" hangingPunct="0"/>
            <a:r>
              <a:rPr kumimoji="1" lang="en-US" altLang="zh-CN" sz="2000">
                <a:latin typeface="Courier New" pitchFamily="49" charset="0"/>
              </a:rPr>
              <a:t>[08] ftp&gt; </a:t>
            </a:r>
            <a:r>
              <a:rPr kumimoji="1" lang="en-US" altLang="zh-CN" sz="2000" b="1">
                <a:latin typeface="Courier New" pitchFamily="49" charset="0"/>
              </a:rPr>
              <a:t>cd rfc</a:t>
            </a:r>
          </a:p>
          <a:p>
            <a:pPr defTabSz="762000" eaLnBrk="0" hangingPunct="0"/>
            <a:r>
              <a:rPr kumimoji="1" lang="en-US" altLang="zh-CN" sz="2000">
                <a:latin typeface="Courier New" pitchFamily="49" charset="0"/>
              </a:rPr>
              <a:t>[09] 250 CWD command successful.</a:t>
            </a:r>
          </a:p>
          <a:p>
            <a:pPr defTabSz="762000" eaLnBrk="0" hangingPunct="0"/>
            <a:r>
              <a:rPr kumimoji="1" lang="en-US" altLang="zh-CN" sz="2000">
                <a:latin typeface="Courier New" pitchFamily="49" charset="0"/>
              </a:rPr>
              <a:t>[10] ftp&gt; </a:t>
            </a:r>
            <a:r>
              <a:rPr kumimoji="1" lang="en-US" altLang="zh-CN" sz="2000" b="1">
                <a:latin typeface="Courier New" pitchFamily="49" charset="0"/>
              </a:rPr>
              <a:t>get rfc1261.txt nicinfo</a:t>
            </a:r>
          </a:p>
          <a:p>
            <a:pPr defTabSz="762000" eaLnBrk="0" hangingPunct="0"/>
            <a:r>
              <a:rPr kumimoji="1" lang="en-US" altLang="zh-CN" sz="2000">
                <a:latin typeface="Courier New" pitchFamily="49" charset="0"/>
              </a:rPr>
              <a:t>[11] 200 PORT command successful.</a:t>
            </a:r>
          </a:p>
          <a:p>
            <a:pPr defTabSz="762000" eaLnBrk="0" hangingPunct="0"/>
            <a:r>
              <a:rPr kumimoji="1" lang="en-US" altLang="zh-CN" sz="2000">
                <a:latin typeface="Courier New" pitchFamily="49" charset="0"/>
              </a:rPr>
              <a:t>[12] 150 ASCII data connection for rfc1261.txt</a:t>
            </a:r>
          </a:p>
          <a:p>
            <a:pPr defTabSz="762000" eaLnBrk="0" hangingPunct="0"/>
            <a:r>
              <a:rPr kumimoji="1" lang="en-US" altLang="zh-CN" sz="2000">
                <a:latin typeface="Courier New" pitchFamily="49" charset="0"/>
              </a:rPr>
              <a:t>     (128.36.12.27,1401) (4318 bytes).</a:t>
            </a:r>
          </a:p>
          <a:p>
            <a:pPr defTabSz="762000" eaLnBrk="0" hangingPunct="0"/>
            <a:r>
              <a:rPr kumimoji="1" lang="en-US" altLang="zh-CN" sz="2000">
                <a:latin typeface="Courier New" pitchFamily="49" charset="0"/>
              </a:rPr>
              <a:t>[13] 226 ASCII Transfer complete.</a:t>
            </a:r>
          </a:p>
          <a:p>
            <a:pPr defTabSz="762000" eaLnBrk="0" hangingPunct="0"/>
            <a:r>
              <a:rPr kumimoji="1" lang="en-US" altLang="zh-CN" sz="2000">
                <a:latin typeface="Courier New" pitchFamily="49" charset="0"/>
              </a:rPr>
              <a:t>     local: nicinfo remote: rfc1261.txt</a:t>
            </a:r>
          </a:p>
          <a:p>
            <a:pPr defTabSz="762000" eaLnBrk="0" hangingPunct="0"/>
            <a:r>
              <a:rPr kumimoji="1" lang="en-US" altLang="zh-CN" sz="2000">
                <a:latin typeface="Courier New" pitchFamily="49" charset="0"/>
              </a:rPr>
              <a:t>     4488 bytes received in 15 seconds (0.3 Kbytes/s).</a:t>
            </a:r>
          </a:p>
          <a:p>
            <a:pPr defTabSz="762000" eaLnBrk="0" hangingPunct="0"/>
            <a:r>
              <a:rPr kumimoji="1" lang="en-US" altLang="zh-CN" sz="2000">
                <a:latin typeface="Courier New" pitchFamily="49" charset="0"/>
              </a:rPr>
              <a:t>[14] ftp&gt; </a:t>
            </a:r>
            <a:r>
              <a:rPr kumimoji="1" lang="en-US" altLang="zh-CN" sz="2000" b="1">
                <a:latin typeface="Courier New" pitchFamily="49" charset="0"/>
              </a:rPr>
              <a:t>quit</a:t>
            </a:r>
          </a:p>
          <a:p>
            <a:pPr defTabSz="762000" eaLnBrk="0" hangingPunct="0"/>
            <a:r>
              <a:rPr kumimoji="1" lang="en-US" altLang="zh-CN" sz="2000">
                <a:latin typeface="Courier New" pitchFamily="49" charset="0"/>
              </a:rPr>
              <a:t>[15] 221 Goodbye.</a:t>
            </a:r>
          </a:p>
        </p:txBody>
      </p:sp>
      <p:sp>
        <p:nvSpPr>
          <p:cNvPr id="599044" name="AutoShape 4"/>
          <p:cNvSpPr>
            <a:spLocks noChangeArrowheads="1"/>
          </p:cNvSpPr>
          <p:nvPr/>
        </p:nvSpPr>
        <p:spPr bwMode="auto">
          <a:xfrm flipV="1">
            <a:off x="900113" y="765175"/>
            <a:ext cx="7632700" cy="1160463"/>
          </a:xfrm>
          <a:prstGeom prst="wedgeRoundRectCallout">
            <a:avLst>
              <a:gd name="adj1" fmla="val -53685"/>
              <a:gd name="adj2" fmla="val -235773"/>
              <a:gd name="adj3" fmla="val 16667"/>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p>
            <a:pPr algn="ctr"/>
            <a:endParaRPr lang="zh-CN" altLang="zh-CN"/>
          </a:p>
        </p:txBody>
      </p:sp>
      <p:sp>
        <p:nvSpPr>
          <p:cNvPr id="599045" name="Text Box 5"/>
          <p:cNvSpPr txBox="1">
            <a:spLocks noChangeArrowheads="1"/>
          </p:cNvSpPr>
          <p:nvPr/>
        </p:nvSpPr>
        <p:spPr bwMode="auto">
          <a:xfrm>
            <a:off x="1030288" y="836613"/>
            <a:ext cx="7196137"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333399"/>
                </a:solidFill>
                <a:latin typeface="Arial" charset="0"/>
                <a:ea typeface="黑体" pitchFamily="2" charset="-122"/>
              </a:rPr>
              <a:t>[11] </a:t>
            </a:r>
            <a:r>
              <a:rPr lang="zh-CN" altLang="en-US">
                <a:solidFill>
                  <a:srgbClr val="333399"/>
                </a:solidFill>
                <a:latin typeface="Arial" charset="0"/>
                <a:ea typeface="黑体" pitchFamily="2" charset="-122"/>
              </a:rPr>
              <a:t>字符 </a:t>
            </a:r>
            <a:r>
              <a:rPr lang="en-US" altLang="zh-CN">
                <a:solidFill>
                  <a:srgbClr val="333399"/>
                </a:solidFill>
                <a:latin typeface="Arial" charset="0"/>
                <a:ea typeface="黑体" pitchFamily="2" charset="-122"/>
              </a:rPr>
              <a:t>PORT </a:t>
            </a:r>
            <a:r>
              <a:rPr lang="zh-CN" altLang="en-US">
                <a:solidFill>
                  <a:srgbClr val="333399"/>
                </a:solidFill>
                <a:latin typeface="Arial" charset="0"/>
                <a:ea typeface="黑体" pitchFamily="2" charset="-122"/>
              </a:rPr>
              <a:t>是 </a:t>
            </a:r>
            <a:r>
              <a:rPr lang="en-US" altLang="zh-CN">
                <a:solidFill>
                  <a:srgbClr val="333399"/>
                </a:solidFill>
                <a:latin typeface="Arial" charset="0"/>
                <a:ea typeface="黑体" pitchFamily="2" charset="-122"/>
              </a:rPr>
              <a:t>FTP </a:t>
            </a:r>
            <a:r>
              <a:rPr lang="zh-CN" altLang="en-US">
                <a:solidFill>
                  <a:srgbClr val="333399"/>
                </a:solidFill>
                <a:latin typeface="Arial" charset="0"/>
                <a:ea typeface="黑体" pitchFamily="2" charset="-122"/>
              </a:rPr>
              <a:t>的标准命令，表示要</a:t>
            </a:r>
          </a:p>
          <a:p>
            <a:r>
              <a:rPr lang="zh-CN" altLang="en-US">
                <a:solidFill>
                  <a:srgbClr val="333399"/>
                </a:solidFill>
                <a:latin typeface="Arial" charset="0"/>
                <a:ea typeface="黑体" pitchFamily="2" charset="-122"/>
              </a:rPr>
              <a:t>建立数据连接。</a:t>
            </a:r>
            <a:r>
              <a:rPr lang="en-US" altLang="zh-CN">
                <a:solidFill>
                  <a:srgbClr val="333399"/>
                </a:solidFill>
                <a:latin typeface="Arial" charset="0"/>
                <a:ea typeface="黑体" pitchFamily="2" charset="-122"/>
              </a:rPr>
              <a:t>200 </a:t>
            </a:r>
            <a:r>
              <a:rPr lang="zh-CN" altLang="en-US">
                <a:solidFill>
                  <a:srgbClr val="333399"/>
                </a:solidFill>
                <a:latin typeface="Arial" charset="0"/>
                <a:ea typeface="黑体" pitchFamily="2" charset="-122"/>
              </a:rPr>
              <a:t>表示“命令正确”。 </a:t>
            </a:r>
          </a:p>
        </p:txBody>
      </p:sp>
      <p:sp>
        <p:nvSpPr>
          <p:cNvPr id="599046" name="Line 6"/>
          <p:cNvSpPr>
            <a:spLocks noChangeShapeType="1"/>
          </p:cNvSpPr>
          <p:nvPr/>
        </p:nvSpPr>
        <p:spPr bwMode="auto">
          <a:xfrm>
            <a:off x="1116013" y="4292600"/>
            <a:ext cx="4248150"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401081244"/>
      </p:ext>
    </p:extLst>
  </p:cSld>
  <p:clrMapOvr>
    <a:masterClrMapping/>
  </p:clrMapOvr>
  <p:transition spd="med">
    <p:rand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Grp="1" noChangeArrowheads="1"/>
          </p:cNvSpPr>
          <p:nvPr>
            <p:ph type="title"/>
          </p:nvPr>
        </p:nvSpPr>
        <p:spPr>
          <a:xfrm>
            <a:off x="971550" y="44450"/>
            <a:ext cx="7237413" cy="695325"/>
          </a:xfrm>
        </p:spPr>
        <p:txBody>
          <a:bodyPr/>
          <a:lstStyle/>
          <a:p>
            <a:pPr algn="ctr"/>
            <a:r>
              <a:rPr lang="en-US" altLang="zh-CN" sz="3600"/>
              <a:t> FTP </a:t>
            </a:r>
            <a:r>
              <a:rPr lang="zh-CN" altLang="en-US" sz="3600"/>
              <a:t>的屏幕信息举例 </a:t>
            </a:r>
          </a:p>
        </p:txBody>
      </p:sp>
      <p:sp>
        <p:nvSpPr>
          <p:cNvPr id="600067" name="Rectangle 3"/>
          <p:cNvSpPr>
            <a:spLocks noChangeArrowheads="1"/>
          </p:cNvSpPr>
          <p:nvPr/>
        </p:nvSpPr>
        <p:spPr bwMode="auto">
          <a:xfrm>
            <a:off x="271463" y="908050"/>
            <a:ext cx="8621712" cy="557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a:latin typeface="Courier New" pitchFamily="49" charset="0"/>
              </a:rPr>
              <a:t>[01] </a:t>
            </a:r>
            <a:r>
              <a:rPr kumimoji="1" lang="en-US" altLang="zh-CN" sz="2000" b="1">
                <a:latin typeface="Courier New" pitchFamily="49" charset="0"/>
              </a:rPr>
              <a:t>ftp nic.ddn.mil</a:t>
            </a:r>
          </a:p>
          <a:p>
            <a:pPr defTabSz="762000" eaLnBrk="0" hangingPunct="0"/>
            <a:r>
              <a:rPr kumimoji="1" lang="en-US" altLang="zh-CN" sz="2000">
                <a:latin typeface="Courier New" pitchFamily="49" charset="0"/>
              </a:rPr>
              <a:t>[02] connected to nic.ddn.mil</a:t>
            </a:r>
          </a:p>
          <a:p>
            <a:pPr defTabSz="762000" eaLnBrk="0" hangingPunct="0"/>
            <a:r>
              <a:rPr kumimoji="1" lang="en-US" altLang="zh-CN" sz="2000">
                <a:latin typeface="Courier New" pitchFamily="49" charset="0"/>
              </a:rPr>
              <a:t>[03] 220 nic FTP server (Sunos 4.1)ready.</a:t>
            </a:r>
          </a:p>
          <a:p>
            <a:pPr defTabSz="762000" eaLnBrk="0" hangingPunct="0"/>
            <a:r>
              <a:rPr kumimoji="1" lang="en-US" altLang="zh-CN" sz="2000">
                <a:latin typeface="Courier New" pitchFamily="49" charset="0"/>
              </a:rPr>
              <a:t>[04] Name: </a:t>
            </a:r>
            <a:r>
              <a:rPr kumimoji="1" lang="en-US" altLang="zh-CN" sz="2000" b="1">
                <a:latin typeface="Courier New" pitchFamily="49" charset="0"/>
              </a:rPr>
              <a:t>anonymous</a:t>
            </a:r>
          </a:p>
          <a:p>
            <a:pPr defTabSz="762000" eaLnBrk="0" hangingPunct="0"/>
            <a:r>
              <a:rPr kumimoji="1" lang="en-US" altLang="zh-CN" sz="2000">
                <a:latin typeface="Courier New" pitchFamily="49" charset="0"/>
              </a:rPr>
              <a:t>[05] 331 Guest login ok, send ident as password.</a:t>
            </a:r>
          </a:p>
          <a:p>
            <a:pPr defTabSz="762000" eaLnBrk="0" hangingPunct="0"/>
            <a:r>
              <a:rPr kumimoji="1" lang="en-US" altLang="zh-CN" sz="2000">
                <a:latin typeface="Courier New" pitchFamily="49" charset="0"/>
              </a:rPr>
              <a:t>[06] Password: </a:t>
            </a:r>
            <a:r>
              <a:rPr kumimoji="1" lang="en-US" altLang="zh-CN" sz="2000" b="1">
                <a:latin typeface="Courier New" pitchFamily="49" charset="0"/>
              </a:rPr>
              <a:t>abc@xyz.math.yale.edu</a:t>
            </a:r>
          </a:p>
          <a:p>
            <a:pPr defTabSz="762000" eaLnBrk="0" hangingPunct="0"/>
            <a:r>
              <a:rPr kumimoji="1" lang="en-US" altLang="zh-CN" sz="2000">
                <a:latin typeface="Courier New" pitchFamily="49" charset="0"/>
              </a:rPr>
              <a:t>[07] 230 Guest login ok, access restrictions apply.</a:t>
            </a:r>
          </a:p>
          <a:p>
            <a:pPr defTabSz="762000" eaLnBrk="0" hangingPunct="0"/>
            <a:r>
              <a:rPr kumimoji="1" lang="en-US" altLang="zh-CN" sz="2000">
                <a:latin typeface="Courier New" pitchFamily="49" charset="0"/>
              </a:rPr>
              <a:t>[08] ftp&gt; </a:t>
            </a:r>
            <a:r>
              <a:rPr kumimoji="1" lang="en-US" altLang="zh-CN" sz="2000" b="1">
                <a:latin typeface="Courier New" pitchFamily="49" charset="0"/>
              </a:rPr>
              <a:t>cd rfc</a:t>
            </a:r>
          </a:p>
          <a:p>
            <a:pPr defTabSz="762000" eaLnBrk="0" hangingPunct="0"/>
            <a:r>
              <a:rPr kumimoji="1" lang="en-US" altLang="zh-CN" sz="2000">
                <a:latin typeface="Courier New" pitchFamily="49" charset="0"/>
              </a:rPr>
              <a:t>[09] 250 CWD command successful.</a:t>
            </a:r>
          </a:p>
          <a:p>
            <a:pPr defTabSz="762000" eaLnBrk="0" hangingPunct="0"/>
            <a:r>
              <a:rPr kumimoji="1" lang="en-US" altLang="zh-CN" sz="2000">
                <a:latin typeface="Courier New" pitchFamily="49" charset="0"/>
              </a:rPr>
              <a:t>[10] ftp&gt; </a:t>
            </a:r>
            <a:r>
              <a:rPr kumimoji="1" lang="en-US" altLang="zh-CN" sz="2000" b="1">
                <a:latin typeface="Courier New" pitchFamily="49" charset="0"/>
              </a:rPr>
              <a:t>get rfc1261.txt nicinfo</a:t>
            </a:r>
          </a:p>
          <a:p>
            <a:pPr defTabSz="762000" eaLnBrk="0" hangingPunct="0"/>
            <a:r>
              <a:rPr kumimoji="1" lang="en-US" altLang="zh-CN" sz="2000">
                <a:latin typeface="Courier New" pitchFamily="49" charset="0"/>
              </a:rPr>
              <a:t>[11] 200 PORT command successful.</a:t>
            </a:r>
          </a:p>
          <a:p>
            <a:pPr defTabSz="762000" eaLnBrk="0" hangingPunct="0"/>
            <a:r>
              <a:rPr kumimoji="1" lang="en-US" altLang="zh-CN" sz="2000">
                <a:latin typeface="Courier New" pitchFamily="49" charset="0"/>
              </a:rPr>
              <a:t>[12] 150 ASCII data connection for rfc1261.txt</a:t>
            </a:r>
          </a:p>
          <a:p>
            <a:pPr defTabSz="762000" eaLnBrk="0" hangingPunct="0"/>
            <a:r>
              <a:rPr kumimoji="1" lang="en-US" altLang="zh-CN" sz="2000">
                <a:latin typeface="Courier New" pitchFamily="49" charset="0"/>
              </a:rPr>
              <a:t>     (128.36.12.27,1401) (4318 bytes).</a:t>
            </a:r>
          </a:p>
          <a:p>
            <a:pPr defTabSz="762000" eaLnBrk="0" hangingPunct="0"/>
            <a:r>
              <a:rPr kumimoji="1" lang="en-US" altLang="zh-CN" sz="2000">
                <a:latin typeface="Courier New" pitchFamily="49" charset="0"/>
              </a:rPr>
              <a:t>[13] 226 ASCII Transfer complete.</a:t>
            </a:r>
          </a:p>
          <a:p>
            <a:pPr defTabSz="762000" eaLnBrk="0" hangingPunct="0"/>
            <a:r>
              <a:rPr kumimoji="1" lang="en-US" altLang="zh-CN" sz="2000">
                <a:latin typeface="Courier New" pitchFamily="49" charset="0"/>
              </a:rPr>
              <a:t>     local: nicinfo remote: rfc1261.txt</a:t>
            </a:r>
          </a:p>
          <a:p>
            <a:pPr defTabSz="762000" eaLnBrk="0" hangingPunct="0"/>
            <a:r>
              <a:rPr kumimoji="1" lang="en-US" altLang="zh-CN" sz="2000">
                <a:latin typeface="Courier New" pitchFamily="49" charset="0"/>
              </a:rPr>
              <a:t>     4488 bytes received in 15 seconds (0.3 Kbytes/s).</a:t>
            </a:r>
          </a:p>
          <a:p>
            <a:pPr defTabSz="762000" eaLnBrk="0" hangingPunct="0"/>
            <a:r>
              <a:rPr kumimoji="1" lang="en-US" altLang="zh-CN" sz="2000">
                <a:latin typeface="Courier New" pitchFamily="49" charset="0"/>
              </a:rPr>
              <a:t>[14] ftp&gt; </a:t>
            </a:r>
            <a:r>
              <a:rPr kumimoji="1" lang="en-US" altLang="zh-CN" sz="2000" b="1">
                <a:latin typeface="Courier New" pitchFamily="49" charset="0"/>
              </a:rPr>
              <a:t>quit</a:t>
            </a:r>
          </a:p>
          <a:p>
            <a:pPr defTabSz="762000" eaLnBrk="0" hangingPunct="0"/>
            <a:r>
              <a:rPr kumimoji="1" lang="en-US" altLang="zh-CN" sz="2000">
                <a:latin typeface="Courier New" pitchFamily="49" charset="0"/>
              </a:rPr>
              <a:t>[15] 221 Goodbye.</a:t>
            </a:r>
          </a:p>
        </p:txBody>
      </p:sp>
      <p:sp>
        <p:nvSpPr>
          <p:cNvPr id="600068" name="AutoShape 4"/>
          <p:cNvSpPr>
            <a:spLocks noChangeArrowheads="1"/>
          </p:cNvSpPr>
          <p:nvPr/>
        </p:nvSpPr>
        <p:spPr bwMode="auto">
          <a:xfrm flipV="1">
            <a:off x="900113" y="765175"/>
            <a:ext cx="5832475" cy="1160463"/>
          </a:xfrm>
          <a:prstGeom prst="wedgeRoundRectCallout">
            <a:avLst>
              <a:gd name="adj1" fmla="val -54222"/>
              <a:gd name="adj2" fmla="val -260671"/>
              <a:gd name="adj3" fmla="val 16667"/>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p>
            <a:pPr algn="ctr"/>
            <a:endParaRPr lang="zh-CN" altLang="zh-CN"/>
          </a:p>
        </p:txBody>
      </p:sp>
      <p:sp>
        <p:nvSpPr>
          <p:cNvPr id="600069" name="Text Box 5"/>
          <p:cNvSpPr txBox="1">
            <a:spLocks noChangeArrowheads="1"/>
          </p:cNvSpPr>
          <p:nvPr/>
        </p:nvSpPr>
        <p:spPr bwMode="auto">
          <a:xfrm>
            <a:off x="1030288" y="836613"/>
            <a:ext cx="56991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333399"/>
                </a:solidFill>
                <a:latin typeface="Arial" charset="0"/>
                <a:ea typeface="黑体" pitchFamily="2" charset="-122"/>
              </a:rPr>
              <a:t>[12] </a:t>
            </a:r>
            <a:r>
              <a:rPr lang="zh-CN" altLang="en-US">
                <a:solidFill>
                  <a:srgbClr val="333399"/>
                </a:solidFill>
                <a:latin typeface="Arial" charset="0"/>
                <a:ea typeface="黑体" pitchFamily="2" charset="-122"/>
              </a:rPr>
              <a:t>数字 </a:t>
            </a:r>
            <a:r>
              <a:rPr lang="en-US" altLang="zh-CN">
                <a:solidFill>
                  <a:srgbClr val="333399"/>
                </a:solidFill>
                <a:latin typeface="Arial" charset="0"/>
                <a:ea typeface="黑体" pitchFamily="2" charset="-122"/>
              </a:rPr>
              <a:t>150 </a:t>
            </a:r>
            <a:r>
              <a:rPr lang="zh-CN" altLang="en-US">
                <a:solidFill>
                  <a:srgbClr val="333399"/>
                </a:solidFill>
                <a:latin typeface="Arial" charset="0"/>
                <a:ea typeface="黑体" pitchFamily="2" charset="-122"/>
              </a:rPr>
              <a:t>表示“文件状态正确，</a:t>
            </a:r>
          </a:p>
          <a:p>
            <a:r>
              <a:rPr lang="zh-CN" altLang="en-US">
                <a:solidFill>
                  <a:srgbClr val="333399"/>
                </a:solidFill>
                <a:latin typeface="Arial" charset="0"/>
                <a:ea typeface="黑体" pitchFamily="2" charset="-122"/>
              </a:rPr>
              <a:t>        即将建立数据连接”。 </a:t>
            </a:r>
          </a:p>
        </p:txBody>
      </p:sp>
      <p:sp>
        <p:nvSpPr>
          <p:cNvPr id="600070" name="Line 6"/>
          <p:cNvSpPr>
            <a:spLocks noChangeShapeType="1"/>
          </p:cNvSpPr>
          <p:nvPr/>
        </p:nvSpPr>
        <p:spPr bwMode="auto">
          <a:xfrm>
            <a:off x="1116013" y="4619625"/>
            <a:ext cx="6264275"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0071" name="Line 7"/>
          <p:cNvSpPr>
            <a:spLocks noChangeShapeType="1"/>
          </p:cNvSpPr>
          <p:nvPr/>
        </p:nvSpPr>
        <p:spPr bwMode="auto">
          <a:xfrm>
            <a:off x="1116013" y="4868863"/>
            <a:ext cx="5040312"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177282669"/>
      </p:ext>
    </p:extLst>
  </p:cSld>
  <p:clrMapOvr>
    <a:masterClrMapping/>
  </p:clrMapOvr>
  <p:transition spd="med">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Grp="1" noChangeArrowheads="1"/>
          </p:cNvSpPr>
          <p:nvPr>
            <p:ph type="title"/>
          </p:nvPr>
        </p:nvSpPr>
        <p:spPr>
          <a:xfrm>
            <a:off x="971550" y="44450"/>
            <a:ext cx="7237413" cy="695325"/>
          </a:xfrm>
        </p:spPr>
        <p:txBody>
          <a:bodyPr/>
          <a:lstStyle/>
          <a:p>
            <a:pPr algn="ctr"/>
            <a:r>
              <a:rPr lang="en-US" altLang="zh-CN" sz="3600"/>
              <a:t> FTP </a:t>
            </a:r>
            <a:r>
              <a:rPr lang="zh-CN" altLang="en-US" sz="3600"/>
              <a:t>的屏幕信息举例 </a:t>
            </a:r>
          </a:p>
        </p:txBody>
      </p:sp>
      <p:sp>
        <p:nvSpPr>
          <p:cNvPr id="601091" name="Rectangle 3"/>
          <p:cNvSpPr>
            <a:spLocks noChangeArrowheads="1"/>
          </p:cNvSpPr>
          <p:nvPr/>
        </p:nvSpPr>
        <p:spPr bwMode="auto">
          <a:xfrm>
            <a:off x="271463" y="908050"/>
            <a:ext cx="8621712" cy="557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a:latin typeface="Courier New" pitchFamily="49" charset="0"/>
              </a:rPr>
              <a:t>[01] </a:t>
            </a:r>
            <a:r>
              <a:rPr kumimoji="1" lang="en-US" altLang="zh-CN" sz="2000" b="1">
                <a:latin typeface="Courier New" pitchFamily="49" charset="0"/>
              </a:rPr>
              <a:t>ftp nic.ddn.mil</a:t>
            </a:r>
          </a:p>
          <a:p>
            <a:pPr defTabSz="762000" eaLnBrk="0" hangingPunct="0"/>
            <a:r>
              <a:rPr kumimoji="1" lang="en-US" altLang="zh-CN" sz="2000">
                <a:latin typeface="Courier New" pitchFamily="49" charset="0"/>
              </a:rPr>
              <a:t>[02] connected to nic.ddn.mil</a:t>
            </a:r>
          </a:p>
          <a:p>
            <a:pPr defTabSz="762000" eaLnBrk="0" hangingPunct="0"/>
            <a:r>
              <a:rPr kumimoji="1" lang="en-US" altLang="zh-CN" sz="2000">
                <a:latin typeface="Courier New" pitchFamily="49" charset="0"/>
              </a:rPr>
              <a:t>[03] 220 nic FTP server (Sunos 4.1)ready.</a:t>
            </a:r>
          </a:p>
          <a:p>
            <a:pPr defTabSz="762000" eaLnBrk="0" hangingPunct="0"/>
            <a:r>
              <a:rPr kumimoji="1" lang="en-US" altLang="zh-CN" sz="2000">
                <a:latin typeface="Courier New" pitchFamily="49" charset="0"/>
              </a:rPr>
              <a:t>[04] Name: </a:t>
            </a:r>
            <a:r>
              <a:rPr kumimoji="1" lang="en-US" altLang="zh-CN" sz="2000" b="1">
                <a:latin typeface="Courier New" pitchFamily="49" charset="0"/>
              </a:rPr>
              <a:t>anonymous</a:t>
            </a:r>
          </a:p>
          <a:p>
            <a:pPr defTabSz="762000" eaLnBrk="0" hangingPunct="0"/>
            <a:r>
              <a:rPr kumimoji="1" lang="en-US" altLang="zh-CN" sz="2000">
                <a:latin typeface="Courier New" pitchFamily="49" charset="0"/>
              </a:rPr>
              <a:t>[05] 331 Guest login ok, send ident as password.</a:t>
            </a:r>
          </a:p>
          <a:p>
            <a:pPr defTabSz="762000" eaLnBrk="0" hangingPunct="0"/>
            <a:r>
              <a:rPr kumimoji="1" lang="en-US" altLang="zh-CN" sz="2000">
                <a:latin typeface="Courier New" pitchFamily="49" charset="0"/>
              </a:rPr>
              <a:t>[06] Password: </a:t>
            </a:r>
            <a:r>
              <a:rPr kumimoji="1" lang="en-US" altLang="zh-CN" sz="2000" b="1">
                <a:latin typeface="Courier New" pitchFamily="49" charset="0"/>
              </a:rPr>
              <a:t>abc@xyz.math.yale.edu</a:t>
            </a:r>
          </a:p>
          <a:p>
            <a:pPr defTabSz="762000" eaLnBrk="0" hangingPunct="0"/>
            <a:r>
              <a:rPr kumimoji="1" lang="en-US" altLang="zh-CN" sz="2000">
                <a:latin typeface="Courier New" pitchFamily="49" charset="0"/>
              </a:rPr>
              <a:t>[07] 230 Guest login ok, access restrictions apply.</a:t>
            </a:r>
          </a:p>
          <a:p>
            <a:pPr defTabSz="762000" eaLnBrk="0" hangingPunct="0"/>
            <a:r>
              <a:rPr kumimoji="1" lang="en-US" altLang="zh-CN" sz="2000">
                <a:latin typeface="Courier New" pitchFamily="49" charset="0"/>
              </a:rPr>
              <a:t>[08] ftp&gt; </a:t>
            </a:r>
            <a:r>
              <a:rPr kumimoji="1" lang="en-US" altLang="zh-CN" sz="2000" b="1">
                <a:latin typeface="Courier New" pitchFamily="49" charset="0"/>
              </a:rPr>
              <a:t>cd rfc</a:t>
            </a:r>
          </a:p>
          <a:p>
            <a:pPr defTabSz="762000" eaLnBrk="0" hangingPunct="0"/>
            <a:r>
              <a:rPr kumimoji="1" lang="en-US" altLang="zh-CN" sz="2000">
                <a:latin typeface="Courier New" pitchFamily="49" charset="0"/>
              </a:rPr>
              <a:t>[09] 250 CWD command successful.</a:t>
            </a:r>
          </a:p>
          <a:p>
            <a:pPr defTabSz="762000" eaLnBrk="0" hangingPunct="0"/>
            <a:r>
              <a:rPr kumimoji="1" lang="en-US" altLang="zh-CN" sz="2000">
                <a:latin typeface="Courier New" pitchFamily="49" charset="0"/>
              </a:rPr>
              <a:t>[10] ftp&gt; </a:t>
            </a:r>
            <a:r>
              <a:rPr kumimoji="1" lang="en-US" altLang="zh-CN" sz="2000" b="1">
                <a:latin typeface="Courier New" pitchFamily="49" charset="0"/>
              </a:rPr>
              <a:t>get rfc1261.txt nicinfo</a:t>
            </a:r>
          </a:p>
          <a:p>
            <a:pPr defTabSz="762000" eaLnBrk="0" hangingPunct="0"/>
            <a:r>
              <a:rPr kumimoji="1" lang="en-US" altLang="zh-CN" sz="2000">
                <a:latin typeface="Courier New" pitchFamily="49" charset="0"/>
              </a:rPr>
              <a:t>[11] 200 PORT command successful.</a:t>
            </a:r>
          </a:p>
          <a:p>
            <a:pPr defTabSz="762000" eaLnBrk="0" hangingPunct="0"/>
            <a:r>
              <a:rPr kumimoji="1" lang="en-US" altLang="zh-CN" sz="2000">
                <a:latin typeface="Courier New" pitchFamily="49" charset="0"/>
              </a:rPr>
              <a:t>[12] 150 ASCII data connection for rfc1261.txt</a:t>
            </a:r>
          </a:p>
          <a:p>
            <a:pPr defTabSz="762000" eaLnBrk="0" hangingPunct="0"/>
            <a:r>
              <a:rPr kumimoji="1" lang="en-US" altLang="zh-CN" sz="2000">
                <a:latin typeface="Courier New" pitchFamily="49" charset="0"/>
              </a:rPr>
              <a:t>     (128.36.12.27,1401) (4318 bytes).</a:t>
            </a:r>
          </a:p>
          <a:p>
            <a:pPr defTabSz="762000" eaLnBrk="0" hangingPunct="0"/>
            <a:r>
              <a:rPr kumimoji="1" lang="en-US" altLang="zh-CN" sz="2000">
                <a:latin typeface="Courier New" pitchFamily="49" charset="0"/>
              </a:rPr>
              <a:t>[13] 226 ASCII Transfer complete.</a:t>
            </a:r>
          </a:p>
          <a:p>
            <a:pPr defTabSz="762000" eaLnBrk="0" hangingPunct="0"/>
            <a:r>
              <a:rPr kumimoji="1" lang="en-US" altLang="zh-CN" sz="2000">
                <a:latin typeface="Courier New" pitchFamily="49" charset="0"/>
              </a:rPr>
              <a:t>     local: nicinfo remote: rfc1261.txt</a:t>
            </a:r>
          </a:p>
          <a:p>
            <a:pPr defTabSz="762000" eaLnBrk="0" hangingPunct="0"/>
            <a:r>
              <a:rPr kumimoji="1" lang="en-US" altLang="zh-CN" sz="2000">
                <a:latin typeface="Courier New" pitchFamily="49" charset="0"/>
              </a:rPr>
              <a:t>     4488 bytes received in 15 seconds (0.3 Kbytes/s).</a:t>
            </a:r>
          </a:p>
          <a:p>
            <a:pPr defTabSz="762000" eaLnBrk="0" hangingPunct="0"/>
            <a:r>
              <a:rPr kumimoji="1" lang="en-US" altLang="zh-CN" sz="2000">
                <a:latin typeface="Courier New" pitchFamily="49" charset="0"/>
              </a:rPr>
              <a:t>[14] ftp&gt; </a:t>
            </a:r>
            <a:r>
              <a:rPr kumimoji="1" lang="en-US" altLang="zh-CN" sz="2000" b="1">
                <a:latin typeface="Courier New" pitchFamily="49" charset="0"/>
              </a:rPr>
              <a:t>quit</a:t>
            </a:r>
          </a:p>
          <a:p>
            <a:pPr defTabSz="762000" eaLnBrk="0" hangingPunct="0"/>
            <a:r>
              <a:rPr kumimoji="1" lang="en-US" altLang="zh-CN" sz="2000">
                <a:latin typeface="Courier New" pitchFamily="49" charset="0"/>
              </a:rPr>
              <a:t>[15] 221 Goodbye.</a:t>
            </a:r>
          </a:p>
        </p:txBody>
      </p:sp>
      <p:sp>
        <p:nvSpPr>
          <p:cNvPr id="601092" name="AutoShape 4"/>
          <p:cNvSpPr>
            <a:spLocks noChangeArrowheads="1"/>
          </p:cNvSpPr>
          <p:nvPr/>
        </p:nvSpPr>
        <p:spPr bwMode="auto">
          <a:xfrm flipV="1">
            <a:off x="900113" y="765175"/>
            <a:ext cx="5832475" cy="1160463"/>
          </a:xfrm>
          <a:prstGeom prst="wedgeRoundRectCallout">
            <a:avLst>
              <a:gd name="adj1" fmla="val -54574"/>
              <a:gd name="adj2" fmla="val -311699"/>
              <a:gd name="adj3" fmla="val 16667"/>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p>
            <a:pPr algn="ctr"/>
            <a:endParaRPr lang="zh-CN" altLang="zh-CN"/>
          </a:p>
        </p:txBody>
      </p:sp>
      <p:sp>
        <p:nvSpPr>
          <p:cNvPr id="601093" name="Text Box 5"/>
          <p:cNvSpPr txBox="1">
            <a:spLocks noChangeArrowheads="1"/>
          </p:cNvSpPr>
          <p:nvPr/>
        </p:nvSpPr>
        <p:spPr bwMode="auto">
          <a:xfrm>
            <a:off x="1030288" y="836613"/>
            <a:ext cx="5462587"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333399"/>
                </a:solidFill>
                <a:latin typeface="Arial" charset="0"/>
                <a:ea typeface="黑体" pitchFamily="2" charset="-122"/>
              </a:rPr>
              <a:t>[13] </a:t>
            </a:r>
            <a:r>
              <a:rPr lang="zh-CN" altLang="en-US">
                <a:solidFill>
                  <a:srgbClr val="333399"/>
                </a:solidFill>
                <a:latin typeface="Arial" charset="0"/>
                <a:ea typeface="黑体" pitchFamily="2" charset="-122"/>
              </a:rPr>
              <a:t>数字 </a:t>
            </a:r>
            <a:r>
              <a:rPr lang="en-US" altLang="zh-CN">
                <a:solidFill>
                  <a:srgbClr val="333399"/>
                </a:solidFill>
                <a:latin typeface="Arial" charset="0"/>
                <a:ea typeface="黑体" pitchFamily="2" charset="-122"/>
              </a:rPr>
              <a:t>226 </a:t>
            </a:r>
            <a:r>
              <a:rPr lang="zh-CN" altLang="en-US">
                <a:solidFill>
                  <a:srgbClr val="333399"/>
                </a:solidFill>
                <a:latin typeface="Arial" charset="0"/>
                <a:ea typeface="黑体" pitchFamily="2" charset="-122"/>
              </a:rPr>
              <a:t>是“释放数据连接”。</a:t>
            </a:r>
          </a:p>
          <a:p>
            <a:r>
              <a:rPr lang="zh-CN" altLang="en-US">
                <a:solidFill>
                  <a:srgbClr val="333399"/>
                </a:solidFill>
                <a:latin typeface="Arial" charset="0"/>
                <a:ea typeface="黑体" pitchFamily="2" charset="-122"/>
              </a:rPr>
              <a:t>现在一个新的本地文件已产生。 </a:t>
            </a:r>
          </a:p>
        </p:txBody>
      </p:sp>
      <p:sp>
        <p:nvSpPr>
          <p:cNvPr id="601094" name="Line 6"/>
          <p:cNvSpPr>
            <a:spLocks noChangeShapeType="1"/>
          </p:cNvSpPr>
          <p:nvPr/>
        </p:nvSpPr>
        <p:spPr bwMode="auto">
          <a:xfrm>
            <a:off x="1116013" y="5229225"/>
            <a:ext cx="6264275"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1095" name="Line 7"/>
          <p:cNvSpPr>
            <a:spLocks noChangeShapeType="1"/>
          </p:cNvSpPr>
          <p:nvPr/>
        </p:nvSpPr>
        <p:spPr bwMode="auto">
          <a:xfrm>
            <a:off x="1116013" y="5516563"/>
            <a:ext cx="6264275"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1096" name="Line 8"/>
          <p:cNvSpPr>
            <a:spLocks noChangeShapeType="1"/>
          </p:cNvSpPr>
          <p:nvPr/>
        </p:nvSpPr>
        <p:spPr bwMode="auto">
          <a:xfrm>
            <a:off x="1116013" y="5803900"/>
            <a:ext cx="7488237" cy="1588"/>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987655645"/>
      </p:ext>
    </p:extLst>
  </p:cSld>
  <p:clrMapOvr>
    <a:masterClrMapping/>
  </p:clrMapOvr>
  <p:transition spd="med">
    <p:rand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ChangeArrowheads="1"/>
          </p:cNvSpPr>
          <p:nvPr>
            <p:ph type="title"/>
          </p:nvPr>
        </p:nvSpPr>
        <p:spPr>
          <a:xfrm>
            <a:off x="971550" y="44450"/>
            <a:ext cx="7237413" cy="695325"/>
          </a:xfrm>
        </p:spPr>
        <p:txBody>
          <a:bodyPr/>
          <a:lstStyle/>
          <a:p>
            <a:pPr algn="ctr"/>
            <a:r>
              <a:rPr lang="en-US" altLang="zh-CN" sz="3600"/>
              <a:t> FTP </a:t>
            </a:r>
            <a:r>
              <a:rPr lang="zh-CN" altLang="en-US" sz="3600"/>
              <a:t>的屏幕信息举例 </a:t>
            </a:r>
          </a:p>
        </p:txBody>
      </p:sp>
      <p:sp>
        <p:nvSpPr>
          <p:cNvPr id="602115" name="Rectangle 3"/>
          <p:cNvSpPr>
            <a:spLocks noChangeArrowheads="1"/>
          </p:cNvSpPr>
          <p:nvPr/>
        </p:nvSpPr>
        <p:spPr bwMode="auto">
          <a:xfrm>
            <a:off x="271463" y="908050"/>
            <a:ext cx="8621712" cy="557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a:latin typeface="Courier New" pitchFamily="49" charset="0"/>
              </a:rPr>
              <a:t>[01] </a:t>
            </a:r>
            <a:r>
              <a:rPr kumimoji="1" lang="en-US" altLang="zh-CN" sz="2000" b="1">
                <a:latin typeface="Courier New" pitchFamily="49" charset="0"/>
              </a:rPr>
              <a:t>ftp nic.ddn.mil</a:t>
            </a:r>
          </a:p>
          <a:p>
            <a:pPr defTabSz="762000" eaLnBrk="0" hangingPunct="0"/>
            <a:r>
              <a:rPr kumimoji="1" lang="en-US" altLang="zh-CN" sz="2000">
                <a:latin typeface="Courier New" pitchFamily="49" charset="0"/>
              </a:rPr>
              <a:t>[02] connected to nic.ddn.mil</a:t>
            </a:r>
          </a:p>
          <a:p>
            <a:pPr defTabSz="762000" eaLnBrk="0" hangingPunct="0"/>
            <a:r>
              <a:rPr kumimoji="1" lang="en-US" altLang="zh-CN" sz="2000">
                <a:latin typeface="Courier New" pitchFamily="49" charset="0"/>
              </a:rPr>
              <a:t>[03] 220 nic FTP server (Sunos 4.1)ready.</a:t>
            </a:r>
          </a:p>
          <a:p>
            <a:pPr defTabSz="762000" eaLnBrk="0" hangingPunct="0"/>
            <a:r>
              <a:rPr kumimoji="1" lang="en-US" altLang="zh-CN" sz="2000">
                <a:latin typeface="Courier New" pitchFamily="49" charset="0"/>
              </a:rPr>
              <a:t>[04] Name: </a:t>
            </a:r>
            <a:r>
              <a:rPr kumimoji="1" lang="en-US" altLang="zh-CN" sz="2000" b="1">
                <a:latin typeface="Courier New" pitchFamily="49" charset="0"/>
              </a:rPr>
              <a:t>anonymous</a:t>
            </a:r>
          </a:p>
          <a:p>
            <a:pPr defTabSz="762000" eaLnBrk="0" hangingPunct="0"/>
            <a:r>
              <a:rPr kumimoji="1" lang="en-US" altLang="zh-CN" sz="2000">
                <a:latin typeface="Courier New" pitchFamily="49" charset="0"/>
              </a:rPr>
              <a:t>[05] 331 Guest login ok, send ident as password.</a:t>
            </a:r>
          </a:p>
          <a:p>
            <a:pPr defTabSz="762000" eaLnBrk="0" hangingPunct="0"/>
            <a:r>
              <a:rPr kumimoji="1" lang="en-US" altLang="zh-CN" sz="2000">
                <a:latin typeface="Courier New" pitchFamily="49" charset="0"/>
              </a:rPr>
              <a:t>[06] Password: </a:t>
            </a:r>
            <a:r>
              <a:rPr kumimoji="1" lang="en-US" altLang="zh-CN" sz="2000" b="1">
                <a:latin typeface="Courier New" pitchFamily="49" charset="0"/>
              </a:rPr>
              <a:t>abc@xyz.math.yale.edu</a:t>
            </a:r>
          </a:p>
          <a:p>
            <a:pPr defTabSz="762000" eaLnBrk="0" hangingPunct="0"/>
            <a:r>
              <a:rPr kumimoji="1" lang="en-US" altLang="zh-CN" sz="2000">
                <a:latin typeface="Courier New" pitchFamily="49" charset="0"/>
              </a:rPr>
              <a:t>[07] 230 Guest login ok, access restrictions apply.</a:t>
            </a:r>
          </a:p>
          <a:p>
            <a:pPr defTabSz="762000" eaLnBrk="0" hangingPunct="0"/>
            <a:r>
              <a:rPr kumimoji="1" lang="en-US" altLang="zh-CN" sz="2000">
                <a:latin typeface="Courier New" pitchFamily="49" charset="0"/>
              </a:rPr>
              <a:t>[08] ftp&gt; </a:t>
            </a:r>
            <a:r>
              <a:rPr kumimoji="1" lang="en-US" altLang="zh-CN" sz="2000" b="1">
                <a:latin typeface="Courier New" pitchFamily="49" charset="0"/>
              </a:rPr>
              <a:t>cd rfc</a:t>
            </a:r>
          </a:p>
          <a:p>
            <a:pPr defTabSz="762000" eaLnBrk="0" hangingPunct="0"/>
            <a:r>
              <a:rPr kumimoji="1" lang="en-US" altLang="zh-CN" sz="2000">
                <a:latin typeface="Courier New" pitchFamily="49" charset="0"/>
              </a:rPr>
              <a:t>[09] 250 CWD command successful.</a:t>
            </a:r>
          </a:p>
          <a:p>
            <a:pPr defTabSz="762000" eaLnBrk="0" hangingPunct="0"/>
            <a:r>
              <a:rPr kumimoji="1" lang="en-US" altLang="zh-CN" sz="2000">
                <a:latin typeface="Courier New" pitchFamily="49" charset="0"/>
              </a:rPr>
              <a:t>[10] ftp&gt; </a:t>
            </a:r>
            <a:r>
              <a:rPr kumimoji="1" lang="en-US" altLang="zh-CN" sz="2000" b="1">
                <a:latin typeface="Courier New" pitchFamily="49" charset="0"/>
              </a:rPr>
              <a:t>get rfc1261.txt nicinfo</a:t>
            </a:r>
          </a:p>
          <a:p>
            <a:pPr defTabSz="762000" eaLnBrk="0" hangingPunct="0"/>
            <a:r>
              <a:rPr kumimoji="1" lang="en-US" altLang="zh-CN" sz="2000">
                <a:latin typeface="Courier New" pitchFamily="49" charset="0"/>
              </a:rPr>
              <a:t>[11] 200 PORT command successful.</a:t>
            </a:r>
          </a:p>
          <a:p>
            <a:pPr defTabSz="762000" eaLnBrk="0" hangingPunct="0"/>
            <a:r>
              <a:rPr kumimoji="1" lang="en-US" altLang="zh-CN" sz="2000">
                <a:latin typeface="Courier New" pitchFamily="49" charset="0"/>
              </a:rPr>
              <a:t>[12] 150 ASCII data connection for rfc1261.txt</a:t>
            </a:r>
          </a:p>
          <a:p>
            <a:pPr defTabSz="762000" eaLnBrk="0" hangingPunct="0"/>
            <a:r>
              <a:rPr kumimoji="1" lang="en-US" altLang="zh-CN" sz="2000">
                <a:latin typeface="Courier New" pitchFamily="49" charset="0"/>
              </a:rPr>
              <a:t>     (128.36.12.27,1401) (4318 bytes).</a:t>
            </a:r>
          </a:p>
          <a:p>
            <a:pPr defTabSz="762000" eaLnBrk="0" hangingPunct="0"/>
            <a:r>
              <a:rPr kumimoji="1" lang="en-US" altLang="zh-CN" sz="2000">
                <a:latin typeface="Courier New" pitchFamily="49" charset="0"/>
              </a:rPr>
              <a:t>[13] 226 ASCII Transfer complete.</a:t>
            </a:r>
          </a:p>
          <a:p>
            <a:pPr defTabSz="762000" eaLnBrk="0" hangingPunct="0"/>
            <a:r>
              <a:rPr kumimoji="1" lang="en-US" altLang="zh-CN" sz="2000">
                <a:latin typeface="Courier New" pitchFamily="49" charset="0"/>
              </a:rPr>
              <a:t>     local: nicinfo remote: rfc1261.txt</a:t>
            </a:r>
          </a:p>
          <a:p>
            <a:pPr defTabSz="762000" eaLnBrk="0" hangingPunct="0"/>
            <a:r>
              <a:rPr kumimoji="1" lang="en-US" altLang="zh-CN" sz="2000">
                <a:latin typeface="Courier New" pitchFamily="49" charset="0"/>
              </a:rPr>
              <a:t>     4488 bytes received in 15 seconds (0.3 Kbytes/s).</a:t>
            </a:r>
          </a:p>
          <a:p>
            <a:pPr defTabSz="762000" eaLnBrk="0" hangingPunct="0"/>
            <a:r>
              <a:rPr kumimoji="1" lang="en-US" altLang="zh-CN" sz="2000">
                <a:latin typeface="Courier New" pitchFamily="49" charset="0"/>
              </a:rPr>
              <a:t>[14] ftp&gt; </a:t>
            </a:r>
            <a:r>
              <a:rPr kumimoji="1" lang="en-US" altLang="zh-CN" sz="2000" b="1">
                <a:latin typeface="Courier New" pitchFamily="49" charset="0"/>
              </a:rPr>
              <a:t>quit</a:t>
            </a:r>
          </a:p>
          <a:p>
            <a:pPr defTabSz="762000" eaLnBrk="0" hangingPunct="0"/>
            <a:r>
              <a:rPr kumimoji="1" lang="en-US" altLang="zh-CN" sz="2000">
                <a:latin typeface="Courier New" pitchFamily="49" charset="0"/>
              </a:rPr>
              <a:t>[15] 221 Goodbye.</a:t>
            </a:r>
          </a:p>
        </p:txBody>
      </p:sp>
      <p:sp>
        <p:nvSpPr>
          <p:cNvPr id="602116" name="AutoShape 4"/>
          <p:cNvSpPr>
            <a:spLocks noChangeArrowheads="1"/>
          </p:cNvSpPr>
          <p:nvPr/>
        </p:nvSpPr>
        <p:spPr bwMode="auto">
          <a:xfrm flipV="1">
            <a:off x="1331913" y="2924175"/>
            <a:ext cx="4103687" cy="801688"/>
          </a:xfrm>
          <a:prstGeom prst="wedgeRoundRectCallout">
            <a:avLst>
              <a:gd name="adj1" fmla="val -66792"/>
              <a:gd name="adj2" fmla="val -321884"/>
              <a:gd name="adj3" fmla="val 16667"/>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p>
            <a:pPr algn="ctr"/>
            <a:endParaRPr lang="zh-CN" altLang="zh-CN"/>
          </a:p>
        </p:txBody>
      </p:sp>
      <p:sp>
        <p:nvSpPr>
          <p:cNvPr id="602117" name="Text Box 5"/>
          <p:cNvSpPr txBox="1">
            <a:spLocks noChangeArrowheads="1"/>
          </p:cNvSpPr>
          <p:nvPr/>
        </p:nvSpPr>
        <p:spPr bwMode="auto">
          <a:xfrm>
            <a:off x="1476375" y="3068638"/>
            <a:ext cx="41751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333399"/>
                </a:solidFill>
                <a:latin typeface="Arial" charset="0"/>
                <a:ea typeface="黑体" pitchFamily="2" charset="-122"/>
              </a:rPr>
              <a:t>[14] </a:t>
            </a:r>
            <a:r>
              <a:rPr lang="zh-CN" altLang="en-US">
                <a:solidFill>
                  <a:srgbClr val="333399"/>
                </a:solidFill>
                <a:latin typeface="Arial" charset="0"/>
                <a:ea typeface="黑体" pitchFamily="2" charset="-122"/>
              </a:rPr>
              <a:t>用户键入退出命令。 </a:t>
            </a:r>
          </a:p>
        </p:txBody>
      </p:sp>
      <p:sp>
        <p:nvSpPr>
          <p:cNvPr id="602120" name="Line 8"/>
          <p:cNvSpPr>
            <a:spLocks noChangeShapeType="1"/>
          </p:cNvSpPr>
          <p:nvPr/>
        </p:nvSpPr>
        <p:spPr bwMode="auto">
          <a:xfrm>
            <a:off x="1116013" y="6092825"/>
            <a:ext cx="1368425"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254469542"/>
      </p:ext>
    </p:extLst>
  </p:cSld>
  <p:clrMapOvr>
    <a:masterClrMapping/>
  </p:clrMapOvr>
  <p:transition spd="med">
    <p:rand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a:xfrm>
            <a:off x="971550" y="44450"/>
            <a:ext cx="7237413" cy="695325"/>
          </a:xfrm>
        </p:spPr>
        <p:txBody>
          <a:bodyPr/>
          <a:lstStyle/>
          <a:p>
            <a:pPr algn="ctr"/>
            <a:r>
              <a:rPr lang="en-US" altLang="zh-CN" sz="3600"/>
              <a:t> FTP </a:t>
            </a:r>
            <a:r>
              <a:rPr lang="zh-CN" altLang="en-US" sz="3600"/>
              <a:t>的屏幕信息举例 </a:t>
            </a:r>
          </a:p>
        </p:txBody>
      </p:sp>
      <p:sp>
        <p:nvSpPr>
          <p:cNvPr id="603139" name="Rectangle 3"/>
          <p:cNvSpPr>
            <a:spLocks noChangeArrowheads="1"/>
          </p:cNvSpPr>
          <p:nvPr/>
        </p:nvSpPr>
        <p:spPr bwMode="auto">
          <a:xfrm>
            <a:off x="271463" y="908050"/>
            <a:ext cx="8621712" cy="557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a:latin typeface="Courier New" pitchFamily="49" charset="0"/>
              </a:rPr>
              <a:t>[01] </a:t>
            </a:r>
            <a:r>
              <a:rPr kumimoji="1" lang="en-US" altLang="zh-CN" sz="2000" b="1">
                <a:latin typeface="Courier New" pitchFamily="49" charset="0"/>
              </a:rPr>
              <a:t>ftp nic.ddn.mil</a:t>
            </a:r>
          </a:p>
          <a:p>
            <a:pPr defTabSz="762000" eaLnBrk="0" hangingPunct="0"/>
            <a:r>
              <a:rPr kumimoji="1" lang="en-US" altLang="zh-CN" sz="2000">
                <a:latin typeface="Courier New" pitchFamily="49" charset="0"/>
              </a:rPr>
              <a:t>[02] connected to nic.ddn.mil</a:t>
            </a:r>
          </a:p>
          <a:p>
            <a:pPr defTabSz="762000" eaLnBrk="0" hangingPunct="0"/>
            <a:r>
              <a:rPr kumimoji="1" lang="en-US" altLang="zh-CN" sz="2000">
                <a:latin typeface="Courier New" pitchFamily="49" charset="0"/>
              </a:rPr>
              <a:t>[03] 220 nic FTP server (Sunos 4.1)ready.</a:t>
            </a:r>
          </a:p>
          <a:p>
            <a:pPr defTabSz="762000" eaLnBrk="0" hangingPunct="0"/>
            <a:r>
              <a:rPr kumimoji="1" lang="en-US" altLang="zh-CN" sz="2000">
                <a:latin typeface="Courier New" pitchFamily="49" charset="0"/>
              </a:rPr>
              <a:t>[04] Name: </a:t>
            </a:r>
            <a:r>
              <a:rPr kumimoji="1" lang="en-US" altLang="zh-CN" sz="2000" b="1">
                <a:latin typeface="Courier New" pitchFamily="49" charset="0"/>
              </a:rPr>
              <a:t>anonymous</a:t>
            </a:r>
          </a:p>
          <a:p>
            <a:pPr defTabSz="762000" eaLnBrk="0" hangingPunct="0"/>
            <a:r>
              <a:rPr kumimoji="1" lang="en-US" altLang="zh-CN" sz="2000">
                <a:latin typeface="Courier New" pitchFamily="49" charset="0"/>
              </a:rPr>
              <a:t>[05] 331 Guest login ok, send ident as password.</a:t>
            </a:r>
          </a:p>
          <a:p>
            <a:pPr defTabSz="762000" eaLnBrk="0" hangingPunct="0"/>
            <a:r>
              <a:rPr kumimoji="1" lang="en-US" altLang="zh-CN" sz="2000">
                <a:latin typeface="Courier New" pitchFamily="49" charset="0"/>
              </a:rPr>
              <a:t>[06] Password: </a:t>
            </a:r>
            <a:r>
              <a:rPr kumimoji="1" lang="en-US" altLang="zh-CN" sz="2000" b="1">
                <a:latin typeface="Courier New" pitchFamily="49" charset="0"/>
              </a:rPr>
              <a:t>abc@xyz.math.yale.edu</a:t>
            </a:r>
          </a:p>
          <a:p>
            <a:pPr defTabSz="762000" eaLnBrk="0" hangingPunct="0"/>
            <a:r>
              <a:rPr kumimoji="1" lang="en-US" altLang="zh-CN" sz="2000">
                <a:latin typeface="Courier New" pitchFamily="49" charset="0"/>
              </a:rPr>
              <a:t>[07] 230 Guest login ok, access restrictions apply.</a:t>
            </a:r>
          </a:p>
          <a:p>
            <a:pPr defTabSz="762000" eaLnBrk="0" hangingPunct="0"/>
            <a:r>
              <a:rPr kumimoji="1" lang="en-US" altLang="zh-CN" sz="2000">
                <a:latin typeface="Courier New" pitchFamily="49" charset="0"/>
              </a:rPr>
              <a:t>[08] ftp&gt; </a:t>
            </a:r>
            <a:r>
              <a:rPr kumimoji="1" lang="en-US" altLang="zh-CN" sz="2000" b="1">
                <a:latin typeface="Courier New" pitchFamily="49" charset="0"/>
              </a:rPr>
              <a:t>cd rfc</a:t>
            </a:r>
          </a:p>
          <a:p>
            <a:pPr defTabSz="762000" eaLnBrk="0" hangingPunct="0"/>
            <a:r>
              <a:rPr kumimoji="1" lang="en-US" altLang="zh-CN" sz="2000">
                <a:latin typeface="Courier New" pitchFamily="49" charset="0"/>
              </a:rPr>
              <a:t>[09] 250 CWD command successful.</a:t>
            </a:r>
          </a:p>
          <a:p>
            <a:pPr defTabSz="762000" eaLnBrk="0" hangingPunct="0"/>
            <a:r>
              <a:rPr kumimoji="1" lang="en-US" altLang="zh-CN" sz="2000">
                <a:latin typeface="Courier New" pitchFamily="49" charset="0"/>
              </a:rPr>
              <a:t>[10] ftp&gt; </a:t>
            </a:r>
            <a:r>
              <a:rPr kumimoji="1" lang="en-US" altLang="zh-CN" sz="2000" b="1">
                <a:latin typeface="Courier New" pitchFamily="49" charset="0"/>
              </a:rPr>
              <a:t>get rfc1261.txt nicinfo</a:t>
            </a:r>
          </a:p>
          <a:p>
            <a:pPr defTabSz="762000" eaLnBrk="0" hangingPunct="0"/>
            <a:r>
              <a:rPr kumimoji="1" lang="en-US" altLang="zh-CN" sz="2000">
                <a:latin typeface="Courier New" pitchFamily="49" charset="0"/>
              </a:rPr>
              <a:t>[11] 200 PORT command successful.</a:t>
            </a:r>
          </a:p>
          <a:p>
            <a:pPr defTabSz="762000" eaLnBrk="0" hangingPunct="0"/>
            <a:r>
              <a:rPr kumimoji="1" lang="en-US" altLang="zh-CN" sz="2000">
                <a:latin typeface="Courier New" pitchFamily="49" charset="0"/>
              </a:rPr>
              <a:t>[12] 150 ASCII data connection for rfc1261.txt</a:t>
            </a:r>
          </a:p>
          <a:p>
            <a:pPr defTabSz="762000" eaLnBrk="0" hangingPunct="0"/>
            <a:r>
              <a:rPr kumimoji="1" lang="en-US" altLang="zh-CN" sz="2000">
                <a:latin typeface="Courier New" pitchFamily="49" charset="0"/>
              </a:rPr>
              <a:t>     (128.36.12.27,1401) (4318 bytes).</a:t>
            </a:r>
          </a:p>
          <a:p>
            <a:pPr defTabSz="762000" eaLnBrk="0" hangingPunct="0"/>
            <a:r>
              <a:rPr kumimoji="1" lang="en-US" altLang="zh-CN" sz="2000">
                <a:latin typeface="Courier New" pitchFamily="49" charset="0"/>
              </a:rPr>
              <a:t>[13] 226 ASCII Transfer complete.</a:t>
            </a:r>
          </a:p>
          <a:p>
            <a:pPr defTabSz="762000" eaLnBrk="0" hangingPunct="0"/>
            <a:r>
              <a:rPr kumimoji="1" lang="en-US" altLang="zh-CN" sz="2000">
                <a:latin typeface="Courier New" pitchFamily="49" charset="0"/>
              </a:rPr>
              <a:t>     local: nicinfo remote: rfc1261.txt</a:t>
            </a:r>
          </a:p>
          <a:p>
            <a:pPr defTabSz="762000" eaLnBrk="0" hangingPunct="0"/>
            <a:r>
              <a:rPr kumimoji="1" lang="en-US" altLang="zh-CN" sz="2000">
                <a:latin typeface="Courier New" pitchFamily="49" charset="0"/>
              </a:rPr>
              <a:t>     4488 bytes received in 15 seconds (0.3 Kbytes/s).</a:t>
            </a:r>
          </a:p>
          <a:p>
            <a:pPr defTabSz="762000" eaLnBrk="0" hangingPunct="0"/>
            <a:r>
              <a:rPr kumimoji="1" lang="en-US" altLang="zh-CN" sz="2000">
                <a:latin typeface="Courier New" pitchFamily="49" charset="0"/>
              </a:rPr>
              <a:t>[14] ftp&gt; </a:t>
            </a:r>
            <a:r>
              <a:rPr kumimoji="1" lang="en-US" altLang="zh-CN" sz="2000" b="1">
                <a:latin typeface="Courier New" pitchFamily="49" charset="0"/>
              </a:rPr>
              <a:t>quit</a:t>
            </a:r>
          </a:p>
          <a:p>
            <a:pPr defTabSz="762000" eaLnBrk="0" hangingPunct="0"/>
            <a:r>
              <a:rPr kumimoji="1" lang="en-US" altLang="zh-CN" sz="2000">
                <a:latin typeface="Courier New" pitchFamily="49" charset="0"/>
              </a:rPr>
              <a:t>[15] 221 Goodbye.</a:t>
            </a:r>
          </a:p>
        </p:txBody>
      </p:sp>
      <p:sp>
        <p:nvSpPr>
          <p:cNvPr id="603140" name="AutoShape 4"/>
          <p:cNvSpPr>
            <a:spLocks noChangeArrowheads="1"/>
          </p:cNvSpPr>
          <p:nvPr/>
        </p:nvSpPr>
        <p:spPr bwMode="auto">
          <a:xfrm flipV="1">
            <a:off x="1331913" y="2924175"/>
            <a:ext cx="4392612" cy="801688"/>
          </a:xfrm>
          <a:prstGeom prst="wedgeRoundRectCallout">
            <a:avLst>
              <a:gd name="adj1" fmla="val -65759"/>
              <a:gd name="adj2" fmla="val -355546"/>
              <a:gd name="adj3" fmla="val 16667"/>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p>
            <a:pPr algn="ctr"/>
            <a:endParaRPr lang="zh-CN" altLang="zh-CN"/>
          </a:p>
        </p:txBody>
      </p:sp>
      <p:sp>
        <p:nvSpPr>
          <p:cNvPr id="603141" name="Text Box 5"/>
          <p:cNvSpPr txBox="1">
            <a:spLocks noChangeArrowheads="1"/>
          </p:cNvSpPr>
          <p:nvPr/>
        </p:nvSpPr>
        <p:spPr bwMode="auto">
          <a:xfrm>
            <a:off x="1476375" y="3068638"/>
            <a:ext cx="43322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333399"/>
                </a:solidFill>
                <a:latin typeface="Arial" charset="0"/>
                <a:ea typeface="黑体" pitchFamily="2" charset="-122"/>
              </a:rPr>
              <a:t>[15] </a:t>
            </a:r>
            <a:r>
              <a:rPr lang="zh-CN" altLang="en-US">
                <a:solidFill>
                  <a:srgbClr val="333399"/>
                </a:solidFill>
                <a:latin typeface="Arial" charset="0"/>
                <a:ea typeface="黑体" pitchFamily="2" charset="-122"/>
              </a:rPr>
              <a:t>表明 </a:t>
            </a:r>
            <a:r>
              <a:rPr lang="en-US" altLang="zh-CN">
                <a:solidFill>
                  <a:srgbClr val="333399"/>
                </a:solidFill>
                <a:latin typeface="Arial" charset="0"/>
                <a:ea typeface="黑体" pitchFamily="2" charset="-122"/>
              </a:rPr>
              <a:t>FTP </a:t>
            </a:r>
            <a:r>
              <a:rPr lang="zh-CN" altLang="en-US">
                <a:solidFill>
                  <a:srgbClr val="333399"/>
                </a:solidFill>
                <a:latin typeface="Arial" charset="0"/>
                <a:ea typeface="黑体" pitchFamily="2" charset="-122"/>
              </a:rPr>
              <a:t>工作结束。 </a:t>
            </a:r>
          </a:p>
        </p:txBody>
      </p:sp>
      <p:sp>
        <p:nvSpPr>
          <p:cNvPr id="603142" name="Line 6"/>
          <p:cNvSpPr>
            <a:spLocks noChangeShapeType="1"/>
          </p:cNvSpPr>
          <p:nvPr/>
        </p:nvSpPr>
        <p:spPr bwMode="auto">
          <a:xfrm>
            <a:off x="1116013" y="6453188"/>
            <a:ext cx="1800225"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308354136"/>
      </p:ext>
    </p:extLst>
  </p:cSld>
  <p:clrMapOvr>
    <a:masterClrMapping/>
  </p:clrMapOvr>
  <p:transition spd="med">
    <p:rand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zh-CN" smtClean="0"/>
              <a:t>Telnet</a:t>
            </a:r>
          </a:p>
        </p:txBody>
      </p:sp>
      <p:sp>
        <p:nvSpPr>
          <p:cNvPr id="24579" name="Rectangle 3"/>
          <p:cNvSpPr>
            <a:spLocks noGrp="1" noChangeArrowheads="1"/>
          </p:cNvSpPr>
          <p:nvPr>
            <p:ph type="body" idx="1"/>
          </p:nvPr>
        </p:nvSpPr>
        <p:spPr>
          <a:xfrm>
            <a:off x="539750" y="1700213"/>
            <a:ext cx="8382000" cy="1539875"/>
          </a:xfrm>
        </p:spPr>
        <p:txBody>
          <a:bodyPr/>
          <a:lstStyle/>
          <a:p>
            <a:pPr eaLnBrk="1" hangingPunct="1">
              <a:lnSpc>
                <a:spcPct val="115000"/>
              </a:lnSpc>
            </a:pPr>
            <a:r>
              <a:rPr lang="en-US" altLang="zh-CN" sz="2100" smtClean="0"/>
              <a:t>Telnet client software provides the ability to log</a:t>
            </a:r>
            <a:r>
              <a:rPr lang="en-GB" altLang="zh-CN" sz="2100" smtClean="0"/>
              <a:t> </a:t>
            </a:r>
            <a:r>
              <a:rPr lang="en-US" altLang="zh-CN" sz="2100" smtClean="0"/>
              <a:t>in to a remote Internet host that is running a Telnet server application and then to execute commands from the command line. </a:t>
            </a:r>
          </a:p>
        </p:txBody>
      </p:sp>
      <p:pic>
        <p:nvPicPr>
          <p:cNvPr id="2458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3213100"/>
            <a:ext cx="5319712"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9602" name="Picture 2"/>
          <p:cNvPicPr>
            <a:picLocks noChangeAspect="1" noChangeArrowheads="1"/>
          </p:cNvPicPr>
          <p:nvPr/>
        </p:nvPicPr>
        <p:blipFill>
          <a:blip r:embed="rId3">
            <a:extLst>
              <a:ext uri="{28A0092B-C50C-407E-A947-70E740481C1C}">
                <a14:useLocalDpi xmlns:a14="http://schemas.microsoft.com/office/drawing/2010/main" val="0"/>
              </a:ext>
            </a:extLst>
          </a:blip>
          <a:srcRect b="21053"/>
          <a:stretch>
            <a:fillRect/>
          </a:stretch>
        </p:blipFill>
        <p:spPr bwMode="auto">
          <a:xfrm>
            <a:off x="250825" y="1989138"/>
            <a:ext cx="3671888"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9603" name="Rectangle 3"/>
          <p:cNvSpPr>
            <a:spLocks noChangeArrowheads="1"/>
          </p:cNvSpPr>
          <p:nvPr/>
        </p:nvSpPr>
        <p:spPr bwMode="auto">
          <a:xfrm>
            <a:off x="381000" y="4724400"/>
            <a:ext cx="8534400" cy="144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ts val="500"/>
              </a:spcBef>
              <a:spcAft>
                <a:spcPts val="500"/>
              </a:spcAft>
              <a:buFont typeface="Wingdings" pitchFamily="2" charset="2"/>
              <a:buChar char="n"/>
            </a:pPr>
            <a:r>
              <a:rPr lang="en-US" altLang="zh-CN" sz="2400" b="1">
                <a:solidFill>
                  <a:srgbClr val="006600"/>
                </a:solidFill>
                <a:latin typeface="Times New Roman" pitchFamily="18" charset="0"/>
              </a:rPr>
              <a:t> </a:t>
            </a:r>
            <a:r>
              <a:rPr lang="en-US" altLang="zh-CN" sz="2400" b="1" i="1">
                <a:solidFill>
                  <a:srgbClr val="006600"/>
                </a:solidFill>
                <a:latin typeface="Times New Roman" pitchFamily="18" charset="0"/>
              </a:rPr>
              <a:t>two-way simultaneous communication</a:t>
            </a:r>
            <a:r>
              <a:rPr lang="en-US" altLang="zh-CN" sz="2400" b="1">
                <a:solidFill>
                  <a:srgbClr val="006600"/>
                </a:solidFill>
                <a:latin typeface="Times New Roman" pitchFamily="18" charset="0"/>
              </a:rPr>
              <a:t>?</a:t>
            </a:r>
          </a:p>
          <a:p>
            <a:pPr eaLnBrk="0" hangingPunct="0">
              <a:spcBef>
                <a:spcPts val="500"/>
              </a:spcBef>
              <a:spcAft>
                <a:spcPts val="500"/>
              </a:spcAft>
              <a:buFont typeface="Wingdings" pitchFamily="2" charset="2"/>
              <a:buChar char="n"/>
            </a:pPr>
            <a:r>
              <a:rPr lang="en-US" altLang="zh-CN" sz="2400" b="1">
                <a:solidFill>
                  <a:srgbClr val="006600"/>
                </a:solidFill>
                <a:latin typeface="Times New Roman" pitchFamily="18" charset="0"/>
              </a:rPr>
              <a:t> </a:t>
            </a:r>
            <a:r>
              <a:rPr lang="en-US" altLang="zh-CN" sz="2400" b="1" i="1">
                <a:solidFill>
                  <a:srgbClr val="006600"/>
                </a:solidFill>
                <a:latin typeface="Times New Roman" pitchFamily="18" charset="0"/>
              </a:rPr>
              <a:t>two-way alternate control?</a:t>
            </a:r>
            <a:endParaRPr lang="en-US" altLang="zh-CN" sz="2400" b="1">
              <a:latin typeface="Times New Roman" pitchFamily="18" charset="0"/>
            </a:endParaRPr>
          </a:p>
          <a:p>
            <a:pPr eaLnBrk="0" hangingPunct="0">
              <a:spcBef>
                <a:spcPts val="500"/>
              </a:spcBef>
              <a:spcAft>
                <a:spcPts val="500"/>
              </a:spcAft>
              <a:buFont typeface="Wingdings" pitchFamily="2" charset="2"/>
              <a:buChar char="n"/>
            </a:pPr>
            <a:r>
              <a:rPr lang="en-US" altLang="zh-CN" sz="2400" b="1">
                <a:latin typeface="Times New Roman" pitchFamily="18" charset="0"/>
              </a:rPr>
              <a:t> have synchronized the subjects of your conversations</a:t>
            </a:r>
            <a:r>
              <a:rPr lang="en-US" altLang="zh-CN" sz="2400">
                <a:latin typeface="Times New Roman" pitchFamily="18" charset="0"/>
              </a:rPr>
              <a:t>?</a:t>
            </a:r>
          </a:p>
        </p:txBody>
      </p:sp>
      <p:sp>
        <p:nvSpPr>
          <p:cNvPr id="10244" name="Rectangle 4"/>
          <p:cNvSpPr>
            <a:spLocks noGrp="1" noChangeArrowheads="1"/>
          </p:cNvSpPr>
          <p:nvPr>
            <p:ph type="title" idx="4294967295"/>
          </p:nvPr>
        </p:nvSpPr>
        <p:spPr/>
        <p:txBody>
          <a:bodyPr/>
          <a:lstStyle/>
          <a:p>
            <a:pPr eaLnBrk="1" hangingPunct="1"/>
            <a:r>
              <a:rPr lang="en-US" altLang="zh-CN" smtClean="0"/>
              <a:t>The Session Layer</a:t>
            </a:r>
          </a:p>
        </p:txBody>
      </p:sp>
      <p:pic>
        <p:nvPicPr>
          <p:cNvPr id="1049605" name="Picture 5"/>
          <p:cNvPicPr>
            <a:picLocks noChangeAspect="1" noChangeArrowheads="1"/>
          </p:cNvPicPr>
          <p:nvPr/>
        </p:nvPicPr>
        <p:blipFill>
          <a:blip r:embed="rId4">
            <a:extLst>
              <a:ext uri="{28A0092B-C50C-407E-A947-70E740481C1C}">
                <a14:useLocalDpi xmlns:a14="http://schemas.microsoft.com/office/drawing/2010/main" val="0"/>
              </a:ext>
            </a:extLst>
          </a:blip>
          <a:srcRect b="3568"/>
          <a:stretch>
            <a:fillRect/>
          </a:stretch>
        </p:blipFill>
        <p:spPr bwMode="auto">
          <a:xfrm>
            <a:off x="4067175" y="1957388"/>
            <a:ext cx="4176713" cy="247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1049603">
                                            <p:txEl>
                                              <p:pRg st="0" end="0"/>
                                            </p:txEl>
                                          </p:spTgt>
                                        </p:tgtEl>
                                        <p:attrNameLst>
                                          <p:attrName>style.visibility</p:attrName>
                                        </p:attrNameLst>
                                      </p:cBhvr>
                                      <p:to>
                                        <p:strVal val="visible"/>
                                      </p:to>
                                    </p:set>
                                    <p:anim calcmode="lin" valueType="num">
                                      <p:cBhvr>
                                        <p:cTn id="7" dur="500" fill="hold"/>
                                        <p:tgtEl>
                                          <p:spTgt spid="1049603">
                                            <p:txEl>
                                              <p:pRg st="0" end="0"/>
                                            </p:txEl>
                                          </p:spTgt>
                                        </p:tgtEl>
                                        <p:attrNameLst>
                                          <p:attrName>ppt_w</p:attrName>
                                        </p:attrNameLst>
                                      </p:cBhvr>
                                      <p:tavLst>
                                        <p:tav tm="0">
                                          <p:val>
                                            <p:strVal val="2/3*#ppt_w"/>
                                          </p:val>
                                        </p:tav>
                                        <p:tav tm="100000">
                                          <p:val>
                                            <p:strVal val="#ppt_w"/>
                                          </p:val>
                                        </p:tav>
                                      </p:tavLst>
                                    </p:anim>
                                    <p:anim calcmode="lin" valueType="num">
                                      <p:cBhvr>
                                        <p:cTn id="8" dur="500" fill="hold"/>
                                        <p:tgtEl>
                                          <p:spTgt spid="1049603">
                                            <p:txEl>
                                              <p:pRg st="0" end="0"/>
                                            </p:txEl>
                                          </p:spTgt>
                                        </p:tgtEl>
                                        <p:attrNameLst>
                                          <p:attrName>ppt_h</p:attrName>
                                        </p:attrNameLst>
                                      </p:cBhvr>
                                      <p:tavLst>
                                        <p:tav tm="0">
                                          <p:val>
                                            <p:strVal val="2/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72" fill="hold" grpId="0" nodeType="clickEffect">
                                  <p:stCondLst>
                                    <p:cond delay="0"/>
                                  </p:stCondLst>
                                  <p:childTnLst>
                                    <p:set>
                                      <p:cBhvr>
                                        <p:cTn id="12" dur="1" fill="hold">
                                          <p:stCondLst>
                                            <p:cond delay="0"/>
                                          </p:stCondLst>
                                        </p:cTn>
                                        <p:tgtEl>
                                          <p:spTgt spid="1049603">
                                            <p:txEl>
                                              <p:pRg st="1" end="1"/>
                                            </p:txEl>
                                          </p:spTgt>
                                        </p:tgtEl>
                                        <p:attrNameLst>
                                          <p:attrName>style.visibility</p:attrName>
                                        </p:attrNameLst>
                                      </p:cBhvr>
                                      <p:to>
                                        <p:strVal val="visible"/>
                                      </p:to>
                                    </p:set>
                                    <p:anim calcmode="lin" valueType="num">
                                      <p:cBhvr>
                                        <p:cTn id="13" dur="500" fill="hold"/>
                                        <p:tgtEl>
                                          <p:spTgt spid="1049603">
                                            <p:txEl>
                                              <p:pRg st="1" end="1"/>
                                            </p:txEl>
                                          </p:spTgt>
                                        </p:tgtEl>
                                        <p:attrNameLst>
                                          <p:attrName>ppt_w</p:attrName>
                                        </p:attrNameLst>
                                      </p:cBhvr>
                                      <p:tavLst>
                                        <p:tav tm="0">
                                          <p:val>
                                            <p:strVal val="2/3*#ppt_w"/>
                                          </p:val>
                                        </p:tav>
                                        <p:tav tm="100000">
                                          <p:val>
                                            <p:strVal val="#ppt_w"/>
                                          </p:val>
                                        </p:tav>
                                      </p:tavLst>
                                    </p:anim>
                                    <p:anim calcmode="lin" valueType="num">
                                      <p:cBhvr>
                                        <p:cTn id="14" dur="500" fill="hold"/>
                                        <p:tgtEl>
                                          <p:spTgt spid="1049603">
                                            <p:txEl>
                                              <p:pRg st="1" end="1"/>
                                            </p:txEl>
                                          </p:spTgt>
                                        </p:tgtEl>
                                        <p:attrNameLst>
                                          <p:attrName>ppt_h</p:attrName>
                                        </p:attrNameLst>
                                      </p:cBhvr>
                                      <p:tavLst>
                                        <p:tav tm="0">
                                          <p:val>
                                            <p:strVal val="2/3*#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272" fill="hold" grpId="0" nodeType="clickEffect">
                                  <p:stCondLst>
                                    <p:cond delay="0"/>
                                  </p:stCondLst>
                                  <p:childTnLst>
                                    <p:set>
                                      <p:cBhvr>
                                        <p:cTn id="18" dur="1" fill="hold">
                                          <p:stCondLst>
                                            <p:cond delay="0"/>
                                          </p:stCondLst>
                                        </p:cTn>
                                        <p:tgtEl>
                                          <p:spTgt spid="1049603">
                                            <p:txEl>
                                              <p:pRg st="2" end="2"/>
                                            </p:txEl>
                                          </p:spTgt>
                                        </p:tgtEl>
                                        <p:attrNameLst>
                                          <p:attrName>style.visibility</p:attrName>
                                        </p:attrNameLst>
                                      </p:cBhvr>
                                      <p:to>
                                        <p:strVal val="visible"/>
                                      </p:to>
                                    </p:set>
                                    <p:anim calcmode="lin" valueType="num">
                                      <p:cBhvr>
                                        <p:cTn id="19" dur="500" fill="hold"/>
                                        <p:tgtEl>
                                          <p:spTgt spid="1049603">
                                            <p:txEl>
                                              <p:pRg st="2" end="2"/>
                                            </p:txEl>
                                          </p:spTgt>
                                        </p:tgtEl>
                                        <p:attrNameLst>
                                          <p:attrName>ppt_w</p:attrName>
                                        </p:attrNameLst>
                                      </p:cBhvr>
                                      <p:tavLst>
                                        <p:tav tm="0">
                                          <p:val>
                                            <p:strVal val="2/3*#ppt_w"/>
                                          </p:val>
                                        </p:tav>
                                        <p:tav tm="100000">
                                          <p:val>
                                            <p:strVal val="#ppt_w"/>
                                          </p:val>
                                        </p:tav>
                                      </p:tavLst>
                                    </p:anim>
                                    <p:anim calcmode="lin" valueType="num">
                                      <p:cBhvr>
                                        <p:cTn id="20" dur="500" fill="hold"/>
                                        <p:tgtEl>
                                          <p:spTgt spid="1049603">
                                            <p:txEl>
                                              <p:pRg st="2" end="2"/>
                                            </p:txEl>
                                          </p:spTgt>
                                        </p:tgtEl>
                                        <p:attrNameLst>
                                          <p:attrName>ppt_h</p:attrName>
                                        </p:attrNameLst>
                                      </p:cBhvr>
                                      <p:tavLst>
                                        <p:tav tm="0">
                                          <p:val>
                                            <p:strVal val="2/3*#ppt_h"/>
                                          </p:val>
                                        </p:tav>
                                        <p:tav tm="100000">
                                          <p:val>
                                            <p:strVal val="#ppt_h"/>
                                          </p:val>
                                        </p:tav>
                                      </p:tavLst>
                                    </p:anim>
                                  </p:childTnLst>
                                </p:cTn>
                              </p:par>
                            </p:childTnLst>
                          </p:cTn>
                        </p:par>
                        <p:par>
                          <p:cTn id="21" fill="hold" nodeType="afterGroup">
                            <p:stCondLst>
                              <p:cond delay="500"/>
                            </p:stCondLst>
                            <p:childTnLst>
                              <p:par>
                                <p:cTn id="22" presetID="23" presetClass="entr" presetSubtype="272" fill="hold" nodeType="afterEffect">
                                  <p:stCondLst>
                                    <p:cond delay="0"/>
                                  </p:stCondLst>
                                  <p:childTnLst>
                                    <p:set>
                                      <p:cBhvr>
                                        <p:cTn id="23" dur="1" fill="hold">
                                          <p:stCondLst>
                                            <p:cond delay="0"/>
                                          </p:stCondLst>
                                        </p:cTn>
                                        <p:tgtEl>
                                          <p:spTgt spid="1049602"/>
                                        </p:tgtEl>
                                        <p:attrNameLst>
                                          <p:attrName>style.visibility</p:attrName>
                                        </p:attrNameLst>
                                      </p:cBhvr>
                                      <p:to>
                                        <p:strVal val="visible"/>
                                      </p:to>
                                    </p:set>
                                    <p:anim calcmode="lin" valueType="num">
                                      <p:cBhvr>
                                        <p:cTn id="24" dur="500" fill="hold"/>
                                        <p:tgtEl>
                                          <p:spTgt spid="1049602"/>
                                        </p:tgtEl>
                                        <p:attrNameLst>
                                          <p:attrName>ppt_w</p:attrName>
                                        </p:attrNameLst>
                                      </p:cBhvr>
                                      <p:tavLst>
                                        <p:tav tm="0">
                                          <p:val>
                                            <p:strVal val="2/3*#ppt_w"/>
                                          </p:val>
                                        </p:tav>
                                        <p:tav tm="100000">
                                          <p:val>
                                            <p:strVal val="#ppt_w"/>
                                          </p:val>
                                        </p:tav>
                                      </p:tavLst>
                                    </p:anim>
                                    <p:anim calcmode="lin" valueType="num">
                                      <p:cBhvr>
                                        <p:cTn id="25" dur="500" fill="hold"/>
                                        <p:tgtEl>
                                          <p:spTgt spid="1049602"/>
                                        </p:tgtEl>
                                        <p:attrNameLst>
                                          <p:attrName>ppt_h</p:attrName>
                                        </p:attrNameLst>
                                      </p:cBhvr>
                                      <p:tavLst>
                                        <p:tav tm="0">
                                          <p:val>
                                            <p:strVal val="2/3*#ppt_h"/>
                                          </p:val>
                                        </p:tav>
                                        <p:tav tm="100000">
                                          <p:val>
                                            <p:strVal val="#ppt_h"/>
                                          </p:val>
                                        </p:tav>
                                      </p:tavLst>
                                    </p:anim>
                                  </p:childTnLst>
                                </p:cTn>
                              </p:par>
                            </p:childTnLst>
                          </p:cTn>
                        </p:par>
                        <p:par>
                          <p:cTn id="26" fill="hold" nodeType="afterGroup">
                            <p:stCondLst>
                              <p:cond delay="1000"/>
                            </p:stCondLst>
                            <p:childTnLst>
                              <p:par>
                                <p:cTn id="27" presetID="23" presetClass="entr" presetSubtype="32" fill="hold" nodeType="afterEffect">
                                  <p:stCondLst>
                                    <p:cond delay="0"/>
                                  </p:stCondLst>
                                  <p:childTnLst>
                                    <p:set>
                                      <p:cBhvr>
                                        <p:cTn id="28" dur="1" fill="hold">
                                          <p:stCondLst>
                                            <p:cond delay="0"/>
                                          </p:stCondLst>
                                        </p:cTn>
                                        <p:tgtEl>
                                          <p:spTgt spid="1049605"/>
                                        </p:tgtEl>
                                        <p:attrNameLst>
                                          <p:attrName>style.visibility</p:attrName>
                                        </p:attrNameLst>
                                      </p:cBhvr>
                                      <p:to>
                                        <p:strVal val="visible"/>
                                      </p:to>
                                    </p:set>
                                    <p:anim calcmode="lin" valueType="num">
                                      <p:cBhvr>
                                        <p:cTn id="29" dur="500" fill="hold"/>
                                        <p:tgtEl>
                                          <p:spTgt spid="1049605"/>
                                        </p:tgtEl>
                                        <p:attrNameLst>
                                          <p:attrName>ppt_w</p:attrName>
                                        </p:attrNameLst>
                                      </p:cBhvr>
                                      <p:tavLst>
                                        <p:tav tm="0">
                                          <p:val>
                                            <p:strVal val="4*#ppt_w"/>
                                          </p:val>
                                        </p:tav>
                                        <p:tav tm="100000">
                                          <p:val>
                                            <p:strVal val="#ppt_w"/>
                                          </p:val>
                                        </p:tav>
                                      </p:tavLst>
                                    </p:anim>
                                    <p:anim calcmode="lin" valueType="num">
                                      <p:cBhvr>
                                        <p:cTn id="30" dur="500" fill="hold"/>
                                        <p:tgtEl>
                                          <p:spTgt spid="1049605"/>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603"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CN" smtClean="0"/>
              <a:t>SMTP and POP</a:t>
            </a:r>
          </a:p>
        </p:txBody>
      </p:sp>
      <p:sp>
        <p:nvSpPr>
          <p:cNvPr id="1070083" name="Rectangle 3"/>
          <p:cNvSpPr>
            <a:spLocks noGrp="1" noChangeArrowheads="1"/>
          </p:cNvSpPr>
          <p:nvPr>
            <p:ph type="body" idx="1"/>
          </p:nvPr>
        </p:nvSpPr>
        <p:spPr>
          <a:xfrm>
            <a:off x="395288" y="1773238"/>
            <a:ext cx="8224837" cy="4032250"/>
          </a:xfrm>
        </p:spPr>
        <p:txBody>
          <a:bodyPr/>
          <a:lstStyle/>
          <a:p>
            <a:pPr eaLnBrk="1" hangingPunct="1">
              <a:lnSpc>
                <a:spcPct val="130000"/>
              </a:lnSpc>
              <a:buFont typeface="Wingdings" pitchFamily="82" charset="2"/>
              <a:buChar char="o"/>
              <a:defRPr/>
            </a:pPr>
            <a:r>
              <a:rPr lang="en-US" altLang="zh-CN" sz="2900" smtClean="0"/>
              <a:t>E</a:t>
            </a:r>
            <a:r>
              <a:rPr lang="en-GB" sz="2900" smtClean="0"/>
              <a:t>-</a:t>
            </a:r>
            <a:r>
              <a:rPr lang="en-US" altLang="zh-CN" sz="2900" smtClean="0"/>
              <a:t>mail servers communicate with each other using the SMTP to send and POP to receive</a:t>
            </a:r>
            <a:r>
              <a:rPr lang="zh-CN" altLang="en-US" sz="2900" smtClean="0"/>
              <a:t> </a:t>
            </a:r>
            <a:r>
              <a:rPr lang="en-US" altLang="zh-CN" sz="2900" smtClean="0"/>
              <a:t>mail. </a:t>
            </a:r>
          </a:p>
          <a:p>
            <a:pPr lvl="1" eaLnBrk="1" hangingPunct="1">
              <a:lnSpc>
                <a:spcPct val="130000"/>
              </a:lnSpc>
              <a:buFont typeface="Wingdings" pitchFamily="82" charset="2"/>
              <a:buChar char="n"/>
              <a:defRPr/>
            </a:pPr>
            <a:r>
              <a:rPr kumimoji="1" lang="en-US" altLang="zh-CN" b="1" smtClean="0">
                <a:effectLst>
                  <a:outerShdw blurRad="38100" dist="38100" dir="2700000" algn="tl">
                    <a:srgbClr val="C0C0C0"/>
                  </a:outerShdw>
                </a:effectLst>
              </a:rPr>
              <a:t>SMTP (Simple Mail Transfer Protocol)</a:t>
            </a:r>
          </a:p>
          <a:p>
            <a:pPr lvl="1" eaLnBrk="1" hangingPunct="1">
              <a:lnSpc>
                <a:spcPct val="130000"/>
              </a:lnSpc>
              <a:buFont typeface="Wingdings" pitchFamily="82" charset="2"/>
              <a:buChar char="n"/>
              <a:defRPr/>
            </a:pPr>
            <a:r>
              <a:rPr kumimoji="1" lang="en-US" altLang="zh-CN" b="1" smtClean="0">
                <a:effectLst>
                  <a:outerShdw blurRad="38100" dist="38100" dir="2700000" algn="tl">
                    <a:srgbClr val="C0C0C0"/>
                  </a:outerShdw>
                </a:effectLst>
              </a:rPr>
              <a:t>POP3 (Post Office Protocol version 3)</a:t>
            </a:r>
          </a:p>
          <a:p>
            <a:pPr lvl="1" eaLnBrk="1" hangingPunct="1">
              <a:lnSpc>
                <a:spcPct val="130000"/>
              </a:lnSpc>
              <a:buFont typeface="Wingdings" pitchFamily="82" charset="2"/>
              <a:buChar char="n"/>
              <a:defRPr/>
            </a:pPr>
            <a:endParaRPr kumimoji="1" lang="en-US" altLang="zh-CN" b="1" smtClean="0">
              <a:effectLst>
                <a:outerShdw blurRad="38100" dist="38100" dir="2700000" algn="tl">
                  <a:srgbClr val="C0C0C0"/>
                </a:outerShdw>
              </a:effectLst>
            </a:endParaRPr>
          </a:p>
          <a:p>
            <a:pPr lvl="1" eaLnBrk="1" hangingPunct="1">
              <a:lnSpc>
                <a:spcPct val="130000"/>
              </a:lnSpc>
              <a:buFont typeface="Wingdings" pitchFamily="82" charset="2"/>
              <a:buChar char="n"/>
              <a:defRPr/>
            </a:pPr>
            <a:endParaRPr lang="en-US" altLang="zh-CN" sz="250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5"/>
          <p:cNvSpPr>
            <a:spLocks noChangeArrowheads="1"/>
          </p:cNvSpPr>
          <p:nvPr/>
        </p:nvSpPr>
        <p:spPr bwMode="auto">
          <a:xfrm>
            <a:off x="6227763" y="1989138"/>
            <a:ext cx="1512887" cy="2663825"/>
          </a:xfrm>
          <a:prstGeom prst="rect">
            <a:avLst/>
          </a:prstGeom>
          <a:solidFill>
            <a:srgbClr val="FFFF99"/>
          </a:solidFill>
          <a:ln w="9525">
            <a:solidFill>
              <a:srgbClr val="996600"/>
            </a:solidFill>
            <a:miter lim="800000"/>
            <a:headEnd/>
            <a:tailEnd/>
          </a:ln>
        </p:spPr>
        <p:txBody>
          <a:bodyPr wrap="none" anchor="ctr"/>
          <a:lstStyle/>
          <a:p>
            <a:pPr algn="ctr"/>
            <a:endParaRPr lang="zh-CN" altLang="en-US">
              <a:latin typeface="Tahoma" pitchFamily="34" charset="0"/>
            </a:endParaRPr>
          </a:p>
        </p:txBody>
      </p:sp>
      <p:sp>
        <p:nvSpPr>
          <p:cNvPr id="3076" name="Rectangle 6"/>
          <p:cNvSpPr>
            <a:spLocks noChangeArrowheads="1"/>
          </p:cNvSpPr>
          <p:nvPr/>
        </p:nvSpPr>
        <p:spPr bwMode="auto">
          <a:xfrm>
            <a:off x="1619250" y="1989138"/>
            <a:ext cx="1512888" cy="2663825"/>
          </a:xfrm>
          <a:prstGeom prst="rect">
            <a:avLst/>
          </a:prstGeom>
          <a:solidFill>
            <a:srgbClr val="FFFF99"/>
          </a:solidFill>
          <a:ln w="9525">
            <a:solidFill>
              <a:srgbClr val="996600"/>
            </a:solidFill>
            <a:miter lim="800000"/>
            <a:headEnd/>
            <a:tailEnd/>
          </a:ln>
        </p:spPr>
        <p:txBody>
          <a:bodyPr wrap="none" anchor="ctr"/>
          <a:lstStyle/>
          <a:p>
            <a:endParaRPr lang="zh-CN" altLang="en-US"/>
          </a:p>
        </p:txBody>
      </p:sp>
      <p:sp>
        <p:nvSpPr>
          <p:cNvPr id="3077" name="Line 7"/>
          <p:cNvSpPr>
            <a:spLocks noChangeShapeType="1"/>
          </p:cNvSpPr>
          <p:nvPr/>
        </p:nvSpPr>
        <p:spPr bwMode="auto">
          <a:xfrm flipH="1" flipV="1">
            <a:off x="5848350" y="3479800"/>
            <a:ext cx="781050" cy="0"/>
          </a:xfrm>
          <a:prstGeom prst="line">
            <a:avLst/>
          </a:prstGeom>
          <a:noFill/>
          <a:ln w="38100">
            <a:solidFill>
              <a:srgbClr val="3333CC"/>
            </a:solidFill>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074" name="Object 8"/>
          <p:cNvGraphicFramePr>
            <a:graphicFrameLocks noChangeAspect="1"/>
          </p:cNvGraphicFramePr>
          <p:nvPr/>
        </p:nvGraphicFramePr>
        <p:xfrm>
          <a:off x="3348038" y="2657475"/>
          <a:ext cx="2736850" cy="1779588"/>
        </p:xfrm>
        <a:graphic>
          <a:graphicData uri="http://schemas.openxmlformats.org/presentationml/2006/ole">
            <mc:AlternateContent xmlns:mc="http://schemas.openxmlformats.org/markup-compatibility/2006">
              <mc:Choice xmlns:v="urn:schemas-microsoft-com:vml" Requires="v">
                <p:oleObj spid="_x0000_s3483" name="VISIO" r:id="rId4" imgW="1689840" imgH="964440" progId="Visio.Drawing.6">
                  <p:embed/>
                </p:oleObj>
              </mc:Choice>
              <mc:Fallback>
                <p:oleObj name="VISIO" r:id="rId4" imgW="1689840" imgH="964440" progId="Visio.Drawing.6">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8038" y="2657475"/>
                        <a:ext cx="2736850" cy="1779588"/>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078" name="Line 9"/>
          <p:cNvSpPr>
            <a:spLocks noChangeShapeType="1"/>
          </p:cNvSpPr>
          <p:nvPr/>
        </p:nvSpPr>
        <p:spPr bwMode="auto">
          <a:xfrm flipH="1" flipV="1">
            <a:off x="1066800" y="3327400"/>
            <a:ext cx="762000" cy="76200"/>
          </a:xfrm>
          <a:prstGeom prst="line">
            <a:avLst/>
          </a:prstGeom>
          <a:noFill/>
          <a:ln w="28575">
            <a:solidFill>
              <a:srgbClr val="3333CC"/>
            </a:solidFill>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9" name="Freeform 10"/>
          <p:cNvSpPr>
            <a:spLocks/>
          </p:cNvSpPr>
          <p:nvPr/>
        </p:nvSpPr>
        <p:spPr bwMode="auto">
          <a:xfrm>
            <a:off x="7448550" y="3262313"/>
            <a:ext cx="762000" cy="142875"/>
          </a:xfrm>
          <a:custGeom>
            <a:avLst/>
            <a:gdLst>
              <a:gd name="T0" fmla="*/ 1209675089 w 480"/>
              <a:gd name="T1" fmla="*/ 0 h 90"/>
              <a:gd name="T2" fmla="*/ 0 w 480"/>
              <a:gd name="T3" fmla="*/ 226814085 h 90"/>
              <a:gd name="T4" fmla="*/ 0 60000 65536"/>
              <a:gd name="T5" fmla="*/ 0 60000 65536"/>
              <a:gd name="T6" fmla="*/ 0 w 480"/>
              <a:gd name="T7" fmla="*/ 0 h 90"/>
              <a:gd name="T8" fmla="*/ 480 w 480"/>
              <a:gd name="T9" fmla="*/ 90 h 90"/>
            </a:gdLst>
            <a:ahLst/>
            <a:cxnLst>
              <a:cxn ang="T4">
                <a:pos x="T0" y="T1"/>
              </a:cxn>
              <a:cxn ang="T5">
                <a:pos x="T2" y="T3"/>
              </a:cxn>
            </a:cxnLst>
            <a:rect l="T6" t="T7" r="T8" b="T9"/>
            <a:pathLst>
              <a:path w="480" h="90">
                <a:moveTo>
                  <a:pt x="480" y="0"/>
                </a:moveTo>
                <a:lnTo>
                  <a:pt x="0" y="90"/>
                </a:lnTo>
              </a:path>
            </a:pathLst>
          </a:custGeom>
          <a:noFill/>
          <a:ln w="28575">
            <a:solidFill>
              <a:srgbClr val="3333CC"/>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80" name="Line 11"/>
          <p:cNvSpPr>
            <a:spLocks noChangeShapeType="1"/>
          </p:cNvSpPr>
          <p:nvPr/>
        </p:nvSpPr>
        <p:spPr bwMode="auto">
          <a:xfrm flipH="1" flipV="1">
            <a:off x="2819400" y="3556000"/>
            <a:ext cx="781050" cy="0"/>
          </a:xfrm>
          <a:prstGeom prst="line">
            <a:avLst/>
          </a:prstGeom>
          <a:noFill/>
          <a:ln w="38100">
            <a:solidFill>
              <a:srgbClr val="3333CC"/>
            </a:solidFill>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81" name="Text Box 12"/>
          <p:cNvSpPr txBox="1">
            <a:spLocks noChangeArrowheads="1"/>
          </p:cNvSpPr>
          <p:nvPr/>
        </p:nvSpPr>
        <p:spPr bwMode="auto">
          <a:xfrm>
            <a:off x="76200" y="2516188"/>
            <a:ext cx="996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kumimoji="1" lang="en-US" altLang="zh-CN">
                <a:solidFill>
                  <a:srgbClr val="3333CC"/>
                </a:solidFill>
              </a:rPr>
              <a:t>Sender</a:t>
            </a:r>
            <a:endParaRPr kumimoji="1" lang="zh-CN" altLang="en-US">
              <a:solidFill>
                <a:srgbClr val="3333CC"/>
              </a:solidFill>
            </a:endParaRPr>
          </a:p>
        </p:txBody>
      </p:sp>
      <p:sp>
        <p:nvSpPr>
          <p:cNvPr id="1090573" name="Text Box 13"/>
          <p:cNvSpPr txBox="1">
            <a:spLocks noChangeArrowheads="1"/>
          </p:cNvSpPr>
          <p:nvPr/>
        </p:nvSpPr>
        <p:spPr bwMode="auto">
          <a:xfrm>
            <a:off x="3132138" y="4165600"/>
            <a:ext cx="1193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kumimoji="1" lang="en-US" altLang="zh-CN">
                <a:solidFill>
                  <a:srgbClr val="3333CC"/>
                </a:solidFill>
                <a:latin typeface="Times New Roman" pitchFamily="18" charset="0"/>
                <a:ea typeface="黑体" pitchFamily="2" charset="-122"/>
              </a:rPr>
              <a:t>Mail cache</a:t>
            </a:r>
          </a:p>
        </p:txBody>
      </p:sp>
      <p:sp>
        <p:nvSpPr>
          <p:cNvPr id="3083" name="Text Box 14"/>
          <p:cNvSpPr txBox="1">
            <a:spLocks noChangeArrowheads="1"/>
          </p:cNvSpPr>
          <p:nvPr/>
        </p:nvSpPr>
        <p:spPr bwMode="auto">
          <a:xfrm>
            <a:off x="6251575" y="4295775"/>
            <a:ext cx="15065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ctr" eaLnBrk="1" hangingPunct="1"/>
            <a:r>
              <a:rPr kumimoji="1" lang="en-US" altLang="zh-CN">
                <a:solidFill>
                  <a:srgbClr val="3333CC"/>
                </a:solidFill>
                <a:latin typeface="Tahoma" pitchFamily="34" charset="0"/>
              </a:rPr>
              <a:t>E-mail server</a:t>
            </a:r>
          </a:p>
        </p:txBody>
      </p:sp>
      <p:sp>
        <p:nvSpPr>
          <p:cNvPr id="3084" name="Text Box 15"/>
          <p:cNvSpPr txBox="1">
            <a:spLocks noChangeArrowheads="1"/>
          </p:cNvSpPr>
          <p:nvPr/>
        </p:nvSpPr>
        <p:spPr bwMode="auto">
          <a:xfrm>
            <a:off x="4140200" y="3441700"/>
            <a:ext cx="1271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kumimoji="1" lang="en-US" altLang="zh-CN" sz="2400">
                <a:solidFill>
                  <a:srgbClr val="3333CC"/>
                </a:solidFill>
                <a:latin typeface="Tahoma" pitchFamily="34" charset="0"/>
                <a:ea typeface="黑体" pitchFamily="2" charset="-122"/>
              </a:rPr>
              <a:t>Internet</a:t>
            </a:r>
          </a:p>
        </p:txBody>
      </p:sp>
      <p:sp>
        <p:nvSpPr>
          <p:cNvPr id="3085" name="Oval 16"/>
          <p:cNvSpPr>
            <a:spLocks noChangeArrowheads="1"/>
          </p:cNvSpPr>
          <p:nvPr/>
        </p:nvSpPr>
        <p:spPr bwMode="auto">
          <a:xfrm>
            <a:off x="6324600" y="2792413"/>
            <a:ext cx="1296988" cy="1296987"/>
          </a:xfrm>
          <a:prstGeom prst="ellipse">
            <a:avLst/>
          </a:prstGeom>
          <a:solidFill>
            <a:srgbClr val="008000"/>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p>
            <a:endParaRPr lang="zh-CN" altLang="en-US"/>
          </a:p>
        </p:txBody>
      </p:sp>
      <p:grpSp>
        <p:nvGrpSpPr>
          <p:cNvPr id="3086" name="Group 17"/>
          <p:cNvGrpSpPr>
            <a:grpSpLocks/>
          </p:cNvGrpSpPr>
          <p:nvPr/>
        </p:nvGrpSpPr>
        <p:grpSpPr bwMode="auto">
          <a:xfrm>
            <a:off x="6707188" y="2901950"/>
            <a:ext cx="457200" cy="457200"/>
            <a:chOff x="2351" y="2975"/>
            <a:chExt cx="481" cy="433"/>
          </a:xfrm>
        </p:grpSpPr>
        <p:sp>
          <p:nvSpPr>
            <p:cNvPr id="3435" name="Rectangle 18"/>
            <p:cNvSpPr>
              <a:spLocks noChangeArrowheads="1"/>
            </p:cNvSpPr>
            <p:nvPr/>
          </p:nvSpPr>
          <p:spPr bwMode="auto">
            <a:xfrm rot="-5400000">
              <a:off x="2376" y="2952"/>
              <a:ext cx="432" cy="480"/>
            </a:xfrm>
            <a:prstGeom prst="rect">
              <a:avLst/>
            </a:prstGeom>
            <a:solidFill>
              <a:srgbClr val="008000"/>
            </a:solidFill>
            <a:ln w="19050">
              <a:solidFill>
                <a:schemeClr val="tx1"/>
              </a:solidFill>
              <a:miter lim="800000"/>
              <a:headEnd/>
              <a:tailEnd/>
            </a:ln>
          </p:spPr>
          <p:txBody>
            <a:bodyPr wrap="none" anchor="ctr"/>
            <a:lstStyle/>
            <a:p>
              <a:endParaRPr lang="zh-CN" altLang="en-US"/>
            </a:p>
          </p:txBody>
        </p:sp>
        <p:sp>
          <p:nvSpPr>
            <p:cNvPr id="3436" name="Line 19"/>
            <p:cNvSpPr>
              <a:spLocks noChangeShapeType="1"/>
            </p:cNvSpPr>
            <p:nvPr/>
          </p:nvSpPr>
          <p:spPr bwMode="auto">
            <a:xfrm rot="10800000">
              <a:off x="2351" y="3321"/>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37" name="Line 20"/>
            <p:cNvSpPr>
              <a:spLocks noChangeShapeType="1"/>
            </p:cNvSpPr>
            <p:nvPr/>
          </p:nvSpPr>
          <p:spPr bwMode="auto">
            <a:xfrm rot="10800000">
              <a:off x="2351" y="3234"/>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38" name="Line 21"/>
            <p:cNvSpPr>
              <a:spLocks noChangeShapeType="1"/>
            </p:cNvSpPr>
            <p:nvPr/>
          </p:nvSpPr>
          <p:spPr bwMode="auto">
            <a:xfrm rot="10800000">
              <a:off x="2351" y="3148"/>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39" name="Line 22"/>
            <p:cNvSpPr>
              <a:spLocks noChangeShapeType="1"/>
            </p:cNvSpPr>
            <p:nvPr/>
          </p:nvSpPr>
          <p:spPr bwMode="auto">
            <a:xfrm rot="10800000">
              <a:off x="2351" y="3061"/>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40" name="Line 23"/>
            <p:cNvSpPr>
              <a:spLocks noChangeShapeType="1"/>
            </p:cNvSpPr>
            <p:nvPr/>
          </p:nvSpPr>
          <p:spPr bwMode="auto">
            <a:xfrm rot="5400000">
              <a:off x="2519" y="3191"/>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41" name="Line 24"/>
            <p:cNvSpPr>
              <a:spLocks noChangeShapeType="1"/>
            </p:cNvSpPr>
            <p:nvPr/>
          </p:nvSpPr>
          <p:spPr bwMode="auto">
            <a:xfrm rot="5400000">
              <a:off x="2423" y="3191"/>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42" name="Line 25"/>
            <p:cNvSpPr>
              <a:spLocks noChangeShapeType="1"/>
            </p:cNvSpPr>
            <p:nvPr/>
          </p:nvSpPr>
          <p:spPr bwMode="auto">
            <a:xfrm rot="5400000">
              <a:off x="2327" y="3191"/>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43" name="Line 26"/>
            <p:cNvSpPr>
              <a:spLocks noChangeShapeType="1"/>
            </p:cNvSpPr>
            <p:nvPr/>
          </p:nvSpPr>
          <p:spPr bwMode="auto">
            <a:xfrm rot="5400000">
              <a:off x="2231" y="3191"/>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87" name="Group 27"/>
          <p:cNvGrpSpPr>
            <a:grpSpLocks/>
          </p:cNvGrpSpPr>
          <p:nvPr/>
        </p:nvGrpSpPr>
        <p:grpSpPr bwMode="auto">
          <a:xfrm>
            <a:off x="6602413" y="3454400"/>
            <a:ext cx="730250" cy="457200"/>
            <a:chOff x="1296" y="768"/>
            <a:chExt cx="556" cy="336"/>
          </a:xfrm>
        </p:grpSpPr>
        <p:sp>
          <p:nvSpPr>
            <p:cNvPr id="3412" name="Rectangle 28"/>
            <p:cNvSpPr>
              <a:spLocks noChangeArrowheads="1"/>
            </p:cNvSpPr>
            <p:nvPr/>
          </p:nvSpPr>
          <p:spPr bwMode="auto">
            <a:xfrm>
              <a:off x="1296" y="768"/>
              <a:ext cx="556" cy="336"/>
            </a:xfrm>
            <a:prstGeom prst="rect">
              <a:avLst/>
            </a:prstGeom>
            <a:solidFill>
              <a:srgbClr val="008000"/>
            </a:solidFill>
            <a:ln w="12700">
              <a:solidFill>
                <a:schemeClr val="tx1"/>
              </a:solidFill>
              <a:miter lim="800000"/>
              <a:headEnd/>
              <a:tailEnd/>
            </a:ln>
          </p:spPr>
          <p:txBody>
            <a:bodyPr wrap="none" anchor="ctr"/>
            <a:lstStyle/>
            <a:p>
              <a:pPr algn="ctr"/>
              <a:endParaRPr kumimoji="1" lang="zh-CN" altLang="en-US" sz="1600">
                <a:solidFill>
                  <a:srgbClr val="3333CC"/>
                </a:solidFill>
                <a:latin typeface="Times New Roman" pitchFamily="18" charset="0"/>
              </a:endParaRPr>
            </a:p>
          </p:txBody>
        </p:sp>
        <p:grpSp>
          <p:nvGrpSpPr>
            <p:cNvPr id="3413" name="Group 29"/>
            <p:cNvGrpSpPr>
              <a:grpSpLocks/>
            </p:cNvGrpSpPr>
            <p:nvPr/>
          </p:nvGrpSpPr>
          <p:grpSpPr bwMode="auto">
            <a:xfrm>
              <a:off x="1367" y="829"/>
              <a:ext cx="393" cy="214"/>
              <a:chOff x="2928" y="3744"/>
              <a:chExt cx="528" cy="336"/>
            </a:xfrm>
          </p:grpSpPr>
          <p:grpSp>
            <p:nvGrpSpPr>
              <p:cNvPr id="3414" name="Group 30"/>
              <p:cNvGrpSpPr>
                <a:grpSpLocks/>
              </p:cNvGrpSpPr>
              <p:nvPr/>
            </p:nvGrpSpPr>
            <p:grpSpPr bwMode="auto">
              <a:xfrm>
                <a:off x="3024" y="3744"/>
                <a:ext cx="432" cy="240"/>
                <a:chOff x="2736" y="3648"/>
                <a:chExt cx="432" cy="240"/>
              </a:xfrm>
            </p:grpSpPr>
            <p:grpSp>
              <p:nvGrpSpPr>
                <p:cNvPr id="3429" name="Group 31"/>
                <p:cNvGrpSpPr>
                  <a:grpSpLocks/>
                </p:cNvGrpSpPr>
                <p:nvPr/>
              </p:nvGrpSpPr>
              <p:grpSpPr bwMode="auto">
                <a:xfrm>
                  <a:off x="2736" y="3648"/>
                  <a:ext cx="432" cy="240"/>
                  <a:chOff x="2592" y="3504"/>
                  <a:chExt cx="576" cy="384"/>
                </a:xfrm>
              </p:grpSpPr>
              <p:sp>
                <p:nvSpPr>
                  <p:cNvPr id="3431" name="Rectangle 32"/>
                  <p:cNvSpPr>
                    <a:spLocks noChangeArrowheads="1"/>
                  </p:cNvSpPr>
                  <p:nvPr/>
                </p:nvSpPr>
                <p:spPr bwMode="auto">
                  <a:xfrm>
                    <a:off x="2592" y="3504"/>
                    <a:ext cx="576" cy="384"/>
                  </a:xfrm>
                  <a:prstGeom prst="rect">
                    <a:avLst/>
                  </a:prstGeom>
                  <a:solidFill>
                    <a:srgbClr val="008000"/>
                  </a:solidFill>
                  <a:ln w="9525">
                    <a:solidFill>
                      <a:schemeClr val="tx1"/>
                    </a:solidFill>
                    <a:miter lim="800000"/>
                    <a:headEnd/>
                    <a:tailEnd/>
                  </a:ln>
                </p:spPr>
                <p:txBody>
                  <a:bodyPr wrap="none" anchor="ctr"/>
                  <a:lstStyle/>
                  <a:p>
                    <a:endParaRPr lang="zh-CN" altLang="en-US"/>
                  </a:p>
                </p:txBody>
              </p:sp>
              <p:sp>
                <p:nvSpPr>
                  <p:cNvPr id="3432" name="Freeform 33"/>
                  <p:cNvSpPr>
                    <a:spLocks/>
                  </p:cNvSpPr>
                  <p:nvPr/>
                </p:nvSpPr>
                <p:spPr bwMode="auto">
                  <a:xfrm>
                    <a:off x="2592" y="3504"/>
                    <a:ext cx="576" cy="240"/>
                  </a:xfrm>
                  <a:custGeom>
                    <a:avLst/>
                    <a:gdLst>
                      <a:gd name="T0" fmla="*/ 0 w 576"/>
                      <a:gd name="T1" fmla="*/ 0 h 240"/>
                      <a:gd name="T2" fmla="*/ 288 w 576"/>
                      <a:gd name="T3" fmla="*/ 240 h 240"/>
                      <a:gd name="T4" fmla="*/ 576 w 576"/>
                      <a:gd name="T5" fmla="*/ 0 h 240"/>
                      <a:gd name="T6" fmla="*/ 0 60000 65536"/>
                      <a:gd name="T7" fmla="*/ 0 60000 65536"/>
                      <a:gd name="T8" fmla="*/ 0 60000 65536"/>
                      <a:gd name="T9" fmla="*/ 0 w 576"/>
                      <a:gd name="T10" fmla="*/ 0 h 240"/>
                      <a:gd name="T11" fmla="*/ 576 w 576"/>
                      <a:gd name="T12" fmla="*/ 240 h 240"/>
                    </a:gdLst>
                    <a:ahLst/>
                    <a:cxnLst>
                      <a:cxn ang="T6">
                        <a:pos x="T0" y="T1"/>
                      </a:cxn>
                      <a:cxn ang="T7">
                        <a:pos x="T2" y="T3"/>
                      </a:cxn>
                      <a:cxn ang="T8">
                        <a:pos x="T4" y="T5"/>
                      </a:cxn>
                    </a:cxnLst>
                    <a:rect l="T9" t="T10" r="T11" b="T12"/>
                    <a:pathLst>
                      <a:path w="576" h="240">
                        <a:moveTo>
                          <a:pt x="0" y="0"/>
                        </a:moveTo>
                        <a:lnTo>
                          <a:pt x="288" y="240"/>
                        </a:lnTo>
                        <a:lnTo>
                          <a:pt x="576" y="0"/>
                        </a:lnTo>
                      </a:path>
                    </a:pathLst>
                  </a:custGeom>
                  <a:solidFill>
                    <a:srgbClr val="008000"/>
                  </a:solidFill>
                  <a:ln w="9525">
                    <a:solidFill>
                      <a:schemeClr val="tx1"/>
                    </a:solidFill>
                    <a:round/>
                    <a:headEnd/>
                    <a:tailEnd/>
                  </a:ln>
                </p:spPr>
                <p:txBody>
                  <a:bodyPr wrap="none" anchor="ctr"/>
                  <a:lstStyle/>
                  <a:p>
                    <a:endParaRPr lang="zh-CN" altLang="en-US"/>
                  </a:p>
                </p:txBody>
              </p:sp>
              <p:sp>
                <p:nvSpPr>
                  <p:cNvPr id="3433" name="Line 34"/>
                  <p:cNvSpPr>
                    <a:spLocks noChangeShapeType="1"/>
                  </p:cNvSpPr>
                  <p:nvPr/>
                </p:nvSpPr>
                <p:spPr bwMode="auto">
                  <a:xfrm flipV="1">
                    <a:off x="2592" y="3704"/>
                    <a:ext cx="232" cy="1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34" name="Line 35"/>
                  <p:cNvSpPr>
                    <a:spLocks noChangeShapeType="1"/>
                  </p:cNvSpPr>
                  <p:nvPr/>
                </p:nvSpPr>
                <p:spPr bwMode="auto">
                  <a:xfrm flipH="1" flipV="1">
                    <a:off x="2936" y="3704"/>
                    <a:ext cx="232" cy="1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430" name="Line 36"/>
                <p:cNvSpPr>
                  <a:spLocks noChangeShapeType="1"/>
                </p:cNvSpPr>
                <p:nvPr/>
              </p:nvSpPr>
              <p:spPr bwMode="auto">
                <a:xfrm>
                  <a:off x="2736" y="3648"/>
                  <a:ext cx="4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415" name="Group 37"/>
              <p:cNvGrpSpPr>
                <a:grpSpLocks/>
              </p:cNvGrpSpPr>
              <p:nvPr/>
            </p:nvGrpSpPr>
            <p:grpSpPr bwMode="auto">
              <a:xfrm>
                <a:off x="2976" y="3792"/>
                <a:ext cx="432" cy="240"/>
                <a:chOff x="2736" y="3648"/>
                <a:chExt cx="432" cy="240"/>
              </a:xfrm>
            </p:grpSpPr>
            <p:grpSp>
              <p:nvGrpSpPr>
                <p:cNvPr id="3423" name="Group 38"/>
                <p:cNvGrpSpPr>
                  <a:grpSpLocks/>
                </p:cNvGrpSpPr>
                <p:nvPr/>
              </p:nvGrpSpPr>
              <p:grpSpPr bwMode="auto">
                <a:xfrm>
                  <a:off x="2736" y="3648"/>
                  <a:ext cx="432" cy="240"/>
                  <a:chOff x="2592" y="3504"/>
                  <a:chExt cx="576" cy="384"/>
                </a:xfrm>
              </p:grpSpPr>
              <p:sp>
                <p:nvSpPr>
                  <p:cNvPr id="3425" name="Rectangle 39"/>
                  <p:cNvSpPr>
                    <a:spLocks noChangeArrowheads="1"/>
                  </p:cNvSpPr>
                  <p:nvPr/>
                </p:nvSpPr>
                <p:spPr bwMode="auto">
                  <a:xfrm>
                    <a:off x="2592" y="3504"/>
                    <a:ext cx="576" cy="384"/>
                  </a:xfrm>
                  <a:prstGeom prst="rect">
                    <a:avLst/>
                  </a:prstGeom>
                  <a:solidFill>
                    <a:srgbClr val="008000"/>
                  </a:solidFill>
                  <a:ln w="9525">
                    <a:solidFill>
                      <a:schemeClr val="tx1"/>
                    </a:solidFill>
                    <a:miter lim="800000"/>
                    <a:headEnd/>
                    <a:tailEnd/>
                  </a:ln>
                </p:spPr>
                <p:txBody>
                  <a:bodyPr wrap="none" anchor="ctr"/>
                  <a:lstStyle/>
                  <a:p>
                    <a:endParaRPr lang="zh-CN" altLang="en-US"/>
                  </a:p>
                </p:txBody>
              </p:sp>
              <p:sp>
                <p:nvSpPr>
                  <p:cNvPr id="3426" name="Freeform 40"/>
                  <p:cNvSpPr>
                    <a:spLocks/>
                  </p:cNvSpPr>
                  <p:nvPr/>
                </p:nvSpPr>
                <p:spPr bwMode="auto">
                  <a:xfrm>
                    <a:off x="2592" y="3504"/>
                    <a:ext cx="576" cy="240"/>
                  </a:xfrm>
                  <a:custGeom>
                    <a:avLst/>
                    <a:gdLst>
                      <a:gd name="T0" fmla="*/ 0 w 576"/>
                      <a:gd name="T1" fmla="*/ 0 h 240"/>
                      <a:gd name="T2" fmla="*/ 288 w 576"/>
                      <a:gd name="T3" fmla="*/ 240 h 240"/>
                      <a:gd name="T4" fmla="*/ 576 w 576"/>
                      <a:gd name="T5" fmla="*/ 0 h 240"/>
                      <a:gd name="T6" fmla="*/ 0 60000 65536"/>
                      <a:gd name="T7" fmla="*/ 0 60000 65536"/>
                      <a:gd name="T8" fmla="*/ 0 60000 65536"/>
                      <a:gd name="T9" fmla="*/ 0 w 576"/>
                      <a:gd name="T10" fmla="*/ 0 h 240"/>
                      <a:gd name="T11" fmla="*/ 576 w 576"/>
                      <a:gd name="T12" fmla="*/ 240 h 240"/>
                    </a:gdLst>
                    <a:ahLst/>
                    <a:cxnLst>
                      <a:cxn ang="T6">
                        <a:pos x="T0" y="T1"/>
                      </a:cxn>
                      <a:cxn ang="T7">
                        <a:pos x="T2" y="T3"/>
                      </a:cxn>
                      <a:cxn ang="T8">
                        <a:pos x="T4" y="T5"/>
                      </a:cxn>
                    </a:cxnLst>
                    <a:rect l="T9" t="T10" r="T11" b="T12"/>
                    <a:pathLst>
                      <a:path w="576" h="240">
                        <a:moveTo>
                          <a:pt x="0" y="0"/>
                        </a:moveTo>
                        <a:lnTo>
                          <a:pt x="288" y="240"/>
                        </a:lnTo>
                        <a:lnTo>
                          <a:pt x="576" y="0"/>
                        </a:lnTo>
                      </a:path>
                    </a:pathLst>
                  </a:custGeom>
                  <a:solidFill>
                    <a:srgbClr val="008000"/>
                  </a:solidFill>
                  <a:ln w="9525">
                    <a:solidFill>
                      <a:schemeClr val="tx1"/>
                    </a:solidFill>
                    <a:round/>
                    <a:headEnd/>
                    <a:tailEnd/>
                  </a:ln>
                </p:spPr>
                <p:txBody>
                  <a:bodyPr wrap="none" anchor="ctr"/>
                  <a:lstStyle/>
                  <a:p>
                    <a:endParaRPr lang="zh-CN" altLang="en-US"/>
                  </a:p>
                </p:txBody>
              </p:sp>
              <p:sp>
                <p:nvSpPr>
                  <p:cNvPr id="3427" name="Line 41"/>
                  <p:cNvSpPr>
                    <a:spLocks noChangeShapeType="1"/>
                  </p:cNvSpPr>
                  <p:nvPr/>
                </p:nvSpPr>
                <p:spPr bwMode="auto">
                  <a:xfrm flipV="1">
                    <a:off x="2592" y="3704"/>
                    <a:ext cx="232" cy="1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28" name="Line 42"/>
                  <p:cNvSpPr>
                    <a:spLocks noChangeShapeType="1"/>
                  </p:cNvSpPr>
                  <p:nvPr/>
                </p:nvSpPr>
                <p:spPr bwMode="auto">
                  <a:xfrm flipH="1" flipV="1">
                    <a:off x="2936" y="3704"/>
                    <a:ext cx="232" cy="1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424" name="Line 43"/>
                <p:cNvSpPr>
                  <a:spLocks noChangeShapeType="1"/>
                </p:cNvSpPr>
                <p:nvPr/>
              </p:nvSpPr>
              <p:spPr bwMode="auto">
                <a:xfrm>
                  <a:off x="2736" y="3648"/>
                  <a:ext cx="4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416" name="Group 44"/>
              <p:cNvGrpSpPr>
                <a:grpSpLocks/>
              </p:cNvGrpSpPr>
              <p:nvPr/>
            </p:nvGrpSpPr>
            <p:grpSpPr bwMode="auto">
              <a:xfrm>
                <a:off x="2928" y="3840"/>
                <a:ext cx="432" cy="240"/>
                <a:chOff x="2736" y="3648"/>
                <a:chExt cx="432" cy="240"/>
              </a:xfrm>
            </p:grpSpPr>
            <p:grpSp>
              <p:nvGrpSpPr>
                <p:cNvPr id="3417" name="Group 45"/>
                <p:cNvGrpSpPr>
                  <a:grpSpLocks/>
                </p:cNvGrpSpPr>
                <p:nvPr/>
              </p:nvGrpSpPr>
              <p:grpSpPr bwMode="auto">
                <a:xfrm>
                  <a:off x="2736" y="3648"/>
                  <a:ext cx="432" cy="240"/>
                  <a:chOff x="2592" y="3504"/>
                  <a:chExt cx="576" cy="384"/>
                </a:xfrm>
              </p:grpSpPr>
              <p:sp>
                <p:nvSpPr>
                  <p:cNvPr id="3419" name="Rectangle 46"/>
                  <p:cNvSpPr>
                    <a:spLocks noChangeArrowheads="1"/>
                  </p:cNvSpPr>
                  <p:nvPr/>
                </p:nvSpPr>
                <p:spPr bwMode="auto">
                  <a:xfrm>
                    <a:off x="2592" y="3504"/>
                    <a:ext cx="576" cy="384"/>
                  </a:xfrm>
                  <a:prstGeom prst="rect">
                    <a:avLst/>
                  </a:prstGeom>
                  <a:solidFill>
                    <a:srgbClr val="008000"/>
                  </a:solidFill>
                  <a:ln w="9525">
                    <a:solidFill>
                      <a:schemeClr val="tx1"/>
                    </a:solidFill>
                    <a:miter lim="800000"/>
                    <a:headEnd/>
                    <a:tailEnd/>
                  </a:ln>
                </p:spPr>
                <p:txBody>
                  <a:bodyPr wrap="none" anchor="ctr"/>
                  <a:lstStyle/>
                  <a:p>
                    <a:endParaRPr lang="zh-CN" altLang="en-US"/>
                  </a:p>
                </p:txBody>
              </p:sp>
              <p:sp>
                <p:nvSpPr>
                  <p:cNvPr id="3420" name="Freeform 47"/>
                  <p:cNvSpPr>
                    <a:spLocks/>
                  </p:cNvSpPr>
                  <p:nvPr/>
                </p:nvSpPr>
                <p:spPr bwMode="auto">
                  <a:xfrm>
                    <a:off x="2592" y="3504"/>
                    <a:ext cx="576" cy="240"/>
                  </a:xfrm>
                  <a:custGeom>
                    <a:avLst/>
                    <a:gdLst>
                      <a:gd name="T0" fmla="*/ 0 w 576"/>
                      <a:gd name="T1" fmla="*/ 0 h 240"/>
                      <a:gd name="T2" fmla="*/ 288 w 576"/>
                      <a:gd name="T3" fmla="*/ 240 h 240"/>
                      <a:gd name="T4" fmla="*/ 576 w 576"/>
                      <a:gd name="T5" fmla="*/ 0 h 240"/>
                      <a:gd name="T6" fmla="*/ 0 60000 65536"/>
                      <a:gd name="T7" fmla="*/ 0 60000 65536"/>
                      <a:gd name="T8" fmla="*/ 0 60000 65536"/>
                      <a:gd name="T9" fmla="*/ 0 w 576"/>
                      <a:gd name="T10" fmla="*/ 0 h 240"/>
                      <a:gd name="T11" fmla="*/ 576 w 576"/>
                      <a:gd name="T12" fmla="*/ 240 h 240"/>
                    </a:gdLst>
                    <a:ahLst/>
                    <a:cxnLst>
                      <a:cxn ang="T6">
                        <a:pos x="T0" y="T1"/>
                      </a:cxn>
                      <a:cxn ang="T7">
                        <a:pos x="T2" y="T3"/>
                      </a:cxn>
                      <a:cxn ang="T8">
                        <a:pos x="T4" y="T5"/>
                      </a:cxn>
                    </a:cxnLst>
                    <a:rect l="T9" t="T10" r="T11" b="T12"/>
                    <a:pathLst>
                      <a:path w="576" h="240">
                        <a:moveTo>
                          <a:pt x="0" y="0"/>
                        </a:moveTo>
                        <a:lnTo>
                          <a:pt x="288" y="240"/>
                        </a:lnTo>
                        <a:lnTo>
                          <a:pt x="576" y="0"/>
                        </a:lnTo>
                      </a:path>
                    </a:pathLst>
                  </a:custGeom>
                  <a:solidFill>
                    <a:srgbClr val="008000"/>
                  </a:solidFill>
                  <a:ln w="9525">
                    <a:solidFill>
                      <a:schemeClr val="tx1"/>
                    </a:solidFill>
                    <a:round/>
                    <a:headEnd/>
                    <a:tailEnd/>
                  </a:ln>
                </p:spPr>
                <p:txBody>
                  <a:bodyPr wrap="none" anchor="ctr"/>
                  <a:lstStyle/>
                  <a:p>
                    <a:endParaRPr lang="zh-CN" altLang="en-US"/>
                  </a:p>
                </p:txBody>
              </p:sp>
              <p:sp>
                <p:nvSpPr>
                  <p:cNvPr id="3421" name="Line 48"/>
                  <p:cNvSpPr>
                    <a:spLocks noChangeShapeType="1"/>
                  </p:cNvSpPr>
                  <p:nvPr/>
                </p:nvSpPr>
                <p:spPr bwMode="auto">
                  <a:xfrm flipV="1">
                    <a:off x="2592" y="3704"/>
                    <a:ext cx="232" cy="1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22" name="Line 49"/>
                  <p:cNvSpPr>
                    <a:spLocks noChangeShapeType="1"/>
                  </p:cNvSpPr>
                  <p:nvPr/>
                </p:nvSpPr>
                <p:spPr bwMode="auto">
                  <a:xfrm flipH="1" flipV="1">
                    <a:off x="2936" y="3704"/>
                    <a:ext cx="232" cy="1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418" name="Line 50"/>
                <p:cNvSpPr>
                  <a:spLocks noChangeShapeType="1"/>
                </p:cNvSpPr>
                <p:nvPr/>
              </p:nvSpPr>
              <p:spPr bwMode="auto">
                <a:xfrm>
                  <a:off x="2736" y="3648"/>
                  <a:ext cx="4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grpSp>
        <p:nvGrpSpPr>
          <p:cNvPr id="3088" name="Group 51"/>
          <p:cNvGrpSpPr>
            <a:grpSpLocks/>
          </p:cNvGrpSpPr>
          <p:nvPr/>
        </p:nvGrpSpPr>
        <p:grpSpPr bwMode="auto">
          <a:xfrm>
            <a:off x="390525" y="3008313"/>
            <a:ext cx="884238" cy="1014412"/>
            <a:chOff x="246" y="1767"/>
            <a:chExt cx="557" cy="639"/>
          </a:xfrm>
        </p:grpSpPr>
        <p:grpSp>
          <p:nvGrpSpPr>
            <p:cNvPr id="3353" name="Group 52"/>
            <p:cNvGrpSpPr>
              <a:grpSpLocks/>
            </p:cNvGrpSpPr>
            <p:nvPr/>
          </p:nvGrpSpPr>
          <p:grpSpPr bwMode="auto">
            <a:xfrm>
              <a:off x="246" y="1943"/>
              <a:ext cx="557" cy="463"/>
              <a:chOff x="246" y="1943"/>
              <a:chExt cx="557" cy="463"/>
            </a:xfrm>
          </p:grpSpPr>
          <p:sp>
            <p:nvSpPr>
              <p:cNvPr id="3406" name="Freeform 53"/>
              <p:cNvSpPr>
                <a:spLocks/>
              </p:cNvSpPr>
              <p:nvPr/>
            </p:nvSpPr>
            <p:spPr bwMode="auto">
              <a:xfrm>
                <a:off x="373" y="2005"/>
                <a:ext cx="196" cy="295"/>
              </a:xfrm>
              <a:custGeom>
                <a:avLst/>
                <a:gdLst>
                  <a:gd name="T0" fmla="*/ 26 w 982"/>
                  <a:gd name="T1" fmla="*/ 1 h 1477"/>
                  <a:gd name="T2" fmla="*/ 39 w 982"/>
                  <a:gd name="T3" fmla="*/ 54 h 1477"/>
                  <a:gd name="T4" fmla="*/ 0 w 982"/>
                  <a:gd name="T5" fmla="*/ 59 h 1477"/>
                  <a:gd name="T6" fmla="*/ 10 w 982"/>
                  <a:gd name="T7" fmla="*/ 0 h 1477"/>
                  <a:gd name="T8" fmla="*/ 0 60000 65536"/>
                  <a:gd name="T9" fmla="*/ 0 60000 65536"/>
                  <a:gd name="T10" fmla="*/ 0 60000 65536"/>
                  <a:gd name="T11" fmla="*/ 0 60000 65536"/>
                  <a:gd name="T12" fmla="*/ 0 w 982"/>
                  <a:gd name="T13" fmla="*/ 0 h 1477"/>
                  <a:gd name="T14" fmla="*/ 982 w 982"/>
                  <a:gd name="T15" fmla="*/ 1477 h 1477"/>
                </a:gdLst>
                <a:ahLst/>
                <a:cxnLst>
                  <a:cxn ang="T8">
                    <a:pos x="T0" y="T1"/>
                  </a:cxn>
                  <a:cxn ang="T9">
                    <a:pos x="T2" y="T3"/>
                  </a:cxn>
                  <a:cxn ang="T10">
                    <a:pos x="T4" y="T5"/>
                  </a:cxn>
                  <a:cxn ang="T11">
                    <a:pos x="T6" y="T7"/>
                  </a:cxn>
                </a:cxnLst>
                <a:rect l="T12" t="T13" r="T14" b="T15"/>
                <a:pathLst>
                  <a:path w="982" h="1477">
                    <a:moveTo>
                      <a:pt x="652" y="26"/>
                    </a:moveTo>
                    <a:lnTo>
                      <a:pt x="982" y="1347"/>
                    </a:lnTo>
                    <a:lnTo>
                      <a:pt x="0" y="1477"/>
                    </a:lnTo>
                    <a:lnTo>
                      <a:pt x="252"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3407" name="Group 54"/>
              <p:cNvGrpSpPr>
                <a:grpSpLocks/>
              </p:cNvGrpSpPr>
              <p:nvPr/>
            </p:nvGrpSpPr>
            <p:grpSpPr bwMode="auto">
              <a:xfrm>
                <a:off x="246" y="1943"/>
                <a:ext cx="551" cy="121"/>
                <a:chOff x="246" y="1943"/>
                <a:chExt cx="551" cy="121"/>
              </a:xfrm>
            </p:grpSpPr>
            <p:sp>
              <p:nvSpPr>
                <p:cNvPr id="3409" name="Freeform 55"/>
                <p:cNvSpPr>
                  <a:spLocks/>
                </p:cNvSpPr>
                <p:nvPr/>
              </p:nvSpPr>
              <p:spPr bwMode="auto">
                <a:xfrm>
                  <a:off x="246" y="1943"/>
                  <a:ext cx="551" cy="104"/>
                </a:xfrm>
                <a:custGeom>
                  <a:avLst/>
                  <a:gdLst>
                    <a:gd name="T0" fmla="*/ 110 w 2751"/>
                    <a:gd name="T1" fmla="*/ 11 h 522"/>
                    <a:gd name="T2" fmla="*/ 41 w 2751"/>
                    <a:gd name="T3" fmla="*/ 21 h 522"/>
                    <a:gd name="T4" fmla="*/ 0 w 2751"/>
                    <a:gd name="T5" fmla="*/ 5 h 522"/>
                    <a:gd name="T6" fmla="*/ 52 w 2751"/>
                    <a:gd name="T7" fmla="*/ 0 h 522"/>
                    <a:gd name="T8" fmla="*/ 110 w 2751"/>
                    <a:gd name="T9" fmla="*/ 11 h 522"/>
                    <a:gd name="T10" fmla="*/ 0 60000 65536"/>
                    <a:gd name="T11" fmla="*/ 0 60000 65536"/>
                    <a:gd name="T12" fmla="*/ 0 60000 65536"/>
                    <a:gd name="T13" fmla="*/ 0 60000 65536"/>
                    <a:gd name="T14" fmla="*/ 0 60000 65536"/>
                    <a:gd name="T15" fmla="*/ 0 w 2751"/>
                    <a:gd name="T16" fmla="*/ 0 h 522"/>
                    <a:gd name="T17" fmla="*/ 2751 w 2751"/>
                    <a:gd name="T18" fmla="*/ 522 h 522"/>
                  </a:gdLst>
                  <a:ahLst/>
                  <a:cxnLst>
                    <a:cxn ang="T10">
                      <a:pos x="T0" y="T1"/>
                    </a:cxn>
                    <a:cxn ang="T11">
                      <a:pos x="T2" y="T3"/>
                    </a:cxn>
                    <a:cxn ang="T12">
                      <a:pos x="T4" y="T5"/>
                    </a:cxn>
                    <a:cxn ang="T13">
                      <a:pos x="T6" y="T7"/>
                    </a:cxn>
                    <a:cxn ang="T14">
                      <a:pos x="T8" y="T9"/>
                    </a:cxn>
                  </a:cxnLst>
                  <a:rect l="T15" t="T16" r="T17" b="T18"/>
                  <a:pathLst>
                    <a:path w="2751" h="522">
                      <a:moveTo>
                        <a:pt x="2751" y="270"/>
                      </a:moveTo>
                      <a:lnTo>
                        <a:pt x="1016" y="522"/>
                      </a:lnTo>
                      <a:lnTo>
                        <a:pt x="0" y="132"/>
                      </a:lnTo>
                      <a:lnTo>
                        <a:pt x="1302" y="0"/>
                      </a:lnTo>
                      <a:lnTo>
                        <a:pt x="2751" y="270"/>
                      </a:lnTo>
                      <a:close/>
                    </a:path>
                  </a:pathLst>
                </a:custGeom>
                <a:solidFill>
                  <a:srgbClr val="FFFFFF"/>
                </a:solidFill>
                <a:ln w="3175">
                  <a:solidFill>
                    <a:srgbClr val="000000"/>
                  </a:solidFill>
                  <a:round/>
                  <a:headEnd/>
                  <a:tailEnd/>
                </a:ln>
              </p:spPr>
              <p:txBody>
                <a:bodyPr/>
                <a:lstStyle/>
                <a:p>
                  <a:endParaRPr lang="zh-CN" altLang="en-US"/>
                </a:p>
              </p:txBody>
            </p:sp>
            <p:sp>
              <p:nvSpPr>
                <p:cNvPr id="3410" name="Freeform 56"/>
                <p:cNvSpPr>
                  <a:spLocks/>
                </p:cNvSpPr>
                <p:nvPr/>
              </p:nvSpPr>
              <p:spPr bwMode="auto">
                <a:xfrm>
                  <a:off x="450" y="1997"/>
                  <a:ext cx="345" cy="67"/>
                </a:xfrm>
                <a:custGeom>
                  <a:avLst/>
                  <a:gdLst>
                    <a:gd name="T0" fmla="*/ 69 w 1728"/>
                    <a:gd name="T1" fmla="*/ 0 h 337"/>
                    <a:gd name="T2" fmla="*/ 0 w 1728"/>
                    <a:gd name="T3" fmla="*/ 10 h 337"/>
                    <a:gd name="T4" fmla="*/ 0 w 1728"/>
                    <a:gd name="T5" fmla="*/ 13 h 337"/>
                    <a:gd name="T6" fmla="*/ 69 w 1728"/>
                    <a:gd name="T7" fmla="*/ 3 h 337"/>
                    <a:gd name="T8" fmla="*/ 69 w 1728"/>
                    <a:gd name="T9" fmla="*/ 0 h 337"/>
                    <a:gd name="T10" fmla="*/ 0 60000 65536"/>
                    <a:gd name="T11" fmla="*/ 0 60000 65536"/>
                    <a:gd name="T12" fmla="*/ 0 60000 65536"/>
                    <a:gd name="T13" fmla="*/ 0 60000 65536"/>
                    <a:gd name="T14" fmla="*/ 0 60000 65536"/>
                    <a:gd name="T15" fmla="*/ 0 w 1728"/>
                    <a:gd name="T16" fmla="*/ 0 h 337"/>
                    <a:gd name="T17" fmla="*/ 1728 w 1728"/>
                    <a:gd name="T18" fmla="*/ 337 h 337"/>
                  </a:gdLst>
                  <a:ahLst/>
                  <a:cxnLst>
                    <a:cxn ang="T10">
                      <a:pos x="T0" y="T1"/>
                    </a:cxn>
                    <a:cxn ang="T11">
                      <a:pos x="T2" y="T3"/>
                    </a:cxn>
                    <a:cxn ang="T12">
                      <a:pos x="T4" y="T5"/>
                    </a:cxn>
                    <a:cxn ang="T13">
                      <a:pos x="T6" y="T7"/>
                    </a:cxn>
                    <a:cxn ang="T14">
                      <a:pos x="T8" y="T9"/>
                    </a:cxn>
                  </a:cxnLst>
                  <a:rect l="T15" t="T16" r="T17" b="T18"/>
                  <a:pathLst>
                    <a:path w="1728" h="337">
                      <a:moveTo>
                        <a:pt x="1728" y="0"/>
                      </a:moveTo>
                      <a:lnTo>
                        <a:pt x="0" y="251"/>
                      </a:lnTo>
                      <a:lnTo>
                        <a:pt x="0" y="337"/>
                      </a:lnTo>
                      <a:lnTo>
                        <a:pt x="1728" y="88"/>
                      </a:lnTo>
                      <a:lnTo>
                        <a:pt x="1728" y="0"/>
                      </a:lnTo>
                      <a:close/>
                    </a:path>
                  </a:pathLst>
                </a:custGeom>
                <a:solidFill>
                  <a:srgbClr val="E0E0E0"/>
                </a:solidFill>
                <a:ln w="3175">
                  <a:solidFill>
                    <a:srgbClr val="000000"/>
                  </a:solidFill>
                  <a:round/>
                  <a:headEnd/>
                  <a:tailEnd/>
                </a:ln>
              </p:spPr>
              <p:txBody>
                <a:bodyPr/>
                <a:lstStyle/>
                <a:p>
                  <a:endParaRPr lang="zh-CN" altLang="en-US"/>
                </a:p>
              </p:txBody>
            </p:sp>
            <p:sp>
              <p:nvSpPr>
                <p:cNvPr id="3411" name="Freeform 57"/>
                <p:cNvSpPr>
                  <a:spLocks/>
                </p:cNvSpPr>
                <p:nvPr/>
              </p:nvSpPr>
              <p:spPr bwMode="auto">
                <a:xfrm>
                  <a:off x="246" y="1969"/>
                  <a:ext cx="204" cy="95"/>
                </a:xfrm>
                <a:custGeom>
                  <a:avLst/>
                  <a:gdLst>
                    <a:gd name="T0" fmla="*/ 41 w 1016"/>
                    <a:gd name="T1" fmla="*/ 19 h 476"/>
                    <a:gd name="T2" fmla="*/ 41 w 1016"/>
                    <a:gd name="T3" fmla="*/ 16 h 476"/>
                    <a:gd name="T4" fmla="*/ 0 w 1016"/>
                    <a:gd name="T5" fmla="*/ 0 h 476"/>
                    <a:gd name="T6" fmla="*/ 0 w 1016"/>
                    <a:gd name="T7" fmla="*/ 2 h 476"/>
                    <a:gd name="T8" fmla="*/ 41 w 1016"/>
                    <a:gd name="T9" fmla="*/ 19 h 476"/>
                    <a:gd name="T10" fmla="*/ 0 60000 65536"/>
                    <a:gd name="T11" fmla="*/ 0 60000 65536"/>
                    <a:gd name="T12" fmla="*/ 0 60000 65536"/>
                    <a:gd name="T13" fmla="*/ 0 60000 65536"/>
                    <a:gd name="T14" fmla="*/ 0 60000 65536"/>
                    <a:gd name="T15" fmla="*/ 0 w 1016"/>
                    <a:gd name="T16" fmla="*/ 0 h 476"/>
                    <a:gd name="T17" fmla="*/ 1016 w 1016"/>
                    <a:gd name="T18" fmla="*/ 476 h 476"/>
                  </a:gdLst>
                  <a:ahLst/>
                  <a:cxnLst>
                    <a:cxn ang="T10">
                      <a:pos x="T0" y="T1"/>
                    </a:cxn>
                    <a:cxn ang="T11">
                      <a:pos x="T2" y="T3"/>
                    </a:cxn>
                    <a:cxn ang="T12">
                      <a:pos x="T4" y="T5"/>
                    </a:cxn>
                    <a:cxn ang="T13">
                      <a:pos x="T6" y="T7"/>
                    </a:cxn>
                    <a:cxn ang="T14">
                      <a:pos x="T8" y="T9"/>
                    </a:cxn>
                  </a:cxnLst>
                  <a:rect l="T15" t="T16" r="T17" b="T18"/>
                  <a:pathLst>
                    <a:path w="1016" h="476">
                      <a:moveTo>
                        <a:pt x="1016" y="476"/>
                      </a:moveTo>
                      <a:lnTo>
                        <a:pt x="1016" y="390"/>
                      </a:lnTo>
                      <a:lnTo>
                        <a:pt x="0" y="0"/>
                      </a:lnTo>
                      <a:lnTo>
                        <a:pt x="0" y="60"/>
                      </a:lnTo>
                      <a:lnTo>
                        <a:pt x="1016" y="476"/>
                      </a:lnTo>
                      <a:close/>
                    </a:path>
                  </a:pathLst>
                </a:custGeom>
                <a:solidFill>
                  <a:srgbClr val="C0C0C0"/>
                </a:solidFill>
                <a:ln w="3175">
                  <a:solidFill>
                    <a:srgbClr val="000000"/>
                  </a:solidFill>
                  <a:round/>
                  <a:headEnd/>
                  <a:tailEnd/>
                </a:ln>
              </p:spPr>
              <p:txBody>
                <a:bodyPr/>
                <a:lstStyle/>
                <a:p>
                  <a:endParaRPr lang="zh-CN" altLang="en-US"/>
                </a:p>
              </p:txBody>
            </p:sp>
          </p:grpSp>
          <p:sp>
            <p:nvSpPr>
              <p:cNvPr id="3408" name="Freeform 58"/>
              <p:cNvSpPr>
                <a:spLocks/>
              </p:cNvSpPr>
              <p:nvPr/>
            </p:nvSpPr>
            <p:spPr bwMode="auto">
              <a:xfrm>
                <a:off x="564" y="2028"/>
                <a:ext cx="239" cy="378"/>
              </a:xfrm>
              <a:custGeom>
                <a:avLst/>
                <a:gdLst>
                  <a:gd name="T0" fmla="*/ 26 w 1195"/>
                  <a:gd name="T1" fmla="*/ 0 h 1893"/>
                  <a:gd name="T2" fmla="*/ 48 w 1195"/>
                  <a:gd name="T3" fmla="*/ 70 h 1893"/>
                  <a:gd name="T4" fmla="*/ 0 w 1195"/>
                  <a:gd name="T5" fmla="*/ 75 h 1893"/>
                  <a:gd name="T6" fmla="*/ 8 w 1195"/>
                  <a:gd name="T7" fmla="*/ 1 h 1893"/>
                  <a:gd name="T8" fmla="*/ 0 60000 65536"/>
                  <a:gd name="T9" fmla="*/ 0 60000 65536"/>
                  <a:gd name="T10" fmla="*/ 0 60000 65536"/>
                  <a:gd name="T11" fmla="*/ 0 60000 65536"/>
                  <a:gd name="T12" fmla="*/ 0 w 1195"/>
                  <a:gd name="T13" fmla="*/ 0 h 1893"/>
                  <a:gd name="T14" fmla="*/ 1195 w 1195"/>
                  <a:gd name="T15" fmla="*/ 1893 h 1893"/>
                </a:gdLst>
                <a:ahLst/>
                <a:cxnLst>
                  <a:cxn ang="T8">
                    <a:pos x="T0" y="T1"/>
                  </a:cxn>
                  <a:cxn ang="T9">
                    <a:pos x="T2" y="T3"/>
                  </a:cxn>
                  <a:cxn ang="T10">
                    <a:pos x="T4" y="T5"/>
                  </a:cxn>
                  <a:cxn ang="T11">
                    <a:pos x="T6" y="T7"/>
                  </a:cxn>
                </a:cxnLst>
                <a:rect l="T12" t="T13" r="T14" b="T15"/>
                <a:pathLst>
                  <a:path w="1195" h="1893">
                    <a:moveTo>
                      <a:pt x="660" y="0"/>
                    </a:moveTo>
                    <a:lnTo>
                      <a:pt x="1195" y="1747"/>
                    </a:lnTo>
                    <a:lnTo>
                      <a:pt x="0" y="1893"/>
                    </a:lnTo>
                    <a:lnTo>
                      <a:pt x="191" y="35"/>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354" name="Group 59"/>
            <p:cNvGrpSpPr>
              <a:grpSpLocks/>
            </p:cNvGrpSpPr>
            <p:nvPr/>
          </p:nvGrpSpPr>
          <p:grpSpPr bwMode="auto">
            <a:xfrm>
              <a:off x="325" y="1767"/>
              <a:ext cx="383" cy="268"/>
              <a:chOff x="325" y="1767"/>
              <a:chExt cx="383" cy="268"/>
            </a:xfrm>
          </p:grpSpPr>
          <p:grpSp>
            <p:nvGrpSpPr>
              <p:cNvPr id="3355" name="Group 60"/>
              <p:cNvGrpSpPr>
                <a:grpSpLocks/>
              </p:cNvGrpSpPr>
              <p:nvPr/>
            </p:nvGrpSpPr>
            <p:grpSpPr bwMode="auto">
              <a:xfrm>
                <a:off x="412" y="1767"/>
                <a:ext cx="296" cy="243"/>
                <a:chOff x="412" y="1767"/>
                <a:chExt cx="296" cy="243"/>
              </a:xfrm>
            </p:grpSpPr>
            <p:grpSp>
              <p:nvGrpSpPr>
                <p:cNvPr id="3388" name="Group 61"/>
                <p:cNvGrpSpPr>
                  <a:grpSpLocks/>
                </p:cNvGrpSpPr>
                <p:nvPr/>
              </p:nvGrpSpPr>
              <p:grpSpPr bwMode="auto">
                <a:xfrm>
                  <a:off x="412" y="1767"/>
                  <a:ext cx="296" cy="243"/>
                  <a:chOff x="412" y="1767"/>
                  <a:chExt cx="296" cy="243"/>
                </a:xfrm>
              </p:grpSpPr>
              <p:grpSp>
                <p:nvGrpSpPr>
                  <p:cNvPr id="3397" name="Group 62"/>
                  <p:cNvGrpSpPr>
                    <a:grpSpLocks/>
                  </p:cNvGrpSpPr>
                  <p:nvPr/>
                </p:nvGrpSpPr>
                <p:grpSpPr bwMode="auto">
                  <a:xfrm>
                    <a:off x="412" y="1904"/>
                    <a:ext cx="296" cy="106"/>
                    <a:chOff x="412" y="1904"/>
                    <a:chExt cx="296" cy="106"/>
                  </a:xfrm>
                </p:grpSpPr>
                <p:sp>
                  <p:nvSpPr>
                    <p:cNvPr id="3403" name="Freeform 63"/>
                    <p:cNvSpPr>
                      <a:spLocks/>
                    </p:cNvSpPr>
                    <p:nvPr/>
                  </p:nvSpPr>
                  <p:spPr bwMode="auto">
                    <a:xfrm>
                      <a:off x="412" y="1904"/>
                      <a:ext cx="170" cy="106"/>
                    </a:xfrm>
                    <a:custGeom>
                      <a:avLst/>
                      <a:gdLst>
                        <a:gd name="T0" fmla="*/ 34 w 848"/>
                        <a:gd name="T1" fmla="*/ 6 h 530"/>
                        <a:gd name="T2" fmla="*/ 34 w 848"/>
                        <a:gd name="T3" fmla="*/ 21 h 530"/>
                        <a:gd name="T4" fmla="*/ 0 w 848"/>
                        <a:gd name="T5" fmla="*/ 10 h 530"/>
                        <a:gd name="T6" fmla="*/ 0 w 848"/>
                        <a:gd name="T7" fmla="*/ 0 h 530"/>
                        <a:gd name="T8" fmla="*/ 34 w 848"/>
                        <a:gd name="T9" fmla="*/ 6 h 530"/>
                        <a:gd name="T10" fmla="*/ 0 60000 65536"/>
                        <a:gd name="T11" fmla="*/ 0 60000 65536"/>
                        <a:gd name="T12" fmla="*/ 0 60000 65536"/>
                        <a:gd name="T13" fmla="*/ 0 60000 65536"/>
                        <a:gd name="T14" fmla="*/ 0 60000 65536"/>
                        <a:gd name="T15" fmla="*/ 0 w 848"/>
                        <a:gd name="T16" fmla="*/ 0 h 530"/>
                        <a:gd name="T17" fmla="*/ 848 w 848"/>
                        <a:gd name="T18" fmla="*/ 530 h 530"/>
                      </a:gdLst>
                      <a:ahLst/>
                      <a:cxnLst>
                        <a:cxn ang="T10">
                          <a:pos x="T0" y="T1"/>
                        </a:cxn>
                        <a:cxn ang="T11">
                          <a:pos x="T2" y="T3"/>
                        </a:cxn>
                        <a:cxn ang="T12">
                          <a:pos x="T4" y="T5"/>
                        </a:cxn>
                        <a:cxn ang="T13">
                          <a:pos x="T6" y="T7"/>
                        </a:cxn>
                        <a:cxn ang="T14">
                          <a:pos x="T8" y="T9"/>
                        </a:cxn>
                      </a:cxnLst>
                      <a:rect l="T15" t="T16" r="T17" b="T18"/>
                      <a:pathLst>
                        <a:path w="848" h="530">
                          <a:moveTo>
                            <a:pt x="848" y="162"/>
                          </a:moveTo>
                          <a:lnTo>
                            <a:pt x="848" y="530"/>
                          </a:lnTo>
                          <a:lnTo>
                            <a:pt x="0" y="258"/>
                          </a:lnTo>
                          <a:lnTo>
                            <a:pt x="0" y="0"/>
                          </a:lnTo>
                          <a:lnTo>
                            <a:pt x="848" y="162"/>
                          </a:lnTo>
                          <a:close/>
                        </a:path>
                      </a:pathLst>
                    </a:custGeom>
                    <a:solidFill>
                      <a:srgbClr val="A0A0A0"/>
                    </a:solidFill>
                    <a:ln w="3175">
                      <a:solidFill>
                        <a:srgbClr val="000000"/>
                      </a:solidFill>
                      <a:round/>
                      <a:headEnd/>
                      <a:tailEnd/>
                    </a:ln>
                  </p:spPr>
                  <p:txBody>
                    <a:bodyPr/>
                    <a:lstStyle/>
                    <a:p>
                      <a:endParaRPr lang="zh-CN" altLang="en-US"/>
                    </a:p>
                  </p:txBody>
                </p:sp>
                <p:sp>
                  <p:nvSpPr>
                    <p:cNvPr id="3404" name="Freeform 64"/>
                    <p:cNvSpPr>
                      <a:spLocks/>
                    </p:cNvSpPr>
                    <p:nvPr/>
                  </p:nvSpPr>
                  <p:spPr bwMode="auto">
                    <a:xfrm>
                      <a:off x="582" y="1929"/>
                      <a:ext cx="126" cy="81"/>
                    </a:xfrm>
                    <a:custGeom>
                      <a:avLst/>
                      <a:gdLst>
                        <a:gd name="T0" fmla="*/ 0 w 631"/>
                        <a:gd name="T1" fmla="*/ 1 h 404"/>
                        <a:gd name="T2" fmla="*/ 0 w 631"/>
                        <a:gd name="T3" fmla="*/ 16 h 404"/>
                        <a:gd name="T4" fmla="*/ 25 w 631"/>
                        <a:gd name="T5" fmla="*/ 13 h 404"/>
                        <a:gd name="T6" fmla="*/ 25 w 631"/>
                        <a:gd name="T7" fmla="*/ 0 h 404"/>
                        <a:gd name="T8" fmla="*/ 0 w 631"/>
                        <a:gd name="T9" fmla="*/ 1 h 404"/>
                        <a:gd name="T10" fmla="*/ 0 60000 65536"/>
                        <a:gd name="T11" fmla="*/ 0 60000 65536"/>
                        <a:gd name="T12" fmla="*/ 0 60000 65536"/>
                        <a:gd name="T13" fmla="*/ 0 60000 65536"/>
                        <a:gd name="T14" fmla="*/ 0 60000 65536"/>
                        <a:gd name="T15" fmla="*/ 0 w 631"/>
                        <a:gd name="T16" fmla="*/ 0 h 404"/>
                        <a:gd name="T17" fmla="*/ 631 w 631"/>
                        <a:gd name="T18" fmla="*/ 404 h 404"/>
                      </a:gdLst>
                      <a:ahLst/>
                      <a:cxnLst>
                        <a:cxn ang="T10">
                          <a:pos x="T0" y="T1"/>
                        </a:cxn>
                        <a:cxn ang="T11">
                          <a:pos x="T2" y="T3"/>
                        </a:cxn>
                        <a:cxn ang="T12">
                          <a:pos x="T4" y="T5"/>
                        </a:cxn>
                        <a:cxn ang="T13">
                          <a:pos x="T6" y="T7"/>
                        </a:cxn>
                        <a:cxn ang="T14">
                          <a:pos x="T8" y="T9"/>
                        </a:cxn>
                      </a:cxnLst>
                      <a:rect l="T15" t="T16" r="T17" b="T18"/>
                      <a:pathLst>
                        <a:path w="631" h="404">
                          <a:moveTo>
                            <a:pt x="0" y="36"/>
                          </a:moveTo>
                          <a:lnTo>
                            <a:pt x="0" y="404"/>
                          </a:lnTo>
                          <a:lnTo>
                            <a:pt x="631" y="312"/>
                          </a:lnTo>
                          <a:lnTo>
                            <a:pt x="631" y="0"/>
                          </a:lnTo>
                          <a:lnTo>
                            <a:pt x="0" y="36"/>
                          </a:lnTo>
                          <a:close/>
                        </a:path>
                      </a:pathLst>
                    </a:custGeom>
                    <a:solidFill>
                      <a:srgbClr val="808080"/>
                    </a:solidFill>
                    <a:ln w="3175">
                      <a:solidFill>
                        <a:srgbClr val="000000"/>
                      </a:solidFill>
                      <a:round/>
                      <a:headEnd/>
                      <a:tailEnd/>
                    </a:ln>
                  </p:spPr>
                  <p:txBody>
                    <a:bodyPr/>
                    <a:lstStyle/>
                    <a:p>
                      <a:endParaRPr lang="zh-CN" altLang="en-US"/>
                    </a:p>
                  </p:txBody>
                </p:sp>
                <p:sp>
                  <p:nvSpPr>
                    <p:cNvPr id="3405" name="Freeform 65"/>
                    <p:cNvSpPr>
                      <a:spLocks/>
                    </p:cNvSpPr>
                    <p:nvPr/>
                  </p:nvSpPr>
                  <p:spPr bwMode="auto">
                    <a:xfrm>
                      <a:off x="412" y="1904"/>
                      <a:ext cx="296" cy="32"/>
                    </a:xfrm>
                    <a:custGeom>
                      <a:avLst/>
                      <a:gdLst>
                        <a:gd name="T0" fmla="*/ 59 w 1479"/>
                        <a:gd name="T1" fmla="*/ 5 h 162"/>
                        <a:gd name="T2" fmla="*/ 34 w 1479"/>
                        <a:gd name="T3" fmla="*/ 6 h 162"/>
                        <a:gd name="T4" fmla="*/ 0 w 1479"/>
                        <a:gd name="T5" fmla="*/ 0 h 162"/>
                        <a:gd name="T6" fmla="*/ 25 w 1479"/>
                        <a:gd name="T7" fmla="*/ 0 h 162"/>
                        <a:gd name="T8" fmla="*/ 59 w 1479"/>
                        <a:gd name="T9" fmla="*/ 5 h 162"/>
                        <a:gd name="T10" fmla="*/ 0 60000 65536"/>
                        <a:gd name="T11" fmla="*/ 0 60000 65536"/>
                        <a:gd name="T12" fmla="*/ 0 60000 65536"/>
                        <a:gd name="T13" fmla="*/ 0 60000 65536"/>
                        <a:gd name="T14" fmla="*/ 0 60000 65536"/>
                        <a:gd name="T15" fmla="*/ 0 w 1479"/>
                        <a:gd name="T16" fmla="*/ 0 h 162"/>
                        <a:gd name="T17" fmla="*/ 1479 w 1479"/>
                        <a:gd name="T18" fmla="*/ 162 h 162"/>
                      </a:gdLst>
                      <a:ahLst/>
                      <a:cxnLst>
                        <a:cxn ang="T10">
                          <a:pos x="T0" y="T1"/>
                        </a:cxn>
                        <a:cxn ang="T11">
                          <a:pos x="T2" y="T3"/>
                        </a:cxn>
                        <a:cxn ang="T12">
                          <a:pos x="T4" y="T5"/>
                        </a:cxn>
                        <a:cxn ang="T13">
                          <a:pos x="T6" y="T7"/>
                        </a:cxn>
                        <a:cxn ang="T14">
                          <a:pos x="T8" y="T9"/>
                        </a:cxn>
                      </a:cxnLst>
                      <a:rect l="T15" t="T16" r="T17" b="T18"/>
                      <a:pathLst>
                        <a:path w="1479" h="162">
                          <a:moveTo>
                            <a:pt x="1479" y="126"/>
                          </a:moveTo>
                          <a:lnTo>
                            <a:pt x="842" y="162"/>
                          </a:lnTo>
                          <a:lnTo>
                            <a:pt x="0" y="0"/>
                          </a:lnTo>
                          <a:lnTo>
                            <a:pt x="619" y="0"/>
                          </a:lnTo>
                          <a:lnTo>
                            <a:pt x="1479" y="126"/>
                          </a:lnTo>
                          <a:close/>
                        </a:path>
                      </a:pathLst>
                    </a:custGeom>
                    <a:solidFill>
                      <a:srgbClr val="C0C0C0"/>
                    </a:solidFill>
                    <a:ln w="3175">
                      <a:solidFill>
                        <a:srgbClr val="000000"/>
                      </a:solidFill>
                      <a:round/>
                      <a:headEnd/>
                      <a:tailEnd/>
                    </a:ln>
                  </p:spPr>
                  <p:txBody>
                    <a:bodyPr/>
                    <a:lstStyle/>
                    <a:p>
                      <a:endParaRPr lang="zh-CN" altLang="en-US"/>
                    </a:p>
                  </p:txBody>
                </p:sp>
              </p:grpSp>
              <p:sp>
                <p:nvSpPr>
                  <p:cNvPr id="3398" name="Freeform 66"/>
                  <p:cNvSpPr>
                    <a:spLocks/>
                  </p:cNvSpPr>
                  <p:nvPr/>
                </p:nvSpPr>
                <p:spPr bwMode="auto">
                  <a:xfrm>
                    <a:off x="504" y="1895"/>
                    <a:ext cx="108" cy="30"/>
                  </a:xfrm>
                  <a:custGeom>
                    <a:avLst/>
                    <a:gdLst>
                      <a:gd name="T0" fmla="*/ 22 w 538"/>
                      <a:gd name="T1" fmla="*/ 3 h 151"/>
                      <a:gd name="T2" fmla="*/ 22 w 538"/>
                      <a:gd name="T3" fmla="*/ 5 h 151"/>
                      <a:gd name="T4" fmla="*/ 12 w 538"/>
                      <a:gd name="T5" fmla="*/ 6 h 151"/>
                      <a:gd name="T6" fmla="*/ 0 w 538"/>
                      <a:gd name="T7" fmla="*/ 4 h 151"/>
                      <a:gd name="T8" fmla="*/ 0 w 538"/>
                      <a:gd name="T9" fmla="*/ 0 h 151"/>
                      <a:gd name="T10" fmla="*/ 22 w 538"/>
                      <a:gd name="T11" fmla="*/ 3 h 151"/>
                      <a:gd name="T12" fmla="*/ 0 60000 65536"/>
                      <a:gd name="T13" fmla="*/ 0 60000 65536"/>
                      <a:gd name="T14" fmla="*/ 0 60000 65536"/>
                      <a:gd name="T15" fmla="*/ 0 60000 65536"/>
                      <a:gd name="T16" fmla="*/ 0 60000 65536"/>
                      <a:gd name="T17" fmla="*/ 0 60000 65536"/>
                      <a:gd name="T18" fmla="*/ 0 w 538"/>
                      <a:gd name="T19" fmla="*/ 0 h 151"/>
                      <a:gd name="T20" fmla="*/ 538 w 538"/>
                      <a:gd name="T21" fmla="*/ 151 h 151"/>
                    </a:gdLst>
                    <a:ahLst/>
                    <a:cxnLst>
                      <a:cxn ang="T12">
                        <a:pos x="T0" y="T1"/>
                      </a:cxn>
                      <a:cxn ang="T13">
                        <a:pos x="T2" y="T3"/>
                      </a:cxn>
                      <a:cxn ang="T14">
                        <a:pos x="T4" y="T5"/>
                      </a:cxn>
                      <a:cxn ang="T15">
                        <a:pos x="T6" y="T7"/>
                      </a:cxn>
                      <a:cxn ang="T16">
                        <a:pos x="T8" y="T9"/>
                      </a:cxn>
                      <a:cxn ang="T17">
                        <a:pos x="T10" y="T11"/>
                      </a:cxn>
                    </a:cxnLst>
                    <a:rect l="T18" t="T19" r="T20" b="T21"/>
                    <a:pathLst>
                      <a:path w="538" h="151">
                        <a:moveTo>
                          <a:pt x="538" y="86"/>
                        </a:moveTo>
                        <a:lnTo>
                          <a:pt x="538" y="135"/>
                        </a:lnTo>
                        <a:lnTo>
                          <a:pt x="287" y="151"/>
                        </a:lnTo>
                        <a:lnTo>
                          <a:pt x="0" y="97"/>
                        </a:lnTo>
                        <a:lnTo>
                          <a:pt x="0" y="0"/>
                        </a:lnTo>
                        <a:lnTo>
                          <a:pt x="538" y="86"/>
                        </a:lnTo>
                        <a:close/>
                      </a:path>
                    </a:pathLst>
                  </a:custGeom>
                  <a:solidFill>
                    <a:srgbClr val="606060"/>
                  </a:solidFill>
                  <a:ln w="3175">
                    <a:solidFill>
                      <a:srgbClr val="000000"/>
                    </a:solidFill>
                    <a:round/>
                    <a:headEnd/>
                    <a:tailEnd/>
                  </a:ln>
                </p:spPr>
                <p:txBody>
                  <a:bodyPr/>
                  <a:lstStyle/>
                  <a:p>
                    <a:endParaRPr lang="zh-CN" altLang="en-US"/>
                  </a:p>
                </p:txBody>
              </p:sp>
              <p:grpSp>
                <p:nvGrpSpPr>
                  <p:cNvPr id="3399" name="Group 67"/>
                  <p:cNvGrpSpPr>
                    <a:grpSpLocks/>
                  </p:cNvGrpSpPr>
                  <p:nvPr/>
                </p:nvGrpSpPr>
                <p:grpSpPr bwMode="auto">
                  <a:xfrm>
                    <a:off x="446" y="1767"/>
                    <a:ext cx="239" cy="151"/>
                    <a:chOff x="446" y="1767"/>
                    <a:chExt cx="239" cy="151"/>
                  </a:xfrm>
                </p:grpSpPr>
                <p:sp>
                  <p:nvSpPr>
                    <p:cNvPr id="3400" name="Freeform 68"/>
                    <p:cNvSpPr>
                      <a:spLocks/>
                    </p:cNvSpPr>
                    <p:nvPr/>
                  </p:nvSpPr>
                  <p:spPr bwMode="auto">
                    <a:xfrm>
                      <a:off x="446" y="1767"/>
                      <a:ext cx="137" cy="148"/>
                    </a:xfrm>
                    <a:custGeom>
                      <a:avLst/>
                      <a:gdLst>
                        <a:gd name="T0" fmla="*/ 24 w 686"/>
                        <a:gd name="T1" fmla="*/ 30 h 740"/>
                        <a:gd name="T2" fmla="*/ 27 w 686"/>
                        <a:gd name="T3" fmla="*/ 1 h 740"/>
                        <a:gd name="T4" fmla="*/ 4 w 686"/>
                        <a:gd name="T5" fmla="*/ 0 h 740"/>
                        <a:gd name="T6" fmla="*/ 0 w 686"/>
                        <a:gd name="T7" fmla="*/ 26 h 740"/>
                        <a:gd name="T8" fmla="*/ 24 w 686"/>
                        <a:gd name="T9" fmla="*/ 30 h 740"/>
                        <a:gd name="T10" fmla="*/ 0 60000 65536"/>
                        <a:gd name="T11" fmla="*/ 0 60000 65536"/>
                        <a:gd name="T12" fmla="*/ 0 60000 65536"/>
                        <a:gd name="T13" fmla="*/ 0 60000 65536"/>
                        <a:gd name="T14" fmla="*/ 0 60000 65536"/>
                        <a:gd name="T15" fmla="*/ 0 w 686"/>
                        <a:gd name="T16" fmla="*/ 0 h 740"/>
                        <a:gd name="T17" fmla="*/ 686 w 686"/>
                        <a:gd name="T18" fmla="*/ 740 h 740"/>
                      </a:gdLst>
                      <a:ahLst/>
                      <a:cxnLst>
                        <a:cxn ang="T10">
                          <a:pos x="T0" y="T1"/>
                        </a:cxn>
                        <a:cxn ang="T11">
                          <a:pos x="T2" y="T3"/>
                        </a:cxn>
                        <a:cxn ang="T12">
                          <a:pos x="T4" y="T5"/>
                        </a:cxn>
                        <a:cxn ang="T13">
                          <a:pos x="T6" y="T7"/>
                        </a:cxn>
                        <a:cxn ang="T14">
                          <a:pos x="T8" y="T9"/>
                        </a:cxn>
                      </a:cxnLst>
                      <a:rect l="T15" t="T16" r="T17" b="T18"/>
                      <a:pathLst>
                        <a:path w="686" h="740">
                          <a:moveTo>
                            <a:pt x="589" y="740"/>
                          </a:moveTo>
                          <a:lnTo>
                            <a:pt x="686" y="24"/>
                          </a:lnTo>
                          <a:lnTo>
                            <a:pt x="95" y="0"/>
                          </a:lnTo>
                          <a:lnTo>
                            <a:pt x="0" y="638"/>
                          </a:lnTo>
                          <a:lnTo>
                            <a:pt x="589" y="740"/>
                          </a:lnTo>
                          <a:close/>
                        </a:path>
                      </a:pathLst>
                    </a:custGeom>
                    <a:solidFill>
                      <a:srgbClr val="A0A0A0"/>
                    </a:solidFill>
                    <a:ln w="3175">
                      <a:solidFill>
                        <a:srgbClr val="000000"/>
                      </a:solidFill>
                      <a:round/>
                      <a:headEnd/>
                      <a:tailEnd/>
                    </a:ln>
                  </p:spPr>
                  <p:txBody>
                    <a:bodyPr/>
                    <a:lstStyle/>
                    <a:p>
                      <a:endParaRPr lang="zh-CN" altLang="en-US"/>
                    </a:p>
                  </p:txBody>
                </p:sp>
                <p:sp>
                  <p:nvSpPr>
                    <p:cNvPr id="3401" name="Freeform 69"/>
                    <p:cNvSpPr>
                      <a:spLocks/>
                    </p:cNvSpPr>
                    <p:nvPr/>
                  </p:nvSpPr>
                  <p:spPr bwMode="auto">
                    <a:xfrm>
                      <a:off x="564" y="1771"/>
                      <a:ext cx="121" cy="147"/>
                    </a:xfrm>
                    <a:custGeom>
                      <a:avLst/>
                      <a:gdLst>
                        <a:gd name="T0" fmla="*/ 4 w 608"/>
                        <a:gd name="T1" fmla="*/ 0 h 735"/>
                        <a:gd name="T2" fmla="*/ 24 w 608"/>
                        <a:gd name="T3" fmla="*/ 7 h 735"/>
                        <a:gd name="T4" fmla="*/ 21 w 608"/>
                        <a:gd name="T5" fmla="*/ 29 h 735"/>
                        <a:gd name="T6" fmla="*/ 0 w 608"/>
                        <a:gd name="T7" fmla="*/ 29 h 735"/>
                        <a:gd name="T8" fmla="*/ 4 w 608"/>
                        <a:gd name="T9" fmla="*/ 0 h 735"/>
                        <a:gd name="T10" fmla="*/ 0 60000 65536"/>
                        <a:gd name="T11" fmla="*/ 0 60000 65536"/>
                        <a:gd name="T12" fmla="*/ 0 60000 65536"/>
                        <a:gd name="T13" fmla="*/ 0 60000 65536"/>
                        <a:gd name="T14" fmla="*/ 0 60000 65536"/>
                        <a:gd name="T15" fmla="*/ 0 w 608"/>
                        <a:gd name="T16" fmla="*/ 0 h 735"/>
                        <a:gd name="T17" fmla="*/ 608 w 608"/>
                        <a:gd name="T18" fmla="*/ 735 h 735"/>
                      </a:gdLst>
                      <a:ahLst/>
                      <a:cxnLst>
                        <a:cxn ang="T10">
                          <a:pos x="T0" y="T1"/>
                        </a:cxn>
                        <a:cxn ang="T11">
                          <a:pos x="T2" y="T3"/>
                        </a:cxn>
                        <a:cxn ang="T12">
                          <a:pos x="T4" y="T5"/>
                        </a:cxn>
                        <a:cxn ang="T13">
                          <a:pos x="T6" y="T7"/>
                        </a:cxn>
                        <a:cxn ang="T14">
                          <a:pos x="T8" y="T9"/>
                        </a:cxn>
                      </a:cxnLst>
                      <a:rect l="T15" t="T16" r="T17" b="T18"/>
                      <a:pathLst>
                        <a:path w="608" h="735">
                          <a:moveTo>
                            <a:pt x="97" y="0"/>
                          </a:moveTo>
                          <a:lnTo>
                            <a:pt x="608" y="163"/>
                          </a:lnTo>
                          <a:lnTo>
                            <a:pt x="536" y="735"/>
                          </a:lnTo>
                          <a:lnTo>
                            <a:pt x="0" y="717"/>
                          </a:lnTo>
                          <a:lnTo>
                            <a:pt x="97" y="0"/>
                          </a:lnTo>
                          <a:close/>
                        </a:path>
                      </a:pathLst>
                    </a:custGeom>
                    <a:solidFill>
                      <a:srgbClr val="808080"/>
                    </a:solidFill>
                    <a:ln w="3175">
                      <a:solidFill>
                        <a:srgbClr val="000000"/>
                      </a:solidFill>
                      <a:round/>
                      <a:headEnd/>
                      <a:tailEnd/>
                    </a:ln>
                  </p:spPr>
                  <p:txBody>
                    <a:bodyPr/>
                    <a:lstStyle/>
                    <a:p>
                      <a:endParaRPr lang="zh-CN" altLang="en-US"/>
                    </a:p>
                  </p:txBody>
                </p:sp>
                <p:sp>
                  <p:nvSpPr>
                    <p:cNvPr id="3402" name="Freeform 70"/>
                    <p:cNvSpPr>
                      <a:spLocks/>
                    </p:cNvSpPr>
                    <p:nvPr/>
                  </p:nvSpPr>
                  <p:spPr bwMode="auto">
                    <a:xfrm>
                      <a:off x="462" y="1781"/>
                      <a:ext cx="98" cy="112"/>
                    </a:xfrm>
                    <a:custGeom>
                      <a:avLst/>
                      <a:gdLst>
                        <a:gd name="T0" fmla="*/ 19 w 493"/>
                        <a:gd name="T1" fmla="*/ 1 h 557"/>
                        <a:gd name="T2" fmla="*/ 17 w 493"/>
                        <a:gd name="T3" fmla="*/ 23 h 557"/>
                        <a:gd name="T4" fmla="*/ 0 w 493"/>
                        <a:gd name="T5" fmla="*/ 20 h 557"/>
                        <a:gd name="T6" fmla="*/ 3 w 493"/>
                        <a:gd name="T7" fmla="*/ 0 h 557"/>
                        <a:gd name="T8" fmla="*/ 19 w 493"/>
                        <a:gd name="T9" fmla="*/ 1 h 557"/>
                        <a:gd name="T10" fmla="*/ 0 60000 65536"/>
                        <a:gd name="T11" fmla="*/ 0 60000 65536"/>
                        <a:gd name="T12" fmla="*/ 0 60000 65536"/>
                        <a:gd name="T13" fmla="*/ 0 60000 65536"/>
                        <a:gd name="T14" fmla="*/ 0 60000 65536"/>
                        <a:gd name="T15" fmla="*/ 0 w 493"/>
                        <a:gd name="T16" fmla="*/ 0 h 557"/>
                        <a:gd name="T17" fmla="*/ 493 w 493"/>
                        <a:gd name="T18" fmla="*/ 557 h 557"/>
                      </a:gdLst>
                      <a:ahLst/>
                      <a:cxnLst>
                        <a:cxn ang="T10">
                          <a:pos x="T0" y="T1"/>
                        </a:cxn>
                        <a:cxn ang="T11">
                          <a:pos x="T2" y="T3"/>
                        </a:cxn>
                        <a:cxn ang="T12">
                          <a:pos x="T4" y="T5"/>
                        </a:cxn>
                        <a:cxn ang="T13">
                          <a:pos x="T6" y="T7"/>
                        </a:cxn>
                        <a:cxn ang="T14">
                          <a:pos x="T8" y="T9"/>
                        </a:cxn>
                      </a:cxnLst>
                      <a:rect l="T15" t="T16" r="T17" b="T18"/>
                      <a:pathLst>
                        <a:path w="493" h="557">
                          <a:moveTo>
                            <a:pt x="493" y="25"/>
                          </a:moveTo>
                          <a:lnTo>
                            <a:pt x="423" y="557"/>
                          </a:lnTo>
                          <a:lnTo>
                            <a:pt x="0" y="494"/>
                          </a:lnTo>
                          <a:lnTo>
                            <a:pt x="73" y="0"/>
                          </a:lnTo>
                          <a:lnTo>
                            <a:pt x="493" y="25"/>
                          </a:lnTo>
                          <a:close/>
                        </a:path>
                      </a:pathLst>
                    </a:custGeom>
                    <a:solidFill>
                      <a:srgbClr val="00C0C0"/>
                    </a:solidFill>
                    <a:ln w="3175">
                      <a:solidFill>
                        <a:srgbClr val="000000"/>
                      </a:solidFill>
                      <a:round/>
                      <a:headEnd/>
                      <a:tailEnd/>
                    </a:ln>
                  </p:spPr>
                  <p:txBody>
                    <a:bodyPr/>
                    <a:lstStyle/>
                    <a:p>
                      <a:endParaRPr lang="zh-CN" altLang="en-US"/>
                    </a:p>
                  </p:txBody>
                </p:sp>
              </p:grpSp>
            </p:grpSp>
            <p:grpSp>
              <p:nvGrpSpPr>
                <p:cNvPr id="3389" name="Group 71"/>
                <p:cNvGrpSpPr>
                  <a:grpSpLocks/>
                </p:cNvGrpSpPr>
                <p:nvPr/>
              </p:nvGrpSpPr>
              <p:grpSpPr bwMode="auto">
                <a:xfrm>
                  <a:off x="424" y="1915"/>
                  <a:ext cx="97" cy="69"/>
                  <a:chOff x="424" y="1915"/>
                  <a:chExt cx="97" cy="69"/>
                </a:xfrm>
              </p:grpSpPr>
              <p:sp>
                <p:nvSpPr>
                  <p:cNvPr id="3390" name="Freeform 72"/>
                  <p:cNvSpPr>
                    <a:spLocks/>
                  </p:cNvSpPr>
                  <p:nvPr/>
                </p:nvSpPr>
                <p:spPr bwMode="auto">
                  <a:xfrm>
                    <a:off x="424" y="1915"/>
                    <a:ext cx="97" cy="69"/>
                  </a:xfrm>
                  <a:custGeom>
                    <a:avLst/>
                    <a:gdLst>
                      <a:gd name="T0" fmla="*/ 0 w 483"/>
                      <a:gd name="T1" fmla="*/ 0 h 346"/>
                      <a:gd name="T2" fmla="*/ 19 w 483"/>
                      <a:gd name="T3" fmla="*/ 4 h 346"/>
                      <a:gd name="T4" fmla="*/ 19 w 483"/>
                      <a:gd name="T5" fmla="*/ 14 h 346"/>
                      <a:gd name="T6" fmla="*/ 0 w 483"/>
                      <a:gd name="T7" fmla="*/ 8 h 346"/>
                      <a:gd name="T8" fmla="*/ 0 w 483"/>
                      <a:gd name="T9" fmla="*/ 0 h 346"/>
                      <a:gd name="T10" fmla="*/ 0 60000 65536"/>
                      <a:gd name="T11" fmla="*/ 0 60000 65536"/>
                      <a:gd name="T12" fmla="*/ 0 60000 65536"/>
                      <a:gd name="T13" fmla="*/ 0 60000 65536"/>
                      <a:gd name="T14" fmla="*/ 0 60000 65536"/>
                      <a:gd name="T15" fmla="*/ 0 w 483"/>
                      <a:gd name="T16" fmla="*/ 0 h 346"/>
                      <a:gd name="T17" fmla="*/ 483 w 483"/>
                      <a:gd name="T18" fmla="*/ 346 h 346"/>
                    </a:gdLst>
                    <a:ahLst/>
                    <a:cxnLst>
                      <a:cxn ang="T10">
                        <a:pos x="T0" y="T1"/>
                      </a:cxn>
                      <a:cxn ang="T11">
                        <a:pos x="T2" y="T3"/>
                      </a:cxn>
                      <a:cxn ang="T12">
                        <a:pos x="T4" y="T5"/>
                      </a:cxn>
                      <a:cxn ang="T13">
                        <a:pos x="T6" y="T7"/>
                      </a:cxn>
                      <a:cxn ang="T14">
                        <a:pos x="T8" y="T9"/>
                      </a:cxn>
                    </a:cxnLst>
                    <a:rect l="T15" t="T16" r="T17" b="T18"/>
                    <a:pathLst>
                      <a:path w="483" h="346">
                        <a:moveTo>
                          <a:pt x="0" y="0"/>
                        </a:moveTo>
                        <a:lnTo>
                          <a:pt x="483" y="104"/>
                        </a:lnTo>
                        <a:lnTo>
                          <a:pt x="483" y="346"/>
                        </a:lnTo>
                        <a:lnTo>
                          <a:pt x="0" y="195"/>
                        </a:lnTo>
                        <a:lnTo>
                          <a:pt x="0" y="0"/>
                        </a:lnTo>
                        <a:close/>
                      </a:path>
                    </a:pathLst>
                  </a:custGeom>
                  <a:solidFill>
                    <a:srgbClr val="404040"/>
                  </a:solidFill>
                  <a:ln w="3175">
                    <a:solidFill>
                      <a:srgbClr val="000000"/>
                    </a:solidFill>
                    <a:round/>
                    <a:headEnd/>
                    <a:tailEnd/>
                  </a:ln>
                </p:spPr>
                <p:txBody>
                  <a:bodyPr/>
                  <a:lstStyle/>
                  <a:p>
                    <a:endParaRPr lang="zh-CN" altLang="en-US"/>
                  </a:p>
                </p:txBody>
              </p:sp>
              <p:sp>
                <p:nvSpPr>
                  <p:cNvPr id="3391" name="Line 73"/>
                  <p:cNvSpPr>
                    <a:spLocks noChangeShapeType="1"/>
                  </p:cNvSpPr>
                  <p:nvPr/>
                </p:nvSpPr>
                <p:spPr bwMode="auto">
                  <a:xfrm flipH="1" flipV="1">
                    <a:off x="433" y="1933"/>
                    <a:ext cx="26" cy="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92" name="Line 74"/>
                  <p:cNvSpPr>
                    <a:spLocks noChangeShapeType="1"/>
                  </p:cNvSpPr>
                  <p:nvPr/>
                </p:nvSpPr>
                <p:spPr bwMode="auto">
                  <a:xfrm>
                    <a:off x="472" y="1941"/>
                    <a:ext cx="34" cy="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93" name="Line 75"/>
                  <p:cNvSpPr>
                    <a:spLocks noChangeShapeType="1"/>
                  </p:cNvSpPr>
                  <p:nvPr/>
                </p:nvSpPr>
                <p:spPr bwMode="auto">
                  <a:xfrm>
                    <a:off x="465" y="1924"/>
                    <a:ext cx="1" cy="4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94" name="Line 76"/>
                  <p:cNvSpPr>
                    <a:spLocks noChangeShapeType="1"/>
                  </p:cNvSpPr>
                  <p:nvPr/>
                </p:nvSpPr>
                <p:spPr bwMode="auto">
                  <a:xfrm>
                    <a:off x="511" y="1934"/>
                    <a:ext cx="1" cy="49"/>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95" name="Line 77"/>
                  <p:cNvSpPr>
                    <a:spLocks noChangeShapeType="1"/>
                  </p:cNvSpPr>
                  <p:nvPr/>
                </p:nvSpPr>
                <p:spPr bwMode="auto">
                  <a:xfrm>
                    <a:off x="425" y="1933"/>
                    <a:ext cx="88" cy="2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96" name="Line 78"/>
                  <p:cNvSpPr>
                    <a:spLocks noChangeShapeType="1"/>
                  </p:cNvSpPr>
                  <p:nvPr/>
                </p:nvSpPr>
                <p:spPr bwMode="auto">
                  <a:xfrm flipH="1" flipV="1">
                    <a:off x="424" y="1926"/>
                    <a:ext cx="89" cy="2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3356" name="Group 79"/>
              <p:cNvGrpSpPr>
                <a:grpSpLocks/>
              </p:cNvGrpSpPr>
              <p:nvPr/>
            </p:nvGrpSpPr>
            <p:grpSpPr bwMode="auto">
              <a:xfrm>
                <a:off x="325" y="1917"/>
                <a:ext cx="231" cy="118"/>
                <a:chOff x="325" y="1917"/>
                <a:chExt cx="231" cy="118"/>
              </a:xfrm>
            </p:grpSpPr>
            <p:grpSp>
              <p:nvGrpSpPr>
                <p:cNvPr id="3357" name="Group 80"/>
                <p:cNvGrpSpPr>
                  <a:grpSpLocks/>
                </p:cNvGrpSpPr>
                <p:nvPr/>
              </p:nvGrpSpPr>
              <p:grpSpPr bwMode="auto">
                <a:xfrm>
                  <a:off x="504" y="1981"/>
                  <a:ext cx="37" cy="28"/>
                  <a:chOff x="504" y="1981"/>
                  <a:chExt cx="37" cy="28"/>
                </a:xfrm>
              </p:grpSpPr>
              <p:sp>
                <p:nvSpPr>
                  <p:cNvPr id="3386" name="Freeform 81"/>
                  <p:cNvSpPr>
                    <a:spLocks/>
                  </p:cNvSpPr>
                  <p:nvPr/>
                </p:nvSpPr>
                <p:spPr bwMode="auto">
                  <a:xfrm>
                    <a:off x="531" y="1981"/>
                    <a:ext cx="10" cy="28"/>
                  </a:xfrm>
                  <a:custGeom>
                    <a:avLst/>
                    <a:gdLst>
                      <a:gd name="T0" fmla="*/ 1 w 53"/>
                      <a:gd name="T1" fmla="*/ 0 h 140"/>
                      <a:gd name="T2" fmla="*/ 2 w 53"/>
                      <a:gd name="T3" fmla="*/ 5 h 140"/>
                      <a:gd name="T4" fmla="*/ 1 w 53"/>
                      <a:gd name="T5" fmla="*/ 6 h 140"/>
                      <a:gd name="T6" fmla="*/ 0 w 53"/>
                      <a:gd name="T7" fmla="*/ 0 h 140"/>
                      <a:gd name="T8" fmla="*/ 1 w 53"/>
                      <a:gd name="T9" fmla="*/ 0 h 140"/>
                      <a:gd name="T10" fmla="*/ 0 60000 65536"/>
                      <a:gd name="T11" fmla="*/ 0 60000 65536"/>
                      <a:gd name="T12" fmla="*/ 0 60000 65536"/>
                      <a:gd name="T13" fmla="*/ 0 60000 65536"/>
                      <a:gd name="T14" fmla="*/ 0 60000 65536"/>
                      <a:gd name="T15" fmla="*/ 0 w 53"/>
                      <a:gd name="T16" fmla="*/ 0 h 140"/>
                      <a:gd name="T17" fmla="*/ 53 w 53"/>
                      <a:gd name="T18" fmla="*/ 140 h 140"/>
                    </a:gdLst>
                    <a:ahLst/>
                    <a:cxnLst>
                      <a:cxn ang="T10">
                        <a:pos x="T0" y="T1"/>
                      </a:cxn>
                      <a:cxn ang="T11">
                        <a:pos x="T2" y="T3"/>
                      </a:cxn>
                      <a:cxn ang="T12">
                        <a:pos x="T4" y="T5"/>
                      </a:cxn>
                      <a:cxn ang="T13">
                        <a:pos x="T6" y="T7"/>
                      </a:cxn>
                      <a:cxn ang="T14">
                        <a:pos x="T8" y="T9"/>
                      </a:cxn>
                    </a:cxnLst>
                    <a:rect l="T15" t="T16" r="T17" b="T18"/>
                    <a:pathLst>
                      <a:path w="53" h="140">
                        <a:moveTo>
                          <a:pt x="37" y="0"/>
                        </a:moveTo>
                        <a:lnTo>
                          <a:pt x="53" y="131"/>
                        </a:lnTo>
                        <a:lnTo>
                          <a:pt x="14" y="140"/>
                        </a:lnTo>
                        <a:lnTo>
                          <a:pt x="0" y="6"/>
                        </a:lnTo>
                        <a:lnTo>
                          <a:pt x="37" y="0"/>
                        </a:lnTo>
                        <a:close/>
                      </a:path>
                    </a:pathLst>
                  </a:custGeom>
                  <a:solidFill>
                    <a:srgbClr val="606060"/>
                  </a:solidFill>
                  <a:ln w="3175">
                    <a:solidFill>
                      <a:srgbClr val="000000"/>
                    </a:solidFill>
                    <a:round/>
                    <a:headEnd/>
                    <a:tailEnd/>
                  </a:ln>
                </p:spPr>
                <p:txBody>
                  <a:bodyPr/>
                  <a:lstStyle/>
                  <a:p>
                    <a:endParaRPr lang="zh-CN" altLang="en-US"/>
                  </a:p>
                </p:txBody>
              </p:sp>
              <p:sp>
                <p:nvSpPr>
                  <p:cNvPr id="3387" name="Freeform 82"/>
                  <p:cNvSpPr>
                    <a:spLocks/>
                  </p:cNvSpPr>
                  <p:nvPr/>
                </p:nvSpPr>
                <p:spPr bwMode="auto">
                  <a:xfrm>
                    <a:off x="504" y="1985"/>
                    <a:ext cx="29" cy="24"/>
                  </a:xfrm>
                  <a:custGeom>
                    <a:avLst/>
                    <a:gdLst>
                      <a:gd name="T0" fmla="*/ 5 w 148"/>
                      <a:gd name="T1" fmla="*/ 0 h 122"/>
                      <a:gd name="T2" fmla="*/ 6 w 148"/>
                      <a:gd name="T3" fmla="*/ 5 h 122"/>
                      <a:gd name="T4" fmla="*/ 0 w 148"/>
                      <a:gd name="T5" fmla="*/ 2 h 122"/>
                      <a:gd name="T6" fmla="*/ 2 w 148"/>
                      <a:gd name="T7" fmla="*/ 2 h 122"/>
                      <a:gd name="T8" fmla="*/ 4 w 148"/>
                      <a:gd name="T9" fmla="*/ 3 h 122"/>
                      <a:gd name="T10" fmla="*/ 4 w 148"/>
                      <a:gd name="T11" fmla="*/ 0 h 122"/>
                      <a:gd name="T12" fmla="*/ 5 w 148"/>
                      <a:gd name="T13" fmla="*/ 0 h 122"/>
                      <a:gd name="T14" fmla="*/ 0 60000 65536"/>
                      <a:gd name="T15" fmla="*/ 0 60000 65536"/>
                      <a:gd name="T16" fmla="*/ 0 60000 65536"/>
                      <a:gd name="T17" fmla="*/ 0 60000 65536"/>
                      <a:gd name="T18" fmla="*/ 0 60000 65536"/>
                      <a:gd name="T19" fmla="*/ 0 60000 65536"/>
                      <a:gd name="T20" fmla="*/ 0 60000 65536"/>
                      <a:gd name="T21" fmla="*/ 0 w 148"/>
                      <a:gd name="T22" fmla="*/ 0 h 122"/>
                      <a:gd name="T23" fmla="*/ 148 w 148"/>
                      <a:gd name="T24" fmla="*/ 122 h 1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8" h="122">
                        <a:moveTo>
                          <a:pt x="136" y="5"/>
                        </a:moveTo>
                        <a:lnTo>
                          <a:pt x="148" y="122"/>
                        </a:lnTo>
                        <a:lnTo>
                          <a:pt x="0" y="61"/>
                        </a:lnTo>
                        <a:lnTo>
                          <a:pt x="58" y="43"/>
                        </a:lnTo>
                        <a:lnTo>
                          <a:pt x="111" y="70"/>
                        </a:lnTo>
                        <a:lnTo>
                          <a:pt x="94" y="0"/>
                        </a:lnTo>
                        <a:lnTo>
                          <a:pt x="136" y="5"/>
                        </a:lnTo>
                        <a:close/>
                      </a:path>
                    </a:pathLst>
                  </a:custGeom>
                  <a:solidFill>
                    <a:srgbClr val="404040"/>
                  </a:solidFill>
                  <a:ln w="3175">
                    <a:solidFill>
                      <a:srgbClr val="000000"/>
                    </a:solidFill>
                    <a:round/>
                    <a:headEnd/>
                    <a:tailEnd/>
                  </a:ln>
                </p:spPr>
                <p:txBody>
                  <a:bodyPr/>
                  <a:lstStyle/>
                  <a:p>
                    <a:endParaRPr lang="zh-CN" altLang="en-US"/>
                  </a:p>
                </p:txBody>
              </p:sp>
            </p:grpSp>
            <p:grpSp>
              <p:nvGrpSpPr>
                <p:cNvPr id="3358" name="Group 83"/>
                <p:cNvGrpSpPr>
                  <a:grpSpLocks/>
                </p:cNvGrpSpPr>
                <p:nvPr/>
              </p:nvGrpSpPr>
              <p:grpSpPr bwMode="auto">
                <a:xfrm>
                  <a:off x="325" y="1917"/>
                  <a:ext cx="231" cy="118"/>
                  <a:chOff x="325" y="1917"/>
                  <a:chExt cx="231" cy="118"/>
                </a:xfrm>
              </p:grpSpPr>
              <p:sp>
                <p:nvSpPr>
                  <p:cNvPr id="3359" name="Freeform 84"/>
                  <p:cNvSpPr>
                    <a:spLocks/>
                  </p:cNvSpPr>
                  <p:nvPr/>
                </p:nvSpPr>
                <p:spPr bwMode="auto">
                  <a:xfrm>
                    <a:off x="326" y="1917"/>
                    <a:ext cx="226" cy="105"/>
                  </a:xfrm>
                  <a:custGeom>
                    <a:avLst/>
                    <a:gdLst>
                      <a:gd name="T0" fmla="*/ 45 w 1132"/>
                      <a:gd name="T1" fmla="*/ 9 h 525"/>
                      <a:gd name="T2" fmla="*/ 24 w 1132"/>
                      <a:gd name="T3" fmla="*/ 21 h 525"/>
                      <a:gd name="T4" fmla="*/ 0 w 1132"/>
                      <a:gd name="T5" fmla="*/ 9 h 525"/>
                      <a:gd name="T6" fmla="*/ 18 w 1132"/>
                      <a:gd name="T7" fmla="*/ 0 h 525"/>
                      <a:gd name="T8" fmla="*/ 45 w 1132"/>
                      <a:gd name="T9" fmla="*/ 9 h 525"/>
                      <a:gd name="T10" fmla="*/ 0 60000 65536"/>
                      <a:gd name="T11" fmla="*/ 0 60000 65536"/>
                      <a:gd name="T12" fmla="*/ 0 60000 65536"/>
                      <a:gd name="T13" fmla="*/ 0 60000 65536"/>
                      <a:gd name="T14" fmla="*/ 0 60000 65536"/>
                      <a:gd name="T15" fmla="*/ 0 w 1132"/>
                      <a:gd name="T16" fmla="*/ 0 h 525"/>
                      <a:gd name="T17" fmla="*/ 1132 w 1132"/>
                      <a:gd name="T18" fmla="*/ 525 h 525"/>
                    </a:gdLst>
                    <a:ahLst/>
                    <a:cxnLst>
                      <a:cxn ang="T10">
                        <a:pos x="T0" y="T1"/>
                      </a:cxn>
                      <a:cxn ang="T11">
                        <a:pos x="T2" y="T3"/>
                      </a:cxn>
                      <a:cxn ang="T12">
                        <a:pos x="T4" y="T5"/>
                      </a:cxn>
                      <a:cxn ang="T13">
                        <a:pos x="T6" y="T7"/>
                      </a:cxn>
                      <a:cxn ang="T14">
                        <a:pos x="T8" y="T9"/>
                      </a:cxn>
                    </a:cxnLst>
                    <a:rect l="T15" t="T16" r="T17" b="T18"/>
                    <a:pathLst>
                      <a:path w="1132" h="525">
                        <a:moveTo>
                          <a:pt x="1132" y="223"/>
                        </a:moveTo>
                        <a:lnTo>
                          <a:pt x="589" y="525"/>
                        </a:lnTo>
                        <a:lnTo>
                          <a:pt x="0" y="230"/>
                        </a:lnTo>
                        <a:lnTo>
                          <a:pt x="452" y="0"/>
                        </a:lnTo>
                        <a:lnTo>
                          <a:pt x="1132" y="223"/>
                        </a:lnTo>
                        <a:close/>
                      </a:path>
                    </a:pathLst>
                  </a:custGeom>
                  <a:solidFill>
                    <a:srgbClr val="808080"/>
                  </a:solidFill>
                  <a:ln w="3175">
                    <a:solidFill>
                      <a:srgbClr val="000000"/>
                    </a:solidFill>
                    <a:round/>
                    <a:headEnd/>
                    <a:tailEnd/>
                  </a:ln>
                </p:spPr>
                <p:txBody>
                  <a:bodyPr/>
                  <a:lstStyle/>
                  <a:p>
                    <a:endParaRPr lang="zh-CN" altLang="en-US"/>
                  </a:p>
                </p:txBody>
              </p:sp>
              <p:sp>
                <p:nvSpPr>
                  <p:cNvPr id="3360" name="Freeform 85"/>
                  <p:cNvSpPr>
                    <a:spLocks/>
                  </p:cNvSpPr>
                  <p:nvPr/>
                </p:nvSpPr>
                <p:spPr bwMode="auto">
                  <a:xfrm>
                    <a:off x="443" y="1961"/>
                    <a:ext cx="113" cy="74"/>
                  </a:xfrm>
                  <a:custGeom>
                    <a:avLst/>
                    <a:gdLst>
                      <a:gd name="T0" fmla="*/ 22 w 566"/>
                      <a:gd name="T1" fmla="*/ 0 h 371"/>
                      <a:gd name="T2" fmla="*/ 0 w 566"/>
                      <a:gd name="T3" fmla="*/ 12 h 371"/>
                      <a:gd name="T4" fmla="*/ 1 w 566"/>
                      <a:gd name="T5" fmla="*/ 15 h 371"/>
                      <a:gd name="T6" fmla="*/ 23 w 566"/>
                      <a:gd name="T7" fmla="*/ 2 h 371"/>
                      <a:gd name="T8" fmla="*/ 22 w 566"/>
                      <a:gd name="T9" fmla="*/ 0 h 371"/>
                      <a:gd name="T10" fmla="*/ 0 60000 65536"/>
                      <a:gd name="T11" fmla="*/ 0 60000 65536"/>
                      <a:gd name="T12" fmla="*/ 0 60000 65536"/>
                      <a:gd name="T13" fmla="*/ 0 60000 65536"/>
                      <a:gd name="T14" fmla="*/ 0 60000 65536"/>
                      <a:gd name="T15" fmla="*/ 0 w 566"/>
                      <a:gd name="T16" fmla="*/ 0 h 371"/>
                      <a:gd name="T17" fmla="*/ 566 w 566"/>
                      <a:gd name="T18" fmla="*/ 371 h 371"/>
                    </a:gdLst>
                    <a:ahLst/>
                    <a:cxnLst>
                      <a:cxn ang="T10">
                        <a:pos x="T0" y="T1"/>
                      </a:cxn>
                      <a:cxn ang="T11">
                        <a:pos x="T2" y="T3"/>
                      </a:cxn>
                      <a:cxn ang="T12">
                        <a:pos x="T4" y="T5"/>
                      </a:cxn>
                      <a:cxn ang="T13">
                        <a:pos x="T6" y="T7"/>
                      </a:cxn>
                      <a:cxn ang="T14">
                        <a:pos x="T8" y="T9"/>
                      </a:cxn>
                    </a:cxnLst>
                    <a:rect l="T15" t="T16" r="T17" b="T18"/>
                    <a:pathLst>
                      <a:path w="566" h="371">
                        <a:moveTo>
                          <a:pt x="547" y="0"/>
                        </a:moveTo>
                        <a:lnTo>
                          <a:pt x="0" y="307"/>
                        </a:lnTo>
                        <a:lnTo>
                          <a:pt x="16" y="371"/>
                        </a:lnTo>
                        <a:lnTo>
                          <a:pt x="566" y="60"/>
                        </a:lnTo>
                        <a:lnTo>
                          <a:pt x="547" y="0"/>
                        </a:lnTo>
                        <a:close/>
                      </a:path>
                    </a:pathLst>
                  </a:custGeom>
                  <a:solidFill>
                    <a:srgbClr val="606060"/>
                  </a:solidFill>
                  <a:ln w="3175">
                    <a:solidFill>
                      <a:srgbClr val="000000"/>
                    </a:solidFill>
                    <a:round/>
                    <a:headEnd/>
                    <a:tailEnd/>
                  </a:ln>
                </p:spPr>
                <p:txBody>
                  <a:bodyPr/>
                  <a:lstStyle/>
                  <a:p>
                    <a:endParaRPr lang="zh-CN" altLang="en-US"/>
                  </a:p>
                </p:txBody>
              </p:sp>
              <p:sp>
                <p:nvSpPr>
                  <p:cNvPr id="3361" name="Freeform 86"/>
                  <p:cNvSpPr>
                    <a:spLocks/>
                  </p:cNvSpPr>
                  <p:nvPr/>
                </p:nvSpPr>
                <p:spPr bwMode="auto">
                  <a:xfrm>
                    <a:off x="325" y="1963"/>
                    <a:ext cx="121" cy="72"/>
                  </a:xfrm>
                  <a:custGeom>
                    <a:avLst/>
                    <a:gdLst>
                      <a:gd name="T0" fmla="*/ 24 w 605"/>
                      <a:gd name="T1" fmla="*/ 14 h 363"/>
                      <a:gd name="T2" fmla="*/ 23 w 605"/>
                      <a:gd name="T3" fmla="*/ 12 h 363"/>
                      <a:gd name="T4" fmla="*/ 0 w 605"/>
                      <a:gd name="T5" fmla="*/ 0 h 363"/>
                      <a:gd name="T6" fmla="*/ 1 w 605"/>
                      <a:gd name="T7" fmla="*/ 2 h 363"/>
                      <a:gd name="T8" fmla="*/ 24 w 605"/>
                      <a:gd name="T9" fmla="*/ 14 h 363"/>
                      <a:gd name="T10" fmla="*/ 0 60000 65536"/>
                      <a:gd name="T11" fmla="*/ 0 60000 65536"/>
                      <a:gd name="T12" fmla="*/ 0 60000 65536"/>
                      <a:gd name="T13" fmla="*/ 0 60000 65536"/>
                      <a:gd name="T14" fmla="*/ 0 60000 65536"/>
                      <a:gd name="T15" fmla="*/ 0 w 605"/>
                      <a:gd name="T16" fmla="*/ 0 h 363"/>
                      <a:gd name="T17" fmla="*/ 605 w 605"/>
                      <a:gd name="T18" fmla="*/ 363 h 363"/>
                    </a:gdLst>
                    <a:ahLst/>
                    <a:cxnLst>
                      <a:cxn ang="T10">
                        <a:pos x="T0" y="T1"/>
                      </a:cxn>
                      <a:cxn ang="T11">
                        <a:pos x="T2" y="T3"/>
                      </a:cxn>
                      <a:cxn ang="T12">
                        <a:pos x="T4" y="T5"/>
                      </a:cxn>
                      <a:cxn ang="T13">
                        <a:pos x="T6" y="T7"/>
                      </a:cxn>
                      <a:cxn ang="T14">
                        <a:pos x="T8" y="T9"/>
                      </a:cxn>
                    </a:cxnLst>
                    <a:rect l="T15" t="T16" r="T17" b="T18"/>
                    <a:pathLst>
                      <a:path w="605" h="363">
                        <a:moveTo>
                          <a:pt x="605" y="363"/>
                        </a:moveTo>
                        <a:lnTo>
                          <a:pt x="587" y="295"/>
                        </a:lnTo>
                        <a:lnTo>
                          <a:pt x="0" y="0"/>
                        </a:lnTo>
                        <a:lnTo>
                          <a:pt x="21" y="53"/>
                        </a:lnTo>
                        <a:lnTo>
                          <a:pt x="605" y="363"/>
                        </a:lnTo>
                        <a:close/>
                      </a:path>
                    </a:pathLst>
                  </a:custGeom>
                  <a:solidFill>
                    <a:srgbClr val="404040"/>
                  </a:solidFill>
                  <a:ln w="3175">
                    <a:solidFill>
                      <a:srgbClr val="000000"/>
                    </a:solidFill>
                    <a:round/>
                    <a:headEnd/>
                    <a:tailEnd/>
                  </a:ln>
                </p:spPr>
                <p:txBody>
                  <a:bodyPr/>
                  <a:lstStyle/>
                  <a:p>
                    <a:endParaRPr lang="zh-CN" altLang="en-US"/>
                  </a:p>
                </p:txBody>
              </p:sp>
              <p:sp>
                <p:nvSpPr>
                  <p:cNvPr id="3362" name="Freeform 87"/>
                  <p:cNvSpPr>
                    <a:spLocks/>
                  </p:cNvSpPr>
                  <p:nvPr/>
                </p:nvSpPr>
                <p:spPr bwMode="auto">
                  <a:xfrm>
                    <a:off x="417" y="1966"/>
                    <a:ext cx="90" cy="46"/>
                  </a:xfrm>
                  <a:custGeom>
                    <a:avLst/>
                    <a:gdLst>
                      <a:gd name="T0" fmla="*/ 18 w 454"/>
                      <a:gd name="T1" fmla="*/ 2 h 230"/>
                      <a:gd name="T2" fmla="*/ 12 w 454"/>
                      <a:gd name="T3" fmla="*/ 0 h 230"/>
                      <a:gd name="T4" fmla="*/ 0 w 454"/>
                      <a:gd name="T5" fmla="*/ 6 h 230"/>
                      <a:gd name="T6" fmla="*/ 6 w 454"/>
                      <a:gd name="T7" fmla="*/ 9 h 230"/>
                      <a:gd name="T8" fmla="*/ 18 w 454"/>
                      <a:gd name="T9" fmla="*/ 2 h 230"/>
                      <a:gd name="T10" fmla="*/ 0 60000 65536"/>
                      <a:gd name="T11" fmla="*/ 0 60000 65536"/>
                      <a:gd name="T12" fmla="*/ 0 60000 65536"/>
                      <a:gd name="T13" fmla="*/ 0 60000 65536"/>
                      <a:gd name="T14" fmla="*/ 0 60000 65536"/>
                      <a:gd name="T15" fmla="*/ 0 w 454"/>
                      <a:gd name="T16" fmla="*/ 0 h 230"/>
                      <a:gd name="T17" fmla="*/ 454 w 454"/>
                      <a:gd name="T18" fmla="*/ 230 h 230"/>
                    </a:gdLst>
                    <a:ahLst/>
                    <a:cxnLst>
                      <a:cxn ang="T10">
                        <a:pos x="T0" y="T1"/>
                      </a:cxn>
                      <a:cxn ang="T11">
                        <a:pos x="T2" y="T3"/>
                      </a:cxn>
                      <a:cxn ang="T12">
                        <a:pos x="T4" y="T5"/>
                      </a:cxn>
                      <a:cxn ang="T13">
                        <a:pos x="T6" y="T7"/>
                      </a:cxn>
                      <a:cxn ang="T14">
                        <a:pos x="T8" y="T9"/>
                      </a:cxn>
                    </a:cxnLst>
                    <a:rect l="T15" t="T16" r="T17" b="T18"/>
                    <a:pathLst>
                      <a:path w="454" h="230">
                        <a:moveTo>
                          <a:pt x="454" y="59"/>
                        </a:moveTo>
                        <a:lnTo>
                          <a:pt x="297" y="0"/>
                        </a:lnTo>
                        <a:lnTo>
                          <a:pt x="0" y="161"/>
                        </a:lnTo>
                        <a:lnTo>
                          <a:pt x="151" y="230"/>
                        </a:lnTo>
                        <a:lnTo>
                          <a:pt x="454" y="5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63" name="Freeform 88"/>
                  <p:cNvSpPr>
                    <a:spLocks/>
                  </p:cNvSpPr>
                  <p:nvPr/>
                </p:nvSpPr>
                <p:spPr bwMode="auto">
                  <a:xfrm>
                    <a:off x="336" y="1934"/>
                    <a:ext cx="134" cy="61"/>
                  </a:xfrm>
                  <a:custGeom>
                    <a:avLst/>
                    <a:gdLst>
                      <a:gd name="T0" fmla="*/ 27 w 669"/>
                      <a:gd name="T1" fmla="*/ 6 h 309"/>
                      <a:gd name="T2" fmla="*/ 15 w 669"/>
                      <a:gd name="T3" fmla="*/ 12 h 309"/>
                      <a:gd name="T4" fmla="*/ 0 w 669"/>
                      <a:gd name="T5" fmla="*/ 5 h 309"/>
                      <a:gd name="T6" fmla="*/ 11 w 669"/>
                      <a:gd name="T7" fmla="*/ 0 h 309"/>
                      <a:gd name="T8" fmla="*/ 27 w 669"/>
                      <a:gd name="T9" fmla="*/ 6 h 309"/>
                      <a:gd name="T10" fmla="*/ 0 60000 65536"/>
                      <a:gd name="T11" fmla="*/ 0 60000 65536"/>
                      <a:gd name="T12" fmla="*/ 0 60000 65536"/>
                      <a:gd name="T13" fmla="*/ 0 60000 65536"/>
                      <a:gd name="T14" fmla="*/ 0 60000 65536"/>
                      <a:gd name="T15" fmla="*/ 0 w 669"/>
                      <a:gd name="T16" fmla="*/ 0 h 309"/>
                      <a:gd name="T17" fmla="*/ 669 w 669"/>
                      <a:gd name="T18" fmla="*/ 309 h 309"/>
                    </a:gdLst>
                    <a:ahLst/>
                    <a:cxnLst>
                      <a:cxn ang="T10">
                        <a:pos x="T0" y="T1"/>
                      </a:cxn>
                      <a:cxn ang="T11">
                        <a:pos x="T2" y="T3"/>
                      </a:cxn>
                      <a:cxn ang="T12">
                        <a:pos x="T4" y="T5"/>
                      </a:cxn>
                      <a:cxn ang="T13">
                        <a:pos x="T6" y="T7"/>
                      </a:cxn>
                      <a:cxn ang="T14">
                        <a:pos x="T8" y="T9"/>
                      </a:cxn>
                    </a:cxnLst>
                    <a:rect l="T15" t="T16" r="T17" b="T18"/>
                    <a:pathLst>
                      <a:path w="669" h="309">
                        <a:moveTo>
                          <a:pt x="669" y="150"/>
                        </a:moveTo>
                        <a:lnTo>
                          <a:pt x="377" y="309"/>
                        </a:lnTo>
                        <a:lnTo>
                          <a:pt x="0" y="132"/>
                        </a:lnTo>
                        <a:lnTo>
                          <a:pt x="273" y="0"/>
                        </a:lnTo>
                        <a:lnTo>
                          <a:pt x="669" y="15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64" name="Freeform 89"/>
                  <p:cNvSpPr>
                    <a:spLocks/>
                  </p:cNvSpPr>
                  <p:nvPr/>
                </p:nvSpPr>
                <p:spPr bwMode="auto">
                  <a:xfrm>
                    <a:off x="393" y="1920"/>
                    <a:ext cx="148" cy="57"/>
                  </a:xfrm>
                  <a:custGeom>
                    <a:avLst/>
                    <a:gdLst>
                      <a:gd name="T0" fmla="*/ 23 w 738"/>
                      <a:gd name="T1" fmla="*/ 11 h 283"/>
                      <a:gd name="T2" fmla="*/ 30 w 738"/>
                      <a:gd name="T3" fmla="*/ 8 h 283"/>
                      <a:gd name="T4" fmla="*/ 5 w 738"/>
                      <a:gd name="T5" fmla="*/ 0 h 283"/>
                      <a:gd name="T6" fmla="*/ 0 w 738"/>
                      <a:gd name="T7" fmla="*/ 2 h 283"/>
                      <a:gd name="T8" fmla="*/ 23 w 738"/>
                      <a:gd name="T9" fmla="*/ 11 h 283"/>
                      <a:gd name="T10" fmla="*/ 0 60000 65536"/>
                      <a:gd name="T11" fmla="*/ 0 60000 65536"/>
                      <a:gd name="T12" fmla="*/ 0 60000 65536"/>
                      <a:gd name="T13" fmla="*/ 0 60000 65536"/>
                      <a:gd name="T14" fmla="*/ 0 60000 65536"/>
                      <a:gd name="T15" fmla="*/ 0 w 738"/>
                      <a:gd name="T16" fmla="*/ 0 h 283"/>
                      <a:gd name="T17" fmla="*/ 738 w 738"/>
                      <a:gd name="T18" fmla="*/ 283 h 283"/>
                    </a:gdLst>
                    <a:ahLst/>
                    <a:cxnLst>
                      <a:cxn ang="T10">
                        <a:pos x="T0" y="T1"/>
                      </a:cxn>
                      <a:cxn ang="T11">
                        <a:pos x="T2" y="T3"/>
                      </a:cxn>
                      <a:cxn ang="T12">
                        <a:pos x="T4" y="T5"/>
                      </a:cxn>
                      <a:cxn ang="T13">
                        <a:pos x="T6" y="T7"/>
                      </a:cxn>
                      <a:cxn ang="T14">
                        <a:pos x="T8" y="T9"/>
                      </a:cxn>
                    </a:cxnLst>
                    <a:rect l="T15" t="T16" r="T17" b="T18"/>
                    <a:pathLst>
                      <a:path w="738" h="283">
                        <a:moveTo>
                          <a:pt x="584" y="283"/>
                        </a:moveTo>
                        <a:lnTo>
                          <a:pt x="738" y="205"/>
                        </a:lnTo>
                        <a:lnTo>
                          <a:pt x="118" y="0"/>
                        </a:lnTo>
                        <a:lnTo>
                          <a:pt x="0" y="60"/>
                        </a:lnTo>
                        <a:lnTo>
                          <a:pt x="584" y="283"/>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65" name="Line 90"/>
                  <p:cNvSpPr>
                    <a:spLocks noChangeShapeType="1"/>
                  </p:cNvSpPr>
                  <p:nvPr/>
                </p:nvSpPr>
                <p:spPr bwMode="auto">
                  <a:xfrm flipH="1" flipV="1">
                    <a:off x="411" y="1923"/>
                    <a:ext cx="128" cy="44"/>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66" name="Line 91"/>
                  <p:cNvSpPr>
                    <a:spLocks noChangeShapeType="1"/>
                  </p:cNvSpPr>
                  <p:nvPr/>
                </p:nvSpPr>
                <p:spPr bwMode="auto">
                  <a:xfrm flipH="1" flipV="1">
                    <a:off x="404" y="1925"/>
                    <a:ext cx="124" cy="45"/>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67" name="Line 92"/>
                  <p:cNvSpPr>
                    <a:spLocks noChangeShapeType="1"/>
                  </p:cNvSpPr>
                  <p:nvPr/>
                </p:nvSpPr>
                <p:spPr bwMode="auto">
                  <a:xfrm flipH="1" flipV="1">
                    <a:off x="399" y="1930"/>
                    <a:ext cx="121" cy="46"/>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68" name="Line 93"/>
                  <p:cNvSpPr>
                    <a:spLocks noChangeShapeType="1"/>
                  </p:cNvSpPr>
                  <p:nvPr/>
                </p:nvSpPr>
                <p:spPr bwMode="auto">
                  <a:xfrm flipH="1" flipV="1">
                    <a:off x="384" y="1937"/>
                    <a:ext cx="119" cy="48"/>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69" name="Line 94"/>
                  <p:cNvSpPr>
                    <a:spLocks noChangeShapeType="1"/>
                  </p:cNvSpPr>
                  <p:nvPr/>
                </p:nvSpPr>
                <p:spPr bwMode="auto">
                  <a:xfrm flipH="1" flipV="1">
                    <a:off x="375" y="1942"/>
                    <a:ext cx="118" cy="48"/>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70" name="Line 95"/>
                  <p:cNvSpPr>
                    <a:spLocks noChangeShapeType="1"/>
                  </p:cNvSpPr>
                  <p:nvPr/>
                </p:nvSpPr>
                <p:spPr bwMode="auto">
                  <a:xfrm flipH="1" flipV="1">
                    <a:off x="365" y="1946"/>
                    <a:ext cx="119" cy="51"/>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71" name="Line 96"/>
                  <p:cNvSpPr>
                    <a:spLocks noChangeShapeType="1"/>
                  </p:cNvSpPr>
                  <p:nvPr/>
                </p:nvSpPr>
                <p:spPr bwMode="auto">
                  <a:xfrm flipH="1" flipV="1">
                    <a:off x="358" y="1951"/>
                    <a:ext cx="114" cy="50"/>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72" name="Line 97"/>
                  <p:cNvSpPr>
                    <a:spLocks noChangeShapeType="1"/>
                  </p:cNvSpPr>
                  <p:nvPr/>
                </p:nvSpPr>
                <p:spPr bwMode="auto">
                  <a:xfrm flipH="1" flipV="1">
                    <a:off x="347" y="1956"/>
                    <a:ext cx="114" cy="51"/>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73" name="Line 98"/>
                  <p:cNvSpPr>
                    <a:spLocks noChangeShapeType="1"/>
                  </p:cNvSpPr>
                  <p:nvPr/>
                </p:nvSpPr>
                <p:spPr bwMode="auto">
                  <a:xfrm flipH="1">
                    <a:off x="437" y="1974"/>
                    <a:ext cx="61" cy="34"/>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74" name="Line 99"/>
                  <p:cNvSpPr>
                    <a:spLocks noChangeShapeType="1"/>
                  </p:cNvSpPr>
                  <p:nvPr/>
                </p:nvSpPr>
                <p:spPr bwMode="auto">
                  <a:xfrm flipH="1">
                    <a:off x="426" y="1970"/>
                    <a:ext cx="58" cy="32"/>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75" name="Line 100"/>
                  <p:cNvSpPr>
                    <a:spLocks noChangeShapeType="1"/>
                  </p:cNvSpPr>
                  <p:nvPr/>
                </p:nvSpPr>
                <p:spPr bwMode="auto">
                  <a:xfrm flipH="1">
                    <a:off x="401" y="1959"/>
                    <a:ext cx="58" cy="31"/>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76" name="Line 101"/>
                  <p:cNvSpPr>
                    <a:spLocks noChangeShapeType="1"/>
                  </p:cNvSpPr>
                  <p:nvPr/>
                </p:nvSpPr>
                <p:spPr bwMode="auto">
                  <a:xfrm flipH="1">
                    <a:off x="387" y="1954"/>
                    <a:ext cx="58" cy="31"/>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77" name="Line 102"/>
                  <p:cNvSpPr>
                    <a:spLocks noChangeShapeType="1"/>
                  </p:cNvSpPr>
                  <p:nvPr/>
                </p:nvSpPr>
                <p:spPr bwMode="auto">
                  <a:xfrm flipH="1">
                    <a:off x="375" y="1949"/>
                    <a:ext cx="56" cy="31"/>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78" name="Line 103"/>
                  <p:cNvSpPr>
                    <a:spLocks noChangeShapeType="1"/>
                  </p:cNvSpPr>
                  <p:nvPr/>
                </p:nvSpPr>
                <p:spPr bwMode="auto">
                  <a:xfrm flipH="1">
                    <a:off x="364" y="1944"/>
                    <a:ext cx="53" cy="28"/>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79" name="Line 104"/>
                  <p:cNvSpPr>
                    <a:spLocks noChangeShapeType="1"/>
                  </p:cNvSpPr>
                  <p:nvPr/>
                </p:nvSpPr>
                <p:spPr bwMode="auto">
                  <a:xfrm flipH="1">
                    <a:off x="352" y="1939"/>
                    <a:ext cx="55" cy="28"/>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 name="Line 105"/>
                  <p:cNvSpPr>
                    <a:spLocks noChangeShapeType="1"/>
                  </p:cNvSpPr>
                  <p:nvPr/>
                </p:nvSpPr>
                <p:spPr bwMode="auto">
                  <a:xfrm flipH="1">
                    <a:off x="494" y="1955"/>
                    <a:ext cx="28" cy="14"/>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 name="Line 106"/>
                  <p:cNvSpPr>
                    <a:spLocks noChangeShapeType="1"/>
                  </p:cNvSpPr>
                  <p:nvPr/>
                </p:nvSpPr>
                <p:spPr bwMode="auto">
                  <a:xfrm flipH="1">
                    <a:off x="477" y="1949"/>
                    <a:ext cx="26" cy="14"/>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2" name="Line 107"/>
                  <p:cNvSpPr>
                    <a:spLocks noChangeShapeType="1"/>
                  </p:cNvSpPr>
                  <p:nvPr/>
                </p:nvSpPr>
                <p:spPr bwMode="auto">
                  <a:xfrm flipH="1">
                    <a:off x="460" y="1943"/>
                    <a:ext cx="28" cy="14"/>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 name="Line 108"/>
                  <p:cNvSpPr>
                    <a:spLocks noChangeShapeType="1"/>
                  </p:cNvSpPr>
                  <p:nvPr/>
                </p:nvSpPr>
                <p:spPr bwMode="auto">
                  <a:xfrm flipH="1">
                    <a:off x="443" y="1937"/>
                    <a:ext cx="27" cy="13"/>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4" name="Line 109"/>
                  <p:cNvSpPr>
                    <a:spLocks noChangeShapeType="1"/>
                  </p:cNvSpPr>
                  <p:nvPr/>
                </p:nvSpPr>
                <p:spPr bwMode="auto">
                  <a:xfrm flipH="1">
                    <a:off x="427" y="1931"/>
                    <a:ext cx="26" cy="14"/>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5" name="Line 110"/>
                  <p:cNvSpPr>
                    <a:spLocks noChangeShapeType="1"/>
                  </p:cNvSpPr>
                  <p:nvPr/>
                </p:nvSpPr>
                <p:spPr bwMode="auto">
                  <a:xfrm flipH="1">
                    <a:off x="408" y="1925"/>
                    <a:ext cx="24" cy="13"/>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grpSp>
      <p:grpSp>
        <p:nvGrpSpPr>
          <p:cNvPr id="3089" name="Group 111"/>
          <p:cNvGrpSpPr>
            <a:grpSpLocks/>
          </p:cNvGrpSpPr>
          <p:nvPr/>
        </p:nvGrpSpPr>
        <p:grpSpPr bwMode="auto">
          <a:xfrm>
            <a:off x="455613" y="3175000"/>
            <a:ext cx="87312" cy="171450"/>
            <a:chOff x="287" y="1872"/>
            <a:chExt cx="55" cy="108"/>
          </a:xfrm>
        </p:grpSpPr>
        <p:sp>
          <p:nvSpPr>
            <p:cNvPr id="3351" name="Freeform 112"/>
            <p:cNvSpPr>
              <a:spLocks/>
            </p:cNvSpPr>
            <p:nvPr/>
          </p:nvSpPr>
          <p:spPr bwMode="auto">
            <a:xfrm>
              <a:off x="287" y="1872"/>
              <a:ext cx="55" cy="108"/>
            </a:xfrm>
            <a:custGeom>
              <a:avLst/>
              <a:gdLst>
                <a:gd name="T0" fmla="*/ 0 w 276"/>
                <a:gd name="T1" fmla="*/ 8 h 540"/>
                <a:gd name="T2" fmla="*/ 2 w 276"/>
                <a:gd name="T3" fmla="*/ 5 h 540"/>
                <a:gd name="T4" fmla="*/ 4 w 276"/>
                <a:gd name="T5" fmla="*/ 3 h 540"/>
                <a:gd name="T6" fmla="*/ 5 w 276"/>
                <a:gd name="T7" fmla="*/ 1 h 540"/>
                <a:gd name="T8" fmla="*/ 5 w 276"/>
                <a:gd name="T9" fmla="*/ 0 h 540"/>
                <a:gd name="T10" fmla="*/ 8 w 276"/>
                <a:gd name="T11" fmla="*/ 0 h 540"/>
                <a:gd name="T12" fmla="*/ 11 w 276"/>
                <a:gd name="T13" fmla="*/ 2 h 540"/>
                <a:gd name="T14" fmla="*/ 10 w 276"/>
                <a:gd name="T15" fmla="*/ 6 h 540"/>
                <a:gd name="T16" fmla="*/ 9 w 276"/>
                <a:gd name="T17" fmla="*/ 8 h 540"/>
                <a:gd name="T18" fmla="*/ 7 w 276"/>
                <a:gd name="T19" fmla="*/ 15 h 540"/>
                <a:gd name="T20" fmla="*/ 4 w 276"/>
                <a:gd name="T21" fmla="*/ 22 h 540"/>
                <a:gd name="T22" fmla="*/ 0 w 276"/>
                <a:gd name="T23" fmla="*/ 8 h 54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76"/>
                <a:gd name="T37" fmla="*/ 0 h 540"/>
                <a:gd name="T38" fmla="*/ 276 w 276"/>
                <a:gd name="T39" fmla="*/ 540 h 54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76" h="540">
                  <a:moveTo>
                    <a:pt x="0" y="192"/>
                  </a:moveTo>
                  <a:lnTo>
                    <a:pt x="53" y="121"/>
                  </a:lnTo>
                  <a:lnTo>
                    <a:pt x="104" y="84"/>
                  </a:lnTo>
                  <a:lnTo>
                    <a:pt x="125" y="30"/>
                  </a:lnTo>
                  <a:lnTo>
                    <a:pt x="137" y="6"/>
                  </a:lnTo>
                  <a:lnTo>
                    <a:pt x="195" y="0"/>
                  </a:lnTo>
                  <a:lnTo>
                    <a:pt x="276" y="45"/>
                  </a:lnTo>
                  <a:lnTo>
                    <a:pt x="255" y="143"/>
                  </a:lnTo>
                  <a:lnTo>
                    <a:pt x="232" y="198"/>
                  </a:lnTo>
                  <a:lnTo>
                    <a:pt x="179" y="365"/>
                  </a:lnTo>
                  <a:lnTo>
                    <a:pt x="92" y="540"/>
                  </a:lnTo>
                  <a:lnTo>
                    <a:pt x="0" y="192"/>
                  </a:lnTo>
                  <a:close/>
                </a:path>
              </a:pathLst>
            </a:custGeom>
            <a:solidFill>
              <a:srgbClr val="C0C0C0"/>
            </a:solidFill>
            <a:ln w="3175">
              <a:solidFill>
                <a:srgbClr val="000000"/>
              </a:solidFill>
              <a:round/>
              <a:headEnd/>
              <a:tailEnd/>
            </a:ln>
          </p:spPr>
          <p:txBody>
            <a:bodyPr/>
            <a:lstStyle/>
            <a:p>
              <a:endParaRPr lang="zh-CN" altLang="en-US"/>
            </a:p>
          </p:txBody>
        </p:sp>
        <p:sp>
          <p:nvSpPr>
            <p:cNvPr id="3352" name="Freeform 113"/>
            <p:cNvSpPr>
              <a:spLocks/>
            </p:cNvSpPr>
            <p:nvPr/>
          </p:nvSpPr>
          <p:spPr bwMode="auto">
            <a:xfrm>
              <a:off x="296" y="1880"/>
              <a:ext cx="43" cy="77"/>
            </a:xfrm>
            <a:custGeom>
              <a:avLst/>
              <a:gdLst>
                <a:gd name="T0" fmla="*/ 4 w 216"/>
                <a:gd name="T1" fmla="*/ 0 h 385"/>
                <a:gd name="T2" fmla="*/ 5 w 216"/>
                <a:gd name="T3" fmla="*/ 1 h 385"/>
                <a:gd name="T4" fmla="*/ 7 w 216"/>
                <a:gd name="T5" fmla="*/ 2 h 385"/>
                <a:gd name="T6" fmla="*/ 9 w 216"/>
                <a:gd name="T7" fmla="*/ 2 h 385"/>
                <a:gd name="T8" fmla="*/ 7 w 216"/>
                <a:gd name="T9" fmla="*/ 5 h 385"/>
                <a:gd name="T10" fmla="*/ 6 w 216"/>
                <a:gd name="T11" fmla="*/ 5 h 385"/>
                <a:gd name="T12" fmla="*/ 5 w 216"/>
                <a:gd name="T13" fmla="*/ 4 h 385"/>
                <a:gd name="T14" fmla="*/ 5 w 216"/>
                <a:gd name="T15" fmla="*/ 6 h 385"/>
                <a:gd name="T16" fmla="*/ 7 w 216"/>
                <a:gd name="T17" fmla="*/ 6 h 385"/>
                <a:gd name="T18" fmla="*/ 6 w 216"/>
                <a:gd name="T19" fmla="*/ 10 h 385"/>
                <a:gd name="T20" fmla="*/ 5 w 216"/>
                <a:gd name="T21" fmla="*/ 12 h 385"/>
                <a:gd name="T22" fmla="*/ 5 w 216"/>
                <a:gd name="T23" fmla="*/ 11 h 385"/>
                <a:gd name="T24" fmla="*/ 4 w 216"/>
                <a:gd name="T25" fmla="*/ 8 h 385"/>
                <a:gd name="T26" fmla="*/ 4 w 216"/>
                <a:gd name="T27" fmla="*/ 6 h 385"/>
                <a:gd name="T28" fmla="*/ 4 w 216"/>
                <a:gd name="T29" fmla="*/ 7 h 385"/>
                <a:gd name="T30" fmla="*/ 4 w 216"/>
                <a:gd name="T31" fmla="*/ 9 h 385"/>
                <a:gd name="T32" fmla="*/ 4 w 216"/>
                <a:gd name="T33" fmla="*/ 12 h 385"/>
                <a:gd name="T34" fmla="*/ 4 w 216"/>
                <a:gd name="T35" fmla="*/ 13 h 385"/>
                <a:gd name="T36" fmla="*/ 4 w 216"/>
                <a:gd name="T37" fmla="*/ 15 h 385"/>
                <a:gd name="T38" fmla="*/ 2 w 216"/>
                <a:gd name="T39" fmla="*/ 10 h 385"/>
                <a:gd name="T40" fmla="*/ 2 w 216"/>
                <a:gd name="T41" fmla="*/ 8 h 385"/>
                <a:gd name="T42" fmla="*/ 0 w 216"/>
                <a:gd name="T43" fmla="*/ 5 h 385"/>
                <a:gd name="T44" fmla="*/ 0 w 216"/>
                <a:gd name="T45" fmla="*/ 5 h 385"/>
                <a:gd name="T46" fmla="*/ 1 w 216"/>
                <a:gd name="T47" fmla="*/ 4 h 385"/>
                <a:gd name="T48" fmla="*/ 3 w 216"/>
                <a:gd name="T49" fmla="*/ 3 h 385"/>
                <a:gd name="T50" fmla="*/ 3 w 216"/>
                <a:gd name="T51" fmla="*/ 3 h 385"/>
                <a:gd name="T52" fmla="*/ 3 w 216"/>
                <a:gd name="T53" fmla="*/ 2 h 385"/>
                <a:gd name="T54" fmla="*/ 4 w 216"/>
                <a:gd name="T55" fmla="*/ 0 h 38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16"/>
                <a:gd name="T85" fmla="*/ 0 h 385"/>
                <a:gd name="T86" fmla="*/ 216 w 216"/>
                <a:gd name="T87" fmla="*/ 385 h 385"/>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16" h="385">
                  <a:moveTo>
                    <a:pt x="91" y="0"/>
                  </a:moveTo>
                  <a:lnTo>
                    <a:pt x="115" y="25"/>
                  </a:lnTo>
                  <a:lnTo>
                    <a:pt x="165" y="46"/>
                  </a:lnTo>
                  <a:lnTo>
                    <a:pt x="216" y="44"/>
                  </a:lnTo>
                  <a:lnTo>
                    <a:pt x="185" y="132"/>
                  </a:lnTo>
                  <a:lnTo>
                    <a:pt x="147" y="128"/>
                  </a:lnTo>
                  <a:lnTo>
                    <a:pt x="118" y="112"/>
                  </a:lnTo>
                  <a:lnTo>
                    <a:pt x="134" y="138"/>
                  </a:lnTo>
                  <a:lnTo>
                    <a:pt x="177" y="146"/>
                  </a:lnTo>
                  <a:lnTo>
                    <a:pt x="145" y="242"/>
                  </a:lnTo>
                  <a:lnTo>
                    <a:pt x="124" y="312"/>
                  </a:lnTo>
                  <a:lnTo>
                    <a:pt x="115" y="271"/>
                  </a:lnTo>
                  <a:lnTo>
                    <a:pt x="103" y="197"/>
                  </a:lnTo>
                  <a:lnTo>
                    <a:pt x="102" y="155"/>
                  </a:lnTo>
                  <a:lnTo>
                    <a:pt x="94" y="173"/>
                  </a:lnTo>
                  <a:lnTo>
                    <a:pt x="94" y="222"/>
                  </a:lnTo>
                  <a:lnTo>
                    <a:pt x="103" y="290"/>
                  </a:lnTo>
                  <a:lnTo>
                    <a:pt x="110" y="333"/>
                  </a:lnTo>
                  <a:lnTo>
                    <a:pt x="91" y="385"/>
                  </a:lnTo>
                  <a:lnTo>
                    <a:pt x="55" y="250"/>
                  </a:lnTo>
                  <a:lnTo>
                    <a:pt x="39" y="204"/>
                  </a:lnTo>
                  <a:lnTo>
                    <a:pt x="12" y="135"/>
                  </a:lnTo>
                  <a:lnTo>
                    <a:pt x="0" y="115"/>
                  </a:lnTo>
                  <a:lnTo>
                    <a:pt x="16" y="88"/>
                  </a:lnTo>
                  <a:lnTo>
                    <a:pt x="64" y="64"/>
                  </a:lnTo>
                  <a:lnTo>
                    <a:pt x="81" y="87"/>
                  </a:lnTo>
                  <a:lnTo>
                    <a:pt x="71" y="46"/>
                  </a:lnTo>
                  <a:lnTo>
                    <a:pt x="9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090" name="Group 114"/>
          <p:cNvGrpSpPr>
            <a:grpSpLocks/>
          </p:cNvGrpSpPr>
          <p:nvPr/>
        </p:nvGrpSpPr>
        <p:grpSpPr bwMode="auto">
          <a:xfrm>
            <a:off x="441325" y="3076575"/>
            <a:ext cx="111125" cy="120650"/>
            <a:chOff x="278" y="1810"/>
            <a:chExt cx="70" cy="76"/>
          </a:xfrm>
        </p:grpSpPr>
        <p:sp>
          <p:nvSpPr>
            <p:cNvPr id="3336" name="Freeform 115"/>
            <p:cNvSpPr>
              <a:spLocks/>
            </p:cNvSpPr>
            <p:nvPr/>
          </p:nvSpPr>
          <p:spPr bwMode="auto">
            <a:xfrm>
              <a:off x="297" y="1815"/>
              <a:ext cx="51" cy="71"/>
            </a:xfrm>
            <a:custGeom>
              <a:avLst/>
              <a:gdLst>
                <a:gd name="T0" fmla="*/ 0 w 256"/>
                <a:gd name="T1" fmla="*/ 5 h 356"/>
                <a:gd name="T2" fmla="*/ 0 w 256"/>
                <a:gd name="T3" fmla="*/ 6 h 356"/>
                <a:gd name="T4" fmla="*/ 1 w 256"/>
                <a:gd name="T5" fmla="*/ 7 h 356"/>
                <a:gd name="T6" fmla="*/ 1 w 256"/>
                <a:gd name="T7" fmla="*/ 7 h 356"/>
                <a:gd name="T8" fmla="*/ 2 w 256"/>
                <a:gd name="T9" fmla="*/ 8 h 356"/>
                <a:gd name="T10" fmla="*/ 2 w 256"/>
                <a:gd name="T11" fmla="*/ 9 h 356"/>
                <a:gd name="T12" fmla="*/ 3 w 256"/>
                <a:gd name="T13" fmla="*/ 9 h 356"/>
                <a:gd name="T14" fmla="*/ 4 w 256"/>
                <a:gd name="T15" fmla="*/ 9 h 356"/>
                <a:gd name="T16" fmla="*/ 4 w 256"/>
                <a:gd name="T17" fmla="*/ 10 h 356"/>
                <a:gd name="T18" fmla="*/ 4 w 256"/>
                <a:gd name="T19" fmla="*/ 11 h 356"/>
                <a:gd name="T20" fmla="*/ 4 w 256"/>
                <a:gd name="T21" fmla="*/ 13 h 356"/>
                <a:gd name="T22" fmla="*/ 5 w 256"/>
                <a:gd name="T23" fmla="*/ 14 h 356"/>
                <a:gd name="T24" fmla="*/ 6 w 256"/>
                <a:gd name="T25" fmla="*/ 14 h 356"/>
                <a:gd name="T26" fmla="*/ 7 w 256"/>
                <a:gd name="T27" fmla="*/ 14 h 356"/>
                <a:gd name="T28" fmla="*/ 8 w 256"/>
                <a:gd name="T29" fmla="*/ 14 h 356"/>
                <a:gd name="T30" fmla="*/ 9 w 256"/>
                <a:gd name="T31" fmla="*/ 13 h 356"/>
                <a:gd name="T32" fmla="*/ 9 w 256"/>
                <a:gd name="T33" fmla="*/ 10 h 356"/>
                <a:gd name="T34" fmla="*/ 9 w 256"/>
                <a:gd name="T35" fmla="*/ 9 h 356"/>
                <a:gd name="T36" fmla="*/ 10 w 256"/>
                <a:gd name="T37" fmla="*/ 8 h 356"/>
                <a:gd name="T38" fmla="*/ 10 w 256"/>
                <a:gd name="T39" fmla="*/ 7 h 356"/>
                <a:gd name="T40" fmla="*/ 10 w 256"/>
                <a:gd name="T41" fmla="*/ 5 h 356"/>
                <a:gd name="T42" fmla="*/ 10 w 256"/>
                <a:gd name="T43" fmla="*/ 4 h 356"/>
                <a:gd name="T44" fmla="*/ 10 w 256"/>
                <a:gd name="T45" fmla="*/ 4 h 356"/>
                <a:gd name="T46" fmla="*/ 10 w 256"/>
                <a:gd name="T47" fmla="*/ 3 h 356"/>
                <a:gd name="T48" fmla="*/ 9 w 256"/>
                <a:gd name="T49" fmla="*/ 2 h 356"/>
                <a:gd name="T50" fmla="*/ 9 w 256"/>
                <a:gd name="T51" fmla="*/ 2 h 356"/>
                <a:gd name="T52" fmla="*/ 8 w 256"/>
                <a:gd name="T53" fmla="*/ 1 h 356"/>
                <a:gd name="T54" fmla="*/ 8 w 256"/>
                <a:gd name="T55" fmla="*/ 1 h 356"/>
                <a:gd name="T56" fmla="*/ 7 w 256"/>
                <a:gd name="T57" fmla="*/ 1 h 356"/>
                <a:gd name="T58" fmla="*/ 6 w 256"/>
                <a:gd name="T59" fmla="*/ 0 h 356"/>
                <a:gd name="T60" fmla="*/ 6 w 256"/>
                <a:gd name="T61" fmla="*/ 0 h 356"/>
                <a:gd name="T62" fmla="*/ 5 w 256"/>
                <a:gd name="T63" fmla="*/ 1 h 356"/>
                <a:gd name="T64" fmla="*/ 4 w 256"/>
                <a:gd name="T65" fmla="*/ 0 h 356"/>
                <a:gd name="T66" fmla="*/ 3 w 256"/>
                <a:gd name="T67" fmla="*/ 0 h 356"/>
                <a:gd name="T68" fmla="*/ 3 w 256"/>
                <a:gd name="T69" fmla="*/ 2 h 356"/>
                <a:gd name="T70" fmla="*/ 2 w 256"/>
                <a:gd name="T71" fmla="*/ 3 h 356"/>
                <a:gd name="T72" fmla="*/ 2 w 256"/>
                <a:gd name="T73" fmla="*/ 4 h 356"/>
                <a:gd name="T74" fmla="*/ 2 w 256"/>
                <a:gd name="T75" fmla="*/ 5 h 356"/>
                <a:gd name="T76" fmla="*/ 2 w 256"/>
                <a:gd name="T77" fmla="*/ 5 h 356"/>
                <a:gd name="T78" fmla="*/ 2 w 256"/>
                <a:gd name="T79" fmla="*/ 4 h 356"/>
                <a:gd name="T80" fmla="*/ 1 w 256"/>
                <a:gd name="T81" fmla="*/ 3 h 356"/>
                <a:gd name="T82" fmla="*/ 1 w 256"/>
                <a:gd name="T83" fmla="*/ 2 h 356"/>
                <a:gd name="T84" fmla="*/ 0 w 256"/>
                <a:gd name="T85" fmla="*/ 2 h 356"/>
                <a:gd name="T86" fmla="*/ 0 w 256"/>
                <a:gd name="T87" fmla="*/ 2 h 356"/>
                <a:gd name="T88" fmla="*/ 0 w 256"/>
                <a:gd name="T89" fmla="*/ 3 h 356"/>
                <a:gd name="T90" fmla="*/ 0 w 256"/>
                <a:gd name="T91" fmla="*/ 3 h 356"/>
                <a:gd name="T92" fmla="*/ 0 w 256"/>
                <a:gd name="T93" fmla="*/ 4 h 356"/>
                <a:gd name="T94" fmla="*/ 0 w 256"/>
                <a:gd name="T95" fmla="*/ 5 h 35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56"/>
                <a:gd name="T145" fmla="*/ 0 h 356"/>
                <a:gd name="T146" fmla="*/ 256 w 256"/>
                <a:gd name="T147" fmla="*/ 356 h 35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56" h="356">
                  <a:moveTo>
                    <a:pt x="3" y="130"/>
                  </a:moveTo>
                  <a:lnTo>
                    <a:pt x="11" y="155"/>
                  </a:lnTo>
                  <a:lnTo>
                    <a:pt x="26" y="167"/>
                  </a:lnTo>
                  <a:lnTo>
                    <a:pt x="35" y="187"/>
                  </a:lnTo>
                  <a:lnTo>
                    <a:pt x="45" y="203"/>
                  </a:lnTo>
                  <a:lnTo>
                    <a:pt x="61" y="218"/>
                  </a:lnTo>
                  <a:lnTo>
                    <a:pt x="73" y="227"/>
                  </a:lnTo>
                  <a:lnTo>
                    <a:pt x="93" y="238"/>
                  </a:lnTo>
                  <a:lnTo>
                    <a:pt x="96" y="252"/>
                  </a:lnTo>
                  <a:lnTo>
                    <a:pt x="96" y="270"/>
                  </a:lnTo>
                  <a:lnTo>
                    <a:pt x="91" y="315"/>
                  </a:lnTo>
                  <a:lnTo>
                    <a:pt x="127" y="341"/>
                  </a:lnTo>
                  <a:lnTo>
                    <a:pt x="157" y="354"/>
                  </a:lnTo>
                  <a:lnTo>
                    <a:pt x="182" y="356"/>
                  </a:lnTo>
                  <a:lnTo>
                    <a:pt x="207" y="354"/>
                  </a:lnTo>
                  <a:lnTo>
                    <a:pt x="216" y="325"/>
                  </a:lnTo>
                  <a:lnTo>
                    <a:pt x="222" y="260"/>
                  </a:lnTo>
                  <a:lnTo>
                    <a:pt x="237" y="237"/>
                  </a:lnTo>
                  <a:lnTo>
                    <a:pt x="248" y="204"/>
                  </a:lnTo>
                  <a:lnTo>
                    <a:pt x="250" y="173"/>
                  </a:lnTo>
                  <a:lnTo>
                    <a:pt x="255" y="131"/>
                  </a:lnTo>
                  <a:lnTo>
                    <a:pt x="256" y="107"/>
                  </a:lnTo>
                  <a:lnTo>
                    <a:pt x="255" y="92"/>
                  </a:lnTo>
                  <a:lnTo>
                    <a:pt x="248" y="66"/>
                  </a:lnTo>
                  <a:lnTo>
                    <a:pt x="234" y="52"/>
                  </a:lnTo>
                  <a:lnTo>
                    <a:pt x="215" y="48"/>
                  </a:lnTo>
                  <a:lnTo>
                    <a:pt x="208" y="33"/>
                  </a:lnTo>
                  <a:lnTo>
                    <a:pt x="191" y="23"/>
                  </a:lnTo>
                  <a:lnTo>
                    <a:pt x="173" y="33"/>
                  </a:lnTo>
                  <a:lnTo>
                    <a:pt x="160" y="12"/>
                  </a:lnTo>
                  <a:lnTo>
                    <a:pt x="140" y="5"/>
                  </a:lnTo>
                  <a:lnTo>
                    <a:pt x="118" y="24"/>
                  </a:lnTo>
                  <a:lnTo>
                    <a:pt x="108" y="0"/>
                  </a:lnTo>
                  <a:lnTo>
                    <a:pt x="78" y="3"/>
                  </a:lnTo>
                  <a:lnTo>
                    <a:pt x="63" y="42"/>
                  </a:lnTo>
                  <a:lnTo>
                    <a:pt x="60" y="64"/>
                  </a:lnTo>
                  <a:lnTo>
                    <a:pt x="57" y="93"/>
                  </a:lnTo>
                  <a:lnTo>
                    <a:pt x="51" y="131"/>
                  </a:lnTo>
                  <a:lnTo>
                    <a:pt x="43" y="116"/>
                  </a:lnTo>
                  <a:lnTo>
                    <a:pt x="39" y="89"/>
                  </a:lnTo>
                  <a:lnTo>
                    <a:pt x="34" y="70"/>
                  </a:lnTo>
                  <a:lnTo>
                    <a:pt x="27" y="61"/>
                  </a:lnTo>
                  <a:lnTo>
                    <a:pt x="12" y="54"/>
                  </a:lnTo>
                  <a:lnTo>
                    <a:pt x="4" y="57"/>
                  </a:lnTo>
                  <a:lnTo>
                    <a:pt x="0" y="66"/>
                  </a:lnTo>
                  <a:lnTo>
                    <a:pt x="5" y="80"/>
                  </a:lnTo>
                  <a:lnTo>
                    <a:pt x="7" y="107"/>
                  </a:lnTo>
                  <a:lnTo>
                    <a:pt x="3" y="130"/>
                  </a:lnTo>
                  <a:close/>
                </a:path>
              </a:pathLst>
            </a:custGeom>
            <a:solidFill>
              <a:srgbClr val="FFC080"/>
            </a:solidFill>
            <a:ln w="3175">
              <a:solidFill>
                <a:srgbClr val="402000"/>
              </a:solidFill>
              <a:round/>
              <a:headEnd/>
              <a:tailEnd/>
            </a:ln>
          </p:spPr>
          <p:txBody>
            <a:bodyPr/>
            <a:lstStyle/>
            <a:p>
              <a:endParaRPr lang="zh-CN" altLang="en-US"/>
            </a:p>
          </p:txBody>
        </p:sp>
        <p:sp>
          <p:nvSpPr>
            <p:cNvPr id="3337" name="Freeform 116"/>
            <p:cNvSpPr>
              <a:spLocks/>
            </p:cNvSpPr>
            <p:nvPr/>
          </p:nvSpPr>
          <p:spPr bwMode="auto">
            <a:xfrm>
              <a:off x="320" y="1820"/>
              <a:ext cx="26" cy="27"/>
            </a:xfrm>
            <a:custGeom>
              <a:avLst/>
              <a:gdLst>
                <a:gd name="T0" fmla="*/ 0 w 129"/>
                <a:gd name="T1" fmla="*/ 0 h 134"/>
                <a:gd name="T2" fmla="*/ 1 w 129"/>
                <a:gd name="T3" fmla="*/ 1 h 134"/>
                <a:gd name="T4" fmla="*/ 1 w 129"/>
                <a:gd name="T5" fmla="*/ 2 h 134"/>
                <a:gd name="T6" fmla="*/ 0 w 129"/>
                <a:gd name="T7" fmla="*/ 4 h 134"/>
                <a:gd name="T8" fmla="*/ 1 w 129"/>
                <a:gd name="T9" fmla="*/ 4 h 134"/>
                <a:gd name="T10" fmla="*/ 1 w 129"/>
                <a:gd name="T11" fmla="*/ 4 h 134"/>
                <a:gd name="T12" fmla="*/ 2 w 129"/>
                <a:gd name="T13" fmla="*/ 4 h 134"/>
                <a:gd name="T14" fmla="*/ 2 w 129"/>
                <a:gd name="T15" fmla="*/ 3 h 134"/>
                <a:gd name="T16" fmla="*/ 2 w 129"/>
                <a:gd name="T17" fmla="*/ 2 h 134"/>
                <a:gd name="T18" fmla="*/ 2 w 129"/>
                <a:gd name="T19" fmla="*/ 1 h 134"/>
                <a:gd name="T20" fmla="*/ 2 w 129"/>
                <a:gd name="T21" fmla="*/ 0 h 134"/>
                <a:gd name="T22" fmla="*/ 2 w 129"/>
                <a:gd name="T23" fmla="*/ 0 h 134"/>
                <a:gd name="T24" fmla="*/ 2 w 129"/>
                <a:gd name="T25" fmla="*/ 1 h 134"/>
                <a:gd name="T26" fmla="*/ 3 w 129"/>
                <a:gd name="T27" fmla="*/ 2 h 134"/>
                <a:gd name="T28" fmla="*/ 3 w 129"/>
                <a:gd name="T29" fmla="*/ 3 h 134"/>
                <a:gd name="T30" fmla="*/ 2 w 129"/>
                <a:gd name="T31" fmla="*/ 3 h 134"/>
                <a:gd name="T32" fmla="*/ 2 w 129"/>
                <a:gd name="T33" fmla="*/ 4 h 134"/>
                <a:gd name="T34" fmla="*/ 2 w 129"/>
                <a:gd name="T35" fmla="*/ 5 h 134"/>
                <a:gd name="T36" fmla="*/ 2 w 129"/>
                <a:gd name="T37" fmla="*/ 5 h 134"/>
                <a:gd name="T38" fmla="*/ 3 w 129"/>
                <a:gd name="T39" fmla="*/ 5 h 134"/>
                <a:gd name="T40" fmla="*/ 3 w 129"/>
                <a:gd name="T41" fmla="*/ 4 h 134"/>
                <a:gd name="T42" fmla="*/ 4 w 129"/>
                <a:gd name="T43" fmla="*/ 3 h 134"/>
                <a:gd name="T44" fmla="*/ 4 w 129"/>
                <a:gd name="T45" fmla="*/ 3 h 134"/>
                <a:gd name="T46" fmla="*/ 4 w 129"/>
                <a:gd name="T47" fmla="*/ 2 h 134"/>
                <a:gd name="T48" fmla="*/ 4 w 129"/>
                <a:gd name="T49" fmla="*/ 3 h 134"/>
                <a:gd name="T50" fmla="*/ 4 w 129"/>
                <a:gd name="T51" fmla="*/ 3 h 134"/>
                <a:gd name="T52" fmla="*/ 4 w 129"/>
                <a:gd name="T53" fmla="*/ 4 h 134"/>
                <a:gd name="T54" fmla="*/ 4 w 129"/>
                <a:gd name="T55" fmla="*/ 5 h 134"/>
                <a:gd name="T56" fmla="*/ 4 w 129"/>
                <a:gd name="T57" fmla="*/ 5 h 134"/>
                <a:gd name="T58" fmla="*/ 4 w 129"/>
                <a:gd name="T59" fmla="*/ 5 h 134"/>
                <a:gd name="T60" fmla="*/ 5 w 129"/>
                <a:gd name="T61" fmla="*/ 5 h 134"/>
                <a:gd name="T62" fmla="*/ 5 w 129"/>
                <a:gd name="T63" fmla="*/ 4 h 134"/>
                <a:gd name="T64" fmla="*/ 5 w 129"/>
                <a:gd name="T65" fmla="*/ 5 h 134"/>
                <a:gd name="T66" fmla="*/ 4 w 129"/>
                <a:gd name="T67" fmla="*/ 5 h 134"/>
                <a:gd name="T68" fmla="*/ 4 w 129"/>
                <a:gd name="T69" fmla="*/ 5 h 134"/>
                <a:gd name="T70" fmla="*/ 4 w 129"/>
                <a:gd name="T71" fmla="*/ 5 h 134"/>
                <a:gd name="T72" fmla="*/ 4 w 129"/>
                <a:gd name="T73" fmla="*/ 5 h 134"/>
                <a:gd name="T74" fmla="*/ 3 w 129"/>
                <a:gd name="T75" fmla="*/ 5 h 134"/>
                <a:gd name="T76" fmla="*/ 3 w 129"/>
                <a:gd name="T77" fmla="*/ 5 h 134"/>
                <a:gd name="T78" fmla="*/ 2 w 129"/>
                <a:gd name="T79" fmla="*/ 5 h 134"/>
                <a:gd name="T80" fmla="*/ 2 w 129"/>
                <a:gd name="T81" fmla="*/ 5 h 134"/>
                <a:gd name="T82" fmla="*/ 2 w 129"/>
                <a:gd name="T83" fmla="*/ 4 h 134"/>
                <a:gd name="T84" fmla="*/ 1 w 129"/>
                <a:gd name="T85" fmla="*/ 4 h 134"/>
                <a:gd name="T86" fmla="*/ 1 w 129"/>
                <a:gd name="T87" fmla="*/ 4 h 134"/>
                <a:gd name="T88" fmla="*/ 0 w 129"/>
                <a:gd name="T89" fmla="*/ 4 h 134"/>
                <a:gd name="T90" fmla="*/ 0 w 129"/>
                <a:gd name="T91" fmla="*/ 3 h 134"/>
                <a:gd name="T92" fmla="*/ 1 w 129"/>
                <a:gd name="T93" fmla="*/ 2 h 134"/>
                <a:gd name="T94" fmla="*/ 0 w 129"/>
                <a:gd name="T95" fmla="*/ 1 h 134"/>
                <a:gd name="T96" fmla="*/ 0 w 129"/>
                <a:gd name="T97" fmla="*/ 0 h 134"/>
                <a:gd name="T98" fmla="*/ 0 w 129"/>
                <a:gd name="T99" fmla="*/ 0 h 13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29"/>
                <a:gd name="T151" fmla="*/ 0 h 134"/>
                <a:gd name="T152" fmla="*/ 129 w 129"/>
                <a:gd name="T153" fmla="*/ 134 h 13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29" h="134">
                  <a:moveTo>
                    <a:pt x="6" y="2"/>
                  </a:moveTo>
                  <a:lnTo>
                    <a:pt x="13" y="30"/>
                  </a:lnTo>
                  <a:lnTo>
                    <a:pt x="22" y="49"/>
                  </a:lnTo>
                  <a:lnTo>
                    <a:pt x="11" y="91"/>
                  </a:lnTo>
                  <a:lnTo>
                    <a:pt x="18" y="100"/>
                  </a:lnTo>
                  <a:lnTo>
                    <a:pt x="28" y="104"/>
                  </a:lnTo>
                  <a:lnTo>
                    <a:pt x="41" y="102"/>
                  </a:lnTo>
                  <a:lnTo>
                    <a:pt x="51" y="79"/>
                  </a:lnTo>
                  <a:lnTo>
                    <a:pt x="60" y="61"/>
                  </a:lnTo>
                  <a:lnTo>
                    <a:pt x="55" y="36"/>
                  </a:lnTo>
                  <a:lnTo>
                    <a:pt x="53" y="9"/>
                  </a:lnTo>
                  <a:lnTo>
                    <a:pt x="60" y="12"/>
                  </a:lnTo>
                  <a:lnTo>
                    <a:pt x="62" y="37"/>
                  </a:lnTo>
                  <a:lnTo>
                    <a:pt x="65" y="54"/>
                  </a:lnTo>
                  <a:lnTo>
                    <a:pt x="65" y="68"/>
                  </a:lnTo>
                  <a:lnTo>
                    <a:pt x="56" y="83"/>
                  </a:lnTo>
                  <a:lnTo>
                    <a:pt x="47" y="100"/>
                  </a:lnTo>
                  <a:lnTo>
                    <a:pt x="46" y="116"/>
                  </a:lnTo>
                  <a:lnTo>
                    <a:pt x="56" y="123"/>
                  </a:lnTo>
                  <a:lnTo>
                    <a:pt x="75" y="120"/>
                  </a:lnTo>
                  <a:lnTo>
                    <a:pt x="86" y="106"/>
                  </a:lnTo>
                  <a:lnTo>
                    <a:pt x="104" y="84"/>
                  </a:lnTo>
                  <a:lnTo>
                    <a:pt x="103" y="70"/>
                  </a:lnTo>
                  <a:lnTo>
                    <a:pt x="101" y="45"/>
                  </a:lnTo>
                  <a:lnTo>
                    <a:pt x="107" y="65"/>
                  </a:lnTo>
                  <a:lnTo>
                    <a:pt x="108" y="84"/>
                  </a:lnTo>
                  <a:lnTo>
                    <a:pt x="94" y="103"/>
                  </a:lnTo>
                  <a:lnTo>
                    <a:pt x="93" y="117"/>
                  </a:lnTo>
                  <a:lnTo>
                    <a:pt x="96" y="128"/>
                  </a:lnTo>
                  <a:lnTo>
                    <a:pt x="104" y="131"/>
                  </a:lnTo>
                  <a:lnTo>
                    <a:pt x="113" y="125"/>
                  </a:lnTo>
                  <a:lnTo>
                    <a:pt x="129" y="109"/>
                  </a:lnTo>
                  <a:lnTo>
                    <a:pt x="116" y="127"/>
                  </a:lnTo>
                  <a:lnTo>
                    <a:pt x="111" y="134"/>
                  </a:lnTo>
                  <a:lnTo>
                    <a:pt x="97" y="134"/>
                  </a:lnTo>
                  <a:lnTo>
                    <a:pt x="91" y="126"/>
                  </a:lnTo>
                  <a:lnTo>
                    <a:pt x="87" y="114"/>
                  </a:lnTo>
                  <a:lnTo>
                    <a:pt x="79" y="125"/>
                  </a:lnTo>
                  <a:lnTo>
                    <a:pt x="63" y="127"/>
                  </a:lnTo>
                  <a:lnTo>
                    <a:pt x="49" y="127"/>
                  </a:lnTo>
                  <a:lnTo>
                    <a:pt x="43" y="116"/>
                  </a:lnTo>
                  <a:lnTo>
                    <a:pt x="41" y="106"/>
                  </a:lnTo>
                  <a:lnTo>
                    <a:pt x="35" y="109"/>
                  </a:lnTo>
                  <a:lnTo>
                    <a:pt x="24" y="109"/>
                  </a:lnTo>
                  <a:lnTo>
                    <a:pt x="11" y="101"/>
                  </a:lnTo>
                  <a:lnTo>
                    <a:pt x="8" y="86"/>
                  </a:lnTo>
                  <a:lnTo>
                    <a:pt x="18" y="51"/>
                  </a:lnTo>
                  <a:lnTo>
                    <a:pt x="7" y="29"/>
                  </a:lnTo>
                  <a:lnTo>
                    <a:pt x="0" y="0"/>
                  </a:lnTo>
                  <a:lnTo>
                    <a:pt x="6" y="2"/>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38" name="Freeform 117"/>
            <p:cNvSpPr>
              <a:spLocks/>
            </p:cNvSpPr>
            <p:nvPr/>
          </p:nvSpPr>
          <p:spPr bwMode="auto">
            <a:xfrm>
              <a:off x="325" y="1834"/>
              <a:ext cx="4" cy="1"/>
            </a:xfrm>
            <a:custGeom>
              <a:avLst/>
              <a:gdLst>
                <a:gd name="T0" fmla="*/ 0 w 20"/>
                <a:gd name="T1" fmla="*/ 0 h 5"/>
                <a:gd name="T2" fmla="*/ 0 w 20"/>
                <a:gd name="T3" fmla="*/ 0 h 5"/>
                <a:gd name="T4" fmla="*/ 1 w 20"/>
                <a:gd name="T5" fmla="*/ 0 h 5"/>
                <a:gd name="T6" fmla="*/ 0 w 20"/>
                <a:gd name="T7" fmla="*/ 0 h 5"/>
                <a:gd name="T8" fmla="*/ 0 w 20"/>
                <a:gd name="T9" fmla="*/ 0 h 5"/>
                <a:gd name="T10" fmla="*/ 0 60000 65536"/>
                <a:gd name="T11" fmla="*/ 0 60000 65536"/>
                <a:gd name="T12" fmla="*/ 0 60000 65536"/>
                <a:gd name="T13" fmla="*/ 0 60000 65536"/>
                <a:gd name="T14" fmla="*/ 0 60000 65536"/>
                <a:gd name="T15" fmla="*/ 0 w 20"/>
                <a:gd name="T16" fmla="*/ 0 h 5"/>
                <a:gd name="T17" fmla="*/ 20 w 20"/>
                <a:gd name="T18" fmla="*/ 5 h 5"/>
              </a:gdLst>
              <a:ahLst/>
              <a:cxnLst>
                <a:cxn ang="T10">
                  <a:pos x="T0" y="T1"/>
                </a:cxn>
                <a:cxn ang="T11">
                  <a:pos x="T2" y="T3"/>
                </a:cxn>
                <a:cxn ang="T12">
                  <a:pos x="T4" y="T5"/>
                </a:cxn>
                <a:cxn ang="T13">
                  <a:pos x="T6" y="T7"/>
                </a:cxn>
                <a:cxn ang="T14">
                  <a:pos x="T8" y="T9"/>
                </a:cxn>
              </a:cxnLst>
              <a:rect l="T15" t="T16" r="T17" b="T18"/>
              <a:pathLst>
                <a:path w="20" h="5">
                  <a:moveTo>
                    <a:pt x="0" y="5"/>
                  </a:moveTo>
                  <a:lnTo>
                    <a:pt x="6" y="4"/>
                  </a:lnTo>
                  <a:lnTo>
                    <a:pt x="20" y="4"/>
                  </a:lnTo>
                  <a:lnTo>
                    <a:pt x="5" y="0"/>
                  </a:lnTo>
                  <a:lnTo>
                    <a:pt x="0" y="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39" name="Freeform 118"/>
            <p:cNvSpPr>
              <a:spLocks/>
            </p:cNvSpPr>
            <p:nvPr/>
          </p:nvSpPr>
          <p:spPr bwMode="auto">
            <a:xfrm>
              <a:off x="330" y="1838"/>
              <a:ext cx="6" cy="2"/>
            </a:xfrm>
            <a:custGeom>
              <a:avLst/>
              <a:gdLst>
                <a:gd name="T0" fmla="*/ 1 w 27"/>
                <a:gd name="T1" fmla="*/ 0 h 9"/>
                <a:gd name="T2" fmla="*/ 1 w 27"/>
                <a:gd name="T3" fmla="*/ 0 h 9"/>
                <a:gd name="T4" fmla="*/ 1 w 27"/>
                <a:gd name="T5" fmla="*/ 0 h 9"/>
                <a:gd name="T6" fmla="*/ 0 w 27"/>
                <a:gd name="T7" fmla="*/ 0 h 9"/>
                <a:gd name="T8" fmla="*/ 0 w 27"/>
                <a:gd name="T9" fmla="*/ 0 h 9"/>
                <a:gd name="T10" fmla="*/ 0 w 27"/>
                <a:gd name="T11" fmla="*/ 0 h 9"/>
                <a:gd name="T12" fmla="*/ 1 w 27"/>
                <a:gd name="T13" fmla="*/ 0 h 9"/>
                <a:gd name="T14" fmla="*/ 1 w 27"/>
                <a:gd name="T15" fmla="*/ 0 h 9"/>
                <a:gd name="T16" fmla="*/ 0 60000 65536"/>
                <a:gd name="T17" fmla="*/ 0 60000 65536"/>
                <a:gd name="T18" fmla="*/ 0 60000 65536"/>
                <a:gd name="T19" fmla="*/ 0 60000 65536"/>
                <a:gd name="T20" fmla="*/ 0 60000 65536"/>
                <a:gd name="T21" fmla="*/ 0 60000 65536"/>
                <a:gd name="T22" fmla="*/ 0 60000 65536"/>
                <a:gd name="T23" fmla="*/ 0 60000 65536"/>
                <a:gd name="T24" fmla="*/ 0 w 27"/>
                <a:gd name="T25" fmla="*/ 0 h 9"/>
                <a:gd name="T26" fmla="*/ 27 w 27"/>
                <a:gd name="T27" fmla="*/ 9 h 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 h="9">
                  <a:moveTo>
                    <a:pt x="27" y="7"/>
                  </a:moveTo>
                  <a:lnTo>
                    <a:pt x="23" y="3"/>
                  </a:lnTo>
                  <a:lnTo>
                    <a:pt x="17" y="1"/>
                  </a:lnTo>
                  <a:lnTo>
                    <a:pt x="6" y="0"/>
                  </a:lnTo>
                  <a:lnTo>
                    <a:pt x="0" y="9"/>
                  </a:lnTo>
                  <a:lnTo>
                    <a:pt x="8" y="3"/>
                  </a:lnTo>
                  <a:lnTo>
                    <a:pt x="15" y="2"/>
                  </a:lnTo>
                  <a:lnTo>
                    <a:pt x="27" y="7"/>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40" name="Freeform 119"/>
            <p:cNvSpPr>
              <a:spLocks/>
            </p:cNvSpPr>
            <p:nvPr/>
          </p:nvSpPr>
          <p:spPr bwMode="auto">
            <a:xfrm>
              <a:off x="340" y="1841"/>
              <a:ext cx="4" cy="1"/>
            </a:xfrm>
            <a:custGeom>
              <a:avLst/>
              <a:gdLst>
                <a:gd name="T0" fmla="*/ 0 w 20"/>
                <a:gd name="T1" fmla="*/ 0 h 4"/>
                <a:gd name="T2" fmla="*/ 0 w 20"/>
                <a:gd name="T3" fmla="*/ 0 h 4"/>
                <a:gd name="T4" fmla="*/ 0 w 20"/>
                <a:gd name="T5" fmla="*/ 0 h 4"/>
                <a:gd name="T6" fmla="*/ 1 w 20"/>
                <a:gd name="T7" fmla="*/ 0 h 4"/>
                <a:gd name="T8" fmla="*/ 1 w 20"/>
                <a:gd name="T9" fmla="*/ 0 h 4"/>
                <a:gd name="T10" fmla="*/ 0 w 20"/>
                <a:gd name="T11" fmla="*/ 0 h 4"/>
                <a:gd name="T12" fmla="*/ 0 w 20"/>
                <a:gd name="T13" fmla="*/ 0 h 4"/>
                <a:gd name="T14" fmla="*/ 0 60000 65536"/>
                <a:gd name="T15" fmla="*/ 0 60000 65536"/>
                <a:gd name="T16" fmla="*/ 0 60000 65536"/>
                <a:gd name="T17" fmla="*/ 0 60000 65536"/>
                <a:gd name="T18" fmla="*/ 0 60000 65536"/>
                <a:gd name="T19" fmla="*/ 0 60000 65536"/>
                <a:gd name="T20" fmla="*/ 0 60000 65536"/>
                <a:gd name="T21" fmla="*/ 0 w 20"/>
                <a:gd name="T22" fmla="*/ 0 h 4"/>
                <a:gd name="T23" fmla="*/ 20 w 20"/>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4">
                  <a:moveTo>
                    <a:pt x="0" y="2"/>
                  </a:moveTo>
                  <a:lnTo>
                    <a:pt x="4" y="0"/>
                  </a:lnTo>
                  <a:lnTo>
                    <a:pt x="11" y="0"/>
                  </a:lnTo>
                  <a:lnTo>
                    <a:pt x="20" y="4"/>
                  </a:lnTo>
                  <a:lnTo>
                    <a:pt x="15" y="3"/>
                  </a:lnTo>
                  <a:lnTo>
                    <a:pt x="11" y="1"/>
                  </a:lnTo>
                  <a:lnTo>
                    <a:pt x="0" y="2"/>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41" name="Freeform 120"/>
            <p:cNvSpPr>
              <a:spLocks/>
            </p:cNvSpPr>
            <p:nvPr/>
          </p:nvSpPr>
          <p:spPr bwMode="auto">
            <a:xfrm>
              <a:off x="323" y="1845"/>
              <a:ext cx="6" cy="15"/>
            </a:xfrm>
            <a:custGeom>
              <a:avLst/>
              <a:gdLst>
                <a:gd name="T0" fmla="*/ 0 w 31"/>
                <a:gd name="T1" fmla="*/ 0 h 74"/>
                <a:gd name="T2" fmla="*/ 1 w 31"/>
                <a:gd name="T3" fmla="*/ 1 h 74"/>
                <a:gd name="T4" fmla="*/ 1 w 31"/>
                <a:gd name="T5" fmla="*/ 2 h 74"/>
                <a:gd name="T6" fmla="*/ 1 w 31"/>
                <a:gd name="T7" fmla="*/ 3 h 74"/>
                <a:gd name="T8" fmla="*/ 1 w 31"/>
                <a:gd name="T9" fmla="*/ 2 h 74"/>
                <a:gd name="T10" fmla="*/ 1 w 31"/>
                <a:gd name="T11" fmla="*/ 1 h 74"/>
                <a:gd name="T12" fmla="*/ 1 w 31"/>
                <a:gd name="T13" fmla="*/ 1 h 74"/>
                <a:gd name="T14" fmla="*/ 0 w 31"/>
                <a:gd name="T15" fmla="*/ 0 h 74"/>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74"/>
                <a:gd name="T26" fmla="*/ 31 w 31"/>
                <a:gd name="T27" fmla="*/ 74 h 7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74">
                  <a:moveTo>
                    <a:pt x="0" y="0"/>
                  </a:moveTo>
                  <a:lnTo>
                    <a:pt x="17" y="19"/>
                  </a:lnTo>
                  <a:lnTo>
                    <a:pt x="25" y="42"/>
                  </a:lnTo>
                  <a:lnTo>
                    <a:pt x="26" y="74"/>
                  </a:lnTo>
                  <a:lnTo>
                    <a:pt x="31" y="49"/>
                  </a:lnTo>
                  <a:lnTo>
                    <a:pt x="29" y="29"/>
                  </a:lnTo>
                  <a:lnTo>
                    <a:pt x="24" y="20"/>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42" name="Freeform 121"/>
            <p:cNvSpPr>
              <a:spLocks/>
            </p:cNvSpPr>
            <p:nvPr/>
          </p:nvSpPr>
          <p:spPr bwMode="auto">
            <a:xfrm>
              <a:off x="308" y="1839"/>
              <a:ext cx="10" cy="5"/>
            </a:xfrm>
            <a:custGeom>
              <a:avLst/>
              <a:gdLst>
                <a:gd name="T0" fmla="*/ 0 w 50"/>
                <a:gd name="T1" fmla="*/ 0 h 25"/>
                <a:gd name="T2" fmla="*/ 1 w 50"/>
                <a:gd name="T3" fmla="*/ 1 h 25"/>
                <a:gd name="T4" fmla="*/ 2 w 50"/>
                <a:gd name="T5" fmla="*/ 1 h 25"/>
                <a:gd name="T6" fmla="*/ 1 w 50"/>
                <a:gd name="T7" fmla="*/ 0 h 25"/>
                <a:gd name="T8" fmla="*/ 0 w 50"/>
                <a:gd name="T9" fmla="*/ 0 h 25"/>
                <a:gd name="T10" fmla="*/ 0 w 50"/>
                <a:gd name="T11" fmla="*/ 0 h 25"/>
                <a:gd name="T12" fmla="*/ 0 60000 65536"/>
                <a:gd name="T13" fmla="*/ 0 60000 65536"/>
                <a:gd name="T14" fmla="*/ 0 60000 65536"/>
                <a:gd name="T15" fmla="*/ 0 60000 65536"/>
                <a:gd name="T16" fmla="*/ 0 60000 65536"/>
                <a:gd name="T17" fmla="*/ 0 60000 65536"/>
                <a:gd name="T18" fmla="*/ 0 w 50"/>
                <a:gd name="T19" fmla="*/ 0 h 25"/>
                <a:gd name="T20" fmla="*/ 50 w 50"/>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50" h="25">
                  <a:moveTo>
                    <a:pt x="0" y="11"/>
                  </a:moveTo>
                  <a:lnTo>
                    <a:pt x="19" y="13"/>
                  </a:lnTo>
                  <a:lnTo>
                    <a:pt x="50" y="25"/>
                  </a:lnTo>
                  <a:lnTo>
                    <a:pt x="28" y="9"/>
                  </a:lnTo>
                  <a:lnTo>
                    <a:pt x="1" y="0"/>
                  </a:lnTo>
                  <a:lnTo>
                    <a:pt x="0" y="11"/>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43" name="Freeform 122"/>
            <p:cNvSpPr>
              <a:spLocks/>
            </p:cNvSpPr>
            <p:nvPr/>
          </p:nvSpPr>
          <p:spPr bwMode="auto">
            <a:xfrm>
              <a:off x="321" y="1862"/>
              <a:ext cx="7" cy="7"/>
            </a:xfrm>
            <a:custGeom>
              <a:avLst/>
              <a:gdLst>
                <a:gd name="T0" fmla="*/ 1 w 39"/>
                <a:gd name="T1" fmla="*/ 0 h 33"/>
                <a:gd name="T2" fmla="*/ 1 w 39"/>
                <a:gd name="T3" fmla="*/ 1 h 33"/>
                <a:gd name="T4" fmla="*/ 0 w 39"/>
                <a:gd name="T5" fmla="*/ 1 h 33"/>
                <a:gd name="T6" fmla="*/ 1 w 39"/>
                <a:gd name="T7" fmla="*/ 1 h 33"/>
                <a:gd name="T8" fmla="*/ 1 w 39"/>
                <a:gd name="T9" fmla="*/ 0 h 33"/>
                <a:gd name="T10" fmla="*/ 0 60000 65536"/>
                <a:gd name="T11" fmla="*/ 0 60000 65536"/>
                <a:gd name="T12" fmla="*/ 0 60000 65536"/>
                <a:gd name="T13" fmla="*/ 0 60000 65536"/>
                <a:gd name="T14" fmla="*/ 0 60000 65536"/>
                <a:gd name="T15" fmla="*/ 0 w 39"/>
                <a:gd name="T16" fmla="*/ 0 h 33"/>
                <a:gd name="T17" fmla="*/ 39 w 39"/>
                <a:gd name="T18" fmla="*/ 33 h 33"/>
              </a:gdLst>
              <a:ahLst/>
              <a:cxnLst>
                <a:cxn ang="T10">
                  <a:pos x="T0" y="T1"/>
                </a:cxn>
                <a:cxn ang="T11">
                  <a:pos x="T2" y="T3"/>
                </a:cxn>
                <a:cxn ang="T12">
                  <a:pos x="T4" y="T5"/>
                </a:cxn>
                <a:cxn ang="T13">
                  <a:pos x="T6" y="T7"/>
                </a:cxn>
                <a:cxn ang="T14">
                  <a:pos x="T8" y="T9"/>
                </a:cxn>
              </a:cxnLst>
              <a:rect l="T15" t="T16" r="T17" b="T18"/>
              <a:pathLst>
                <a:path w="39" h="33">
                  <a:moveTo>
                    <a:pt x="39" y="0"/>
                  </a:moveTo>
                  <a:lnTo>
                    <a:pt x="20" y="21"/>
                  </a:lnTo>
                  <a:lnTo>
                    <a:pt x="0" y="33"/>
                  </a:lnTo>
                  <a:lnTo>
                    <a:pt x="26" y="25"/>
                  </a:lnTo>
                  <a:lnTo>
                    <a:pt x="39"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44" name="Freeform 123"/>
            <p:cNvSpPr>
              <a:spLocks/>
            </p:cNvSpPr>
            <p:nvPr/>
          </p:nvSpPr>
          <p:spPr bwMode="auto">
            <a:xfrm>
              <a:off x="332" y="1858"/>
              <a:ext cx="7" cy="7"/>
            </a:xfrm>
            <a:custGeom>
              <a:avLst/>
              <a:gdLst>
                <a:gd name="T0" fmla="*/ 0 w 38"/>
                <a:gd name="T1" fmla="*/ 0 h 35"/>
                <a:gd name="T2" fmla="*/ 0 w 38"/>
                <a:gd name="T3" fmla="*/ 1 h 35"/>
                <a:gd name="T4" fmla="*/ 1 w 38"/>
                <a:gd name="T5" fmla="*/ 1 h 35"/>
                <a:gd name="T6" fmla="*/ 1 w 38"/>
                <a:gd name="T7" fmla="*/ 1 h 35"/>
                <a:gd name="T8" fmla="*/ 0 w 38"/>
                <a:gd name="T9" fmla="*/ 1 h 35"/>
                <a:gd name="T10" fmla="*/ 0 w 38"/>
                <a:gd name="T11" fmla="*/ 1 h 35"/>
                <a:gd name="T12" fmla="*/ 0 w 38"/>
                <a:gd name="T13" fmla="*/ 0 h 35"/>
                <a:gd name="T14" fmla="*/ 0 w 38"/>
                <a:gd name="T15" fmla="*/ 0 h 35"/>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35"/>
                <a:gd name="T26" fmla="*/ 38 w 38"/>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35">
                  <a:moveTo>
                    <a:pt x="0" y="0"/>
                  </a:moveTo>
                  <a:lnTo>
                    <a:pt x="3" y="13"/>
                  </a:lnTo>
                  <a:lnTo>
                    <a:pt x="22" y="29"/>
                  </a:lnTo>
                  <a:lnTo>
                    <a:pt x="38" y="35"/>
                  </a:lnTo>
                  <a:lnTo>
                    <a:pt x="12" y="32"/>
                  </a:lnTo>
                  <a:lnTo>
                    <a:pt x="3" y="21"/>
                  </a:lnTo>
                  <a:lnTo>
                    <a:pt x="2" y="9"/>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45" name="Freeform 124"/>
            <p:cNvSpPr>
              <a:spLocks/>
            </p:cNvSpPr>
            <p:nvPr/>
          </p:nvSpPr>
          <p:spPr bwMode="auto">
            <a:xfrm>
              <a:off x="278" y="1810"/>
              <a:ext cx="41" cy="31"/>
            </a:xfrm>
            <a:custGeom>
              <a:avLst/>
              <a:gdLst>
                <a:gd name="T0" fmla="*/ 7 w 201"/>
                <a:gd name="T1" fmla="*/ 6 h 158"/>
                <a:gd name="T2" fmla="*/ 8 w 201"/>
                <a:gd name="T3" fmla="*/ 3 h 158"/>
                <a:gd name="T4" fmla="*/ 6 w 201"/>
                <a:gd name="T5" fmla="*/ 1 h 158"/>
                <a:gd name="T6" fmla="*/ 1 w 201"/>
                <a:gd name="T7" fmla="*/ 0 h 158"/>
                <a:gd name="T8" fmla="*/ 0 w 201"/>
                <a:gd name="T9" fmla="*/ 3 h 158"/>
                <a:gd name="T10" fmla="*/ 4 w 201"/>
                <a:gd name="T11" fmla="*/ 4 h 158"/>
                <a:gd name="T12" fmla="*/ 7 w 201"/>
                <a:gd name="T13" fmla="*/ 6 h 158"/>
                <a:gd name="T14" fmla="*/ 0 60000 65536"/>
                <a:gd name="T15" fmla="*/ 0 60000 65536"/>
                <a:gd name="T16" fmla="*/ 0 60000 65536"/>
                <a:gd name="T17" fmla="*/ 0 60000 65536"/>
                <a:gd name="T18" fmla="*/ 0 60000 65536"/>
                <a:gd name="T19" fmla="*/ 0 60000 65536"/>
                <a:gd name="T20" fmla="*/ 0 60000 65536"/>
                <a:gd name="T21" fmla="*/ 0 w 201"/>
                <a:gd name="T22" fmla="*/ 0 h 158"/>
                <a:gd name="T23" fmla="*/ 201 w 201"/>
                <a:gd name="T24" fmla="*/ 158 h 1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1" h="158">
                  <a:moveTo>
                    <a:pt x="165" y="158"/>
                  </a:moveTo>
                  <a:lnTo>
                    <a:pt x="201" y="76"/>
                  </a:lnTo>
                  <a:lnTo>
                    <a:pt x="132" y="31"/>
                  </a:lnTo>
                  <a:lnTo>
                    <a:pt x="29" y="0"/>
                  </a:lnTo>
                  <a:lnTo>
                    <a:pt x="0" y="87"/>
                  </a:lnTo>
                  <a:lnTo>
                    <a:pt x="94" y="114"/>
                  </a:lnTo>
                  <a:lnTo>
                    <a:pt x="165" y="158"/>
                  </a:lnTo>
                  <a:close/>
                </a:path>
              </a:pathLst>
            </a:custGeom>
            <a:solidFill>
              <a:srgbClr val="FFFFFF"/>
            </a:solidFill>
            <a:ln w="3175">
              <a:solidFill>
                <a:srgbClr val="000000"/>
              </a:solidFill>
              <a:round/>
              <a:headEnd/>
              <a:tailEnd/>
            </a:ln>
          </p:spPr>
          <p:txBody>
            <a:bodyPr/>
            <a:lstStyle/>
            <a:p>
              <a:endParaRPr lang="zh-CN" altLang="en-US"/>
            </a:p>
          </p:txBody>
        </p:sp>
        <p:sp>
          <p:nvSpPr>
            <p:cNvPr id="3346" name="Oval 125"/>
            <p:cNvSpPr>
              <a:spLocks noChangeArrowheads="1"/>
            </p:cNvSpPr>
            <p:nvPr/>
          </p:nvSpPr>
          <p:spPr bwMode="auto">
            <a:xfrm>
              <a:off x="304" y="1824"/>
              <a:ext cx="7" cy="9"/>
            </a:xfrm>
            <a:prstGeom prst="ellipse">
              <a:avLst/>
            </a:prstGeom>
            <a:solidFill>
              <a:srgbClr val="FFFFFF"/>
            </a:solidFill>
            <a:ln w="3175">
              <a:solidFill>
                <a:srgbClr val="000000"/>
              </a:solidFill>
              <a:round/>
              <a:headEnd/>
              <a:tailEnd/>
            </a:ln>
          </p:spPr>
          <p:txBody>
            <a:bodyPr/>
            <a:lstStyle/>
            <a:p>
              <a:endParaRPr lang="zh-CN" altLang="en-US"/>
            </a:p>
          </p:txBody>
        </p:sp>
        <p:sp>
          <p:nvSpPr>
            <p:cNvPr id="3347" name="Freeform 126"/>
            <p:cNvSpPr>
              <a:spLocks/>
            </p:cNvSpPr>
            <p:nvPr/>
          </p:nvSpPr>
          <p:spPr bwMode="auto">
            <a:xfrm>
              <a:off x="297" y="1826"/>
              <a:ext cx="10" cy="22"/>
            </a:xfrm>
            <a:custGeom>
              <a:avLst/>
              <a:gdLst>
                <a:gd name="T0" fmla="*/ 0 w 52"/>
                <a:gd name="T1" fmla="*/ 3 h 111"/>
                <a:gd name="T2" fmla="*/ 0 w 52"/>
                <a:gd name="T3" fmla="*/ 2 h 111"/>
                <a:gd name="T4" fmla="*/ 0 w 52"/>
                <a:gd name="T5" fmla="*/ 1 h 111"/>
                <a:gd name="T6" fmla="*/ 0 w 52"/>
                <a:gd name="T7" fmla="*/ 1 h 111"/>
                <a:gd name="T8" fmla="*/ 0 w 52"/>
                <a:gd name="T9" fmla="*/ 1 h 111"/>
                <a:gd name="T10" fmla="*/ 0 w 52"/>
                <a:gd name="T11" fmla="*/ 0 h 111"/>
                <a:gd name="T12" fmla="*/ 0 w 52"/>
                <a:gd name="T13" fmla="*/ 0 h 111"/>
                <a:gd name="T14" fmla="*/ 1 w 52"/>
                <a:gd name="T15" fmla="*/ 0 h 111"/>
                <a:gd name="T16" fmla="*/ 1 w 52"/>
                <a:gd name="T17" fmla="*/ 1 h 111"/>
                <a:gd name="T18" fmla="*/ 1 w 52"/>
                <a:gd name="T19" fmla="*/ 1 h 111"/>
                <a:gd name="T20" fmla="*/ 2 w 52"/>
                <a:gd name="T21" fmla="*/ 2 h 111"/>
                <a:gd name="T22" fmla="*/ 2 w 52"/>
                <a:gd name="T23" fmla="*/ 2 h 111"/>
                <a:gd name="T24" fmla="*/ 2 w 52"/>
                <a:gd name="T25" fmla="*/ 3 h 111"/>
                <a:gd name="T26" fmla="*/ 1 w 52"/>
                <a:gd name="T27" fmla="*/ 4 h 111"/>
                <a:gd name="T28" fmla="*/ 0 w 52"/>
                <a:gd name="T29" fmla="*/ 4 h 111"/>
                <a:gd name="T30" fmla="*/ 0 w 52"/>
                <a:gd name="T31" fmla="*/ 3 h 11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2"/>
                <a:gd name="T49" fmla="*/ 0 h 111"/>
                <a:gd name="T50" fmla="*/ 52 w 52"/>
                <a:gd name="T51" fmla="*/ 111 h 11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2" h="111">
                  <a:moveTo>
                    <a:pt x="4" y="74"/>
                  </a:moveTo>
                  <a:lnTo>
                    <a:pt x="7" y="55"/>
                  </a:lnTo>
                  <a:lnTo>
                    <a:pt x="5" y="36"/>
                  </a:lnTo>
                  <a:lnTo>
                    <a:pt x="4" y="23"/>
                  </a:lnTo>
                  <a:lnTo>
                    <a:pt x="0" y="13"/>
                  </a:lnTo>
                  <a:lnTo>
                    <a:pt x="4" y="4"/>
                  </a:lnTo>
                  <a:lnTo>
                    <a:pt x="11" y="0"/>
                  </a:lnTo>
                  <a:lnTo>
                    <a:pt x="27" y="6"/>
                  </a:lnTo>
                  <a:lnTo>
                    <a:pt x="33" y="16"/>
                  </a:lnTo>
                  <a:lnTo>
                    <a:pt x="37" y="27"/>
                  </a:lnTo>
                  <a:lnTo>
                    <a:pt x="39" y="39"/>
                  </a:lnTo>
                  <a:lnTo>
                    <a:pt x="40" y="59"/>
                  </a:lnTo>
                  <a:lnTo>
                    <a:pt x="52" y="79"/>
                  </a:lnTo>
                  <a:lnTo>
                    <a:pt x="23" y="111"/>
                  </a:lnTo>
                  <a:lnTo>
                    <a:pt x="11" y="103"/>
                  </a:lnTo>
                  <a:lnTo>
                    <a:pt x="4" y="74"/>
                  </a:lnTo>
                  <a:close/>
                </a:path>
              </a:pathLst>
            </a:custGeom>
            <a:solidFill>
              <a:srgbClr val="FFC080"/>
            </a:solidFill>
            <a:ln w="3175">
              <a:solidFill>
                <a:srgbClr val="402000"/>
              </a:solidFill>
              <a:round/>
              <a:headEnd/>
              <a:tailEnd/>
            </a:ln>
          </p:spPr>
          <p:txBody>
            <a:bodyPr/>
            <a:lstStyle/>
            <a:p>
              <a:endParaRPr lang="zh-CN" altLang="en-US"/>
            </a:p>
          </p:txBody>
        </p:sp>
        <p:sp>
          <p:nvSpPr>
            <p:cNvPr id="3348" name="Freeform 127"/>
            <p:cNvSpPr>
              <a:spLocks/>
            </p:cNvSpPr>
            <p:nvPr/>
          </p:nvSpPr>
          <p:spPr bwMode="auto">
            <a:xfrm>
              <a:off x="301" y="1841"/>
              <a:ext cx="7" cy="7"/>
            </a:xfrm>
            <a:custGeom>
              <a:avLst/>
              <a:gdLst>
                <a:gd name="T0" fmla="*/ 1 w 35"/>
                <a:gd name="T1" fmla="*/ 0 h 34"/>
                <a:gd name="T2" fmla="*/ 1 w 35"/>
                <a:gd name="T3" fmla="*/ 0 h 34"/>
                <a:gd name="T4" fmla="*/ 0 w 35"/>
                <a:gd name="T5" fmla="*/ 1 h 34"/>
                <a:gd name="T6" fmla="*/ 0 w 35"/>
                <a:gd name="T7" fmla="*/ 1 h 34"/>
                <a:gd name="T8" fmla="*/ 1 w 35"/>
                <a:gd name="T9" fmla="*/ 0 h 34"/>
                <a:gd name="T10" fmla="*/ 0 60000 65536"/>
                <a:gd name="T11" fmla="*/ 0 60000 65536"/>
                <a:gd name="T12" fmla="*/ 0 60000 65536"/>
                <a:gd name="T13" fmla="*/ 0 60000 65536"/>
                <a:gd name="T14" fmla="*/ 0 60000 65536"/>
                <a:gd name="T15" fmla="*/ 0 w 35"/>
                <a:gd name="T16" fmla="*/ 0 h 34"/>
                <a:gd name="T17" fmla="*/ 35 w 35"/>
                <a:gd name="T18" fmla="*/ 34 h 34"/>
              </a:gdLst>
              <a:ahLst/>
              <a:cxnLst>
                <a:cxn ang="T10">
                  <a:pos x="T0" y="T1"/>
                </a:cxn>
                <a:cxn ang="T11">
                  <a:pos x="T2" y="T3"/>
                </a:cxn>
                <a:cxn ang="T12">
                  <a:pos x="T4" y="T5"/>
                </a:cxn>
                <a:cxn ang="T13">
                  <a:pos x="T6" y="T7"/>
                </a:cxn>
                <a:cxn ang="T14">
                  <a:pos x="T8" y="T9"/>
                </a:cxn>
              </a:cxnLst>
              <a:rect l="T15" t="T16" r="T17" b="T18"/>
              <a:pathLst>
                <a:path w="35" h="34">
                  <a:moveTo>
                    <a:pt x="24" y="0"/>
                  </a:moveTo>
                  <a:lnTo>
                    <a:pt x="35" y="4"/>
                  </a:lnTo>
                  <a:lnTo>
                    <a:pt x="9" y="34"/>
                  </a:lnTo>
                  <a:lnTo>
                    <a:pt x="0" y="26"/>
                  </a:lnTo>
                  <a:lnTo>
                    <a:pt x="24" y="0"/>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49" name="Freeform 128"/>
            <p:cNvSpPr>
              <a:spLocks/>
            </p:cNvSpPr>
            <p:nvPr/>
          </p:nvSpPr>
          <p:spPr bwMode="auto">
            <a:xfrm>
              <a:off x="312" y="1815"/>
              <a:ext cx="9" cy="20"/>
            </a:xfrm>
            <a:custGeom>
              <a:avLst/>
              <a:gdLst>
                <a:gd name="T0" fmla="*/ 0 w 48"/>
                <a:gd name="T1" fmla="*/ 1 h 97"/>
                <a:gd name="T2" fmla="*/ 0 w 48"/>
                <a:gd name="T3" fmla="*/ 2 h 97"/>
                <a:gd name="T4" fmla="*/ 0 w 48"/>
                <a:gd name="T5" fmla="*/ 2 h 97"/>
                <a:gd name="T6" fmla="*/ 0 w 48"/>
                <a:gd name="T7" fmla="*/ 3 h 97"/>
                <a:gd name="T8" fmla="*/ 0 w 48"/>
                <a:gd name="T9" fmla="*/ 3 h 97"/>
                <a:gd name="T10" fmla="*/ 0 w 48"/>
                <a:gd name="T11" fmla="*/ 4 h 97"/>
                <a:gd name="T12" fmla="*/ 1 w 48"/>
                <a:gd name="T13" fmla="*/ 4 h 97"/>
                <a:gd name="T14" fmla="*/ 1 w 48"/>
                <a:gd name="T15" fmla="*/ 4 h 97"/>
                <a:gd name="T16" fmla="*/ 1 w 48"/>
                <a:gd name="T17" fmla="*/ 4 h 97"/>
                <a:gd name="T18" fmla="*/ 2 w 48"/>
                <a:gd name="T19" fmla="*/ 4 h 97"/>
                <a:gd name="T20" fmla="*/ 2 w 48"/>
                <a:gd name="T21" fmla="*/ 4 h 97"/>
                <a:gd name="T22" fmla="*/ 2 w 48"/>
                <a:gd name="T23" fmla="*/ 3 h 97"/>
                <a:gd name="T24" fmla="*/ 2 w 48"/>
                <a:gd name="T25" fmla="*/ 2 h 97"/>
                <a:gd name="T26" fmla="*/ 2 w 48"/>
                <a:gd name="T27" fmla="*/ 2 h 97"/>
                <a:gd name="T28" fmla="*/ 2 w 48"/>
                <a:gd name="T29" fmla="*/ 1 h 97"/>
                <a:gd name="T30" fmla="*/ 2 w 48"/>
                <a:gd name="T31" fmla="*/ 1 h 97"/>
                <a:gd name="T32" fmla="*/ 1 w 48"/>
                <a:gd name="T33" fmla="*/ 0 h 97"/>
                <a:gd name="T34" fmla="*/ 0 w 48"/>
                <a:gd name="T35" fmla="*/ 0 h 97"/>
                <a:gd name="T36" fmla="*/ 0 w 48"/>
                <a:gd name="T37" fmla="*/ 1 h 9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8"/>
                <a:gd name="T58" fmla="*/ 0 h 97"/>
                <a:gd name="T59" fmla="*/ 48 w 48"/>
                <a:gd name="T60" fmla="*/ 97 h 9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8" h="97">
                  <a:moveTo>
                    <a:pt x="0" y="23"/>
                  </a:moveTo>
                  <a:lnTo>
                    <a:pt x="4" y="43"/>
                  </a:lnTo>
                  <a:lnTo>
                    <a:pt x="6" y="51"/>
                  </a:lnTo>
                  <a:lnTo>
                    <a:pt x="7" y="64"/>
                  </a:lnTo>
                  <a:lnTo>
                    <a:pt x="5" y="73"/>
                  </a:lnTo>
                  <a:lnTo>
                    <a:pt x="7" y="84"/>
                  </a:lnTo>
                  <a:lnTo>
                    <a:pt x="14" y="95"/>
                  </a:lnTo>
                  <a:lnTo>
                    <a:pt x="21" y="96"/>
                  </a:lnTo>
                  <a:lnTo>
                    <a:pt x="34" y="97"/>
                  </a:lnTo>
                  <a:lnTo>
                    <a:pt x="43" y="91"/>
                  </a:lnTo>
                  <a:lnTo>
                    <a:pt x="46" y="88"/>
                  </a:lnTo>
                  <a:lnTo>
                    <a:pt x="48" y="77"/>
                  </a:lnTo>
                  <a:lnTo>
                    <a:pt x="48" y="59"/>
                  </a:lnTo>
                  <a:lnTo>
                    <a:pt x="48" y="48"/>
                  </a:lnTo>
                  <a:lnTo>
                    <a:pt x="46" y="32"/>
                  </a:lnTo>
                  <a:lnTo>
                    <a:pt x="44" y="22"/>
                  </a:lnTo>
                  <a:lnTo>
                    <a:pt x="36" y="0"/>
                  </a:lnTo>
                  <a:lnTo>
                    <a:pt x="7" y="1"/>
                  </a:lnTo>
                  <a:lnTo>
                    <a:pt x="0" y="23"/>
                  </a:lnTo>
                  <a:close/>
                </a:path>
              </a:pathLst>
            </a:custGeom>
            <a:solidFill>
              <a:srgbClr val="FFC080"/>
            </a:solidFill>
            <a:ln w="3175">
              <a:solidFill>
                <a:srgbClr val="402000"/>
              </a:solidFill>
              <a:round/>
              <a:headEnd/>
              <a:tailEnd/>
            </a:ln>
          </p:spPr>
          <p:txBody>
            <a:bodyPr/>
            <a:lstStyle/>
            <a:p>
              <a:endParaRPr lang="zh-CN" altLang="en-US"/>
            </a:p>
          </p:txBody>
        </p:sp>
        <p:sp>
          <p:nvSpPr>
            <p:cNvPr id="3350" name="Freeform 129"/>
            <p:cNvSpPr>
              <a:spLocks/>
            </p:cNvSpPr>
            <p:nvPr/>
          </p:nvSpPr>
          <p:spPr bwMode="auto">
            <a:xfrm>
              <a:off x="315" y="1828"/>
              <a:ext cx="5" cy="4"/>
            </a:xfrm>
            <a:custGeom>
              <a:avLst/>
              <a:gdLst>
                <a:gd name="T0" fmla="*/ 1 w 24"/>
                <a:gd name="T1" fmla="*/ 0 h 20"/>
                <a:gd name="T2" fmla="*/ 1 w 24"/>
                <a:gd name="T3" fmla="*/ 0 h 20"/>
                <a:gd name="T4" fmla="*/ 0 w 24"/>
                <a:gd name="T5" fmla="*/ 0 h 20"/>
                <a:gd name="T6" fmla="*/ 0 w 24"/>
                <a:gd name="T7" fmla="*/ 0 h 20"/>
                <a:gd name="T8" fmla="*/ 0 w 24"/>
                <a:gd name="T9" fmla="*/ 1 h 20"/>
                <a:gd name="T10" fmla="*/ 0 w 24"/>
                <a:gd name="T11" fmla="*/ 0 h 20"/>
                <a:gd name="T12" fmla="*/ 0 w 24"/>
                <a:gd name="T13" fmla="*/ 0 h 20"/>
                <a:gd name="T14" fmla="*/ 1 w 24"/>
                <a:gd name="T15" fmla="*/ 0 h 20"/>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20"/>
                <a:gd name="T26" fmla="*/ 24 w 24"/>
                <a:gd name="T27" fmla="*/ 20 h 2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20">
                  <a:moveTo>
                    <a:pt x="24" y="5"/>
                  </a:moveTo>
                  <a:lnTo>
                    <a:pt x="12" y="0"/>
                  </a:lnTo>
                  <a:lnTo>
                    <a:pt x="3" y="1"/>
                  </a:lnTo>
                  <a:lnTo>
                    <a:pt x="0" y="5"/>
                  </a:lnTo>
                  <a:lnTo>
                    <a:pt x="1" y="20"/>
                  </a:lnTo>
                  <a:lnTo>
                    <a:pt x="3" y="8"/>
                  </a:lnTo>
                  <a:lnTo>
                    <a:pt x="5" y="4"/>
                  </a:lnTo>
                  <a:lnTo>
                    <a:pt x="24" y="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091" name="Group 130"/>
          <p:cNvGrpSpPr>
            <a:grpSpLocks/>
          </p:cNvGrpSpPr>
          <p:nvPr/>
        </p:nvGrpSpPr>
        <p:grpSpPr bwMode="auto">
          <a:xfrm>
            <a:off x="595313" y="3878263"/>
            <a:ext cx="220662" cy="112712"/>
            <a:chOff x="375" y="2315"/>
            <a:chExt cx="139" cy="71"/>
          </a:xfrm>
        </p:grpSpPr>
        <p:sp>
          <p:nvSpPr>
            <p:cNvPr id="3331" name="Freeform 131"/>
            <p:cNvSpPr>
              <a:spLocks/>
            </p:cNvSpPr>
            <p:nvPr/>
          </p:nvSpPr>
          <p:spPr bwMode="auto">
            <a:xfrm>
              <a:off x="375" y="2315"/>
              <a:ext cx="139" cy="71"/>
            </a:xfrm>
            <a:custGeom>
              <a:avLst/>
              <a:gdLst>
                <a:gd name="T0" fmla="*/ 11 w 691"/>
                <a:gd name="T1" fmla="*/ 0 h 355"/>
                <a:gd name="T2" fmla="*/ 11 w 691"/>
                <a:gd name="T3" fmla="*/ 4 h 355"/>
                <a:gd name="T4" fmla="*/ 19 w 691"/>
                <a:gd name="T5" fmla="*/ 8 h 355"/>
                <a:gd name="T6" fmla="*/ 25 w 691"/>
                <a:gd name="T7" fmla="*/ 9 h 355"/>
                <a:gd name="T8" fmla="*/ 28 w 691"/>
                <a:gd name="T9" fmla="*/ 11 h 355"/>
                <a:gd name="T10" fmla="*/ 28 w 691"/>
                <a:gd name="T11" fmla="*/ 13 h 355"/>
                <a:gd name="T12" fmla="*/ 23 w 691"/>
                <a:gd name="T13" fmla="*/ 14 h 355"/>
                <a:gd name="T14" fmla="*/ 17 w 691"/>
                <a:gd name="T15" fmla="*/ 14 h 355"/>
                <a:gd name="T16" fmla="*/ 11 w 691"/>
                <a:gd name="T17" fmla="*/ 13 h 355"/>
                <a:gd name="T18" fmla="*/ 8 w 691"/>
                <a:gd name="T19" fmla="*/ 12 h 355"/>
                <a:gd name="T20" fmla="*/ 7 w 691"/>
                <a:gd name="T21" fmla="*/ 13 h 355"/>
                <a:gd name="T22" fmla="*/ 3 w 691"/>
                <a:gd name="T23" fmla="*/ 13 h 355"/>
                <a:gd name="T24" fmla="*/ 0 w 691"/>
                <a:gd name="T25" fmla="*/ 13 h 355"/>
                <a:gd name="T26" fmla="*/ 0 w 691"/>
                <a:gd name="T27" fmla="*/ 11 h 355"/>
                <a:gd name="T28" fmla="*/ 0 w 691"/>
                <a:gd name="T29" fmla="*/ 10 h 355"/>
                <a:gd name="T30" fmla="*/ 0 w 691"/>
                <a:gd name="T31" fmla="*/ 7 h 355"/>
                <a:gd name="T32" fmla="*/ 1 w 691"/>
                <a:gd name="T33" fmla="*/ 5 h 355"/>
                <a:gd name="T34" fmla="*/ 2 w 691"/>
                <a:gd name="T35" fmla="*/ 4 h 355"/>
                <a:gd name="T36" fmla="*/ 2 w 691"/>
                <a:gd name="T37" fmla="*/ 0 h 355"/>
                <a:gd name="T38" fmla="*/ 11 w 691"/>
                <a:gd name="T39" fmla="*/ 0 h 35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91"/>
                <a:gd name="T61" fmla="*/ 0 h 355"/>
                <a:gd name="T62" fmla="*/ 691 w 691"/>
                <a:gd name="T63" fmla="*/ 355 h 35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91" h="355">
                  <a:moveTo>
                    <a:pt x="279" y="11"/>
                  </a:moveTo>
                  <a:lnTo>
                    <a:pt x="274" y="104"/>
                  </a:lnTo>
                  <a:lnTo>
                    <a:pt x="455" y="189"/>
                  </a:lnTo>
                  <a:lnTo>
                    <a:pt x="607" y="226"/>
                  </a:lnTo>
                  <a:lnTo>
                    <a:pt x="691" y="263"/>
                  </a:lnTo>
                  <a:lnTo>
                    <a:pt x="687" y="313"/>
                  </a:lnTo>
                  <a:lnTo>
                    <a:pt x="577" y="343"/>
                  </a:lnTo>
                  <a:lnTo>
                    <a:pt x="413" y="355"/>
                  </a:lnTo>
                  <a:lnTo>
                    <a:pt x="274" y="331"/>
                  </a:lnTo>
                  <a:lnTo>
                    <a:pt x="188" y="307"/>
                  </a:lnTo>
                  <a:lnTo>
                    <a:pt x="183" y="334"/>
                  </a:lnTo>
                  <a:lnTo>
                    <a:pt x="74" y="331"/>
                  </a:lnTo>
                  <a:lnTo>
                    <a:pt x="7" y="318"/>
                  </a:lnTo>
                  <a:lnTo>
                    <a:pt x="7" y="270"/>
                  </a:lnTo>
                  <a:lnTo>
                    <a:pt x="0" y="242"/>
                  </a:lnTo>
                  <a:lnTo>
                    <a:pt x="0" y="173"/>
                  </a:lnTo>
                  <a:lnTo>
                    <a:pt x="18" y="135"/>
                  </a:lnTo>
                  <a:lnTo>
                    <a:pt x="53" y="91"/>
                  </a:lnTo>
                  <a:lnTo>
                    <a:pt x="60" y="0"/>
                  </a:lnTo>
                  <a:lnTo>
                    <a:pt x="279" y="11"/>
                  </a:lnTo>
                  <a:close/>
                </a:path>
              </a:pathLst>
            </a:custGeom>
            <a:solidFill>
              <a:srgbClr val="606060"/>
            </a:solidFill>
            <a:ln w="3175">
              <a:solidFill>
                <a:srgbClr val="000000"/>
              </a:solidFill>
              <a:round/>
              <a:headEnd/>
              <a:tailEnd/>
            </a:ln>
          </p:spPr>
          <p:txBody>
            <a:bodyPr/>
            <a:lstStyle/>
            <a:p>
              <a:endParaRPr lang="zh-CN" altLang="en-US"/>
            </a:p>
          </p:txBody>
        </p:sp>
        <p:sp>
          <p:nvSpPr>
            <p:cNvPr id="3332" name="Freeform 132"/>
            <p:cNvSpPr>
              <a:spLocks/>
            </p:cNvSpPr>
            <p:nvPr/>
          </p:nvSpPr>
          <p:spPr bwMode="auto">
            <a:xfrm>
              <a:off x="421" y="2341"/>
              <a:ext cx="42" cy="22"/>
            </a:xfrm>
            <a:custGeom>
              <a:avLst/>
              <a:gdLst>
                <a:gd name="T0" fmla="*/ 2 w 208"/>
                <a:gd name="T1" fmla="*/ 0 h 110"/>
                <a:gd name="T2" fmla="*/ 0 w 208"/>
                <a:gd name="T3" fmla="*/ 2 h 110"/>
                <a:gd name="T4" fmla="*/ 8 w 208"/>
                <a:gd name="T5" fmla="*/ 4 h 110"/>
                <a:gd name="T6" fmla="*/ 8 w 208"/>
                <a:gd name="T7" fmla="*/ 3 h 110"/>
                <a:gd name="T8" fmla="*/ 2 w 208"/>
                <a:gd name="T9" fmla="*/ 0 h 110"/>
                <a:gd name="T10" fmla="*/ 0 60000 65536"/>
                <a:gd name="T11" fmla="*/ 0 60000 65536"/>
                <a:gd name="T12" fmla="*/ 0 60000 65536"/>
                <a:gd name="T13" fmla="*/ 0 60000 65536"/>
                <a:gd name="T14" fmla="*/ 0 60000 65536"/>
                <a:gd name="T15" fmla="*/ 0 w 208"/>
                <a:gd name="T16" fmla="*/ 0 h 110"/>
                <a:gd name="T17" fmla="*/ 208 w 208"/>
                <a:gd name="T18" fmla="*/ 110 h 110"/>
              </a:gdLst>
              <a:ahLst/>
              <a:cxnLst>
                <a:cxn ang="T10">
                  <a:pos x="T0" y="T1"/>
                </a:cxn>
                <a:cxn ang="T11">
                  <a:pos x="T2" y="T3"/>
                </a:cxn>
                <a:cxn ang="T12">
                  <a:pos x="T4" y="T5"/>
                </a:cxn>
                <a:cxn ang="T13">
                  <a:pos x="T6" y="T7"/>
                </a:cxn>
                <a:cxn ang="T14">
                  <a:pos x="T8" y="T9"/>
                </a:cxn>
              </a:cxnLst>
              <a:rect l="T15" t="T16" r="T17" b="T18"/>
              <a:pathLst>
                <a:path w="208" h="110">
                  <a:moveTo>
                    <a:pt x="53" y="0"/>
                  </a:moveTo>
                  <a:lnTo>
                    <a:pt x="0" y="58"/>
                  </a:lnTo>
                  <a:lnTo>
                    <a:pt x="186" y="110"/>
                  </a:lnTo>
                  <a:lnTo>
                    <a:pt x="208" y="70"/>
                  </a:lnTo>
                  <a:lnTo>
                    <a:pt x="5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33" name="Freeform 133"/>
            <p:cNvSpPr>
              <a:spLocks/>
            </p:cNvSpPr>
            <p:nvPr/>
          </p:nvSpPr>
          <p:spPr bwMode="auto">
            <a:xfrm>
              <a:off x="463" y="2356"/>
              <a:ext cx="46" cy="13"/>
            </a:xfrm>
            <a:custGeom>
              <a:avLst/>
              <a:gdLst>
                <a:gd name="T0" fmla="*/ 1 w 233"/>
                <a:gd name="T1" fmla="*/ 0 h 67"/>
                <a:gd name="T2" fmla="*/ 0 w 233"/>
                <a:gd name="T3" fmla="*/ 1 h 67"/>
                <a:gd name="T4" fmla="*/ 5 w 233"/>
                <a:gd name="T5" fmla="*/ 2 h 67"/>
                <a:gd name="T6" fmla="*/ 7 w 233"/>
                <a:gd name="T7" fmla="*/ 3 h 67"/>
                <a:gd name="T8" fmla="*/ 9 w 233"/>
                <a:gd name="T9" fmla="*/ 2 h 67"/>
                <a:gd name="T10" fmla="*/ 7 w 233"/>
                <a:gd name="T11" fmla="*/ 1 h 67"/>
                <a:gd name="T12" fmla="*/ 1 w 233"/>
                <a:gd name="T13" fmla="*/ 0 h 67"/>
                <a:gd name="T14" fmla="*/ 0 60000 65536"/>
                <a:gd name="T15" fmla="*/ 0 60000 65536"/>
                <a:gd name="T16" fmla="*/ 0 60000 65536"/>
                <a:gd name="T17" fmla="*/ 0 60000 65536"/>
                <a:gd name="T18" fmla="*/ 0 60000 65536"/>
                <a:gd name="T19" fmla="*/ 0 60000 65536"/>
                <a:gd name="T20" fmla="*/ 0 60000 65536"/>
                <a:gd name="T21" fmla="*/ 0 w 233"/>
                <a:gd name="T22" fmla="*/ 0 h 67"/>
                <a:gd name="T23" fmla="*/ 233 w 233"/>
                <a:gd name="T24" fmla="*/ 67 h 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3" h="67">
                  <a:moveTo>
                    <a:pt x="27" y="0"/>
                  </a:moveTo>
                  <a:lnTo>
                    <a:pt x="0" y="32"/>
                  </a:lnTo>
                  <a:lnTo>
                    <a:pt x="115" y="62"/>
                  </a:lnTo>
                  <a:lnTo>
                    <a:pt x="168" y="67"/>
                  </a:lnTo>
                  <a:lnTo>
                    <a:pt x="233" y="64"/>
                  </a:lnTo>
                  <a:lnTo>
                    <a:pt x="165" y="30"/>
                  </a:lnTo>
                  <a:lnTo>
                    <a:pt x="27"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34" name="Freeform 134"/>
            <p:cNvSpPr>
              <a:spLocks/>
            </p:cNvSpPr>
            <p:nvPr/>
          </p:nvSpPr>
          <p:spPr bwMode="auto">
            <a:xfrm>
              <a:off x="376" y="2341"/>
              <a:ext cx="134" cy="41"/>
            </a:xfrm>
            <a:custGeom>
              <a:avLst/>
              <a:gdLst>
                <a:gd name="T0" fmla="*/ 27 w 670"/>
                <a:gd name="T1" fmla="*/ 7 h 209"/>
                <a:gd name="T2" fmla="*/ 27 w 670"/>
                <a:gd name="T3" fmla="*/ 6 h 209"/>
                <a:gd name="T4" fmla="*/ 23 w 670"/>
                <a:gd name="T5" fmla="*/ 6 h 209"/>
                <a:gd name="T6" fmla="*/ 18 w 670"/>
                <a:gd name="T7" fmla="*/ 5 h 209"/>
                <a:gd name="T8" fmla="*/ 14 w 670"/>
                <a:gd name="T9" fmla="*/ 5 h 209"/>
                <a:gd name="T10" fmla="*/ 8 w 670"/>
                <a:gd name="T11" fmla="*/ 3 h 209"/>
                <a:gd name="T12" fmla="*/ 6 w 670"/>
                <a:gd name="T13" fmla="*/ 2 h 209"/>
                <a:gd name="T14" fmla="*/ 3 w 670"/>
                <a:gd name="T15" fmla="*/ 1 h 209"/>
                <a:gd name="T16" fmla="*/ 2 w 670"/>
                <a:gd name="T17" fmla="*/ 0 h 209"/>
                <a:gd name="T18" fmla="*/ 0 w 670"/>
                <a:gd name="T19" fmla="*/ 2 h 209"/>
                <a:gd name="T20" fmla="*/ 0 w 670"/>
                <a:gd name="T21" fmla="*/ 5 h 209"/>
                <a:gd name="T22" fmla="*/ 2 w 670"/>
                <a:gd name="T23" fmla="*/ 6 h 209"/>
                <a:gd name="T24" fmla="*/ 7 w 670"/>
                <a:gd name="T25" fmla="*/ 6 h 209"/>
                <a:gd name="T26" fmla="*/ 9 w 670"/>
                <a:gd name="T27" fmla="*/ 6 h 209"/>
                <a:gd name="T28" fmla="*/ 12 w 670"/>
                <a:gd name="T29" fmla="*/ 7 h 209"/>
                <a:gd name="T30" fmla="*/ 16 w 670"/>
                <a:gd name="T31" fmla="*/ 8 h 209"/>
                <a:gd name="T32" fmla="*/ 18 w 670"/>
                <a:gd name="T33" fmla="*/ 8 h 209"/>
                <a:gd name="T34" fmla="*/ 22 w 670"/>
                <a:gd name="T35" fmla="*/ 8 h 209"/>
                <a:gd name="T36" fmla="*/ 27 w 670"/>
                <a:gd name="T37" fmla="*/ 7 h 20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70"/>
                <a:gd name="T58" fmla="*/ 0 h 209"/>
                <a:gd name="T59" fmla="*/ 670 w 670"/>
                <a:gd name="T60" fmla="*/ 209 h 20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70" h="209">
                  <a:moveTo>
                    <a:pt x="670" y="178"/>
                  </a:moveTo>
                  <a:lnTo>
                    <a:pt x="670" y="146"/>
                  </a:lnTo>
                  <a:lnTo>
                    <a:pt x="582" y="155"/>
                  </a:lnTo>
                  <a:lnTo>
                    <a:pt x="442" y="134"/>
                  </a:lnTo>
                  <a:lnTo>
                    <a:pt x="361" y="116"/>
                  </a:lnTo>
                  <a:lnTo>
                    <a:pt x="206" y="66"/>
                  </a:lnTo>
                  <a:lnTo>
                    <a:pt x="140" y="58"/>
                  </a:lnTo>
                  <a:lnTo>
                    <a:pt x="73" y="34"/>
                  </a:lnTo>
                  <a:lnTo>
                    <a:pt x="40" y="0"/>
                  </a:lnTo>
                  <a:lnTo>
                    <a:pt x="0" y="43"/>
                  </a:lnTo>
                  <a:lnTo>
                    <a:pt x="0" y="132"/>
                  </a:lnTo>
                  <a:lnTo>
                    <a:pt x="49" y="146"/>
                  </a:lnTo>
                  <a:lnTo>
                    <a:pt x="170" y="162"/>
                  </a:lnTo>
                  <a:lnTo>
                    <a:pt x="218" y="167"/>
                  </a:lnTo>
                  <a:lnTo>
                    <a:pt x="298" y="196"/>
                  </a:lnTo>
                  <a:lnTo>
                    <a:pt x="388" y="209"/>
                  </a:lnTo>
                  <a:lnTo>
                    <a:pt x="452" y="209"/>
                  </a:lnTo>
                  <a:lnTo>
                    <a:pt x="553" y="209"/>
                  </a:lnTo>
                  <a:lnTo>
                    <a:pt x="670" y="17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35" name="Freeform 135"/>
            <p:cNvSpPr>
              <a:spLocks/>
            </p:cNvSpPr>
            <p:nvPr/>
          </p:nvSpPr>
          <p:spPr bwMode="auto">
            <a:xfrm>
              <a:off x="386" y="2317"/>
              <a:ext cx="44" cy="34"/>
            </a:xfrm>
            <a:custGeom>
              <a:avLst/>
              <a:gdLst>
                <a:gd name="T0" fmla="*/ 9 w 219"/>
                <a:gd name="T1" fmla="*/ 0 h 171"/>
                <a:gd name="T2" fmla="*/ 8 w 219"/>
                <a:gd name="T3" fmla="*/ 4 h 171"/>
                <a:gd name="T4" fmla="*/ 9 w 219"/>
                <a:gd name="T5" fmla="*/ 5 h 171"/>
                <a:gd name="T6" fmla="*/ 7 w 219"/>
                <a:gd name="T7" fmla="*/ 7 h 171"/>
                <a:gd name="T8" fmla="*/ 4 w 219"/>
                <a:gd name="T9" fmla="*/ 7 h 171"/>
                <a:gd name="T10" fmla="*/ 1 w 219"/>
                <a:gd name="T11" fmla="*/ 6 h 171"/>
                <a:gd name="T12" fmla="*/ 0 w 219"/>
                <a:gd name="T13" fmla="*/ 4 h 171"/>
                <a:gd name="T14" fmla="*/ 1 w 219"/>
                <a:gd name="T15" fmla="*/ 4 h 171"/>
                <a:gd name="T16" fmla="*/ 1 w 219"/>
                <a:gd name="T17" fmla="*/ 0 h 171"/>
                <a:gd name="T18" fmla="*/ 9 w 219"/>
                <a:gd name="T19" fmla="*/ 0 h 17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9"/>
                <a:gd name="T31" fmla="*/ 0 h 171"/>
                <a:gd name="T32" fmla="*/ 219 w 219"/>
                <a:gd name="T33" fmla="*/ 171 h 17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9" h="171">
                  <a:moveTo>
                    <a:pt x="214" y="11"/>
                  </a:moveTo>
                  <a:lnTo>
                    <a:pt x="207" y="96"/>
                  </a:lnTo>
                  <a:lnTo>
                    <a:pt x="219" y="114"/>
                  </a:lnTo>
                  <a:lnTo>
                    <a:pt x="170" y="171"/>
                  </a:lnTo>
                  <a:lnTo>
                    <a:pt x="103" y="171"/>
                  </a:lnTo>
                  <a:lnTo>
                    <a:pt x="26" y="146"/>
                  </a:lnTo>
                  <a:lnTo>
                    <a:pt x="0" y="112"/>
                  </a:lnTo>
                  <a:lnTo>
                    <a:pt x="15" y="89"/>
                  </a:lnTo>
                  <a:lnTo>
                    <a:pt x="20" y="0"/>
                  </a:lnTo>
                  <a:lnTo>
                    <a:pt x="214" y="11"/>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092" name="Group 136"/>
          <p:cNvGrpSpPr>
            <a:grpSpLocks/>
          </p:cNvGrpSpPr>
          <p:nvPr/>
        </p:nvGrpSpPr>
        <p:grpSpPr bwMode="auto">
          <a:xfrm>
            <a:off x="600075" y="3681413"/>
            <a:ext cx="92075" cy="225425"/>
            <a:chOff x="378" y="2191"/>
            <a:chExt cx="58" cy="142"/>
          </a:xfrm>
        </p:grpSpPr>
        <p:sp>
          <p:nvSpPr>
            <p:cNvPr id="3329" name="Freeform 137"/>
            <p:cNvSpPr>
              <a:spLocks/>
            </p:cNvSpPr>
            <p:nvPr/>
          </p:nvSpPr>
          <p:spPr bwMode="auto">
            <a:xfrm>
              <a:off x="378" y="2191"/>
              <a:ext cx="58" cy="142"/>
            </a:xfrm>
            <a:custGeom>
              <a:avLst/>
              <a:gdLst>
                <a:gd name="T0" fmla="*/ 1 w 292"/>
                <a:gd name="T1" fmla="*/ 1 h 710"/>
                <a:gd name="T2" fmla="*/ 0 w 292"/>
                <a:gd name="T3" fmla="*/ 10 h 710"/>
                <a:gd name="T4" fmla="*/ 0 w 292"/>
                <a:gd name="T5" fmla="*/ 18 h 710"/>
                <a:gd name="T6" fmla="*/ 0 w 292"/>
                <a:gd name="T7" fmla="*/ 27 h 710"/>
                <a:gd name="T8" fmla="*/ 6 w 292"/>
                <a:gd name="T9" fmla="*/ 28 h 710"/>
                <a:gd name="T10" fmla="*/ 11 w 292"/>
                <a:gd name="T11" fmla="*/ 28 h 710"/>
                <a:gd name="T12" fmla="*/ 12 w 292"/>
                <a:gd name="T13" fmla="*/ 0 h 710"/>
                <a:gd name="T14" fmla="*/ 1 w 292"/>
                <a:gd name="T15" fmla="*/ 1 h 710"/>
                <a:gd name="T16" fmla="*/ 0 60000 65536"/>
                <a:gd name="T17" fmla="*/ 0 60000 65536"/>
                <a:gd name="T18" fmla="*/ 0 60000 65536"/>
                <a:gd name="T19" fmla="*/ 0 60000 65536"/>
                <a:gd name="T20" fmla="*/ 0 60000 65536"/>
                <a:gd name="T21" fmla="*/ 0 60000 65536"/>
                <a:gd name="T22" fmla="*/ 0 60000 65536"/>
                <a:gd name="T23" fmla="*/ 0 60000 65536"/>
                <a:gd name="T24" fmla="*/ 0 w 292"/>
                <a:gd name="T25" fmla="*/ 0 h 710"/>
                <a:gd name="T26" fmla="*/ 292 w 292"/>
                <a:gd name="T27" fmla="*/ 710 h 71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2" h="710">
                  <a:moveTo>
                    <a:pt x="24" y="15"/>
                  </a:moveTo>
                  <a:lnTo>
                    <a:pt x="6" y="256"/>
                  </a:lnTo>
                  <a:lnTo>
                    <a:pt x="10" y="454"/>
                  </a:lnTo>
                  <a:lnTo>
                    <a:pt x="0" y="678"/>
                  </a:lnTo>
                  <a:lnTo>
                    <a:pt x="144" y="710"/>
                  </a:lnTo>
                  <a:lnTo>
                    <a:pt x="283" y="710"/>
                  </a:lnTo>
                  <a:lnTo>
                    <a:pt x="292" y="0"/>
                  </a:lnTo>
                  <a:lnTo>
                    <a:pt x="24" y="15"/>
                  </a:lnTo>
                  <a:close/>
                </a:path>
              </a:pathLst>
            </a:custGeom>
            <a:solidFill>
              <a:srgbClr val="606060"/>
            </a:solidFill>
            <a:ln w="3175">
              <a:solidFill>
                <a:srgbClr val="000000"/>
              </a:solidFill>
              <a:round/>
              <a:headEnd/>
              <a:tailEnd/>
            </a:ln>
          </p:spPr>
          <p:txBody>
            <a:bodyPr/>
            <a:lstStyle/>
            <a:p>
              <a:endParaRPr lang="zh-CN" altLang="en-US"/>
            </a:p>
          </p:txBody>
        </p:sp>
        <p:sp>
          <p:nvSpPr>
            <p:cNvPr id="3330" name="Freeform 138"/>
            <p:cNvSpPr>
              <a:spLocks/>
            </p:cNvSpPr>
            <p:nvPr/>
          </p:nvSpPr>
          <p:spPr bwMode="auto">
            <a:xfrm>
              <a:off x="383" y="2193"/>
              <a:ext cx="50" cy="136"/>
            </a:xfrm>
            <a:custGeom>
              <a:avLst/>
              <a:gdLst>
                <a:gd name="T0" fmla="*/ 1 w 252"/>
                <a:gd name="T1" fmla="*/ 1 h 681"/>
                <a:gd name="T2" fmla="*/ 0 w 252"/>
                <a:gd name="T3" fmla="*/ 9 h 681"/>
                <a:gd name="T4" fmla="*/ 0 w 252"/>
                <a:gd name="T5" fmla="*/ 15 h 681"/>
                <a:gd name="T6" fmla="*/ 0 w 252"/>
                <a:gd name="T7" fmla="*/ 25 h 681"/>
                <a:gd name="T8" fmla="*/ 5 w 252"/>
                <a:gd name="T9" fmla="*/ 27 h 681"/>
                <a:gd name="T10" fmla="*/ 9 w 252"/>
                <a:gd name="T11" fmla="*/ 27 h 681"/>
                <a:gd name="T12" fmla="*/ 10 w 252"/>
                <a:gd name="T13" fmla="*/ 0 h 681"/>
                <a:gd name="T14" fmla="*/ 1 w 252"/>
                <a:gd name="T15" fmla="*/ 1 h 681"/>
                <a:gd name="T16" fmla="*/ 0 60000 65536"/>
                <a:gd name="T17" fmla="*/ 0 60000 65536"/>
                <a:gd name="T18" fmla="*/ 0 60000 65536"/>
                <a:gd name="T19" fmla="*/ 0 60000 65536"/>
                <a:gd name="T20" fmla="*/ 0 60000 65536"/>
                <a:gd name="T21" fmla="*/ 0 60000 65536"/>
                <a:gd name="T22" fmla="*/ 0 60000 65536"/>
                <a:gd name="T23" fmla="*/ 0 60000 65536"/>
                <a:gd name="T24" fmla="*/ 0 w 252"/>
                <a:gd name="T25" fmla="*/ 0 h 681"/>
                <a:gd name="T26" fmla="*/ 252 w 252"/>
                <a:gd name="T27" fmla="*/ 681 h 6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2" h="681">
                  <a:moveTo>
                    <a:pt x="23" y="21"/>
                  </a:moveTo>
                  <a:lnTo>
                    <a:pt x="0" y="223"/>
                  </a:lnTo>
                  <a:lnTo>
                    <a:pt x="5" y="385"/>
                  </a:lnTo>
                  <a:lnTo>
                    <a:pt x="5" y="633"/>
                  </a:lnTo>
                  <a:lnTo>
                    <a:pt x="128" y="681"/>
                  </a:lnTo>
                  <a:lnTo>
                    <a:pt x="238" y="681"/>
                  </a:lnTo>
                  <a:lnTo>
                    <a:pt x="252" y="0"/>
                  </a:lnTo>
                  <a:lnTo>
                    <a:pt x="23" y="2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093" name="Group 139"/>
          <p:cNvGrpSpPr>
            <a:grpSpLocks/>
          </p:cNvGrpSpPr>
          <p:nvPr/>
        </p:nvGrpSpPr>
        <p:grpSpPr bwMode="auto">
          <a:xfrm>
            <a:off x="647700" y="3910013"/>
            <a:ext cx="223838" cy="112712"/>
            <a:chOff x="408" y="2335"/>
            <a:chExt cx="141" cy="71"/>
          </a:xfrm>
        </p:grpSpPr>
        <p:sp>
          <p:nvSpPr>
            <p:cNvPr id="3324" name="Freeform 140"/>
            <p:cNvSpPr>
              <a:spLocks/>
            </p:cNvSpPr>
            <p:nvPr/>
          </p:nvSpPr>
          <p:spPr bwMode="auto">
            <a:xfrm>
              <a:off x="408" y="2335"/>
              <a:ext cx="141" cy="71"/>
            </a:xfrm>
            <a:custGeom>
              <a:avLst/>
              <a:gdLst>
                <a:gd name="T0" fmla="*/ 11 w 703"/>
                <a:gd name="T1" fmla="*/ 1 h 356"/>
                <a:gd name="T2" fmla="*/ 11 w 703"/>
                <a:gd name="T3" fmla="*/ 4 h 356"/>
                <a:gd name="T4" fmla="*/ 19 w 703"/>
                <a:gd name="T5" fmla="*/ 8 h 356"/>
                <a:gd name="T6" fmla="*/ 25 w 703"/>
                <a:gd name="T7" fmla="*/ 9 h 356"/>
                <a:gd name="T8" fmla="*/ 28 w 703"/>
                <a:gd name="T9" fmla="*/ 11 h 356"/>
                <a:gd name="T10" fmla="*/ 28 w 703"/>
                <a:gd name="T11" fmla="*/ 13 h 356"/>
                <a:gd name="T12" fmla="*/ 24 w 703"/>
                <a:gd name="T13" fmla="*/ 14 h 356"/>
                <a:gd name="T14" fmla="*/ 17 w 703"/>
                <a:gd name="T15" fmla="*/ 14 h 356"/>
                <a:gd name="T16" fmla="*/ 11 w 703"/>
                <a:gd name="T17" fmla="*/ 13 h 356"/>
                <a:gd name="T18" fmla="*/ 8 w 703"/>
                <a:gd name="T19" fmla="*/ 12 h 356"/>
                <a:gd name="T20" fmla="*/ 8 w 703"/>
                <a:gd name="T21" fmla="*/ 13 h 356"/>
                <a:gd name="T22" fmla="*/ 3 w 703"/>
                <a:gd name="T23" fmla="*/ 13 h 356"/>
                <a:gd name="T24" fmla="*/ 0 w 703"/>
                <a:gd name="T25" fmla="*/ 13 h 356"/>
                <a:gd name="T26" fmla="*/ 0 w 703"/>
                <a:gd name="T27" fmla="*/ 11 h 356"/>
                <a:gd name="T28" fmla="*/ 0 w 703"/>
                <a:gd name="T29" fmla="*/ 10 h 356"/>
                <a:gd name="T30" fmla="*/ 0 w 703"/>
                <a:gd name="T31" fmla="*/ 7 h 356"/>
                <a:gd name="T32" fmla="*/ 1 w 703"/>
                <a:gd name="T33" fmla="*/ 5 h 356"/>
                <a:gd name="T34" fmla="*/ 2 w 703"/>
                <a:gd name="T35" fmla="*/ 4 h 356"/>
                <a:gd name="T36" fmla="*/ 3 w 703"/>
                <a:gd name="T37" fmla="*/ 0 h 356"/>
                <a:gd name="T38" fmla="*/ 11 w 703"/>
                <a:gd name="T39" fmla="*/ 1 h 35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03"/>
                <a:gd name="T61" fmla="*/ 0 h 356"/>
                <a:gd name="T62" fmla="*/ 703 w 703"/>
                <a:gd name="T63" fmla="*/ 356 h 35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03" h="356">
                  <a:moveTo>
                    <a:pt x="285" y="13"/>
                  </a:moveTo>
                  <a:lnTo>
                    <a:pt x="280" y="104"/>
                  </a:lnTo>
                  <a:lnTo>
                    <a:pt x="463" y="191"/>
                  </a:lnTo>
                  <a:lnTo>
                    <a:pt x="617" y="227"/>
                  </a:lnTo>
                  <a:lnTo>
                    <a:pt x="703" y="264"/>
                  </a:lnTo>
                  <a:lnTo>
                    <a:pt x="698" y="314"/>
                  </a:lnTo>
                  <a:lnTo>
                    <a:pt x="588" y="345"/>
                  </a:lnTo>
                  <a:lnTo>
                    <a:pt x="420" y="356"/>
                  </a:lnTo>
                  <a:lnTo>
                    <a:pt x="280" y="332"/>
                  </a:lnTo>
                  <a:lnTo>
                    <a:pt x="194" y="307"/>
                  </a:lnTo>
                  <a:lnTo>
                    <a:pt x="188" y="335"/>
                  </a:lnTo>
                  <a:lnTo>
                    <a:pt x="76" y="332"/>
                  </a:lnTo>
                  <a:lnTo>
                    <a:pt x="8" y="320"/>
                  </a:lnTo>
                  <a:lnTo>
                    <a:pt x="8" y="271"/>
                  </a:lnTo>
                  <a:lnTo>
                    <a:pt x="0" y="243"/>
                  </a:lnTo>
                  <a:lnTo>
                    <a:pt x="0" y="174"/>
                  </a:lnTo>
                  <a:lnTo>
                    <a:pt x="22" y="136"/>
                  </a:lnTo>
                  <a:lnTo>
                    <a:pt x="56" y="94"/>
                  </a:lnTo>
                  <a:lnTo>
                    <a:pt x="64" y="0"/>
                  </a:lnTo>
                  <a:lnTo>
                    <a:pt x="285" y="13"/>
                  </a:lnTo>
                  <a:close/>
                </a:path>
              </a:pathLst>
            </a:custGeom>
            <a:solidFill>
              <a:srgbClr val="606060"/>
            </a:solidFill>
            <a:ln w="3175">
              <a:solidFill>
                <a:srgbClr val="000000"/>
              </a:solidFill>
              <a:round/>
              <a:headEnd/>
              <a:tailEnd/>
            </a:ln>
          </p:spPr>
          <p:txBody>
            <a:bodyPr/>
            <a:lstStyle/>
            <a:p>
              <a:endParaRPr lang="zh-CN" altLang="en-US"/>
            </a:p>
          </p:txBody>
        </p:sp>
        <p:sp>
          <p:nvSpPr>
            <p:cNvPr id="3325" name="Freeform 141"/>
            <p:cNvSpPr>
              <a:spLocks/>
            </p:cNvSpPr>
            <p:nvPr/>
          </p:nvSpPr>
          <p:spPr bwMode="auto">
            <a:xfrm>
              <a:off x="455" y="2361"/>
              <a:ext cx="42" cy="22"/>
            </a:xfrm>
            <a:custGeom>
              <a:avLst/>
              <a:gdLst>
                <a:gd name="T0" fmla="*/ 2 w 210"/>
                <a:gd name="T1" fmla="*/ 0 h 111"/>
                <a:gd name="T2" fmla="*/ 0 w 210"/>
                <a:gd name="T3" fmla="*/ 2 h 111"/>
                <a:gd name="T4" fmla="*/ 7 w 210"/>
                <a:gd name="T5" fmla="*/ 4 h 111"/>
                <a:gd name="T6" fmla="*/ 8 w 210"/>
                <a:gd name="T7" fmla="*/ 3 h 111"/>
                <a:gd name="T8" fmla="*/ 2 w 210"/>
                <a:gd name="T9" fmla="*/ 0 h 111"/>
                <a:gd name="T10" fmla="*/ 0 60000 65536"/>
                <a:gd name="T11" fmla="*/ 0 60000 65536"/>
                <a:gd name="T12" fmla="*/ 0 60000 65536"/>
                <a:gd name="T13" fmla="*/ 0 60000 65536"/>
                <a:gd name="T14" fmla="*/ 0 60000 65536"/>
                <a:gd name="T15" fmla="*/ 0 w 210"/>
                <a:gd name="T16" fmla="*/ 0 h 111"/>
                <a:gd name="T17" fmla="*/ 210 w 210"/>
                <a:gd name="T18" fmla="*/ 111 h 111"/>
              </a:gdLst>
              <a:ahLst/>
              <a:cxnLst>
                <a:cxn ang="T10">
                  <a:pos x="T0" y="T1"/>
                </a:cxn>
                <a:cxn ang="T11">
                  <a:pos x="T2" y="T3"/>
                </a:cxn>
                <a:cxn ang="T12">
                  <a:pos x="T4" y="T5"/>
                </a:cxn>
                <a:cxn ang="T13">
                  <a:pos x="T6" y="T7"/>
                </a:cxn>
                <a:cxn ang="T14">
                  <a:pos x="T8" y="T9"/>
                </a:cxn>
              </a:cxnLst>
              <a:rect l="T15" t="T16" r="T17" b="T18"/>
              <a:pathLst>
                <a:path w="210" h="111">
                  <a:moveTo>
                    <a:pt x="53" y="0"/>
                  </a:moveTo>
                  <a:lnTo>
                    <a:pt x="0" y="60"/>
                  </a:lnTo>
                  <a:lnTo>
                    <a:pt x="187" y="111"/>
                  </a:lnTo>
                  <a:lnTo>
                    <a:pt x="210" y="71"/>
                  </a:lnTo>
                  <a:lnTo>
                    <a:pt x="5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26" name="Freeform 142"/>
            <p:cNvSpPr>
              <a:spLocks/>
            </p:cNvSpPr>
            <p:nvPr/>
          </p:nvSpPr>
          <p:spPr bwMode="auto">
            <a:xfrm>
              <a:off x="497" y="2377"/>
              <a:ext cx="47" cy="13"/>
            </a:xfrm>
            <a:custGeom>
              <a:avLst/>
              <a:gdLst>
                <a:gd name="T0" fmla="*/ 1 w 237"/>
                <a:gd name="T1" fmla="*/ 0 h 66"/>
                <a:gd name="T2" fmla="*/ 0 w 237"/>
                <a:gd name="T3" fmla="*/ 1 h 66"/>
                <a:gd name="T4" fmla="*/ 5 w 237"/>
                <a:gd name="T5" fmla="*/ 2 h 66"/>
                <a:gd name="T6" fmla="*/ 7 w 237"/>
                <a:gd name="T7" fmla="*/ 3 h 66"/>
                <a:gd name="T8" fmla="*/ 9 w 237"/>
                <a:gd name="T9" fmla="*/ 2 h 66"/>
                <a:gd name="T10" fmla="*/ 7 w 237"/>
                <a:gd name="T11" fmla="*/ 1 h 66"/>
                <a:gd name="T12" fmla="*/ 1 w 237"/>
                <a:gd name="T13" fmla="*/ 0 h 66"/>
                <a:gd name="T14" fmla="*/ 0 60000 65536"/>
                <a:gd name="T15" fmla="*/ 0 60000 65536"/>
                <a:gd name="T16" fmla="*/ 0 60000 65536"/>
                <a:gd name="T17" fmla="*/ 0 60000 65536"/>
                <a:gd name="T18" fmla="*/ 0 60000 65536"/>
                <a:gd name="T19" fmla="*/ 0 60000 65536"/>
                <a:gd name="T20" fmla="*/ 0 60000 65536"/>
                <a:gd name="T21" fmla="*/ 0 w 237"/>
                <a:gd name="T22" fmla="*/ 0 h 66"/>
                <a:gd name="T23" fmla="*/ 237 w 237"/>
                <a:gd name="T24" fmla="*/ 66 h 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7" h="66">
                  <a:moveTo>
                    <a:pt x="27" y="0"/>
                  </a:moveTo>
                  <a:lnTo>
                    <a:pt x="0" y="31"/>
                  </a:lnTo>
                  <a:lnTo>
                    <a:pt x="116" y="59"/>
                  </a:lnTo>
                  <a:lnTo>
                    <a:pt x="171" y="66"/>
                  </a:lnTo>
                  <a:lnTo>
                    <a:pt x="237" y="61"/>
                  </a:lnTo>
                  <a:lnTo>
                    <a:pt x="168" y="28"/>
                  </a:lnTo>
                  <a:lnTo>
                    <a:pt x="27"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27" name="Freeform 143"/>
            <p:cNvSpPr>
              <a:spLocks/>
            </p:cNvSpPr>
            <p:nvPr/>
          </p:nvSpPr>
          <p:spPr bwMode="auto">
            <a:xfrm>
              <a:off x="410" y="2361"/>
              <a:ext cx="135" cy="42"/>
            </a:xfrm>
            <a:custGeom>
              <a:avLst/>
              <a:gdLst>
                <a:gd name="T0" fmla="*/ 27 w 678"/>
                <a:gd name="T1" fmla="*/ 7 h 211"/>
                <a:gd name="T2" fmla="*/ 27 w 678"/>
                <a:gd name="T3" fmla="*/ 6 h 211"/>
                <a:gd name="T4" fmla="*/ 23 w 678"/>
                <a:gd name="T5" fmla="*/ 6 h 211"/>
                <a:gd name="T6" fmla="*/ 18 w 678"/>
                <a:gd name="T7" fmla="*/ 5 h 211"/>
                <a:gd name="T8" fmla="*/ 15 w 678"/>
                <a:gd name="T9" fmla="*/ 5 h 211"/>
                <a:gd name="T10" fmla="*/ 8 w 678"/>
                <a:gd name="T11" fmla="*/ 3 h 211"/>
                <a:gd name="T12" fmla="*/ 6 w 678"/>
                <a:gd name="T13" fmla="*/ 2 h 211"/>
                <a:gd name="T14" fmla="*/ 3 w 678"/>
                <a:gd name="T15" fmla="*/ 1 h 211"/>
                <a:gd name="T16" fmla="*/ 2 w 678"/>
                <a:gd name="T17" fmla="*/ 0 h 211"/>
                <a:gd name="T18" fmla="*/ 0 w 678"/>
                <a:gd name="T19" fmla="*/ 2 h 211"/>
                <a:gd name="T20" fmla="*/ 0 w 678"/>
                <a:gd name="T21" fmla="*/ 5 h 211"/>
                <a:gd name="T22" fmla="*/ 2 w 678"/>
                <a:gd name="T23" fmla="*/ 6 h 211"/>
                <a:gd name="T24" fmla="*/ 7 w 678"/>
                <a:gd name="T25" fmla="*/ 6 h 211"/>
                <a:gd name="T26" fmla="*/ 9 w 678"/>
                <a:gd name="T27" fmla="*/ 7 h 211"/>
                <a:gd name="T28" fmla="*/ 12 w 678"/>
                <a:gd name="T29" fmla="*/ 8 h 211"/>
                <a:gd name="T30" fmla="*/ 16 w 678"/>
                <a:gd name="T31" fmla="*/ 8 h 211"/>
                <a:gd name="T32" fmla="*/ 18 w 678"/>
                <a:gd name="T33" fmla="*/ 8 h 211"/>
                <a:gd name="T34" fmla="*/ 22 w 678"/>
                <a:gd name="T35" fmla="*/ 8 h 211"/>
                <a:gd name="T36" fmla="*/ 27 w 678"/>
                <a:gd name="T37" fmla="*/ 7 h 2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78"/>
                <a:gd name="T58" fmla="*/ 0 h 211"/>
                <a:gd name="T59" fmla="*/ 678 w 678"/>
                <a:gd name="T60" fmla="*/ 211 h 2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78" h="211">
                  <a:moveTo>
                    <a:pt x="678" y="178"/>
                  </a:moveTo>
                  <a:lnTo>
                    <a:pt x="678" y="147"/>
                  </a:lnTo>
                  <a:lnTo>
                    <a:pt x="590" y="156"/>
                  </a:lnTo>
                  <a:lnTo>
                    <a:pt x="446" y="136"/>
                  </a:lnTo>
                  <a:lnTo>
                    <a:pt x="365" y="117"/>
                  </a:lnTo>
                  <a:lnTo>
                    <a:pt x="209" y="66"/>
                  </a:lnTo>
                  <a:lnTo>
                    <a:pt x="140" y="60"/>
                  </a:lnTo>
                  <a:lnTo>
                    <a:pt x="74" y="35"/>
                  </a:lnTo>
                  <a:lnTo>
                    <a:pt x="39" y="0"/>
                  </a:lnTo>
                  <a:lnTo>
                    <a:pt x="0" y="44"/>
                  </a:lnTo>
                  <a:lnTo>
                    <a:pt x="0" y="133"/>
                  </a:lnTo>
                  <a:lnTo>
                    <a:pt x="50" y="147"/>
                  </a:lnTo>
                  <a:lnTo>
                    <a:pt x="171" y="162"/>
                  </a:lnTo>
                  <a:lnTo>
                    <a:pt x="220" y="170"/>
                  </a:lnTo>
                  <a:lnTo>
                    <a:pt x="300" y="197"/>
                  </a:lnTo>
                  <a:lnTo>
                    <a:pt x="392" y="211"/>
                  </a:lnTo>
                  <a:lnTo>
                    <a:pt x="458" y="211"/>
                  </a:lnTo>
                  <a:lnTo>
                    <a:pt x="560" y="211"/>
                  </a:lnTo>
                  <a:lnTo>
                    <a:pt x="678" y="17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28" name="Freeform 144"/>
            <p:cNvSpPr>
              <a:spLocks/>
            </p:cNvSpPr>
            <p:nvPr/>
          </p:nvSpPr>
          <p:spPr bwMode="auto">
            <a:xfrm>
              <a:off x="419" y="2337"/>
              <a:ext cx="45" cy="34"/>
            </a:xfrm>
            <a:custGeom>
              <a:avLst/>
              <a:gdLst>
                <a:gd name="T0" fmla="*/ 9 w 224"/>
                <a:gd name="T1" fmla="*/ 0 h 170"/>
                <a:gd name="T2" fmla="*/ 8 w 224"/>
                <a:gd name="T3" fmla="*/ 4 h 170"/>
                <a:gd name="T4" fmla="*/ 9 w 224"/>
                <a:gd name="T5" fmla="*/ 5 h 170"/>
                <a:gd name="T6" fmla="*/ 7 w 224"/>
                <a:gd name="T7" fmla="*/ 7 h 170"/>
                <a:gd name="T8" fmla="*/ 4 w 224"/>
                <a:gd name="T9" fmla="*/ 7 h 170"/>
                <a:gd name="T10" fmla="*/ 1 w 224"/>
                <a:gd name="T11" fmla="*/ 6 h 170"/>
                <a:gd name="T12" fmla="*/ 0 w 224"/>
                <a:gd name="T13" fmla="*/ 4 h 170"/>
                <a:gd name="T14" fmla="*/ 1 w 224"/>
                <a:gd name="T15" fmla="*/ 4 h 170"/>
                <a:gd name="T16" fmla="*/ 1 w 224"/>
                <a:gd name="T17" fmla="*/ 0 h 170"/>
                <a:gd name="T18" fmla="*/ 9 w 224"/>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4"/>
                <a:gd name="T31" fmla="*/ 0 h 170"/>
                <a:gd name="T32" fmla="*/ 224 w 224"/>
                <a:gd name="T33" fmla="*/ 170 h 17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4" h="170">
                  <a:moveTo>
                    <a:pt x="216" y="12"/>
                  </a:moveTo>
                  <a:lnTo>
                    <a:pt x="210" y="95"/>
                  </a:lnTo>
                  <a:lnTo>
                    <a:pt x="224" y="114"/>
                  </a:lnTo>
                  <a:lnTo>
                    <a:pt x="173" y="170"/>
                  </a:lnTo>
                  <a:lnTo>
                    <a:pt x="105" y="170"/>
                  </a:lnTo>
                  <a:lnTo>
                    <a:pt x="28" y="145"/>
                  </a:lnTo>
                  <a:lnTo>
                    <a:pt x="0" y="112"/>
                  </a:lnTo>
                  <a:lnTo>
                    <a:pt x="16" y="89"/>
                  </a:lnTo>
                  <a:lnTo>
                    <a:pt x="20" y="0"/>
                  </a:lnTo>
                  <a:lnTo>
                    <a:pt x="216" y="12"/>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094" name="Oval 145"/>
          <p:cNvSpPr>
            <a:spLocks noChangeArrowheads="1"/>
          </p:cNvSpPr>
          <p:nvPr/>
        </p:nvSpPr>
        <p:spPr bwMode="auto">
          <a:xfrm>
            <a:off x="314325" y="3911600"/>
            <a:ext cx="265113" cy="103188"/>
          </a:xfrm>
          <a:prstGeom prst="ellipse">
            <a:avLst/>
          </a:prstGeom>
          <a:solidFill>
            <a:srgbClr val="606060"/>
          </a:solidFill>
          <a:ln w="3175">
            <a:solidFill>
              <a:srgbClr val="000000"/>
            </a:solidFill>
            <a:round/>
            <a:headEnd/>
            <a:tailEnd/>
          </a:ln>
        </p:spPr>
        <p:txBody>
          <a:bodyPr/>
          <a:lstStyle/>
          <a:p>
            <a:endParaRPr lang="zh-CN" altLang="en-US"/>
          </a:p>
        </p:txBody>
      </p:sp>
      <p:sp>
        <p:nvSpPr>
          <p:cNvPr id="3095" name="Rectangle 146"/>
          <p:cNvSpPr>
            <a:spLocks noChangeArrowheads="1"/>
          </p:cNvSpPr>
          <p:nvPr/>
        </p:nvSpPr>
        <p:spPr bwMode="auto">
          <a:xfrm>
            <a:off x="411163" y="3706813"/>
            <a:ext cx="69850" cy="234950"/>
          </a:xfrm>
          <a:prstGeom prst="rect">
            <a:avLst/>
          </a:prstGeom>
          <a:solidFill>
            <a:srgbClr val="606060"/>
          </a:solidFill>
          <a:ln w="3175">
            <a:solidFill>
              <a:srgbClr val="000000"/>
            </a:solidFill>
            <a:miter lim="800000"/>
            <a:headEnd/>
            <a:tailEnd/>
          </a:ln>
        </p:spPr>
        <p:txBody>
          <a:bodyPr/>
          <a:lstStyle/>
          <a:p>
            <a:endParaRPr lang="zh-CN" altLang="en-US"/>
          </a:p>
        </p:txBody>
      </p:sp>
      <p:grpSp>
        <p:nvGrpSpPr>
          <p:cNvPr id="3096" name="Group 147"/>
          <p:cNvGrpSpPr>
            <a:grpSpLocks/>
          </p:cNvGrpSpPr>
          <p:nvPr/>
        </p:nvGrpSpPr>
        <p:grpSpPr bwMode="auto">
          <a:xfrm>
            <a:off x="288925" y="3617913"/>
            <a:ext cx="350838" cy="122237"/>
            <a:chOff x="182" y="2151"/>
            <a:chExt cx="221" cy="77"/>
          </a:xfrm>
        </p:grpSpPr>
        <p:sp>
          <p:nvSpPr>
            <p:cNvPr id="3322" name="Freeform 148"/>
            <p:cNvSpPr>
              <a:spLocks/>
            </p:cNvSpPr>
            <p:nvPr/>
          </p:nvSpPr>
          <p:spPr bwMode="auto">
            <a:xfrm>
              <a:off x="182" y="2151"/>
              <a:ext cx="221" cy="77"/>
            </a:xfrm>
            <a:custGeom>
              <a:avLst/>
              <a:gdLst>
                <a:gd name="T0" fmla="*/ 44 w 1106"/>
                <a:gd name="T1" fmla="*/ 8 h 386"/>
                <a:gd name="T2" fmla="*/ 44 w 1106"/>
                <a:gd name="T3" fmla="*/ 13 h 386"/>
                <a:gd name="T4" fmla="*/ 29 w 1106"/>
                <a:gd name="T5" fmla="*/ 15 h 386"/>
                <a:gd name="T6" fmla="*/ 13 w 1106"/>
                <a:gd name="T7" fmla="*/ 15 h 386"/>
                <a:gd name="T8" fmla="*/ 1 w 1106"/>
                <a:gd name="T9" fmla="*/ 11 h 386"/>
                <a:gd name="T10" fmla="*/ 0 w 1106"/>
                <a:gd name="T11" fmla="*/ 0 h 386"/>
                <a:gd name="T12" fmla="*/ 25 w 1106"/>
                <a:gd name="T13" fmla="*/ 0 h 386"/>
                <a:gd name="T14" fmla="*/ 44 w 1106"/>
                <a:gd name="T15" fmla="*/ 8 h 386"/>
                <a:gd name="T16" fmla="*/ 0 60000 65536"/>
                <a:gd name="T17" fmla="*/ 0 60000 65536"/>
                <a:gd name="T18" fmla="*/ 0 60000 65536"/>
                <a:gd name="T19" fmla="*/ 0 60000 65536"/>
                <a:gd name="T20" fmla="*/ 0 60000 65536"/>
                <a:gd name="T21" fmla="*/ 0 60000 65536"/>
                <a:gd name="T22" fmla="*/ 0 60000 65536"/>
                <a:gd name="T23" fmla="*/ 0 60000 65536"/>
                <a:gd name="T24" fmla="*/ 0 w 1106"/>
                <a:gd name="T25" fmla="*/ 0 h 386"/>
                <a:gd name="T26" fmla="*/ 1106 w 1106"/>
                <a:gd name="T27" fmla="*/ 386 h 3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06" h="386">
                  <a:moveTo>
                    <a:pt x="1106" y="202"/>
                  </a:moveTo>
                  <a:lnTo>
                    <a:pt x="1099" y="321"/>
                  </a:lnTo>
                  <a:lnTo>
                    <a:pt x="735" y="386"/>
                  </a:lnTo>
                  <a:lnTo>
                    <a:pt x="334" y="386"/>
                  </a:lnTo>
                  <a:lnTo>
                    <a:pt x="19" y="288"/>
                  </a:lnTo>
                  <a:lnTo>
                    <a:pt x="0" y="10"/>
                  </a:lnTo>
                  <a:lnTo>
                    <a:pt x="625" y="0"/>
                  </a:lnTo>
                  <a:lnTo>
                    <a:pt x="1106" y="202"/>
                  </a:lnTo>
                  <a:close/>
                </a:path>
              </a:pathLst>
            </a:custGeom>
            <a:solidFill>
              <a:srgbClr val="404040"/>
            </a:solidFill>
            <a:ln w="3175">
              <a:solidFill>
                <a:srgbClr val="000000"/>
              </a:solidFill>
              <a:round/>
              <a:headEnd/>
              <a:tailEnd/>
            </a:ln>
          </p:spPr>
          <p:txBody>
            <a:bodyPr/>
            <a:lstStyle/>
            <a:p>
              <a:endParaRPr lang="zh-CN" altLang="en-US"/>
            </a:p>
          </p:txBody>
        </p:sp>
        <p:sp>
          <p:nvSpPr>
            <p:cNvPr id="3323" name="Freeform 149"/>
            <p:cNvSpPr>
              <a:spLocks/>
            </p:cNvSpPr>
            <p:nvPr/>
          </p:nvSpPr>
          <p:spPr bwMode="auto">
            <a:xfrm>
              <a:off x="187" y="2180"/>
              <a:ext cx="211" cy="45"/>
            </a:xfrm>
            <a:custGeom>
              <a:avLst/>
              <a:gdLst>
                <a:gd name="T0" fmla="*/ 42 w 1055"/>
                <a:gd name="T1" fmla="*/ 3 h 221"/>
                <a:gd name="T2" fmla="*/ 42 w 1055"/>
                <a:gd name="T3" fmla="*/ 7 h 221"/>
                <a:gd name="T4" fmla="*/ 29 w 1055"/>
                <a:gd name="T5" fmla="*/ 9 h 221"/>
                <a:gd name="T6" fmla="*/ 12 w 1055"/>
                <a:gd name="T7" fmla="*/ 9 h 221"/>
                <a:gd name="T8" fmla="*/ 0 w 1055"/>
                <a:gd name="T9" fmla="*/ 5 h 221"/>
                <a:gd name="T10" fmla="*/ 0 w 1055"/>
                <a:gd name="T11" fmla="*/ 0 h 221"/>
                <a:gd name="T12" fmla="*/ 11 w 1055"/>
                <a:gd name="T13" fmla="*/ 5 h 221"/>
                <a:gd name="T14" fmla="*/ 29 w 1055"/>
                <a:gd name="T15" fmla="*/ 5 h 221"/>
                <a:gd name="T16" fmla="*/ 42 w 1055"/>
                <a:gd name="T17" fmla="*/ 3 h 2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55"/>
                <a:gd name="T28" fmla="*/ 0 h 221"/>
                <a:gd name="T29" fmla="*/ 1055 w 1055"/>
                <a:gd name="T30" fmla="*/ 221 h 2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55" h="221">
                  <a:moveTo>
                    <a:pt x="1055" y="75"/>
                  </a:moveTo>
                  <a:lnTo>
                    <a:pt x="1049" y="162"/>
                  </a:lnTo>
                  <a:lnTo>
                    <a:pt x="721" y="221"/>
                  </a:lnTo>
                  <a:lnTo>
                    <a:pt x="296" y="221"/>
                  </a:lnTo>
                  <a:lnTo>
                    <a:pt x="0" y="119"/>
                  </a:lnTo>
                  <a:lnTo>
                    <a:pt x="0" y="0"/>
                  </a:lnTo>
                  <a:lnTo>
                    <a:pt x="283" y="119"/>
                  </a:lnTo>
                  <a:lnTo>
                    <a:pt x="716" y="124"/>
                  </a:lnTo>
                  <a:lnTo>
                    <a:pt x="1055" y="7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097" name="Freeform 150"/>
          <p:cNvSpPr>
            <a:spLocks/>
          </p:cNvSpPr>
          <p:nvPr/>
        </p:nvSpPr>
        <p:spPr bwMode="auto">
          <a:xfrm>
            <a:off x="277813" y="3489325"/>
            <a:ext cx="479425" cy="444500"/>
          </a:xfrm>
          <a:custGeom>
            <a:avLst/>
            <a:gdLst>
              <a:gd name="T0" fmla="*/ 151913135 w 1507"/>
              <a:gd name="T1" fmla="*/ 79422719 h 1401"/>
              <a:gd name="T2" fmla="*/ 151103489 w 1507"/>
              <a:gd name="T3" fmla="*/ 65329758 h 1401"/>
              <a:gd name="T4" fmla="*/ 151305821 w 1507"/>
              <a:gd name="T5" fmla="*/ 50230406 h 1401"/>
              <a:gd name="T6" fmla="*/ 150698825 w 1507"/>
              <a:gd name="T7" fmla="*/ 38754939 h 1401"/>
              <a:gd name="T8" fmla="*/ 144120175 w 1507"/>
              <a:gd name="T9" fmla="*/ 31910086 h 1401"/>
              <a:gd name="T10" fmla="*/ 136124882 w 1507"/>
              <a:gd name="T11" fmla="*/ 27984146 h 1401"/>
              <a:gd name="T12" fmla="*/ 118008541 w 1507"/>
              <a:gd name="T13" fmla="*/ 21441020 h 1401"/>
              <a:gd name="T14" fmla="*/ 91390759 w 1507"/>
              <a:gd name="T15" fmla="*/ 14998781 h 1401"/>
              <a:gd name="T16" fmla="*/ 86229068 w 1507"/>
              <a:gd name="T17" fmla="*/ 14495269 h 1401"/>
              <a:gd name="T18" fmla="*/ 82686967 w 1507"/>
              <a:gd name="T19" fmla="*/ 14998781 h 1401"/>
              <a:gd name="T20" fmla="*/ 81877321 w 1507"/>
              <a:gd name="T21" fmla="*/ 13589453 h 1401"/>
              <a:gd name="T22" fmla="*/ 80359195 w 1507"/>
              <a:gd name="T23" fmla="*/ 12280701 h 1401"/>
              <a:gd name="T24" fmla="*/ 78638738 w 1507"/>
              <a:gd name="T25" fmla="*/ 12582745 h 1401"/>
              <a:gd name="T26" fmla="*/ 76310966 w 1507"/>
              <a:gd name="T27" fmla="*/ 12683321 h 1401"/>
              <a:gd name="T28" fmla="*/ 75399836 w 1507"/>
              <a:gd name="T29" fmla="*/ 10066131 h 1401"/>
              <a:gd name="T30" fmla="*/ 73477047 w 1507"/>
              <a:gd name="T31" fmla="*/ 8556228 h 1401"/>
              <a:gd name="T32" fmla="*/ 71250441 w 1507"/>
              <a:gd name="T33" fmla="*/ 8254184 h 1401"/>
              <a:gd name="T34" fmla="*/ 68619172 w 1507"/>
              <a:gd name="T35" fmla="*/ 8254184 h 1401"/>
              <a:gd name="T36" fmla="*/ 68922670 w 1507"/>
              <a:gd name="T37" fmla="*/ 5939041 h 1401"/>
              <a:gd name="T38" fmla="*/ 65886419 w 1507"/>
              <a:gd name="T39" fmla="*/ 0 h 1401"/>
              <a:gd name="T40" fmla="*/ 3744732 w 1507"/>
              <a:gd name="T41" fmla="*/ 1610480 h 1401"/>
              <a:gd name="T42" fmla="*/ 3947064 w 1507"/>
              <a:gd name="T43" fmla="*/ 7952457 h 1401"/>
              <a:gd name="T44" fmla="*/ 2833921 w 1507"/>
              <a:gd name="T45" fmla="*/ 13589453 h 1401"/>
              <a:gd name="T46" fmla="*/ 1821624 w 1507"/>
              <a:gd name="T47" fmla="*/ 17615968 h 1401"/>
              <a:gd name="T48" fmla="*/ 809646 w 1507"/>
              <a:gd name="T49" fmla="*/ 22649197 h 1401"/>
              <a:gd name="T50" fmla="*/ 0 w 1507"/>
              <a:gd name="T51" fmla="*/ 30802802 h 1401"/>
              <a:gd name="T52" fmla="*/ 910812 w 1507"/>
              <a:gd name="T53" fmla="*/ 35634557 h 1401"/>
              <a:gd name="T54" fmla="*/ 2833921 w 1507"/>
              <a:gd name="T55" fmla="*/ 40164267 h 1401"/>
              <a:gd name="T56" fmla="*/ 4959042 w 1507"/>
              <a:gd name="T57" fmla="*/ 44090216 h 1401"/>
              <a:gd name="T58" fmla="*/ 7894129 w 1507"/>
              <a:gd name="T59" fmla="*/ 45398651 h 1401"/>
              <a:gd name="T60" fmla="*/ 12347342 w 1507"/>
              <a:gd name="T61" fmla="*/ 46707404 h 1401"/>
              <a:gd name="T62" fmla="*/ 18217513 w 1507"/>
              <a:gd name="T63" fmla="*/ 48619927 h 1401"/>
              <a:gd name="T64" fmla="*/ 21051119 w 1507"/>
              <a:gd name="T65" fmla="*/ 51740627 h 1401"/>
              <a:gd name="T66" fmla="*/ 24290020 w 1507"/>
              <a:gd name="T67" fmla="*/ 54458390 h 1401"/>
              <a:gd name="T68" fmla="*/ 29249061 w 1507"/>
              <a:gd name="T69" fmla="*/ 56773533 h 1401"/>
              <a:gd name="T70" fmla="*/ 35220398 w 1507"/>
              <a:gd name="T71" fmla="*/ 58585480 h 1401"/>
              <a:gd name="T72" fmla="*/ 44632660 w 1507"/>
              <a:gd name="T73" fmla="*/ 59793339 h 1401"/>
              <a:gd name="T74" fmla="*/ 52628270 w 1507"/>
              <a:gd name="T75" fmla="*/ 59793339 h 1401"/>
              <a:gd name="T76" fmla="*/ 58801938 w 1507"/>
              <a:gd name="T77" fmla="*/ 59088676 h 1401"/>
              <a:gd name="T78" fmla="*/ 64469459 w 1507"/>
              <a:gd name="T79" fmla="*/ 58585480 h 1401"/>
              <a:gd name="T80" fmla="*/ 68619172 w 1507"/>
              <a:gd name="T81" fmla="*/ 60800048 h 1401"/>
              <a:gd name="T82" fmla="*/ 76715630 w 1507"/>
              <a:gd name="T83" fmla="*/ 60397428 h 1401"/>
              <a:gd name="T84" fmla="*/ 109102119 w 1507"/>
              <a:gd name="T85" fmla="*/ 64927138 h 1401"/>
              <a:gd name="T86" fmla="*/ 117907375 w 1507"/>
              <a:gd name="T87" fmla="*/ 65933846 h 1401"/>
              <a:gd name="T88" fmla="*/ 114668791 w 1507"/>
              <a:gd name="T89" fmla="*/ 85059733 h 1401"/>
              <a:gd name="T90" fmla="*/ 114364975 w 1507"/>
              <a:gd name="T91" fmla="*/ 94823818 h 1401"/>
              <a:gd name="T92" fmla="*/ 116288083 w 1507"/>
              <a:gd name="T93" fmla="*/ 107305983 h 1401"/>
              <a:gd name="T94" fmla="*/ 118312038 w 1507"/>
              <a:gd name="T95" fmla="*/ 122002715 h 1401"/>
              <a:gd name="T96" fmla="*/ 118312038 w 1507"/>
              <a:gd name="T97" fmla="*/ 137202960 h 1401"/>
              <a:gd name="T98" fmla="*/ 125902667 w 1507"/>
              <a:gd name="T99" fmla="*/ 139417527 h 1401"/>
              <a:gd name="T100" fmla="*/ 135517569 w 1507"/>
              <a:gd name="T101" fmla="*/ 140423918 h 1401"/>
              <a:gd name="T102" fmla="*/ 143715511 w 1507"/>
              <a:gd name="T103" fmla="*/ 141028006 h 1401"/>
              <a:gd name="T104" fmla="*/ 152520449 w 1507"/>
              <a:gd name="T105" fmla="*/ 140021298 h 1401"/>
              <a:gd name="T106" fmla="*/ 151913135 w 1507"/>
              <a:gd name="T107" fmla="*/ 126029230 h 1401"/>
              <a:gd name="T108" fmla="*/ 151913135 w 1507"/>
              <a:gd name="T109" fmla="*/ 103078316 h 1401"/>
              <a:gd name="T110" fmla="*/ 151913135 w 1507"/>
              <a:gd name="T111" fmla="*/ 82945721 h 1401"/>
              <a:gd name="T112" fmla="*/ 151913135 w 1507"/>
              <a:gd name="T113" fmla="*/ 79422719 h 140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507"/>
              <a:gd name="T172" fmla="*/ 0 h 1401"/>
              <a:gd name="T173" fmla="*/ 1507 w 1507"/>
              <a:gd name="T174" fmla="*/ 1401 h 140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507" h="1401">
                <a:moveTo>
                  <a:pt x="1501" y="789"/>
                </a:moveTo>
                <a:lnTo>
                  <a:pt x="1493" y="649"/>
                </a:lnTo>
                <a:lnTo>
                  <a:pt x="1495" y="499"/>
                </a:lnTo>
                <a:lnTo>
                  <a:pt x="1489" y="385"/>
                </a:lnTo>
                <a:lnTo>
                  <a:pt x="1424" y="317"/>
                </a:lnTo>
                <a:lnTo>
                  <a:pt x="1345" y="278"/>
                </a:lnTo>
                <a:lnTo>
                  <a:pt x="1166" y="213"/>
                </a:lnTo>
                <a:lnTo>
                  <a:pt x="903" y="149"/>
                </a:lnTo>
                <a:lnTo>
                  <a:pt x="852" y="144"/>
                </a:lnTo>
                <a:lnTo>
                  <a:pt x="817" y="149"/>
                </a:lnTo>
                <a:lnTo>
                  <a:pt x="809" y="135"/>
                </a:lnTo>
                <a:lnTo>
                  <a:pt x="794" y="122"/>
                </a:lnTo>
                <a:lnTo>
                  <a:pt x="777" y="125"/>
                </a:lnTo>
                <a:lnTo>
                  <a:pt x="754" y="126"/>
                </a:lnTo>
                <a:lnTo>
                  <a:pt x="745" y="100"/>
                </a:lnTo>
                <a:lnTo>
                  <a:pt x="726" y="85"/>
                </a:lnTo>
                <a:lnTo>
                  <a:pt x="704" y="82"/>
                </a:lnTo>
                <a:lnTo>
                  <a:pt x="678" y="82"/>
                </a:lnTo>
                <a:lnTo>
                  <a:pt x="681" y="59"/>
                </a:lnTo>
                <a:lnTo>
                  <a:pt x="651" y="0"/>
                </a:lnTo>
                <a:lnTo>
                  <a:pt x="37" y="16"/>
                </a:lnTo>
                <a:lnTo>
                  <a:pt x="39" y="79"/>
                </a:lnTo>
                <a:lnTo>
                  <a:pt x="28" y="135"/>
                </a:lnTo>
                <a:lnTo>
                  <a:pt x="18" y="175"/>
                </a:lnTo>
                <a:lnTo>
                  <a:pt x="8" y="225"/>
                </a:lnTo>
                <a:lnTo>
                  <a:pt x="0" y="306"/>
                </a:lnTo>
                <a:lnTo>
                  <a:pt x="9" y="354"/>
                </a:lnTo>
                <a:lnTo>
                  <a:pt x="28" y="399"/>
                </a:lnTo>
                <a:lnTo>
                  <a:pt x="49" y="438"/>
                </a:lnTo>
                <a:lnTo>
                  <a:pt x="78" y="451"/>
                </a:lnTo>
                <a:lnTo>
                  <a:pt x="122" y="464"/>
                </a:lnTo>
                <a:lnTo>
                  <a:pt x="180" y="483"/>
                </a:lnTo>
                <a:lnTo>
                  <a:pt x="208" y="514"/>
                </a:lnTo>
                <a:lnTo>
                  <a:pt x="240" y="541"/>
                </a:lnTo>
                <a:lnTo>
                  <a:pt x="289" y="564"/>
                </a:lnTo>
                <a:lnTo>
                  <a:pt x="348" y="582"/>
                </a:lnTo>
                <a:lnTo>
                  <a:pt x="441" y="594"/>
                </a:lnTo>
                <a:lnTo>
                  <a:pt x="520" y="594"/>
                </a:lnTo>
                <a:lnTo>
                  <a:pt x="581" y="587"/>
                </a:lnTo>
                <a:lnTo>
                  <a:pt x="637" y="582"/>
                </a:lnTo>
                <a:lnTo>
                  <a:pt x="678" y="604"/>
                </a:lnTo>
                <a:lnTo>
                  <a:pt x="758" y="600"/>
                </a:lnTo>
                <a:lnTo>
                  <a:pt x="1078" y="645"/>
                </a:lnTo>
                <a:lnTo>
                  <a:pt x="1165" y="655"/>
                </a:lnTo>
                <a:lnTo>
                  <a:pt x="1133" y="845"/>
                </a:lnTo>
                <a:lnTo>
                  <a:pt x="1130" y="942"/>
                </a:lnTo>
                <a:lnTo>
                  <a:pt x="1149" y="1066"/>
                </a:lnTo>
                <a:lnTo>
                  <a:pt x="1169" y="1212"/>
                </a:lnTo>
                <a:lnTo>
                  <a:pt x="1169" y="1363"/>
                </a:lnTo>
                <a:lnTo>
                  <a:pt x="1244" y="1385"/>
                </a:lnTo>
                <a:lnTo>
                  <a:pt x="1339" y="1395"/>
                </a:lnTo>
                <a:lnTo>
                  <a:pt x="1420" y="1401"/>
                </a:lnTo>
                <a:lnTo>
                  <a:pt x="1507" y="1391"/>
                </a:lnTo>
                <a:lnTo>
                  <a:pt x="1501" y="1252"/>
                </a:lnTo>
                <a:lnTo>
                  <a:pt x="1501" y="1024"/>
                </a:lnTo>
                <a:lnTo>
                  <a:pt x="1501" y="824"/>
                </a:lnTo>
                <a:lnTo>
                  <a:pt x="1501" y="789"/>
                </a:lnTo>
                <a:close/>
              </a:path>
            </a:pathLst>
          </a:custGeom>
          <a:solidFill>
            <a:srgbClr val="606060"/>
          </a:solidFill>
          <a:ln w="3175">
            <a:solidFill>
              <a:srgbClr val="000000"/>
            </a:solidFill>
            <a:round/>
            <a:headEnd/>
            <a:tailEnd/>
          </a:ln>
        </p:spPr>
        <p:txBody>
          <a:bodyPr/>
          <a:lstStyle/>
          <a:p>
            <a:endParaRPr lang="zh-CN" altLang="en-US"/>
          </a:p>
        </p:txBody>
      </p:sp>
      <p:sp>
        <p:nvSpPr>
          <p:cNvPr id="3098" name="Freeform 151"/>
          <p:cNvSpPr>
            <a:spLocks/>
          </p:cNvSpPr>
          <p:nvPr/>
        </p:nvSpPr>
        <p:spPr bwMode="auto">
          <a:xfrm>
            <a:off x="284163" y="3506788"/>
            <a:ext cx="468312" cy="420687"/>
          </a:xfrm>
          <a:custGeom>
            <a:avLst/>
            <a:gdLst>
              <a:gd name="T0" fmla="*/ 4649737 w 1473"/>
              <a:gd name="T1" fmla="*/ 6663314 h 1324"/>
              <a:gd name="T2" fmla="*/ 1010702 w 1473"/>
              <a:gd name="T3" fmla="*/ 14537849 h 1324"/>
              <a:gd name="T4" fmla="*/ 3942023 w 1473"/>
              <a:gd name="T5" fmla="*/ 37051591 h 1324"/>
              <a:gd name="T6" fmla="*/ 12129695 w 1473"/>
              <a:gd name="T7" fmla="*/ 37051591 h 1324"/>
              <a:gd name="T8" fmla="*/ 21327752 w 1473"/>
              <a:gd name="T9" fmla="*/ 45330298 h 1324"/>
              <a:gd name="T10" fmla="*/ 42554719 w 1473"/>
              <a:gd name="T11" fmla="*/ 50883111 h 1324"/>
              <a:gd name="T12" fmla="*/ 62669555 w 1473"/>
              <a:gd name="T13" fmla="*/ 50883111 h 1324"/>
              <a:gd name="T14" fmla="*/ 55189601 w 1473"/>
              <a:gd name="T15" fmla="*/ 42705454 h 1324"/>
              <a:gd name="T16" fmla="*/ 64792378 w 1473"/>
              <a:gd name="T17" fmla="*/ 50579987 h 1324"/>
              <a:gd name="T18" fmla="*/ 74495940 w 1473"/>
              <a:gd name="T19" fmla="*/ 52498497 h 1324"/>
              <a:gd name="T20" fmla="*/ 67925585 w 1473"/>
              <a:gd name="T21" fmla="*/ 47349532 h 1324"/>
              <a:gd name="T22" fmla="*/ 78437962 w 1473"/>
              <a:gd name="T23" fmla="*/ 53205149 h 1324"/>
              <a:gd name="T24" fmla="*/ 112603127 w 1473"/>
              <a:gd name="T25" fmla="*/ 57748186 h 1324"/>
              <a:gd name="T26" fmla="*/ 113411625 w 1473"/>
              <a:gd name="T27" fmla="*/ 84098327 h 1324"/>
              <a:gd name="T28" fmla="*/ 117151761 w 1473"/>
              <a:gd name="T29" fmla="*/ 130034216 h 1324"/>
              <a:gd name="T30" fmla="*/ 137468801 w 1473"/>
              <a:gd name="T31" fmla="*/ 133668836 h 1324"/>
              <a:gd name="T32" fmla="*/ 148385268 w 1473"/>
              <a:gd name="T33" fmla="*/ 100756445 h 1324"/>
              <a:gd name="T34" fmla="*/ 146667170 w 1473"/>
              <a:gd name="T35" fmla="*/ 58454838 h 1324"/>
              <a:gd name="T36" fmla="*/ 147071260 w 1473"/>
              <a:gd name="T37" fmla="*/ 38465213 h 1324"/>
              <a:gd name="T38" fmla="*/ 136963291 w 1473"/>
              <a:gd name="T39" fmla="*/ 26350131 h 1324"/>
              <a:gd name="T40" fmla="*/ 106841588 w 1473"/>
              <a:gd name="T41" fmla="*/ 15143778 h 1324"/>
              <a:gd name="T42" fmla="*/ 81773690 w 1473"/>
              <a:gd name="T43" fmla="*/ 9893769 h 1324"/>
              <a:gd name="T44" fmla="*/ 66914883 w 1473"/>
              <a:gd name="T45" fmla="*/ 20696590 h 1324"/>
              <a:gd name="T46" fmla="*/ 77528362 w 1473"/>
              <a:gd name="T47" fmla="*/ 13225586 h 1324"/>
              <a:gd name="T48" fmla="*/ 78437962 w 1473"/>
              <a:gd name="T49" fmla="*/ 7975577 h 1324"/>
              <a:gd name="T50" fmla="*/ 73283034 w 1473"/>
              <a:gd name="T51" fmla="*/ 9893769 h 1324"/>
              <a:gd name="T52" fmla="*/ 66308590 w 1473"/>
              <a:gd name="T53" fmla="*/ 13831197 h 1324"/>
              <a:gd name="T54" fmla="*/ 72979728 w 1473"/>
              <a:gd name="T55" fmla="*/ 6865078 h 1324"/>
              <a:gd name="T56" fmla="*/ 67622597 w 1473"/>
              <a:gd name="T57" fmla="*/ 3634621 h 1324"/>
              <a:gd name="T58" fmla="*/ 57514628 w 1473"/>
              <a:gd name="T59" fmla="*/ 11307394 h 1324"/>
              <a:gd name="T60" fmla="*/ 65297570 w 1473"/>
              <a:gd name="T61" fmla="*/ 2019234 h 1324"/>
              <a:gd name="T62" fmla="*/ 60344847 w 1473"/>
              <a:gd name="T63" fmla="*/ 706653 h 1324"/>
              <a:gd name="T64" fmla="*/ 52864892 w 1473"/>
              <a:gd name="T65" fmla="*/ 6360508 h 1324"/>
              <a:gd name="T66" fmla="*/ 39016777 w 1473"/>
              <a:gd name="T67" fmla="*/ 4038468 h 1324"/>
              <a:gd name="T68" fmla="*/ 34872551 w 1473"/>
              <a:gd name="T69" fmla="*/ 7268925 h 1324"/>
              <a:gd name="T70" fmla="*/ 21327752 w 1473"/>
              <a:gd name="T71" fmla="*/ 9590964 h 1324"/>
              <a:gd name="T72" fmla="*/ 18699732 w 1473"/>
              <a:gd name="T73" fmla="*/ 4543038 h 1324"/>
              <a:gd name="T74" fmla="*/ 13140397 w 1473"/>
              <a:gd name="T75" fmla="*/ 9187117 h 1324"/>
              <a:gd name="T76" fmla="*/ 7277753 w 1473"/>
              <a:gd name="T77" fmla="*/ 4038468 h 132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473"/>
              <a:gd name="T118" fmla="*/ 0 h 1324"/>
              <a:gd name="T119" fmla="*/ 1473 w 1473"/>
              <a:gd name="T120" fmla="*/ 1324 h 132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473" h="1324">
                <a:moveTo>
                  <a:pt x="49" y="23"/>
                </a:moveTo>
                <a:lnTo>
                  <a:pt x="46" y="66"/>
                </a:lnTo>
                <a:lnTo>
                  <a:pt x="29" y="49"/>
                </a:lnTo>
                <a:lnTo>
                  <a:pt x="10" y="144"/>
                </a:lnTo>
                <a:lnTo>
                  <a:pt x="0" y="254"/>
                </a:lnTo>
                <a:lnTo>
                  <a:pt x="39" y="367"/>
                </a:lnTo>
                <a:lnTo>
                  <a:pt x="130" y="393"/>
                </a:lnTo>
                <a:lnTo>
                  <a:pt x="120" y="367"/>
                </a:lnTo>
                <a:lnTo>
                  <a:pt x="169" y="406"/>
                </a:lnTo>
                <a:lnTo>
                  <a:pt x="211" y="449"/>
                </a:lnTo>
                <a:lnTo>
                  <a:pt x="306" y="494"/>
                </a:lnTo>
                <a:lnTo>
                  <a:pt x="421" y="504"/>
                </a:lnTo>
                <a:lnTo>
                  <a:pt x="562" y="511"/>
                </a:lnTo>
                <a:lnTo>
                  <a:pt x="620" y="504"/>
                </a:lnTo>
                <a:lnTo>
                  <a:pt x="569" y="481"/>
                </a:lnTo>
                <a:lnTo>
                  <a:pt x="546" y="423"/>
                </a:lnTo>
                <a:lnTo>
                  <a:pt x="588" y="471"/>
                </a:lnTo>
                <a:lnTo>
                  <a:pt x="641" y="501"/>
                </a:lnTo>
                <a:lnTo>
                  <a:pt x="688" y="527"/>
                </a:lnTo>
                <a:lnTo>
                  <a:pt x="737" y="520"/>
                </a:lnTo>
                <a:lnTo>
                  <a:pt x="706" y="497"/>
                </a:lnTo>
                <a:lnTo>
                  <a:pt x="672" y="469"/>
                </a:lnTo>
                <a:lnTo>
                  <a:pt x="725" y="488"/>
                </a:lnTo>
                <a:lnTo>
                  <a:pt x="776" y="527"/>
                </a:lnTo>
                <a:lnTo>
                  <a:pt x="946" y="546"/>
                </a:lnTo>
                <a:lnTo>
                  <a:pt x="1114" y="572"/>
                </a:lnTo>
                <a:lnTo>
                  <a:pt x="1165" y="585"/>
                </a:lnTo>
                <a:lnTo>
                  <a:pt x="1122" y="833"/>
                </a:lnTo>
                <a:lnTo>
                  <a:pt x="1155" y="1063"/>
                </a:lnTo>
                <a:lnTo>
                  <a:pt x="1159" y="1288"/>
                </a:lnTo>
                <a:lnTo>
                  <a:pt x="1266" y="1310"/>
                </a:lnTo>
                <a:lnTo>
                  <a:pt x="1360" y="1324"/>
                </a:lnTo>
                <a:lnTo>
                  <a:pt x="1473" y="1321"/>
                </a:lnTo>
                <a:lnTo>
                  <a:pt x="1468" y="998"/>
                </a:lnTo>
                <a:lnTo>
                  <a:pt x="1468" y="729"/>
                </a:lnTo>
                <a:lnTo>
                  <a:pt x="1451" y="579"/>
                </a:lnTo>
                <a:lnTo>
                  <a:pt x="1465" y="485"/>
                </a:lnTo>
                <a:lnTo>
                  <a:pt x="1455" y="381"/>
                </a:lnTo>
                <a:lnTo>
                  <a:pt x="1436" y="314"/>
                </a:lnTo>
                <a:lnTo>
                  <a:pt x="1355" y="261"/>
                </a:lnTo>
                <a:lnTo>
                  <a:pt x="1253" y="215"/>
                </a:lnTo>
                <a:lnTo>
                  <a:pt x="1057" y="150"/>
                </a:lnTo>
                <a:lnTo>
                  <a:pt x="897" y="105"/>
                </a:lnTo>
                <a:lnTo>
                  <a:pt x="809" y="98"/>
                </a:lnTo>
                <a:lnTo>
                  <a:pt x="773" y="150"/>
                </a:lnTo>
                <a:lnTo>
                  <a:pt x="662" y="205"/>
                </a:lnTo>
                <a:lnTo>
                  <a:pt x="722" y="157"/>
                </a:lnTo>
                <a:lnTo>
                  <a:pt x="767" y="131"/>
                </a:lnTo>
                <a:lnTo>
                  <a:pt x="783" y="95"/>
                </a:lnTo>
                <a:lnTo>
                  <a:pt x="776" y="79"/>
                </a:lnTo>
                <a:lnTo>
                  <a:pt x="744" y="79"/>
                </a:lnTo>
                <a:lnTo>
                  <a:pt x="725" y="98"/>
                </a:lnTo>
                <a:lnTo>
                  <a:pt x="706" y="117"/>
                </a:lnTo>
                <a:lnTo>
                  <a:pt x="656" y="137"/>
                </a:lnTo>
                <a:lnTo>
                  <a:pt x="702" y="98"/>
                </a:lnTo>
                <a:lnTo>
                  <a:pt x="722" y="68"/>
                </a:lnTo>
                <a:lnTo>
                  <a:pt x="708" y="49"/>
                </a:lnTo>
                <a:lnTo>
                  <a:pt x="669" y="36"/>
                </a:lnTo>
                <a:lnTo>
                  <a:pt x="618" y="82"/>
                </a:lnTo>
                <a:lnTo>
                  <a:pt x="569" y="112"/>
                </a:lnTo>
                <a:lnTo>
                  <a:pt x="627" y="45"/>
                </a:lnTo>
                <a:lnTo>
                  <a:pt x="646" y="20"/>
                </a:lnTo>
                <a:lnTo>
                  <a:pt x="646" y="0"/>
                </a:lnTo>
                <a:lnTo>
                  <a:pt x="597" y="7"/>
                </a:lnTo>
                <a:lnTo>
                  <a:pt x="553" y="40"/>
                </a:lnTo>
                <a:lnTo>
                  <a:pt x="523" y="63"/>
                </a:lnTo>
                <a:lnTo>
                  <a:pt x="383" y="75"/>
                </a:lnTo>
                <a:lnTo>
                  <a:pt x="386" y="40"/>
                </a:lnTo>
                <a:lnTo>
                  <a:pt x="345" y="26"/>
                </a:lnTo>
                <a:lnTo>
                  <a:pt x="345" y="72"/>
                </a:lnTo>
                <a:lnTo>
                  <a:pt x="303" y="82"/>
                </a:lnTo>
                <a:lnTo>
                  <a:pt x="211" y="95"/>
                </a:lnTo>
                <a:lnTo>
                  <a:pt x="218" y="45"/>
                </a:lnTo>
                <a:lnTo>
                  <a:pt x="185" y="45"/>
                </a:lnTo>
                <a:lnTo>
                  <a:pt x="182" y="95"/>
                </a:lnTo>
                <a:lnTo>
                  <a:pt x="130" y="91"/>
                </a:lnTo>
                <a:lnTo>
                  <a:pt x="75" y="79"/>
                </a:lnTo>
                <a:lnTo>
                  <a:pt x="72" y="40"/>
                </a:lnTo>
                <a:lnTo>
                  <a:pt x="49" y="2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9" name="Freeform 152"/>
          <p:cNvSpPr>
            <a:spLocks/>
          </p:cNvSpPr>
          <p:nvPr/>
        </p:nvSpPr>
        <p:spPr bwMode="auto">
          <a:xfrm>
            <a:off x="349250" y="3576638"/>
            <a:ext cx="63500" cy="11112"/>
          </a:xfrm>
          <a:custGeom>
            <a:avLst/>
            <a:gdLst>
              <a:gd name="T0" fmla="*/ 0 w 199"/>
              <a:gd name="T1" fmla="*/ 0 h 33"/>
              <a:gd name="T2" fmla="*/ 9469477 w 199"/>
              <a:gd name="T3" fmla="*/ 3741713 h 33"/>
              <a:gd name="T4" fmla="*/ 20262562 w 199"/>
              <a:gd name="T5" fmla="*/ 2834570 h 33"/>
              <a:gd name="T6" fmla="*/ 0 w 199"/>
              <a:gd name="T7" fmla="*/ 0 h 33"/>
              <a:gd name="T8" fmla="*/ 0 60000 65536"/>
              <a:gd name="T9" fmla="*/ 0 60000 65536"/>
              <a:gd name="T10" fmla="*/ 0 60000 65536"/>
              <a:gd name="T11" fmla="*/ 0 60000 65536"/>
              <a:gd name="T12" fmla="*/ 0 w 199"/>
              <a:gd name="T13" fmla="*/ 0 h 33"/>
              <a:gd name="T14" fmla="*/ 199 w 199"/>
              <a:gd name="T15" fmla="*/ 33 h 33"/>
            </a:gdLst>
            <a:ahLst/>
            <a:cxnLst>
              <a:cxn ang="T8">
                <a:pos x="T0" y="T1"/>
              </a:cxn>
              <a:cxn ang="T9">
                <a:pos x="T2" y="T3"/>
              </a:cxn>
              <a:cxn ang="T10">
                <a:pos x="T4" y="T5"/>
              </a:cxn>
              <a:cxn ang="T11">
                <a:pos x="T6" y="T7"/>
              </a:cxn>
            </a:cxnLst>
            <a:rect l="T12" t="T13" r="T14" b="T15"/>
            <a:pathLst>
              <a:path w="199" h="33">
                <a:moveTo>
                  <a:pt x="0" y="0"/>
                </a:moveTo>
                <a:lnTo>
                  <a:pt x="93" y="33"/>
                </a:lnTo>
                <a:lnTo>
                  <a:pt x="199" y="2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0" name="Freeform 153"/>
          <p:cNvSpPr>
            <a:spLocks/>
          </p:cNvSpPr>
          <p:nvPr/>
        </p:nvSpPr>
        <p:spPr bwMode="auto">
          <a:xfrm>
            <a:off x="285750" y="3559175"/>
            <a:ext cx="39688" cy="12700"/>
          </a:xfrm>
          <a:custGeom>
            <a:avLst/>
            <a:gdLst>
              <a:gd name="T0" fmla="*/ 0 w 122"/>
              <a:gd name="T1" fmla="*/ 0 h 40"/>
              <a:gd name="T2" fmla="*/ 3386493 w 122"/>
              <a:gd name="T3" fmla="*/ 2519997 h 40"/>
              <a:gd name="T4" fmla="*/ 12910964 w 122"/>
              <a:gd name="T5" fmla="*/ 3830637 h 40"/>
              <a:gd name="T6" fmla="*/ 3174715 w 122"/>
              <a:gd name="T7" fmla="*/ 4032250 h 40"/>
              <a:gd name="T8" fmla="*/ 0 w 122"/>
              <a:gd name="T9" fmla="*/ 0 h 40"/>
              <a:gd name="T10" fmla="*/ 0 60000 65536"/>
              <a:gd name="T11" fmla="*/ 0 60000 65536"/>
              <a:gd name="T12" fmla="*/ 0 60000 65536"/>
              <a:gd name="T13" fmla="*/ 0 60000 65536"/>
              <a:gd name="T14" fmla="*/ 0 60000 65536"/>
              <a:gd name="T15" fmla="*/ 0 w 122"/>
              <a:gd name="T16" fmla="*/ 0 h 40"/>
              <a:gd name="T17" fmla="*/ 122 w 122"/>
              <a:gd name="T18" fmla="*/ 40 h 40"/>
            </a:gdLst>
            <a:ahLst/>
            <a:cxnLst>
              <a:cxn ang="T10">
                <a:pos x="T0" y="T1"/>
              </a:cxn>
              <a:cxn ang="T11">
                <a:pos x="T2" y="T3"/>
              </a:cxn>
              <a:cxn ang="T12">
                <a:pos x="T4" y="T5"/>
              </a:cxn>
              <a:cxn ang="T13">
                <a:pos x="T6" y="T7"/>
              </a:cxn>
              <a:cxn ang="T14">
                <a:pos x="T8" y="T9"/>
              </a:cxn>
            </a:cxnLst>
            <a:rect l="T15" t="T16" r="T17" b="T18"/>
            <a:pathLst>
              <a:path w="122" h="40">
                <a:moveTo>
                  <a:pt x="0" y="0"/>
                </a:moveTo>
                <a:lnTo>
                  <a:pt x="32" y="25"/>
                </a:lnTo>
                <a:lnTo>
                  <a:pt x="122" y="38"/>
                </a:lnTo>
                <a:lnTo>
                  <a:pt x="30" y="40"/>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1" name="Freeform 154"/>
          <p:cNvSpPr>
            <a:spLocks/>
          </p:cNvSpPr>
          <p:nvPr/>
        </p:nvSpPr>
        <p:spPr bwMode="auto">
          <a:xfrm>
            <a:off x="447675" y="3549650"/>
            <a:ext cx="60325" cy="31750"/>
          </a:xfrm>
          <a:custGeom>
            <a:avLst/>
            <a:gdLst>
              <a:gd name="T0" fmla="*/ 0 w 187"/>
              <a:gd name="T1" fmla="*/ 0 h 102"/>
              <a:gd name="T2" fmla="*/ 8741641 w 187"/>
              <a:gd name="T3" fmla="*/ 871880 h 102"/>
              <a:gd name="T4" fmla="*/ 10510743 w 187"/>
              <a:gd name="T5" fmla="*/ 2228414 h 102"/>
              <a:gd name="T6" fmla="*/ 10510743 w 187"/>
              <a:gd name="T7" fmla="*/ 5232214 h 102"/>
              <a:gd name="T8" fmla="*/ 11031089 w 187"/>
              <a:gd name="T9" fmla="*/ 8623238 h 102"/>
              <a:gd name="T10" fmla="*/ 19460457 w 187"/>
              <a:gd name="T11" fmla="*/ 9882965 h 102"/>
              <a:gd name="T12" fmla="*/ 9365859 w 187"/>
              <a:gd name="T13" fmla="*/ 9495429 h 102"/>
              <a:gd name="T14" fmla="*/ 7700954 w 187"/>
              <a:gd name="T15" fmla="*/ 3294218 h 102"/>
              <a:gd name="T16" fmla="*/ 0 w 187"/>
              <a:gd name="T17" fmla="*/ 0 h 1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7"/>
              <a:gd name="T28" fmla="*/ 0 h 102"/>
              <a:gd name="T29" fmla="*/ 187 w 187"/>
              <a:gd name="T30" fmla="*/ 102 h 10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7" h="102">
                <a:moveTo>
                  <a:pt x="0" y="0"/>
                </a:moveTo>
                <a:lnTo>
                  <a:pt x="84" y="9"/>
                </a:lnTo>
                <a:lnTo>
                  <a:pt x="101" y="23"/>
                </a:lnTo>
                <a:lnTo>
                  <a:pt x="101" y="54"/>
                </a:lnTo>
                <a:lnTo>
                  <a:pt x="106" y="89"/>
                </a:lnTo>
                <a:lnTo>
                  <a:pt x="187" y="102"/>
                </a:lnTo>
                <a:lnTo>
                  <a:pt x="90" y="98"/>
                </a:lnTo>
                <a:lnTo>
                  <a:pt x="74"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2" name="Freeform 155"/>
          <p:cNvSpPr>
            <a:spLocks/>
          </p:cNvSpPr>
          <p:nvPr/>
        </p:nvSpPr>
        <p:spPr bwMode="auto">
          <a:xfrm>
            <a:off x="508000" y="3622675"/>
            <a:ext cx="193675" cy="47625"/>
          </a:xfrm>
          <a:custGeom>
            <a:avLst/>
            <a:gdLst>
              <a:gd name="T0" fmla="*/ 0 w 609"/>
              <a:gd name="T1" fmla="*/ 0 h 150"/>
              <a:gd name="T2" fmla="*/ 15575094 w 609"/>
              <a:gd name="T3" fmla="*/ 705485 h 150"/>
              <a:gd name="T4" fmla="*/ 31656160 w 609"/>
              <a:gd name="T5" fmla="*/ 4435474 h 150"/>
              <a:gd name="T6" fmla="*/ 43590234 w 609"/>
              <a:gd name="T7" fmla="*/ 5140959 h 150"/>
              <a:gd name="T8" fmla="*/ 53299422 w 609"/>
              <a:gd name="T9" fmla="*/ 7157402 h 150"/>
              <a:gd name="T10" fmla="*/ 56940447 w 609"/>
              <a:gd name="T11" fmla="*/ 12298362 h 150"/>
              <a:gd name="T12" fmla="*/ 61592779 w 609"/>
              <a:gd name="T13" fmla="*/ 15120936 h 150"/>
              <a:gd name="T14" fmla="*/ 56940447 w 609"/>
              <a:gd name="T15" fmla="*/ 14213839 h 150"/>
              <a:gd name="T16" fmla="*/ 52692638 w 609"/>
              <a:gd name="T17" fmla="*/ 8467724 h 150"/>
              <a:gd name="T18" fmla="*/ 39645807 w 609"/>
              <a:gd name="T19" fmla="*/ 5846763 h 150"/>
              <a:gd name="T20" fmla="*/ 31656160 w 609"/>
              <a:gd name="T21" fmla="*/ 5846763 h 150"/>
              <a:gd name="T22" fmla="*/ 25486548 w 609"/>
              <a:gd name="T23" fmla="*/ 4435474 h 150"/>
              <a:gd name="T24" fmla="*/ 14766048 w 609"/>
              <a:gd name="T25" fmla="*/ 1713865 h 150"/>
              <a:gd name="T26" fmla="*/ 0 w 609"/>
              <a:gd name="T27" fmla="*/ 0 h 15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09"/>
              <a:gd name="T43" fmla="*/ 0 h 150"/>
              <a:gd name="T44" fmla="*/ 609 w 609"/>
              <a:gd name="T45" fmla="*/ 150 h 15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09" h="150">
                <a:moveTo>
                  <a:pt x="0" y="0"/>
                </a:moveTo>
                <a:lnTo>
                  <a:pt x="154" y="7"/>
                </a:lnTo>
                <a:lnTo>
                  <a:pt x="313" y="44"/>
                </a:lnTo>
                <a:lnTo>
                  <a:pt x="431" y="51"/>
                </a:lnTo>
                <a:lnTo>
                  <a:pt x="527" y="71"/>
                </a:lnTo>
                <a:lnTo>
                  <a:pt x="563" y="122"/>
                </a:lnTo>
                <a:lnTo>
                  <a:pt x="609" y="150"/>
                </a:lnTo>
                <a:lnTo>
                  <a:pt x="563" y="141"/>
                </a:lnTo>
                <a:lnTo>
                  <a:pt x="521" y="84"/>
                </a:lnTo>
                <a:lnTo>
                  <a:pt x="392" y="58"/>
                </a:lnTo>
                <a:lnTo>
                  <a:pt x="313" y="58"/>
                </a:lnTo>
                <a:lnTo>
                  <a:pt x="252" y="44"/>
                </a:lnTo>
                <a:lnTo>
                  <a:pt x="146" y="17"/>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3" name="Freeform 156"/>
          <p:cNvSpPr>
            <a:spLocks/>
          </p:cNvSpPr>
          <p:nvPr/>
        </p:nvSpPr>
        <p:spPr bwMode="auto">
          <a:xfrm>
            <a:off x="314325" y="2971800"/>
            <a:ext cx="168275" cy="184150"/>
          </a:xfrm>
          <a:custGeom>
            <a:avLst/>
            <a:gdLst>
              <a:gd name="T0" fmla="*/ 36124087 w 529"/>
              <a:gd name="T1" fmla="*/ 2016125 h 580"/>
              <a:gd name="T2" fmla="*/ 40778527 w 529"/>
              <a:gd name="T3" fmla="*/ 5342573 h 580"/>
              <a:gd name="T4" fmla="*/ 43308386 w 529"/>
              <a:gd name="T5" fmla="*/ 9475786 h 580"/>
              <a:gd name="T6" fmla="*/ 45635606 w 529"/>
              <a:gd name="T7" fmla="*/ 13911262 h 580"/>
              <a:gd name="T8" fmla="*/ 46950950 w 529"/>
              <a:gd name="T9" fmla="*/ 16229646 h 580"/>
              <a:gd name="T10" fmla="*/ 46950950 w 529"/>
              <a:gd name="T11" fmla="*/ 18749960 h 580"/>
              <a:gd name="T12" fmla="*/ 45837918 w 529"/>
              <a:gd name="T13" fmla="*/ 21774151 h 580"/>
              <a:gd name="T14" fmla="*/ 48165456 w 529"/>
              <a:gd name="T15" fmla="*/ 24092535 h 580"/>
              <a:gd name="T16" fmla="*/ 51706864 w 529"/>
              <a:gd name="T17" fmla="*/ 30342520 h 580"/>
              <a:gd name="T18" fmla="*/ 53528304 w 529"/>
              <a:gd name="T19" fmla="*/ 33669283 h 580"/>
              <a:gd name="T20" fmla="*/ 53528304 w 529"/>
              <a:gd name="T21" fmla="*/ 34878958 h 580"/>
              <a:gd name="T22" fmla="*/ 53224837 w 529"/>
              <a:gd name="T23" fmla="*/ 35987667 h 580"/>
              <a:gd name="T24" fmla="*/ 51605708 w 529"/>
              <a:gd name="T25" fmla="*/ 36390892 h 580"/>
              <a:gd name="T26" fmla="*/ 49278488 w 529"/>
              <a:gd name="T27" fmla="*/ 36491857 h 580"/>
              <a:gd name="T28" fmla="*/ 48064300 w 529"/>
              <a:gd name="T29" fmla="*/ 36895082 h 580"/>
              <a:gd name="T30" fmla="*/ 48165456 w 529"/>
              <a:gd name="T31" fmla="*/ 39415078 h 580"/>
              <a:gd name="T32" fmla="*/ 48873547 w 529"/>
              <a:gd name="T33" fmla="*/ 42439274 h 580"/>
              <a:gd name="T34" fmla="*/ 47457047 w 529"/>
              <a:gd name="T35" fmla="*/ 44052174 h 580"/>
              <a:gd name="T36" fmla="*/ 47861670 w 529"/>
              <a:gd name="T37" fmla="*/ 46269910 h 580"/>
              <a:gd name="T38" fmla="*/ 46748638 w 529"/>
              <a:gd name="T39" fmla="*/ 47580550 h 580"/>
              <a:gd name="T40" fmla="*/ 45736762 w 529"/>
              <a:gd name="T41" fmla="*/ 51511833 h 580"/>
              <a:gd name="T42" fmla="*/ 44117951 w 529"/>
              <a:gd name="T43" fmla="*/ 52721825 h 580"/>
              <a:gd name="T44" fmla="*/ 41588091 w 529"/>
              <a:gd name="T45" fmla="*/ 52721825 h 580"/>
              <a:gd name="T46" fmla="*/ 37945528 w 529"/>
              <a:gd name="T47" fmla="*/ 52116988 h 580"/>
              <a:gd name="T48" fmla="*/ 34302646 w 529"/>
              <a:gd name="T49" fmla="*/ 51511833 h 580"/>
              <a:gd name="T50" fmla="*/ 34606114 w 529"/>
              <a:gd name="T51" fmla="*/ 58467620 h 580"/>
              <a:gd name="T52" fmla="*/ 6071260 w 529"/>
              <a:gd name="T53" fmla="*/ 49193449 h 580"/>
              <a:gd name="T54" fmla="*/ 8398480 w 529"/>
              <a:gd name="T55" fmla="*/ 43850561 h 580"/>
              <a:gd name="T56" fmla="*/ 7892701 w 529"/>
              <a:gd name="T57" fmla="*/ 39717656 h 580"/>
              <a:gd name="T58" fmla="*/ 0 w 529"/>
              <a:gd name="T59" fmla="*/ 31854772 h 580"/>
              <a:gd name="T60" fmla="*/ 0 w 529"/>
              <a:gd name="T61" fmla="*/ 11189335 h 580"/>
              <a:gd name="T62" fmla="*/ 5261695 w 529"/>
              <a:gd name="T63" fmla="*/ 5544185 h 580"/>
              <a:gd name="T64" fmla="*/ 11839052 w 529"/>
              <a:gd name="T65" fmla="*/ 2519997 h 580"/>
              <a:gd name="T66" fmla="*/ 18821030 w 529"/>
              <a:gd name="T67" fmla="*/ 0 h 580"/>
              <a:gd name="T68" fmla="*/ 27927921 w 529"/>
              <a:gd name="T69" fmla="*/ 1310323 h 580"/>
              <a:gd name="T70" fmla="*/ 36124087 w 529"/>
              <a:gd name="T71" fmla="*/ 2016125 h 58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9"/>
              <a:gd name="T109" fmla="*/ 0 h 580"/>
              <a:gd name="T110" fmla="*/ 529 w 529"/>
              <a:gd name="T111" fmla="*/ 580 h 58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9" h="580">
                <a:moveTo>
                  <a:pt x="357" y="20"/>
                </a:moveTo>
                <a:lnTo>
                  <a:pt x="403" y="53"/>
                </a:lnTo>
                <a:lnTo>
                  <a:pt x="428" y="94"/>
                </a:lnTo>
                <a:lnTo>
                  <a:pt x="451" y="138"/>
                </a:lnTo>
                <a:lnTo>
                  <a:pt x="464" y="161"/>
                </a:lnTo>
                <a:lnTo>
                  <a:pt x="464" y="186"/>
                </a:lnTo>
                <a:lnTo>
                  <a:pt x="453" y="216"/>
                </a:lnTo>
                <a:lnTo>
                  <a:pt x="476" y="239"/>
                </a:lnTo>
                <a:lnTo>
                  <a:pt x="511" y="301"/>
                </a:lnTo>
                <a:lnTo>
                  <a:pt x="529" y="334"/>
                </a:lnTo>
                <a:lnTo>
                  <a:pt x="529" y="346"/>
                </a:lnTo>
                <a:lnTo>
                  <a:pt x="526" y="357"/>
                </a:lnTo>
                <a:lnTo>
                  <a:pt x="510" y="361"/>
                </a:lnTo>
                <a:lnTo>
                  <a:pt x="487" y="362"/>
                </a:lnTo>
                <a:lnTo>
                  <a:pt x="475" y="366"/>
                </a:lnTo>
                <a:lnTo>
                  <a:pt x="476" y="391"/>
                </a:lnTo>
                <a:lnTo>
                  <a:pt x="483" y="421"/>
                </a:lnTo>
                <a:lnTo>
                  <a:pt x="469" y="437"/>
                </a:lnTo>
                <a:lnTo>
                  <a:pt x="473" y="459"/>
                </a:lnTo>
                <a:lnTo>
                  <a:pt x="462" y="472"/>
                </a:lnTo>
                <a:lnTo>
                  <a:pt x="452" y="511"/>
                </a:lnTo>
                <a:lnTo>
                  <a:pt x="436" y="523"/>
                </a:lnTo>
                <a:lnTo>
                  <a:pt x="411" y="523"/>
                </a:lnTo>
                <a:lnTo>
                  <a:pt x="375" y="517"/>
                </a:lnTo>
                <a:lnTo>
                  <a:pt x="339" y="511"/>
                </a:lnTo>
                <a:lnTo>
                  <a:pt x="342" y="580"/>
                </a:lnTo>
                <a:lnTo>
                  <a:pt x="60" y="488"/>
                </a:lnTo>
                <a:lnTo>
                  <a:pt x="83" y="435"/>
                </a:lnTo>
                <a:lnTo>
                  <a:pt x="78" y="394"/>
                </a:lnTo>
                <a:lnTo>
                  <a:pt x="0" y="316"/>
                </a:lnTo>
                <a:lnTo>
                  <a:pt x="0" y="111"/>
                </a:lnTo>
                <a:lnTo>
                  <a:pt x="52" y="55"/>
                </a:lnTo>
                <a:lnTo>
                  <a:pt x="117" y="25"/>
                </a:lnTo>
                <a:lnTo>
                  <a:pt x="186" y="0"/>
                </a:lnTo>
                <a:lnTo>
                  <a:pt x="276" y="13"/>
                </a:lnTo>
                <a:lnTo>
                  <a:pt x="357" y="20"/>
                </a:lnTo>
                <a:close/>
              </a:path>
            </a:pathLst>
          </a:custGeom>
          <a:solidFill>
            <a:srgbClr val="FFC080"/>
          </a:solidFill>
          <a:ln w="3175">
            <a:solidFill>
              <a:srgbClr val="402000"/>
            </a:solidFill>
            <a:round/>
            <a:headEnd/>
            <a:tailEnd/>
          </a:ln>
        </p:spPr>
        <p:txBody>
          <a:bodyPr/>
          <a:lstStyle/>
          <a:p>
            <a:endParaRPr lang="zh-CN" altLang="en-US"/>
          </a:p>
        </p:txBody>
      </p:sp>
      <p:sp>
        <p:nvSpPr>
          <p:cNvPr id="3104" name="Freeform 157"/>
          <p:cNvSpPr>
            <a:spLocks/>
          </p:cNvSpPr>
          <p:nvPr/>
        </p:nvSpPr>
        <p:spPr bwMode="auto">
          <a:xfrm>
            <a:off x="463550" y="3082925"/>
            <a:ext cx="9525" cy="1588"/>
          </a:xfrm>
          <a:custGeom>
            <a:avLst/>
            <a:gdLst>
              <a:gd name="T0" fmla="*/ 3024188 w 30"/>
              <a:gd name="T1" fmla="*/ 140009 h 6"/>
              <a:gd name="T2" fmla="*/ 2318703 w 30"/>
              <a:gd name="T3" fmla="*/ 420291 h 6"/>
              <a:gd name="T4" fmla="*/ 806450 w 30"/>
              <a:gd name="T5" fmla="*/ 350154 h 6"/>
              <a:gd name="T6" fmla="*/ 201613 w 30"/>
              <a:gd name="T7" fmla="*/ 420291 h 6"/>
              <a:gd name="T8" fmla="*/ 0 w 30"/>
              <a:gd name="T9" fmla="*/ 70137 h 6"/>
              <a:gd name="T10" fmla="*/ 907415 w 30"/>
              <a:gd name="T11" fmla="*/ 0 h 6"/>
              <a:gd name="T12" fmla="*/ 3024188 w 30"/>
              <a:gd name="T13" fmla="*/ 140009 h 6"/>
              <a:gd name="T14" fmla="*/ 0 60000 65536"/>
              <a:gd name="T15" fmla="*/ 0 60000 65536"/>
              <a:gd name="T16" fmla="*/ 0 60000 65536"/>
              <a:gd name="T17" fmla="*/ 0 60000 65536"/>
              <a:gd name="T18" fmla="*/ 0 60000 65536"/>
              <a:gd name="T19" fmla="*/ 0 60000 65536"/>
              <a:gd name="T20" fmla="*/ 0 60000 65536"/>
              <a:gd name="T21" fmla="*/ 0 w 30"/>
              <a:gd name="T22" fmla="*/ 0 h 6"/>
              <a:gd name="T23" fmla="*/ 30 w 30"/>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6">
                <a:moveTo>
                  <a:pt x="30" y="2"/>
                </a:moveTo>
                <a:lnTo>
                  <a:pt x="23" y="6"/>
                </a:lnTo>
                <a:lnTo>
                  <a:pt x="8" y="5"/>
                </a:lnTo>
                <a:lnTo>
                  <a:pt x="2" y="6"/>
                </a:lnTo>
                <a:lnTo>
                  <a:pt x="0" y="1"/>
                </a:lnTo>
                <a:lnTo>
                  <a:pt x="9" y="0"/>
                </a:lnTo>
                <a:lnTo>
                  <a:pt x="30" y="2"/>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5" name="Freeform 158"/>
          <p:cNvSpPr>
            <a:spLocks/>
          </p:cNvSpPr>
          <p:nvPr/>
        </p:nvSpPr>
        <p:spPr bwMode="auto">
          <a:xfrm>
            <a:off x="460375" y="3076575"/>
            <a:ext cx="3175" cy="6350"/>
          </a:xfrm>
          <a:custGeom>
            <a:avLst/>
            <a:gdLst>
              <a:gd name="T0" fmla="*/ 916420 w 11"/>
              <a:gd name="T1" fmla="*/ 0 h 22"/>
              <a:gd name="T2" fmla="*/ 249959 w 11"/>
              <a:gd name="T3" fmla="*/ 499918 h 22"/>
              <a:gd name="T4" fmla="*/ 249959 w 11"/>
              <a:gd name="T5" fmla="*/ 999836 h 22"/>
              <a:gd name="T6" fmla="*/ 166543 w 11"/>
              <a:gd name="T7" fmla="*/ 1832841 h 22"/>
              <a:gd name="T8" fmla="*/ 0 w 11"/>
              <a:gd name="T9" fmla="*/ 666461 h 22"/>
              <a:gd name="T10" fmla="*/ 0 w 11"/>
              <a:gd name="T11" fmla="*/ 83416 h 22"/>
              <a:gd name="T12" fmla="*/ 916420 w 11"/>
              <a:gd name="T13" fmla="*/ 0 h 22"/>
              <a:gd name="T14" fmla="*/ 0 60000 65536"/>
              <a:gd name="T15" fmla="*/ 0 60000 65536"/>
              <a:gd name="T16" fmla="*/ 0 60000 65536"/>
              <a:gd name="T17" fmla="*/ 0 60000 65536"/>
              <a:gd name="T18" fmla="*/ 0 60000 65536"/>
              <a:gd name="T19" fmla="*/ 0 60000 65536"/>
              <a:gd name="T20" fmla="*/ 0 60000 65536"/>
              <a:gd name="T21" fmla="*/ 0 w 11"/>
              <a:gd name="T22" fmla="*/ 0 h 22"/>
              <a:gd name="T23" fmla="*/ 11 w 11"/>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 h="22">
                <a:moveTo>
                  <a:pt x="11" y="0"/>
                </a:moveTo>
                <a:lnTo>
                  <a:pt x="3" y="6"/>
                </a:lnTo>
                <a:lnTo>
                  <a:pt x="3" y="12"/>
                </a:lnTo>
                <a:lnTo>
                  <a:pt x="2" y="22"/>
                </a:lnTo>
                <a:lnTo>
                  <a:pt x="0" y="8"/>
                </a:lnTo>
                <a:lnTo>
                  <a:pt x="0" y="1"/>
                </a:lnTo>
                <a:lnTo>
                  <a:pt x="11"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6" name="Freeform 159"/>
          <p:cNvSpPr>
            <a:spLocks/>
          </p:cNvSpPr>
          <p:nvPr/>
        </p:nvSpPr>
        <p:spPr bwMode="auto">
          <a:xfrm>
            <a:off x="452438" y="3054350"/>
            <a:ext cx="4762" cy="12700"/>
          </a:xfrm>
          <a:custGeom>
            <a:avLst/>
            <a:gdLst>
              <a:gd name="T0" fmla="*/ 0 w 13"/>
              <a:gd name="T1" fmla="*/ 0 h 42"/>
              <a:gd name="T2" fmla="*/ 1207716 w 13"/>
              <a:gd name="T3" fmla="*/ 2194378 h 42"/>
              <a:gd name="T4" fmla="*/ 1744357 w 13"/>
              <a:gd name="T5" fmla="*/ 3840238 h 42"/>
              <a:gd name="T6" fmla="*/ 805144 w 13"/>
              <a:gd name="T7" fmla="*/ 2742898 h 42"/>
              <a:gd name="T8" fmla="*/ 0 w 13"/>
              <a:gd name="T9" fmla="*/ 0 h 42"/>
              <a:gd name="T10" fmla="*/ 0 60000 65536"/>
              <a:gd name="T11" fmla="*/ 0 60000 65536"/>
              <a:gd name="T12" fmla="*/ 0 60000 65536"/>
              <a:gd name="T13" fmla="*/ 0 60000 65536"/>
              <a:gd name="T14" fmla="*/ 0 60000 65536"/>
              <a:gd name="T15" fmla="*/ 0 w 13"/>
              <a:gd name="T16" fmla="*/ 0 h 42"/>
              <a:gd name="T17" fmla="*/ 13 w 13"/>
              <a:gd name="T18" fmla="*/ 42 h 42"/>
            </a:gdLst>
            <a:ahLst/>
            <a:cxnLst>
              <a:cxn ang="T10">
                <a:pos x="T0" y="T1"/>
              </a:cxn>
              <a:cxn ang="T11">
                <a:pos x="T2" y="T3"/>
              </a:cxn>
              <a:cxn ang="T12">
                <a:pos x="T4" y="T5"/>
              </a:cxn>
              <a:cxn ang="T13">
                <a:pos x="T6" y="T7"/>
              </a:cxn>
              <a:cxn ang="T14">
                <a:pos x="T8" y="T9"/>
              </a:cxn>
            </a:cxnLst>
            <a:rect l="T15" t="T16" r="T17" b="T18"/>
            <a:pathLst>
              <a:path w="13" h="42">
                <a:moveTo>
                  <a:pt x="0" y="0"/>
                </a:moveTo>
                <a:lnTo>
                  <a:pt x="9" y="24"/>
                </a:lnTo>
                <a:lnTo>
                  <a:pt x="13" y="42"/>
                </a:lnTo>
                <a:lnTo>
                  <a:pt x="6" y="30"/>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7" name="Freeform 160"/>
          <p:cNvSpPr>
            <a:spLocks/>
          </p:cNvSpPr>
          <p:nvPr/>
        </p:nvSpPr>
        <p:spPr bwMode="auto">
          <a:xfrm>
            <a:off x="434975" y="3040063"/>
            <a:ext cx="19050" cy="11112"/>
          </a:xfrm>
          <a:custGeom>
            <a:avLst/>
            <a:gdLst>
              <a:gd name="T0" fmla="*/ 6480403 w 56"/>
              <a:gd name="T1" fmla="*/ 0 h 36"/>
              <a:gd name="T2" fmla="*/ 5207453 w 56"/>
              <a:gd name="T3" fmla="*/ 1905399 h 36"/>
              <a:gd name="T4" fmla="*/ 5438775 w 56"/>
              <a:gd name="T5" fmla="*/ 2477050 h 36"/>
              <a:gd name="T6" fmla="*/ 5438775 w 56"/>
              <a:gd name="T7" fmla="*/ 2762875 h 36"/>
              <a:gd name="T8" fmla="*/ 5901759 w 56"/>
              <a:gd name="T9" fmla="*/ 3429904 h 36"/>
              <a:gd name="T10" fmla="*/ 4976132 w 56"/>
              <a:gd name="T11" fmla="*/ 2286602 h 36"/>
              <a:gd name="T12" fmla="*/ 3703184 w 56"/>
              <a:gd name="T13" fmla="*/ 2286602 h 36"/>
              <a:gd name="T14" fmla="*/ 2314575 w 56"/>
              <a:gd name="T15" fmla="*/ 1905399 h 36"/>
              <a:gd name="T16" fmla="*/ 0 w 56"/>
              <a:gd name="T17" fmla="*/ 1810330 h 36"/>
              <a:gd name="T18" fmla="*/ 2314575 w 56"/>
              <a:gd name="T19" fmla="*/ 667029 h 36"/>
              <a:gd name="T20" fmla="*/ 6480403 w 56"/>
              <a:gd name="T21" fmla="*/ 0 h 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
              <a:gd name="T34" fmla="*/ 0 h 36"/>
              <a:gd name="T35" fmla="*/ 56 w 56"/>
              <a:gd name="T36" fmla="*/ 36 h 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 h="36">
                <a:moveTo>
                  <a:pt x="56" y="0"/>
                </a:moveTo>
                <a:lnTo>
                  <a:pt x="45" y="20"/>
                </a:lnTo>
                <a:lnTo>
                  <a:pt x="47" y="26"/>
                </a:lnTo>
                <a:lnTo>
                  <a:pt x="47" y="29"/>
                </a:lnTo>
                <a:lnTo>
                  <a:pt x="51" y="36"/>
                </a:lnTo>
                <a:lnTo>
                  <a:pt x="43" y="24"/>
                </a:lnTo>
                <a:lnTo>
                  <a:pt x="32" y="24"/>
                </a:lnTo>
                <a:lnTo>
                  <a:pt x="20" y="20"/>
                </a:lnTo>
                <a:lnTo>
                  <a:pt x="0" y="19"/>
                </a:lnTo>
                <a:lnTo>
                  <a:pt x="20" y="7"/>
                </a:lnTo>
                <a:lnTo>
                  <a:pt x="56"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8" name="Freeform 161"/>
          <p:cNvSpPr>
            <a:spLocks/>
          </p:cNvSpPr>
          <p:nvPr/>
        </p:nvSpPr>
        <p:spPr bwMode="auto">
          <a:xfrm>
            <a:off x="427038" y="3022600"/>
            <a:ext cx="31750" cy="11113"/>
          </a:xfrm>
          <a:custGeom>
            <a:avLst/>
            <a:gdLst>
              <a:gd name="T0" fmla="*/ 10500650 w 96"/>
              <a:gd name="T1" fmla="*/ 1816322 h 34"/>
              <a:gd name="T2" fmla="*/ 10063096 w 96"/>
              <a:gd name="T3" fmla="*/ 3098239 h 34"/>
              <a:gd name="T4" fmla="*/ 8859903 w 96"/>
              <a:gd name="T5" fmla="*/ 3632316 h 34"/>
              <a:gd name="T6" fmla="*/ 7219157 w 96"/>
              <a:gd name="T7" fmla="*/ 2563834 h 34"/>
              <a:gd name="T8" fmla="*/ 5140854 w 96"/>
              <a:gd name="T9" fmla="*/ 1816322 h 34"/>
              <a:gd name="T10" fmla="*/ 1640748 w 96"/>
              <a:gd name="T11" fmla="*/ 1816322 h 34"/>
              <a:gd name="T12" fmla="*/ 0 w 96"/>
              <a:gd name="T13" fmla="*/ 1922876 h 34"/>
              <a:gd name="T14" fmla="*/ 2625328 w 96"/>
              <a:gd name="T15" fmla="*/ 961601 h 34"/>
              <a:gd name="T16" fmla="*/ 4484687 w 96"/>
              <a:gd name="T17" fmla="*/ 427197 h 34"/>
              <a:gd name="T18" fmla="*/ 4265745 w 96"/>
              <a:gd name="T19" fmla="*/ 0 h 34"/>
              <a:gd name="T20" fmla="*/ 6125436 w 96"/>
              <a:gd name="T21" fmla="*/ 747840 h 34"/>
              <a:gd name="T22" fmla="*/ 5906493 w 96"/>
              <a:gd name="T23" fmla="*/ 213762 h 34"/>
              <a:gd name="T24" fmla="*/ 7438099 w 96"/>
              <a:gd name="T25" fmla="*/ 961601 h 34"/>
              <a:gd name="T26" fmla="*/ 8641292 w 96"/>
              <a:gd name="T27" fmla="*/ 961601 h 34"/>
              <a:gd name="T28" fmla="*/ 10500650 w 96"/>
              <a:gd name="T29" fmla="*/ 1816322 h 3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6"/>
              <a:gd name="T46" fmla="*/ 0 h 34"/>
              <a:gd name="T47" fmla="*/ 96 w 96"/>
              <a:gd name="T48" fmla="*/ 34 h 3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6" h="34">
                <a:moveTo>
                  <a:pt x="96" y="17"/>
                </a:moveTo>
                <a:lnTo>
                  <a:pt x="92" y="29"/>
                </a:lnTo>
                <a:lnTo>
                  <a:pt x="81" y="34"/>
                </a:lnTo>
                <a:lnTo>
                  <a:pt x="66" y="24"/>
                </a:lnTo>
                <a:lnTo>
                  <a:pt x="47" y="17"/>
                </a:lnTo>
                <a:lnTo>
                  <a:pt x="15" y="17"/>
                </a:lnTo>
                <a:lnTo>
                  <a:pt x="0" y="18"/>
                </a:lnTo>
                <a:lnTo>
                  <a:pt x="24" y="9"/>
                </a:lnTo>
                <a:lnTo>
                  <a:pt x="41" y="4"/>
                </a:lnTo>
                <a:lnTo>
                  <a:pt x="39" y="0"/>
                </a:lnTo>
                <a:lnTo>
                  <a:pt x="56" y="7"/>
                </a:lnTo>
                <a:lnTo>
                  <a:pt x="54" y="2"/>
                </a:lnTo>
                <a:lnTo>
                  <a:pt x="68" y="9"/>
                </a:lnTo>
                <a:lnTo>
                  <a:pt x="79" y="9"/>
                </a:lnTo>
                <a:lnTo>
                  <a:pt x="96" y="17"/>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9" name="Freeform 162"/>
          <p:cNvSpPr>
            <a:spLocks/>
          </p:cNvSpPr>
          <p:nvPr/>
        </p:nvSpPr>
        <p:spPr bwMode="auto">
          <a:xfrm>
            <a:off x="371475" y="3038475"/>
            <a:ext cx="17463" cy="34925"/>
          </a:xfrm>
          <a:custGeom>
            <a:avLst/>
            <a:gdLst>
              <a:gd name="T0" fmla="*/ 5445650 w 56"/>
              <a:gd name="T1" fmla="*/ 2005870 h 113"/>
              <a:gd name="T2" fmla="*/ 3792590 w 56"/>
              <a:gd name="T3" fmla="*/ 764332 h 113"/>
              <a:gd name="T4" fmla="*/ 1847648 w 56"/>
              <a:gd name="T5" fmla="*/ 1050841 h 113"/>
              <a:gd name="T6" fmla="*/ 778039 w 56"/>
              <a:gd name="T7" fmla="*/ 2770202 h 113"/>
              <a:gd name="T8" fmla="*/ 583451 w 56"/>
              <a:gd name="T9" fmla="*/ 5253895 h 113"/>
              <a:gd name="T10" fmla="*/ 778039 w 56"/>
              <a:gd name="T11" fmla="*/ 7164262 h 113"/>
              <a:gd name="T12" fmla="*/ 1458784 w 56"/>
              <a:gd name="T13" fmla="*/ 8692616 h 113"/>
              <a:gd name="T14" fmla="*/ 2333805 w 56"/>
              <a:gd name="T15" fmla="*/ 6304736 h 113"/>
              <a:gd name="T16" fmla="*/ 3403414 w 56"/>
              <a:gd name="T17" fmla="*/ 4967386 h 113"/>
              <a:gd name="T18" fmla="*/ 5153769 w 56"/>
              <a:gd name="T19" fmla="*/ 4012048 h 113"/>
              <a:gd name="T20" fmla="*/ 3695296 w 56"/>
              <a:gd name="T21" fmla="*/ 5922415 h 113"/>
              <a:gd name="T22" fmla="*/ 2139218 w 56"/>
              <a:gd name="T23" fmla="*/ 7546582 h 113"/>
              <a:gd name="T24" fmla="*/ 2042236 w 56"/>
              <a:gd name="T25" fmla="*/ 9074937 h 113"/>
              <a:gd name="T26" fmla="*/ 2722981 w 56"/>
              <a:gd name="T27" fmla="*/ 10507791 h 113"/>
              <a:gd name="T28" fmla="*/ 3598002 w 56"/>
              <a:gd name="T29" fmla="*/ 10794299 h 113"/>
              <a:gd name="T30" fmla="*/ 1361491 w 56"/>
              <a:gd name="T31" fmla="*/ 10221282 h 113"/>
              <a:gd name="T32" fmla="*/ 194588 w 56"/>
              <a:gd name="T33" fmla="*/ 7928593 h 113"/>
              <a:gd name="T34" fmla="*/ 0 w 56"/>
              <a:gd name="T35" fmla="*/ 4967386 h 113"/>
              <a:gd name="T36" fmla="*/ 194588 w 56"/>
              <a:gd name="T37" fmla="*/ 2292687 h 113"/>
              <a:gd name="T38" fmla="*/ 1458784 w 56"/>
              <a:gd name="T39" fmla="*/ 477514 h 113"/>
              <a:gd name="T40" fmla="*/ 3111845 w 56"/>
              <a:gd name="T41" fmla="*/ 0 h 113"/>
              <a:gd name="T42" fmla="*/ 4667610 w 56"/>
              <a:gd name="T43" fmla="*/ 286509 h 113"/>
              <a:gd name="T44" fmla="*/ 5445650 w 56"/>
              <a:gd name="T45" fmla="*/ 2005870 h 11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6"/>
              <a:gd name="T70" fmla="*/ 0 h 113"/>
              <a:gd name="T71" fmla="*/ 56 w 56"/>
              <a:gd name="T72" fmla="*/ 113 h 11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6" h="113">
                <a:moveTo>
                  <a:pt x="56" y="21"/>
                </a:moveTo>
                <a:lnTo>
                  <a:pt x="39" y="8"/>
                </a:lnTo>
                <a:lnTo>
                  <a:pt x="19" y="11"/>
                </a:lnTo>
                <a:lnTo>
                  <a:pt x="8" y="29"/>
                </a:lnTo>
                <a:lnTo>
                  <a:pt x="6" y="55"/>
                </a:lnTo>
                <a:lnTo>
                  <a:pt x="8" y="75"/>
                </a:lnTo>
                <a:lnTo>
                  <a:pt x="15" y="91"/>
                </a:lnTo>
                <a:lnTo>
                  <a:pt x="24" y="66"/>
                </a:lnTo>
                <a:lnTo>
                  <a:pt x="35" y="52"/>
                </a:lnTo>
                <a:lnTo>
                  <a:pt x="53" y="42"/>
                </a:lnTo>
                <a:lnTo>
                  <a:pt x="38" y="62"/>
                </a:lnTo>
                <a:lnTo>
                  <a:pt x="22" y="79"/>
                </a:lnTo>
                <a:lnTo>
                  <a:pt x="21" y="95"/>
                </a:lnTo>
                <a:lnTo>
                  <a:pt x="28" y="110"/>
                </a:lnTo>
                <a:lnTo>
                  <a:pt x="37" y="113"/>
                </a:lnTo>
                <a:lnTo>
                  <a:pt x="14" y="107"/>
                </a:lnTo>
                <a:lnTo>
                  <a:pt x="2" y="83"/>
                </a:lnTo>
                <a:lnTo>
                  <a:pt x="0" y="52"/>
                </a:lnTo>
                <a:lnTo>
                  <a:pt x="2" y="24"/>
                </a:lnTo>
                <a:lnTo>
                  <a:pt x="15" y="5"/>
                </a:lnTo>
                <a:lnTo>
                  <a:pt x="32" y="0"/>
                </a:lnTo>
                <a:lnTo>
                  <a:pt x="48" y="3"/>
                </a:lnTo>
                <a:lnTo>
                  <a:pt x="56" y="21"/>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10" name="Freeform 163"/>
          <p:cNvSpPr>
            <a:spLocks/>
          </p:cNvSpPr>
          <p:nvPr/>
        </p:nvSpPr>
        <p:spPr bwMode="auto">
          <a:xfrm>
            <a:off x="365125" y="3032125"/>
            <a:ext cx="28575" cy="49213"/>
          </a:xfrm>
          <a:custGeom>
            <a:avLst/>
            <a:gdLst>
              <a:gd name="T0" fmla="*/ 8972863 w 91"/>
              <a:gd name="T1" fmla="*/ 3931572 h 153"/>
              <a:gd name="T2" fmla="*/ 7493872 w 91"/>
              <a:gd name="T3" fmla="*/ 1344834 h 153"/>
              <a:gd name="T4" fmla="*/ 5324685 w 91"/>
              <a:gd name="T5" fmla="*/ 724364 h 153"/>
              <a:gd name="T6" fmla="*/ 2366387 w 91"/>
              <a:gd name="T7" fmla="*/ 1241583 h 153"/>
              <a:gd name="T8" fmla="*/ 1380392 w 91"/>
              <a:gd name="T9" fmla="*/ 2586416 h 153"/>
              <a:gd name="T10" fmla="*/ 690196 w 91"/>
              <a:gd name="T11" fmla="*/ 4966009 h 153"/>
              <a:gd name="T12" fmla="*/ 690196 w 91"/>
              <a:gd name="T13" fmla="*/ 6828384 h 153"/>
              <a:gd name="T14" fmla="*/ 1084594 w 91"/>
              <a:gd name="T15" fmla="*/ 8173539 h 153"/>
              <a:gd name="T16" fmla="*/ 1084594 w 91"/>
              <a:gd name="T17" fmla="*/ 10139163 h 153"/>
              <a:gd name="T18" fmla="*/ 1478992 w 91"/>
              <a:gd name="T19" fmla="*/ 12415186 h 153"/>
              <a:gd name="T20" fmla="*/ 3352381 w 91"/>
              <a:gd name="T21" fmla="*/ 14691527 h 153"/>
              <a:gd name="T22" fmla="*/ 4634488 w 91"/>
              <a:gd name="T23" fmla="*/ 14691527 h 153"/>
              <a:gd name="T24" fmla="*/ 6212080 w 91"/>
              <a:gd name="T25" fmla="*/ 14691527 h 153"/>
              <a:gd name="T26" fmla="*/ 6212080 w 91"/>
              <a:gd name="T27" fmla="*/ 14898350 h 153"/>
              <a:gd name="T28" fmla="*/ 5028886 w 91"/>
              <a:gd name="T29" fmla="*/ 15829537 h 153"/>
              <a:gd name="T30" fmla="*/ 3549580 w 91"/>
              <a:gd name="T31" fmla="*/ 15622714 h 153"/>
              <a:gd name="T32" fmla="*/ 1873390 w 91"/>
              <a:gd name="T33" fmla="*/ 14898350 h 153"/>
              <a:gd name="T34" fmla="*/ 591597 w 91"/>
              <a:gd name="T35" fmla="*/ 12518758 h 153"/>
              <a:gd name="T36" fmla="*/ 492997 w 91"/>
              <a:gd name="T37" fmla="*/ 8897581 h 153"/>
              <a:gd name="T38" fmla="*/ 0 w 91"/>
              <a:gd name="T39" fmla="*/ 6414738 h 153"/>
              <a:gd name="T40" fmla="*/ 0 w 91"/>
              <a:gd name="T41" fmla="*/ 4241967 h 153"/>
              <a:gd name="T42" fmla="*/ 887395 w 91"/>
              <a:gd name="T43" fmla="*/ 2379593 h 153"/>
              <a:gd name="T44" fmla="*/ 1774790 w 91"/>
              <a:gd name="T45" fmla="*/ 724364 h 153"/>
              <a:gd name="T46" fmla="*/ 4141177 w 91"/>
              <a:gd name="T47" fmla="*/ 0 h 153"/>
              <a:gd name="T48" fmla="*/ 7493872 w 91"/>
              <a:gd name="T49" fmla="*/ 517219 h 153"/>
              <a:gd name="T50" fmla="*/ 8775665 w 91"/>
              <a:gd name="T51" fmla="*/ 1344834 h 153"/>
              <a:gd name="T52" fmla="*/ 8972863 w 91"/>
              <a:gd name="T53" fmla="*/ 3931572 h 15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1"/>
              <a:gd name="T82" fmla="*/ 0 h 153"/>
              <a:gd name="T83" fmla="*/ 91 w 91"/>
              <a:gd name="T84" fmla="*/ 153 h 15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1" h="153">
                <a:moveTo>
                  <a:pt x="91" y="38"/>
                </a:moveTo>
                <a:lnTo>
                  <a:pt x="76" y="13"/>
                </a:lnTo>
                <a:lnTo>
                  <a:pt x="54" y="7"/>
                </a:lnTo>
                <a:lnTo>
                  <a:pt x="24" y="12"/>
                </a:lnTo>
                <a:lnTo>
                  <a:pt x="14" y="25"/>
                </a:lnTo>
                <a:lnTo>
                  <a:pt x="7" y="48"/>
                </a:lnTo>
                <a:lnTo>
                  <a:pt x="7" y="66"/>
                </a:lnTo>
                <a:lnTo>
                  <a:pt x="11" y="79"/>
                </a:lnTo>
                <a:lnTo>
                  <a:pt x="11" y="98"/>
                </a:lnTo>
                <a:lnTo>
                  <a:pt x="15" y="120"/>
                </a:lnTo>
                <a:lnTo>
                  <a:pt x="34" y="142"/>
                </a:lnTo>
                <a:lnTo>
                  <a:pt x="47" y="142"/>
                </a:lnTo>
                <a:lnTo>
                  <a:pt x="63" y="142"/>
                </a:lnTo>
                <a:lnTo>
                  <a:pt x="63" y="144"/>
                </a:lnTo>
                <a:lnTo>
                  <a:pt x="51" y="153"/>
                </a:lnTo>
                <a:lnTo>
                  <a:pt x="36" y="151"/>
                </a:lnTo>
                <a:lnTo>
                  <a:pt x="19" y="144"/>
                </a:lnTo>
                <a:lnTo>
                  <a:pt x="6" y="121"/>
                </a:lnTo>
                <a:lnTo>
                  <a:pt x="5" y="86"/>
                </a:lnTo>
                <a:lnTo>
                  <a:pt x="0" y="62"/>
                </a:lnTo>
                <a:lnTo>
                  <a:pt x="0" y="41"/>
                </a:lnTo>
                <a:lnTo>
                  <a:pt x="9" y="23"/>
                </a:lnTo>
                <a:lnTo>
                  <a:pt x="18" y="7"/>
                </a:lnTo>
                <a:lnTo>
                  <a:pt x="42" y="0"/>
                </a:lnTo>
                <a:lnTo>
                  <a:pt x="76" y="5"/>
                </a:lnTo>
                <a:lnTo>
                  <a:pt x="89" y="13"/>
                </a:lnTo>
                <a:lnTo>
                  <a:pt x="91" y="38"/>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11" name="Freeform 164"/>
          <p:cNvSpPr>
            <a:spLocks/>
          </p:cNvSpPr>
          <p:nvPr/>
        </p:nvSpPr>
        <p:spPr bwMode="auto">
          <a:xfrm>
            <a:off x="382588" y="3084513"/>
            <a:ext cx="26987" cy="41275"/>
          </a:xfrm>
          <a:custGeom>
            <a:avLst/>
            <a:gdLst>
              <a:gd name="T0" fmla="*/ 0 w 83"/>
              <a:gd name="T1" fmla="*/ 0 h 127"/>
              <a:gd name="T2" fmla="*/ 1057045 w 83"/>
              <a:gd name="T3" fmla="*/ 2851876 h 127"/>
              <a:gd name="T4" fmla="*/ 2854444 w 83"/>
              <a:gd name="T5" fmla="*/ 6020626 h 127"/>
              <a:gd name="T6" fmla="*/ 4757515 w 83"/>
              <a:gd name="T7" fmla="*/ 8766875 h 127"/>
              <a:gd name="T8" fmla="*/ 7400290 w 83"/>
              <a:gd name="T9" fmla="*/ 12252502 h 127"/>
              <a:gd name="T10" fmla="*/ 8774676 w 83"/>
              <a:gd name="T11" fmla="*/ 13414377 h 127"/>
              <a:gd name="T12" fmla="*/ 5814561 w 83"/>
              <a:gd name="T13" fmla="*/ 11935627 h 127"/>
              <a:gd name="T14" fmla="*/ 3488801 w 83"/>
              <a:gd name="T15" fmla="*/ 8661250 h 127"/>
              <a:gd name="T16" fmla="*/ 1268714 w 83"/>
              <a:gd name="T17" fmla="*/ 4858750 h 127"/>
              <a:gd name="T18" fmla="*/ 0 w 83"/>
              <a:gd name="T19" fmla="*/ 0 h 1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3"/>
              <a:gd name="T31" fmla="*/ 0 h 127"/>
              <a:gd name="T32" fmla="*/ 83 w 83"/>
              <a:gd name="T33" fmla="*/ 127 h 1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3" h="127">
                <a:moveTo>
                  <a:pt x="0" y="0"/>
                </a:moveTo>
                <a:lnTo>
                  <a:pt x="10" y="27"/>
                </a:lnTo>
                <a:lnTo>
                  <a:pt x="27" y="57"/>
                </a:lnTo>
                <a:lnTo>
                  <a:pt x="45" y="83"/>
                </a:lnTo>
                <a:lnTo>
                  <a:pt x="70" y="116"/>
                </a:lnTo>
                <a:lnTo>
                  <a:pt x="83" y="127"/>
                </a:lnTo>
                <a:lnTo>
                  <a:pt x="55" y="113"/>
                </a:lnTo>
                <a:lnTo>
                  <a:pt x="33" y="82"/>
                </a:lnTo>
                <a:lnTo>
                  <a:pt x="12" y="46"/>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12" name="Freeform 165"/>
          <p:cNvSpPr>
            <a:spLocks/>
          </p:cNvSpPr>
          <p:nvPr/>
        </p:nvSpPr>
        <p:spPr bwMode="auto">
          <a:xfrm>
            <a:off x="301625" y="2946400"/>
            <a:ext cx="150813" cy="152400"/>
          </a:xfrm>
          <a:custGeom>
            <a:avLst/>
            <a:gdLst>
              <a:gd name="T0" fmla="*/ 43800142 w 478"/>
              <a:gd name="T1" fmla="*/ 13911264 h 480"/>
              <a:gd name="T2" fmla="*/ 36533346 w 478"/>
              <a:gd name="T3" fmla="*/ 12802237 h 480"/>
              <a:gd name="T4" fmla="*/ 31854673 w 478"/>
              <a:gd name="T5" fmla="*/ 13407392 h 480"/>
              <a:gd name="T6" fmla="*/ 28868072 w 478"/>
              <a:gd name="T7" fmla="*/ 16935451 h 480"/>
              <a:gd name="T8" fmla="*/ 30660159 w 478"/>
              <a:gd name="T9" fmla="*/ 21068670 h 480"/>
              <a:gd name="T10" fmla="*/ 32949487 w 478"/>
              <a:gd name="T11" fmla="*/ 22580604 h 480"/>
              <a:gd name="T12" fmla="*/ 33646445 w 478"/>
              <a:gd name="T13" fmla="*/ 26411241 h 480"/>
              <a:gd name="T14" fmla="*/ 32252845 w 478"/>
              <a:gd name="T15" fmla="*/ 28931555 h 480"/>
              <a:gd name="T16" fmla="*/ 33347658 w 478"/>
              <a:gd name="T17" fmla="*/ 32762192 h 480"/>
              <a:gd name="T18" fmla="*/ 30461073 w 478"/>
              <a:gd name="T19" fmla="*/ 32762192 h 480"/>
              <a:gd name="T20" fmla="*/ 29664730 w 478"/>
              <a:gd name="T21" fmla="*/ 28427365 h 480"/>
              <a:gd name="T22" fmla="*/ 27872643 w 478"/>
              <a:gd name="T23" fmla="*/ 26411241 h 480"/>
              <a:gd name="T24" fmla="*/ 24189715 w 478"/>
              <a:gd name="T25" fmla="*/ 26411241 h 480"/>
              <a:gd name="T26" fmla="*/ 20804942 w 478"/>
              <a:gd name="T27" fmla="*/ 27318655 h 480"/>
              <a:gd name="T28" fmla="*/ 19610423 w 478"/>
              <a:gd name="T29" fmla="*/ 30342842 h 480"/>
              <a:gd name="T30" fmla="*/ 19212251 w 478"/>
              <a:gd name="T31" fmla="*/ 34375091 h 480"/>
              <a:gd name="T32" fmla="*/ 19610423 w 478"/>
              <a:gd name="T33" fmla="*/ 37298313 h 480"/>
              <a:gd name="T34" fmla="*/ 19610423 w 478"/>
              <a:gd name="T35" fmla="*/ 39415402 h 480"/>
              <a:gd name="T36" fmla="*/ 19411337 w 478"/>
              <a:gd name="T37" fmla="*/ 41935409 h 480"/>
              <a:gd name="T38" fmla="*/ 17121693 w 478"/>
              <a:gd name="T39" fmla="*/ 44254111 h 480"/>
              <a:gd name="T40" fmla="*/ 15529007 w 478"/>
              <a:gd name="T41" fmla="*/ 45665398 h 480"/>
              <a:gd name="T42" fmla="*/ 11447592 w 478"/>
              <a:gd name="T43" fmla="*/ 48387008 h 480"/>
              <a:gd name="T44" fmla="*/ 3683245 w 478"/>
              <a:gd name="T45" fmla="*/ 40221852 h 480"/>
              <a:gd name="T46" fmla="*/ 1393601 w 478"/>
              <a:gd name="T47" fmla="*/ 33669289 h 480"/>
              <a:gd name="T48" fmla="*/ 497872 w 478"/>
              <a:gd name="T49" fmla="*/ 23084794 h 480"/>
              <a:gd name="T50" fmla="*/ 0 w 478"/>
              <a:gd name="T51" fmla="*/ 15524164 h 480"/>
              <a:gd name="T52" fmla="*/ 896044 w 478"/>
              <a:gd name="T53" fmla="*/ 8266113 h 480"/>
              <a:gd name="T54" fmla="*/ 2986287 w 478"/>
              <a:gd name="T55" fmla="*/ 4233863 h 480"/>
              <a:gd name="T56" fmla="*/ 7764661 w 478"/>
              <a:gd name="T57" fmla="*/ 1512253 h 480"/>
              <a:gd name="T58" fmla="*/ 12045165 w 478"/>
              <a:gd name="T59" fmla="*/ 705803 h 480"/>
              <a:gd name="T60" fmla="*/ 20307380 w 478"/>
              <a:gd name="T61" fmla="*/ 0 h 480"/>
              <a:gd name="T62" fmla="*/ 28370515 w 478"/>
              <a:gd name="T63" fmla="*/ 504190 h 480"/>
              <a:gd name="T64" fmla="*/ 38524203 w 478"/>
              <a:gd name="T65" fmla="*/ 2217738 h 480"/>
              <a:gd name="T66" fmla="*/ 43003799 w 478"/>
              <a:gd name="T67" fmla="*/ 4435475 h 480"/>
              <a:gd name="T68" fmla="*/ 45293127 w 478"/>
              <a:gd name="T69" fmla="*/ 6754178 h 480"/>
              <a:gd name="T70" fmla="*/ 47582771 w 478"/>
              <a:gd name="T71" fmla="*/ 10282237 h 480"/>
              <a:gd name="T72" fmla="*/ 47283985 w 478"/>
              <a:gd name="T73" fmla="*/ 12096752 h 480"/>
              <a:gd name="T74" fmla="*/ 43800142 w 478"/>
              <a:gd name="T75" fmla="*/ 13911264 h 48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78"/>
              <a:gd name="T115" fmla="*/ 0 h 480"/>
              <a:gd name="T116" fmla="*/ 478 w 478"/>
              <a:gd name="T117" fmla="*/ 480 h 48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78" h="480">
                <a:moveTo>
                  <a:pt x="440" y="138"/>
                </a:moveTo>
                <a:lnTo>
                  <a:pt x="367" y="127"/>
                </a:lnTo>
                <a:lnTo>
                  <a:pt x="320" y="133"/>
                </a:lnTo>
                <a:lnTo>
                  <a:pt x="290" y="168"/>
                </a:lnTo>
                <a:lnTo>
                  <a:pt x="308" y="209"/>
                </a:lnTo>
                <a:lnTo>
                  <a:pt x="331" y="224"/>
                </a:lnTo>
                <a:lnTo>
                  <a:pt x="338" y="262"/>
                </a:lnTo>
                <a:lnTo>
                  <a:pt x="324" y="287"/>
                </a:lnTo>
                <a:lnTo>
                  <a:pt x="335" y="325"/>
                </a:lnTo>
                <a:lnTo>
                  <a:pt x="306" y="325"/>
                </a:lnTo>
                <a:lnTo>
                  <a:pt x="298" y="282"/>
                </a:lnTo>
                <a:lnTo>
                  <a:pt x="280" y="262"/>
                </a:lnTo>
                <a:lnTo>
                  <a:pt x="243" y="262"/>
                </a:lnTo>
                <a:lnTo>
                  <a:pt x="209" y="271"/>
                </a:lnTo>
                <a:lnTo>
                  <a:pt x="197" y="301"/>
                </a:lnTo>
                <a:lnTo>
                  <a:pt x="193" y="341"/>
                </a:lnTo>
                <a:lnTo>
                  <a:pt x="197" y="370"/>
                </a:lnTo>
                <a:lnTo>
                  <a:pt x="197" y="391"/>
                </a:lnTo>
                <a:lnTo>
                  <a:pt x="195" y="416"/>
                </a:lnTo>
                <a:lnTo>
                  <a:pt x="172" y="439"/>
                </a:lnTo>
                <a:lnTo>
                  <a:pt x="156" y="453"/>
                </a:lnTo>
                <a:lnTo>
                  <a:pt x="115" y="480"/>
                </a:lnTo>
                <a:lnTo>
                  <a:pt x="37" y="399"/>
                </a:lnTo>
                <a:lnTo>
                  <a:pt x="14" y="334"/>
                </a:lnTo>
                <a:lnTo>
                  <a:pt x="5" y="229"/>
                </a:lnTo>
                <a:lnTo>
                  <a:pt x="0" y="154"/>
                </a:lnTo>
                <a:lnTo>
                  <a:pt x="9" y="82"/>
                </a:lnTo>
                <a:lnTo>
                  <a:pt x="30" y="42"/>
                </a:lnTo>
                <a:lnTo>
                  <a:pt x="78" y="15"/>
                </a:lnTo>
                <a:lnTo>
                  <a:pt x="121" y="7"/>
                </a:lnTo>
                <a:lnTo>
                  <a:pt x="204" y="0"/>
                </a:lnTo>
                <a:lnTo>
                  <a:pt x="285" y="5"/>
                </a:lnTo>
                <a:lnTo>
                  <a:pt x="387" y="22"/>
                </a:lnTo>
                <a:lnTo>
                  <a:pt x="432" y="44"/>
                </a:lnTo>
                <a:lnTo>
                  <a:pt x="455" y="67"/>
                </a:lnTo>
                <a:lnTo>
                  <a:pt x="478" y="102"/>
                </a:lnTo>
                <a:lnTo>
                  <a:pt x="475" y="120"/>
                </a:lnTo>
                <a:lnTo>
                  <a:pt x="440" y="138"/>
                </a:lnTo>
                <a:close/>
              </a:path>
            </a:pathLst>
          </a:custGeom>
          <a:solidFill>
            <a:srgbClr val="603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13" name="Freeform 166"/>
          <p:cNvSpPr>
            <a:spLocks/>
          </p:cNvSpPr>
          <p:nvPr/>
        </p:nvSpPr>
        <p:spPr bwMode="auto">
          <a:xfrm>
            <a:off x="304800" y="2947988"/>
            <a:ext cx="144463" cy="146050"/>
          </a:xfrm>
          <a:custGeom>
            <a:avLst/>
            <a:gdLst>
              <a:gd name="T0" fmla="*/ 43951685 w 455"/>
              <a:gd name="T1" fmla="*/ 6955791 h 460"/>
              <a:gd name="T2" fmla="*/ 44758138 w 455"/>
              <a:gd name="T3" fmla="*/ 10887077 h 460"/>
              <a:gd name="T4" fmla="*/ 34173597 w 455"/>
              <a:gd name="T5" fmla="*/ 11391267 h 460"/>
              <a:gd name="T6" fmla="*/ 24899392 w 455"/>
              <a:gd name="T7" fmla="*/ 9072563 h 460"/>
              <a:gd name="T8" fmla="*/ 29334881 w 455"/>
              <a:gd name="T9" fmla="*/ 10584817 h 460"/>
              <a:gd name="T10" fmla="*/ 30443595 w 455"/>
              <a:gd name="T11" fmla="*/ 12096752 h 460"/>
              <a:gd name="T12" fmla="*/ 25806492 w 455"/>
              <a:gd name="T13" fmla="*/ 11693527 h 460"/>
              <a:gd name="T14" fmla="*/ 24798427 w 455"/>
              <a:gd name="T15" fmla="*/ 12298364 h 460"/>
              <a:gd name="T16" fmla="*/ 27419397 w 455"/>
              <a:gd name="T17" fmla="*/ 15524163 h 460"/>
              <a:gd name="T18" fmla="*/ 26612945 w 455"/>
              <a:gd name="T19" fmla="*/ 16229966 h 460"/>
              <a:gd name="T20" fmla="*/ 29133268 w 455"/>
              <a:gd name="T21" fmla="*/ 20060602 h 460"/>
              <a:gd name="T22" fmla="*/ 20665511 w 455"/>
              <a:gd name="T23" fmla="*/ 18246090 h 460"/>
              <a:gd name="T24" fmla="*/ 31754239 w 455"/>
              <a:gd name="T25" fmla="*/ 22378991 h 460"/>
              <a:gd name="T26" fmla="*/ 25604879 w 455"/>
              <a:gd name="T27" fmla="*/ 21572542 h 460"/>
              <a:gd name="T28" fmla="*/ 31149399 w 455"/>
              <a:gd name="T29" fmla="*/ 24395116 h 460"/>
              <a:gd name="T30" fmla="*/ 29334881 w 455"/>
              <a:gd name="T31" fmla="*/ 25705438 h 460"/>
              <a:gd name="T32" fmla="*/ 20362932 w 455"/>
              <a:gd name="T33" fmla="*/ 24798341 h 460"/>
              <a:gd name="T34" fmla="*/ 13810664 w 455"/>
              <a:gd name="T35" fmla="*/ 25503826 h 460"/>
              <a:gd name="T36" fmla="*/ 14213890 w 455"/>
              <a:gd name="T37" fmla="*/ 27318655 h 460"/>
              <a:gd name="T38" fmla="*/ 12701633 w 455"/>
              <a:gd name="T39" fmla="*/ 28225752 h 460"/>
              <a:gd name="T40" fmla="*/ 17943575 w 455"/>
              <a:gd name="T41" fmla="*/ 31955741 h 460"/>
              <a:gd name="T42" fmla="*/ 13205825 w 455"/>
              <a:gd name="T43" fmla="*/ 31754129 h 460"/>
              <a:gd name="T44" fmla="*/ 17943575 w 455"/>
              <a:gd name="T45" fmla="*/ 36794440 h 460"/>
              <a:gd name="T46" fmla="*/ 14617117 w 455"/>
              <a:gd name="T47" fmla="*/ 36592828 h 460"/>
              <a:gd name="T48" fmla="*/ 16028409 w 455"/>
              <a:gd name="T49" fmla="*/ 42137021 h 460"/>
              <a:gd name="T50" fmla="*/ 10080660 w 455"/>
              <a:gd name="T51" fmla="*/ 33971866 h 460"/>
              <a:gd name="T52" fmla="*/ 15725830 w 455"/>
              <a:gd name="T53" fmla="*/ 43246048 h 460"/>
              <a:gd name="T54" fmla="*/ 8870981 w 455"/>
              <a:gd name="T55" fmla="*/ 39818627 h 460"/>
              <a:gd name="T56" fmla="*/ 10483888 w 455"/>
              <a:gd name="T57" fmla="*/ 43346696 h 460"/>
              <a:gd name="T58" fmla="*/ 6955815 w 455"/>
              <a:gd name="T59" fmla="*/ 43246048 h 460"/>
              <a:gd name="T60" fmla="*/ 1209679 w 455"/>
              <a:gd name="T61" fmla="*/ 27721880 h 460"/>
              <a:gd name="T62" fmla="*/ 3931616 w 455"/>
              <a:gd name="T63" fmla="*/ 18246090 h 460"/>
              <a:gd name="T64" fmla="*/ 8870981 w 455"/>
              <a:gd name="T65" fmla="*/ 19052540 h 460"/>
              <a:gd name="T66" fmla="*/ 504192 w 455"/>
              <a:gd name="T67" fmla="*/ 15927388 h 460"/>
              <a:gd name="T68" fmla="*/ 6149362 w 455"/>
              <a:gd name="T69" fmla="*/ 10080625 h 460"/>
              <a:gd name="T70" fmla="*/ 9778399 w 455"/>
              <a:gd name="T71" fmla="*/ 10080625 h 460"/>
              <a:gd name="T72" fmla="*/ 2117097 w 455"/>
              <a:gd name="T73" fmla="*/ 4939665 h 460"/>
              <a:gd name="T74" fmla="*/ 11189693 w 455"/>
              <a:gd name="T75" fmla="*/ 2822575 h 460"/>
              <a:gd name="T76" fmla="*/ 8669368 w 455"/>
              <a:gd name="T77" fmla="*/ 1008063 h 460"/>
              <a:gd name="T78" fmla="*/ 19959706 w 455"/>
              <a:gd name="T79" fmla="*/ 806450 h 460"/>
              <a:gd name="T80" fmla="*/ 24294552 w 455"/>
              <a:gd name="T81" fmla="*/ 2318703 h 460"/>
              <a:gd name="T82" fmla="*/ 25101005 w 455"/>
              <a:gd name="T83" fmla="*/ 201613 h 460"/>
              <a:gd name="T84" fmla="*/ 33971983 w 455"/>
              <a:gd name="T85" fmla="*/ 3729990 h 460"/>
              <a:gd name="T86" fmla="*/ 32459726 w 455"/>
              <a:gd name="T87" fmla="*/ 1008063 h 46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55"/>
              <a:gd name="T133" fmla="*/ 0 h 460"/>
              <a:gd name="T134" fmla="*/ 455 w 455"/>
              <a:gd name="T135" fmla="*/ 460 h 46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55" h="460">
                <a:moveTo>
                  <a:pt x="379" y="28"/>
                </a:moveTo>
                <a:lnTo>
                  <a:pt x="418" y="44"/>
                </a:lnTo>
                <a:lnTo>
                  <a:pt x="436" y="69"/>
                </a:lnTo>
                <a:lnTo>
                  <a:pt x="447" y="85"/>
                </a:lnTo>
                <a:lnTo>
                  <a:pt x="455" y="98"/>
                </a:lnTo>
                <a:lnTo>
                  <a:pt x="444" y="108"/>
                </a:lnTo>
                <a:lnTo>
                  <a:pt x="425" y="120"/>
                </a:lnTo>
                <a:lnTo>
                  <a:pt x="376" y="113"/>
                </a:lnTo>
                <a:lnTo>
                  <a:pt x="339" y="113"/>
                </a:lnTo>
                <a:lnTo>
                  <a:pt x="315" y="100"/>
                </a:lnTo>
                <a:lnTo>
                  <a:pt x="279" y="92"/>
                </a:lnTo>
                <a:lnTo>
                  <a:pt x="247" y="90"/>
                </a:lnTo>
                <a:lnTo>
                  <a:pt x="209" y="92"/>
                </a:lnTo>
                <a:lnTo>
                  <a:pt x="264" y="98"/>
                </a:lnTo>
                <a:lnTo>
                  <a:pt x="291" y="105"/>
                </a:lnTo>
                <a:lnTo>
                  <a:pt x="311" y="113"/>
                </a:lnTo>
                <a:lnTo>
                  <a:pt x="315" y="115"/>
                </a:lnTo>
                <a:lnTo>
                  <a:pt x="302" y="120"/>
                </a:lnTo>
                <a:lnTo>
                  <a:pt x="291" y="131"/>
                </a:lnTo>
                <a:lnTo>
                  <a:pt x="272" y="120"/>
                </a:lnTo>
                <a:lnTo>
                  <a:pt x="256" y="116"/>
                </a:lnTo>
                <a:lnTo>
                  <a:pt x="223" y="110"/>
                </a:lnTo>
                <a:lnTo>
                  <a:pt x="212" y="110"/>
                </a:lnTo>
                <a:lnTo>
                  <a:pt x="246" y="122"/>
                </a:lnTo>
                <a:lnTo>
                  <a:pt x="270" y="133"/>
                </a:lnTo>
                <a:lnTo>
                  <a:pt x="283" y="142"/>
                </a:lnTo>
                <a:lnTo>
                  <a:pt x="272" y="154"/>
                </a:lnTo>
                <a:lnTo>
                  <a:pt x="246" y="145"/>
                </a:lnTo>
                <a:lnTo>
                  <a:pt x="223" y="140"/>
                </a:lnTo>
                <a:lnTo>
                  <a:pt x="264" y="161"/>
                </a:lnTo>
                <a:lnTo>
                  <a:pt x="277" y="170"/>
                </a:lnTo>
                <a:lnTo>
                  <a:pt x="281" y="189"/>
                </a:lnTo>
                <a:lnTo>
                  <a:pt x="289" y="199"/>
                </a:lnTo>
                <a:lnTo>
                  <a:pt x="264" y="187"/>
                </a:lnTo>
                <a:lnTo>
                  <a:pt x="241" y="183"/>
                </a:lnTo>
                <a:lnTo>
                  <a:pt x="205" y="181"/>
                </a:lnTo>
                <a:lnTo>
                  <a:pt x="259" y="197"/>
                </a:lnTo>
                <a:lnTo>
                  <a:pt x="293" y="210"/>
                </a:lnTo>
                <a:lnTo>
                  <a:pt x="315" y="222"/>
                </a:lnTo>
                <a:lnTo>
                  <a:pt x="318" y="239"/>
                </a:lnTo>
                <a:lnTo>
                  <a:pt x="291" y="227"/>
                </a:lnTo>
                <a:lnTo>
                  <a:pt x="254" y="214"/>
                </a:lnTo>
                <a:lnTo>
                  <a:pt x="237" y="214"/>
                </a:lnTo>
                <a:lnTo>
                  <a:pt x="277" y="228"/>
                </a:lnTo>
                <a:lnTo>
                  <a:pt x="309" y="242"/>
                </a:lnTo>
                <a:lnTo>
                  <a:pt x="320" y="253"/>
                </a:lnTo>
                <a:lnTo>
                  <a:pt x="315" y="264"/>
                </a:lnTo>
                <a:lnTo>
                  <a:pt x="291" y="255"/>
                </a:lnTo>
                <a:lnTo>
                  <a:pt x="269" y="246"/>
                </a:lnTo>
                <a:lnTo>
                  <a:pt x="221" y="244"/>
                </a:lnTo>
                <a:lnTo>
                  <a:pt x="202" y="246"/>
                </a:lnTo>
                <a:lnTo>
                  <a:pt x="158" y="249"/>
                </a:lnTo>
                <a:lnTo>
                  <a:pt x="107" y="242"/>
                </a:lnTo>
                <a:lnTo>
                  <a:pt x="137" y="253"/>
                </a:lnTo>
                <a:lnTo>
                  <a:pt x="191" y="262"/>
                </a:lnTo>
                <a:lnTo>
                  <a:pt x="181" y="280"/>
                </a:lnTo>
                <a:lnTo>
                  <a:pt x="141" y="271"/>
                </a:lnTo>
                <a:lnTo>
                  <a:pt x="104" y="258"/>
                </a:lnTo>
                <a:lnTo>
                  <a:pt x="79" y="246"/>
                </a:lnTo>
                <a:lnTo>
                  <a:pt x="126" y="280"/>
                </a:lnTo>
                <a:lnTo>
                  <a:pt x="156" y="290"/>
                </a:lnTo>
                <a:lnTo>
                  <a:pt x="181" y="298"/>
                </a:lnTo>
                <a:lnTo>
                  <a:pt x="178" y="317"/>
                </a:lnTo>
                <a:lnTo>
                  <a:pt x="141" y="310"/>
                </a:lnTo>
                <a:lnTo>
                  <a:pt x="113" y="302"/>
                </a:lnTo>
                <a:lnTo>
                  <a:pt x="131" y="315"/>
                </a:lnTo>
                <a:lnTo>
                  <a:pt x="161" y="323"/>
                </a:lnTo>
                <a:lnTo>
                  <a:pt x="178" y="325"/>
                </a:lnTo>
                <a:lnTo>
                  <a:pt x="178" y="365"/>
                </a:lnTo>
                <a:lnTo>
                  <a:pt x="143" y="351"/>
                </a:lnTo>
                <a:lnTo>
                  <a:pt x="116" y="341"/>
                </a:lnTo>
                <a:lnTo>
                  <a:pt x="145" y="363"/>
                </a:lnTo>
                <a:lnTo>
                  <a:pt x="182" y="379"/>
                </a:lnTo>
                <a:lnTo>
                  <a:pt x="181" y="397"/>
                </a:lnTo>
                <a:lnTo>
                  <a:pt x="159" y="418"/>
                </a:lnTo>
                <a:lnTo>
                  <a:pt x="141" y="395"/>
                </a:lnTo>
                <a:lnTo>
                  <a:pt x="116" y="365"/>
                </a:lnTo>
                <a:lnTo>
                  <a:pt x="100" y="337"/>
                </a:lnTo>
                <a:lnTo>
                  <a:pt x="116" y="381"/>
                </a:lnTo>
                <a:lnTo>
                  <a:pt x="131" y="397"/>
                </a:lnTo>
                <a:lnTo>
                  <a:pt x="156" y="429"/>
                </a:lnTo>
                <a:lnTo>
                  <a:pt x="137" y="449"/>
                </a:lnTo>
                <a:lnTo>
                  <a:pt x="109" y="424"/>
                </a:lnTo>
                <a:lnTo>
                  <a:pt x="88" y="395"/>
                </a:lnTo>
                <a:lnTo>
                  <a:pt x="69" y="363"/>
                </a:lnTo>
                <a:lnTo>
                  <a:pt x="86" y="409"/>
                </a:lnTo>
                <a:lnTo>
                  <a:pt x="104" y="430"/>
                </a:lnTo>
                <a:lnTo>
                  <a:pt x="121" y="452"/>
                </a:lnTo>
                <a:lnTo>
                  <a:pt x="107" y="460"/>
                </a:lnTo>
                <a:lnTo>
                  <a:pt x="69" y="429"/>
                </a:lnTo>
                <a:lnTo>
                  <a:pt x="34" y="379"/>
                </a:lnTo>
                <a:lnTo>
                  <a:pt x="21" y="341"/>
                </a:lnTo>
                <a:lnTo>
                  <a:pt x="12" y="275"/>
                </a:lnTo>
                <a:lnTo>
                  <a:pt x="7" y="227"/>
                </a:lnTo>
                <a:lnTo>
                  <a:pt x="0" y="170"/>
                </a:lnTo>
                <a:lnTo>
                  <a:pt x="39" y="181"/>
                </a:lnTo>
                <a:lnTo>
                  <a:pt x="81" y="197"/>
                </a:lnTo>
                <a:lnTo>
                  <a:pt x="145" y="212"/>
                </a:lnTo>
                <a:lnTo>
                  <a:pt x="88" y="189"/>
                </a:lnTo>
                <a:lnTo>
                  <a:pt x="67" y="177"/>
                </a:lnTo>
                <a:lnTo>
                  <a:pt x="26" y="162"/>
                </a:lnTo>
                <a:lnTo>
                  <a:pt x="5" y="158"/>
                </a:lnTo>
                <a:lnTo>
                  <a:pt x="5" y="129"/>
                </a:lnTo>
                <a:lnTo>
                  <a:pt x="10" y="92"/>
                </a:lnTo>
                <a:lnTo>
                  <a:pt x="61" y="100"/>
                </a:lnTo>
                <a:lnTo>
                  <a:pt x="94" y="110"/>
                </a:lnTo>
                <a:lnTo>
                  <a:pt x="135" y="129"/>
                </a:lnTo>
                <a:lnTo>
                  <a:pt x="97" y="100"/>
                </a:lnTo>
                <a:lnTo>
                  <a:pt x="54" y="88"/>
                </a:lnTo>
                <a:lnTo>
                  <a:pt x="12" y="77"/>
                </a:lnTo>
                <a:lnTo>
                  <a:pt x="21" y="49"/>
                </a:lnTo>
                <a:lnTo>
                  <a:pt x="34" y="31"/>
                </a:lnTo>
                <a:lnTo>
                  <a:pt x="73" y="19"/>
                </a:lnTo>
                <a:lnTo>
                  <a:pt x="111" y="28"/>
                </a:lnTo>
                <a:lnTo>
                  <a:pt x="145" y="53"/>
                </a:lnTo>
                <a:lnTo>
                  <a:pt x="121" y="25"/>
                </a:lnTo>
                <a:lnTo>
                  <a:pt x="86" y="10"/>
                </a:lnTo>
                <a:lnTo>
                  <a:pt x="126" y="4"/>
                </a:lnTo>
                <a:lnTo>
                  <a:pt x="156" y="2"/>
                </a:lnTo>
                <a:lnTo>
                  <a:pt x="198" y="8"/>
                </a:lnTo>
                <a:lnTo>
                  <a:pt x="226" y="27"/>
                </a:lnTo>
                <a:lnTo>
                  <a:pt x="272" y="35"/>
                </a:lnTo>
                <a:lnTo>
                  <a:pt x="241" y="23"/>
                </a:lnTo>
                <a:lnTo>
                  <a:pt x="218" y="8"/>
                </a:lnTo>
                <a:lnTo>
                  <a:pt x="205" y="0"/>
                </a:lnTo>
                <a:lnTo>
                  <a:pt x="249" y="2"/>
                </a:lnTo>
                <a:lnTo>
                  <a:pt x="289" y="4"/>
                </a:lnTo>
                <a:lnTo>
                  <a:pt x="313" y="15"/>
                </a:lnTo>
                <a:lnTo>
                  <a:pt x="337" y="37"/>
                </a:lnTo>
                <a:lnTo>
                  <a:pt x="356" y="67"/>
                </a:lnTo>
                <a:lnTo>
                  <a:pt x="346" y="33"/>
                </a:lnTo>
                <a:lnTo>
                  <a:pt x="322" y="10"/>
                </a:lnTo>
                <a:lnTo>
                  <a:pt x="379"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3114" name="Group 167"/>
          <p:cNvGrpSpPr>
            <a:grpSpLocks/>
          </p:cNvGrpSpPr>
          <p:nvPr/>
        </p:nvGrpSpPr>
        <p:grpSpPr bwMode="auto">
          <a:xfrm>
            <a:off x="598488" y="3317875"/>
            <a:ext cx="157162" cy="96838"/>
            <a:chOff x="377" y="1962"/>
            <a:chExt cx="99" cy="61"/>
          </a:xfrm>
        </p:grpSpPr>
        <p:sp>
          <p:nvSpPr>
            <p:cNvPr id="3312" name="Freeform 168"/>
            <p:cNvSpPr>
              <a:spLocks/>
            </p:cNvSpPr>
            <p:nvPr/>
          </p:nvSpPr>
          <p:spPr bwMode="auto">
            <a:xfrm>
              <a:off x="377" y="1962"/>
              <a:ext cx="99" cy="61"/>
            </a:xfrm>
            <a:custGeom>
              <a:avLst/>
              <a:gdLst>
                <a:gd name="T0" fmla="*/ 0 w 497"/>
                <a:gd name="T1" fmla="*/ 7 h 305"/>
                <a:gd name="T2" fmla="*/ 2 w 497"/>
                <a:gd name="T3" fmla="*/ 7 h 305"/>
                <a:gd name="T4" fmla="*/ 3 w 497"/>
                <a:gd name="T5" fmla="*/ 7 h 305"/>
                <a:gd name="T6" fmla="*/ 4 w 497"/>
                <a:gd name="T7" fmla="*/ 6 h 305"/>
                <a:gd name="T8" fmla="*/ 4 w 497"/>
                <a:gd name="T9" fmla="*/ 5 h 305"/>
                <a:gd name="T10" fmla="*/ 6 w 497"/>
                <a:gd name="T11" fmla="*/ 4 h 305"/>
                <a:gd name="T12" fmla="*/ 8 w 497"/>
                <a:gd name="T13" fmla="*/ 2 h 305"/>
                <a:gd name="T14" fmla="*/ 8 w 497"/>
                <a:gd name="T15" fmla="*/ 2 h 305"/>
                <a:gd name="T16" fmla="*/ 9 w 497"/>
                <a:gd name="T17" fmla="*/ 1 h 305"/>
                <a:gd name="T18" fmla="*/ 10 w 497"/>
                <a:gd name="T19" fmla="*/ 1 h 305"/>
                <a:gd name="T20" fmla="*/ 13 w 497"/>
                <a:gd name="T21" fmla="*/ 0 h 305"/>
                <a:gd name="T22" fmla="*/ 14 w 497"/>
                <a:gd name="T23" fmla="*/ 0 h 305"/>
                <a:gd name="T24" fmla="*/ 15 w 497"/>
                <a:gd name="T25" fmla="*/ 0 h 305"/>
                <a:gd name="T26" fmla="*/ 16 w 497"/>
                <a:gd name="T27" fmla="*/ 1 h 305"/>
                <a:gd name="T28" fmla="*/ 18 w 497"/>
                <a:gd name="T29" fmla="*/ 1 h 305"/>
                <a:gd name="T30" fmla="*/ 18 w 497"/>
                <a:gd name="T31" fmla="*/ 2 h 305"/>
                <a:gd name="T32" fmla="*/ 19 w 497"/>
                <a:gd name="T33" fmla="*/ 2 h 305"/>
                <a:gd name="T34" fmla="*/ 19 w 497"/>
                <a:gd name="T35" fmla="*/ 3 h 305"/>
                <a:gd name="T36" fmla="*/ 19 w 497"/>
                <a:gd name="T37" fmla="*/ 4 h 305"/>
                <a:gd name="T38" fmla="*/ 20 w 497"/>
                <a:gd name="T39" fmla="*/ 4 h 305"/>
                <a:gd name="T40" fmla="*/ 20 w 497"/>
                <a:gd name="T41" fmla="*/ 5 h 305"/>
                <a:gd name="T42" fmla="*/ 20 w 497"/>
                <a:gd name="T43" fmla="*/ 5 h 305"/>
                <a:gd name="T44" fmla="*/ 19 w 497"/>
                <a:gd name="T45" fmla="*/ 5 h 305"/>
                <a:gd name="T46" fmla="*/ 19 w 497"/>
                <a:gd name="T47" fmla="*/ 5 h 305"/>
                <a:gd name="T48" fmla="*/ 17 w 497"/>
                <a:gd name="T49" fmla="*/ 5 h 305"/>
                <a:gd name="T50" fmla="*/ 16 w 497"/>
                <a:gd name="T51" fmla="*/ 5 h 305"/>
                <a:gd name="T52" fmla="*/ 14 w 497"/>
                <a:gd name="T53" fmla="*/ 5 h 305"/>
                <a:gd name="T54" fmla="*/ 16 w 497"/>
                <a:gd name="T55" fmla="*/ 5 h 305"/>
                <a:gd name="T56" fmla="*/ 17 w 497"/>
                <a:gd name="T57" fmla="*/ 5 h 305"/>
                <a:gd name="T58" fmla="*/ 18 w 497"/>
                <a:gd name="T59" fmla="*/ 6 h 305"/>
                <a:gd name="T60" fmla="*/ 18 w 497"/>
                <a:gd name="T61" fmla="*/ 6 h 305"/>
                <a:gd name="T62" fmla="*/ 18 w 497"/>
                <a:gd name="T63" fmla="*/ 7 h 305"/>
                <a:gd name="T64" fmla="*/ 18 w 497"/>
                <a:gd name="T65" fmla="*/ 7 h 305"/>
                <a:gd name="T66" fmla="*/ 17 w 497"/>
                <a:gd name="T67" fmla="*/ 7 h 305"/>
                <a:gd name="T68" fmla="*/ 16 w 497"/>
                <a:gd name="T69" fmla="*/ 7 h 305"/>
                <a:gd name="T70" fmla="*/ 14 w 497"/>
                <a:gd name="T71" fmla="*/ 7 h 305"/>
                <a:gd name="T72" fmla="*/ 13 w 497"/>
                <a:gd name="T73" fmla="*/ 7 h 305"/>
                <a:gd name="T74" fmla="*/ 12 w 497"/>
                <a:gd name="T75" fmla="*/ 7 h 305"/>
                <a:gd name="T76" fmla="*/ 11 w 497"/>
                <a:gd name="T77" fmla="*/ 8 h 305"/>
                <a:gd name="T78" fmla="*/ 11 w 497"/>
                <a:gd name="T79" fmla="*/ 9 h 305"/>
                <a:gd name="T80" fmla="*/ 10 w 497"/>
                <a:gd name="T81" fmla="*/ 10 h 305"/>
                <a:gd name="T82" fmla="*/ 9 w 497"/>
                <a:gd name="T83" fmla="*/ 11 h 305"/>
                <a:gd name="T84" fmla="*/ 8 w 497"/>
                <a:gd name="T85" fmla="*/ 11 h 305"/>
                <a:gd name="T86" fmla="*/ 8 w 497"/>
                <a:gd name="T87" fmla="*/ 11 h 305"/>
                <a:gd name="T88" fmla="*/ 7 w 497"/>
                <a:gd name="T89" fmla="*/ 11 h 305"/>
                <a:gd name="T90" fmla="*/ 5 w 497"/>
                <a:gd name="T91" fmla="*/ 11 h 305"/>
                <a:gd name="T92" fmla="*/ 4 w 497"/>
                <a:gd name="T93" fmla="*/ 11 h 305"/>
                <a:gd name="T94" fmla="*/ 3 w 497"/>
                <a:gd name="T95" fmla="*/ 12 h 305"/>
                <a:gd name="T96" fmla="*/ 0 w 497"/>
                <a:gd name="T97" fmla="*/ 12 h 305"/>
                <a:gd name="T98" fmla="*/ 0 w 497"/>
                <a:gd name="T99" fmla="*/ 7 h 30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97"/>
                <a:gd name="T151" fmla="*/ 0 h 305"/>
                <a:gd name="T152" fmla="*/ 497 w 497"/>
                <a:gd name="T153" fmla="*/ 305 h 30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97" h="305">
                  <a:moveTo>
                    <a:pt x="0" y="182"/>
                  </a:moveTo>
                  <a:lnTo>
                    <a:pt x="61" y="168"/>
                  </a:lnTo>
                  <a:lnTo>
                    <a:pt x="84" y="163"/>
                  </a:lnTo>
                  <a:lnTo>
                    <a:pt x="98" y="150"/>
                  </a:lnTo>
                  <a:lnTo>
                    <a:pt x="112" y="130"/>
                  </a:lnTo>
                  <a:lnTo>
                    <a:pt x="142" y="102"/>
                  </a:lnTo>
                  <a:lnTo>
                    <a:pt x="197" y="56"/>
                  </a:lnTo>
                  <a:lnTo>
                    <a:pt x="206" y="41"/>
                  </a:lnTo>
                  <a:lnTo>
                    <a:pt x="221" y="28"/>
                  </a:lnTo>
                  <a:lnTo>
                    <a:pt x="249" y="23"/>
                  </a:lnTo>
                  <a:lnTo>
                    <a:pt x="336" y="8"/>
                  </a:lnTo>
                  <a:lnTo>
                    <a:pt x="360" y="0"/>
                  </a:lnTo>
                  <a:lnTo>
                    <a:pt x="382" y="11"/>
                  </a:lnTo>
                  <a:lnTo>
                    <a:pt x="393" y="20"/>
                  </a:lnTo>
                  <a:lnTo>
                    <a:pt x="443" y="37"/>
                  </a:lnTo>
                  <a:lnTo>
                    <a:pt x="464" y="45"/>
                  </a:lnTo>
                  <a:lnTo>
                    <a:pt x="471" y="53"/>
                  </a:lnTo>
                  <a:lnTo>
                    <a:pt x="481" y="81"/>
                  </a:lnTo>
                  <a:lnTo>
                    <a:pt x="486" y="96"/>
                  </a:lnTo>
                  <a:lnTo>
                    <a:pt x="490" y="104"/>
                  </a:lnTo>
                  <a:lnTo>
                    <a:pt x="497" y="119"/>
                  </a:lnTo>
                  <a:lnTo>
                    <a:pt x="497" y="129"/>
                  </a:lnTo>
                  <a:lnTo>
                    <a:pt x="487" y="137"/>
                  </a:lnTo>
                  <a:lnTo>
                    <a:pt x="466" y="136"/>
                  </a:lnTo>
                  <a:lnTo>
                    <a:pt x="434" y="121"/>
                  </a:lnTo>
                  <a:lnTo>
                    <a:pt x="393" y="113"/>
                  </a:lnTo>
                  <a:lnTo>
                    <a:pt x="356" y="119"/>
                  </a:lnTo>
                  <a:lnTo>
                    <a:pt x="395" y="128"/>
                  </a:lnTo>
                  <a:lnTo>
                    <a:pt x="422" y="137"/>
                  </a:lnTo>
                  <a:lnTo>
                    <a:pt x="454" y="150"/>
                  </a:lnTo>
                  <a:lnTo>
                    <a:pt x="462" y="161"/>
                  </a:lnTo>
                  <a:lnTo>
                    <a:pt x="462" y="173"/>
                  </a:lnTo>
                  <a:lnTo>
                    <a:pt x="449" y="182"/>
                  </a:lnTo>
                  <a:lnTo>
                    <a:pt x="435" y="179"/>
                  </a:lnTo>
                  <a:lnTo>
                    <a:pt x="391" y="168"/>
                  </a:lnTo>
                  <a:lnTo>
                    <a:pt x="351" y="166"/>
                  </a:lnTo>
                  <a:lnTo>
                    <a:pt x="320" y="168"/>
                  </a:lnTo>
                  <a:lnTo>
                    <a:pt x="303" y="179"/>
                  </a:lnTo>
                  <a:lnTo>
                    <a:pt x="282" y="200"/>
                  </a:lnTo>
                  <a:lnTo>
                    <a:pt x="267" y="223"/>
                  </a:lnTo>
                  <a:lnTo>
                    <a:pt x="251" y="246"/>
                  </a:lnTo>
                  <a:lnTo>
                    <a:pt x="237" y="263"/>
                  </a:lnTo>
                  <a:lnTo>
                    <a:pt x="213" y="280"/>
                  </a:lnTo>
                  <a:lnTo>
                    <a:pt x="190" y="284"/>
                  </a:lnTo>
                  <a:lnTo>
                    <a:pt x="165" y="287"/>
                  </a:lnTo>
                  <a:lnTo>
                    <a:pt x="135" y="284"/>
                  </a:lnTo>
                  <a:lnTo>
                    <a:pt x="112" y="282"/>
                  </a:lnTo>
                  <a:lnTo>
                    <a:pt x="82" y="290"/>
                  </a:lnTo>
                  <a:lnTo>
                    <a:pt x="0" y="305"/>
                  </a:lnTo>
                  <a:lnTo>
                    <a:pt x="0" y="182"/>
                  </a:lnTo>
                  <a:close/>
                </a:path>
              </a:pathLst>
            </a:custGeom>
            <a:solidFill>
              <a:srgbClr val="FFC080"/>
            </a:solidFill>
            <a:ln w="3175">
              <a:solidFill>
                <a:srgbClr val="402000"/>
              </a:solidFill>
              <a:round/>
              <a:headEnd/>
              <a:tailEnd/>
            </a:ln>
          </p:spPr>
          <p:txBody>
            <a:bodyPr/>
            <a:lstStyle/>
            <a:p>
              <a:endParaRPr lang="zh-CN" altLang="en-US"/>
            </a:p>
          </p:txBody>
        </p:sp>
        <p:sp>
          <p:nvSpPr>
            <p:cNvPr id="3313" name="Freeform 169"/>
            <p:cNvSpPr>
              <a:spLocks/>
            </p:cNvSpPr>
            <p:nvPr/>
          </p:nvSpPr>
          <p:spPr bwMode="auto">
            <a:xfrm>
              <a:off x="439" y="1973"/>
              <a:ext cx="32" cy="7"/>
            </a:xfrm>
            <a:custGeom>
              <a:avLst/>
              <a:gdLst>
                <a:gd name="T0" fmla="*/ 6 w 159"/>
                <a:gd name="T1" fmla="*/ 1 h 37"/>
                <a:gd name="T2" fmla="*/ 5 w 159"/>
                <a:gd name="T3" fmla="*/ 1 h 37"/>
                <a:gd name="T4" fmla="*/ 4 w 159"/>
                <a:gd name="T5" fmla="*/ 1 h 37"/>
                <a:gd name="T6" fmla="*/ 3 w 159"/>
                <a:gd name="T7" fmla="*/ 0 h 37"/>
                <a:gd name="T8" fmla="*/ 2 w 159"/>
                <a:gd name="T9" fmla="*/ 0 h 37"/>
                <a:gd name="T10" fmla="*/ 1 w 159"/>
                <a:gd name="T11" fmla="*/ 0 h 37"/>
                <a:gd name="T12" fmla="*/ 0 w 159"/>
                <a:gd name="T13" fmla="*/ 0 h 37"/>
                <a:gd name="T14" fmla="*/ 2 w 159"/>
                <a:gd name="T15" fmla="*/ 0 h 37"/>
                <a:gd name="T16" fmla="*/ 3 w 159"/>
                <a:gd name="T17" fmla="*/ 0 h 37"/>
                <a:gd name="T18" fmla="*/ 4 w 159"/>
                <a:gd name="T19" fmla="*/ 1 h 37"/>
                <a:gd name="T20" fmla="*/ 5 w 159"/>
                <a:gd name="T21" fmla="*/ 1 h 37"/>
                <a:gd name="T22" fmla="*/ 6 w 159"/>
                <a:gd name="T23" fmla="*/ 1 h 37"/>
                <a:gd name="T24" fmla="*/ 6 w 159"/>
                <a:gd name="T25" fmla="*/ 1 h 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9"/>
                <a:gd name="T40" fmla="*/ 0 h 37"/>
                <a:gd name="T41" fmla="*/ 159 w 159"/>
                <a:gd name="T42" fmla="*/ 37 h 3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9" h="37">
                  <a:moveTo>
                    <a:pt x="159" y="37"/>
                  </a:moveTo>
                  <a:lnTo>
                    <a:pt x="132" y="24"/>
                  </a:lnTo>
                  <a:lnTo>
                    <a:pt x="110" y="21"/>
                  </a:lnTo>
                  <a:lnTo>
                    <a:pt x="84" y="13"/>
                  </a:lnTo>
                  <a:lnTo>
                    <a:pt x="61" y="7"/>
                  </a:lnTo>
                  <a:lnTo>
                    <a:pt x="25" y="10"/>
                  </a:lnTo>
                  <a:lnTo>
                    <a:pt x="0" y="13"/>
                  </a:lnTo>
                  <a:lnTo>
                    <a:pt x="38" y="5"/>
                  </a:lnTo>
                  <a:lnTo>
                    <a:pt x="69" y="0"/>
                  </a:lnTo>
                  <a:lnTo>
                    <a:pt x="110" y="17"/>
                  </a:lnTo>
                  <a:lnTo>
                    <a:pt x="132" y="19"/>
                  </a:lnTo>
                  <a:lnTo>
                    <a:pt x="157" y="31"/>
                  </a:lnTo>
                  <a:lnTo>
                    <a:pt x="159" y="37"/>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14" name="Freeform 170"/>
            <p:cNvSpPr>
              <a:spLocks/>
            </p:cNvSpPr>
            <p:nvPr/>
          </p:nvSpPr>
          <p:spPr bwMode="auto">
            <a:xfrm>
              <a:off x="427" y="1965"/>
              <a:ext cx="27" cy="5"/>
            </a:xfrm>
            <a:custGeom>
              <a:avLst/>
              <a:gdLst>
                <a:gd name="T0" fmla="*/ 4 w 133"/>
                <a:gd name="T1" fmla="*/ 0 h 25"/>
                <a:gd name="T2" fmla="*/ 5 w 133"/>
                <a:gd name="T3" fmla="*/ 0 h 25"/>
                <a:gd name="T4" fmla="*/ 5 w 133"/>
                <a:gd name="T5" fmla="*/ 0 h 25"/>
                <a:gd name="T6" fmla="*/ 5 w 133"/>
                <a:gd name="T7" fmla="*/ 0 h 25"/>
                <a:gd name="T8" fmla="*/ 4 w 133"/>
                <a:gd name="T9" fmla="*/ 0 h 25"/>
                <a:gd name="T10" fmla="*/ 2 w 133"/>
                <a:gd name="T11" fmla="*/ 1 h 25"/>
                <a:gd name="T12" fmla="*/ 1 w 133"/>
                <a:gd name="T13" fmla="*/ 1 h 25"/>
                <a:gd name="T14" fmla="*/ 0 w 133"/>
                <a:gd name="T15" fmla="*/ 1 h 25"/>
                <a:gd name="T16" fmla="*/ 0 w 133"/>
                <a:gd name="T17" fmla="*/ 1 h 25"/>
                <a:gd name="T18" fmla="*/ 1 w 133"/>
                <a:gd name="T19" fmla="*/ 1 h 25"/>
                <a:gd name="T20" fmla="*/ 3 w 133"/>
                <a:gd name="T21" fmla="*/ 0 h 25"/>
                <a:gd name="T22" fmla="*/ 4 w 133"/>
                <a:gd name="T23" fmla="*/ 0 h 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3"/>
                <a:gd name="T37" fmla="*/ 0 h 25"/>
                <a:gd name="T38" fmla="*/ 133 w 133"/>
                <a:gd name="T39" fmla="*/ 25 h 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3" h="25">
                  <a:moveTo>
                    <a:pt x="97" y="0"/>
                  </a:moveTo>
                  <a:lnTo>
                    <a:pt x="113" y="1"/>
                  </a:lnTo>
                  <a:lnTo>
                    <a:pt x="133" y="8"/>
                  </a:lnTo>
                  <a:lnTo>
                    <a:pt x="120" y="7"/>
                  </a:lnTo>
                  <a:lnTo>
                    <a:pt x="99" y="3"/>
                  </a:lnTo>
                  <a:lnTo>
                    <a:pt x="56" y="15"/>
                  </a:lnTo>
                  <a:lnTo>
                    <a:pt x="32" y="21"/>
                  </a:lnTo>
                  <a:lnTo>
                    <a:pt x="4" y="25"/>
                  </a:lnTo>
                  <a:lnTo>
                    <a:pt x="0" y="21"/>
                  </a:lnTo>
                  <a:lnTo>
                    <a:pt x="29" y="16"/>
                  </a:lnTo>
                  <a:lnTo>
                    <a:pt x="64" y="8"/>
                  </a:lnTo>
                  <a:lnTo>
                    <a:pt x="97"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15" name="Freeform 171"/>
            <p:cNvSpPr>
              <a:spLocks/>
            </p:cNvSpPr>
            <p:nvPr/>
          </p:nvSpPr>
          <p:spPr bwMode="auto">
            <a:xfrm>
              <a:off x="438" y="1984"/>
              <a:ext cx="11" cy="2"/>
            </a:xfrm>
            <a:custGeom>
              <a:avLst/>
              <a:gdLst>
                <a:gd name="T0" fmla="*/ 2 w 53"/>
                <a:gd name="T1" fmla="*/ 0 h 12"/>
                <a:gd name="T2" fmla="*/ 2 w 53"/>
                <a:gd name="T3" fmla="*/ 0 h 12"/>
                <a:gd name="T4" fmla="*/ 1 w 53"/>
                <a:gd name="T5" fmla="*/ 0 h 12"/>
                <a:gd name="T6" fmla="*/ 0 w 53"/>
                <a:gd name="T7" fmla="*/ 0 h 12"/>
                <a:gd name="T8" fmla="*/ 0 w 53"/>
                <a:gd name="T9" fmla="*/ 0 h 12"/>
                <a:gd name="T10" fmla="*/ 1 w 53"/>
                <a:gd name="T11" fmla="*/ 0 h 12"/>
                <a:gd name="T12" fmla="*/ 2 w 53"/>
                <a:gd name="T13" fmla="*/ 0 h 12"/>
                <a:gd name="T14" fmla="*/ 0 60000 65536"/>
                <a:gd name="T15" fmla="*/ 0 60000 65536"/>
                <a:gd name="T16" fmla="*/ 0 60000 65536"/>
                <a:gd name="T17" fmla="*/ 0 60000 65536"/>
                <a:gd name="T18" fmla="*/ 0 60000 65536"/>
                <a:gd name="T19" fmla="*/ 0 60000 65536"/>
                <a:gd name="T20" fmla="*/ 0 60000 65536"/>
                <a:gd name="T21" fmla="*/ 0 w 53"/>
                <a:gd name="T22" fmla="*/ 0 h 12"/>
                <a:gd name="T23" fmla="*/ 53 w 53"/>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12">
                  <a:moveTo>
                    <a:pt x="53" y="5"/>
                  </a:moveTo>
                  <a:lnTo>
                    <a:pt x="46" y="12"/>
                  </a:lnTo>
                  <a:lnTo>
                    <a:pt x="27" y="9"/>
                  </a:lnTo>
                  <a:lnTo>
                    <a:pt x="5" y="9"/>
                  </a:lnTo>
                  <a:lnTo>
                    <a:pt x="0" y="0"/>
                  </a:lnTo>
                  <a:lnTo>
                    <a:pt x="14" y="3"/>
                  </a:lnTo>
                  <a:lnTo>
                    <a:pt x="53" y="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16" name="Freeform 172"/>
            <p:cNvSpPr>
              <a:spLocks/>
            </p:cNvSpPr>
            <p:nvPr/>
          </p:nvSpPr>
          <p:spPr bwMode="auto">
            <a:xfrm>
              <a:off x="469" y="1982"/>
              <a:ext cx="3" cy="4"/>
            </a:xfrm>
            <a:custGeom>
              <a:avLst/>
              <a:gdLst>
                <a:gd name="T0" fmla="*/ 0 w 11"/>
                <a:gd name="T1" fmla="*/ 0 h 23"/>
                <a:gd name="T2" fmla="*/ 0 w 11"/>
                <a:gd name="T3" fmla="*/ 0 h 23"/>
                <a:gd name="T4" fmla="*/ 0 w 11"/>
                <a:gd name="T5" fmla="*/ 1 h 23"/>
                <a:gd name="T6" fmla="*/ 1 w 11"/>
                <a:gd name="T7" fmla="*/ 1 h 23"/>
                <a:gd name="T8" fmla="*/ 0 w 11"/>
                <a:gd name="T9" fmla="*/ 0 h 23"/>
                <a:gd name="T10" fmla="*/ 0 60000 65536"/>
                <a:gd name="T11" fmla="*/ 0 60000 65536"/>
                <a:gd name="T12" fmla="*/ 0 60000 65536"/>
                <a:gd name="T13" fmla="*/ 0 60000 65536"/>
                <a:gd name="T14" fmla="*/ 0 60000 65536"/>
                <a:gd name="T15" fmla="*/ 0 w 11"/>
                <a:gd name="T16" fmla="*/ 0 h 23"/>
                <a:gd name="T17" fmla="*/ 11 w 11"/>
                <a:gd name="T18" fmla="*/ 23 h 23"/>
              </a:gdLst>
              <a:ahLst/>
              <a:cxnLst>
                <a:cxn ang="T10">
                  <a:pos x="T0" y="T1"/>
                </a:cxn>
                <a:cxn ang="T11">
                  <a:pos x="T2" y="T3"/>
                </a:cxn>
                <a:cxn ang="T12">
                  <a:pos x="T4" y="T5"/>
                </a:cxn>
                <a:cxn ang="T13">
                  <a:pos x="T6" y="T7"/>
                </a:cxn>
                <a:cxn ang="T14">
                  <a:pos x="T8" y="T9"/>
                </a:cxn>
              </a:cxnLst>
              <a:rect l="T15" t="T16" r="T17" b="T18"/>
              <a:pathLst>
                <a:path w="11" h="23">
                  <a:moveTo>
                    <a:pt x="0" y="0"/>
                  </a:moveTo>
                  <a:lnTo>
                    <a:pt x="0" y="6"/>
                  </a:lnTo>
                  <a:lnTo>
                    <a:pt x="2" y="18"/>
                  </a:lnTo>
                  <a:lnTo>
                    <a:pt x="11" y="23"/>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17" name="Freeform 173"/>
            <p:cNvSpPr>
              <a:spLocks/>
            </p:cNvSpPr>
            <p:nvPr/>
          </p:nvSpPr>
          <p:spPr bwMode="auto">
            <a:xfrm>
              <a:off x="462" y="1993"/>
              <a:ext cx="2" cy="2"/>
            </a:xfrm>
            <a:custGeom>
              <a:avLst/>
              <a:gdLst>
                <a:gd name="T0" fmla="*/ 0 w 11"/>
                <a:gd name="T1" fmla="*/ 0 h 13"/>
                <a:gd name="T2" fmla="*/ 0 w 11"/>
                <a:gd name="T3" fmla="*/ 0 h 13"/>
                <a:gd name="T4" fmla="*/ 0 w 11"/>
                <a:gd name="T5" fmla="*/ 0 h 13"/>
                <a:gd name="T6" fmla="*/ 0 w 11"/>
                <a:gd name="T7" fmla="*/ 0 h 13"/>
                <a:gd name="T8" fmla="*/ 0 60000 65536"/>
                <a:gd name="T9" fmla="*/ 0 60000 65536"/>
                <a:gd name="T10" fmla="*/ 0 60000 65536"/>
                <a:gd name="T11" fmla="*/ 0 60000 65536"/>
                <a:gd name="T12" fmla="*/ 0 w 11"/>
                <a:gd name="T13" fmla="*/ 0 h 13"/>
                <a:gd name="T14" fmla="*/ 11 w 11"/>
                <a:gd name="T15" fmla="*/ 13 h 13"/>
              </a:gdLst>
              <a:ahLst/>
              <a:cxnLst>
                <a:cxn ang="T8">
                  <a:pos x="T0" y="T1"/>
                </a:cxn>
                <a:cxn ang="T9">
                  <a:pos x="T2" y="T3"/>
                </a:cxn>
                <a:cxn ang="T10">
                  <a:pos x="T4" y="T5"/>
                </a:cxn>
                <a:cxn ang="T11">
                  <a:pos x="T6" y="T7"/>
                </a:cxn>
              </a:cxnLst>
              <a:rect l="T12" t="T13" r="T14" b="T15"/>
              <a:pathLst>
                <a:path w="11" h="13">
                  <a:moveTo>
                    <a:pt x="0" y="0"/>
                  </a:moveTo>
                  <a:lnTo>
                    <a:pt x="3" y="7"/>
                  </a:lnTo>
                  <a:lnTo>
                    <a:pt x="11" y="13"/>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18" name="Freeform 174"/>
            <p:cNvSpPr>
              <a:spLocks/>
            </p:cNvSpPr>
            <p:nvPr/>
          </p:nvSpPr>
          <p:spPr bwMode="auto">
            <a:xfrm>
              <a:off x="423" y="1977"/>
              <a:ext cx="5" cy="6"/>
            </a:xfrm>
            <a:custGeom>
              <a:avLst/>
              <a:gdLst>
                <a:gd name="T0" fmla="*/ 1 w 25"/>
                <a:gd name="T1" fmla="*/ 0 h 29"/>
                <a:gd name="T2" fmla="*/ 1 w 25"/>
                <a:gd name="T3" fmla="*/ 0 h 29"/>
                <a:gd name="T4" fmla="*/ 1 w 25"/>
                <a:gd name="T5" fmla="*/ 1 h 29"/>
                <a:gd name="T6" fmla="*/ 0 w 25"/>
                <a:gd name="T7" fmla="*/ 1 h 29"/>
                <a:gd name="T8" fmla="*/ 1 w 25"/>
                <a:gd name="T9" fmla="*/ 0 h 29"/>
                <a:gd name="T10" fmla="*/ 0 60000 65536"/>
                <a:gd name="T11" fmla="*/ 0 60000 65536"/>
                <a:gd name="T12" fmla="*/ 0 60000 65536"/>
                <a:gd name="T13" fmla="*/ 0 60000 65536"/>
                <a:gd name="T14" fmla="*/ 0 60000 65536"/>
                <a:gd name="T15" fmla="*/ 0 w 25"/>
                <a:gd name="T16" fmla="*/ 0 h 29"/>
                <a:gd name="T17" fmla="*/ 25 w 25"/>
                <a:gd name="T18" fmla="*/ 29 h 29"/>
              </a:gdLst>
              <a:ahLst/>
              <a:cxnLst>
                <a:cxn ang="T10">
                  <a:pos x="T0" y="T1"/>
                </a:cxn>
                <a:cxn ang="T11">
                  <a:pos x="T2" y="T3"/>
                </a:cxn>
                <a:cxn ang="T12">
                  <a:pos x="T4" y="T5"/>
                </a:cxn>
                <a:cxn ang="T13">
                  <a:pos x="T6" y="T7"/>
                </a:cxn>
                <a:cxn ang="T14">
                  <a:pos x="T8" y="T9"/>
                </a:cxn>
              </a:cxnLst>
              <a:rect l="T15" t="T16" r="T17" b="T18"/>
              <a:pathLst>
                <a:path w="25" h="29">
                  <a:moveTo>
                    <a:pt x="25" y="0"/>
                  </a:moveTo>
                  <a:lnTo>
                    <a:pt x="21" y="9"/>
                  </a:lnTo>
                  <a:lnTo>
                    <a:pt x="21" y="17"/>
                  </a:lnTo>
                  <a:lnTo>
                    <a:pt x="0" y="29"/>
                  </a:lnTo>
                  <a:lnTo>
                    <a:pt x="25"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19" name="Freeform 175"/>
            <p:cNvSpPr>
              <a:spLocks/>
            </p:cNvSpPr>
            <p:nvPr/>
          </p:nvSpPr>
          <p:spPr bwMode="auto">
            <a:xfrm>
              <a:off x="403" y="1977"/>
              <a:ext cx="16" cy="16"/>
            </a:xfrm>
            <a:custGeom>
              <a:avLst/>
              <a:gdLst>
                <a:gd name="T0" fmla="*/ 3 w 80"/>
                <a:gd name="T1" fmla="*/ 0 h 81"/>
                <a:gd name="T2" fmla="*/ 3 w 80"/>
                <a:gd name="T3" fmla="*/ 1 h 81"/>
                <a:gd name="T4" fmla="*/ 2 w 80"/>
                <a:gd name="T5" fmla="*/ 2 h 81"/>
                <a:gd name="T6" fmla="*/ 0 w 80"/>
                <a:gd name="T7" fmla="*/ 3 h 81"/>
                <a:gd name="T8" fmla="*/ 2 w 80"/>
                <a:gd name="T9" fmla="*/ 2 h 81"/>
                <a:gd name="T10" fmla="*/ 3 w 80"/>
                <a:gd name="T11" fmla="*/ 0 h 81"/>
                <a:gd name="T12" fmla="*/ 0 60000 65536"/>
                <a:gd name="T13" fmla="*/ 0 60000 65536"/>
                <a:gd name="T14" fmla="*/ 0 60000 65536"/>
                <a:gd name="T15" fmla="*/ 0 60000 65536"/>
                <a:gd name="T16" fmla="*/ 0 60000 65536"/>
                <a:gd name="T17" fmla="*/ 0 60000 65536"/>
                <a:gd name="T18" fmla="*/ 0 w 80"/>
                <a:gd name="T19" fmla="*/ 0 h 81"/>
                <a:gd name="T20" fmla="*/ 80 w 80"/>
                <a:gd name="T21" fmla="*/ 81 h 81"/>
              </a:gdLst>
              <a:ahLst/>
              <a:cxnLst>
                <a:cxn ang="T12">
                  <a:pos x="T0" y="T1"/>
                </a:cxn>
                <a:cxn ang="T13">
                  <a:pos x="T2" y="T3"/>
                </a:cxn>
                <a:cxn ang="T14">
                  <a:pos x="T4" y="T5"/>
                </a:cxn>
                <a:cxn ang="T15">
                  <a:pos x="T6" y="T7"/>
                </a:cxn>
                <a:cxn ang="T16">
                  <a:pos x="T8" y="T9"/>
                </a:cxn>
                <a:cxn ang="T17">
                  <a:pos x="T10" y="T11"/>
                </a:cxn>
              </a:cxnLst>
              <a:rect l="T18" t="T19" r="T20" b="T21"/>
              <a:pathLst>
                <a:path w="80" h="81">
                  <a:moveTo>
                    <a:pt x="80" y="0"/>
                  </a:moveTo>
                  <a:lnTo>
                    <a:pt x="66" y="26"/>
                  </a:lnTo>
                  <a:lnTo>
                    <a:pt x="50" y="46"/>
                  </a:lnTo>
                  <a:lnTo>
                    <a:pt x="0" y="81"/>
                  </a:lnTo>
                  <a:lnTo>
                    <a:pt x="47" y="38"/>
                  </a:lnTo>
                  <a:lnTo>
                    <a:pt x="8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20" name="Freeform 176"/>
            <p:cNvSpPr>
              <a:spLocks/>
            </p:cNvSpPr>
            <p:nvPr/>
          </p:nvSpPr>
          <p:spPr bwMode="auto">
            <a:xfrm>
              <a:off x="395" y="2000"/>
              <a:ext cx="4" cy="12"/>
            </a:xfrm>
            <a:custGeom>
              <a:avLst/>
              <a:gdLst>
                <a:gd name="T0" fmla="*/ 0 w 18"/>
                <a:gd name="T1" fmla="*/ 0 h 58"/>
                <a:gd name="T2" fmla="*/ 0 w 18"/>
                <a:gd name="T3" fmla="*/ 1 h 58"/>
                <a:gd name="T4" fmla="*/ 1 w 18"/>
                <a:gd name="T5" fmla="*/ 2 h 58"/>
                <a:gd name="T6" fmla="*/ 1 w 18"/>
                <a:gd name="T7" fmla="*/ 2 h 58"/>
                <a:gd name="T8" fmla="*/ 1 w 18"/>
                <a:gd name="T9" fmla="*/ 1 h 58"/>
                <a:gd name="T10" fmla="*/ 1 w 18"/>
                <a:gd name="T11" fmla="*/ 1 h 58"/>
                <a:gd name="T12" fmla="*/ 0 w 18"/>
                <a:gd name="T13" fmla="*/ 0 h 58"/>
                <a:gd name="T14" fmla="*/ 0 60000 65536"/>
                <a:gd name="T15" fmla="*/ 0 60000 65536"/>
                <a:gd name="T16" fmla="*/ 0 60000 65536"/>
                <a:gd name="T17" fmla="*/ 0 60000 65536"/>
                <a:gd name="T18" fmla="*/ 0 60000 65536"/>
                <a:gd name="T19" fmla="*/ 0 60000 65536"/>
                <a:gd name="T20" fmla="*/ 0 60000 65536"/>
                <a:gd name="T21" fmla="*/ 0 w 18"/>
                <a:gd name="T22" fmla="*/ 0 h 58"/>
                <a:gd name="T23" fmla="*/ 18 w 18"/>
                <a:gd name="T24" fmla="*/ 58 h 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 h="58">
                  <a:moveTo>
                    <a:pt x="0" y="0"/>
                  </a:moveTo>
                  <a:lnTo>
                    <a:pt x="11" y="20"/>
                  </a:lnTo>
                  <a:lnTo>
                    <a:pt x="15" y="41"/>
                  </a:lnTo>
                  <a:lnTo>
                    <a:pt x="16" y="58"/>
                  </a:lnTo>
                  <a:lnTo>
                    <a:pt x="18" y="33"/>
                  </a:lnTo>
                  <a:lnTo>
                    <a:pt x="16" y="14"/>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21" name="Freeform 177"/>
            <p:cNvSpPr>
              <a:spLocks/>
            </p:cNvSpPr>
            <p:nvPr/>
          </p:nvSpPr>
          <p:spPr bwMode="auto">
            <a:xfrm>
              <a:off x="432" y="1988"/>
              <a:ext cx="2" cy="4"/>
            </a:xfrm>
            <a:custGeom>
              <a:avLst/>
              <a:gdLst>
                <a:gd name="T0" fmla="*/ 0 w 9"/>
                <a:gd name="T1" fmla="*/ 0 h 21"/>
                <a:gd name="T2" fmla="*/ 0 w 9"/>
                <a:gd name="T3" fmla="*/ 0 h 21"/>
                <a:gd name="T4" fmla="*/ 0 w 9"/>
                <a:gd name="T5" fmla="*/ 1 h 21"/>
                <a:gd name="T6" fmla="*/ 0 w 9"/>
                <a:gd name="T7" fmla="*/ 0 h 21"/>
                <a:gd name="T8" fmla="*/ 0 60000 65536"/>
                <a:gd name="T9" fmla="*/ 0 60000 65536"/>
                <a:gd name="T10" fmla="*/ 0 60000 65536"/>
                <a:gd name="T11" fmla="*/ 0 60000 65536"/>
                <a:gd name="T12" fmla="*/ 0 w 9"/>
                <a:gd name="T13" fmla="*/ 0 h 21"/>
                <a:gd name="T14" fmla="*/ 9 w 9"/>
                <a:gd name="T15" fmla="*/ 21 h 21"/>
              </a:gdLst>
              <a:ahLst/>
              <a:cxnLst>
                <a:cxn ang="T8">
                  <a:pos x="T0" y="T1"/>
                </a:cxn>
                <a:cxn ang="T9">
                  <a:pos x="T2" y="T3"/>
                </a:cxn>
                <a:cxn ang="T10">
                  <a:pos x="T4" y="T5"/>
                </a:cxn>
                <a:cxn ang="T11">
                  <a:pos x="T6" y="T7"/>
                </a:cxn>
              </a:cxnLst>
              <a:rect l="T12" t="T13" r="T14" b="T15"/>
              <a:pathLst>
                <a:path w="9" h="21">
                  <a:moveTo>
                    <a:pt x="2" y="0"/>
                  </a:moveTo>
                  <a:lnTo>
                    <a:pt x="0" y="9"/>
                  </a:lnTo>
                  <a:lnTo>
                    <a:pt x="9" y="21"/>
                  </a:lnTo>
                  <a:lnTo>
                    <a:pt x="2"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115" name="Group 178"/>
          <p:cNvGrpSpPr>
            <a:grpSpLocks/>
          </p:cNvGrpSpPr>
          <p:nvPr/>
        </p:nvGrpSpPr>
        <p:grpSpPr bwMode="auto">
          <a:xfrm>
            <a:off x="257175" y="3105150"/>
            <a:ext cx="363538" cy="415925"/>
            <a:chOff x="162" y="1828"/>
            <a:chExt cx="229" cy="262"/>
          </a:xfrm>
        </p:grpSpPr>
        <p:sp>
          <p:nvSpPr>
            <p:cNvPr id="3298" name="Freeform 179"/>
            <p:cNvSpPr>
              <a:spLocks/>
            </p:cNvSpPr>
            <p:nvPr/>
          </p:nvSpPr>
          <p:spPr bwMode="auto">
            <a:xfrm>
              <a:off x="286" y="1828"/>
              <a:ext cx="7" cy="5"/>
            </a:xfrm>
            <a:custGeom>
              <a:avLst/>
              <a:gdLst>
                <a:gd name="T0" fmla="*/ 1 w 37"/>
                <a:gd name="T1" fmla="*/ 0 h 25"/>
                <a:gd name="T2" fmla="*/ 1 w 37"/>
                <a:gd name="T3" fmla="*/ 0 h 25"/>
                <a:gd name="T4" fmla="*/ 1 w 37"/>
                <a:gd name="T5" fmla="*/ 0 h 25"/>
                <a:gd name="T6" fmla="*/ 0 w 37"/>
                <a:gd name="T7" fmla="*/ 1 h 25"/>
                <a:gd name="T8" fmla="*/ 0 w 37"/>
                <a:gd name="T9" fmla="*/ 1 h 25"/>
                <a:gd name="T10" fmla="*/ 0 w 37"/>
                <a:gd name="T11" fmla="*/ 1 h 25"/>
                <a:gd name="T12" fmla="*/ 1 w 37"/>
                <a:gd name="T13" fmla="*/ 1 h 25"/>
                <a:gd name="T14" fmla="*/ 1 w 37"/>
                <a:gd name="T15" fmla="*/ 0 h 25"/>
                <a:gd name="T16" fmla="*/ 0 60000 65536"/>
                <a:gd name="T17" fmla="*/ 0 60000 65536"/>
                <a:gd name="T18" fmla="*/ 0 60000 65536"/>
                <a:gd name="T19" fmla="*/ 0 60000 65536"/>
                <a:gd name="T20" fmla="*/ 0 60000 65536"/>
                <a:gd name="T21" fmla="*/ 0 60000 65536"/>
                <a:gd name="T22" fmla="*/ 0 60000 65536"/>
                <a:gd name="T23" fmla="*/ 0 60000 65536"/>
                <a:gd name="T24" fmla="*/ 0 w 37"/>
                <a:gd name="T25" fmla="*/ 0 h 25"/>
                <a:gd name="T26" fmla="*/ 37 w 37"/>
                <a:gd name="T27" fmla="*/ 25 h 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7" h="25">
                  <a:moveTo>
                    <a:pt x="37" y="0"/>
                  </a:moveTo>
                  <a:lnTo>
                    <a:pt x="26" y="7"/>
                  </a:lnTo>
                  <a:lnTo>
                    <a:pt x="16" y="10"/>
                  </a:lnTo>
                  <a:lnTo>
                    <a:pt x="6" y="16"/>
                  </a:lnTo>
                  <a:lnTo>
                    <a:pt x="0" y="25"/>
                  </a:lnTo>
                  <a:lnTo>
                    <a:pt x="9" y="22"/>
                  </a:lnTo>
                  <a:lnTo>
                    <a:pt x="26" y="17"/>
                  </a:lnTo>
                  <a:lnTo>
                    <a:pt x="37"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99" name="Freeform 180"/>
            <p:cNvSpPr>
              <a:spLocks/>
            </p:cNvSpPr>
            <p:nvPr/>
          </p:nvSpPr>
          <p:spPr bwMode="auto">
            <a:xfrm>
              <a:off x="289" y="1837"/>
              <a:ext cx="2" cy="3"/>
            </a:xfrm>
            <a:custGeom>
              <a:avLst/>
              <a:gdLst>
                <a:gd name="T0" fmla="*/ 0 w 9"/>
                <a:gd name="T1" fmla="*/ 0 h 16"/>
                <a:gd name="T2" fmla="*/ 0 w 9"/>
                <a:gd name="T3" fmla="*/ 0 h 16"/>
                <a:gd name="T4" fmla="*/ 0 w 9"/>
                <a:gd name="T5" fmla="*/ 1 h 16"/>
                <a:gd name="T6" fmla="*/ 0 w 9"/>
                <a:gd name="T7" fmla="*/ 0 h 16"/>
                <a:gd name="T8" fmla="*/ 0 60000 65536"/>
                <a:gd name="T9" fmla="*/ 0 60000 65536"/>
                <a:gd name="T10" fmla="*/ 0 60000 65536"/>
                <a:gd name="T11" fmla="*/ 0 60000 65536"/>
                <a:gd name="T12" fmla="*/ 0 w 9"/>
                <a:gd name="T13" fmla="*/ 0 h 16"/>
                <a:gd name="T14" fmla="*/ 9 w 9"/>
                <a:gd name="T15" fmla="*/ 16 h 16"/>
              </a:gdLst>
              <a:ahLst/>
              <a:cxnLst>
                <a:cxn ang="T8">
                  <a:pos x="T0" y="T1"/>
                </a:cxn>
                <a:cxn ang="T9">
                  <a:pos x="T2" y="T3"/>
                </a:cxn>
                <a:cxn ang="T10">
                  <a:pos x="T4" y="T5"/>
                </a:cxn>
                <a:cxn ang="T11">
                  <a:pos x="T6" y="T7"/>
                </a:cxn>
              </a:cxnLst>
              <a:rect l="T12" t="T13" r="T14" b="T15"/>
              <a:pathLst>
                <a:path w="9" h="16">
                  <a:moveTo>
                    <a:pt x="9" y="0"/>
                  </a:moveTo>
                  <a:lnTo>
                    <a:pt x="0" y="0"/>
                  </a:lnTo>
                  <a:lnTo>
                    <a:pt x="0" y="16"/>
                  </a:lnTo>
                  <a:lnTo>
                    <a:pt x="9"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00" name="Freeform 181"/>
            <p:cNvSpPr>
              <a:spLocks/>
            </p:cNvSpPr>
            <p:nvPr/>
          </p:nvSpPr>
          <p:spPr bwMode="auto">
            <a:xfrm>
              <a:off x="260" y="1863"/>
              <a:ext cx="62" cy="154"/>
            </a:xfrm>
            <a:custGeom>
              <a:avLst/>
              <a:gdLst>
                <a:gd name="T0" fmla="*/ 2 w 309"/>
                <a:gd name="T1" fmla="*/ 0 h 772"/>
                <a:gd name="T2" fmla="*/ 3 w 309"/>
                <a:gd name="T3" fmla="*/ 1 h 772"/>
                <a:gd name="T4" fmla="*/ 3 w 309"/>
                <a:gd name="T5" fmla="*/ 3 h 772"/>
                <a:gd name="T6" fmla="*/ 5 w 309"/>
                <a:gd name="T7" fmla="*/ 5 h 772"/>
                <a:gd name="T8" fmla="*/ 9 w 309"/>
                <a:gd name="T9" fmla="*/ 13 h 772"/>
                <a:gd name="T10" fmla="*/ 11 w 309"/>
                <a:gd name="T11" fmla="*/ 21 h 772"/>
                <a:gd name="T12" fmla="*/ 12 w 309"/>
                <a:gd name="T13" fmla="*/ 31 h 772"/>
                <a:gd name="T14" fmla="*/ 7 w 309"/>
                <a:gd name="T15" fmla="*/ 26 h 772"/>
                <a:gd name="T16" fmla="*/ 0 w 309"/>
                <a:gd name="T17" fmla="*/ 4 h 772"/>
                <a:gd name="T18" fmla="*/ 2 w 309"/>
                <a:gd name="T19" fmla="*/ 0 h 7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9"/>
                <a:gd name="T31" fmla="*/ 0 h 772"/>
                <a:gd name="T32" fmla="*/ 309 w 309"/>
                <a:gd name="T33" fmla="*/ 772 h 77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9" h="772">
                  <a:moveTo>
                    <a:pt x="46" y="0"/>
                  </a:moveTo>
                  <a:lnTo>
                    <a:pt x="75" y="32"/>
                  </a:lnTo>
                  <a:lnTo>
                    <a:pt x="84" y="78"/>
                  </a:lnTo>
                  <a:lnTo>
                    <a:pt x="127" y="122"/>
                  </a:lnTo>
                  <a:lnTo>
                    <a:pt x="218" y="330"/>
                  </a:lnTo>
                  <a:lnTo>
                    <a:pt x="269" y="519"/>
                  </a:lnTo>
                  <a:lnTo>
                    <a:pt x="309" y="772"/>
                  </a:lnTo>
                  <a:lnTo>
                    <a:pt x="182" y="659"/>
                  </a:lnTo>
                  <a:lnTo>
                    <a:pt x="0" y="100"/>
                  </a:lnTo>
                  <a:lnTo>
                    <a:pt x="46" y="0"/>
                  </a:lnTo>
                  <a:close/>
                </a:path>
              </a:pathLst>
            </a:custGeom>
            <a:solidFill>
              <a:srgbClr val="400000"/>
            </a:solidFill>
            <a:ln w="3175">
              <a:solidFill>
                <a:srgbClr val="000000"/>
              </a:solidFill>
              <a:round/>
              <a:headEnd/>
              <a:tailEnd/>
            </a:ln>
          </p:spPr>
          <p:txBody>
            <a:bodyPr/>
            <a:lstStyle/>
            <a:p>
              <a:endParaRPr lang="zh-CN" altLang="en-US"/>
            </a:p>
          </p:txBody>
        </p:sp>
        <p:sp>
          <p:nvSpPr>
            <p:cNvPr id="3301" name="Freeform 182"/>
            <p:cNvSpPr>
              <a:spLocks/>
            </p:cNvSpPr>
            <p:nvPr/>
          </p:nvSpPr>
          <p:spPr bwMode="auto">
            <a:xfrm>
              <a:off x="162" y="1833"/>
              <a:ext cx="229" cy="257"/>
            </a:xfrm>
            <a:custGeom>
              <a:avLst/>
              <a:gdLst>
                <a:gd name="T0" fmla="*/ 8 w 1147"/>
                <a:gd name="T1" fmla="*/ 3 h 1285"/>
                <a:gd name="T2" fmla="*/ 10 w 1147"/>
                <a:gd name="T3" fmla="*/ 0 h 1285"/>
                <a:gd name="T4" fmla="*/ 21 w 1147"/>
                <a:gd name="T5" fmla="*/ 5 h 1285"/>
                <a:gd name="T6" fmla="*/ 22 w 1147"/>
                <a:gd name="T7" fmla="*/ 8 h 1285"/>
                <a:gd name="T8" fmla="*/ 22 w 1147"/>
                <a:gd name="T9" fmla="*/ 10 h 1285"/>
                <a:gd name="T10" fmla="*/ 24 w 1147"/>
                <a:gd name="T11" fmla="*/ 11 h 1285"/>
                <a:gd name="T12" fmla="*/ 25 w 1147"/>
                <a:gd name="T13" fmla="*/ 14 h 1285"/>
                <a:gd name="T14" fmla="*/ 27 w 1147"/>
                <a:gd name="T15" fmla="*/ 19 h 1285"/>
                <a:gd name="T16" fmla="*/ 29 w 1147"/>
                <a:gd name="T17" fmla="*/ 27 h 1285"/>
                <a:gd name="T18" fmla="*/ 30 w 1147"/>
                <a:gd name="T19" fmla="*/ 31 h 1285"/>
                <a:gd name="T20" fmla="*/ 39 w 1147"/>
                <a:gd name="T21" fmla="*/ 31 h 1285"/>
                <a:gd name="T22" fmla="*/ 40 w 1147"/>
                <a:gd name="T23" fmla="*/ 32 h 1285"/>
                <a:gd name="T24" fmla="*/ 45 w 1147"/>
                <a:gd name="T25" fmla="*/ 32 h 1285"/>
                <a:gd name="T26" fmla="*/ 46 w 1147"/>
                <a:gd name="T27" fmla="*/ 34 h 1285"/>
                <a:gd name="T28" fmla="*/ 46 w 1147"/>
                <a:gd name="T29" fmla="*/ 36 h 1285"/>
                <a:gd name="T30" fmla="*/ 45 w 1147"/>
                <a:gd name="T31" fmla="*/ 38 h 1285"/>
                <a:gd name="T32" fmla="*/ 42 w 1147"/>
                <a:gd name="T33" fmla="*/ 39 h 1285"/>
                <a:gd name="T34" fmla="*/ 40 w 1147"/>
                <a:gd name="T35" fmla="*/ 42 h 1285"/>
                <a:gd name="T36" fmla="*/ 36 w 1147"/>
                <a:gd name="T37" fmla="*/ 43 h 1285"/>
                <a:gd name="T38" fmla="*/ 34 w 1147"/>
                <a:gd name="T39" fmla="*/ 43 h 1285"/>
                <a:gd name="T40" fmla="*/ 30 w 1147"/>
                <a:gd name="T41" fmla="*/ 43 h 1285"/>
                <a:gd name="T42" fmla="*/ 30 w 1147"/>
                <a:gd name="T43" fmla="*/ 44 h 1285"/>
                <a:gd name="T44" fmla="*/ 30 w 1147"/>
                <a:gd name="T45" fmla="*/ 47 h 1285"/>
                <a:gd name="T46" fmla="*/ 30 w 1147"/>
                <a:gd name="T47" fmla="*/ 49 h 1285"/>
                <a:gd name="T48" fmla="*/ 28 w 1147"/>
                <a:gd name="T49" fmla="*/ 49 h 1285"/>
                <a:gd name="T50" fmla="*/ 26 w 1147"/>
                <a:gd name="T51" fmla="*/ 49 h 1285"/>
                <a:gd name="T52" fmla="*/ 25 w 1147"/>
                <a:gd name="T53" fmla="*/ 51 h 1285"/>
                <a:gd name="T54" fmla="*/ 22 w 1147"/>
                <a:gd name="T55" fmla="*/ 51 h 1285"/>
                <a:gd name="T56" fmla="*/ 20 w 1147"/>
                <a:gd name="T57" fmla="*/ 51 h 1285"/>
                <a:gd name="T58" fmla="*/ 17 w 1147"/>
                <a:gd name="T59" fmla="*/ 50 h 1285"/>
                <a:gd name="T60" fmla="*/ 13 w 1147"/>
                <a:gd name="T61" fmla="*/ 50 h 1285"/>
                <a:gd name="T62" fmla="*/ 10 w 1147"/>
                <a:gd name="T63" fmla="*/ 51 h 1285"/>
                <a:gd name="T64" fmla="*/ 6 w 1147"/>
                <a:gd name="T65" fmla="*/ 51 h 1285"/>
                <a:gd name="T66" fmla="*/ 4 w 1147"/>
                <a:gd name="T67" fmla="*/ 48 h 1285"/>
                <a:gd name="T68" fmla="*/ 4 w 1147"/>
                <a:gd name="T69" fmla="*/ 45 h 1285"/>
                <a:gd name="T70" fmla="*/ 3 w 1147"/>
                <a:gd name="T71" fmla="*/ 42 h 1285"/>
                <a:gd name="T72" fmla="*/ 3 w 1147"/>
                <a:gd name="T73" fmla="*/ 37 h 1285"/>
                <a:gd name="T74" fmla="*/ 1 w 1147"/>
                <a:gd name="T75" fmla="*/ 32 h 1285"/>
                <a:gd name="T76" fmla="*/ 0 w 1147"/>
                <a:gd name="T77" fmla="*/ 26 h 1285"/>
                <a:gd name="T78" fmla="*/ 0 w 1147"/>
                <a:gd name="T79" fmla="*/ 19 h 1285"/>
                <a:gd name="T80" fmla="*/ 0 w 1147"/>
                <a:gd name="T81" fmla="*/ 14 h 1285"/>
                <a:gd name="T82" fmla="*/ 1 w 1147"/>
                <a:gd name="T83" fmla="*/ 10 h 1285"/>
                <a:gd name="T84" fmla="*/ 1 w 1147"/>
                <a:gd name="T85" fmla="*/ 8 h 1285"/>
                <a:gd name="T86" fmla="*/ 3 w 1147"/>
                <a:gd name="T87" fmla="*/ 6 h 1285"/>
                <a:gd name="T88" fmla="*/ 6 w 1147"/>
                <a:gd name="T89" fmla="*/ 4 h 1285"/>
                <a:gd name="T90" fmla="*/ 8 w 1147"/>
                <a:gd name="T91" fmla="*/ 3 h 128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147"/>
                <a:gd name="T139" fmla="*/ 0 h 1285"/>
                <a:gd name="T140" fmla="*/ 1147 w 1147"/>
                <a:gd name="T141" fmla="*/ 1285 h 128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147" h="1285">
                  <a:moveTo>
                    <a:pt x="212" y="67"/>
                  </a:moveTo>
                  <a:lnTo>
                    <a:pt x="247" y="0"/>
                  </a:lnTo>
                  <a:lnTo>
                    <a:pt x="528" y="116"/>
                  </a:lnTo>
                  <a:lnTo>
                    <a:pt x="541" y="206"/>
                  </a:lnTo>
                  <a:lnTo>
                    <a:pt x="563" y="238"/>
                  </a:lnTo>
                  <a:lnTo>
                    <a:pt x="595" y="274"/>
                  </a:lnTo>
                  <a:lnTo>
                    <a:pt x="614" y="339"/>
                  </a:lnTo>
                  <a:lnTo>
                    <a:pt x="676" y="487"/>
                  </a:lnTo>
                  <a:lnTo>
                    <a:pt x="727" y="663"/>
                  </a:lnTo>
                  <a:lnTo>
                    <a:pt x="748" y="780"/>
                  </a:lnTo>
                  <a:lnTo>
                    <a:pt x="974" y="785"/>
                  </a:lnTo>
                  <a:lnTo>
                    <a:pt x="1011" y="807"/>
                  </a:lnTo>
                  <a:lnTo>
                    <a:pt x="1115" y="807"/>
                  </a:lnTo>
                  <a:lnTo>
                    <a:pt x="1143" y="853"/>
                  </a:lnTo>
                  <a:lnTo>
                    <a:pt x="1147" y="907"/>
                  </a:lnTo>
                  <a:lnTo>
                    <a:pt x="1137" y="956"/>
                  </a:lnTo>
                  <a:lnTo>
                    <a:pt x="1042" y="974"/>
                  </a:lnTo>
                  <a:lnTo>
                    <a:pt x="997" y="1041"/>
                  </a:lnTo>
                  <a:lnTo>
                    <a:pt x="907" y="1064"/>
                  </a:lnTo>
                  <a:lnTo>
                    <a:pt x="840" y="1064"/>
                  </a:lnTo>
                  <a:lnTo>
                    <a:pt x="763" y="1079"/>
                  </a:lnTo>
                  <a:lnTo>
                    <a:pt x="759" y="1110"/>
                  </a:lnTo>
                  <a:lnTo>
                    <a:pt x="763" y="1177"/>
                  </a:lnTo>
                  <a:lnTo>
                    <a:pt x="754" y="1223"/>
                  </a:lnTo>
                  <a:lnTo>
                    <a:pt x="713" y="1227"/>
                  </a:lnTo>
                  <a:lnTo>
                    <a:pt x="663" y="1236"/>
                  </a:lnTo>
                  <a:lnTo>
                    <a:pt x="614" y="1282"/>
                  </a:lnTo>
                  <a:lnTo>
                    <a:pt x="554" y="1282"/>
                  </a:lnTo>
                  <a:lnTo>
                    <a:pt x="501" y="1276"/>
                  </a:lnTo>
                  <a:lnTo>
                    <a:pt x="420" y="1250"/>
                  </a:lnTo>
                  <a:lnTo>
                    <a:pt x="330" y="1259"/>
                  </a:lnTo>
                  <a:lnTo>
                    <a:pt x="238" y="1285"/>
                  </a:lnTo>
                  <a:lnTo>
                    <a:pt x="153" y="1267"/>
                  </a:lnTo>
                  <a:lnTo>
                    <a:pt x="95" y="1200"/>
                  </a:lnTo>
                  <a:lnTo>
                    <a:pt x="99" y="1128"/>
                  </a:lnTo>
                  <a:lnTo>
                    <a:pt x="76" y="1038"/>
                  </a:lnTo>
                  <a:lnTo>
                    <a:pt x="64" y="920"/>
                  </a:lnTo>
                  <a:lnTo>
                    <a:pt x="36" y="812"/>
                  </a:lnTo>
                  <a:lnTo>
                    <a:pt x="0" y="650"/>
                  </a:lnTo>
                  <a:lnTo>
                    <a:pt x="4" y="487"/>
                  </a:lnTo>
                  <a:lnTo>
                    <a:pt x="4" y="342"/>
                  </a:lnTo>
                  <a:lnTo>
                    <a:pt x="14" y="243"/>
                  </a:lnTo>
                  <a:lnTo>
                    <a:pt x="36" y="198"/>
                  </a:lnTo>
                  <a:lnTo>
                    <a:pt x="87" y="162"/>
                  </a:lnTo>
                  <a:lnTo>
                    <a:pt x="145" y="102"/>
                  </a:lnTo>
                  <a:lnTo>
                    <a:pt x="212" y="67"/>
                  </a:lnTo>
                  <a:close/>
                </a:path>
              </a:pathLst>
            </a:custGeom>
            <a:solidFill>
              <a:srgbClr val="C0C0C0"/>
            </a:solidFill>
            <a:ln w="3175">
              <a:solidFill>
                <a:srgbClr val="000000"/>
              </a:solidFill>
              <a:round/>
              <a:headEnd/>
              <a:tailEnd/>
            </a:ln>
          </p:spPr>
          <p:txBody>
            <a:bodyPr/>
            <a:lstStyle/>
            <a:p>
              <a:endParaRPr lang="zh-CN" altLang="en-US"/>
            </a:p>
          </p:txBody>
        </p:sp>
        <p:sp>
          <p:nvSpPr>
            <p:cNvPr id="3302" name="Freeform 183"/>
            <p:cNvSpPr>
              <a:spLocks/>
            </p:cNvSpPr>
            <p:nvPr/>
          </p:nvSpPr>
          <p:spPr bwMode="auto">
            <a:xfrm>
              <a:off x="166" y="1848"/>
              <a:ext cx="145" cy="240"/>
            </a:xfrm>
            <a:custGeom>
              <a:avLst/>
              <a:gdLst>
                <a:gd name="T0" fmla="*/ 25 w 725"/>
                <a:gd name="T1" fmla="*/ 40 h 1198"/>
                <a:gd name="T2" fmla="*/ 18 w 725"/>
                <a:gd name="T3" fmla="*/ 39 h 1198"/>
                <a:gd name="T4" fmla="*/ 13 w 725"/>
                <a:gd name="T5" fmla="*/ 37 h 1198"/>
                <a:gd name="T6" fmla="*/ 10 w 725"/>
                <a:gd name="T7" fmla="*/ 33 h 1198"/>
                <a:gd name="T8" fmla="*/ 11 w 725"/>
                <a:gd name="T9" fmla="*/ 30 h 1198"/>
                <a:gd name="T10" fmla="*/ 6 w 725"/>
                <a:gd name="T11" fmla="*/ 24 h 1198"/>
                <a:gd name="T12" fmla="*/ 11 w 725"/>
                <a:gd name="T13" fmla="*/ 27 h 1198"/>
                <a:gd name="T14" fmla="*/ 8 w 725"/>
                <a:gd name="T15" fmla="*/ 21 h 1198"/>
                <a:gd name="T16" fmla="*/ 5 w 725"/>
                <a:gd name="T17" fmla="*/ 14 h 1198"/>
                <a:gd name="T18" fmla="*/ 10 w 725"/>
                <a:gd name="T19" fmla="*/ 20 h 1198"/>
                <a:gd name="T20" fmla="*/ 11 w 725"/>
                <a:gd name="T21" fmla="*/ 11 h 1198"/>
                <a:gd name="T22" fmla="*/ 14 w 725"/>
                <a:gd name="T23" fmla="*/ 8 h 1198"/>
                <a:gd name="T24" fmla="*/ 17 w 725"/>
                <a:gd name="T25" fmla="*/ 6 h 1198"/>
                <a:gd name="T26" fmla="*/ 10 w 725"/>
                <a:gd name="T27" fmla="*/ 4 h 1198"/>
                <a:gd name="T28" fmla="*/ 7 w 725"/>
                <a:gd name="T29" fmla="*/ 6 h 1198"/>
                <a:gd name="T30" fmla="*/ 9 w 725"/>
                <a:gd name="T31" fmla="*/ 4 h 1198"/>
                <a:gd name="T32" fmla="*/ 13 w 725"/>
                <a:gd name="T33" fmla="*/ 2 h 1198"/>
                <a:gd name="T34" fmla="*/ 10 w 725"/>
                <a:gd name="T35" fmla="*/ 1 h 1198"/>
                <a:gd name="T36" fmla="*/ 8 w 725"/>
                <a:gd name="T37" fmla="*/ 0 h 1198"/>
                <a:gd name="T38" fmla="*/ 4 w 725"/>
                <a:gd name="T39" fmla="*/ 3 h 1198"/>
                <a:gd name="T40" fmla="*/ 1 w 725"/>
                <a:gd name="T41" fmla="*/ 5 h 1198"/>
                <a:gd name="T42" fmla="*/ 0 w 725"/>
                <a:gd name="T43" fmla="*/ 10 h 1198"/>
                <a:gd name="T44" fmla="*/ 0 w 725"/>
                <a:gd name="T45" fmla="*/ 18 h 1198"/>
                <a:gd name="T46" fmla="*/ 1 w 725"/>
                <a:gd name="T47" fmla="*/ 28 h 1198"/>
                <a:gd name="T48" fmla="*/ 3 w 725"/>
                <a:gd name="T49" fmla="*/ 38 h 1198"/>
                <a:gd name="T50" fmla="*/ 4 w 725"/>
                <a:gd name="T51" fmla="*/ 44 h 1198"/>
                <a:gd name="T52" fmla="*/ 5 w 725"/>
                <a:gd name="T53" fmla="*/ 47 h 1198"/>
                <a:gd name="T54" fmla="*/ 9 w 725"/>
                <a:gd name="T55" fmla="*/ 48 h 1198"/>
                <a:gd name="T56" fmla="*/ 12 w 725"/>
                <a:gd name="T57" fmla="*/ 47 h 1198"/>
                <a:gd name="T58" fmla="*/ 13 w 725"/>
                <a:gd name="T59" fmla="*/ 45 h 1198"/>
                <a:gd name="T60" fmla="*/ 14 w 725"/>
                <a:gd name="T61" fmla="*/ 44 h 1198"/>
                <a:gd name="T62" fmla="*/ 17 w 725"/>
                <a:gd name="T63" fmla="*/ 47 h 1198"/>
                <a:gd name="T64" fmla="*/ 21 w 725"/>
                <a:gd name="T65" fmla="*/ 47 h 1198"/>
                <a:gd name="T66" fmla="*/ 24 w 725"/>
                <a:gd name="T67" fmla="*/ 47 h 1198"/>
                <a:gd name="T68" fmla="*/ 22 w 725"/>
                <a:gd name="T69" fmla="*/ 45 h 1198"/>
                <a:gd name="T70" fmla="*/ 19 w 725"/>
                <a:gd name="T71" fmla="*/ 42 h 1198"/>
                <a:gd name="T72" fmla="*/ 24 w 725"/>
                <a:gd name="T73" fmla="*/ 44 h 1198"/>
                <a:gd name="T74" fmla="*/ 28 w 725"/>
                <a:gd name="T75" fmla="*/ 46 h 1198"/>
                <a:gd name="T76" fmla="*/ 29 w 725"/>
                <a:gd name="T77" fmla="*/ 44 h 119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725"/>
                <a:gd name="T118" fmla="*/ 0 h 1198"/>
                <a:gd name="T119" fmla="*/ 725 w 725"/>
                <a:gd name="T120" fmla="*/ 1198 h 119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725" h="1198">
                  <a:moveTo>
                    <a:pt x="725" y="1005"/>
                  </a:moveTo>
                  <a:lnTo>
                    <a:pt x="630" y="990"/>
                  </a:lnTo>
                  <a:lnTo>
                    <a:pt x="549" y="986"/>
                  </a:lnTo>
                  <a:lnTo>
                    <a:pt x="460" y="978"/>
                  </a:lnTo>
                  <a:lnTo>
                    <a:pt x="359" y="963"/>
                  </a:lnTo>
                  <a:lnTo>
                    <a:pt x="314" y="932"/>
                  </a:lnTo>
                  <a:lnTo>
                    <a:pt x="193" y="780"/>
                  </a:lnTo>
                  <a:lnTo>
                    <a:pt x="256" y="825"/>
                  </a:lnTo>
                  <a:lnTo>
                    <a:pt x="297" y="861"/>
                  </a:lnTo>
                  <a:lnTo>
                    <a:pt x="274" y="753"/>
                  </a:lnTo>
                  <a:lnTo>
                    <a:pt x="228" y="712"/>
                  </a:lnTo>
                  <a:lnTo>
                    <a:pt x="162" y="600"/>
                  </a:lnTo>
                  <a:lnTo>
                    <a:pt x="225" y="653"/>
                  </a:lnTo>
                  <a:lnTo>
                    <a:pt x="266" y="668"/>
                  </a:lnTo>
                  <a:lnTo>
                    <a:pt x="256" y="590"/>
                  </a:lnTo>
                  <a:lnTo>
                    <a:pt x="211" y="532"/>
                  </a:lnTo>
                  <a:lnTo>
                    <a:pt x="167" y="487"/>
                  </a:lnTo>
                  <a:lnTo>
                    <a:pt x="121" y="355"/>
                  </a:lnTo>
                  <a:lnTo>
                    <a:pt x="207" y="464"/>
                  </a:lnTo>
                  <a:lnTo>
                    <a:pt x="256" y="504"/>
                  </a:lnTo>
                  <a:lnTo>
                    <a:pt x="261" y="337"/>
                  </a:lnTo>
                  <a:lnTo>
                    <a:pt x="274" y="271"/>
                  </a:lnTo>
                  <a:lnTo>
                    <a:pt x="301" y="240"/>
                  </a:lnTo>
                  <a:lnTo>
                    <a:pt x="341" y="190"/>
                  </a:lnTo>
                  <a:lnTo>
                    <a:pt x="405" y="167"/>
                  </a:lnTo>
                  <a:lnTo>
                    <a:pt x="437" y="153"/>
                  </a:lnTo>
                  <a:lnTo>
                    <a:pt x="347" y="68"/>
                  </a:lnTo>
                  <a:lnTo>
                    <a:pt x="251" y="90"/>
                  </a:lnTo>
                  <a:lnTo>
                    <a:pt x="188" y="127"/>
                  </a:lnTo>
                  <a:lnTo>
                    <a:pt x="167" y="162"/>
                  </a:lnTo>
                  <a:lnTo>
                    <a:pt x="184" y="107"/>
                  </a:lnTo>
                  <a:lnTo>
                    <a:pt x="220" y="90"/>
                  </a:lnTo>
                  <a:lnTo>
                    <a:pt x="278" y="68"/>
                  </a:lnTo>
                  <a:lnTo>
                    <a:pt x="324" y="60"/>
                  </a:lnTo>
                  <a:lnTo>
                    <a:pt x="297" y="45"/>
                  </a:lnTo>
                  <a:lnTo>
                    <a:pt x="251" y="32"/>
                  </a:lnTo>
                  <a:lnTo>
                    <a:pt x="211" y="17"/>
                  </a:lnTo>
                  <a:lnTo>
                    <a:pt x="188" y="0"/>
                  </a:lnTo>
                  <a:lnTo>
                    <a:pt x="136" y="37"/>
                  </a:lnTo>
                  <a:lnTo>
                    <a:pt x="104" y="68"/>
                  </a:lnTo>
                  <a:lnTo>
                    <a:pt x="73" y="107"/>
                  </a:lnTo>
                  <a:lnTo>
                    <a:pt x="27" y="130"/>
                  </a:lnTo>
                  <a:lnTo>
                    <a:pt x="18" y="172"/>
                  </a:lnTo>
                  <a:lnTo>
                    <a:pt x="0" y="240"/>
                  </a:lnTo>
                  <a:lnTo>
                    <a:pt x="0" y="342"/>
                  </a:lnTo>
                  <a:lnTo>
                    <a:pt x="5" y="450"/>
                  </a:lnTo>
                  <a:lnTo>
                    <a:pt x="8" y="573"/>
                  </a:lnTo>
                  <a:lnTo>
                    <a:pt x="31" y="698"/>
                  </a:lnTo>
                  <a:lnTo>
                    <a:pt x="58" y="830"/>
                  </a:lnTo>
                  <a:lnTo>
                    <a:pt x="73" y="941"/>
                  </a:lnTo>
                  <a:lnTo>
                    <a:pt x="95" y="1022"/>
                  </a:lnTo>
                  <a:lnTo>
                    <a:pt x="90" y="1095"/>
                  </a:lnTo>
                  <a:lnTo>
                    <a:pt x="99" y="1135"/>
                  </a:lnTo>
                  <a:lnTo>
                    <a:pt x="131" y="1166"/>
                  </a:lnTo>
                  <a:lnTo>
                    <a:pt x="171" y="1193"/>
                  </a:lnTo>
                  <a:lnTo>
                    <a:pt x="225" y="1198"/>
                  </a:lnTo>
                  <a:lnTo>
                    <a:pt x="251" y="1185"/>
                  </a:lnTo>
                  <a:lnTo>
                    <a:pt x="288" y="1181"/>
                  </a:lnTo>
                  <a:lnTo>
                    <a:pt x="374" y="1163"/>
                  </a:lnTo>
                  <a:lnTo>
                    <a:pt x="337" y="1118"/>
                  </a:lnTo>
                  <a:lnTo>
                    <a:pt x="297" y="1053"/>
                  </a:lnTo>
                  <a:lnTo>
                    <a:pt x="356" y="1099"/>
                  </a:lnTo>
                  <a:lnTo>
                    <a:pt x="401" y="1140"/>
                  </a:lnTo>
                  <a:lnTo>
                    <a:pt x="433" y="1163"/>
                  </a:lnTo>
                  <a:lnTo>
                    <a:pt x="477" y="1185"/>
                  </a:lnTo>
                  <a:lnTo>
                    <a:pt x="527" y="1185"/>
                  </a:lnTo>
                  <a:lnTo>
                    <a:pt x="575" y="1185"/>
                  </a:lnTo>
                  <a:lnTo>
                    <a:pt x="603" y="1172"/>
                  </a:lnTo>
                  <a:lnTo>
                    <a:pt x="616" y="1158"/>
                  </a:lnTo>
                  <a:lnTo>
                    <a:pt x="553" y="1122"/>
                  </a:lnTo>
                  <a:lnTo>
                    <a:pt x="491" y="1063"/>
                  </a:lnTo>
                  <a:lnTo>
                    <a:pt x="472" y="1036"/>
                  </a:lnTo>
                  <a:lnTo>
                    <a:pt x="523" y="1050"/>
                  </a:lnTo>
                  <a:lnTo>
                    <a:pt x="598" y="1108"/>
                  </a:lnTo>
                  <a:lnTo>
                    <a:pt x="630" y="1135"/>
                  </a:lnTo>
                  <a:lnTo>
                    <a:pt x="702" y="1140"/>
                  </a:lnTo>
                  <a:lnTo>
                    <a:pt x="725" y="1126"/>
                  </a:lnTo>
                  <a:lnTo>
                    <a:pt x="725" y="1095"/>
                  </a:lnTo>
                  <a:lnTo>
                    <a:pt x="725" y="1005"/>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03" name="Freeform 184"/>
            <p:cNvSpPr>
              <a:spLocks/>
            </p:cNvSpPr>
            <p:nvPr/>
          </p:nvSpPr>
          <p:spPr bwMode="auto">
            <a:xfrm>
              <a:off x="176" y="1968"/>
              <a:ext cx="43" cy="110"/>
            </a:xfrm>
            <a:custGeom>
              <a:avLst/>
              <a:gdLst>
                <a:gd name="T0" fmla="*/ 9 w 211"/>
                <a:gd name="T1" fmla="*/ 22 h 553"/>
                <a:gd name="T2" fmla="*/ 7 w 211"/>
                <a:gd name="T3" fmla="*/ 21 h 553"/>
                <a:gd name="T4" fmla="*/ 6 w 211"/>
                <a:gd name="T5" fmla="*/ 19 h 553"/>
                <a:gd name="T6" fmla="*/ 4 w 211"/>
                <a:gd name="T7" fmla="*/ 16 h 553"/>
                <a:gd name="T8" fmla="*/ 3 w 211"/>
                <a:gd name="T9" fmla="*/ 14 h 553"/>
                <a:gd name="T10" fmla="*/ 2 w 211"/>
                <a:gd name="T11" fmla="*/ 11 h 553"/>
                <a:gd name="T12" fmla="*/ 2 w 211"/>
                <a:gd name="T13" fmla="*/ 8 h 553"/>
                <a:gd name="T14" fmla="*/ 1 w 211"/>
                <a:gd name="T15" fmla="*/ 3 h 553"/>
                <a:gd name="T16" fmla="*/ 0 w 211"/>
                <a:gd name="T17" fmla="*/ 0 h 553"/>
                <a:gd name="T18" fmla="*/ 2 w 211"/>
                <a:gd name="T19" fmla="*/ 6 h 553"/>
                <a:gd name="T20" fmla="*/ 3 w 211"/>
                <a:gd name="T21" fmla="*/ 11 h 553"/>
                <a:gd name="T22" fmla="*/ 5 w 211"/>
                <a:gd name="T23" fmla="*/ 15 h 553"/>
                <a:gd name="T24" fmla="*/ 8 w 211"/>
                <a:gd name="T25" fmla="*/ 18 h 553"/>
                <a:gd name="T26" fmla="*/ 9 w 211"/>
                <a:gd name="T27" fmla="*/ 22 h 55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1"/>
                <a:gd name="T43" fmla="*/ 0 h 553"/>
                <a:gd name="T44" fmla="*/ 211 w 211"/>
                <a:gd name="T45" fmla="*/ 553 h 55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1" h="553">
                  <a:moveTo>
                    <a:pt x="211" y="553"/>
                  </a:moveTo>
                  <a:lnTo>
                    <a:pt x="173" y="535"/>
                  </a:lnTo>
                  <a:lnTo>
                    <a:pt x="134" y="490"/>
                  </a:lnTo>
                  <a:lnTo>
                    <a:pt x="99" y="410"/>
                  </a:lnTo>
                  <a:lnTo>
                    <a:pt x="81" y="342"/>
                  </a:lnTo>
                  <a:lnTo>
                    <a:pt x="53" y="265"/>
                  </a:lnTo>
                  <a:lnTo>
                    <a:pt x="41" y="192"/>
                  </a:lnTo>
                  <a:lnTo>
                    <a:pt x="19" y="81"/>
                  </a:lnTo>
                  <a:lnTo>
                    <a:pt x="0" y="0"/>
                  </a:lnTo>
                  <a:lnTo>
                    <a:pt x="45" y="162"/>
                  </a:lnTo>
                  <a:lnTo>
                    <a:pt x="81" y="287"/>
                  </a:lnTo>
                  <a:lnTo>
                    <a:pt x="121" y="373"/>
                  </a:lnTo>
                  <a:lnTo>
                    <a:pt x="183" y="463"/>
                  </a:lnTo>
                  <a:lnTo>
                    <a:pt x="211" y="553"/>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04" name="Freeform 185"/>
            <p:cNvSpPr>
              <a:spLocks/>
            </p:cNvSpPr>
            <p:nvPr/>
          </p:nvSpPr>
          <p:spPr bwMode="auto">
            <a:xfrm>
              <a:off x="220" y="1878"/>
              <a:ext cx="167" cy="167"/>
            </a:xfrm>
            <a:custGeom>
              <a:avLst/>
              <a:gdLst>
                <a:gd name="T0" fmla="*/ 10 w 838"/>
                <a:gd name="T1" fmla="*/ 1 h 832"/>
                <a:gd name="T2" fmla="*/ 13 w 838"/>
                <a:gd name="T3" fmla="*/ 6 h 832"/>
                <a:gd name="T4" fmla="*/ 12 w 838"/>
                <a:gd name="T5" fmla="*/ 11 h 832"/>
                <a:gd name="T6" fmla="*/ 13 w 838"/>
                <a:gd name="T7" fmla="*/ 16 h 832"/>
                <a:gd name="T8" fmla="*/ 13 w 838"/>
                <a:gd name="T9" fmla="*/ 18 h 832"/>
                <a:gd name="T10" fmla="*/ 12 w 838"/>
                <a:gd name="T11" fmla="*/ 20 h 832"/>
                <a:gd name="T12" fmla="*/ 14 w 838"/>
                <a:gd name="T13" fmla="*/ 21 h 832"/>
                <a:gd name="T14" fmla="*/ 15 w 838"/>
                <a:gd name="T15" fmla="*/ 22 h 832"/>
                <a:gd name="T16" fmla="*/ 17 w 838"/>
                <a:gd name="T17" fmla="*/ 22 h 832"/>
                <a:gd name="T18" fmla="*/ 25 w 838"/>
                <a:gd name="T19" fmla="*/ 23 h 832"/>
                <a:gd name="T20" fmla="*/ 28 w 838"/>
                <a:gd name="T21" fmla="*/ 24 h 832"/>
                <a:gd name="T22" fmla="*/ 33 w 838"/>
                <a:gd name="T23" fmla="*/ 25 h 832"/>
                <a:gd name="T24" fmla="*/ 33 w 838"/>
                <a:gd name="T25" fmla="*/ 29 h 832"/>
                <a:gd name="T26" fmla="*/ 30 w 838"/>
                <a:gd name="T27" fmla="*/ 28 h 832"/>
                <a:gd name="T28" fmla="*/ 29 w 838"/>
                <a:gd name="T29" fmla="*/ 26 h 832"/>
                <a:gd name="T30" fmla="*/ 29 w 838"/>
                <a:gd name="T31" fmla="*/ 30 h 832"/>
                <a:gd name="T32" fmla="*/ 27 w 838"/>
                <a:gd name="T33" fmla="*/ 32 h 832"/>
                <a:gd name="T34" fmla="*/ 22 w 838"/>
                <a:gd name="T35" fmla="*/ 33 h 832"/>
                <a:gd name="T36" fmla="*/ 23 w 838"/>
                <a:gd name="T37" fmla="*/ 32 h 832"/>
                <a:gd name="T38" fmla="*/ 25 w 838"/>
                <a:gd name="T39" fmla="*/ 28 h 832"/>
                <a:gd name="T40" fmla="*/ 23 w 838"/>
                <a:gd name="T41" fmla="*/ 27 h 832"/>
                <a:gd name="T42" fmla="*/ 22 w 838"/>
                <a:gd name="T43" fmla="*/ 30 h 832"/>
                <a:gd name="T44" fmla="*/ 18 w 838"/>
                <a:gd name="T45" fmla="*/ 33 h 832"/>
                <a:gd name="T46" fmla="*/ 13 w 838"/>
                <a:gd name="T47" fmla="*/ 33 h 832"/>
                <a:gd name="T48" fmla="*/ 19 w 838"/>
                <a:gd name="T49" fmla="*/ 29 h 832"/>
                <a:gd name="T50" fmla="*/ 21 w 838"/>
                <a:gd name="T51" fmla="*/ 27 h 832"/>
                <a:gd name="T52" fmla="*/ 20 w 838"/>
                <a:gd name="T53" fmla="*/ 25 h 832"/>
                <a:gd name="T54" fmla="*/ 18 w 838"/>
                <a:gd name="T55" fmla="*/ 28 h 832"/>
                <a:gd name="T56" fmla="*/ 14 w 838"/>
                <a:gd name="T57" fmla="*/ 31 h 832"/>
                <a:gd name="T58" fmla="*/ 11 w 838"/>
                <a:gd name="T59" fmla="*/ 33 h 832"/>
                <a:gd name="T60" fmla="*/ 7 w 838"/>
                <a:gd name="T61" fmla="*/ 33 h 832"/>
                <a:gd name="T62" fmla="*/ 10 w 838"/>
                <a:gd name="T63" fmla="*/ 31 h 832"/>
                <a:gd name="T64" fmla="*/ 13 w 838"/>
                <a:gd name="T65" fmla="*/ 28 h 832"/>
                <a:gd name="T66" fmla="*/ 12 w 838"/>
                <a:gd name="T67" fmla="*/ 27 h 832"/>
                <a:gd name="T68" fmla="*/ 10 w 838"/>
                <a:gd name="T69" fmla="*/ 29 h 832"/>
                <a:gd name="T70" fmla="*/ 7 w 838"/>
                <a:gd name="T71" fmla="*/ 31 h 832"/>
                <a:gd name="T72" fmla="*/ 4 w 838"/>
                <a:gd name="T73" fmla="*/ 32 h 832"/>
                <a:gd name="T74" fmla="*/ 2 w 838"/>
                <a:gd name="T75" fmla="*/ 29 h 832"/>
                <a:gd name="T76" fmla="*/ 8 w 838"/>
                <a:gd name="T77" fmla="*/ 27 h 832"/>
                <a:gd name="T78" fmla="*/ 13 w 838"/>
                <a:gd name="T79" fmla="*/ 25 h 832"/>
                <a:gd name="T80" fmla="*/ 13 w 838"/>
                <a:gd name="T81" fmla="*/ 23 h 832"/>
                <a:gd name="T82" fmla="*/ 12 w 838"/>
                <a:gd name="T83" fmla="*/ 24 h 832"/>
                <a:gd name="T84" fmla="*/ 7 w 838"/>
                <a:gd name="T85" fmla="*/ 27 h 832"/>
                <a:gd name="T86" fmla="*/ 2 w 838"/>
                <a:gd name="T87" fmla="*/ 29 h 832"/>
                <a:gd name="T88" fmla="*/ 1 w 838"/>
                <a:gd name="T89" fmla="*/ 22 h 832"/>
                <a:gd name="T90" fmla="*/ 4 w 838"/>
                <a:gd name="T91" fmla="*/ 21 h 832"/>
                <a:gd name="T92" fmla="*/ 10 w 838"/>
                <a:gd name="T93" fmla="*/ 22 h 832"/>
                <a:gd name="T94" fmla="*/ 11 w 838"/>
                <a:gd name="T95" fmla="*/ 21 h 832"/>
                <a:gd name="T96" fmla="*/ 8 w 838"/>
                <a:gd name="T97" fmla="*/ 21 h 832"/>
                <a:gd name="T98" fmla="*/ 1 w 838"/>
                <a:gd name="T99" fmla="*/ 20 h 832"/>
                <a:gd name="T100" fmla="*/ 0 w 838"/>
                <a:gd name="T101" fmla="*/ 14 h 832"/>
                <a:gd name="T102" fmla="*/ 0 w 838"/>
                <a:gd name="T103" fmla="*/ 8 h 832"/>
                <a:gd name="T104" fmla="*/ 4 w 838"/>
                <a:gd name="T105" fmla="*/ 4 h 832"/>
                <a:gd name="T106" fmla="*/ 0 w 838"/>
                <a:gd name="T107" fmla="*/ 6 h 832"/>
                <a:gd name="T108" fmla="*/ 2 w 838"/>
                <a:gd name="T109" fmla="*/ 2 h 832"/>
                <a:gd name="T110" fmla="*/ 6 w 838"/>
                <a:gd name="T111" fmla="*/ 0 h 83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38"/>
                <a:gd name="T169" fmla="*/ 0 h 832"/>
                <a:gd name="T170" fmla="*/ 838 w 838"/>
                <a:gd name="T171" fmla="*/ 832 h 83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38" h="832">
                  <a:moveTo>
                    <a:pt x="155" y="0"/>
                  </a:moveTo>
                  <a:lnTo>
                    <a:pt x="253" y="30"/>
                  </a:lnTo>
                  <a:lnTo>
                    <a:pt x="298" y="70"/>
                  </a:lnTo>
                  <a:lnTo>
                    <a:pt x="326" y="153"/>
                  </a:lnTo>
                  <a:lnTo>
                    <a:pt x="326" y="228"/>
                  </a:lnTo>
                  <a:lnTo>
                    <a:pt x="311" y="272"/>
                  </a:lnTo>
                  <a:lnTo>
                    <a:pt x="320" y="350"/>
                  </a:lnTo>
                  <a:lnTo>
                    <a:pt x="320" y="408"/>
                  </a:lnTo>
                  <a:lnTo>
                    <a:pt x="306" y="423"/>
                  </a:lnTo>
                  <a:lnTo>
                    <a:pt x="320" y="445"/>
                  </a:lnTo>
                  <a:lnTo>
                    <a:pt x="329" y="467"/>
                  </a:lnTo>
                  <a:lnTo>
                    <a:pt x="311" y="490"/>
                  </a:lnTo>
                  <a:lnTo>
                    <a:pt x="311" y="513"/>
                  </a:lnTo>
                  <a:lnTo>
                    <a:pt x="347" y="521"/>
                  </a:lnTo>
                  <a:lnTo>
                    <a:pt x="343" y="544"/>
                  </a:lnTo>
                  <a:lnTo>
                    <a:pt x="378" y="557"/>
                  </a:lnTo>
                  <a:lnTo>
                    <a:pt x="411" y="548"/>
                  </a:lnTo>
                  <a:lnTo>
                    <a:pt x="433" y="557"/>
                  </a:lnTo>
                  <a:lnTo>
                    <a:pt x="532" y="571"/>
                  </a:lnTo>
                  <a:lnTo>
                    <a:pt x="622" y="567"/>
                  </a:lnTo>
                  <a:lnTo>
                    <a:pt x="679" y="571"/>
                  </a:lnTo>
                  <a:lnTo>
                    <a:pt x="717" y="594"/>
                  </a:lnTo>
                  <a:lnTo>
                    <a:pt x="807" y="594"/>
                  </a:lnTo>
                  <a:lnTo>
                    <a:pt x="838" y="625"/>
                  </a:lnTo>
                  <a:lnTo>
                    <a:pt x="838" y="660"/>
                  </a:lnTo>
                  <a:lnTo>
                    <a:pt x="833" y="719"/>
                  </a:lnTo>
                  <a:lnTo>
                    <a:pt x="762" y="738"/>
                  </a:lnTo>
                  <a:lnTo>
                    <a:pt x="762" y="700"/>
                  </a:lnTo>
                  <a:lnTo>
                    <a:pt x="757" y="669"/>
                  </a:lnTo>
                  <a:lnTo>
                    <a:pt x="743" y="656"/>
                  </a:lnTo>
                  <a:lnTo>
                    <a:pt x="739" y="692"/>
                  </a:lnTo>
                  <a:lnTo>
                    <a:pt x="734" y="738"/>
                  </a:lnTo>
                  <a:lnTo>
                    <a:pt x="717" y="765"/>
                  </a:lnTo>
                  <a:lnTo>
                    <a:pt x="685" y="800"/>
                  </a:lnTo>
                  <a:lnTo>
                    <a:pt x="610" y="818"/>
                  </a:lnTo>
                  <a:lnTo>
                    <a:pt x="550" y="828"/>
                  </a:lnTo>
                  <a:lnTo>
                    <a:pt x="482" y="832"/>
                  </a:lnTo>
                  <a:lnTo>
                    <a:pt x="569" y="782"/>
                  </a:lnTo>
                  <a:lnTo>
                    <a:pt x="627" y="738"/>
                  </a:lnTo>
                  <a:lnTo>
                    <a:pt x="639" y="700"/>
                  </a:lnTo>
                  <a:lnTo>
                    <a:pt x="631" y="669"/>
                  </a:lnTo>
                  <a:lnTo>
                    <a:pt x="582" y="665"/>
                  </a:lnTo>
                  <a:lnTo>
                    <a:pt x="564" y="700"/>
                  </a:lnTo>
                  <a:lnTo>
                    <a:pt x="550" y="742"/>
                  </a:lnTo>
                  <a:lnTo>
                    <a:pt x="505" y="787"/>
                  </a:lnTo>
                  <a:lnTo>
                    <a:pt x="456" y="823"/>
                  </a:lnTo>
                  <a:lnTo>
                    <a:pt x="406" y="828"/>
                  </a:lnTo>
                  <a:lnTo>
                    <a:pt x="329" y="823"/>
                  </a:lnTo>
                  <a:lnTo>
                    <a:pt x="411" y="759"/>
                  </a:lnTo>
                  <a:lnTo>
                    <a:pt x="469" y="727"/>
                  </a:lnTo>
                  <a:lnTo>
                    <a:pt x="514" y="692"/>
                  </a:lnTo>
                  <a:lnTo>
                    <a:pt x="528" y="665"/>
                  </a:lnTo>
                  <a:lnTo>
                    <a:pt x="524" y="637"/>
                  </a:lnTo>
                  <a:lnTo>
                    <a:pt x="497" y="633"/>
                  </a:lnTo>
                  <a:lnTo>
                    <a:pt x="465" y="660"/>
                  </a:lnTo>
                  <a:lnTo>
                    <a:pt x="447" y="697"/>
                  </a:lnTo>
                  <a:lnTo>
                    <a:pt x="406" y="742"/>
                  </a:lnTo>
                  <a:lnTo>
                    <a:pt x="356" y="765"/>
                  </a:lnTo>
                  <a:lnTo>
                    <a:pt x="320" y="787"/>
                  </a:lnTo>
                  <a:lnTo>
                    <a:pt x="280" y="805"/>
                  </a:lnTo>
                  <a:lnTo>
                    <a:pt x="234" y="813"/>
                  </a:lnTo>
                  <a:lnTo>
                    <a:pt x="181" y="813"/>
                  </a:lnTo>
                  <a:lnTo>
                    <a:pt x="129" y="804"/>
                  </a:lnTo>
                  <a:lnTo>
                    <a:pt x="244" y="765"/>
                  </a:lnTo>
                  <a:lnTo>
                    <a:pt x="288" y="742"/>
                  </a:lnTo>
                  <a:lnTo>
                    <a:pt x="320" y="700"/>
                  </a:lnTo>
                  <a:lnTo>
                    <a:pt x="326" y="665"/>
                  </a:lnTo>
                  <a:lnTo>
                    <a:pt x="298" y="665"/>
                  </a:lnTo>
                  <a:lnTo>
                    <a:pt x="285" y="697"/>
                  </a:lnTo>
                  <a:lnTo>
                    <a:pt x="262" y="723"/>
                  </a:lnTo>
                  <a:lnTo>
                    <a:pt x="225" y="751"/>
                  </a:lnTo>
                  <a:lnTo>
                    <a:pt x="185" y="779"/>
                  </a:lnTo>
                  <a:lnTo>
                    <a:pt x="132" y="802"/>
                  </a:lnTo>
                  <a:lnTo>
                    <a:pt x="91" y="787"/>
                  </a:lnTo>
                  <a:lnTo>
                    <a:pt x="72" y="765"/>
                  </a:lnTo>
                  <a:lnTo>
                    <a:pt x="42" y="709"/>
                  </a:lnTo>
                  <a:lnTo>
                    <a:pt x="100" y="697"/>
                  </a:lnTo>
                  <a:lnTo>
                    <a:pt x="212" y="683"/>
                  </a:lnTo>
                  <a:lnTo>
                    <a:pt x="280" y="652"/>
                  </a:lnTo>
                  <a:lnTo>
                    <a:pt x="315" y="621"/>
                  </a:lnTo>
                  <a:lnTo>
                    <a:pt x="329" y="585"/>
                  </a:lnTo>
                  <a:lnTo>
                    <a:pt x="334" y="567"/>
                  </a:lnTo>
                  <a:lnTo>
                    <a:pt x="315" y="567"/>
                  </a:lnTo>
                  <a:lnTo>
                    <a:pt x="293" y="594"/>
                  </a:lnTo>
                  <a:lnTo>
                    <a:pt x="257" y="642"/>
                  </a:lnTo>
                  <a:lnTo>
                    <a:pt x="176" y="669"/>
                  </a:lnTo>
                  <a:lnTo>
                    <a:pt x="100" y="693"/>
                  </a:lnTo>
                  <a:lnTo>
                    <a:pt x="42" y="709"/>
                  </a:lnTo>
                  <a:lnTo>
                    <a:pt x="19" y="616"/>
                  </a:lnTo>
                  <a:lnTo>
                    <a:pt x="14" y="548"/>
                  </a:lnTo>
                  <a:lnTo>
                    <a:pt x="14" y="489"/>
                  </a:lnTo>
                  <a:lnTo>
                    <a:pt x="91" y="530"/>
                  </a:lnTo>
                  <a:lnTo>
                    <a:pt x="181" y="548"/>
                  </a:lnTo>
                  <a:lnTo>
                    <a:pt x="253" y="544"/>
                  </a:lnTo>
                  <a:lnTo>
                    <a:pt x="271" y="536"/>
                  </a:lnTo>
                  <a:lnTo>
                    <a:pt x="280" y="513"/>
                  </a:lnTo>
                  <a:lnTo>
                    <a:pt x="239" y="513"/>
                  </a:lnTo>
                  <a:lnTo>
                    <a:pt x="196" y="526"/>
                  </a:lnTo>
                  <a:lnTo>
                    <a:pt x="88" y="530"/>
                  </a:lnTo>
                  <a:lnTo>
                    <a:pt x="14" y="490"/>
                  </a:lnTo>
                  <a:lnTo>
                    <a:pt x="10" y="405"/>
                  </a:lnTo>
                  <a:lnTo>
                    <a:pt x="5" y="345"/>
                  </a:lnTo>
                  <a:lnTo>
                    <a:pt x="0" y="287"/>
                  </a:lnTo>
                  <a:lnTo>
                    <a:pt x="10" y="188"/>
                  </a:lnTo>
                  <a:lnTo>
                    <a:pt x="32" y="153"/>
                  </a:lnTo>
                  <a:lnTo>
                    <a:pt x="100" y="108"/>
                  </a:lnTo>
                  <a:lnTo>
                    <a:pt x="78" y="113"/>
                  </a:lnTo>
                  <a:lnTo>
                    <a:pt x="10" y="143"/>
                  </a:lnTo>
                  <a:lnTo>
                    <a:pt x="37" y="81"/>
                  </a:lnTo>
                  <a:lnTo>
                    <a:pt x="60" y="48"/>
                  </a:lnTo>
                  <a:lnTo>
                    <a:pt x="78" y="26"/>
                  </a:lnTo>
                  <a:lnTo>
                    <a:pt x="155"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05" name="Freeform 186"/>
            <p:cNvSpPr>
              <a:spLocks/>
            </p:cNvSpPr>
            <p:nvPr/>
          </p:nvSpPr>
          <p:spPr bwMode="auto">
            <a:xfrm>
              <a:off x="231" y="1940"/>
              <a:ext cx="42" cy="38"/>
            </a:xfrm>
            <a:custGeom>
              <a:avLst/>
              <a:gdLst>
                <a:gd name="T0" fmla="*/ 8 w 209"/>
                <a:gd name="T1" fmla="*/ 0 h 187"/>
                <a:gd name="T2" fmla="*/ 8 w 209"/>
                <a:gd name="T3" fmla="*/ 1 h 187"/>
                <a:gd name="T4" fmla="*/ 7 w 209"/>
                <a:gd name="T5" fmla="*/ 2 h 187"/>
                <a:gd name="T6" fmla="*/ 6 w 209"/>
                <a:gd name="T7" fmla="*/ 3 h 187"/>
                <a:gd name="T8" fmla="*/ 4 w 209"/>
                <a:gd name="T9" fmla="*/ 5 h 187"/>
                <a:gd name="T10" fmla="*/ 3 w 209"/>
                <a:gd name="T11" fmla="*/ 5 h 187"/>
                <a:gd name="T12" fmla="*/ 1 w 209"/>
                <a:gd name="T13" fmla="*/ 7 h 187"/>
                <a:gd name="T14" fmla="*/ 3 w 209"/>
                <a:gd name="T15" fmla="*/ 6 h 187"/>
                <a:gd name="T16" fmla="*/ 6 w 209"/>
                <a:gd name="T17" fmla="*/ 5 h 187"/>
                <a:gd name="T18" fmla="*/ 8 w 209"/>
                <a:gd name="T19" fmla="*/ 5 h 187"/>
                <a:gd name="T20" fmla="*/ 8 w 209"/>
                <a:gd name="T21" fmla="*/ 6 h 187"/>
                <a:gd name="T22" fmla="*/ 4 w 209"/>
                <a:gd name="T23" fmla="*/ 7 h 187"/>
                <a:gd name="T24" fmla="*/ 2 w 209"/>
                <a:gd name="T25" fmla="*/ 8 h 187"/>
                <a:gd name="T26" fmla="*/ 1 w 209"/>
                <a:gd name="T27" fmla="*/ 8 h 187"/>
                <a:gd name="T28" fmla="*/ 0 w 209"/>
                <a:gd name="T29" fmla="*/ 8 h 187"/>
                <a:gd name="T30" fmla="*/ 0 w 209"/>
                <a:gd name="T31" fmla="*/ 7 h 187"/>
                <a:gd name="T32" fmla="*/ 1 w 209"/>
                <a:gd name="T33" fmla="*/ 6 h 187"/>
                <a:gd name="T34" fmla="*/ 2 w 209"/>
                <a:gd name="T35" fmla="*/ 5 h 187"/>
                <a:gd name="T36" fmla="*/ 3 w 209"/>
                <a:gd name="T37" fmla="*/ 3 h 187"/>
                <a:gd name="T38" fmla="*/ 4 w 209"/>
                <a:gd name="T39" fmla="*/ 2 h 187"/>
                <a:gd name="T40" fmla="*/ 6 w 209"/>
                <a:gd name="T41" fmla="*/ 0 h 187"/>
                <a:gd name="T42" fmla="*/ 7 w 209"/>
                <a:gd name="T43" fmla="*/ 0 h 187"/>
                <a:gd name="T44" fmla="*/ 8 w 209"/>
                <a:gd name="T45" fmla="*/ 0 h 1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09"/>
                <a:gd name="T70" fmla="*/ 0 h 187"/>
                <a:gd name="T71" fmla="*/ 209 w 209"/>
                <a:gd name="T72" fmla="*/ 187 h 18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09" h="187">
                  <a:moveTo>
                    <a:pt x="209" y="0"/>
                  </a:moveTo>
                  <a:lnTo>
                    <a:pt x="209" y="15"/>
                  </a:lnTo>
                  <a:lnTo>
                    <a:pt x="182" y="51"/>
                  </a:lnTo>
                  <a:lnTo>
                    <a:pt x="157" y="71"/>
                  </a:lnTo>
                  <a:lnTo>
                    <a:pt x="100" y="113"/>
                  </a:lnTo>
                  <a:lnTo>
                    <a:pt x="77" y="130"/>
                  </a:lnTo>
                  <a:lnTo>
                    <a:pt x="25" y="170"/>
                  </a:lnTo>
                  <a:lnTo>
                    <a:pt x="82" y="152"/>
                  </a:lnTo>
                  <a:lnTo>
                    <a:pt x="140" y="135"/>
                  </a:lnTo>
                  <a:lnTo>
                    <a:pt x="198" y="130"/>
                  </a:lnTo>
                  <a:lnTo>
                    <a:pt x="194" y="147"/>
                  </a:lnTo>
                  <a:lnTo>
                    <a:pt x="100" y="164"/>
                  </a:lnTo>
                  <a:lnTo>
                    <a:pt x="52" y="184"/>
                  </a:lnTo>
                  <a:lnTo>
                    <a:pt x="25" y="187"/>
                  </a:lnTo>
                  <a:lnTo>
                    <a:pt x="2" y="180"/>
                  </a:lnTo>
                  <a:lnTo>
                    <a:pt x="0" y="158"/>
                  </a:lnTo>
                  <a:lnTo>
                    <a:pt x="18" y="141"/>
                  </a:lnTo>
                  <a:lnTo>
                    <a:pt x="44" y="116"/>
                  </a:lnTo>
                  <a:lnTo>
                    <a:pt x="75" y="80"/>
                  </a:lnTo>
                  <a:lnTo>
                    <a:pt x="107" y="40"/>
                  </a:lnTo>
                  <a:lnTo>
                    <a:pt x="144" y="12"/>
                  </a:lnTo>
                  <a:lnTo>
                    <a:pt x="184" y="2"/>
                  </a:lnTo>
                  <a:lnTo>
                    <a:pt x="209"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06" name="Freeform 187"/>
            <p:cNvSpPr>
              <a:spLocks/>
            </p:cNvSpPr>
            <p:nvPr/>
          </p:nvSpPr>
          <p:spPr bwMode="auto">
            <a:xfrm>
              <a:off x="232" y="1909"/>
              <a:ext cx="39" cy="49"/>
            </a:xfrm>
            <a:custGeom>
              <a:avLst/>
              <a:gdLst>
                <a:gd name="T0" fmla="*/ 7 w 192"/>
                <a:gd name="T1" fmla="*/ 0 h 246"/>
                <a:gd name="T2" fmla="*/ 8 w 192"/>
                <a:gd name="T3" fmla="*/ 0 h 246"/>
                <a:gd name="T4" fmla="*/ 8 w 192"/>
                <a:gd name="T5" fmla="*/ 1 h 246"/>
                <a:gd name="T6" fmla="*/ 8 w 192"/>
                <a:gd name="T7" fmla="*/ 2 h 246"/>
                <a:gd name="T8" fmla="*/ 7 w 192"/>
                <a:gd name="T9" fmla="*/ 3 h 246"/>
                <a:gd name="T10" fmla="*/ 6 w 192"/>
                <a:gd name="T11" fmla="*/ 3 h 246"/>
                <a:gd name="T12" fmla="*/ 4 w 192"/>
                <a:gd name="T13" fmla="*/ 4 h 246"/>
                <a:gd name="T14" fmla="*/ 3 w 192"/>
                <a:gd name="T15" fmla="*/ 6 h 246"/>
                <a:gd name="T16" fmla="*/ 2 w 192"/>
                <a:gd name="T17" fmla="*/ 7 h 246"/>
                <a:gd name="T18" fmla="*/ 0 w 192"/>
                <a:gd name="T19" fmla="*/ 9 h 246"/>
                <a:gd name="T20" fmla="*/ 0 w 192"/>
                <a:gd name="T21" fmla="*/ 10 h 246"/>
                <a:gd name="T22" fmla="*/ 0 w 192"/>
                <a:gd name="T23" fmla="*/ 8 h 246"/>
                <a:gd name="T24" fmla="*/ 1 w 192"/>
                <a:gd name="T25" fmla="*/ 6 h 246"/>
                <a:gd name="T26" fmla="*/ 1 w 192"/>
                <a:gd name="T27" fmla="*/ 4 h 246"/>
                <a:gd name="T28" fmla="*/ 2 w 192"/>
                <a:gd name="T29" fmla="*/ 2 h 246"/>
                <a:gd name="T30" fmla="*/ 5 w 192"/>
                <a:gd name="T31" fmla="*/ 0 h 246"/>
                <a:gd name="T32" fmla="*/ 7 w 192"/>
                <a:gd name="T33" fmla="*/ 0 h 24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2"/>
                <a:gd name="T52" fmla="*/ 0 h 246"/>
                <a:gd name="T53" fmla="*/ 192 w 192"/>
                <a:gd name="T54" fmla="*/ 246 h 24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2" h="246">
                  <a:moveTo>
                    <a:pt x="156" y="0"/>
                  </a:moveTo>
                  <a:lnTo>
                    <a:pt x="183" y="4"/>
                  </a:lnTo>
                  <a:lnTo>
                    <a:pt x="192" y="27"/>
                  </a:lnTo>
                  <a:lnTo>
                    <a:pt x="190" y="46"/>
                  </a:lnTo>
                  <a:lnTo>
                    <a:pt x="174" y="71"/>
                  </a:lnTo>
                  <a:lnTo>
                    <a:pt x="152" y="78"/>
                  </a:lnTo>
                  <a:lnTo>
                    <a:pt x="110" y="106"/>
                  </a:lnTo>
                  <a:lnTo>
                    <a:pt x="69" y="140"/>
                  </a:lnTo>
                  <a:lnTo>
                    <a:pt x="41" y="184"/>
                  </a:lnTo>
                  <a:lnTo>
                    <a:pt x="8" y="231"/>
                  </a:lnTo>
                  <a:lnTo>
                    <a:pt x="0" y="246"/>
                  </a:lnTo>
                  <a:lnTo>
                    <a:pt x="8" y="190"/>
                  </a:lnTo>
                  <a:lnTo>
                    <a:pt x="16" y="141"/>
                  </a:lnTo>
                  <a:lnTo>
                    <a:pt x="31" y="99"/>
                  </a:lnTo>
                  <a:lnTo>
                    <a:pt x="57" y="60"/>
                  </a:lnTo>
                  <a:lnTo>
                    <a:pt x="128" y="6"/>
                  </a:lnTo>
                  <a:lnTo>
                    <a:pt x="15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07" name="Freeform 188"/>
            <p:cNvSpPr>
              <a:spLocks/>
            </p:cNvSpPr>
            <p:nvPr/>
          </p:nvSpPr>
          <p:spPr bwMode="auto">
            <a:xfrm>
              <a:off x="237" y="1860"/>
              <a:ext cx="41" cy="29"/>
            </a:xfrm>
            <a:custGeom>
              <a:avLst/>
              <a:gdLst>
                <a:gd name="T0" fmla="*/ 8 w 204"/>
                <a:gd name="T1" fmla="*/ 6 h 141"/>
                <a:gd name="T2" fmla="*/ 7 w 204"/>
                <a:gd name="T3" fmla="*/ 5 h 141"/>
                <a:gd name="T4" fmla="*/ 4 w 204"/>
                <a:gd name="T5" fmla="*/ 4 h 141"/>
                <a:gd name="T6" fmla="*/ 3 w 204"/>
                <a:gd name="T7" fmla="*/ 3 h 141"/>
                <a:gd name="T8" fmla="*/ 0 w 204"/>
                <a:gd name="T9" fmla="*/ 0 h 141"/>
                <a:gd name="T10" fmla="*/ 2 w 204"/>
                <a:gd name="T11" fmla="*/ 1 h 141"/>
                <a:gd name="T12" fmla="*/ 4 w 204"/>
                <a:gd name="T13" fmla="*/ 2 h 141"/>
                <a:gd name="T14" fmla="*/ 6 w 204"/>
                <a:gd name="T15" fmla="*/ 3 h 141"/>
                <a:gd name="T16" fmla="*/ 6 w 204"/>
                <a:gd name="T17" fmla="*/ 4 h 141"/>
                <a:gd name="T18" fmla="*/ 8 w 204"/>
                <a:gd name="T19" fmla="*/ 6 h 1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4"/>
                <a:gd name="T31" fmla="*/ 0 h 141"/>
                <a:gd name="T32" fmla="*/ 204 w 204"/>
                <a:gd name="T33" fmla="*/ 141 h 1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4" h="141">
                  <a:moveTo>
                    <a:pt x="204" y="141"/>
                  </a:moveTo>
                  <a:lnTo>
                    <a:pt x="169" y="110"/>
                  </a:lnTo>
                  <a:lnTo>
                    <a:pt x="111" y="89"/>
                  </a:lnTo>
                  <a:lnTo>
                    <a:pt x="71" y="78"/>
                  </a:lnTo>
                  <a:lnTo>
                    <a:pt x="0" y="0"/>
                  </a:lnTo>
                  <a:lnTo>
                    <a:pt x="53" y="30"/>
                  </a:lnTo>
                  <a:lnTo>
                    <a:pt x="103" y="51"/>
                  </a:lnTo>
                  <a:lnTo>
                    <a:pt x="138" y="69"/>
                  </a:lnTo>
                  <a:lnTo>
                    <a:pt x="155" y="89"/>
                  </a:lnTo>
                  <a:lnTo>
                    <a:pt x="204" y="141"/>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08" name="Freeform 189"/>
            <p:cNvSpPr>
              <a:spLocks/>
            </p:cNvSpPr>
            <p:nvPr/>
          </p:nvSpPr>
          <p:spPr bwMode="auto">
            <a:xfrm>
              <a:off x="286" y="1913"/>
              <a:ext cx="23" cy="73"/>
            </a:xfrm>
            <a:custGeom>
              <a:avLst/>
              <a:gdLst>
                <a:gd name="T0" fmla="*/ 5 w 115"/>
                <a:gd name="T1" fmla="*/ 14 h 368"/>
                <a:gd name="T2" fmla="*/ 2 w 115"/>
                <a:gd name="T3" fmla="*/ 14 h 368"/>
                <a:gd name="T4" fmla="*/ 2 w 115"/>
                <a:gd name="T5" fmla="*/ 14 h 368"/>
                <a:gd name="T6" fmla="*/ 2 w 115"/>
                <a:gd name="T7" fmla="*/ 14 h 368"/>
                <a:gd name="T8" fmla="*/ 1 w 115"/>
                <a:gd name="T9" fmla="*/ 13 h 368"/>
                <a:gd name="T10" fmla="*/ 0 w 115"/>
                <a:gd name="T11" fmla="*/ 13 h 368"/>
                <a:gd name="T12" fmla="*/ 1 w 115"/>
                <a:gd name="T13" fmla="*/ 12 h 368"/>
                <a:gd name="T14" fmla="*/ 1 w 115"/>
                <a:gd name="T15" fmla="*/ 12 h 368"/>
                <a:gd name="T16" fmla="*/ 0 w 115"/>
                <a:gd name="T17" fmla="*/ 11 h 368"/>
                <a:gd name="T18" fmla="*/ 0 w 115"/>
                <a:gd name="T19" fmla="*/ 10 h 368"/>
                <a:gd name="T20" fmla="*/ 1 w 115"/>
                <a:gd name="T21" fmla="*/ 9 h 368"/>
                <a:gd name="T22" fmla="*/ 1 w 115"/>
                <a:gd name="T23" fmla="*/ 6 h 368"/>
                <a:gd name="T24" fmla="*/ 0 w 115"/>
                <a:gd name="T25" fmla="*/ 4 h 368"/>
                <a:gd name="T26" fmla="*/ 0 w 115"/>
                <a:gd name="T27" fmla="*/ 3 h 368"/>
                <a:gd name="T28" fmla="*/ 0 w 115"/>
                <a:gd name="T29" fmla="*/ 0 h 368"/>
                <a:gd name="T30" fmla="*/ 2 w 115"/>
                <a:gd name="T31" fmla="*/ 4 h 368"/>
                <a:gd name="T32" fmla="*/ 3 w 115"/>
                <a:gd name="T33" fmla="*/ 8 h 368"/>
                <a:gd name="T34" fmla="*/ 4 w 115"/>
                <a:gd name="T35" fmla="*/ 12 h 368"/>
                <a:gd name="T36" fmla="*/ 5 w 115"/>
                <a:gd name="T37" fmla="*/ 14 h 3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5"/>
                <a:gd name="T58" fmla="*/ 0 h 368"/>
                <a:gd name="T59" fmla="*/ 115 w 115"/>
                <a:gd name="T60" fmla="*/ 368 h 36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5" h="368">
                  <a:moveTo>
                    <a:pt x="115" y="368"/>
                  </a:moveTo>
                  <a:lnTo>
                    <a:pt x="58" y="368"/>
                  </a:lnTo>
                  <a:lnTo>
                    <a:pt x="40" y="364"/>
                  </a:lnTo>
                  <a:lnTo>
                    <a:pt x="40" y="349"/>
                  </a:lnTo>
                  <a:lnTo>
                    <a:pt x="28" y="336"/>
                  </a:lnTo>
                  <a:lnTo>
                    <a:pt x="9" y="323"/>
                  </a:lnTo>
                  <a:lnTo>
                    <a:pt x="19" y="309"/>
                  </a:lnTo>
                  <a:lnTo>
                    <a:pt x="19" y="291"/>
                  </a:lnTo>
                  <a:lnTo>
                    <a:pt x="5" y="269"/>
                  </a:lnTo>
                  <a:lnTo>
                    <a:pt x="5" y="246"/>
                  </a:lnTo>
                  <a:lnTo>
                    <a:pt x="14" y="219"/>
                  </a:lnTo>
                  <a:lnTo>
                    <a:pt x="14" y="161"/>
                  </a:lnTo>
                  <a:lnTo>
                    <a:pt x="0" y="107"/>
                  </a:lnTo>
                  <a:lnTo>
                    <a:pt x="5" y="67"/>
                  </a:lnTo>
                  <a:lnTo>
                    <a:pt x="5" y="0"/>
                  </a:lnTo>
                  <a:lnTo>
                    <a:pt x="40" y="101"/>
                  </a:lnTo>
                  <a:lnTo>
                    <a:pt x="71" y="197"/>
                  </a:lnTo>
                  <a:lnTo>
                    <a:pt x="93" y="300"/>
                  </a:lnTo>
                  <a:lnTo>
                    <a:pt x="115" y="368"/>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09" name="Freeform 190"/>
            <p:cNvSpPr>
              <a:spLocks/>
            </p:cNvSpPr>
            <p:nvPr/>
          </p:nvSpPr>
          <p:spPr bwMode="auto">
            <a:xfrm>
              <a:off x="233" y="1992"/>
              <a:ext cx="41" cy="14"/>
            </a:xfrm>
            <a:custGeom>
              <a:avLst/>
              <a:gdLst>
                <a:gd name="T0" fmla="*/ 2 w 206"/>
                <a:gd name="T1" fmla="*/ 1 h 69"/>
                <a:gd name="T2" fmla="*/ 3 w 206"/>
                <a:gd name="T3" fmla="*/ 1 h 69"/>
                <a:gd name="T4" fmla="*/ 5 w 206"/>
                <a:gd name="T5" fmla="*/ 0 h 69"/>
                <a:gd name="T6" fmla="*/ 7 w 206"/>
                <a:gd name="T7" fmla="*/ 0 h 69"/>
                <a:gd name="T8" fmla="*/ 8 w 206"/>
                <a:gd name="T9" fmla="*/ 0 h 69"/>
                <a:gd name="T10" fmla="*/ 8 w 206"/>
                <a:gd name="T11" fmla="*/ 1 h 69"/>
                <a:gd name="T12" fmla="*/ 7 w 206"/>
                <a:gd name="T13" fmla="*/ 2 h 69"/>
                <a:gd name="T14" fmla="*/ 5 w 206"/>
                <a:gd name="T15" fmla="*/ 2 h 69"/>
                <a:gd name="T16" fmla="*/ 2 w 206"/>
                <a:gd name="T17" fmla="*/ 3 h 69"/>
                <a:gd name="T18" fmla="*/ 0 w 206"/>
                <a:gd name="T19" fmla="*/ 3 h 69"/>
                <a:gd name="T20" fmla="*/ 2 w 206"/>
                <a:gd name="T21" fmla="*/ 1 h 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6"/>
                <a:gd name="T34" fmla="*/ 0 h 69"/>
                <a:gd name="T35" fmla="*/ 206 w 206"/>
                <a:gd name="T36" fmla="*/ 69 h 6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6" h="69">
                  <a:moveTo>
                    <a:pt x="42" y="34"/>
                  </a:moveTo>
                  <a:lnTo>
                    <a:pt x="87" y="15"/>
                  </a:lnTo>
                  <a:lnTo>
                    <a:pt x="129" y="3"/>
                  </a:lnTo>
                  <a:lnTo>
                    <a:pt x="184" y="0"/>
                  </a:lnTo>
                  <a:lnTo>
                    <a:pt x="206" y="4"/>
                  </a:lnTo>
                  <a:lnTo>
                    <a:pt x="196" y="26"/>
                  </a:lnTo>
                  <a:lnTo>
                    <a:pt x="174" y="43"/>
                  </a:lnTo>
                  <a:lnTo>
                    <a:pt x="126" y="57"/>
                  </a:lnTo>
                  <a:lnTo>
                    <a:pt x="50" y="69"/>
                  </a:lnTo>
                  <a:lnTo>
                    <a:pt x="0" y="65"/>
                  </a:lnTo>
                  <a:lnTo>
                    <a:pt x="42" y="3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10" name="Freeform 191"/>
            <p:cNvSpPr>
              <a:spLocks/>
            </p:cNvSpPr>
            <p:nvPr/>
          </p:nvSpPr>
          <p:spPr bwMode="auto">
            <a:xfrm>
              <a:off x="284" y="1999"/>
              <a:ext cx="25" cy="31"/>
            </a:xfrm>
            <a:custGeom>
              <a:avLst/>
              <a:gdLst>
                <a:gd name="T0" fmla="*/ 3 w 124"/>
                <a:gd name="T1" fmla="*/ 2 h 154"/>
                <a:gd name="T2" fmla="*/ 3 w 124"/>
                <a:gd name="T3" fmla="*/ 0 h 154"/>
                <a:gd name="T4" fmla="*/ 4 w 124"/>
                <a:gd name="T5" fmla="*/ 0 h 154"/>
                <a:gd name="T6" fmla="*/ 5 w 124"/>
                <a:gd name="T7" fmla="*/ 0 h 154"/>
                <a:gd name="T8" fmla="*/ 5 w 124"/>
                <a:gd name="T9" fmla="*/ 1 h 154"/>
                <a:gd name="T10" fmla="*/ 5 w 124"/>
                <a:gd name="T11" fmla="*/ 2 h 154"/>
                <a:gd name="T12" fmla="*/ 4 w 124"/>
                <a:gd name="T13" fmla="*/ 3 h 154"/>
                <a:gd name="T14" fmla="*/ 3 w 124"/>
                <a:gd name="T15" fmla="*/ 4 h 154"/>
                <a:gd name="T16" fmla="*/ 2 w 124"/>
                <a:gd name="T17" fmla="*/ 5 h 154"/>
                <a:gd name="T18" fmla="*/ 0 w 124"/>
                <a:gd name="T19" fmla="*/ 6 h 154"/>
                <a:gd name="T20" fmla="*/ 2 w 124"/>
                <a:gd name="T21" fmla="*/ 4 h 154"/>
                <a:gd name="T22" fmla="*/ 2 w 124"/>
                <a:gd name="T23" fmla="*/ 3 h 154"/>
                <a:gd name="T24" fmla="*/ 3 w 124"/>
                <a:gd name="T25" fmla="*/ 2 h 1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4"/>
                <a:gd name="T40" fmla="*/ 0 h 154"/>
                <a:gd name="T41" fmla="*/ 124 w 124"/>
                <a:gd name="T42" fmla="*/ 154 h 15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4" h="154">
                  <a:moveTo>
                    <a:pt x="67" y="43"/>
                  </a:moveTo>
                  <a:lnTo>
                    <a:pt x="82" y="9"/>
                  </a:lnTo>
                  <a:lnTo>
                    <a:pt x="106" y="0"/>
                  </a:lnTo>
                  <a:lnTo>
                    <a:pt x="122" y="7"/>
                  </a:lnTo>
                  <a:lnTo>
                    <a:pt x="124" y="25"/>
                  </a:lnTo>
                  <a:lnTo>
                    <a:pt x="114" y="55"/>
                  </a:lnTo>
                  <a:lnTo>
                    <a:pt x="95" y="82"/>
                  </a:lnTo>
                  <a:lnTo>
                    <a:pt x="73" y="108"/>
                  </a:lnTo>
                  <a:lnTo>
                    <a:pt x="45" y="133"/>
                  </a:lnTo>
                  <a:lnTo>
                    <a:pt x="0" y="154"/>
                  </a:lnTo>
                  <a:lnTo>
                    <a:pt x="40" y="110"/>
                  </a:lnTo>
                  <a:lnTo>
                    <a:pt x="53" y="78"/>
                  </a:lnTo>
                  <a:lnTo>
                    <a:pt x="67" y="43"/>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11" name="Freeform 192"/>
            <p:cNvSpPr>
              <a:spLocks/>
            </p:cNvSpPr>
            <p:nvPr/>
          </p:nvSpPr>
          <p:spPr bwMode="auto">
            <a:xfrm>
              <a:off x="208" y="1836"/>
              <a:ext cx="60" cy="37"/>
            </a:xfrm>
            <a:custGeom>
              <a:avLst/>
              <a:gdLst>
                <a:gd name="T0" fmla="*/ 12 w 298"/>
                <a:gd name="T1" fmla="*/ 7 h 186"/>
                <a:gd name="T2" fmla="*/ 12 w 298"/>
                <a:gd name="T3" fmla="*/ 4 h 186"/>
                <a:gd name="T4" fmla="*/ 9 w 298"/>
                <a:gd name="T5" fmla="*/ 3 h 186"/>
                <a:gd name="T6" fmla="*/ 6 w 298"/>
                <a:gd name="T7" fmla="*/ 2 h 186"/>
                <a:gd name="T8" fmla="*/ 3 w 298"/>
                <a:gd name="T9" fmla="*/ 1 h 186"/>
                <a:gd name="T10" fmla="*/ 1 w 298"/>
                <a:gd name="T11" fmla="*/ 0 h 186"/>
                <a:gd name="T12" fmla="*/ 0 w 298"/>
                <a:gd name="T13" fmla="*/ 2 h 186"/>
                <a:gd name="T14" fmla="*/ 2 w 298"/>
                <a:gd name="T15" fmla="*/ 3 h 186"/>
                <a:gd name="T16" fmla="*/ 5 w 298"/>
                <a:gd name="T17" fmla="*/ 4 h 186"/>
                <a:gd name="T18" fmla="*/ 7 w 298"/>
                <a:gd name="T19" fmla="*/ 5 h 186"/>
                <a:gd name="T20" fmla="*/ 9 w 298"/>
                <a:gd name="T21" fmla="*/ 6 h 186"/>
                <a:gd name="T22" fmla="*/ 12 w 298"/>
                <a:gd name="T23" fmla="*/ 7 h 18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98"/>
                <a:gd name="T37" fmla="*/ 0 h 186"/>
                <a:gd name="T38" fmla="*/ 298 w 298"/>
                <a:gd name="T39" fmla="*/ 186 h 18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98" h="186">
                  <a:moveTo>
                    <a:pt x="298" y="186"/>
                  </a:moveTo>
                  <a:lnTo>
                    <a:pt x="289" y="109"/>
                  </a:lnTo>
                  <a:lnTo>
                    <a:pt x="226" y="82"/>
                  </a:lnTo>
                  <a:lnTo>
                    <a:pt x="142" y="49"/>
                  </a:lnTo>
                  <a:lnTo>
                    <a:pt x="80" y="25"/>
                  </a:lnTo>
                  <a:lnTo>
                    <a:pt x="23" y="0"/>
                  </a:lnTo>
                  <a:lnTo>
                    <a:pt x="0" y="53"/>
                  </a:lnTo>
                  <a:lnTo>
                    <a:pt x="55" y="84"/>
                  </a:lnTo>
                  <a:lnTo>
                    <a:pt x="119" y="107"/>
                  </a:lnTo>
                  <a:lnTo>
                    <a:pt x="168" y="122"/>
                  </a:lnTo>
                  <a:lnTo>
                    <a:pt x="229" y="154"/>
                  </a:lnTo>
                  <a:lnTo>
                    <a:pt x="298" y="186"/>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116" name="Group 193"/>
          <p:cNvGrpSpPr>
            <a:grpSpLocks/>
          </p:cNvGrpSpPr>
          <p:nvPr/>
        </p:nvGrpSpPr>
        <p:grpSpPr bwMode="auto">
          <a:xfrm>
            <a:off x="223838" y="3394075"/>
            <a:ext cx="195262" cy="265113"/>
            <a:chOff x="141" y="2010"/>
            <a:chExt cx="123" cy="167"/>
          </a:xfrm>
        </p:grpSpPr>
        <p:sp>
          <p:nvSpPr>
            <p:cNvPr id="3296" name="Freeform 194"/>
            <p:cNvSpPr>
              <a:spLocks/>
            </p:cNvSpPr>
            <p:nvPr/>
          </p:nvSpPr>
          <p:spPr bwMode="auto">
            <a:xfrm>
              <a:off x="141" y="2010"/>
              <a:ext cx="123" cy="167"/>
            </a:xfrm>
            <a:custGeom>
              <a:avLst/>
              <a:gdLst>
                <a:gd name="T0" fmla="*/ 14 w 617"/>
                <a:gd name="T1" fmla="*/ 5 h 835"/>
                <a:gd name="T2" fmla="*/ 9 w 617"/>
                <a:gd name="T3" fmla="*/ 5 h 835"/>
                <a:gd name="T4" fmla="*/ 6 w 617"/>
                <a:gd name="T5" fmla="*/ 4 h 835"/>
                <a:gd name="T6" fmla="*/ 6 w 617"/>
                <a:gd name="T7" fmla="*/ 3 h 835"/>
                <a:gd name="T8" fmla="*/ 6 w 617"/>
                <a:gd name="T9" fmla="*/ 2 h 835"/>
                <a:gd name="T10" fmla="*/ 5 w 617"/>
                <a:gd name="T11" fmla="*/ 1 h 835"/>
                <a:gd name="T12" fmla="*/ 2 w 617"/>
                <a:gd name="T13" fmla="*/ 0 h 835"/>
                <a:gd name="T14" fmla="*/ 0 w 617"/>
                <a:gd name="T15" fmla="*/ 0 h 835"/>
                <a:gd name="T16" fmla="*/ 3 w 617"/>
                <a:gd name="T17" fmla="*/ 26 h 835"/>
                <a:gd name="T18" fmla="*/ 5 w 617"/>
                <a:gd name="T19" fmla="*/ 28 h 835"/>
                <a:gd name="T20" fmla="*/ 7 w 617"/>
                <a:gd name="T21" fmla="*/ 31 h 835"/>
                <a:gd name="T22" fmla="*/ 11 w 617"/>
                <a:gd name="T23" fmla="*/ 33 h 835"/>
                <a:gd name="T24" fmla="*/ 15 w 617"/>
                <a:gd name="T25" fmla="*/ 33 h 835"/>
                <a:gd name="T26" fmla="*/ 21 w 617"/>
                <a:gd name="T27" fmla="*/ 33 h 835"/>
                <a:gd name="T28" fmla="*/ 24 w 617"/>
                <a:gd name="T29" fmla="*/ 33 h 835"/>
                <a:gd name="T30" fmla="*/ 25 w 617"/>
                <a:gd name="T31" fmla="*/ 31 h 835"/>
                <a:gd name="T32" fmla="*/ 24 w 617"/>
                <a:gd name="T33" fmla="*/ 29 h 835"/>
                <a:gd name="T34" fmla="*/ 22 w 617"/>
                <a:gd name="T35" fmla="*/ 21 h 835"/>
                <a:gd name="T36" fmla="*/ 20 w 617"/>
                <a:gd name="T37" fmla="*/ 14 h 835"/>
                <a:gd name="T38" fmla="*/ 19 w 617"/>
                <a:gd name="T39" fmla="*/ 9 h 835"/>
                <a:gd name="T40" fmla="*/ 19 w 617"/>
                <a:gd name="T41" fmla="*/ 7 h 835"/>
                <a:gd name="T42" fmla="*/ 18 w 617"/>
                <a:gd name="T43" fmla="*/ 5 h 835"/>
                <a:gd name="T44" fmla="*/ 16 w 617"/>
                <a:gd name="T45" fmla="*/ 5 h 835"/>
                <a:gd name="T46" fmla="*/ 14 w 617"/>
                <a:gd name="T47" fmla="*/ 5 h 83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17"/>
                <a:gd name="T73" fmla="*/ 0 h 835"/>
                <a:gd name="T74" fmla="*/ 617 w 617"/>
                <a:gd name="T75" fmla="*/ 835 h 83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17" h="835">
                  <a:moveTo>
                    <a:pt x="342" y="123"/>
                  </a:moveTo>
                  <a:lnTo>
                    <a:pt x="229" y="113"/>
                  </a:lnTo>
                  <a:lnTo>
                    <a:pt x="160" y="96"/>
                  </a:lnTo>
                  <a:lnTo>
                    <a:pt x="139" y="64"/>
                  </a:lnTo>
                  <a:lnTo>
                    <a:pt x="139" y="38"/>
                  </a:lnTo>
                  <a:lnTo>
                    <a:pt x="121" y="15"/>
                  </a:lnTo>
                  <a:lnTo>
                    <a:pt x="58" y="0"/>
                  </a:lnTo>
                  <a:lnTo>
                    <a:pt x="0" y="5"/>
                  </a:lnTo>
                  <a:lnTo>
                    <a:pt x="70" y="650"/>
                  </a:lnTo>
                  <a:lnTo>
                    <a:pt x="121" y="710"/>
                  </a:lnTo>
                  <a:lnTo>
                    <a:pt x="183" y="768"/>
                  </a:lnTo>
                  <a:lnTo>
                    <a:pt x="273" y="813"/>
                  </a:lnTo>
                  <a:lnTo>
                    <a:pt x="377" y="827"/>
                  </a:lnTo>
                  <a:lnTo>
                    <a:pt x="518" y="835"/>
                  </a:lnTo>
                  <a:lnTo>
                    <a:pt x="599" y="823"/>
                  </a:lnTo>
                  <a:lnTo>
                    <a:pt x="617" y="777"/>
                  </a:lnTo>
                  <a:lnTo>
                    <a:pt x="608" y="718"/>
                  </a:lnTo>
                  <a:lnTo>
                    <a:pt x="550" y="537"/>
                  </a:lnTo>
                  <a:lnTo>
                    <a:pt x="500" y="357"/>
                  </a:lnTo>
                  <a:lnTo>
                    <a:pt x="478" y="221"/>
                  </a:lnTo>
                  <a:lnTo>
                    <a:pt x="478" y="186"/>
                  </a:lnTo>
                  <a:lnTo>
                    <a:pt x="446" y="136"/>
                  </a:lnTo>
                  <a:lnTo>
                    <a:pt x="409" y="123"/>
                  </a:lnTo>
                  <a:lnTo>
                    <a:pt x="342" y="123"/>
                  </a:lnTo>
                  <a:close/>
                </a:path>
              </a:pathLst>
            </a:custGeom>
            <a:solidFill>
              <a:srgbClr val="404040"/>
            </a:solidFill>
            <a:ln w="3175">
              <a:solidFill>
                <a:srgbClr val="000000"/>
              </a:solidFill>
              <a:round/>
              <a:headEnd/>
              <a:tailEnd/>
            </a:ln>
          </p:spPr>
          <p:txBody>
            <a:bodyPr/>
            <a:lstStyle/>
            <a:p>
              <a:endParaRPr lang="zh-CN" altLang="en-US"/>
            </a:p>
          </p:txBody>
        </p:sp>
        <p:sp>
          <p:nvSpPr>
            <p:cNvPr id="3297" name="Freeform 195"/>
            <p:cNvSpPr>
              <a:spLocks/>
            </p:cNvSpPr>
            <p:nvPr/>
          </p:nvSpPr>
          <p:spPr bwMode="auto">
            <a:xfrm>
              <a:off x="143" y="2019"/>
              <a:ext cx="106" cy="153"/>
            </a:xfrm>
            <a:custGeom>
              <a:avLst/>
              <a:gdLst>
                <a:gd name="T0" fmla="*/ 14 w 531"/>
                <a:gd name="T1" fmla="*/ 6 h 766"/>
                <a:gd name="T2" fmla="*/ 10 w 531"/>
                <a:gd name="T3" fmla="*/ 6 h 766"/>
                <a:gd name="T4" fmla="*/ 6 w 531"/>
                <a:gd name="T5" fmla="*/ 5 h 766"/>
                <a:gd name="T6" fmla="*/ 3 w 531"/>
                <a:gd name="T7" fmla="*/ 4 h 766"/>
                <a:gd name="T8" fmla="*/ 2 w 531"/>
                <a:gd name="T9" fmla="*/ 3 h 766"/>
                <a:gd name="T10" fmla="*/ 0 w 531"/>
                <a:gd name="T11" fmla="*/ 0 h 766"/>
                <a:gd name="T12" fmla="*/ 3 w 531"/>
                <a:gd name="T13" fmla="*/ 24 h 766"/>
                <a:gd name="T14" fmla="*/ 5 w 531"/>
                <a:gd name="T15" fmla="*/ 26 h 766"/>
                <a:gd name="T16" fmla="*/ 6 w 531"/>
                <a:gd name="T17" fmla="*/ 28 h 766"/>
                <a:gd name="T18" fmla="*/ 9 w 531"/>
                <a:gd name="T19" fmla="*/ 29 h 766"/>
                <a:gd name="T20" fmla="*/ 11 w 531"/>
                <a:gd name="T21" fmla="*/ 30 h 766"/>
                <a:gd name="T22" fmla="*/ 14 w 531"/>
                <a:gd name="T23" fmla="*/ 30 h 766"/>
                <a:gd name="T24" fmla="*/ 16 w 531"/>
                <a:gd name="T25" fmla="*/ 31 h 766"/>
                <a:gd name="T26" fmla="*/ 19 w 531"/>
                <a:gd name="T27" fmla="*/ 31 h 766"/>
                <a:gd name="T28" fmla="*/ 20 w 531"/>
                <a:gd name="T29" fmla="*/ 30 h 766"/>
                <a:gd name="T30" fmla="*/ 21 w 531"/>
                <a:gd name="T31" fmla="*/ 29 h 766"/>
                <a:gd name="T32" fmla="*/ 21 w 531"/>
                <a:gd name="T33" fmla="*/ 27 h 766"/>
                <a:gd name="T34" fmla="*/ 19 w 531"/>
                <a:gd name="T35" fmla="*/ 23 h 766"/>
                <a:gd name="T36" fmla="*/ 16 w 531"/>
                <a:gd name="T37" fmla="*/ 9 h 766"/>
                <a:gd name="T38" fmla="*/ 15 w 531"/>
                <a:gd name="T39" fmla="*/ 7 h 766"/>
                <a:gd name="T40" fmla="*/ 14 w 531"/>
                <a:gd name="T41" fmla="*/ 6 h 76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31"/>
                <a:gd name="T64" fmla="*/ 0 h 766"/>
                <a:gd name="T65" fmla="*/ 531 w 531"/>
                <a:gd name="T66" fmla="*/ 766 h 76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31" h="766">
                  <a:moveTo>
                    <a:pt x="347" y="154"/>
                  </a:moveTo>
                  <a:lnTo>
                    <a:pt x="248" y="150"/>
                  </a:lnTo>
                  <a:lnTo>
                    <a:pt x="143" y="131"/>
                  </a:lnTo>
                  <a:lnTo>
                    <a:pt x="81" y="99"/>
                  </a:lnTo>
                  <a:lnTo>
                    <a:pt x="46" y="72"/>
                  </a:lnTo>
                  <a:lnTo>
                    <a:pt x="0" y="0"/>
                  </a:lnTo>
                  <a:lnTo>
                    <a:pt x="67" y="589"/>
                  </a:lnTo>
                  <a:lnTo>
                    <a:pt x="113" y="643"/>
                  </a:lnTo>
                  <a:lnTo>
                    <a:pt x="162" y="694"/>
                  </a:lnTo>
                  <a:lnTo>
                    <a:pt x="225" y="729"/>
                  </a:lnTo>
                  <a:lnTo>
                    <a:pt x="279" y="747"/>
                  </a:lnTo>
                  <a:lnTo>
                    <a:pt x="347" y="756"/>
                  </a:lnTo>
                  <a:lnTo>
                    <a:pt x="409" y="766"/>
                  </a:lnTo>
                  <a:lnTo>
                    <a:pt x="480" y="766"/>
                  </a:lnTo>
                  <a:lnTo>
                    <a:pt x="512" y="756"/>
                  </a:lnTo>
                  <a:lnTo>
                    <a:pt x="531" y="729"/>
                  </a:lnTo>
                  <a:lnTo>
                    <a:pt x="522" y="685"/>
                  </a:lnTo>
                  <a:lnTo>
                    <a:pt x="476" y="581"/>
                  </a:lnTo>
                  <a:lnTo>
                    <a:pt x="399" y="229"/>
                  </a:lnTo>
                  <a:lnTo>
                    <a:pt x="387" y="180"/>
                  </a:lnTo>
                  <a:lnTo>
                    <a:pt x="347" y="154"/>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117" name="Freeform 196"/>
          <p:cNvSpPr>
            <a:spLocks/>
          </p:cNvSpPr>
          <p:nvPr/>
        </p:nvSpPr>
        <p:spPr bwMode="auto">
          <a:xfrm>
            <a:off x="703263" y="3695700"/>
            <a:ext cx="14287" cy="223838"/>
          </a:xfrm>
          <a:custGeom>
            <a:avLst/>
            <a:gdLst>
              <a:gd name="T0" fmla="*/ 3201285 w 43"/>
              <a:gd name="T1" fmla="*/ 0 h 703"/>
              <a:gd name="T2" fmla="*/ 4746938 w 43"/>
              <a:gd name="T3" fmla="*/ 3649865 h 703"/>
              <a:gd name="T4" fmla="*/ 2980667 w 43"/>
              <a:gd name="T5" fmla="*/ 6386866 h 703"/>
              <a:gd name="T6" fmla="*/ 1545654 w 43"/>
              <a:gd name="T7" fmla="*/ 12368403 h 703"/>
              <a:gd name="T8" fmla="*/ 3532544 w 43"/>
              <a:gd name="T9" fmla="*/ 17843040 h 703"/>
              <a:gd name="T10" fmla="*/ 2318149 w 43"/>
              <a:gd name="T11" fmla="*/ 49778008 h 703"/>
              <a:gd name="T12" fmla="*/ 2318149 w 43"/>
              <a:gd name="T13" fmla="*/ 70257108 h 703"/>
              <a:gd name="T14" fmla="*/ 0 w 43"/>
              <a:gd name="T15" fmla="*/ 71270906 h 703"/>
              <a:gd name="T16" fmla="*/ 220950 w 43"/>
              <a:gd name="T17" fmla="*/ 28792317 h 703"/>
              <a:gd name="T18" fmla="*/ 2318149 w 43"/>
              <a:gd name="T19" fmla="*/ 18654014 h 703"/>
              <a:gd name="T20" fmla="*/ 1104086 w 43"/>
              <a:gd name="T21" fmla="*/ 13889100 h 703"/>
              <a:gd name="T22" fmla="*/ 441568 w 43"/>
              <a:gd name="T23" fmla="*/ 12165580 h 703"/>
              <a:gd name="T24" fmla="*/ 1324704 w 43"/>
              <a:gd name="T25" fmla="*/ 6995336 h 703"/>
              <a:gd name="T26" fmla="*/ 2980667 w 43"/>
              <a:gd name="T27" fmla="*/ 4055193 h 703"/>
              <a:gd name="T28" fmla="*/ 3201285 w 43"/>
              <a:gd name="T29" fmla="*/ 0 h 70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3"/>
              <a:gd name="T46" fmla="*/ 0 h 703"/>
              <a:gd name="T47" fmla="*/ 43 w 43"/>
              <a:gd name="T48" fmla="*/ 703 h 70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3" h="703">
                <a:moveTo>
                  <a:pt x="29" y="0"/>
                </a:moveTo>
                <a:lnTo>
                  <a:pt x="43" y="36"/>
                </a:lnTo>
                <a:lnTo>
                  <a:pt x="27" y="63"/>
                </a:lnTo>
                <a:lnTo>
                  <a:pt x="14" y="122"/>
                </a:lnTo>
                <a:lnTo>
                  <a:pt x="32" y="176"/>
                </a:lnTo>
                <a:lnTo>
                  <a:pt x="21" y="491"/>
                </a:lnTo>
                <a:lnTo>
                  <a:pt x="21" y="693"/>
                </a:lnTo>
                <a:lnTo>
                  <a:pt x="0" y="703"/>
                </a:lnTo>
                <a:lnTo>
                  <a:pt x="2" y="284"/>
                </a:lnTo>
                <a:lnTo>
                  <a:pt x="21" y="184"/>
                </a:lnTo>
                <a:lnTo>
                  <a:pt x="10" y="137"/>
                </a:lnTo>
                <a:lnTo>
                  <a:pt x="4" y="120"/>
                </a:lnTo>
                <a:lnTo>
                  <a:pt x="12" y="69"/>
                </a:lnTo>
                <a:lnTo>
                  <a:pt x="27" y="40"/>
                </a:lnTo>
                <a:lnTo>
                  <a:pt x="29"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18" name="Freeform 197"/>
          <p:cNvSpPr>
            <a:spLocks/>
          </p:cNvSpPr>
          <p:nvPr/>
        </p:nvSpPr>
        <p:spPr bwMode="auto">
          <a:xfrm>
            <a:off x="646113" y="3698875"/>
            <a:ext cx="34925" cy="11113"/>
          </a:xfrm>
          <a:custGeom>
            <a:avLst/>
            <a:gdLst>
              <a:gd name="T0" fmla="*/ 10890677 w 112"/>
              <a:gd name="T1" fmla="*/ 0 h 36"/>
              <a:gd name="T2" fmla="*/ 5542474 w 112"/>
              <a:gd name="T3" fmla="*/ 2477581 h 36"/>
              <a:gd name="T4" fmla="*/ 874996 w 112"/>
              <a:gd name="T5" fmla="*/ 3430521 h 36"/>
              <a:gd name="T6" fmla="*/ 0 w 112"/>
              <a:gd name="T7" fmla="*/ 3430521 h 36"/>
              <a:gd name="T8" fmla="*/ 2819882 w 112"/>
              <a:gd name="T9" fmla="*/ 1048326 h 36"/>
              <a:gd name="T10" fmla="*/ 10890677 w 112"/>
              <a:gd name="T11" fmla="*/ 0 h 36"/>
              <a:gd name="T12" fmla="*/ 0 60000 65536"/>
              <a:gd name="T13" fmla="*/ 0 60000 65536"/>
              <a:gd name="T14" fmla="*/ 0 60000 65536"/>
              <a:gd name="T15" fmla="*/ 0 60000 65536"/>
              <a:gd name="T16" fmla="*/ 0 60000 65536"/>
              <a:gd name="T17" fmla="*/ 0 60000 65536"/>
              <a:gd name="T18" fmla="*/ 0 w 112"/>
              <a:gd name="T19" fmla="*/ 0 h 36"/>
              <a:gd name="T20" fmla="*/ 112 w 112"/>
              <a:gd name="T21" fmla="*/ 36 h 36"/>
            </a:gdLst>
            <a:ahLst/>
            <a:cxnLst>
              <a:cxn ang="T12">
                <a:pos x="T0" y="T1"/>
              </a:cxn>
              <a:cxn ang="T13">
                <a:pos x="T2" y="T3"/>
              </a:cxn>
              <a:cxn ang="T14">
                <a:pos x="T4" y="T5"/>
              </a:cxn>
              <a:cxn ang="T15">
                <a:pos x="T6" y="T7"/>
              </a:cxn>
              <a:cxn ang="T16">
                <a:pos x="T8" y="T9"/>
              </a:cxn>
              <a:cxn ang="T17">
                <a:pos x="T10" y="T11"/>
              </a:cxn>
            </a:cxnLst>
            <a:rect l="T18" t="T19" r="T20" b="T21"/>
            <a:pathLst>
              <a:path w="112" h="36">
                <a:moveTo>
                  <a:pt x="112" y="0"/>
                </a:moveTo>
                <a:lnTo>
                  <a:pt x="57" y="26"/>
                </a:lnTo>
                <a:lnTo>
                  <a:pt x="9" y="36"/>
                </a:lnTo>
                <a:lnTo>
                  <a:pt x="0" y="36"/>
                </a:lnTo>
                <a:lnTo>
                  <a:pt x="29" y="11"/>
                </a:lnTo>
                <a:lnTo>
                  <a:pt x="112"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19" name="Freeform 198"/>
          <p:cNvSpPr>
            <a:spLocks/>
          </p:cNvSpPr>
          <p:nvPr/>
        </p:nvSpPr>
        <p:spPr bwMode="auto">
          <a:xfrm>
            <a:off x="498475" y="3117850"/>
            <a:ext cx="47625" cy="128588"/>
          </a:xfrm>
          <a:custGeom>
            <a:avLst/>
            <a:gdLst>
              <a:gd name="T0" fmla="*/ 0 w 150"/>
              <a:gd name="T1" fmla="*/ 0 h 407"/>
              <a:gd name="T2" fmla="*/ 2016125 w 150"/>
              <a:gd name="T3" fmla="*/ 998058 h 407"/>
              <a:gd name="T4" fmla="*/ 1713865 w 150"/>
              <a:gd name="T5" fmla="*/ 3393839 h 407"/>
              <a:gd name="T6" fmla="*/ 3629025 w 150"/>
              <a:gd name="T7" fmla="*/ 2196106 h 407"/>
              <a:gd name="T8" fmla="*/ 3326765 w 150"/>
              <a:gd name="T9" fmla="*/ 4990920 h 407"/>
              <a:gd name="T10" fmla="*/ 5846763 w 150"/>
              <a:gd name="T11" fmla="*/ 4591571 h 407"/>
              <a:gd name="T12" fmla="*/ 3931285 w 150"/>
              <a:gd name="T13" fmla="*/ 6887515 h 407"/>
              <a:gd name="T14" fmla="*/ 9173209 w 150"/>
              <a:gd name="T15" fmla="*/ 7286864 h 407"/>
              <a:gd name="T16" fmla="*/ 6149022 w 150"/>
              <a:gd name="T17" fmla="*/ 10081678 h 407"/>
              <a:gd name="T18" fmla="*/ 10584498 w 150"/>
              <a:gd name="T19" fmla="*/ 10081678 h 407"/>
              <a:gd name="T20" fmla="*/ 7560627 w 150"/>
              <a:gd name="T21" fmla="*/ 12976331 h 407"/>
              <a:gd name="T22" fmla="*/ 12197397 w 150"/>
              <a:gd name="T23" fmla="*/ 12677135 h 407"/>
              <a:gd name="T24" fmla="*/ 9274174 w 150"/>
              <a:gd name="T25" fmla="*/ 16669681 h 407"/>
              <a:gd name="T26" fmla="*/ 13407390 w 150"/>
              <a:gd name="T27" fmla="*/ 16370169 h 407"/>
              <a:gd name="T28" fmla="*/ 9879011 w 150"/>
              <a:gd name="T29" fmla="*/ 19863844 h 407"/>
              <a:gd name="T30" fmla="*/ 15120936 w 150"/>
              <a:gd name="T31" fmla="*/ 20462868 h 407"/>
              <a:gd name="T32" fmla="*/ 10584498 w 150"/>
              <a:gd name="T33" fmla="*/ 23657035 h 407"/>
              <a:gd name="T34" fmla="*/ 15120936 w 150"/>
              <a:gd name="T35" fmla="*/ 24954605 h 407"/>
              <a:gd name="T36" fmla="*/ 10181271 w 150"/>
              <a:gd name="T37" fmla="*/ 26551686 h 407"/>
              <a:gd name="T38" fmla="*/ 14717711 w 150"/>
              <a:gd name="T39" fmla="*/ 29246978 h 407"/>
              <a:gd name="T40" fmla="*/ 9879011 w 150"/>
              <a:gd name="T41" fmla="*/ 31143572 h 407"/>
              <a:gd name="T42" fmla="*/ 14112874 w 150"/>
              <a:gd name="T43" fmla="*/ 34237897 h 407"/>
              <a:gd name="T44" fmla="*/ 9879011 w 150"/>
              <a:gd name="T45" fmla="*/ 35435629 h 407"/>
              <a:gd name="T46" fmla="*/ 12197397 w 150"/>
              <a:gd name="T47" fmla="*/ 38130606 h 407"/>
              <a:gd name="T48" fmla="*/ 8870949 w 150"/>
              <a:gd name="T49" fmla="*/ 40626223 h 40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0"/>
              <a:gd name="T76" fmla="*/ 0 h 407"/>
              <a:gd name="T77" fmla="*/ 150 w 150"/>
              <a:gd name="T78" fmla="*/ 407 h 40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0" h="407">
                <a:moveTo>
                  <a:pt x="0" y="0"/>
                </a:moveTo>
                <a:lnTo>
                  <a:pt x="20" y="10"/>
                </a:lnTo>
                <a:lnTo>
                  <a:pt x="17" y="34"/>
                </a:lnTo>
                <a:lnTo>
                  <a:pt x="36" y="22"/>
                </a:lnTo>
                <a:lnTo>
                  <a:pt x="33" y="50"/>
                </a:lnTo>
                <a:lnTo>
                  <a:pt x="58" y="46"/>
                </a:lnTo>
                <a:lnTo>
                  <a:pt x="39" y="69"/>
                </a:lnTo>
                <a:lnTo>
                  <a:pt x="91" y="73"/>
                </a:lnTo>
                <a:lnTo>
                  <a:pt x="61" y="101"/>
                </a:lnTo>
                <a:lnTo>
                  <a:pt x="105" y="101"/>
                </a:lnTo>
                <a:lnTo>
                  <a:pt x="75" y="130"/>
                </a:lnTo>
                <a:lnTo>
                  <a:pt x="121" y="127"/>
                </a:lnTo>
                <a:lnTo>
                  <a:pt x="92" y="167"/>
                </a:lnTo>
                <a:lnTo>
                  <a:pt x="133" y="164"/>
                </a:lnTo>
                <a:lnTo>
                  <a:pt x="98" y="199"/>
                </a:lnTo>
                <a:lnTo>
                  <a:pt x="150" y="205"/>
                </a:lnTo>
                <a:lnTo>
                  <a:pt x="105" y="237"/>
                </a:lnTo>
                <a:lnTo>
                  <a:pt x="150" y="250"/>
                </a:lnTo>
                <a:lnTo>
                  <a:pt x="101" y="266"/>
                </a:lnTo>
                <a:lnTo>
                  <a:pt x="146" y="293"/>
                </a:lnTo>
                <a:lnTo>
                  <a:pt x="98" y="312"/>
                </a:lnTo>
                <a:lnTo>
                  <a:pt x="140" y="343"/>
                </a:lnTo>
                <a:lnTo>
                  <a:pt x="98" y="355"/>
                </a:lnTo>
                <a:lnTo>
                  <a:pt x="121" y="382"/>
                </a:lnTo>
                <a:lnTo>
                  <a:pt x="88" y="407"/>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3120" name="Group 199"/>
          <p:cNvGrpSpPr>
            <a:grpSpLocks/>
          </p:cNvGrpSpPr>
          <p:nvPr/>
        </p:nvGrpSpPr>
        <p:grpSpPr bwMode="auto">
          <a:xfrm>
            <a:off x="7926388" y="2860675"/>
            <a:ext cx="709612" cy="495300"/>
            <a:chOff x="4993" y="1674"/>
            <a:chExt cx="447" cy="312"/>
          </a:xfrm>
        </p:grpSpPr>
        <p:grpSp>
          <p:nvGrpSpPr>
            <p:cNvPr id="3245" name="Group 200"/>
            <p:cNvGrpSpPr>
              <a:grpSpLocks/>
            </p:cNvGrpSpPr>
            <p:nvPr/>
          </p:nvGrpSpPr>
          <p:grpSpPr bwMode="auto">
            <a:xfrm>
              <a:off x="4993" y="1674"/>
              <a:ext cx="345" cy="282"/>
              <a:chOff x="4993" y="1674"/>
              <a:chExt cx="345" cy="282"/>
            </a:xfrm>
          </p:grpSpPr>
          <p:grpSp>
            <p:nvGrpSpPr>
              <p:cNvPr id="3278" name="Group 201"/>
              <p:cNvGrpSpPr>
                <a:grpSpLocks/>
              </p:cNvGrpSpPr>
              <p:nvPr/>
            </p:nvGrpSpPr>
            <p:grpSpPr bwMode="auto">
              <a:xfrm>
                <a:off x="4993" y="1674"/>
                <a:ext cx="345" cy="282"/>
                <a:chOff x="4993" y="1674"/>
                <a:chExt cx="345" cy="282"/>
              </a:xfrm>
            </p:grpSpPr>
            <p:grpSp>
              <p:nvGrpSpPr>
                <p:cNvPr id="3287" name="Group 202"/>
                <p:cNvGrpSpPr>
                  <a:grpSpLocks/>
                </p:cNvGrpSpPr>
                <p:nvPr/>
              </p:nvGrpSpPr>
              <p:grpSpPr bwMode="auto">
                <a:xfrm>
                  <a:off x="4993" y="1833"/>
                  <a:ext cx="345" cy="123"/>
                  <a:chOff x="4993" y="1833"/>
                  <a:chExt cx="345" cy="123"/>
                </a:xfrm>
              </p:grpSpPr>
              <p:sp>
                <p:nvSpPr>
                  <p:cNvPr id="3293" name="Freeform 203"/>
                  <p:cNvSpPr>
                    <a:spLocks/>
                  </p:cNvSpPr>
                  <p:nvPr/>
                </p:nvSpPr>
                <p:spPr bwMode="auto">
                  <a:xfrm>
                    <a:off x="5140" y="1833"/>
                    <a:ext cx="198" cy="123"/>
                  </a:xfrm>
                  <a:custGeom>
                    <a:avLst/>
                    <a:gdLst>
                      <a:gd name="T0" fmla="*/ 0 w 1188"/>
                      <a:gd name="T1" fmla="*/ 6 h 738"/>
                      <a:gd name="T2" fmla="*/ 0 w 1188"/>
                      <a:gd name="T3" fmla="*/ 20 h 738"/>
                      <a:gd name="T4" fmla="*/ 33 w 1188"/>
                      <a:gd name="T5" fmla="*/ 10 h 738"/>
                      <a:gd name="T6" fmla="*/ 33 w 1188"/>
                      <a:gd name="T7" fmla="*/ 0 h 738"/>
                      <a:gd name="T8" fmla="*/ 0 w 1188"/>
                      <a:gd name="T9" fmla="*/ 6 h 738"/>
                      <a:gd name="T10" fmla="*/ 0 60000 65536"/>
                      <a:gd name="T11" fmla="*/ 0 60000 65536"/>
                      <a:gd name="T12" fmla="*/ 0 60000 65536"/>
                      <a:gd name="T13" fmla="*/ 0 60000 65536"/>
                      <a:gd name="T14" fmla="*/ 0 60000 65536"/>
                      <a:gd name="T15" fmla="*/ 0 w 1188"/>
                      <a:gd name="T16" fmla="*/ 0 h 738"/>
                      <a:gd name="T17" fmla="*/ 1188 w 1188"/>
                      <a:gd name="T18" fmla="*/ 738 h 738"/>
                    </a:gdLst>
                    <a:ahLst/>
                    <a:cxnLst>
                      <a:cxn ang="T10">
                        <a:pos x="T0" y="T1"/>
                      </a:cxn>
                      <a:cxn ang="T11">
                        <a:pos x="T2" y="T3"/>
                      </a:cxn>
                      <a:cxn ang="T12">
                        <a:pos x="T4" y="T5"/>
                      </a:cxn>
                      <a:cxn ang="T13">
                        <a:pos x="T6" y="T7"/>
                      </a:cxn>
                      <a:cxn ang="T14">
                        <a:pos x="T8" y="T9"/>
                      </a:cxn>
                    </a:cxnLst>
                    <a:rect l="T15" t="T16" r="T17" b="T18"/>
                    <a:pathLst>
                      <a:path w="1188" h="738">
                        <a:moveTo>
                          <a:pt x="0" y="225"/>
                        </a:moveTo>
                        <a:lnTo>
                          <a:pt x="0" y="738"/>
                        </a:lnTo>
                        <a:lnTo>
                          <a:pt x="1188" y="360"/>
                        </a:lnTo>
                        <a:lnTo>
                          <a:pt x="1188" y="0"/>
                        </a:lnTo>
                        <a:lnTo>
                          <a:pt x="0" y="225"/>
                        </a:lnTo>
                        <a:close/>
                      </a:path>
                    </a:pathLst>
                  </a:custGeom>
                  <a:solidFill>
                    <a:srgbClr val="A0A0A0"/>
                  </a:solidFill>
                  <a:ln w="1588">
                    <a:solidFill>
                      <a:srgbClr val="000000"/>
                    </a:solidFill>
                    <a:round/>
                    <a:headEnd/>
                    <a:tailEnd/>
                  </a:ln>
                </p:spPr>
                <p:txBody>
                  <a:bodyPr/>
                  <a:lstStyle/>
                  <a:p>
                    <a:endParaRPr lang="zh-CN" altLang="en-US"/>
                  </a:p>
                </p:txBody>
              </p:sp>
              <p:sp>
                <p:nvSpPr>
                  <p:cNvPr id="3294" name="Freeform 204"/>
                  <p:cNvSpPr>
                    <a:spLocks/>
                  </p:cNvSpPr>
                  <p:nvPr/>
                </p:nvSpPr>
                <p:spPr bwMode="auto">
                  <a:xfrm>
                    <a:off x="4993" y="1862"/>
                    <a:ext cx="147" cy="94"/>
                  </a:xfrm>
                  <a:custGeom>
                    <a:avLst/>
                    <a:gdLst>
                      <a:gd name="T0" fmla="*/ 25 w 882"/>
                      <a:gd name="T1" fmla="*/ 1 h 563"/>
                      <a:gd name="T2" fmla="*/ 25 w 882"/>
                      <a:gd name="T3" fmla="*/ 16 h 563"/>
                      <a:gd name="T4" fmla="*/ 0 w 882"/>
                      <a:gd name="T5" fmla="*/ 12 h 563"/>
                      <a:gd name="T6" fmla="*/ 0 w 882"/>
                      <a:gd name="T7" fmla="*/ 0 h 563"/>
                      <a:gd name="T8" fmla="*/ 25 w 882"/>
                      <a:gd name="T9" fmla="*/ 1 h 563"/>
                      <a:gd name="T10" fmla="*/ 0 60000 65536"/>
                      <a:gd name="T11" fmla="*/ 0 60000 65536"/>
                      <a:gd name="T12" fmla="*/ 0 60000 65536"/>
                      <a:gd name="T13" fmla="*/ 0 60000 65536"/>
                      <a:gd name="T14" fmla="*/ 0 60000 65536"/>
                      <a:gd name="T15" fmla="*/ 0 w 882"/>
                      <a:gd name="T16" fmla="*/ 0 h 563"/>
                      <a:gd name="T17" fmla="*/ 882 w 882"/>
                      <a:gd name="T18" fmla="*/ 563 h 563"/>
                    </a:gdLst>
                    <a:ahLst/>
                    <a:cxnLst>
                      <a:cxn ang="T10">
                        <a:pos x="T0" y="T1"/>
                      </a:cxn>
                      <a:cxn ang="T11">
                        <a:pos x="T2" y="T3"/>
                      </a:cxn>
                      <a:cxn ang="T12">
                        <a:pos x="T4" y="T5"/>
                      </a:cxn>
                      <a:cxn ang="T13">
                        <a:pos x="T6" y="T7"/>
                      </a:cxn>
                      <a:cxn ang="T14">
                        <a:pos x="T8" y="T9"/>
                      </a:cxn>
                    </a:cxnLst>
                    <a:rect l="T15" t="T16" r="T17" b="T18"/>
                    <a:pathLst>
                      <a:path w="882" h="563">
                        <a:moveTo>
                          <a:pt x="882" y="50"/>
                        </a:moveTo>
                        <a:lnTo>
                          <a:pt x="882" y="563"/>
                        </a:lnTo>
                        <a:lnTo>
                          <a:pt x="0" y="436"/>
                        </a:lnTo>
                        <a:lnTo>
                          <a:pt x="0" y="0"/>
                        </a:lnTo>
                        <a:lnTo>
                          <a:pt x="882" y="50"/>
                        </a:lnTo>
                        <a:close/>
                      </a:path>
                    </a:pathLst>
                  </a:custGeom>
                  <a:solidFill>
                    <a:srgbClr val="808080"/>
                  </a:solidFill>
                  <a:ln w="1588">
                    <a:solidFill>
                      <a:srgbClr val="000000"/>
                    </a:solidFill>
                    <a:round/>
                    <a:headEnd/>
                    <a:tailEnd/>
                  </a:ln>
                </p:spPr>
                <p:txBody>
                  <a:bodyPr/>
                  <a:lstStyle/>
                  <a:p>
                    <a:endParaRPr lang="zh-CN" altLang="en-US"/>
                  </a:p>
                </p:txBody>
              </p:sp>
              <p:sp>
                <p:nvSpPr>
                  <p:cNvPr id="3295" name="Freeform 205"/>
                  <p:cNvSpPr>
                    <a:spLocks/>
                  </p:cNvSpPr>
                  <p:nvPr/>
                </p:nvSpPr>
                <p:spPr bwMode="auto">
                  <a:xfrm>
                    <a:off x="4993" y="1833"/>
                    <a:ext cx="345" cy="38"/>
                  </a:xfrm>
                  <a:custGeom>
                    <a:avLst/>
                    <a:gdLst>
                      <a:gd name="T0" fmla="*/ 0 w 2070"/>
                      <a:gd name="T1" fmla="*/ 5 h 225"/>
                      <a:gd name="T2" fmla="*/ 25 w 2070"/>
                      <a:gd name="T3" fmla="*/ 6 h 225"/>
                      <a:gd name="T4" fmla="*/ 57 w 2070"/>
                      <a:gd name="T5" fmla="*/ 0 h 225"/>
                      <a:gd name="T6" fmla="*/ 33 w 2070"/>
                      <a:gd name="T7" fmla="*/ 0 h 225"/>
                      <a:gd name="T8" fmla="*/ 0 w 2070"/>
                      <a:gd name="T9" fmla="*/ 5 h 225"/>
                      <a:gd name="T10" fmla="*/ 0 60000 65536"/>
                      <a:gd name="T11" fmla="*/ 0 60000 65536"/>
                      <a:gd name="T12" fmla="*/ 0 60000 65536"/>
                      <a:gd name="T13" fmla="*/ 0 60000 65536"/>
                      <a:gd name="T14" fmla="*/ 0 60000 65536"/>
                      <a:gd name="T15" fmla="*/ 0 w 2070"/>
                      <a:gd name="T16" fmla="*/ 0 h 225"/>
                      <a:gd name="T17" fmla="*/ 2070 w 2070"/>
                      <a:gd name="T18" fmla="*/ 225 h 225"/>
                    </a:gdLst>
                    <a:ahLst/>
                    <a:cxnLst>
                      <a:cxn ang="T10">
                        <a:pos x="T0" y="T1"/>
                      </a:cxn>
                      <a:cxn ang="T11">
                        <a:pos x="T2" y="T3"/>
                      </a:cxn>
                      <a:cxn ang="T12">
                        <a:pos x="T4" y="T5"/>
                      </a:cxn>
                      <a:cxn ang="T13">
                        <a:pos x="T6" y="T7"/>
                      </a:cxn>
                      <a:cxn ang="T14">
                        <a:pos x="T8" y="T9"/>
                      </a:cxn>
                    </a:cxnLst>
                    <a:rect l="T15" t="T16" r="T17" b="T18"/>
                    <a:pathLst>
                      <a:path w="2070" h="225">
                        <a:moveTo>
                          <a:pt x="0" y="175"/>
                        </a:moveTo>
                        <a:lnTo>
                          <a:pt x="892" y="225"/>
                        </a:lnTo>
                        <a:lnTo>
                          <a:pt x="2070" y="0"/>
                        </a:lnTo>
                        <a:lnTo>
                          <a:pt x="1202" y="0"/>
                        </a:lnTo>
                        <a:lnTo>
                          <a:pt x="0" y="175"/>
                        </a:lnTo>
                        <a:close/>
                      </a:path>
                    </a:pathLst>
                  </a:custGeom>
                  <a:solidFill>
                    <a:srgbClr val="C0C0C0"/>
                  </a:solidFill>
                  <a:ln w="1588">
                    <a:solidFill>
                      <a:srgbClr val="000000"/>
                    </a:solidFill>
                    <a:round/>
                    <a:headEnd/>
                    <a:tailEnd/>
                  </a:ln>
                </p:spPr>
                <p:txBody>
                  <a:bodyPr/>
                  <a:lstStyle/>
                  <a:p>
                    <a:endParaRPr lang="zh-CN" altLang="en-US"/>
                  </a:p>
                </p:txBody>
              </p:sp>
            </p:grpSp>
            <p:sp>
              <p:nvSpPr>
                <p:cNvPr id="3288" name="Freeform 206"/>
                <p:cNvSpPr>
                  <a:spLocks/>
                </p:cNvSpPr>
                <p:nvPr/>
              </p:nvSpPr>
              <p:spPr bwMode="auto">
                <a:xfrm>
                  <a:off x="5105" y="1823"/>
                  <a:ext cx="126" cy="35"/>
                </a:xfrm>
                <a:custGeom>
                  <a:avLst/>
                  <a:gdLst>
                    <a:gd name="T0" fmla="*/ 0 w 751"/>
                    <a:gd name="T1" fmla="*/ 3 h 210"/>
                    <a:gd name="T2" fmla="*/ 0 w 751"/>
                    <a:gd name="T3" fmla="*/ 5 h 210"/>
                    <a:gd name="T4" fmla="*/ 10 w 751"/>
                    <a:gd name="T5" fmla="*/ 6 h 210"/>
                    <a:gd name="T6" fmla="*/ 21 w 751"/>
                    <a:gd name="T7" fmla="*/ 4 h 210"/>
                    <a:gd name="T8" fmla="*/ 21 w 751"/>
                    <a:gd name="T9" fmla="*/ 0 h 210"/>
                    <a:gd name="T10" fmla="*/ 0 w 751"/>
                    <a:gd name="T11" fmla="*/ 3 h 210"/>
                    <a:gd name="T12" fmla="*/ 0 60000 65536"/>
                    <a:gd name="T13" fmla="*/ 0 60000 65536"/>
                    <a:gd name="T14" fmla="*/ 0 60000 65536"/>
                    <a:gd name="T15" fmla="*/ 0 60000 65536"/>
                    <a:gd name="T16" fmla="*/ 0 60000 65536"/>
                    <a:gd name="T17" fmla="*/ 0 60000 65536"/>
                    <a:gd name="T18" fmla="*/ 0 w 751"/>
                    <a:gd name="T19" fmla="*/ 0 h 210"/>
                    <a:gd name="T20" fmla="*/ 751 w 751"/>
                    <a:gd name="T21" fmla="*/ 210 h 210"/>
                  </a:gdLst>
                  <a:ahLst/>
                  <a:cxnLst>
                    <a:cxn ang="T12">
                      <a:pos x="T0" y="T1"/>
                    </a:cxn>
                    <a:cxn ang="T13">
                      <a:pos x="T2" y="T3"/>
                    </a:cxn>
                    <a:cxn ang="T14">
                      <a:pos x="T4" y="T5"/>
                    </a:cxn>
                    <a:cxn ang="T15">
                      <a:pos x="T6" y="T7"/>
                    </a:cxn>
                    <a:cxn ang="T16">
                      <a:pos x="T8" y="T9"/>
                    </a:cxn>
                    <a:cxn ang="T17">
                      <a:pos x="T10" y="T11"/>
                    </a:cxn>
                  </a:cxnLst>
                  <a:rect l="T18" t="T19" r="T20" b="T21"/>
                  <a:pathLst>
                    <a:path w="751" h="210">
                      <a:moveTo>
                        <a:pt x="0" y="120"/>
                      </a:moveTo>
                      <a:lnTo>
                        <a:pt x="0" y="188"/>
                      </a:lnTo>
                      <a:lnTo>
                        <a:pt x="351" y="210"/>
                      </a:lnTo>
                      <a:lnTo>
                        <a:pt x="751" y="135"/>
                      </a:lnTo>
                      <a:lnTo>
                        <a:pt x="751" y="0"/>
                      </a:lnTo>
                      <a:lnTo>
                        <a:pt x="0" y="120"/>
                      </a:lnTo>
                      <a:close/>
                    </a:path>
                  </a:pathLst>
                </a:custGeom>
                <a:solidFill>
                  <a:srgbClr val="606060"/>
                </a:solidFill>
                <a:ln w="1588">
                  <a:solidFill>
                    <a:srgbClr val="000000"/>
                  </a:solidFill>
                  <a:round/>
                  <a:headEnd/>
                  <a:tailEnd/>
                </a:ln>
              </p:spPr>
              <p:txBody>
                <a:bodyPr/>
                <a:lstStyle/>
                <a:p>
                  <a:endParaRPr lang="zh-CN" altLang="en-US"/>
                </a:p>
              </p:txBody>
            </p:sp>
            <p:grpSp>
              <p:nvGrpSpPr>
                <p:cNvPr id="3289" name="Group 207"/>
                <p:cNvGrpSpPr>
                  <a:grpSpLocks/>
                </p:cNvGrpSpPr>
                <p:nvPr/>
              </p:nvGrpSpPr>
              <p:grpSpPr bwMode="auto">
                <a:xfrm>
                  <a:off x="5020" y="1674"/>
                  <a:ext cx="279" cy="176"/>
                  <a:chOff x="5020" y="1674"/>
                  <a:chExt cx="279" cy="176"/>
                </a:xfrm>
              </p:grpSpPr>
              <p:sp>
                <p:nvSpPr>
                  <p:cNvPr id="3290" name="Freeform 208"/>
                  <p:cNvSpPr>
                    <a:spLocks/>
                  </p:cNvSpPr>
                  <p:nvPr/>
                </p:nvSpPr>
                <p:spPr bwMode="auto">
                  <a:xfrm>
                    <a:off x="5139" y="1674"/>
                    <a:ext cx="160" cy="172"/>
                  </a:xfrm>
                  <a:custGeom>
                    <a:avLst/>
                    <a:gdLst>
                      <a:gd name="T0" fmla="*/ 4 w 960"/>
                      <a:gd name="T1" fmla="*/ 29 h 1031"/>
                      <a:gd name="T2" fmla="*/ 0 w 960"/>
                      <a:gd name="T3" fmla="*/ 1 h 1031"/>
                      <a:gd name="T4" fmla="*/ 23 w 960"/>
                      <a:gd name="T5" fmla="*/ 0 h 1031"/>
                      <a:gd name="T6" fmla="*/ 27 w 960"/>
                      <a:gd name="T7" fmla="*/ 25 h 1031"/>
                      <a:gd name="T8" fmla="*/ 4 w 960"/>
                      <a:gd name="T9" fmla="*/ 29 h 1031"/>
                      <a:gd name="T10" fmla="*/ 0 60000 65536"/>
                      <a:gd name="T11" fmla="*/ 0 60000 65536"/>
                      <a:gd name="T12" fmla="*/ 0 60000 65536"/>
                      <a:gd name="T13" fmla="*/ 0 60000 65536"/>
                      <a:gd name="T14" fmla="*/ 0 60000 65536"/>
                      <a:gd name="T15" fmla="*/ 0 w 960"/>
                      <a:gd name="T16" fmla="*/ 0 h 1031"/>
                      <a:gd name="T17" fmla="*/ 960 w 960"/>
                      <a:gd name="T18" fmla="*/ 1031 h 1031"/>
                    </a:gdLst>
                    <a:ahLst/>
                    <a:cxnLst>
                      <a:cxn ang="T10">
                        <a:pos x="T0" y="T1"/>
                      </a:cxn>
                      <a:cxn ang="T11">
                        <a:pos x="T2" y="T3"/>
                      </a:cxn>
                      <a:cxn ang="T12">
                        <a:pos x="T4" y="T5"/>
                      </a:cxn>
                      <a:cxn ang="T13">
                        <a:pos x="T6" y="T7"/>
                      </a:cxn>
                      <a:cxn ang="T14">
                        <a:pos x="T8" y="T9"/>
                      </a:cxn>
                    </a:cxnLst>
                    <a:rect l="T15" t="T16" r="T17" b="T18"/>
                    <a:pathLst>
                      <a:path w="960" h="1031">
                        <a:moveTo>
                          <a:pt x="135" y="1031"/>
                        </a:moveTo>
                        <a:lnTo>
                          <a:pt x="0" y="33"/>
                        </a:lnTo>
                        <a:lnTo>
                          <a:pt x="827" y="0"/>
                        </a:lnTo>
                        <a:lnTo>
                          <a:pt x="960" y="889"/>
                        </a:lnTo>
                        <a:lnTo>
                          <a:pt x="135" y="1031"/>
                        </a:lnTo>
                        <a:close/>
                      </a:path>
                    </a:pathLst>
                  </a:custGeom>
                  <a:solidFill>
                    <a:srgbClr val="A0A0A0"/>
                  </a:solidFill>
                  <a:ln w="1588">
                    <a:solidFill>
                      <a:srgbClr val="000000"/>
                    </a:solidFill>
                    <a:round/>
                    <a:headEnd/>
                    <a:tailEnd/>
                  </a:ln>
                </p:spPr>
                <p:txBody>
                  <a:bodyPr/>
                  <a:lstStyle/>
                  <a:p>
                    <a:endParaRPr lang="zh-CN" altLang="en-US"/>
                  </a:p>
                </p:txBody>
              </p:sp>
              <p:sp>
                <p:nvSpPr>
                  <p:cNvPr id="3291" name="Freeform 209"/>
                  <p:cNvSpPr>
                    <a:spLocks/>
                  </p:cNvSpPr>
                  <p:nvPr/>
                </p:nvSpPr>
                <p:spPr bwMode="auto">
                  <a:xfrm>
                    <a:off x="5020" y="1679"/>
                    <a:ext cx="141" cy="171"/>
                  </a:xfrm>
                  <a:custGeom>
                    <a:avLst/>
                    <a:gdLst>
                      <a:gd name="T0" fmla="*/ 20 w 850"/>
                      <a:gd name="T1" fmla="*/ 0 h 1026"/>
                      <a:gd name="T2" fmla="*/ 0 w 850"/>
                      <a:gd name="T3" fmla="*/ 6 h 1026"/>
                      <a:gd name="T4" fmla="*/ 3 w 850"/>
                      <a:gd name="T5" fmla="*/ 28 h 1026"/>
                      <a:gd name="T6" fmla="*/ 23 w 850"/>
                      <a:gd name="T7" fmla="*/ 28 h 1026"/>
                      <a:gd name="T8" fmla="*/ 20 w 850"/>
                      <a:gd name="T9" fmla="*/ 0 h 1026"/>
                      <a:gd name="T10" fmla="*/ 0 60000 65536"/>
                      <a:gd name="T11" fmla="*/ 0 60000 65536"/>
                      <a:gd name="T12" fmla="*/ 0 60000 65536"/>
                      <a:gd name="T13" fmla="*/ 0 60000 65536"/>
                      <a:gd name="T14" fmla="*/ 0 60000 65536"/>
                      <a:gd name="T15" fmla="*/ 0 w 850"/>
                      <a:gd name="T16" fmla="*/ 0 h 1026"/>
                      <a:gd name="T17" fmla="*/ 850 w 850"/>
                      <a:gd name="T18" fmla="*/ 1026 h 1026"/>
                    </a:gdLst>
                    <a:ahLst/>
                    <a:cxnLst>
                      <a:cxn ang="T10">
                        <a:pos x="T0" y="T1"/>
                      </a:cxn>
                      <a:cxn ang="T11">
                        <a:pos x="T2" y="T3"/>
                      </a:cxn>
                      <a:cxn ang="T12">
                        <a:pos x="T4" y="T5"/>
                      </a:cxn>
                      <a:cxn ang="T13">
                        <a:pos x="T6" y="T7"/>
                      </a:cxn>
                      <a:cxn ang="T14">
                        <a:pos x="T8" y="T9"/>
                      </a:cxn>
                    </a:cxnLst>
                    <a:rect l="T15" t="T16" r="T17" b="T18"/>
                    <a:pathLst>
                      <a:path w="850" h="1026">
                        <a:moveTo>
                          <a:pt x="715" y="0"/>
                        </a:moveTo>
                        <a:lnTo>
                          <a:pt x="0" y="228"/>
                        </a:lnTo>
                        <a:lnTo>
                          <a:pt x="102" y="1026"/>
                        </a:lnTo>
                        <a:lnTo>
                          <a:pt x="850" y="1000"/>
                        </a:lnTo>
                        <a:lnTo>
                          <a:pt x="715" y="0"/>
                        </a:lnTo>
                        <a:close/>
                      </a:path>
                    </a:pathLst>
                  </a:custGeom>
                  <a:solidFill>
                    <a:srgbClr val="808080"/>
                  </a:solidFill>
                  <a:ln w="1588">
                    <a:solidFill>
                      <a:srgbClr val="000000"/>
                    </a:solidFill>
                    <a:round/>
                    <a:headEnd/>
                    <a:tailEnd/>
                  </a:ln>
                </p:spPr>
                <p:txBody>
                  <a:bodyPr/>
                  <a:lstStyle/>
                  <a:p>
                    <a:endParaRPr lang="zh-CN" altLang="en-US"/>
                  </a:p>
                </p:txBody>
              </p:sp>
              <p:sp>
                <p:nvSpPr>
                  <p:cNvPr id="3292" name="Freeform 210"/>
                  <p:cNvSpPr>
                    <a:spLocks/>
                  </p:cNvSpPr>
                  <p:nvPr/>
                </p:nvSpPr>
                <p:spPr bwMode="auto">
                  <a:xfrm>
                    <a:off x="5166" y="1691"/>
                    <a:ext cx="115" cy="129"/>
                  </a:xfrm>
                  <a:custGeom>
                    <a:avLst/>
                    <a:gdLst>
                      <a:gd name="T0" fmla="*/ 0 w 689"/>
                      <a:gd name="T1" fmla="*/ 1 h 778"/>
                      <a:gd name="T2" fmla="*/ 3 w 689"/>
                      <a:gd name="T3" fmla="*/ 21 h 778"/>
                      <a:gd name="T4" fmla="*/ 19 w 689"/>
                      <a:gd name="T5" fmla="*/ 19 h 778"/>
                      <a:gd name="T6" fmla="*/ 16 w 689"/>
                      <a:gd name="T7" fmla="*/ 0 h 778"/>
                      <a:gd name="T8" fmla="*/ 0 w 689"/>
                      <a:gd name="T9" fmla="*/ 1 h 778"/>
                      <a:gd name="T10" fmla="*/ 0 60000 65536"/>
                      <a:gd name="T11" fmla="*/ 0 60000 65536"/>
                      <a:gd name="T12" fmla="*/ 0 60000 65536"/>
                      <a:gd name="T13" fmla="*/ 0 60000 65536"/>
                      <a:gd name="T14" fmla="*/ 0 60000 65536"/>
                      <a:gd name="T15" fmla="*/ 0 w 689"/>
                      <a:gd name="T16" fmla="*/ 0 h 778"/>
                      <a:gd name="T17" fmla="*/ 689 w 689"/>
                      <a:gd name="T18" fmla="*/ 778 h 778"/>
                    </a:gdLst>
                    <a:ahLst/>
                    <a:cxnLst>
                      <a:cxn ang="T10">
                        <a:pos x="T0" y="T1"/>
                      </a:cxn>
                      <a:cxn ang="T11">
                        <a:pos x="T2" y="T3"/>
                      </a:cxn>
                      <a:cxn ang="T12">
                        <a:pos x="T4" y="T5"/>
                      </a:cxn>
                      <a:cxn ang="T13">
                        <a:pos x="T6" y="T7"/>
                      </a:cxn>
                      <a:cxn ang="T14">
                        <a:pos x="T8" y="T9"/>
                      </a:cxn>
                    </a:cxnLst>
                    <a:rect l="T15" t="T16" r="T17" b="T18"/>
                    <a:pathLst>
                      <a:path w="689" h="778">
                        <a:moveTo>
                          <a:pt x="0" y="36"/>
                        </a:moveTo>
                        <a:lnTo>
                          <a:pt x="98" y="778"/>
                        </a:lnTo>
                        <a:lnTo>
                          <a:pt x="689" y="689"/>
                        </a:lnTo>
                        <a:lnTo>
                          <a:pt x="587" y="0"/>
                        </a:lnTo>
                        <a:lnTo>
                          <a:pt x="0" y="36"/>
                        </a:lnTo>
                        <a:close/>
                      </a:path>
                    </a:pathLst>
                  </a:custGeom>
                  <a:solidFill>
                    <a:srgbClr val="00C0C0"/>
                  </a:solidFill>
                  <a:ln w="1588">
                    <a:solidFill>
                      <a:srgbClr val="000000"/>
                    </a:solidFill>
                    <a:round/>
                    <a:headEnd/>
                    <a:tailEnd/>
                  </a:ln>
                </p:spPr>
                <p:txBody>
                  <a:bodyPr/>
                  <a:lstStyle/>
                  <a:p>
                    <a:endParaRPr lang="zh-CN" altLang="en-US"/>
                  </a:p>
                </p:txBody>
              </p:sp>
            </p:grpSp>
          </p:grpSp>
          <p:grpSp>
            <p:nvGrpSpPr>
              <p:cNvPr id="3279" name="Group 211"/>
              <p:cNvGrpSpPr>
                <a:grpSpLocks/>
              </p:cNvGrpSpPr>
              <p:nvPr/>
            </p:nvGrpSpPr>
            <p:grpSpPr bwMode="auto">
              <a:xfrm>
                <a:off x="5212" y="1846"/>
                <a:ext cx="113" cy="80"/>
                <a:chOff x="5212" y="1846"/>
                <a:chExt cx="113" cy="80"/>
              </a:xfrm>
            </p:grpSpPr>
            <p:sp>
              <p:nvSpPr>
                <p:cNvPr id="3280" name="Freeform 212"/>
                <p:cNvSpPr>
                  <a:spLocks/>
                </p:cNvSpPr>
                <p:nvPr/>
              </p:nvSpPr>
              <p:spPr bwMode="auto">
                <a:xfrm>
                  <a:off x="5212" y="1846"/>
                  <a:ext cx="112" cy="80"/>
                </a:xfrm>
                <a:custGeom>
                  <a:avLst/>
                  <a:gdLst>
                    <a:gd name="T0" fmla="*/ 19 w 674"/>
                    <a:gd name="T1" fmla="*/ 0 h 482"/>
                    <a:gd name="T2" fmla="*/ 0 w 674"/>
                    <a:gd name="T3" fmla="*/ 4 h 482"/>
                    <a:gd name="T4" fmla="*/ 0 w 674"/>
                    <a:gd name="T5" fmla="*/ 13 h 482"/>
                    <a:gd name="T6" fmla="*/ 19 w 674"/>
                    <a:gd name="T7" fmla="*/ 7 h 482"/>
                    <a:gd name="T8" fmla="*/ 19 w 674"/>
                    <a:gd name="T9" fmla="*/ 0 h 482"/>
                    <a:gd name="T10" fmla="*/ 0 60000 65536"/>
                    <a:gd name="T11" fmla="*/ 0 60000 65536"/>
                    <a:gd name="T12" fmla="*/ 0 60000 65536"/>
                    <a:gd name="T13" fmla="*/ 0 60000 65536"/>
                    <a:gd name="T14" fmla="*/ 0 60000 65536"/>
                    <a:gd name="T15" fmla="*/ 0 w 674"/>
                    <a:gd name="T16" fmla="*/ 0 h 482"/>
                    <a:gd name="T17" fmla="*/ 674 w 674"/>
                    <a:gd name="T18" fmla="*/ 482 h 482"/>
                  </a:gdLst>
                  <a:ahLst/>
                  <a:cxnLst>
                    <a:cxn ang="T10">
                      <a:pos x="T0" y="T1"/>
                    </a:cxn>
                    <a:cxn ang="T11">
                      <a:pos x="T2" y="T3"/>
                    </a:cxn>
                    <a:cxn ang="T12">
                      <a:pos x="T4" y="T5"/>
                    </a:cxn>
                    <a:cxn ang="T13">
                      <a:pos x="T6" y="T7"/>
                    </a:cxn>
                    <a:cxn ang="T14">
                      <a:pos x="T8" y="T9"/>
                    </a:cxn>
                  </a:cxnLst>
                  <a:rect l="T15" t="T16" r="T17" b="T18"/>
                  <a:pathLst>
                    <a:path w="674" h="482">
                      <a:moveTo>
                        <a:pt x="674" y="0"/>
                      </a:moveTo>
                      <a:lnTo>
                        <a:pt x="0" y="143"/>
                      </a:lnTo>
                      <a:lnTo>
                        <a:pt x="0" y="482"/>
                      </a:lnTo>
                      <a:lnTo>
                        <a:pt x="674" y="271"/>
                      </a:lnTo>
                      <a:lnTo>
                        <a:pt x="674" y="0"/>
                      </a:lnTo>
                      <a:close/>
                    </a:path>
                  </a:pathLst>
                </a:custGeom>
                <a:solidFill>
                  <a:srgbClr val="404040"/>
                </a:solidFill>
                <a:ln w="1588">
                  <a:solidFill>
                    <a:srgbClr val="000000"/>
                  </a:solidFill>
                  <a:round/>
                  <a:headEnd/>
                  <a:tailEnd/>
                </a:ln>
              </p:spPr>
              <p:txBody>
                <a:bodyPr/>
                <a:lstStyle/>
                <a:p>
                  <a:endParaRPr lang="zh-CN" altLang="en-US"/>
                </a:p>
              </p:txBody>
            </p:sp>
            <p:sp>
              <p:nvSpPr>
                <p:cNvPr id="3281" name="Line 213"/>
                <p:cNvSpPr>
                  <a:spLocks noChangeShapeType="1"/>
                </p:cNvSpPr>
                <p:nvPr/>
              </p:nvSpPr>
              <p:spPr bwMode="auto">
                <a:xfrm flipV="1">
                  <a:off x="5286" y="1866"/>
                  <a:ext cx="30" cy="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2" name="Line 214"/>
                <p:cNvSpPr>
                  <a:spLocks noChangeShapeType="1"/>
                </p:cNvSpPr>
                <p:nvPr/>
              </p:nvSpPr>
              <p:spPr bwMode="auto">
                <a:xfrm flipH="1">
                  <a:off x="5231" y="1876"/>
                  <a:ext cx="39" cy="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3" name="Line 215"/>
                <p:cNvSpPr>
                  <a:spLocks noChangeShapeType="1"/>
                </p:cNvSpPr>
                <p:nvPr/>
              </p:nvSpPr>
              <p:spPr bwMode="auto">
                <a:xfrm>
                  <a:off x="5277" y="1856"/>
                  <a:ext cx="1" cy="52"/>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4" name="Line 216"/>
                <p:cNvSpPr>
                  <a:spLocks noChangeShapeType="1"/>
                </p:cNvSpPr>
                <p:nvPr/>
              </p:nvSpPr>
              <p:spPr bwMode="auto">
                <a:xfrm>
                  <a:off x="5223" y="1868"/>
                  <a:ext cx="1" cy="57"/>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5" name="Line 217"/>
                <p:cNvSpPr>
                  <a:spLocks noChangeShapeType="1"/>
                </p:cNvSpPr>
                <p:nvPr/>
              </p:nvSpPr>
              <p:spPr bwMode="auto">
                <a:xfrm flipH="1">
                  <a:off x="5223" y="1867"/>
                  <a:ext cx="102" cy="26"/>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6" name="Line 218"/>
                <p:cNvSpPr>
                  <a:spLocks noChangeShapeType="1"/>
                </p:cNvSpPr>
                <p:nvPr/>
              </p:nvSpPr>
              <p:spPr bwMode="auto">
                <a:xfrm flipV="1">
                  <a:off x="5223" y="1860"/>
                  <a:ext cx="102" cy="2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3246" name="Group 219"/>
            <p:cNvGrpSpPr>
              <a:grpSpLocks/>
            </p:cNvGrpSpPr>
            <p:nvPr/>
          </p:nvGrpSpPr>
          <p:grpSpPr bwMode="auto">
            <a:xfrm>
              <a:off x="5170" y="1848"/>
              <a:ext cx="270" cy="138"/>
              <a:chOff x="5170" y="1848"/>
              <a:chExt cx="270" cy="138"/>
            </a:xfrm>
          </p:grpSpPr>
          <p:grpSp>
            <p:nvGrpSpPr>
              <p:cNvPr id="3247" name="Group 220"/>
              <p:cNvGrpSpPr>
                <a:grpSpLocks/>
              </p:cNvGrpSpPr>
              <p:nvPr/>
            </p:nvGrpSpPr>
            <p:grpSpPr bwMode="auto">
              <a:xfrm>
                <a:off x="5188" y="1923"/>
                <a:ext cx="43" cy="32"/>
                <a:chOff x="5188" y="1923"/>
                <a:chExt cx="43" cy="32"/>
              </a:xfrm>
            </p:grpSpPr>
            <p:sp>
              <p:nvSpPr>
                <p:cNvPr id="3276" name="Freeform 221"/>
                <p:cNvSpPr>
                  <a:spLocks/>
                </p:cNvSpPr>
                <p:nvPr/>
              </p:nvSpPr>
              <p:spPr bwMode="auto">
                <a:xfrm>
                  <a:off x="5188" y="1923"/>
                  <a:ext cx="12" cy="32"/>
                </a:xfrm>
                <a:custGeom>
                  <a:avLst/>
                  <a:gdLst>
                    <a:gd name="T0" fmla="*/ 1 w 75"/>
                    <a:gd name="T1" fmla="*/ 0 h 194"/>
                    <a:gd name="T2" fmla="*/ 0 w 75"/>
                    <a:gd name="T3" fmla="*/ 5 h 194"/>
                    <a:gd name="T4" fmla="*/ 1 w 75"/>
                    <a:gd name="T5" fmla="*/ 5 h 194"/>
                    <a:gd name="T6" fmla="*/ 2 w 75"/>
                    <a:gd name="T7" fmla="*/ 0 h 194"/>
                    <a:gd name="T8" fmla="*/ 1 w 75"/>
                    <a:gd name="T9" fmla="*/ 0 h 194"/>
                    <a:gd name="T10" fmla="*/ 0 60000 65536"/>
                    <a:gd name="T11" fmla="*/ 0 60000 65536"/>
                    <a:gd name="T12" fmla="*/ 0 60000 65536"/>
                    <a:gd name="T13" fmla="*/ 0 60000 65536"/>
                    <a:gd name="T14" fmla="*/ 0 60000 65536"/>
                    <a:gd name="T15" fmla="*/ 0 w 75"/>
                    <a:gd name="T16" fmla="*/ 0 h 194"/>
                    <a:gd name="T17" fmla="*/ 75 w 75"/>
                    <a:gd name="T18" fmla="*/ 194 h 194"/>
                  </a:gdLst>
                  <a:ahLst/>
                  <a:cxnLst>
                    <a:cxn ang="T10">
                      <a:pos x="T0" y="T1"/>
                    </a:cxn>
                    <a:cxn ang="T11">
                      <a:pos x="T2" y="T3"/>
                    </a:cxn>
                    <a:cxn ang="T12">
                      <a:pos x="T4" y="T5"/>
                    </a:cxn>
                    <a:cxn ang="T13">
                      <a:pos x="T6" y="T7"/>
                    </a:cxn>
                    <a:cxn ang="T14">
                      <a:pos x="T8" y="T9"/>
                    </a:cxn>
                  </a:cxnLst>
                  <a:rect l="T15" t="T16" r="T17" b="T18"/>
                  <a:pathLst>
                    <a:path w="75" h="194">
                      <a:moveTo>
                        <a:pt x="23" y="0"/>
                      </a:moveTo>
                      <a:lnTo>
                        <a:pt x="0" y="183"/>
                      </a:lnTo>
                      <a:lnTo>
                        <a:pt x="55" y="194"/>
                      </a:lnTo>
                      <a:lnTo>
                        <a:pt x="75" y="8"/>
                      </a:lnTo>
                      <a:lnTo>
                        <a:pt x="23" y="0"/>
                      </a:lnTo>
                      <a:close/>
                    </a:path>
                  </a:pathLst>
                </a:custGeom>
                <a:solidFill>
                  <a:srgbClr val="606060"/>
                </a:solidFill>
                <a:ln w="1588">
                  <a:solidFill>
                    <a:srgbClr val="000000"/>
                  </a:solidFill>
                  <a:round/>
                  <a:headEnd/>
                  <a:tailEnd/>
                </a:ln>
              </p:spPr>
              <p:txBody>
                <a:bodyPr/>
                <a:lstStyle/>
                <a:p>
                  <a:endParaRPr lang="zh-CN" altLang="en-US"/>
                </a:p>
              </p:txBody>
            </p:sp>
            <p:sp>
              <p:nvSpPr>
                <p:cNvPr id="3277" name="Freeform 222"/>
                <p:cNvSpPr>
                  <a:spLocks/>
                </p:cNvSpPr>
                <p:nvPr/>
              </p:nvSpPr>
              <p:spPr bwMode="auto">
                <a:xfrm>
                  <a:off x="5197" y="1927"/>
                  <a:ext cx="34" cy="28"/>
                </a:xfrm>
                <a:custGeom>
                  <a:avLst/>
                  <a:gdLst>
                    <a:gd name="T0" fmla="*/ 0 w 206"/>
                    <a:gd name="T1" fmla="*/ 0 h 168"/>
                    <a:gd name="T2" fmla="*/ 0 w 206"/>
                    <a:gd name="T3" fmla="*/ 5 h 168"/>
                    <a:gd name="T4" fmla="*/ 6 w 206"/>
                    <a:gd name="T5" fmla="*/ 2 h 168"/>
                    <a:gd name="T6" fmla="*/ 3 w 206"/>
                    <a:gd name="T7" fmla="*/ 2 h 168"/>
                    <a:gd name="T8" fmla="*/ 1 w 206"/>
                    <a:gd name="T9" fmla="*/ 3 h 168"/>
                    <a:gd name="T10" fmla="*/ 2 w 206"/>
                    <a:gd name="T11" fmla="*/ 0 h 168"/>
                    <a:gd name="T12" fmla="*/ 0 w 206"/>
                    <a:gd name="T13" fmla="*/ 0 h 168"/>
                    <a:gd name="T14" fmla="*/ 0 60000 65536"/>
                    <a:gd name="T15" fmla="*/ 0 60000 65536"/>
                    <a:gd name="T16" fmla="*/ 0 60000 65536"/>
                    <a:gd name="T17" fmla="*/ 0 60000 65536"/>
                    <a:gd name="T18" fmla="*/ 0 60000 65536"/>
                    <a:gd name="T19" fmla="*/ 0 60000 65536"/>
                    <a:gd name="T20" fmla="*/ 0 60000 65536"/>
                    <a:gd name="T21" fmla="*/ 0 w 206"/>
                    <a:gd name="T22" fmla="*/ 0 h 168"/>
                    <a:gd name="T23" fmla="*/ 206 w 206"/>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6" h="168">
                      <a:moveTo>
                        <a:pt x="17" y="5"/>
                      </a:moveTo>
                      <a:lnTo>
                        <a:pt x="0" y="168"/>
                      </a:lnTo>
                      <a:lnTo>
                        <a:pt x="206" y="84"/>
                      </a:lnTo>
                      <a:lnTo>
                        <a:pt x="126" y="58"/>
                      </a:lnTo>
                      <a:lnTo>
                        <a:pt x="52" y="97"/>
                      </a:lnTo>
                      <a:lnTo>
                        <a:pt x="75" y="0"/>
                      </a:lnTo>
                      <a:lnTo>
                        <a:pt x="17" y="5"/>
                      </a:lnTo>
                      <a:close/>
                    </a:path>
                  </a:pathLst>
                </a:custGeom>
                <a:solidFill>
                  <a:srgbClr val="404040"/>
                </a:solidFill>
                <a:ln w="1588">
                  <a:solidFill>
                    <a:srgbClr val="000000"/>
                  </a:solidFill>
                  <a:round/>
                  <a:headEnd/>
                  <a:tailEnd/>
                </a:ln>
              </p:spPr>
              <p:txBody>
                <a:bodyPr/>
                <a:lstStyle/>
                <a:p>
                  <a:endParaRPr lang="zh-CN" altLang="en-US"/>
                </a:p>
              </p:txBody>
            </p:sp>
          </p:grpSp>
          <p:grpSp>
            <p:nvGrpSpPr>
              <p:cNvPr id="3248" name="Group 223"/>
              <p:cNvGrpSpPr>
                <a:grpSpLocks/>
              </p:cNvGrpSpPr>
              <p:nvPr/>
            </p:nvGrpSpPr>
            <p:grpSpPr bwMode="auto">
              <a:xfrm>
                <a:off x="5170" y="1848"/>
                <a:ext cx="270" cy="138"/>
                <a:chOff x="5170" y="1848"/>
                <a:chExt cx="270" cy="138"/>
              </a:xfrm>
            </p:grpSpPr>
            <p:sp>
              <p:nvSpPr>
                <p:cNvPr id="3249" name="Freeform 224"/>
                <p:cNvSpPr>
                  <a:spLocks/>
                </p:cNvSpPr>
                <p:nvPr/>
              </p:nvSpPr>
              <p:spPr bwMode="auto">
                <a:xfrm>
                  <a:off x="5175" y="1848"/>
                  <a:ext cx="264" cy="122"/>
                </a:xfrm>
                <a:custGeom>
                  <a:avLst/>
                  <a:gdLst>
                    <a:gd name="T0" fmla="*/ 0 w 1583"/>
                    <a:gd name="T1" fmla="*/ 9 h 729"/>
                    <a:gd name="T2" fmla="*/ 21 w 1583"/>
                    <a:gd name="T3" fmla="*/ 20 h 729"/>
                    <a:gd name="T4" fmla="*/ 44 w 1583"/>
                    <a:gd name="T5" fmla="*/ 9 h 729"/>
                    <a:gd name="T6" fmla="*/ 27 w 1583"/>
                    <a:gd name="T7" fmla="*/ 0 h 729"/>
                    <a:gd name="T8" fmla="*/ 0 w 1583"/>
                    <a:gd name="T9" fmla="*/ 9 h 729"/>
                    <a:gd name="T10" fmla="*/ 0 60000 65536"/>
                    <a:gd name="T11" fmla="*/ 0 60000 65536"/>
                    <a:gd name="T12" fmla="*/ 0 60000 65536"/>
                    <a:gd name="T13" fmla="*/ 0 60000 65536"/>
                    <a:gd name="T14" fmla="*/ 0 60000 65536"/>
                    <a:gd name="T15" fmla="*/ 0 w 1583"/>
                    <a:gd name="T16" fmla="*/ 0 h 729"/>
                    <a:gd name="T17" fmla="*/ 1583 w 1583"/>
                    <a:gd name="T18" fmla="*/ 729 h 729"/>
                  </a:gdLst>
                  <a:ahLst/>
                  <a:cxnLst>
                    <a:cxn ang="T10">
                      <a:pos x="T0" y="T1"/>
                    </a:cxn>
                    <a:cxn ang="T11">
                      <a:pos x="T2" y="T3"/>
                    </a:cxn>
                    <a:cxn ang="T12">
                      <a:pos x="T4" y="T5"/>
                    </a:cxn>
                    <a:cxn ang="T13">
                      <a:pos x="T6" y="T7"/>
                    </a:cxn>
                    <a:cxn ang="T14">
                      <a:pos x="T8" y="T9"/>
                    </a:cxn>
                  </a:cxnLst>
                  <a:rect l="T15" t="T16" r="T17" b="T18"/>
                  <a:pathLst>
                    <a:path w="1583" h="729">
                      <a:moveTo>
                        <a:pt x="0" y="309"/>
                      </a:moveTo>
                      <a:lnTo>
                        <a:pt x="759" y="729"/>
                      </a:lnTo>
                      <a:lnTo>
                        <a:pt x="1583" y="318"/>
                      </a:lnTo>
                      <a:lnTo>
                        <a:pt x="951" y="0"/>
                      </a:lnTo>
                      <a:lnTo>
                        <a:pt x="0" y="309"/>
                      </a:lnTo>
                      <a:close/>
                    </a:path>
                  </a:pathLst>
                </a:custGeom>
                <a:solidFill>
                  <a:srgbClr val="808080"/>
                </a:solidFill>
                <a:ln w="1588">
                  <a:solidFill>
                    <a:srgbClr val="000000"/>
                  </a:solidFill>
                  <a:round/>
                  <a:headEnd/>
                  <a:tailEnd/>
                </a:ln>
              </p:spPr>
              <p:txBody>
                <a:bodyPr/>
                <a:lstStyle/>
                <a:p>
                  <a:endParaRPr lang="zh-CN" altLang="en-US"/>
                </a:p>
              </p:txBody>
            </p:sp>
            <p:sp>
              <p:nvSpPr>
                <p:cNvPr id="3250" name="Freeform 225"/>
                <p:cNvSpPr>
                  <a:spLocks/>
                </p:cNvSpPr>
                <p:nvPr/>
              </p:nvSpPr>
              <p:spPr bwMode="auto">
                <a:xfrm>
                  <a:off x="5170" y="1899"/>
                  <a:ext cx="133" cy="86"/>
                </a:xfrm>
                <a:custGeom>
                  <a:avLst/>
                  <a:gdLst>
                    <a:gd name="T0" fmla="*/ 1 w 792"/>
                    <a:gd name="T1" fmla="*/ 0 h 516"/>
                    <a:gd name="T2" fmla="*/ 22 w 792"/>
                    <a:gd name="T3" fmla="*/ 12 h 516"/>
                    <a:gd name="T4" fmla="*/ 22 w 792"/>
                    <a:gd name="T5" fmla="*/ 14 h 516"/>
                    <a:gd name="T6" fmla="*/ 0 w 792"/>
                    <a:gd name="T7" fmla="*/ 2 h 516"/>
                    <a:gd name="T8" fmla="*/ 1 w 792"/>
                    <a:gd name="T9" fmla="*/ 0 h 516"/>
                    <a:gd name="T10" fmla="*/ 0 60000 65536"/>
                    <a:gd name="T11" fmla="*/ 0 60000 65536"/>
                    <a:gd name="T12" fmla="*/ 0 60000 65536"/>
                    <a:gd name="T13" fmla="*/ 0 60000 65536"/>
                    <a:gd name="T14" fmla="*/ 0 60000 65536"/>
                    <a:gd name="T15" fmla="*/ 0 w 792"/>
                    <a:gd name="T16" fmla="*/ 0 h 516"/>
                    <a:gd name="T17" fmla="*/ 792 w 792"/>
                    <a:gd name="T18" fmla="*/ 516 h 516"/>
                  </a:gdLst>
                  <a:ahLst/>
                  <a:cxnLst>
                    <a:cxn ang="T10">
                      <a:pos x="T0" y="T1"/>
                    </a:cxn>
                    <a:cxn ang="T11">
                      <a:pos x="T2" y="T3"/>
                    </a:cxn>
                    <a:cxn ang="T12">
                      <a:pos x="T4" y="T5"/>
                    </a:cxn>
                    <a:cxn ang="T13">
                      <a:pos x="T6" y="T7"/>
                    </a:cxn>
                    <a:cxn ang="T14">
                      <a:pos x="T8" y="T9"/>
                    </a:cxn>
                  </a:cxnLst>
                  <a:rect l="T15" t="T16" r="T17" b="T18"/>
                  <a:pathLst>
                    <a:path w="792" h="516">
                      <a:moveTo>
                        <a:pt x="28" y="0"/>
                      </a:moveTo>
                      <a:lnTo>
                        <a:pt x="792" y="426"/>
                      </a:lnTo>
                      <a:lnTo>
                        <a:pt x="770" y="516"/>
                      </a:lnTo>
                      <a:lnTo>
                        <a:pt x="0" y="82"/>
                      </a:lnTo>
                      <a:lnTo>
                        <a:pt x="28" y="0"/>
                      </a:lnTo>
                      <a:close/>
                    </a:path>
                  </a:pathLst>
                </a:custGeom>
                <a:solidFill>
                  <a:srgbClr val="606060"/>
                </a:solidFill>
                <a:ln w="1588">
                  <a:solidFill>
                    <a:srgbClr val="000000"/>
                  </a:solidFill>
                  <a:round/>
                  <a:headEnd/>
                  <a:tailEnd/>
                </a:ln>
              </p:spPr>
              <p:txBody>
                <a:bodyPr/>
                <a:lstStyle/>
                <a:p>
                  <a:endParaRPr lang="zh-CN" altLang="en-US"/>
                </a:p>
              </p:txBody>
            </p:sp>
            <p:sp>
              <p:nvSpPr>
                <p:cNvPr id="3251" name="Freeform 226"/>
                <p:cNvSpPr>
                  <a:spLocks/>
                </p:cNvSpPr>
                <p:nvPr/>
              </p:nvSpPr>
              <p:spPr bwMode="auto">
                <a:xfrm>
                  <a:off x="5299" y="1901"/>
                  <a:ext cx="141" cy="85"/>
                </a:xfrm>
                <a:custGeom>
                  <a:avLst/>
                  <a:gdLst>
                    <a:gd name="T0" fmla="*/ 0 w 846"/>
                    <a:gd name="T1" fmla="*/ 14 h 507"/>
                    <a:gd name="T2" fmla="*/ 1 w 846"/>
                    <a:gd name="T3" fmla="*/ 12 h 507"/>
                    <a:gd name="T4" fmla="*/ 24 w 846"/>
                    <a:gd name="T5" fmla="*/ 0 h 507"/>
                    <a:gd name="T6" fmla="*/ 23 w 846"/>
                    <a:gd name="T7" fmla="*/ 2 h 507"/>
                    <a:gd name="T8" fmla="*/ 0 w 846"/>
                    <a:gd name="T9" fmla="*/ 14 h 507"/>
                    <a:gd name="T10" fmla="*/ 0 60000 65536"/>
                    <a:gd name="T11" fmla="*/ 0 60000 65536"/>
                    <a:gd name="T12" fmla="*/ 0 60000 65536"/>
                    <a:gd name="T13" fmla="*/ 0 60000 65536"/>
                    <a:gd name="T14" fmla="*/ 0 60000 65536"/>
                    <a:gd name="T15" fmla="*/ 0 w 846"/>
                    <a:gd name="T16" fmla="*/ 0 h 507"/>
                    <a:gd name="T17" fmla="*/ 846 w 846"/>
                    <a:gd name="T18" fmla="*/ 507 h 507"/>
                  </a:gdLst>
                  <a:ahLst/>
                  <a:cxnLst>
                    <a:cxn ang="T10">
                      <a:pos x="T0" y="T1"/>
                    </a:cxn>
                    <a:cxn ang="T11">
                      <a:pos x="T2" y="T3"/>
                    </a:cxn>
                    <a:cxn ang="T12">
                      <a:pos x="T4" y="T5"/>
                    </a:cxn>
                    <a:cxn ang="T13">
                      <a:pos x="T6" y="T7"/>
                    </a:cxn>
                    <a:cxn ang="T14">
                      <a:pos x="T8" y="T9"/>
                    </a:cxn>
                  </a:cxnLst>
                  <a:rect l="T15" t="T16" r="T17" b="T18"/>
                  <a:pathLst>
                    <a:path w="846" h="507">
                      <a:moveTo>
                        <a:pt x="0" y="507"/>
                      </a:moveTo>
                      <a:lnTo>
                        <a:pt x="25" y="411"/>
                      </a:lnTo>
                      <a:lnTo>
                        <a:pt x="846" y="0"/>
                      </a:lnTo>
                      <a:lnTo>
                        <a:pt x="817" y="76"/>
                      </a:lnTo>
                      <a:lnTo>
                        <a:pt x="0" y="507"/>
                      </a:lnTo>
                      <a:close/>
                    </a:path>
                  </a:pathLst>
                </a:custGeom>
                <a:solidFill>
                  <a:srgbClr val="404040"/>
                </a:solidFill>
                <a:ln w="1588">
                  <a:solidFill>
                    <a:srgbClr val="000000"/>
                  </a:solidFill>
                  <a:round/>
                  <a:headEnd/>
                  <a:tailEnd/>
                </a:ln>
              </p:spPr>
              <p:txBody>
                <a:bodyPr/>
                <a:lstStyle/>
                <a:p>
                  <a:endParaRPr lang="zh-CN" altLang="en-US"/>
                </a:p>
              </p:txBody>
            </p:sp>
            <p:sp>
              <p:nvSpPr>
                <p:cNvPr id="3252" name="Freeform 227"/>
                <p:cNvSpPr>
                  <a:spLocks/>
                </p:cNvSpPr>
                <p:nvPr/>
              </p:nvSpPr>
              <p:spPr bwMode="auto">
                <a:xfrm>
                  <a:off x="5227" y="1905"/>
                  <a:ext cx="106" cy="54"/>
                </a:xfrm>
                <a:custGeom>
                  <a:avLst/>
                  <a:gdLst>
                    <a:gd name="T0" fmla="*/ 0 w 637"/>
                    <a:gd name="T1" fmla="*/ 2 h 321"/>
                    <a:gd name="T2" fmla="*/ 6 w 637"/>
                    <a:gd name="T3" fmla="*/ 0 h 321"/>
                    <a:gd name="T4" fmla="*/ 18 w 637"/>
                    <a:gd name="T5" fmla="*/ 6 h 321"/>
                    <a:gd name="T6" fmla="*/ 12 w 637"/>
                    <a:gd name="T7" fmla="*/ 9 h 321"/>
                    <a:gd name="T8" fmla="*/ 0 w 637"/>
                    <a:gd name="T9" fmla="*/ 2 h 321"/>
                    <a:gd name="T10" fmla="*/ 0 60000 65536"/>
                    <a:gd name="T11" fmla="*/ 0 60000 65536"/>
                    <a:gd name="T12" fmla="*/ 0 60000 65536"/>
                    <a:gd name="T13" fmla="*/ 0 60000 65536"/>
                    <a:gd name="T14" fmla="*/ 0 60000 65536"/>
                    <a:gd name="T15" fmla="*/ 0 w 637"/>
                    <a:gd name="T16" fmla="*/ 0 h 321"/>
                    <a:gd name="T17" fmla="*/ 637 w 637"/>
                    <a:gd name="T18" fmla="*/ 321 h 321"/>
                  </a:gdLst>
                  <a:ahLst/>
                  <a:cxnLst>
                    <a:cxn ang="T10">
                      <a:pos x="T0" y="T1"/>
                    </a:cxn>
                    <a:cxn ang="T11">
                      <a:pos x="T2" y="T3"/>
                    </a:cxn>
                    <a:cxn ang="T12">
                      <a:pos x="T4" y="T5"/>
                    </a:cxn>
                    <a:cxn ang="T13">
                      <a:pos x="T6" y="T7"/>
                    </a:cxn>
                    <a:cxn ang="T14">
                      <a:pos x="T8" y="T9"/>
                    </a:cxn>
                  </a:cxnLst>
                  <a:rect l="T15" t="T16" r="T17" b="T18"/>
                  <a:pathLst>
                    <a:path w="637" h="321">
                      <a:moveTo>
                        <a:pt x="0" y="83"/>
                      </a:moveTo>
                      <a:lnTo>
                        <a:pt x="220" y="0"/>
                      </a:lnTo>
                      <a:lnTo>
                        <a:pt x="637" y="224"/>
                      </a:lnTo>
                      <a:lnTo>
                        <a:pt x="425" y="321"/>
                      </a:lnTo>
                      <a:lnTo>
                        <a:pt x="0" y="83"/>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53" name="Freeform 228"/>
                <p:cNvSpPr>
                  <a:spLocks/>
                </p:cNvSpPr>
                <p:nvPr/>
              </p:nvSpPr>
              <p:spPr bwMode="auto">
                <a:xfrm>
                  <a:off x="5270" y="1868"/>
                  <a:ext cx="156" cy="72"/>
                </a:xfrm>
                <a:custGeom>
                  <a:avLst/>
                  <a:gdLst>
                    <a:gd name="T0" fmla="*/ 0 w 938"/>
                    <a:gd name="T1" fmla="*/ 6 h 434"/>
                    <a:gd name="T2" fmla="*/ 11 w 938"/>
                    <a:gd name="T3" fmla="*/ 12 h 434"/>
                    <a:gd name="T4" fmla="*/ 26 w 938"/>
                    <a:gd name="T5" fmla="*/ 5 h 434"/>
                    <a:gd name="T6" fmla="*/ 15 w 938"/>
                    <a:gd name="T7" fmla="*/ 0 h 434"/>
                    <a:gd name="T8" fmla="*/ 0 w 938"/>
                    <a:gd name="T9" fmla="*/ 6 h 434"/>
                    <a:gd name="T10" fmla="*/ 0 60000 65536"/>
                    <a:gd name="T11" fmla="*/ 0 60000 65536"/>
                    <a:gd name="T12" fmla="*/ 0 60000 65536"/>
                    <a:gd name="T13" fmla="*/ 0 60000 65536"/>
                    <a:gd name="T14" fmla="*/ 0 60000 65536"/>
                    <a:gd name="T15" fmla="*/ 0 w 938"/>
                    <a:gd name="T16" fmla="*/ 0 h 434"/>
                    <a:gd name="T17" fmla="*/ 938 w 938"/>
                    <a:gd name="T18" fmla="*/ 434 h 434"/>
                  </a:gdLst>
                  <a:ahLst/>
                  <a:cxnLst>
                    <a:cxn ang="T10">
                      <a:pos x="T0" y="T1"/>
                    </a:cxn>
                    <a:cxn ang="T11">
                      <a:pos x="T2" y="T3"/>
                    </a:cxn>
                    <a:cxn ang="T12">
                      <a:pos x="T4" y="T5"/>
                    </a:cxn>
                    <a:cxn ang="T13">
                      <a:pos x="T6" y="T7"/>
                    </a:cxn>
                    <a:cxn ang="T14">
                      <a:pos x="T8" y="T9"/>
                    </a:cxn>
                  </a:cxnLst>
                  <a:rect l="T15" t="T16" r="T17" b="T18"/>
                  <a:pathLst>
                    <a:path w="938" h="434">
                      <a:moveTo>
                        <a:pt x="0" y="210"/>
                      </a:moveTo>
                      <a:lnTo>
                        <a:pt x="410" y="434"/>
                      </a:lnTo>
                      <a:lnTo>
                        <a:pt x="938" y="186"/>
                      </a:lnTo>
                      <a:lnTo>
                        <a:pt x="554" y="0"/>
                      </a:lnTo>
                      <a:lnTo>
                        <a:pt x="0" y="21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54" name="Freeform 229"/>
                <p:cNvSpPr>
                  <a:spLocks/>
                </p:cNvSpPr>
                <p:nvPr/>
              </p:nvSpPr>
              <p:spPr bwMode="auto">
                <a:xfrm>
                  <a:off x="5188" y="1852"/>
                  <a:ext cx="172" cy="66"/>
                </a:xfrm>
                <a:custGeom>
                  <a:avLst/>
                  <a:gdLst>
                    <a:gd name="T0" fmla="*/ 6 w 1034"/>
                    <a:gd name="T1" fmla="*/ 11 h 395"/>
                    <a:gd name="T2" fmla="*/ 0 w 1034"/>
                    <a:gd name="T3" fmla="*/ 8 h 395"/>
                    <a:gd name="T4" fmla="*/ 24 w 1034"/>
                    <a:gd name="T5" fmla="*/ 0 h 395"/>
                    <a:gd name="T6" fmla="*/ 29 w 1034"/>
                    <a:gd name="T7" fmla="*/ 2 h 395"/>
                    <a:gd name="T8" fmla="*/ 6 w 1034"/>
                    <a:gd name="T9" fmla="*/ 11 h 395"/>
                    <a:gd name="T10" fmla="*/ 0 60000 65536"/>
                    <a:gd name="T11" fmla="*/ 0 60000 65536"/>
                    <a:gd name="T12" fmla="*/ 0 60000 65536"/>
                    <a:gd name="T13" fmla="*/ 0 60000 65536"/>
                    <a:gd name="T14" fmla="*/ 0 60000 65536"/>
                    <a:gd name="T15" fmla="*/ 0 w 1034"/>
                    <a:gd name="T16" fmla="*/ 0 h 395"/>
                    <a:gd name="T17" fmla="*/ 1034 w 1034"/>
                    <a:gd name="T18" fmla="*/ 395 h 395"/>
                  </a:gdLst>
                  <a:ahLst/>
                  <a:cxnLst>
                    <a:cxn ang="T10">
                      <a:pos x="T0" y="T1"/>
                    </a:cxn>
                    <a:cxn ang="T11">
                      <a:pos x="T2" y="T3"/>
                    </a:cxn>
                    <a:cxn ang="T12">
                      <a:pos x="T4" y="T5"/>
                    </a:cxn>
                    <a:cxn ang="T13">
                      <a:pos x="T6" y="T7"/>
                    </a:cxn>
                    <a:cxn ang="T14">
                      <a:pos x="T8" y="T9"/>
                    </a:cxn>
                  </a:cxnLst>
                  <a:rect l="T15" t="T16" r="T17" b="T18"/>
                  <a:pathLst>
                    <a:path w="1034" h="395">
                      <a:moveTo>
                        <a:pt x="216" y="395"/>
                      </a:moveTo>
                      <a:lnTo>
                        <a:pt x="0" y="285"/>
                      </a:lnTo>
                      <a:lnTo>
                        <a:pt x="867" y="0"/>
                      </a:lnTo>
                      <a:lnTo>
                        <a:pt x="1034" y="82"/>
                      </a:lnTo>
                      <a:lnTo>
                        <a:pt x="216" y="395"/>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55" name="Line 230"/>
                <p:cNvSpPr>
                  <a:spLocks noChangeShapeType="1"/>
                </p:cNvSpPr>
                <p:nvPr/>
              </p:nvSpPr>
              <p:spPr bwMode="auto">
                <a:xfrm flipV="1">
                  <a:off x="5193" y="1855"/>
                  <a:ext cx="148" cy="51"/>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56" name="Line 231"/>
                <p:cNvSpPr>
                  <a:spLocks noChangeShapeType="1"/>
                </p:cNvSpPr>
                <p:nvPr/>
              </p:nvSpPr>
              <p:spPr bwMode="auto">
                <a:xfrm flipV="1">
                  <a:off x="5205" y="1858"/>
                  <a:ext cx="144" cy="52"/>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57" name="Line 232"/>
                <p:cNvSpPr>
                  <a:spLocks noChangeShapeType="1"/>
                </p:cNvSpPr>
                <p:nvPr/>
              </p:nvSpPr>
              <p:spPr bwMode="auto">
                <a:xfrm flipV="1">
                  <a:off x="5214" y="1862"/>
                  <a:ext cx="141" cy="54"/>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58" name="Line 233"/>
                <p:cNvSpPr>
                  <a:spLocks noChangeShapeType="1"/>
                </p:cNvSpPr>
                <p:nvPr/>
              </p:nvSpPr>
              <p:spPr bwMode="auto">
                <a:xfrm flipV="1">
                  <a:off x="5235" y="1871"/>
                  <a:ext cx="138" cy="55"/>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59" name="Line 234"/>
                <p:cNvSpPr>
                  <a:spLocks noChangeShapeType="1"/>
                </p:cNvSpPr>
                <p:nvPr/>
              </p:nvSpPr>
              <p:spPr bwMode="auto">
                <a:xfrm flipV="1">
                  <a:off x="5246" y="1877"/>
                  <a:ext cx="137" cy="56"/>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60" name="Line 235"/>
                <p:cNvSpPr>
                  <a:spLocks noChangeShapeType="1"/>
                </p:cNvSpPr>
                <p:nvPr/>
              </p:nvSpPr>
              <p:spPr bwMode="auto">
                <a:xfrm flipV="1">
                  <a:off x="5261" y="1885"/>
                  <a:ext cx="124" cy="53"/>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61" name="Line 236"/>
                <p:cNvSpPr>
                  <a:spLocks noChangeShapeType="1"/>
                </p:cNvSpPr>
                <p:nvPr/>
              </p:nvSpPr>
              <p:spPr bwMode="auto">
                <a:xfrm flipV="1">
                  <a:off x="5274" y="1890"/>
                  <a:ext cx="119" cy="53"/>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62" name="Line 237"/>
                <p:cNvSpPr>
                  <a:spLocks noChangeShapeType="1"/>
                </p:cNvSpPr>
                <p:nvPr/>
              </p:nvSpPr>
              <p:spPr bwMode="auto">
                <a:xfrm flipV="1">
                  <a:off x="5291" y="1897"/>
                  <a:ext cx="114" cy="52"/>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63" name="Line 238"/>
                <p:cNvSpPr>
                  <a:spLocks noChangeShapeType="1"/>
                </p:cNvSpPr>
                <p:nvPr/>
              </p:nvSpPr>
              <p:spPr bwMode="auto">
                <a:xfrm>
                  <a:off x="5239" y="1915"/>
                  <a:ext cx="71" cy="40"/>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64" name="Line 239"/>
                <p:cNvSpPr>
                  <a:spLocks noChangeShapeType="1"/>
                </p:cNvSpPr>
                <p:nvPr/>
              </p:nvSpPr>
              <p:spPr bwMode="auto">
                <a:xfrm>
                  <a:off x="5255" y="1910"/>
                  <a:ext cx="69" cy="38"/>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65" name="Line 240"/>
                <p:cNvSpPr>
                  <a:spLocks noChangeShapeType="1"/>
                </p:cNvSpPr>
                <p:nvPr/>
              </p:nvSpPr>
              <p:spPr bwMode="auto">
                <a:xfrm>
                  <a:off x="5285" y="1897"/>
                  <a:ext cx="68" cy="37"/>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66" name="Line 241"/>
                <p:cNvSpPr>
                  <a:spLocks noChangeShapeType="1"/>
                </p:cNvSpPr>
                <p:nvPr/>
              </p:nvSpPr>
              <p:spPr bwMode="auto">
                <a:xfrm>
                  <a:off x="5301" y="1891"/>
                  <a:ext cx="67" cy="36"/>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67" name="Line 242"/>
                <p:cNvSpPr>
                  <a:spLocks noChangeShapeType="1"/>
                </p:cNvSpPr>
                <p:nvPr/>
              </p:nvSpPr>
              <p:spPr bwMode="auto">
                <a:xfrm>
                  <a:off x="5318" y="1886"/>
                  <a:ext cx="65" cy="36"/>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68" name="Line 243"/>
                <p:cNvSpPr>
                  <a:spLocks noChangeShapeType="1"/>
                </p:cNvSpPr>
                <p:nvPr/>
              </p:nvSpPr>
              <p:spPr bwMode="auto">
                <a:xfrm>
                  <a:off x="5332" y="1880"/>
                  <a:ext cx="64" cy="34"/>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69" name="Line 244"/>
                <p:cNvSpPr>
                  <a:spLocks noChangeShapeType="1"/>
                </p:cNvSpPr>
                <p:nvPr/>
              </p:nvSpPr>
              <p:spPr bwMode="auto">
                <a:xfrm>
                  <a:off x="5346" y="1874"/>
                  <a:ext cx="64" cy="33"/>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0" name="Line 245"/>
                <p:cNvSpPr>
                  <a:spLocks noChangeShapeType="1"/>
                </p:cNvSpPr>
                <p:nvPr/>
              </p:nvSpPr>
              <p:spPr bwMode="auto">
                <a:xfrm>
                  <a:off x="5209" y="1892"/>
                  <a:ext cx="35" cy="18"/>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1" name="Line 246"/>
                <p:cNvSpPr>
                  <a:spLocks noChangeShapeType="1"/>
                </p:cNvSpPr>
                <p:nvPr/>
              </p:nvSpPr>
              <p:spPr bwMode="auto">
                <a:xfrm>
                  <a:off x="5232" y="1885"/>
                  <a:ext cx="32" cy="17"/>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2" name="Line 247"/>
                <p:cNvSpPr>
                  <a:spLocks noChangeShapeType="1"/>
                </p:cNvSpPr>
                <p:nvPr/>
              </p:nvSpPr>
              <p:spPr bwMode="auto">
                <a:xfrm>
                  <a:off x="5252" y="1879"/>
                  <a:ext cx="33" cy="17"/>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3" name="Line 248"/>
                <p:cNvSpPr>
                  <a:spLocks noChangeShapeType="1"/>
                </p:cNvSpPr>
                <p:nvPr/>
              </p:nvSpPr>
              <p:spPr bwMode="auto">
                <a:xfrm>
                  <a:off x="5272" y="1872"/>
                  <a:ext cx="32" cy="15"/>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4" name="Line 249"/>
                <p:cNvSpPr>
                  <a:spLocks noChangeShapeType="1"/>
                </p:cNvSpPr>
                <p:nvPr/>
              </p:nvSpPr>
              <p:spPr bwMode="auto">
                <a:xfrm>
                  <a:off x="5292" y="1865"/>
                  <a:ext cx="31" cy="16"/>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5" name="Line 250"/>
                <p:cNvSpPr>
                  <a:spLocks noChangeShapeType="1"/>
                </p:cNvSpPr>
                <p:nvPr/>
              </p:nvSpPr>
              <p:spPr bwMode="auto">
                <a:xfrm>
                  <a:off x="5315" y="1858"/>
                  <a:ext cx="29" cy="15"/>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grpSp>
        <p:nvGrpSpPr>
          <p:cNvPr id="3121" name="Group 251"/>
          <p:cNvGrpSpPr>
            <a:grpSpLocks/>
          </p:cNvGrpSpPr>
          <p:nvPr/>
        </p:nvGrpSpPr>
        <p:grpSpPr bwMode="auto">
          <a:xfrm>
            <a:off x="8359775" y="3424238"/>
            <a:ext cx="552450" cy="246062"/>
            <a:chOff x="5266" y="2029"/>
            <a:chExt cx="348" cy="155"/>
          </a:xfrm>
        </p:grpSpPr>
        <p:sp>
          <p:nvSpPr>
            <p:cNvPr id="3239" name="Freeform 252"/>
            <p:cNvSpPr>
              <a:spLocks/>
            </p:cNvSpPr>
            <p:nvPr/>
          </p:nvSpPr>
          <p:spPr bwMode="auto">
            <a:xfrm>
              <a:off x="5266" y="2029"/>
              <a:ext cx="348" cy="155"/>
            </a:xfrm>
            <a:custGeom>
              <a:avLst/>
              <a:gdLst>
                <a:gd name="T0" fmla="*/ 5 w 2091"/>
                <a:gd name="T1" fmla="*/ 26 h 931"/>
                <a:gd name="T2" fmla="*/ 0 w 2091"/>
                <a:gd name="T3" fmla="*/ 25 h 931"/>
                <a:gd name="T4" fmla="*/ 0 w 2091"/>
                <a:gd name="T5" fmla="*/ 19 h 931"/>
                <a:gd name="T6" fmla="*/ 0 w 2091"/>
                <a:gd name="T7" fmla="*/ 15 h 931"/>
                <a:gd name="T8" fmla="*/ 3 w 2091"/>
                <a:gd name="T9" fmla="*/ 12 h 931"/>
                <a:gd name="T10" fmla="*/ 6 w 2091"/>
                <a:gd name="T11" fmla="*/ 11 h 931"/>
                <a:gd name="T12" fmla="*/ 13 w 2091"/>
                <a:gd name="T13" fmla="*/ 8 h 931"/>
                <a:gd name="T14" fmla="*/ 23 w 2091"/>
                <a:gd name="T15" fmla="*/ 6 h 931"/>
                <a:gd name="T16" fmla="*/ 25 w 2091"/>
                <a:gd name="T17" fmla="*/ 5 h 931"/>
                <a:gd name="T18" fmla="*/ 26 w 2091"/>
                <a:gd name="T19" fmla="*/ 6 h 931"/>
                <a:gd name="T20" fmla="*/ 27 w 2091"/>
                <a:gd name="T21" fmla="*/ 5 h 931"/>
                <a:gd name="T22" fmla="*/ 27 w 2091"/>
                <a:gd name="T23" fmla="*/ 5 h 931"/>
                <a:gd name="T24" fmla="*/ 28 w 2091"/>
                <a:gd name="T25" fmla="*/ 5 h 931"/>
                <a:gd name="T26" fmla="*/ 29 w 2091"/>
                <a:gd name="T27" fmla="*/ 5 h 931"/>
                <a:gd name="T28" fmla="*/ 29 w 2091"/>
                <a:gd name="T29" fmla="*/ 4 h 931"/>
                <a:gd name="T30" fmla="*/ 30 w 2091"/>
                <a:gd name="T31" fmla="*/ 3 h 931"/>
                <a:gd name="T32" fmla="*/ 31 w 2091"/>
                <a:gd name="T33" fmla="*/ 3 h 931"/>
                <a:gd name="T34" fmla="*/ 32 w 2091"/>
                <a:gd name="T35" fmla="*/ 3 h 931"/>
                <a:gd name="T36" fmla="*/ 31 w 2091"/>
                <a:gd name="T37" fmla="*/ 2 h 931"/>
                <a:gd name="T38" fmla="*/ 33 w 2091"/>
                <a:gd name="T39" fmla="*/ 0 h 931"/>
                <a:gd name="T40" fmla="*/ 57 w 2091"/>
                <a:gd name="T41" fmla="*/ 1 h 931"/>
                <a:gd name="T42" fmla="*/ 56 w 2091"/>
                <a:gd name="T43" fmla="*/ 3 h 931"/>
                <a:gd name="T44" fmla="*/ 57 w 2091"/>
                <a:gd name="T45" fmla="*/ 5 h 931"/>
                <a:gd name="T46" fmla="*/ 57 w 2091"/>
                <a:gd name="T47" fmla="*/ 7 h 931"/>
                <a:gd name="T48" fmla="*/ 58 w 2091"/>
                <a:gd name="T49" fmla="*/ 9 h 931"/>
                <a:gd name="T50" fmla="*/ 58 w 2091"/>
                <a:gd name="T51" fmla="*/ 12 h 931"/>
                <a:gd name="T52" fmla="*/ 58 w 2091"/>
                <a:gd name="T53" fmla="*/ 14 h 931"/>
                <a:gd name="T54" fmla="*/ 57 w 2091"/>
                <a:gd name="T55" fmla="*/ 15 h 931"/>
                <a:gd name="T56" fmla="*/ 56 w 2091"/>
                <a:gd name="T57" fmla="*/ 17 h 931"/>
                <a:gd name="T58" fmla="*/ 55 w 2091"/>
                <a:gd name="T59" fmla="*/ 17 h 931"/>
                <a:gd name="T60" fmla="*/ 53 w 2091"/>
                <a:gd name="T61" fmla="*/ 18 h 931"/>
                <a:gd name="T62" fmla="*/ 51 w 2091"/>
                <a:gd name="T63" fmla="*/ 19 h 931"/>
                <a:gd name="T64" fmla="*/ 50 w 2091"/>
                <a:gd name="T65" fmla="*/ 20 h 931"/>
                <a:gd name="T66" fmla="*/ 49 w 2091"/>
                <a:gd name="T67" fmla="*/ 21 h 931"/>
                <a:gd name="T68" fmla="*/ 47 w 2091"/>
                <a:gd name="T69" fmla="*/ 22 h 931"/>
                <a:gd name="T70" fmla="*/ 44 w 2091"/>
                <a:gd name="T71" fmla="*/ 22 h 931"/>
                <a:gd name="T72" fmla="*/ 41 w 2091"/>
                <a:gd name="T73" fmla="*/ 23 h 931"/>
                <a:gd name="T74" fmla="*/ 38 w 2091"/>
                <a:gd name="T75" fmla="*/ 23 h 931"/>
                <a:gd name="T76" fmla="*/ 35 w 2091"/>
                <a:gd name="T77" fmla="*/ 23 h 931"/>
                <a:gd name="T78" fmla="*/ 33 w 2091"/>
                <a:gd name="T79" fmla="*/ 22 h 931"/>
                <a:gd name="T80" fmla="*/ 32 w 2091"/>
                <a:gd name="T81" fmla="*/ 23 h 931"/>
                <a:gd name="T82" fmla="*/ 29 w 2091"/>
                <a:gd name="T83" fmla="*/ 23 h 931"/>
                <a:gd name="T84" fmla="*/ 16 w 2091"/>
                <a:gd name="T85" fmla="*/ 25 h 931"/>
                <a:gd name="T86" fmla="*/ 11 w 2091"/>
                <a:gd name="T87" fmla="*/ 26 h 931"/>
                <a:gd name="T88" fmla="*/ 5 w 2091"/>
                <a:gd name="T89" fmla="*/ 26 h 93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091"/>
                <a:gd name="T136" fmla="*/ 0 h 931"/>
                <a:gd name="T137" fmla="*/ 2091 w 2091"/>
                <a:gd name="T138" fmla="*/ 931 h 93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091" h="931">
                  <a:moveTo>
                    <a:pt x="182" y="927"/>
                  </a:moveTo>
                  <a:lnTo>
                    <a:pt x="5" y="905"/>
                  </a:lnTo>
                  <a:lnTo>
                    <a:pt x="0" y="695"/>
                  </a:lnTo>
                  <a:lnTo>
                    <a:pt x="9" y="537"/>
                  </a:lnTo>
                  <a:lnTo>
                    <a:pt x="100" y="442"/>
                  </a:lnTo>
                  <a:lnTo>
                    <a:pt x="210" y="387"/>
                  </a:lnTo>
                  <a:lnTo>
                    <a:pt x="460" y="296"/>
                  </a:lnTo>
                  <a:lnTo>
                    <a:pt x="828" y="207"/>
                  </a:lnTo>
                  <a:lnTo>
                    <a:pt x="900" y="201"/>
                  </a:lnTo>
                  <a:lnTo>
                    <a:pt x="948" y="207"/>
                  </a:lnTo>
                  <a:lnTo>
                    <a:pt x="960" y="188"/>
                  </a:lnTo>
                  <a:lnTo>
                    <a:pt x="980" y="169"/>
                  </a:lnTo>
                  <a:lnTo>
                    <a:pt x="1003" y="173"/>
                  </a:lnTo>
                  <a:lnTo>
                    <a:pt x="1035" y="176"/>
                  </a:lnTo>
                  <a:lnTo>
                    <a:pt x="1049" y="138"/>
                  </a:lnTo>
                  <a:lnTo>
                    <a:pt x="1077" y="118"/>
                  </a:lnTo>
                  <a:lnTo>
                    <a:pt x="1106" y="112"/>
                  </a:lnTo>
                  <a:lnTo>
                    <a:pt x="1144" y="112"/>
                  </a:lnTo>
                  <a:lnTo>
                    <a:pt x="1138" y="82"/>
                  </a:lnTo>
                  <a:lnTo>
                    <a:pt x="1182" y="0"/>
                  </a:lnTo>
                  <a:lnTo>
                    <a:pt x="2040" y="22"/>
                  </a:lnTo>
                  <a:lnTo>
                    <a:pt x="2037" y="110"/>
                  </a:lnTo>
                  <a:lnTo>
                    <a:pt x="2053" y="188"/>
                  </a:lnTo>
                  <a:lnTo>
                    <a:pt x="2065" y="244"/>
                  </a:lnTo>
                  <a:lnTo>
                    <a:pt x="2080" y="314"/>
                  </a:lnTo>
                  <a:lnTo>
                    <a:pt x="2091" y="427"/>
                  </a:lnTo>
                  <a:lnTo>
                    <a:pt x="2077" y="494"/>
                  </a:lnTo>
                  <a:lnTo>
                    <a:pt x="2053" y="557"/>
                  </a:lnTo>
                  <a:lnTo>
                    <a:pt x="2023" y="610"/>
                  </a:lnTo>
                  <a:lnTo>
                    <a:pt x="1983" y="629"/>
                  </a:lnTo>
                  <a:lnTo>
                    <a:pt x="1921" y="648"/>
                  </a:lnTo>
                  <a:lnTo>
                    <a:pt x="1838" y="673"/>
                  </a:lnTo>
                  <a:lnTo>
                    <a:pt x="1801" y="717"/>
                  </a:lnTo>
                  <a:lnTo>
                    <a:pt x="1757" y="754"/>
                  </a:lnTo>
                  <a:lnTo>
                    <a:pt x="1686" y="786"/>
                  </a:lnTo>
                  <a:lnTo>
                    <a:pt x="1605" y="812"/>
                  </a:lnTo>
                  <a:lnTo>
                    <a:pt x="1475" y="827"/>
                  </a:lnTo>
                  <a:lnTo>
                    <a:pt x="1364" y="827"/>
                  </a:lnTo>
                  <a:lnTo>
                    <a:pt x="1279" y="818"/>
                  </a:lnTo>
                  <a:lnTo>
                    <a:pt x="1202" y="812"/>
                  </a:lnTo>
                  <a:lnTo>
                    <a:pt x="1144" y="843"/>
                  </a:lnTo>
                  <a:lnTo>
                    <a:pt x="1031" y="837"/>
                  </a:lnTo>
                  <a:lnTo>
                    <a:pt x="582" y="901"/>
                  </a:lnTo>
                  <a:lnTo>
                    <a:pt x="386" y="931"/>
                  </a:lnTo>
                  <a:lnTo>
                    <a:pt x="182" y="927"/>
                  </a:lnTo>
                  <a:close/>
                </a:path>
              </a:pathLst>
            </a:custGeom>
            <a:solidFill>
              <a:srgbClr val="606060"/>
            </a:solidFill>
            <a:ln w="1588">
              <a:solidFill>
                <a:srgbClr val="000000"/>
              </a:solidFill>
              <a:round/>
              <a:headEnd/>
              <a:tailEnd/>
            </a:ln>
          </p:spPr>
          <p:txBody>
            <a:bodyPr/>
            <a:lstStyle/>
            <a:p>
              <a:endParaRPr lang="zh-CN" altLang="en-US"/>
            </a:p>
          </p:txBody>
        </p:sp>
        <p:sp>
          <p:nvSpPr>
            <p:cNvPr id="3240" name="Freeform 253"/>
            <p:cNvSpPr>
              <a:spLocks/>
            </p:cNvSpPr>
            <p:nvPr/>
          </p:nvSpPr>
          <p:spPr bwMode="auto">
            <a:xfrm>
              <a:off x="5268" y="2043"/>
              <a:ext cx="342" cy="138"/>
            </a:xfrm>
            <a:custGeom>
              <a:avLst/>
              <a:gdLst>
                <a:gd name="T0" fmla="*/ 55 w 2049"/>
                <a:gd name="T1" fmla="*/ 2 h 829"/>
                <a:gd name="T2" fmla="*/ 57 w 2049"/>
                <a:gd name="T3" fmla="*/ 5 h 829"/>
                <a:gd name="T4" fmla="*/ 56 w 2049"/>
                <a:gd name="T5" fmla="*/ 14 h 829"/>
                <a:gd name="T6" fmla="*/ 52 w 2049"/>
                <a:gd name="T7" fmla="*/ 14 h 829"/>
                <a:gd name="T8" fmla="*/ 49 w 2049"/>
                <a:gd name="T9" fmla="*/ 17 h 829"/>
                <a:gd name="T10" fmla="*/ 41 w 2049"/>
                <a:gd name="T11" fmla="*/ 19 h 829"/>
                <a:gd name="T12" fmla="*/ 33 w 2049"/>
                <a:gd name="T13" fmla="*/ 19 h 829"/>
                <a:gd name="T14" fmla="*/ 36 w 2049"/>
                <a:gd name="T15" fmla="*/ 16 h 829"/>
                <a:gd name="T16" fmla="*/ 32 w 2049"/>
                <a:gd name="T17" fmla="*/ 19 h 829"/>
                <a:gd name="T18" fmla="*/ 28 w 2049"/>
                <a:gd name="T19" fmla="*/ 20 h 829"/>
                <a:gd name="T20" fmla="*/ 31 w 2049"/>
                <a:gd name="T21" fmla="*/ 18 h 829"/>
                <a:gd name="T22" fmla="*/ 27 w 2049"/>
                <a:gd name="T23" fmla="*/ 20 h 829"/>
                <a:gd name="T24" fmla="*/ 14 w 2049"/>
                <a:gd name="T25" fmla="*/ 22 h 829"/>
                <a:gd name="T26" fmla="*/ 14 w 2049"/>
                <a:gd name="T27" fmla="*/ 21 h 829"/>
                <a:gd name="T28" fmla="*/ 14 w 2049"/>
                <a:gd name="T29" fmla="*/ 20 h 829"/>
                <a:gd name="T30" fmla="*/ 9 w 2049"/>
                <a:gd name="T31" fmla="*/ 23 h 829"/>
                <a:gd name="T32" fmla="*/ 13 w 2049"/>
                <a:gd name="T33" fmla="*/ 18 h 829"/>
                <a:gd name="T34" fmla="*/ 8 w 2049"/>
                <a:gd name="T35" fmla="*/ 21 h 829"/>
                <a:gd name="T36" fmla="*/ 6 w 2049"/>
                <a:gd name="T37" fmla="*/ 21 h 829"/>
                <a:gd name="T38" fmla="*/ 5 w 2049"/>
                <a:gd name="T39" fmla="*/ 21 h 829"/>
                <a:gd name="T40" fmla="*/ 2 w 2049"/>
                <a:gd name="T41" fmla="*/ 22 h 829"/>
                <a:gd name="T42" fmla="*/ 0 w 2049"/>
                <a:gd name="T43" fmla="*/ 19 h 829"/>
                <a:gd name="T44" fmla="*/ 1 w 2049"/>
                <a:gd name="T45" fmla="*/ 12 h 829"/>
                <a:gd name="T46" fmla="*/ 8 w 2049"/>
                <a:gd name="T47" fmla="*/ 8 h 829"/>
                <a:gd name="T48" fmla="*/ 22 w 2049"/>
                <a:gd name="T49" fmla="*/ 4 h 829"/>
                <a:gd name="T50" fmla="*/ 27 w 2049"/>
                <a:gd name="T51" fmla="*/ 6 h 829"/>
                <a:gd name="T52" fmla="*/ 29 w 2049"/>
                <a:gd name="T53" fmla="*/ 6 h 829"/>
                <a:gd name="T54" fmla="*/ 27 w 2049"/>
                <a:gd name="T55" fmla="*/ 4 h 829"/>
                <a:gd name="T56" fmla="*/ 28 w 2049"/>
                <a:gd name="T57" fmla="*/ 3 h 829"/>
                <a:gd name="T58" fmla="*/ 30 w 2049"/>
                <a:gd name="T59" fmla="*/ 4 h 829"/>
                <a:gd name="T60" fmla="*/ 30 w 2049"/>
                <a:gd name="T61" fmla="*/ 4 h 829"/>
                <a:gd name="T62" fmla="*/ 30 w 2049"/>
                <a:gd name="T63" fmla="*/ 2 h 829"/>
                <a:gd name="T64" fmla="*/ 33 w 2049"/>
                <a:gd name="T65" fmla="*/ 3 h 829"/>
                <a:gd name="T66" fmla="*/ 33 w 2049"/>
                <a:gd name="T67" fmla="*/ 2 h 829"/>
                <a:gd name="T68" fmla="*/ 32 w 2049"/>
                <a:gd name="T69" fmla="*/ 0 h 829"/>
                <a:gd name="T70" fmla="*/ 36 w 2049"/>
                <a:gd name="T71" fmla="*/ 1 h 829"/>
                <a:gd name="T72" fmla="*/ 42 w 2049"/>
                <a:gd name="T73" fmla="*/ 3 h 829"/>
                <a:gd name="T74" fmla="*/ 44 w 2049"/>
                <a:gd name="T75" fmla="*/ 1 h 829"/>
                <a:gd name="T76" fmla="*/ 45 w 2049"/>
                <a:gd name="T77" fmla="*/ 3 h 829"/>
                <a:gd name="T78" fmla="*/ 49 w 2049"/>
                <a:gd name="T79" fmla="*/ 2 h 829"/>
                <a:gd name="T80" fmla="*/ 50 w 2049"/>
                <a:gd name="T81" fmla="*/ 4 h 829"/>
                <a:gd name="T82" fmla="*/ 54 w 2049"/>
                <a:gd name="T83" fmla="*/ 3 h 829"/>
                <a:gd name="T84" fmla="*/ 55 w 2049"/>
                <a:gd name="T85" fmla="*/ 1 h 82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049"/>
                <a:gd name="T130" fmla="*/ 0 h 829"/>
                <a:gd name="T131" fmla="*/ 2049 w 2049"/>
                <a:gd name="T132" fmla="*/ 829 h 82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049" h="829">
                  <a:moveTo>
                    <a:pt x="1982" y="31"/>
                  </a:moveTo>
                  <a:lnTo>
                    <a:pt x="1986" y="90"/>
                  </a:lnTo>
                  <a:lnTo>
                    <a:pt x="2010" y="67"/>
                  </a:lnTo>
                  <a:lnTo>
                    <a:pt x="2037" y="199"/>
                  </a:lnTo>
                  <a:lnTo>
                    <a:pt x="2049" y="353"/>
                  </a:lnTo>
                  <a:lnTo>
                    <a:pt x="1995" y="512"/>
                  </a:lnTo>
                  <a:lnTo>
                    <a:pt x="1868" y="549"/>
                  </a:lnTo>
                  <a:lnTo>
                    <a:pt x="1882" y="512"/>
                  </a:lnTo>
                  <a:lnTo>
                    <a:pt x="1814" y="567"/>
                  </a:lnTo>
                  <a:lnTo>
                    <a:pt x="1754" y="624"/>
                  </a:lnTo>
                  <a:lnTo>
                    <a:pt x="1622" y="688"/>
                  </a:lnTo>
                  <a:lnTo>
                    <a:pt x="1460" y="701"/>
                  </a:lnTo>
                  <a:lnTo>
                    <a:pt x="1264" y="710"/>
                  </a:lnTo>
                  <a:lnTo>
                    <a:pt x="1181" y="701"/>
                  </a:lnTo>
                  <a:lnTo>
                    <a:pt x="1255" y="669"/>
                  </a:lnTo>
                  <a:lnTo>
                    <a:pt x="1287" y="589"/>
                  </a:lnTo>
                  <a:lnTo>
                    <a:pt x="1228" y="656"/>
                  </a:lnTo>
                  <a:lnTo>
                    <a:pt x="1155" y="697"/>
                  </a:lnTo>
                  <a:lnTo>
                    <a:pt x="1086" y="733"/>
                  </a:lnTo>
                  <a:lnTo>
                    <a:pt x="1017" y="724"/>
                  </a:lnTo>
                  <a:lnTo>
                    <a:pt x="1063" y="692"/>
                  </a:lnTo>
                  <a:lnTo>
                    <a:pt x="1109" y="652"/>
                  </a:lnTo>
                  <a:lnTo>
                    <a:pt x="1036" y="678"/>
                  </a:lnTo>
                  <a:lnTo>
                    <a:pt x="963" y="733"/>
                  </a:lnTo>
                  <a:lnTo>
                    <a:pt x="726" y="761"/>
                  </a:lnTo>
                  <a:lnTo>
                    <a:pt x="491" y="797"/>
                  </a:lnTo>
                  <a:lnTo>
                    <a:pt x="409" y="793"/>
                  </a:lnTo>
                  <a:lnTo>
                    <a:pt x="495" y="742"/>
                  </a:lnTo>
                  <a:lnTo>
                    <a:pt x="581" y="724"/>
                  </a:lnTo>
                  <a:lnTo>
                    <a:pt x="486" y="720"/>
                  </a:lnTo>
                  <a:lnTo>
                    <a:pt x="414" y="752"/>
                  </a:lnTo>
                  <a:lnTo>
                    <a:pt x="319" y="815"/>
                  </a:lnTo>
                  <a:lnTo>
                    <a:pt x="386" y="720"/>
                  </a:lnTo>
                  <a:lnTo>
                    <a:pt x="473" y="669"/>
                  </a:lnTo>
                  <a:lnTo>
                    <a:pt x="359" y="692"/>
                  </a:lnTo>
                  <a:lnTo>
                    <a:pt x="300" y="765"/>
                  </a:lnTo>
                  <a:lnTo>
                    <a:pt x="287" y="829"/>
                  </a:lnTo>
                  <a:lnTo>
                    <a:pt x="214" y="742"/>
                  </a:lnTo>
                  <a:lnTo>
                    <a:pt x="140" y="701"/>
                  </a:lnTo>
                  <a:lnTo>
                    <a:pt x="182" y="746"/>
                  </a:lnTo>
                  <a:lnTo>
                    <a:pt x="241" y="829"/>
                  </a:lnTo>
                  <a:lnTo>
                    <a:pt x="59" y="793"/>
                  </a:lnTo>
                  <a:lnTo>
                    <a:pt x="23" y="778"/>
                  </a:lnTo>
                  <a:lnTo>
                    <a:pt x="0" y="674"/>
                  </a:lnTo>
                  <a:lnTo>
                    <a:pt x="13" y="530"/>
                  </a:lnTo>
                  <a:lnTo>
                    <a:pt x="40" y="435"/>
                  </a:lnTo>
                  <a:lnTo>
                    <a:pt x="155" y="362"/>
                  </a:lnTo>
                  <a:lnTo>
                    <a:pt x="296" y="298"/>
                  </a:lnTo>
                  <a:lnTo>
                    <a:pt x="572" y="207"/>
                  </a:lnTo>
                  <a:lnTo>
                    <a:pt x="795" y="145"/>
                  </a:lnTo>
                  <a:lnTo>
                    <a:pt x="917" y="135"/>
                  </a:lnTo>
                  <a:lnTo>
                    <a:pt x="968" y="207"/>
                  </a:lnTo>
                  <a:lnTo>
                    <a:pt x="1123" y="285"/>
                  </a:lnTo>
                  <a:lnTo>
                    <a:pt x="1040" y="217"/>
                  </a:lnTo>
                  <a:lnTo>
                    <a:pt x="977" y="182"/>
                  </a:lnTo>
                  <a:lnTo>
                    <a:pt x="953" y="131"/>
                  </a:lnTo>
                  <a:lnTo>
                    <a:pt x="963" y="108"/>
                  </a:lnTo>
                  <a:lnTo>
                    <a:pt x="1008" y="108"/>
                  </a:lnTo>
                  <a:lnTo>
                    <a:pt x="1036" y="135"/>
                  </a:lnTo>
                  <a:lnTo>
                    <a:pt x="1063" y="163"/>
                  </a:lnTo>
                  <a:lnTo>
                    <a:pt x="1132" y="190"/>
                  </a:lnTo>
                  <a:lnTo>
                    <a:pt x="1068" y="135"/>
                  </a:lnTo>
                  <a:lnTo>
                    <a:pt x="1040" y="95"/>
                  </a:lnTo>
                  <a:lnTo>
                    <a:pt x="1059" y="67"/>
                  </a:lnTo>
                  <a:lnTo>
                    <a:pt x="1113" y="50"/>
                  </a:lnTo>
                  <a:lnTo>
                    <a:pt x="1186" y="113"/>
                  </a:lnTo>
                  <a:lnTo>
                    <a:pt x="1255" y="154"/>
                  </a:lnTo>
                  <a:lnTo>
                    <a:pt x="1173" y="63"/>
                  </a:lnTo>
                  <a:lnTo>
                    <a:pt x="1145" y="27"/>
                  </a:lnTo>
                  <a:lnTo>
                    <a:pt x="1145" y="0"/>
                  </a:lnTo>
                  <a:lnTo>
                    <a:pt x="1213" y="10"/>
                  </a:lnTo>
                  <a:lnTo>
                    <a:pt x="1277" y="54"/>
                  </a:lnTo>
                  <a:lnTo>
                    <a:pt x="1319" y="86"/>
                  </a:lnTo>
                  <a:lnTo>
                    <a:pt x="1514" y="104"/>
                  </a:lnTo>
                  <a:lnTo>
                    <a:pt x="1508" y="54"/>
                  </a:lnTo>
                  <a:lnTo>
                    <a:pt x="1567" y="35"/>
                  </a:lnTo>
                  <a:lnTo>
                    <a:pt x="1567" y="99"/>
                  </a:lnTo>
                  <a:lnTo>
                    <a:pt x="1626" y="113"/>
                  </a:lnTo>
                  <a:lnTo>
                    <a:pt x="1754" y="131"/>
                  </a:lnTo>
                  <a:lnTo>
                    <a:pt x="1745" y="63"/>
                  </a:lnTo>
                  <a:lnTo>
                    <a:pt x="1790" y="63"/>
                  </a:lnTo>
                  <a:lnTo>
                    <a:pt x="1795" y="131"/>
                  </a:lnTo>
                  <a:lnTo>
                    <a:pt x="1868" y="127"/>
                  </a:lnTo>
                  <a:lnTo>
                    <a:pt x="1946" y="108"/>
                  </a:lnTo>
                  <a:lnTo>
                    <a:pt x="1950" y="54"/>
                  </a:lnTo>
                  <a:lnTo>
                    <a:pt x="1982"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41" name="Freeform 254"/>
            <p:cNvSpPr>
              <a:spLocks/>
            </p:cNvSpPr>
            <p:nvPr/>
          </p:nvSpPr>
          <p:spPr bwMode="auto">
            <a:xfrm>
              <a:off x="5515" y="2093"/>
              <a:ext cx="47" cy="8"/>
            </a:xfrm>
            <a:custGeom>
              <a:avLst/>
              <a:gdLst>
                <a:gd name="T0" fmla="*/ 8 w 280"/>
                <a:gd name="T1" fmla="*/ 0 h 48"/>
                <a:gd name="T2" fmla="*/ 4 w 280"/>
                <a:gd name="T3" fmla="*/ 1 h 48"/>
                <a:gd name="T4" fmla="*/ 0 w 280"/>
                <a:gd name="T5" fmla="*/ 1 h 48"/>
                <a:gd name="T6" fmla="*/ 8 w 280"/>
                <a:gd name="T7" fmla="*/ 0 h 48"/>
                <a:gd name="T8" fmla="*/ 0 60000 65536"/>
                <a:gd name="T9" fmla="*/ 0 60000 65536"/>
                <a:gd name="T10" fmla="*/ 0 60000 65536"/>
                <a:gd name="T11" fmla="*/ 0 60000 65536"/>
                <a:gd name="T12" fmla="*/ 0 w 280"/>
                <a:gd name="T13" fmla="*/ 0 h 48"/>
                <a:gd name="T14" fmla="*/ 280 w 280"/>
                <a:gd name="T15" fmla="*/ 48 h 48"/>
              </a:gdLst>
              <a:ahLst/>
              <a:cxnLst>
                <a:cxn ang="T8">
                  <a:pos x="T0" y="T1"/>
                </a:cxn>
                <a:cxn ang="T9">
                  <a:pos x="T2" y="T3"/>
                </a:cxn>
                <a:cxn ang="T10">
                  <a:pos x="T4" y="T5"/>
                </a:cxn>
                <a:cxn ang="T11">
                  <a:pos x="T6" y="T7"/>
                </a:cxn>
              </a:cxnLst>
              <a:rect l="T12" t="T13" r="T14" b="T15"/>
              <a:pathLst>
                <a:path w="280" h="48">
                  <a:moveTo>
                    <a:pt x="280" y="0"/>
                  </a:moveTo>
                  <a:lnTo>
                    <a:pt x="149" y="48"/>
                  </a:lnTo>
                  <a:lnTo>
                    <a:pt x="0" y="35"/>
                  </a:lnTo>
                  <a:lnTo>
                    <a:pt x="28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42" name="Freeform 255"/>
            <p:cNvSpPr>
              <a:spLocks/>
            </p:cNvSpPr>
            <p:nvPr/>
          </p:nvSpPr>
          <p:spPr bwMode="auto">
            <a:xfrm>
              <a:off x="5580" y="2080"/>
              <a:ext cx="28" cy="10"/>
            </a:xfrm>
            <a:custGeom>
              <a:avLst/>
              <a:gdLst>
                <a:gd name="T0" fmla="*/ 5 w 170"/>
                <a:gd name="T1" fmla="*/ 0 h 57"/>
                <a:gd name="T2" fmla="*/ 3 w 170"/>
                <a:gd name="T3" fmla="*/ 1 h 57"/>
                <a:gd name="T4" fmla="*/ 0 w 170"/>
                <a:gd name="T5" fmla="*/ 2 h 57"/>
                <a:gd name="T6" fmla="*/ 3 w 170"/>
                <a:gd name="T7" fmla="*/ 2 h 57"/>
                <a:gd name="T8" fmla="*/ 5 w 170"/>
                <a:gd name="T9" fmla="*/ 0 h 57"/>
                <a:gd name="T10" fmla="*/ 0 60000 65536"/>
                <a:gd name="T11" fmla="*/ 0 60000 65536"/>
                <a:gd name="T12" fmla="*/ 0 60000 65536"/>
                <a:gd name="T13" fmla="*/ 0 60000 65536"/>
                <a:gd name="T14" fmla="*/ 0 60000 65536"/>
                <a:gd name="T15" fmla="*/ 0 w 170"/>
                <a:gd name="T16" fmla="*/ 0 h 57"/>
                <a:gd name="T17" fmla="*/ 170 w 170"/>
                <a:gd name="T18" fmla="*/ 57 h 57"/>
              </a:gdLst>
              <a:ahLst/>
              <a:cxnLst>
                <a:cxn ang="T10">
                  <a:pos x="T0" y="T1"/>
                </a:cxn>
                <a:cxn ang="T11">
                  <a:pos x="T2" y="T3"/>
                </a:cxn>
                <a:cxn ang="T12">
                  <a:pos x="T4" y="T5"/>
                </a:cxn>
                <a:cxn ang="T13">
                  <a:pos x="T6" y="T7"/>
                </a:cxn>
                <a:cxn ang="T14">
                  <a:pos x="T8" y="T9"/>
                </a:cxn>
              </a:cxnLst>
              <a:rect l="T15" t="T16" r="T17" b="T18"/>
              <a:pathLst>
                <a:path w="170" h="57">
                  <a:moveTo>
                    <a:pt x="170" y="0"/>
                  </a:moveTo>
                  <a:lnTo>
                    <a:pt x="125" y="35"/>
                  </a:lnTo>
                  <a:lnTo>
                    <a:pt x="0" y="53"/>
                  </a:lnTo>
                  <a:lnTo>
                    <a:pt x="130" y="57"/>
                  </a:lnTo>
                  <a:lnTo>
                    <a:pt x="17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43" name="Freeform 256"/>
            <p:cNvSpPr>
              <a:spLocks/>
            </p:cNvSpPr>
            <p:nvPr/>
          </p:nvSpPr>
          <p:spPr bwMode="auto">
            <a:xfrm>
              <a:off x="5445" y="2073"/>
              <a:ext cx="44" cy="24"/>
            </a:xfrm>
            <a:custGeom>
              <a:avLst/>
              <a:gdLst>
                <a:gd name="T0" fmla="*/ 7 w 263"/>
                <a:gd name="T1" fmla="*/ 0 h 143"/>
                <a:gd name="T2" fmla="*/ 4 w 263"/>
                <a:gd name="T3" fmla="*/ 0 h 143"/>
                <a:gd name="T4" fmla="*/ 3 w 263"/>
                <a:gd name="T5" fmla="*/ 1 h 143"/>
                <a:gd name="T6" fmla="*/ 3 w 263"/>
                <a:gd name="T7" fmla="*/ 2 h 143"/>
                <a:gd name="T8" fmla="*/ 3 w 263"/>
                <a:gd name="T9" fmla="*/ 4 h 143"/>
                <a:gd name="T10" fmla="*/ 0 w 263"/>
                <a:gd name="T11" fmla="*/ 4 h 143"/>
                <a:gd name="T12" fmla="*/ 4 w 263"/>
                <a:gd name="T13" fmla="*/ 4 h 143"/>
                <a:gd name="T14" fmla="*/ 5 w 263"/>
                <a:gd name="T15" fmla="*/ 1 h 143"/>
                <a:gd name="T16" fmla="*/ 7 w 263"/>
                <a:gd name="T17" fmla="*/ 0 h 1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3"/>
                <a:gd name="T28" fmla="*/ 0 h 143"/>
                <a:gd name="T29" fmla="*/ 263 w 263"/>
                <a:gd name="T30" fmla="*/ 143 h 14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3" h="143">
                  <a:moveTo>
                    <a:pt x="263" y="0"/>
                  </a:moveTo>
                  <a:lnTo>
                    <a:pt x="145" y="13"/>
                  </a:lnTo>
                  <a:lnTo>
                    <a:pt x="122" y="31"/>
                  </a:lnTo>
                  <a:lnTo>
                    <a:pt x="122" y="76"/>
                  </a:lnTo>
                  <a:lnTo>
                    <a:pt x="113" y="124"/>
                  </a:lnTo>
                  <a:lnTo>
                    <a:pt x="0" y="143"/>
                  </a:lnTo>
                  <a:lnTo>
                    <a:pt x="136" y="138"/>
                  </a:lnTo>
                  <a:lnTo>
                    <a:pt x="159" y="48"/>
                  </a:lnTo>
                  <a:lnTo>
                    <a:pt x="263"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44" name="Freeform 257"/>
            <p:cNvSpPr>
              <a:spLocks/>
            </p:cNvSpPr>
            <p:nvPr/>
          </p:nvSpPr>
          <p:spPr bwMode="auto">
            <a:xfrm>
              <a:off x="5303" y="2127"/>
              <a:ext cx="142" cy="35"/>
            </a:xfrm>
            <a:custGeom>
              <a:avLst/>
              <a:gdLst>
                <a:gd name="T0" fmla="*/ 24 w 853"/>
                <a:gd name="T1" fmla="*/ 0 h 212"/>
                <a:gd name="T2" fmla="*/ 18 w 853"/>
                <a:gd name="T3" fmla="*/ 0 h 212"/>
                <a:gd name="T4" fmla="*/ 11 w 853"/>
                <a:gd name="T5" fmla="*/ 2 h 212"/>
                <a:gd name="T6" fmla="*/ 7 w 853"/>
                <a:gd name="T7" fmla="*/ 2 h 212"/>
                <a:gd name="T8" fmla="*/ 3 w 853"/>
                <a:gd name="T9" fmla="*/ 3 h 212"/>
                <a:gd name="T10" fmla="*/ 2 w 853"/>
                <a:gd name="T11" fmla="*/ 5 h 212"/>
                <a:gd name="T12" fmla="*/ 0 w 853"/>
                <a:gd name="T13" fmla="*/ 6 h 212"/>
                <a:gd name="T14" fmla="*/ 2 w 853"/>
                <a:gd name="T15" fmla="*/ 5 h 212"/>
                <a:gd name="T16" fmla="*/ 3 w 853"/>
                <a:gd name="T17" fmla="*/ 3 h 212"/>
                <a:gd name="T18" fmla="*/ 8 w 853"/>
                <a:gd name="T19" fmla="*/ 2 h 212"/>
                <a:gd name="T20" fmla="*/ 11 w 853"/>
                <a:gd name="T21" fmla="*/ 2 h 212"/>
                <a:gd name="T22" fmla="*/ 14 w 853"/>
                <a:gd name="T23" fmla="*/ 2 h 212"/>
                <a:gd name="T24" fmla="*/ 18 w 853"/>
                <a:gd name="T25" fmla="*/ 1 h 212"/>
                <a:gd name="T26" fmla="*/ 24 w 853"/>
                <a:gd name="T27" fmla="*/ 0 h 21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53"/>
                <a:gd name="T43" fmla="*/ 0 h 212"/>
                <a:gd name="T44" fmla="*/ 853 w 853"/>
                <a:gd name="T45" fmla="*/ 212 h 21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53" h="212">
                  <a:moveTo>
                    <a:pt x="853" y="0"/>
                  </a:moveTo>
                  <a:lnTo>
                    <a:pt x="636" y="10"/>
                  </a:lnTo>
                  <a:lnTo>
                    <a:pt x="413" y="63"/>
                  </a:lnTo>
                  <a:lnTo>
                    <a:pt x="249" y="71"/>
                  </a:lnTo>
                  <a:lnTo>
                    <a:pt x="114" y="99"/>
                  </a:lnTo>
                  <a:lnTo>
                    <a:pt x="64" y="170"/>
                  </a:lnTo>
                  <a:lnTo>
                    <a:pt x="0" y="212"/>
                  </a:lnTo>
                  <a:lnTo>
                    <a:pt x="64" y="198"/>
                  </a:lnTo>
                  <a:lnTo>
                    <a:pt x="123" y="117"/>
                  </a:lnTo>
                  <a:lnTo>
                    <a:pt x="304" y="81"/>
                  </a:lnTo>
                  <a:lnTo>
                    <a:pt x="413" y="81"/>
                  </a:lnTo>
                  <a:lnTo>
                    <a:pt x="500" y="63"/>
                  </a:lnTo>
                  <a:lnTo>
                    <a:pt x="649" y="23"/>
                  </a:lnTo>
                  <a:lnTo>
                    <a:pt x="853"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122" name="Group 258"/>
          <p:cNvGrpSpPr>
            <a:grpSpLocks/>
          </p:cNvGrpSpPr>
          <p:nvPr/>
        </p:nvGrpSpPr>
        <p:grpSpPr bwMode="auto">
          <a:xfrm>
            <a:off x="8453438" y="3155950"/>
            <a:ext cx="228600" cy="125413"/>
            <a:chOff x="5325" y="1860"/>
            <a:chExt cx="144" cy="79"/>
          </a:xfrm>
        </p:grpSpPr>
        <p:grpSp>
          <p:nvGrpSpPr>
            <p:cNvPr id="3226" name="Group 259"/>
            <p:cNvGrpSpPr>
              <a:grpSpLocks/>
            </p:cNvGrpSpPr>
            <p:nvPr/>
          </p:nvGrpSpPr>
          <p:grpSpPr bwMode="auto">
            <a:xfrm>
              <a:off x="5325" y="1860"/>
              <a:ext cx="125" cy="63"/>
              <a:chOff x="5325" y="1860"/>
              <a:chExt cx="125" cy="63"/>
            </a:xfrm>
          </p:grpSpPr>
          <p:sp>
            <p:nvSpPr>
              <p:cNvPr id="3230" name="Freeform 260"/>
              <p:cNvSpPr>
                <a:spLocks/>
              </p:cNvSpPr>
              <p:nvPr/>
            </p:nvSpPr>
            <p:spPr bwMode="auto">
              <a:xfrm>
                <a:off x="5325" y="1860"/>
                <a:ext cx="125" cy="63"/>
              </a:xfrm>
              <a:custGeom>
                <a:avLst/>
                <a:gdLst>
                  <a:gd name="T0" fmla="*/ 19 w 751"/>
                  <a:gd name="T1" fmla="*/ 10 h 379"/>
                  <a:gd name="T2" fmla="*/ 18 w 751"/>
                  <a:gd name="T3" fmla="*/ 10 h 379"/>
                  <a:gd name="T4" fmla="*/ 17 w 751"/>
                  <a:gd name="T5" fmla="*/ 10 h 379"/>
                  <a:gd name="T6" fmla="*/ 16 w 751"/>
                  <a:gd name="T7" fmla="*/ 9 h 379"/>
                  <a:gd name="T8" fmla="*/ 14 w 751"/>
                  <a:gd name="T9" fmla="*/ 10 h 379"/>
                  <a:gd name="T10" fmla="*/ 13 w 751"/>
                  <a:gd name="T11" fmla="*/ 10 h 379"/>
                  <a:gd name="T12" fmla="*/ 12 w 751"/>
                  <a:gd name="T13" fmla="*/ 9 h 379"/>
                  <a:gd name="T14" fmla="*/ 11 w 751"/>
                  <a:gd name="T15" fmla="*/ 9 h 379"/>
                  <a:gd name="T16" fmla="*/ 10 w 751"/>
                  <a:gd name="T17" fmla="*/ 9 h 379"/>
                  <a:gd name="T18" fmla="*/ 10 w 751"/>
                  <a:gd name="T19" fmla="*/ 8 h 379"/>
                  <a:gd name="T20" fmla="*/ 9 w 751"/>
                  <a:gd name="T21" fmla="*/ 7 h 379"/>
                  <a:gd name="T22" fmla="*/ 8 w 751"/>
                  <a:gd name="T23" fmla="*/ 7 h 379"/>
                  <a:gd name="T24" fmla="*/ 7 w 751"/>
                  <a:gd name="T25" fmla="*/ 7 h 379"/>
                  <a:gd name="T26" fmla="*/ 6 w 751"/>
                  <a:gd name="T27" fmla="*/ 7 h 379"/>
                  <a:gd name="T28" fmla="*/ 5 w 751"/>
                  <a:gd name="T29" fmla="*/ 7 h 379"/>
                  <a:gd name="T30" fmla="*/ 5 w 751"/>
                  <a:gd name="T31" fmla="*/ 7 h 379"/>
                  <a:gd name="T32" fmla="*/ 5 w 751"/>
                  <a:gd name="T33" fmla="*/ 6 h 379"/>
                  <a:gd name="T34" fmla="*/ 5 w 751"/>
                  <a:gd name="T35" fmla="*/ 6 h 379"/>
                  <a:gd name="T36" fmla="*/ 5 w 751"/>
                  <a:gd name="T37" fmla="*/ 5 h 379"/>
                  <a:gd name="T38" fmla="*/ 6 w 751"/>
                  <a:gd name="T39" fmla="*/ 5 h 379"/>
                  <a:gd name="T40" fmla="*/ 7 w 751"/>
                  <a:gd name="T41" fmla="*/ 5 h 379"/>
                  <a:gd name="T42" fmla="*/ 8 w 751"/>
                  <a:gd name="T43" fmla="*/ 5 h 379"/>
                  <a:gd name="T44" fmla="*/ 7 w 751"/>
                  <a:gd name="T45" fmla="*/ 4 h 379"/>
                  <a:gd name="T46" fmla="*/ 6 w 751"/>
                  <a:gd name="T47" fmla="*/ 3 h 379"/>
                  <a:gd name="T48" fmla="*/ 5 w 751"/>
                  <a:gd name="T49" fmla="*/ 3 h 379"/>
                  <a:gd name="T50" fmla="*/ 3 w 751"/>
                  <a:gd name="T51" fmla="*/ 3 h 379"/>
                  <a:gd name="T52" fmla="*/ 2 w 751"/>
                  <a:gd name="T53" fmla="*/ 4 h 379"/>
                  <a:gd name="T54" fmla="*/ 1 w 751"/>
                  <a:gd name="T55" fmla="*/ 4 h 379"/>
                  <a:gd name="T56" fmla="*/ 1 w 751"/>
                  <a:gd name="T57" fmla="*/ 3 h 379"/>
                  <a:gd name="T58" fmla="*/ 1 w 751"/>
                  <a:gd name="T59" fmla="*/ 3 h 379"/>
                  <a:gd name="T60" fmla="*/ 0 w 751"/>
                  <a:gd name="T61" fmla="*/ 3 h 379"/>
                  <a:gd name="T62" fmla="*/ 0 w 751"/>
                  <a:gd name="T63" fmla="*/ 3 h 379"/>
                  <a:gd name="T64" fmla="*/ 0 w 751"/>
                  <a:gd name="T65" fmla="*/ 2 h 379"/>
                  <a:gd name="T66" fmla="*/ 0 w 751"/>
                  <a:gd name="T67" fmla="*/ 2 h 379"/>
                  <a:gd name="T68" fmla="*/ 0 w 751"/>
                  <a:gd name="T69" fmla="*/ 2 h 379"/>
                  <a:gd name="T70" fmla="*/ 1 w 751"/>
                  <a:gd name="T71" fmla="*/ 1 h 379"/>
                  <a:gd name="T72" fmla="*/ 1 w 751"/>
                  <a:gd name="T73" fmla="*/ 1 h 379"/>
                  <a:gd name="T74" fmla="*/ 2 w 751"/>
                  <a:gd name="T75" fmla="*/ 1 h 379"/>
                  <a:gd name="T76" fmla="*/ 2 w 751"/>
                  <a:gd name="T77" fmla="*/ 1 h 379"/>
                  <a:gd name="T78" fmla="*/ 3 w 751"/>
                  <a:gd name="T79" fmla="*/ 1 h 379"/>
                  <a:gd name="T80" fmla="*/ 6 w 751"/>
                  <a:gd name="T81" fmla="*/ 0 h 379"/>
                  <a:gd name="T82" fmla="*/ 6 w 751"/>
                  <a:gd name="T83" fmla="*/ 0 h 379"/>
                  <a:gd name="T84" fmla="*/ 7 w 751"/>
                  <a:gd name="T85" fmla="*/ 0 h 379"/>
                  <a:gd name="T86" fmla="*/ 7 w 751"/>
                  <a:gd name="T87" fmla="*/ 0 h 379"/>
                  <a:gd name="T88" fmla="*/ 8 w 751"/>
                  <a:gd name="T89" fmla="*/ 0 h 379"/>
                  <a:gd name="T90" fmla="*/ 10 w 751"/>
                  <a:gd name="T91" fmla="*/ 1 h 379"/>
                  <a:gd name="T92" fmla="*/ 11 w 751"/>
                  <a:gd name="T93" fmla="*/ 2 h 379"/>
                  <a:gd name="T94" fmla="*/ 12 w 751"/>
                  <a:gd name="T95" fmla="*/ 2 h 379"/>
                  <a:gd name="T96" fmla="*/ 13 w 751"/>
                  <a:gd name="T97" fmla="*/ 2 h 379"/>
                  <a:gd name="T98" fmla="*/ 13 w 751"/>
                  <a:gd name="T99" fmla="*/ 3 h 379"/>
                  <a:gd name="T100" fmla="*/ 15 w 751"/>
                  <a:gd name="T101" fmla="*/ 4 h 379"/>
                  <a:gd name="T102" fmla="*/ 16 w 751"/>
                  <a:gd name="T103" fmla="*/ 5 h 379"/>
                  <a:gd name="T104" fmla="*/ 17 w 751"/>
                  <a:gd name="T105" fmla="*/ 6 h 379"/>
                  <a:gd name="T106" fmla="*/ 18 w 751"/>
                  <a:gd name="T107" fmla="*/ 6 h 379"/>
                  <a:gd name="T108" fmla="*/ 21 w 751"/>
                  <a:gd name="T109" fmla="*/ 6 h 379"/>
                  <a:gd name="T110" fmla="*/ 19 w 751"/>
                  <a:gd name="T111" fmla="*/ 10 h 37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51"/>
                  <a:gd name="T169" fmla="*/ 0 h 379"/>
                  <a:gd name="T170" fmla="*/ 751 w 751"/>
                  <a:gd name="T171" fmla="*/ 379 h 37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51" h="379">
                    <a:moveTo>
                      <a:pt x="679" y="379"/>
                    </a:moveTo>
                    <a:lnTo>
                      <a:pt x="639" y="370"/>
                    </a:lnTo>
                    <a:lnTo>
                      <a:pt x="600" y="352"/>
                    </a:lnTo>
                    <a:lnTo>
                      <a:pt x="564" y="344"/>
                    </a:lnTo>
                    <a:lnTo>
                      <a:pt x="502" y="353"/>
                    </a:lnTo>
                    <a:lnTo>
                      <a:pt x="457" y="352"/>
                    </a:lnTo>
                    <a:lnTo>
                      <a:pt x="425" y="341"/>
                    </a:lnTo>
                    <a:lnTo>
                      <a:pt x="399" y="332"/>
                    </a:lnTo>
                    <a:lnTo>
                      <a:pt x="373" y="320"/>
                    </a:lnTo>
                    <a:lnTo>
                      <a:pt x="346" y="295"/>
                    </a:lnTo>
                    <a:lnTo>
                      <a:pt x="324" y="273"/>
                    </a:lnTo>
                    <a:lnTo>
                      <a:pt x="288" y="246"/>
                    </a:lnTo>
                    <a:lnTo>
                      <a:pt x="238" y="254"/>
                    </a:lnTo>
                    <a:lnTo>
                      <a:pt x="208" y="256"/>
                    </a:lnTo>
                    <a:lnTo>
                      <a:pt x="190" y="251"/>
                    </a:lnTo>
                    <a:lnTo>
                      <a:pt x="182" y="243"/>
                    </a:lnTo>
                    <a:lnTo>
                      <a:pt x="176" y="228"/>
                    </a:lnTo>
                    <a:lnTo>
                      <a:pt x="180" y="215"/>
                    </a:lnTo>
                    <a:lnTo>
                      <a:pt x="190" y="200"/>
                    </a:lnTo>
                    <a:lnTo>
                      <a:pt x="208" y="193"/>
                    </a:lnTo>
                    <a:lnTo>
                      <a:pt x="248" y="188"/>
                    </a:lnTo>
                    <a:lnTo>
                      <a:pt x="296" y="171"/>
                    </a:lnTo>
                    <a:lnTo>
                      <a:pt x="256" y="140"/>
                    </a:lnTo>
                    <a:lnTo>
                      <a:pt x="209" y="121"/>
                    </a:lnTo>
                    <a:lnTo>
                      <a:pt x="168" y="124"/>
                    </a:lnTo>
                    <a:lnTo>
                      <a:pt x="121" y="121"/>
                    </a:lnTo>
                    <a:lnTo>
                      <a:pt x="93" y="131"/>
                    </a:lnTo>
                    <a:lnTo>
                      <a:pt x="54" y="132"/>
                    </a:lnTo>
                    <a:lnTo>
                      <a:pt x="42" y="121"/>
                    </a:lnTo>
                    <a:lnTo>
                      <a:pt x="39" y="105"/>
                    </a:lnTo>
                    <a:lnTo>
                      <a:pt x="18" y="106"/>
                    </a:lnTo>
                    <a:lnTo>
                      <a:pt x="6" y="103"/>
                    </a:lnTo>
                    <a:lnTo>
                      <a:pt x="0" y="87"/>
                    </a:lnTo>
                    <a:lnTo>
                      <a:pt x="4" y="74"/>
                    </a:lnTo>
                    <a:lnTo>
                      <a:pt x="15" y="68"/>
                    </a:lnTo>
                    <a:lnTo>
                      <a:pt x="36" y="56"/>
                    </a:lnTo>
                    <a:lnTo>
                      <a:pt x="52" y="44"/>
                    </a:lnTo>
                    <a:lnTo>
                      <a:pt x="71" y="34"/>
                    </a:lnTo>
                    <a:lnTo>
                      <a:pt x="93" y="27"/>
                    </a:lnTo>
                    <a:lnTo>
                      <a:pt x="112" y="27"/>
                    </a:lnTo>
                    <a:lnTo>
                      <a:pt x="203" y="9"/>
                    </a:lnTo>
                    <a:lnTo>
                      <a:pt x="222" y="4"/>
                    </a:lnTo>
                    <a:lnTo>
                      <a:pt x="244" y="0"/>
                    </a:lnTo>
                    <a:lnTo>
                      <a:pt x="267" y="4"/>
                    </a:lnTo>
                    <a:lnTo>
                      <a:pt x="295" y="13"/>
                    </a:lnTo>
                    <a:lnTo>
                      <a:pt x="373" y="56"/>
                    </a:lnTo>
                    <a:lnTo>
                      <a:pt x="410" y="64"/>
                    </a:lnTo>
                    <a:lnTo>
                      <a:pt x="443" y="71"/>
                    </a:lnTo>
                    <a:lnTo>
                      <a:pt x="469" y="87"/>
                    </a:lnTo>
                    <a:lnTo>
                      <a:pt x="484" y="108"/>
                    </a:lnTo>
                    <a:lnTo>
                      <a:pt x="549" y="153"/>
                    </a:lnTo>
                    <a:lnTo>
                      <a:pt x="578" y="174"/>
                    </a:lnTo>
                    <a:lnTo>
                      <a:pt x="617" y="215"/>
                    </a:lnTo>
                    <a:lnTo>
                      <a:pt x="641" y="227"/>
                    </a:lnTo>
                    <a:lnTo>
                      <a:pt x="751" y="232"/>
                    </a:lnTo>
                    <a:lnTo>
                      <a:pt x="679" y="379"/>
                    </a:lnTo>
                    <a:close/>
                  </a:path>
                </a:pathLst>
              </a:custGeom>
              <a:solidFill>
                <a:srgbClr val="FFC080"/>
              </a:solidFill>
              <a:ln w="1588">
                <a:solidFill>
                  <a:srgbClr val="402000"/>
                </a:solidFill>
                <a:round/>
                <a:headEnd/>
                <a:tailEnd/>
              </a:ln>
            </p:spPr>
            <p:txBody>
              <a:bodyPr/>
              <a:lstStyle/>
              <a:p>
                <a:endParaRPr lang="zh-CN" altLang="en-US"/>
              </a:p>
            </p:txBody>
          </p:sp>
          <p:sp>
            <p:nvSpPr>
              <p:cNvPr id="3231" name="Freeform 261"/>
              <p:cNvSpPr>
                <a:spLocks/>
              </p:cNvSpPr>
              <p:nvPr/>
            </p:nvSpPr>
            <p:spPr bwMode="auto">
              <a:xfrm>
                <a:off x="5374" y="1888"/>
                <a:ext cx="29" cy="7"/>
              </a:xfrm>
              <a:custGeom>
                <a:avLst/>
                <a:gdLst>
                  <a:gd name="T0" fmla="*/ 0 w 179"/>
                  <a:gd name="T1" fmla="*/ 0 h 43"/>
                  <a:gd name="T2" fmla="*/ 0 w 179"/>
                  <a:gd name="T3" fmla="*/ 0 h 43"/>
                  <a:gd name="T4" fmla="*/ 1 w 179"/>
                  <a:gd name="T5" fmla="*/ 0 h 43"/>
                  <a:gd name="T6" fmla="*/ 1 w 179"/>
                  <a:gd name="T7" fmla="*/ 0 h 43"/>
                  <a:gd name="T8" fmla="*/ 2 w 179"/>
                  <a:gd name="T9" fmla="*/ 1 h 43"/>
                  <a:gd name="T10" fmla="*/ 3 w 179"/>
                  <a:gd name="T11" fmla="*/ 1 h 43"/>
                  <a:gd name="T12" fmla="*/ 4 w 179"/>
                  <a:gd name="T13" fmla="*/ 1 h 43"/>
                  <a:gd name="T14" fmla="*/ 5 w 179"/>
                  <a:gd name="T15" fmla="*/ 1 h 43"/>
                  <a:gd name="T16" fmla="*/ 4 w 179"/>
                  <a:gd name="T17" fmla="*/ 1 h 43"/>
                  <a:gd name="T18" fmla="*/ 3 w 179"/>
                  <a:gd name="T19" fmla="*/ 1 h 43"/>
                  <a:gd name="T20" fmla="*/ 3 w 179"/>
                  <a:gd name="T21" fmla="*/ 1 h 43"/>
                  <a:gd name="T22" fmla="*/ 2 w 179"/>
                  <a:gd name="T23" fmla="*/ 0 h 43"/>
                  <a:gd name="T24" fmla="*/ 1 w 179"/>
                  <a:gd name="T25" fmla="*/ 0 h 43"/>
                  <a:gd name="T26" fmla="*/ 1 w 179"/>
                  <a:gd name="T27" fmla="*/ 0 h 43"/>
                  <a:gd name="T28" fmla="*/ 0 w 179"/>
                  <a:gd name="T29" fmla="*/ 0 h 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9"/>
                  <a:gd name="T46" fmla="*/ 0 h 43"/>
                  <a:gd name="T47" fmla="*/ 179 w 179"/>
                  <a:gd name="T48" fmla="*/ 43 h 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9" h="43">
                    <a:moveTo>
                      <a:pt x="0" y="0"/>
                    </a:moveTo>
                    <a:lnTo>
                      <a:pt x="6" y="11"/>
                    </a:lnTo>
                    <a:lnTo>
                      <a:pt x="38" y="10"/>
                    </a:lnTo>
                    <a:lnTo>
                      <a:pt x="50" y="16"/>
                    </a:lnTo>
                    <a:lnTo>
                      <a:pt x="76" y="29"/>
                    </a:lnTo>
                    <a:lnTo>
                      <a:pt x="112" y="37"/>
                    </a:lnTo>
                    <a:lnTo>
                      <a:pt x="150" y="38"/>
                    </a:lnTo>
                    <a:lnTo>
                      <a:pt x="179" y="43"/>
                    </a:lnTo>
                    <a:lnTo>
                      <a:pt x="155" y="34"/>
                    </a:lnTo>
                    <a:lnTo>
                      <a:pt x="125" y="29"/>
                    </a:lnTo>
                    <a:lnTo>
                      <a:pt x="105" y="29"/>
                    </a:lnTo>
                    <a:lnTo>
                      <a:pt x="76" y="21"/>
                    </a:lnTo>
                    <a:lnTo>
                      <a:pt x="53" y="8"/>
                    </a:lnTo>
                    <a:lnTo>
                      <a:pt x="43" y="2"/>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2" name="Freeform 262"/>
              <p:cNvSpPr>
                <a:spLocks/>
              </p:cNvSpPr>
              <p:nvPr/>
            </p:nvSpPr>
            <p:spPr bwMode="auto">
              <a:xfrm>
                <a:off x="5362" y="1894"/>
                <a:ext cx="4" cy="4"/>
              </a:xfrm>
              <a:custGeom>
                <a:avLst/>
                <a:gdLst>
                  <a:gd name="T0" fmla="*/ 0 w 20"/>
                  <a:gd name="T1" fmla="*/ 0 h 24"/>
                  <a:gd name="T2" fmla="*/ 0 w 20"/>
                  <a:gd name="T3" fmla="*/ 0 h 24"/>
                  <a:gd name="T4" fmla="*/ 0 w 20"/>
                  <a:gd name="T5" fmla="*/ 0 h 24"/>
                  <a:gd name="T6" fmla="*/ 0 w 20"/>
                  <a:gd name="T7" fmla="*/ 1 h 24"/>
                  <a:gd name="T8" fmla="*/ 1 w 20"/>
                  <a:gd name="T9" fmla="*/ 1 h 24"/>
                  <a:gd name="T10" fmla="*/ 1 w 20"/>
                  <a:gd name="T11" fmla="*/ 0 h 24"/>
                  <a:gd name="T12" fmla="*/ 0 w 20"/>
                  <a:gd name="T13" fmla="*/ 0 h 24"/>
                  <a:gd name="T14" fmla="*/ 0 60000 65536"/>
                  <a:gd name="T15" fmla="*/ 0 60000 65536"/>
                  <a:gd name="T16" fmla="*/ 0 60000 65536"/>
                  <a:gd name="T17" fmla="*/ 0 60000 65536"/>
                  <a:gd name="T18" fmla="*/ 0 60000 65536"/>
                  <a:gd name="T19" fmla="*/ 0 60000 65536"/>
                  <a:gd name="T20" fmla="*/ 0 60000 65536"/>
                  <a:gd name="T21" fmla="*/ 0 w 20"/>
                  <a:gd name="T22" fmla="*/ 0 h 24"/>
                  <a:gd name="T23" fmla="*/ 20 w 20"/>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24">
                    <a:moveTo>
                      <a:pt x="4" y="0"/>
                    </a:moveTo>
                    <a:lnTo>
                      <a:pt x="12" y="6"/>
                    </a:lnTo>
                    <a:lnTo>
                      <a:pt x="9" y="15"/>
                    </a:lnTo>
                    <a:lnTo>
                      <a:pt x="0" y="24"/>
                    </a:lnTo>
                    <a:lnTo>
                      <a:pt x="17" y="18"/>
                    </a:lnTo>
                    <a:lnTo>
                      <a:pt x="20" y="8"/>
                    </a:lnTo>
                    <a:lnTo>
                      <a:pt x="4"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3" name="Freeform 263"/>
              <p:cNvSpPr>
                <a:spLocks/>
              </p:cNvSpPr>
              <p:nvPr/>
            </p:nvSpPr>
            <p:spPr bwMode="auto">
              <a:xfrm>
                <a:off x="5331" y="1869"/>
                <a:ext cx="17" cy="8"/>
              </a:xfrm>
              <a:custGeom>
                <a:avLst/>
                <a:gdLst>
                  <a:gd name="T0" fmla="*/ 0 w 104"/>
                  <a:gd name="T1" fmla="*/ 1 h 48"/>
                  <a:gd name="T2" fmla="*/ 0 w 104"/>
                  <a:gd name="T3" fmla="*/ 1 h 48"/>
                  <a:gd name="T4" fmla="*/ 1 w 104"/>
                  <a:gd name="T5" fmla="*/ 1 h 48"/>
                  <a:gd name="T6" fmla="*/ 1 w 104"/>
                  <a:gd name="T7" fmla="*/ 1 h 48"/>
                  <a:gd name="T8" fmla="*/ 1 w 104"/>
                  <a:gd name="T9" fmla="*/ 0 h 48"/>
                  <a:gd name="T10" fmla="*/ 2 w 104"/>
                  <a:gd name="T11" fmla="*/ 0 h 48"/>
                  <a:gd name="T12" fmla="*/ 2 w 104"/>
                  <a:gd name="T13" fmla="*/ 0 h 48"/>
                  <a:gd name="T14" fmla="*/ 3 w 104"/>
                  <a:gd name="T15" fmla="*/ 0 h 48"/>
                  <a:gd name="T16" fmla="*/ 2 w 104"/>
                  <a:gd name="T17" fmla="*/ 0 h 48"/>
                  <a:gd name="T18" fmla="*/ 1 w 104"/>
                  <a:gd name="T19" fmla="*/ 0 h 48"/>
                  <a:gd name="T20" fmla="*/ 1 w 104"/>
                  <a:gd name="T21" fmla="*/ 0 h 48"/>
                  <a:gd name="T22" fmla="*/ 1 w 104"/>
                  <a:gd name="T23" fmla="*/ 1 h 48"/>
                  <a:gd name="T24" fmla="*/ 0 w 104"/>
                  <a:gd name="T25" fmla="*/ 1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48"/>
                  <a:gd name="T41" fmla="*/ 104 w 104"/>
                  <a:gd name="T42" fmla="*/ 48 h 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48">
                    <a:moveTo>
                      <a:pt x="0" y="45"/>
                    </a:moveTo>
                    <a:lnTo>
                      <a:pt x="11" y="48"/>
                    </a:lnTo>
                    <a:lnTo>
                      <a:pt x="25" y="33"/>
                    </a:lnTo>
                    <a:lnTo>
                      <a:pt x="46" y="25"/>
                    </a:lnTo>
                    <a:lnTo>
                      <a:pt x="56" y="14"/>
                    </a:lnTo>
                    <a:lnTo>
                      <a:pt x="66" y="9"/>
                    </a:lnTo>
                    <a:lnTo>
                      <a:pt x="89" y="4"/>
                    </a:lnTo>
                    <a:lnTo>
                      <a:pt x="104" y="1"/>
                    </a:lnTo>
                    <a:lnTo>
                      <a:pt x="84" y="0"/>
                    </a:lnTo>
                    <a:lnTo>
                      <a:pt x="58" y="4"/>
                    </a:lnTo>
                    <a:lnTo>
                      <a:pt x="49" y="12"/>
                    </a:lnTo>
                    <a:lnTo>
                      <a:pt x="37" y="20"/>
                    </a:lnTo>
                    <a:lnTo>
                      <a:pt x="0" y="4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4" name="Freeform 264"/>
              <p:cNvSpPr>
                <a:spLocks/>
              </p:cNvSpPr>
              <p:nvPr/>
            </p:nvSpPr>
            <p:spPr bwMode="auto">
              <a:xfrm>
                <a:off x="5357" y="1866"/>
                <a:ext cx="27" cy="7"/>
              </a:xfrm>
              <a:custGeom>
                <a:avLst/>
                <a:gdLst>
                  <a:gd name="T0" fmla="*/ 0 w 166"/>
                  <a:gd name="T1" fmla="*/ 0 h 42"/>
                  <a:gd name="T2" fmla="*/ 1 w 166"/>
                  <a:gd name="T3" fmla="*/ 0 h 42"/>
                  <a:gd name="T4" fmla="*/ 1 w 166"/>
                  <a:gd name="T5" fmla="*/ 0 h 42"/>
                  <a:gd name="T6" fmla="*/ 2 w 166"/>
                  <a:gd name="T7" fmla="*/ 0 h 42"/>
                  <a:gd name="T8" fmla="*/ 2 w 166"/>
                  <a:gd name="T9" fmla="*/ 0 h 42"/>
                  <a:gd name="T10" fmla="*/ 2 w 166"/>
                  <a:gd name="T11" fmla="*/ 0 h 42"/>
                  <a:gd name="T12" fmla="*/ 3 w 166"/>
                  <a:gd name="T13" fmla="*/ 1 h 42"/>
                  <a:gd name="T14" fmla="*/ 4 w 166"/>
                  <a:gd name="T15" fmla="*/ 1 h 42"/>
                  <a:gd name="T16" fmla="*/ 4 w 166"/>
                  <a:gd name="T17" fmla="*/ 1 h 42"/>
                  <a:gd name="T18" fmla="*/ 4 w 166"/>
                  <a:gd name="T19" fmla="*/ 1 h 42"/>
                  <a:gd name="T20" fmla="*/ 3 w 166"/>
                  <a:gd name="T21" fmla="*/ 1 h 42"/>
                  <a:gd name="T22" fmla="*/ 2 w 166"/>
                  <a:gd name="T23" fmla="*/ 1 h 42"/>
                  <a:gd name="T24" fmla="*/ 2 w 166"/>
                  <a:gd name="T25" fmla="*/ 0 h 42"/>
                  <a:gd name="T26" fmla="*/ 1 w 166"/>
                  <a:gd name="T27" fmla="*/ 0 h 42"/>
                  <a:gd name="T28" fmla="*/ 1 w 166"/>
                  <a:gd name="T29" fmla="*/ 0 h 42"/>
                  <a:gd name="T30" fmla="*/ 0 w 166"/>
                  <a:gd name="T31" fmla="*/ 0 h 4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6"/>
                  <a:gd name="T49" fmla="*/ 0 h 42"/>
                  <a:gd name="T50" fmla="*/ 166 w 166"/>
                  <a:gd name="T51" fmla="*/ 42 h 4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6" h="42">
                    <a:moveTo>
                      <a:pt x="0" y="10"/>
                    </a:moveTo>
                    <a:lnTo>
                      <a:pt x="35" y="6"/>
                    </a:lnTo>
                    <a:lnTo>
                      <a:pt x="55" y="0"/>
                    </a:lnTo>
                    <a:lnTo>
                      <a:pt x="63" y="0"/>
                    </a:lnTo>
                    <a:lnTo>
                      <a:pt x="85" y="5"/>
                    </a:lnTo>
                    <a:lnTo>
                      <a:pt x="94" y="14"/>
                    </a:lnTo>
                    <a:lnTo>
                      <a:pt x="111" y="23"/>
                    </a:lnTo>
                    <a:lnTo>
                      <a:pt x="143" y="36"/>
                    </a:lnTo>
                    <a:lnTo>
                      <a:pt x="166" y="36"/>
                    </a:lnTo>
                    <a:lnTo>
                      <a:pt x="142" y="42"/>
                    </a:lnTo>
                    <a:lnTo>
                      <a:pt x="126" y="39"/>
                    </a:lnTo>
                    <a:lnTo>
                      <a:pt x="91" y="22"/>
                    </a:lnTo>
                    <a:lnTo>
                      <a:pt x="79" y="10"/>
                    </a:lnTo>
                    <a:lnTo>
                      <a:pt x="55" y="8"/>
                    </a:lnTo>
                    <a:lnTo>
                      <a:pt x="35" y="10"/>
                    </a:lnTo>
                    <a:lnTo>
                      <a:pt x="0" y="1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5" name="Freeform 265"/>
              <p:cNvSpPr>
                <a:spLocks/>
              </p:cNvSpPr>
              <p:nvPr/>
            </p:nvSpPr>
            <p:spPr bwMode="auto">
              <a:xfrm>
                <a:off x="5335" y="1874"/>
                <a:ext cx="6" cy="5"/>
              </a:xfrm>
              <a:custGeom>
                <a:avLst/>
                <a:gdLst>
                  <a:gd name="T0" fmla="*/ 1 w 33"/>
                  <a:gd name="T1" fmla="*/ 0 h 30"/>
                  <a:gd name="T2" fmla="*/ 1 w 33"/>
                  <a:gd name="T3" fmla="*/ 0 h 30"/>
                  <a:gd name="T4" fmla="*/ 1 w 33"/>
                  <a:gd name="T5" fmla="*/ 1 h 30"/>
                  <a:gd name="T6" fmla="*/ 0 w 33"/>
                  <a:gd name="T7" fmla="*/ 1 h 30"/>
                  <a:gd name="T8" fmla="*/ 1 w 33"/>
                  <a:gd name="T9" fmla="*/ 1 h 30"/>
                  <a:gd name="T10" fmla="*/ 1 w 33"/>
                  <a:gd name="T11" fmla="*/ 0 h 30"/>
                  <a:gd name="T12" fmla="*/ 0 60000 65536"/>
                  <a:gd name="T13" fmla="*/ 0 60000 65536"/>
                  <a:gd name="T14" fmla="*/ 0 60000 65536"/>
                  <a:gd name="T15" fmla="*/ 0 60000 65536"/>
                  <a:gd name="T16" fmla="*/ 0 60000 65536"/>
                  <a:gd name="T17" fmla="*/ 0 60000 65536"/>
                  <a:gd name="T18" fmla="*/ 0 w 33"/>
                  <a:gd name="T19" fmla="*/ 0 h 30"/>
                  <a:gd name="T20" fmla="*/ 33 w 33"/>
                  <a:gd name="T21" fmla="*/ 30 h 30"/>
                </a:gdLst>
                <a:ahLst/>
                <a:cxnLst>
                  <a:cxn ang="T12">
                    <a:pos x="T0" y="T1"/>
                  </a:cxn>
                  <a:cxn ang="T13">
                    <a:pos x="T2" y="T3"/>
                  </a:cxn>
                  <a:cxn ang="T14">
                    <a:pos x="T4" y="T5"/>
                  </a:cxn>
                  <a:cxn ang="T15">
                    <a:pos x="T6" y="T7"/>
                  </a:cxn>
                  <a:cxn ang="T16">
                    <a:pos x="T8" y="T9"/>
                  </a:cxn>
                  <a:cxn ang="T17">
                    <a:pos x="T10" y="T11"/>
                  </a:cxn>
                </a:cxnLst>
                <a:rect l="T18" t="T19" r="T20" b="T21"/>
                <a:pathLst>
                  <a:path w="33" h="30">
                    <a:moveTo>
                      <a:pt x="25" y="0"/>
                    </a:moveTo>
                    <a:lnTo>
                      <a:pt x="33" y="11"/>
                    </a:lnTo>
                    <a:lnTo>
                      <a:pt x="23" y="24"/>
                    </a:lnTo>
                    <a:lnTo>
                      <a:pt x="0" y="30"/>
                    </a:lnTo>
                    <a:lnTo>
                      <a:pt x="25" y="15"/>
                    </a:lnTo>
                    <a:lnTo>
                      <a:pt x="25"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6" name="Freeform 266"/>
              <p:cNvSpPr>
                <a:spLocks/>
              </p:cNvSpPr>
              <p:nvPr/>
            </p:nvSpPr>
            <p:spPr bwMode="auto">
              <a:xfrm>
                <a:off x="5329" y="1870"/>
                <a:ext cx="6" cy="4"/>
              </a:xfrm>
              <a:custGeom>
                <a:avLst/>
                <a:gdLst>
                  <a:gd name="T0" fmla="*/ 1 w 33"/>
                  <a:gd name="T1" fmla="*/ 0 h 28"/>
                  <a:gd name="T2" fmla="*/ 1 w 33"/>
                  <a:gd name="T3" fmla="*/ 0 h 28"/>
                  <a:gd name="T4" fmla="*/ 1 w 33"/>
                  <a:gd name="T5" fmla="*/ 0 h 28"/>
                  <a:gd name="T6" fmla="*/ 0 w 33"/>
                  <a:gd name="T7" fmla="*/ 1 h 28"/>
                  <a:gd name="T8" fmla="*/ 0 w 33"/>
                  <a:gd name="T9" fmla="*/ 1 h 28"/>
                  <a:gd name="T10" fmla="*/ 1 w 33"/>
                  <a:gd name="T11" fmla="*/ 0 h 28"/>
                  <a:gd name="T12" fmla="*/ 0 60000 65536"/>
                  <a:gd name="T13" fmla="*/ 0 60000 65536"/>
                  <a:gd name="T14" fmla="*/ 0 60000 65536"/>
                  <a:gd name="T15" fmla="*/ 0 60000 65536"/>
                  <a:gd name="T16" fmla="*/ 0 60000 65536"/>
                  <a:gd name="T17" fmla="*/ 0 60000 65536"/>
                  <a:gd name="T18" fmla="*/ 0 w 33"/>
                  <a:gd name="T19" fmla="*/ 0 h 28"/>
                  <a:gd name="T20" fmla="*/ 33 w 33"/>
                  <a:gd name="T21" fmla="*/ 28 h 28"/>
                </a:gdLst>
                <a:ahLst/>
                <a:cxnLst>
                  <a:cxn ang="T12">
                    <a:pos x="T0" y="T1"/>
                  </a:cxn>
                  <a:cxn ang="T13">
                    <a:pos x="T2" y="T3"/>
                  </a:cxn>
                  <a:cxn ang="T14">
                    <a:pos x="T4" y="T5"/>
                  </a:cxn>
                  <a:cxn ang="T15">
                    <a:pos x="T6" y="T7"/>
                  </a:cxn>
                  <a:cxn ang="T16">
                    <a:pos x="T8" y="T9"/>
                  </a:cxn>
                  <a:cxn ang="T17">
                    <a:pos x="T10" y="T11"/>
                  </a:cxn>
                </a:cxnLst>
                <a:rect l="T18" t="T19" r="T20" b="T21"/>
                <a:pathLst>
                  <a:path w="33" h="28">
                    <a:moveTo>
                      <a:pt x="33" y="16"/>
                    </a:moveTo>
                    <a:lnTo>
                      <a:pt x="25" y="0"/>
                    </a:lnTo>
                    <a:lnTo>
                      <a:pt x="24" y="13"/>
                    </a:lnTo>
                    <a:lnTo>
                      <a:pt x="0" y="26"/>
                    </a:lnTo>
                    <a:lnTo>
                      <a:pt x="3" y="28"/>
                    </a:lnTo>
                    <a:lnTo>
                      <a:pt x="33" y="16"/>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7" name="Freeform 267"/>
              <p:cNvSpPr>
                <a:spLocks/>
              </p:cNvSpPr>
              <p:nvPr/>
            </p:nvSpPr>
            <p:spPr bwMode="auto">
              <a:xfrm>
                <a:off x="5399" y="1876"/>
                <a:ext cx="6" cy="7"/>
              </a:xfrm>
              <a:custGeom>
                <a:avLst/>
                <a:gdLst>
                  <a:gd name="T0" fmla="*/ 0 w 37"/>
                  <a:gd name="T1" fmla="*/ 0 h 42"/>
                  <a:gd name="T2" fmla="*/ 0 w 37"/>
                  <a:gd name="T3" fmla="*/ 1 h 42"/>
                  <a:gd name="T4" fmla="*/ 1 w 37"/>
                  <a:gd name="T5" fmla="*/ 1 h 42"/>
                  <a:gd name="T6" fmla="*/ 1 w 37"/>
                  <a:gd name="T7" fmla="*/ 1 h 42"/>
                  <a:gd name="T8" fmla="*/ 0 w 37"/>
                  <a:gd name="T9" fmla="*/ 0 h 42"/>
                  <a:gd name="T10" fmla="*/ 0 60000 65536"/>
                  <a:gd name="T11" fmla="*/ 0 60000 65536"/>
                  <a:gd name="T12" fmla="*/ 0 60000 65536"/>
                  <a:gd name="T13" fmla="*/ 0 60000 65536"/>
                  <a:gd name="T14" fmla="*/ 0 60000 65536"/>
                  <a:gd name="T15" fmla="*/ 0 w 37"/>
                  <a:gd name="T16" fmla="*/ 0 h 42"/>
                  <a:gd name="T17" fmla="*/ 37 w 37"/>
                  <a:gd name="T18" fmla="*/ 42 h 42"/>
                </a:gdLst>
                <a:ahLst/>
                <a:cxnLst>
                  <a:cxn ang="T10">
                    <a:pos x="T0" y="T1"/>
                  </a:cxn>
                  <a:cxn ang="T11">
                    <a:pos x="T2" y="T3"/>
                  </a:cxn>
                  <a:cxn ang="T12">
                    <a:pos x="T4" y="T5"/>
                  </a:cxn>
                  <a:cxn ang="T13">
                    <a:pos x="T6" y="T7"/>
                  </a:cxn>
                  <a:cxn ang="T14">
                    <a:pos x="T8" y="T9"/>
                  </a:cxn>
                </a:cxnLst>
                <a:rect l="T15" t="T16" r="T17" b="T18"/>
                <a:pathLst>
                  <a:path w="37" h="42">
                    <a:moveTo>
                      <a:pt x="0" y="0"/>
                    </a:moveTo>
                    <a:lnTo>
                      <a:pt x="8" y="21"/>
                    </a:lnTo>
                    <a:lnTo>
                      <a:pt x="23" y="39"/>
                    </a:lnTo>
                    <a:lnTo>
                      <a:pt x="37" y="42"/>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38" name="Freeform 268"/>
              <p:cNvSpPr>
                <a:spLocks/>
              </p:cNvSpPr>
              <p:nvPr/>
            </p:nvSpPr>
            <p:spPr bwMode="auto">
              <a:xfrm>
                <a:off x="5420" y="1907"/>
                <a:ext cx="9" cy="6"/>
              </a:xfrm>
              <a:custGeom>
                <a:avLst/>
                <a:gdLst>
                  <a:gd name="T0" fmla="*/ 2 w 50"/>
                  <a:gd name="T1" fmla="*/ 0 h 39"/>
                  <a:gd name="T2" fmla="*/ 1 w 50"/>
                  <a:gd name="T3" fmla="*/ 0 h 39"/>
                  <a:gd name="T4" fmla="*/ 0 w 50"/>
                  <a:gd name="T5" fmla="*/ 1 h 39"/>
                  <a:gd name="T6" fmla="*/ 2 w 50"/>
                  <a:gd name="T7" fmla="*/ 0 h 39"/>
                  <a:gd name="T8" fmla="*/ 0 60000 65536"/>
                  <a:gd name="T9" fmla="*/ 0 60000 65536"/>
                  <a:gd name="T10" fmla="*/ 0 60000 65536"/>
                  <a:gd name="T11" fmla="*/ 0 60000 65536"/>
                  <a:gd name="T12" fmla="*/ 0 w 50"/>
                  <a:gd name="T13" fmla="*/ 0 h 39"/>
                  <a:gd name="T14" fmla="*/ 50 w 50"/>
                  <a:gd name="T15" fmla="*/ 39 h 39"/>
                </a:gdLst>
                <a:ahLst/>
                <a:cxnLst>
                  <a:cxn ang="T8">
                    <a:pos x="T0" y="T1"/>
                  </a:cxn>
                  <a:cxn ang="T9">
                    <a:pos x="T2" y="T3"/>
                  </a:cxn>
                  <a:cxn ang="T10">
                    <a:pos x="T4" y="T5"/>
                  </a:cxn>
                  <a:cxn ang="T11">
                    <a:pos x="T6" y="T7"/>
                  </a:cxn>
                </a:cxnLst>
                <a:rect l="T12" t="T13" r="T14" b="T15"/>
                <a:pathLst>
                  <a:path w="50" h="39">
                    <a:moveTo>
                      <a:pt x="50" y="0"/>
                    </a:moveTo>
                    <a:lnTo>
                      <a:pt x="17" y="14"/>
                    </a:lnTo>
                    <a:lnTo>
                      <a:pt x="0" y="39"/>
                    </a:lnTo>
                    <a:lnTo>
                      <a:pt x="5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227" name="Group 269"/>
            <p:cNvGrpSpPr>
              <a:grpSpLocks/>
            </p:cNvGrpSpPr>
            <p:nvPr/>
          </p:nvGrpSpPr>
          <p:grpSpPr bwMode="auto">
            <a:xfrm>
              <a:off x="5432" y="1894"/>
              <a:ext cx="37" cy="45"/>
              <a:chOff x="5432" y="1894"/>
              <a:chExt cx="37" cy="45"/>
            </a:xfrm>
          </p:grpSpPr>
          <p:sp>
            <p:nvSpPr>
              <p:cNvPr id="3228" name="Freeform 270"/>
              <p:cNvSpPr>
                <a:spLocks/>
              </p:cNvSpPr>
              <p:nvPr/>
            </p:nvSpPr>
            <p:spPr bwMode="auto">
              <a:xfrm>
                <a:off x="5432" y="1894"/>
                <a:ext cx="37" cy="45"/>
              </a:xfrm>
              <a:custGeom>
                <a:avLst/>
                <a:gdLst>
                  <a:gd name="T0" fmla="*/ 2 w 219"/>
                  <a:gd name="T1" fmla="*/ 1 h 267"/>
                  <a:gd name="T2" fmla="*/ 1 w 219"/>
                  <a:gd name="T3" fmla="*/ 2 h 267"/>
                  <a:gd name="T4" fmla="*/ 1 w 219"/>
                  <a:gd name="T5" fmla="*/ 3 h 267"/>
                  <a:gd name="T6" fmla="*/ 0 w 219"/>
                  <a:gd name="T7" fmla="*/ 4 h 267"/>
                  <a:gd name="T8" fmla="*/ 0 w 219"/>
                  <a:gd name="T9" fmla="*/ 5 h 267"/>
                  <a:gd name="T10" fmla="*/ 0 w 219"/>
                  <a:gd name="T11" fmla="*/ 6 h 267"/>
                  <a:gd name="T12" fmla="*/ 5 w 219"/>
                  <a:gd name="T13" fmla="*/ 8 h 267"/>
                  <a:gd name="T14" fmla="*/ 6 w 219"/>
                  <a:gd name="T15" fmla="*/ 0 h 267"/>
                  <a:gd name="T16" fmla="*/ 4 w 219"/>
                  <a:gd name="T17" fmla="*/ 1 h 267"/>
                  <a:gd name="T18" fmla="*/ 2 w 219"/>
                  <a:gd name="T19" fmla="*/ 1 h 2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9"/>
                  <a:gd name="T31" fmla="*/ 0 h 267"/>
                  <a:gd name="T32" fmla="*/ 219 w 219"/>
                  <a:gd name="T33" fmla="*/ 267 h 2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9" h="267">
                    <a:moveTo>
                      <a:pt x="77" y="17"/>
                    </a:moveTo>
                    <a:lnTo>
                      <a:pt x="42" y="55"/>
                    </a:lnTo>
                    <a:lnTo>
                      <a:pt x="26" y="87"/>
                    </a:lnTo>
                    <a:lnTo>
                      <a:pt x="11" y="138"/>
                    </a:lnTo>
                    <a:lnTo>
                      <a:pt x="11" y="167"/>
                    </a:lnTo>
                    <a:lnTo>
                      <a:pt x="0" y="210"/>
                    </a:lnTo>
                    <a:lnTo>
                      <a:pt x="178" y="267"/>
                    </a:lnTo>
                    <a:lnTo>
                      <a:pt x="219" y="0"/>
                    </a:lnTo>
                    <a:lnTo>
                      <a:pt x="146" y="17"/>
                    </a:lnTo>
                    <a:lnTo>
                      <a:pt x="77" y="17"/>
                    </a:lnTo>
                    <a:close/>
                  </a:path>
                </a:pathLst>
              </a:custGeom>
              <a:solidFill>
                <a:srgbClr val="C0C0C0"/>
              </a:solidFill>
              <a:ln w="1588">
                <a:solidFill>
                  <a:srgbClr val="000000"/>
                </a:solidFill>
                <a:round/>
                <a:headEnd/>
                <a:tailEnd/>
              </a:ln>
            </p:spPr>
            <p:txBody>
              <a:bodyPr/>
              <a:lstStyle/>
              <a:p>
                <a:endParaRPr lang="zh-CN" altLang="en-US"/>
              </a:p>
            </p:txBody>
          </p:sp>
          <p:sp>
            <p:nvSpPr>
              <p:cNvPr id="3229" name="Freeform 271"/>
              <p:cNvSpPr>
                <a:spLocks/>
              </p:cNvSpPr>
              <p:nvPr/>
            </p:nvSpPr>
            <p:spPr bwMode="auto">
              <a:xfrm>
                <a:off x="5436" y="1898"/>
                <a:ext cx="29" cy="37"/>
              </a:xfrm>
              <a:custGeom>
                <a:avLst/>
                <a:gdLst>
                  <a:gd name="T0" fmla="*/ 2 w 175"/>
                  <a:gd name="T1" fmla="*/ 0 h 220"/>
                  <a:gd name="T2" fmla="*/ 1 w 175"/>
                  <a:gd name="T3" fmla="*/ 1 h 220"/>
                  <a:gd name="T4" fmla="*/ 0 w 175"/>
                  <a:gd name="T5" fmla="*/ 3 h 220"/>
                  <a:gd name="T6" fmla="*/ 0 w 175"/>
                  <a:gd name="T7" fmla="*/ 4 h 220"/>
                  <a:gd name="T8" fmla="*/ 0 w 175"/>
                  <a:gd name="T9" fmla="*/ 5 h 220"/>
                  <a:gd name="T10" fmla="*/ 4 w 175"/>
                  <a:gd name="T11" fmla="*/ 6 h 220"/>
                  <a:gd name="T12" fmla="*/ 5 w 175"/>
                  <a:gd name="T13" fmla="*/ 0 h 220"/>
                  <a:gd name="T14" fmla="*/ 3 w 175"/>
                  <a:gd name="T15" fmla="*/ 0 h 220"/>
                  <a:gd name="T16" fmla="*/ 2 w 175"/>
                  <a:gd name="T17" fmla="*/ 0 h 2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5"/>
                  <a:gd name="T28" fmla="*/ 0 h 220"/>
                  <a:gd name="T29" fmla="*/ 175 w 175"/>
                  <a:gd name="T30" fmla="*/ 220 h 2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5" h="220">
                    <a:moveTo>
                      <a:pt x="69" y="7"/>
                    </a:moveTo>
                    <a:lnTo>
                      <a:pt x="38" y="42"/>
                    </a:lnTo>
                    <a:lnTo>
                      <a:pt x="12" y="92"/>
                    </a:lnTo>
                    <a:lnTo>
                      <a:pt x="6" y="128"/>
                    </a:lnTo>
                    <a:lnTo>
                      <a:pt x="0" y="171"/>
                    </a:lnTo>
                    <a:lnTo>
                      <a:pt x="140" y="220"/>
                    </a:lnTo>
                    <a:lnTo>
                      <a:pt x="175" y="0"/>
                    </a:lnTo>
                    <a:lnTo>
                      <a:pt x="122" y="10"/>
                    </a:lnTo>
                    <a:lnTo>
                      <a:pt x="69" y="7"/>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3123" name="Freeform 272"/>
          <p:cNvSpPr>
            <a:spLocks/>
          </p:cNvSpPr>
          <p:nvPr/>
        </p:nvSpPr>
        <p:spPr bwMode="auto">
          <a:xfrm>
            <a:off x="8675688" y="2824163"/>
            <a:ext cx="195262" cy="212725"/>
          </a:xfrm>
          <a:custGeom>
            <a:avLst/>
            <a:gdLst>
              <a:gd name="T0" fmla="*/ 16873429 w 741"/>
              <a:gd name="T1" fmla="*/ 1806713 h 807"/>
              <a:gd name="T2" fmla="*/ 12429573 w 741"/>
              <a:gd name="T3" fmla="*/ 5141777 h 807"/>
              <a:gd name="T4" fmla="*/ 9999207 w 741"/>
              <a:gd name="T5" fmla="*/ 9102628 h 807"/>
              <a:gd name="T6" fmla="*/ 7777014 w 741"/>
              <a:gd name="T7" fmla="*/ 13341047 h 807"/>
              <a:gd name="T8" fmla="*/ 6388309 w 741"/>
              <a:gd name="T9" fmla="*/ 15564510 h 807"/>
              <a:gd name="T10" fmla="*/ 6388309 w 741"/>
              <a:gd name="T11" fmla="*/ 17996485 h 807"/>
              <a:gd name="T12" fmla="*/ 7568840 w 741"/>
              <a:gd name="T13" fmla="*/ 20845470 h 807"/>
              <a:gd name="T14" fmla="*/ 5346648 w 741"/>
              <a:gd name="T15" fmla="*/ 23068934 h 807"/>
              <a:gd name="T16" fmla="*/ 1805317 w 741"/>
              <a:gd name="T17" fmla="*/ 29183655 h 807"/>
              <a:gd name="T18" fmla="*/ 0 w 741"/>
              <a:gd name="T19" fmla="*/ 32449392 h 807"/>
              <a:gd name="T20" fmla="*/ 0 w 741"/>
              <a:gd name="T21" fmla="*/ 33491665 h 807"/>
              <a:gd name="T22" fmla="*/ 416612 w 741"/>
              <a:gd name="T23" fmla="*/ 34603536 h 807"/>
              <a:gd name="T24" fmla="*/ 1944188 w 741"/>
              <a:gd name="T25" fmla="*/ 34950961 h 807"/>
              <a:gd name="T26" fmla="*/ 4166380 w 741"/>
              <a:gd name="T27" fmla="*/ 35020287 h 807"/>
              <a:gd name="T28" fmla="*/ 5485519 w 741"/>
              <a:gd name="T29" fmla="*/ 35506629 h 807"/>
              <a:gd name="T30" fmla="*/ 5346648 w 741"/>
              <a:gd name="T31" fmla="*/ 37938599 h 807"/>
              <a:gd name="T32" fmla="*/ 4652296 w 741"/>
              <a:gd name="T33" fmla="*/ 40787585 h 807"/>
              <a:gd name="T34" fmla="*/ 5971697 w 741"/>
              <a:gd name="T35" fmla="*/ 42316199 h 807"/>
              <a:gd name="T36" fmla="*/ 5555086 w 741"/>
              <a:gd name="T37" fmla="*/ 44400745 h 807"/>
              <a:gd name="T38" fmla="*/ 6596746 w 741"/>
              <a:gd name="T39" fmla="*/ 45790443 h 807"/>
              <a:gd name="T40" fmla="*/ 7638143 w 741"/>
              <a:gd name="T41" fmla="*/ 49542784 h 807"/>
              <a:gd name="T42" fmla="*/ 9235288 w 741"/>
              <a:gd name="T43" fmla="*/ 50585057 h 807"/>
              <a:gd name="T44" fmla="*/ 11596086 w 741"/>
              <a:gd name="T45" fmla="*/ 50585057 h 807"/>
              <a:gd name="T46" fmla="*/ 15068112 w 741"/>
              <a:gd name="T47" fmla="*/ 50098452 h 807"/>
              <a:gd name="T48" fmla="*/ 18679013 w 741"/>
              <a:gd name="T49" fmla="*/ 49542784 h 807"/>
              <a:gd name="T50" fmla="*/ 18262401 w 741"/>
              <a:gd name="T51" fmla="*/ 56074257 h 807"/>
              <a:gd name="T52" fmla="*/ 45690519 w 741"/>
              <a:gd name="T53" fmla="*/ 47319057 h 807"/>
              <a:gd name="T54" fmla="*/ 43468327 w 741"/>
              <a:gd name="T55" fmla="*/ 42107692 h 807"/>
              <a:gd name="T56" fmla="*/ 44023809 w 741"/>
              <a:gd name="T57" fmla="*/ 38147107 h 807"/>
              <a:gd name="T58" fmla="*/ 51453776 w 741"/>
              <a:gd name="T59" fmla="*/ 30642679 h 807"/>
              <a:gd name="T60" fmla="*/ 51453776 w 741"/>
              <a:gd name="T61" fmla="*/ 10770160 h 807"/>
              <a:gd name="T62" fmla="*/ 46384871 w 741"/>
              <a:gd name="T63" fmla="*/ 5350285 h 807"/>
              <a:gd name="T64" fmla="*/ 40065868 w 741"/>
              <a:gd name="T65" fmla="*/ 2431972 h 807"/>
              <a:gd name="T66" fmla="*/ 33399813 w 741"/>
              <a:gd name="T67" fmla="*/ 0 h 807"/>
              <a:gd name="T68" fmla="*/ 24650708 w 741"/>
              <a:gd name="T69" fmla="*/ 1250781 h 807"/>
              <a:gd name="T70" fmla="*/ 16873429 w 741"/>
              <a:gd name="T71" fmla="*/ 1806713 h 80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41"/>
              <a:gd name="T109" fmla="*/ 0 h 807"/>
              <a:gd name="T110" fmla="*/ 741 w 741"/>
              <a:gd name="T111" fmla="*/ 807 h 80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41" h="807">
                <a:moveTo>
                  <a:pt x="243" y="26"/>
                </a:moveTo>
                <a:lnTo>
                  <a:pt x="179" y="74"/>
                </a:lnTo>
                <a:lnTo>
                  <a:pt x="144" y="131"/>
                </a:lnTo>
                <a:lnTo>
                  <a:pt x="112" y="192"/>
                </a:lnTo>
                <a:lnTo>
                  <a:pt x="92" y="224"/>
                </a:lnTo>
                <a:lnTo>
                  <a:pt x="92" y="259"/>
                </a:lnTo>
                <a:lnTo>
                  <a:pt x="109" y="300"/>
                </a:lnTo>
                <a:lnTo>
                  <a:pt x="77" y="332"/>
                </a:lnTo>
                <a:lnTo>
                  <a:pt x="26" y="420"/>
                </a:lnTo>
                <a:lnTo>
                  <a:pt x="0" y="467"/>
                </a:lnTo>
                <a:lnTo>
                  <a:pt x="0" y="482"/>
                </a:lnTo>
                <a:lnTo>
                  <a:pt x="6" y="498"/>
                </a:lnTo>
                <a:lnTo>
                  <a:pt x="28" y="503"/>
                </a:lnTo>
                <a:lnTo>
                  <a:pt x="60" y="504"/>
                </a:lnTo>
                <a:lnTo>
                  <a:pt x="79" y="511"/>
                </a:lnTo>
                <a:lnTo>
                  <a:pt x="77" y="546"/>
                </a:lnTo>
                <a:lnTo>
                  <a:pt x="67" y="587"/>
                </a:lnTo>
                <a:lnTo>
                  <a:pt x="86" y="609"/>
                </a:lnTo>
                <a:lnTo>
                  <a:pt x="80" y="639"/>
                </a:lnTo>
                <a:lnTo>
                  <a:pt x="95" y="659"/>
                </a:lnTo>
                <a:lnTo>
                  <a:pt x="110" y="713"/>
                </a:lnTo>
                <a:lnTo>
                  <a:pt x="133" y="728"/>
                </a:lnTo>
                <a:lnTo>
                  <a:pt x="167" y="728"/>
                </a:lnTo>
                <a:lnTo>
                  <a:pt x="217" y="721"/>
                </a:lnTo>
                <a:lnTo>
                  <a:pt x="269" y="713"/>
                </a:lnTo>
                <a:lnTo>
                  <a:pt x="263" y="807"/>
                </a:lnTo>
                <a:lnTo>
                  <a:pt x="658" y="681"/>
                </a:lnTo>
                <a:lnTo>
                  <a:pt x="626" y="606"/>
                </a:lnTo>
                <a:lnTo>
                  <a:pt x="634" y="549"/>
                </a:lnTo>
                <a:lnTo>
                  <a:pt x="741" y="441"/>
                </a:lnTo>
                <a:lnTo>
                  <a:pt x="741" y="155"/>
                </a:lnTo>
                <a:lnTo>
                  <a:pt x="668" y="77"/>
                </a:lnTo>
                <a:lnTo>
                  <a:pt x="577" y="35"/>
                </a:lnTo>
                <a:lnTo>
                  <a:pt x="481" y="0"/>
                </a:lnTo>
                <a:lnTo>
                  <a:pt x="355" y="18"/>
                </a:lnTo>
                <a:lnTo>
                  <a:pt x="243" y="26"/>
                </a:lnTo>
                <a:close/>
              </a:path>
            </a:pathLst>
          </a:custGeom>
          <a:solidFill>
            <a:srgbClr val="FFC080"/>
          </a:solidFill>
          <a:ln w="1588">
            <a:solidFill>
              <a:srgbClr val="402000"/>
            </a:solidFill>
            <a:round/>
            <a:headEnd/>
            <a:tailEnd/>
          </a:ln>
        </p:spPr>
        <p:txBody>
          <a:bodyPr/>
          <a:lstStyle/>
          <a:p>
            <a:endParaRPr lang="zh-CN" altLang="en-US"/>
          </a:p>
        </p:txBody>
      </p:sp>
      <p:sp>
        <p:nvSpPr>
          <p:cNvPr id="3124" name="Freeform 273"/>
          <p:cNvSpPr>
            <a:spLocks/>
          </p:cNvSpPr>
          <p:nvPr/>
        </p:nvSpPr>
        <p:spPr bwMode="auto">
          <a:xfrm>
            <a:off x="8685213" y="2952750"/>
            <a:ext cx="11112" cy="3175"/>
          </a:xfrm>
          <a:custGeom>
            <a:avLst/>
            <a:gdLst>
              <a:gd name="T0" fmla="*/ 0 w 42"/>
              <a:gd name="T1" fmla="*/ 373239 h 9"/>
              <a:gd name="T2" fmla="*/ 629945 w 42"/>
              <a:gd name="T3" fmla="*/ 995539 h 9"/>
              <a:gd name="T4" fmla="*/ 2099903 w 42"/>
              <a:gd name="T5" fmla="*/ 746831 h 9"/>
              <a:gd name="T6" fmla="*/ 2729848 w 42"/>
              <a:gd name="T7" fmla="*/ 1120069 h 9"/>
              <a:gd name="T8" fmla="*/ 2939918 w 42"/>
              <a:gd name="T9" fmla="*/ 249061 h 9"/>
              <a:gd name="T10" fmla="*/ 2030056 w 42"/>
              <a:gd name="T11" fmla="*/ 0 h 9"/>
              <a:gd name="T12" fmla="*/ 0 w 42"/>
              <a:gd name="T13" fmla="*/ 373239 h 9"/>
              <a:gd name="T14" fmla="*/ 0 60000 65536"/>
              <a:gd name="T15" fmla="*/ 0 60000 65536"/>
              <a:gd name="T16" fmla="*/ 0 60000 65536"/>
              <a:gd name="T17" fmla="*/ 0 60000 65536"/>
              <a:gd name="T18" fmla="*/ 0 60000 65536"/>
              <a:gd name="T19" fmla="*/ 0 60000 65536"/>
              <a:gd name="T20" fmla="*/ 0 60000 65536"/>
              <a:gd name="T21" fmla="*/ 0 w 42"/>
              <a:gd name="T22" fmla="*/ 0 h 9"/>
              <a:gd name="T23" fmla="*/ 42 w 42"/>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2" h="9">
                <a:moveTo>
                  <a:pt x="0" y="3"/>
                </a:moveTo>
                <a:lnTo>
                  <a:pt x="9" y="8"/>
                </a:lnTo>
                <a:lnTo>
                  <a:pt x="30" y="6"/>
                </a:lnTo>
                <a:lnTo>
                  <a:pt x="39" y="9"/>
                </a:lnTo>
                <a:lnTo>
                  <a:pt x="42" y="2"/>
                </a:lnTo>
                <a:lnTo>
                  <a:pt x="29" y="0"/>
                </a:lnTo>
                <a:lnTo>
                  <a:pt x="0" y="3"/>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25" name="Freeform 274"/>
          <p:cNvSpPr>
            <a:spLocks/>
          </p:cNvSpPr>
          <p:nvPr/>
        </p:nvSpPr>
        <p:spPr bwMode="auto">
          <a:xfrm>
            <a:off x="8696325" y="2944813"/>
            <a:ext cx="4763" cy="7937"/>
          </a:xfrm>
          <a:custGeom>
            <a:avLst/>
            <a:gdLst>
              <a:gd name="T0" fmla="*/ 0 w 17"/>
              <a:gd name="T1" fmla="*/ 0 h 31"/>
              <a:gd name="T2" fmla="*/ 863504 w 17"/>
              <a:gd name="T3" fmla="*/ 458810 h 31"/>
              <a:gd name="T4" fmla="*/ 863504 w 17"/>
              <a:gd name="T5" fmla="*/ 1048964 h 31"/>
              <a:gd name="T6" fmla="*/ 1020403 w 17"/>
              <a:gd name="T7" fmla="*/ 2032128 h 31"/>
              <a:gd name="T8" fmla="*/ 1334480 w 17"/>
              <a:gd name="T9" fmla="*/ 786531 h 31"/>
              <a:gd name="T10" fmla="*/ 1334480 w 17"/>
              <a:gd name="T11" fmla="*/ 65544 h 31"/>
              <a:gd name="T12" fmla="*/ 0 w 17"/>
              <a:gd name="T13" fmla="*/ 0 h 31"/>
              <a:gd name="T14" fmla="*/ 0 60000 65536"/>
              <a:gd name="T15" fmla="*/ 0 60000 65536"/>
              <a:gd name="T16" fmla="*/ 0 60000 65536"/>
              <a:gd name="T17" fmla="*/ 0 60000 65536"/>
              <a:gd name="T18" fmla="*/ 0 60000 65536"/>
              <a:gd name="T19" fmla="*/ 0 60000 65536"/>
              <a:gd name="T20" fmla="*/ 0 60000 65536"/>
              <a:gd name="T21" fmla="*/ 0 w 17"/>
              <a:gd name="T22" fmla="*/ 0 h 31"/>
              <a:gd name="T23" fmla="*/ 17 w 17"/>
              <a:gd name="T24" fmla="*/ 31 h 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31">
                <a:moveTo>
                  <a:pt x="0" y="0"/>
                </a:moveTo>
                <a:lnTo>
                  <a:pt x="11" y="7"/>
                </a:lnTo>
                <a:lnTo>
                  <a:pt x="11" y="16"/>
                </a:lnTo>
                <a:lnTo>
                  <a:pt x="13" y="31"/>
                </a:lnTo>
                <a:lnTo>
                  <a:pt x="17" y="12"/>
                </a:lnTo>
                <a:lnTo>
                  <a:pt x="17" y="1"/>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26" name="Freeform 275"/>
          <p:cNvSpPr>
            <a:spLocks/>
          </p:cNvSpPr>
          <p:nvPr/>
        </p:nvSpPr>
        <p:spPr bwMode="auto">
          <a:xfrm>
            <a:off x="8704263" y="2917825"/>
            <a:ext cx="4762" cy="15875"/>
          </a:xfrm>
          <a:custGeom>
            <a:avLst/>
            <a:gdLst>
              <a:gd name="T0" fmla="*/ 1193508 w 19"/>
              <a:gd name="T1" fmla="*/ 0 h 60"/>
              <a:gd name="T2" fmla="*/ 314041 w 19"/>
              <a:gd name="T3" fmla="*/ 2380192 h 60"/>
              <a:gd name="T4" fmla="*/ 0 w 19"/>
              <a:gd name="T5" fmla="*/ 4200260 h 60"/>
              <a:gd name="T6" fmla="*/ 565425 w 19"/>
              <a:gd name="T7" fmla="*/ 3010165 h 60"/>
              <a:gd name="T8" fmla="*/ 1193508 w 19"/>
              <a:gd name="T9" fmla="*/ 0 h 60"/>
              <a:gd name="T10" fmla="*/ 0 60000 65536"/>
              <a:gd name="T11" fmla="*/ 0 60000 65536"/>
              <a:gd name="T12" fmla="*/ 0 60000 65536"/>
              <a:gd name="T13" fmla="*/ 0 60000 65536"/>
              <a:gd name="T14" fmla="*/ 0 60000 65536"/>
              <a:gd name="T15" fmla="*/ 0 w 19"/>
              <a:gd name="T16" fmla="*/ 0 h 60"/>
              <a:gd name="T17" fmla="*/ 19 w 19"/>
              <a:gd name="T18" fmla="*/ 60 h 60"/>
            </a:gdLst>
            <a:ahLst/>
            <a:cxnLst>
              <a:cxn ang="T10">
                <a:pos x="T0" y="T1"/>
              </a:cxn>
              <a:cxn ang="T11">
                <a:pos x="T2" y="T3"/>
              </a:cxn>
              <a:cxn ang="T12">
                <a:pos x="T4" y="T5"/>
              </a:cxn>
              <a:cxn ang="T13">
                <a:pos x="T6" y="T7"/>
              </a:cxn>
              <a:cxn ang="T14">
                <a:pos x="T8" y="T9"/>
              </a:cxn>
            </a:cxnLst>
            <a:rect l="T15" t="T16" r="T17" b="T18"/>
            <a:pathLst>
              <a:path w="19" h="60">
                <a:moveTo>
                  <a:pt x="19" y="0"/>
                </a:moveTo>
                <a:lnTo>
                  <a:pt x="5" y="34"/>
                </a:lnTo>
                <a:lnTo>
                  <a:pt x="0" y="60"/>
                </a:lnTo>
                <a:lnTo>
                  <a:pt x="9" y="43"/>
                </a:lnTo>
                <a:lnTo>
                  <a:pt x="19"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27" name="Freeform 276"/>
          <p:cNvSpPr>
            <a:spLocks/>
          </p:cNvSpPr>
          <p:nvPr/>
        </p:nvSpPr>
        <p:spPr bwMode="auto">
          <a:xfrm>
            <a:off x="8707438" y="2901950"/>
            <a:ext cx="20637" cy="14288"/>
          </a:xfrm>
          <a:custGeom>
            <a:avLst/>
            <a:gdLst>
              <a:gd name="T0" fmla="*/ 0 w 80"/>
              <a:gd name="T1" fmla="*/ 0 h 51"/>
              <a:gd name="T2" fmla="*/ 1131166 w 80"/>
              <a:gd name="T3" fmla="*/ 2197550 h 51"/>
              <a:gd name="T4" fmla="*/ 865206 w 80"/>
              <a:gd name="T5" fmla="*/ 2746938 h 51"/>
              <a:gd name="T6" fmla="*/ 865206 w 80"/>
              <a:gd name="T7" fmla="*/ 3139438 h 51"/>
              <a:gd name="T8" fmla="*/ 598989 w 80"/>
              <a:gd name="T9" fmla="*/ 4002881 h 51"/>
              <a:gd name="T10" fmla="*/ 1330829 w 80"/>
              <a:gd name="T11" fmla="*/ 2668494 h 51"/>
              <a:gd name="T12" fmla="*/ 2329144 w 80"/>
              <a:gd name="T13" fmla="*/ 2668494 h 51"/>
              <a:gd name="T14" fmla="*/ 3460309 w 80"/>
              <a:gd name="T15" fmla="*/ 2197550 h 51"/>
              <a:gd name="T16" fmla="*/ 5323572 w 80"/>
              <a:gd name="T17" fmla="*/ 2040663 h 51"/>
              <a:gd name="T18" fmla="*/ 3460309 w 80"/>
              <a:gd name="T19" fmla="*/ 706276 h 51"/>
              <a:gd name="T20" fmla="*/ 0 w 80"/>
              <a:gd name="T21" fmla="*/ 0 h 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0"/>
              <a:gd name="T34" fmla="*/ 0 h 51"/>
              <a:gd name="T35" fmla="*/ 80 w 80"/>
              <a:gd name="T36" fmla="*/ 51 h 5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0" h="51">
                <a:moveTo>
                  <a:pt x="0" y="0"/>
                </a:moveTo>
                <a:lnTo>
                  <a:pt x="17" y="28"/>
                </a:lnTo>
                <a:lnTo>
                  <a:pt x="13" y="35"/>
                </a:lnTo>
                <a:lnTo>
                  <a:pt x="13" y="40"/>
                </a:lnTo>
                <a:lnTo>
                  <a:pt x="9" y="51"/>
                </a:lnTo>
                <a:lnTo>
                  <a:pt x="20" y="34"/>
                </a:lnTo>
                <a:lnTo>
                  <a:pt x="35" y="34"/>
                </a:lnTo>
                <a:lnTo>
                  <a:pt x="52" y="28"/>
                </a:lnTo>
                <a:lnTo>
                  <a:pt x="80" y="26"/>
                </a:lnTo>
                <a:lnTo>
                  <a:pt x="52" y="9"/>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28" name="Freeform 277"/>
          <p:cNvSpPr>
            <a:spLocks/>
          </p:cNvSpPr>
          <p:nvPr/>
        </p:nvSpPr>
        <p:spPr bwMode="auto">
          <a:xfrm>
            <a:off x="8702675" y="2882900"/>
            <a:ext cx="34925" cy="12700"/>
          </a:xfrm>
          <a:custGeom>
            <a:avLst/>
            <a:gdLst>
              <a:gd name="T0" fmla="*/ 0 w 135"/>
              <a:gd name="T1" fmla="*/ 1750219 h 48"/>
              <a:gd name="T2" fmla="*/ 401508 w 135"/>
              <a:gd name="T3" fmla="*/ 2940315 h 48"/>
              <a:gd name="T4" fmla="*/ 1338533 w 135"/>
              <a:gd name="T5" fmla="*/ 3360208 h 48"/>
              <a:gd name="T6" fmla="*/ 2811074 w 135"/>
              <a:gd name="T7" fmla="*/ 2380192 h 48"/>
              <a:gd name="T8" fmla="*/ 4618120 w 135"/>
              <a:gd name="T9" fmla="*/ 1750219 h 48"/>
              <a:gd name="T10" fmla="*/ 7562943 w 135"/>
              <a:gd name="T11" fmla="*/ 1680104 h 48"/>
              <a:gd name="T12" fmla="*/ 9035227 w 135"/>
              <a:gd name="T13" fmla="*/ 1890183 h 48"/>
              <a:gd name="T14" fmla="*/ 6759668 w 135"/>
              <a:gd name="T15" fmla="*/ 840052 h 48"/>
              <a:gd name="T16" fmla="*/ 5153377 w 135"/>
              <a:gd name="T17" fmla="*/ 420158 h 48"/>
              <a:gd name="T18" fmla="*/ 5354131 w 135"/>
              <a:gd name="T19" fmla="*/ 0 h 48"/>
              <a:gd name="T20" fmla="*/ 3814844 w 135"/>
              <a:gd name="T21" fmla="*/ 629973 h 48"/>
              <a:gd name="T22" fmla="*/ 3948853 w 135"/>
              <a:gd name="T23" fmla="*/ 210079 h 48"/>
              <a:gd name="T24" fmla="*/ 2677066 w 135"/>
              <a:gd name="T25" fmla="*/ 840052 h 48"/>
              <a:gd name="T26" fmla="*/ 1539287 w 135"/>
              <a:gd name="T27" fmla="*/ 840052 h 48"/>
              <a:gd name="T28" fmla="*/ 0 w 135"/>
              <a:gd name="T29" fmla="*/ 1750219 h 4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5"/>
              <a:gd name="T46" fmla="*/ 0 h 48"/>
              <a:gd name="T47" fmla="*/ 135 w 135"/>
              <a:gd name="T48" fmla="*/ 48 h 4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5" h="48">
                <a:moveTo>
                  <a:pt x="0" y="25"/>
                </a:moveTo>
                <a:lnTo>
                  <a:pt x="6" y="42"/>
                </a:lnTo>
                <a:lnTo>
                  <a:pt x="20" y="48"/>
                </a:lnTo>
                <a:lnTo>
                  <a:pt x="42" y="34"/>
                </a:lnTo>
                <a:lnTo>
                  <a:pt x="69" y="25"/>
                </a:lnTo>
                <a:lnTo>
                  <a:pt x="113" y="24"/>
                </a:lnTo>
                <a:lnTo>
                  <a:pt x="135" y="27"/>
                </a:lnTo>
                <a:lnTo>
                  <a:pt x="101" y="12"/>
                </a:lnTo>
                <a:lnTo>
                  <a:pt x="77" y="6"/>
                </a:lnTo>
                <a:lnTo>
                  <a:pt x="80" y="0"/>
                </a:lnTo>
                <a:lnTo>
                  <a:pt x="57" y="9"/>
                </a:lnTo>
                <a:lnTo>
                  <a:pt x="59" y="3"/>
                </a:lnTo>
                <a:lnTo>
                  <a:pt x="40" y="12"/>
                </a:lnTo>
                <a:lnTo>
                  <a:pt x="23" y="12"/>
                </a:lnTo>
                <a:lnTo>
                  <a:pt x="0" y="2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29" name="Freeform 278"/>
          <p:cNvSpPr>
            <a:spLocks/>
          </p:cNvSpPr>
          <p:nvPr/>
        </p:nvSpPr>
        <p:spPr bwMode="auto">
          <a:xfrm>
            <a:off x="8782050" y="2900363"/>
            <a:ext cx="20638" cy="41275"/>
          </a:xfrm>
          <a:custGeom>
            <a:avLst/>
            <a:gdLst>
              <a:gd name="T0" fmla="*/ 0 w 78"/>
              <a:gd name="T1" fmla="*/ 2021696 h 159"/>
              <a:gd name="T2" fmla="*/ 1680145 w 78"/>
              <a:gd name="T3" fmla="*/ 673899 h 159"/>
              <a:gd name="T4" fmla="*/ 3640490 w 78"/>
              <a:gd name="T5" fmla="*/ 1010848 h 159"/>
              <a:gd name="T6" fmla="*/ 4760499 w 78"/>
              <a:gd name="T7" fmla="*/ 2762829 h 159"/>
              <a:gd name="T8" fmla="*/ 4970583 w 78"/>
              <a:gd name="T9" fmla="*/ 5188968 h 159"/>
              <a:gd name="T10" fmla="*/ 4760499 w 78"/>
              <a:gd name="T11" fmla="*/ 7075677 h 159"/>
              <a:gd name="T12" fmla="*/ 4130510 w 78"/>
              <a:gd name="T13" fmla="*/ 8625697 h 159"/>
              <a:gd name="T14" fmla="*/ 3080354 w 78"/>
              <a:gd name="T15" fmla="*/ 6267050 h 159"/>
              <a:gd name="T16" fmla="*/ 2170165 w 78"/>
              <a:gd name="T17" fmla="*/ 4919253 h 159"/>
              <a:gd name="T18" fmla="*/ 350052 w 78"/>
              <a:gd name="T19" fmla="*/ 4043132 h 159"/>
              <a:gd name="T20" fmla="*/ 1750261 w 78"/>
              <a:gd name="T21" fmla="*/ 5997595 h 159"/>
              <a:gd name="T22" fmla="*/ 3290438 w 78"/>
              <a:gd name="T23" fmla="*/ 7480119 h 159"/>
              <a:gd name="T24" fmla="*/ 3430406 w 78"/>
              <a:gd name="T25" fmla="*/ 9029880 h 159"/>
              <a:gd name="T26" fmla="*/ 2800418 w 78"/>
              <a:gd name="T27" fmla="*/ 10512405 h 159"/>
              <a:gd name="T28" fmla="*/ 1960345 w 78"/>
              <a:gd name="T29" fmla="*/ 10714627 h 159"/>
              <a:gd name="T30" fmla="*/ 4270478 w 78"/>
              <a:gd name="T31" fmla="*/ 10175456 h 159"/>
              <a:gd name="T32" fmla="*/ 5390487 w 78"/>
              <a:gd name="T33" fmla="*/ 7884303 h 159"/>
              <a:gd name="T34" fmla="*/ 5460603 w 78"/>
              <a:gd name="T35" fmla="*/ 4919253 h 159"/>
              <a:gd name="T36" fmla="*/ 5390487 w 78"/>
              <a:gd name="T37" fmla="*/ 2223918 h 159"/>
              <a:gd name="T38" fmla="*/ 4130510 w 78"/>
              <a:gd name="T39" fmla="*/ 471677 h 159"/>
              <a:gd name="T40" fmla="*/ 2380249 w 78"/>
              <a:gd name="T41" fmla="*/ 0 h 159"/>
              <a:gd name="T42" fmla="*/ 700104 w 78"/>
              <a:gd name="T43" fmla="*/ 269456 h 159"/>
              <a:gd name="T44" fmla="*/ 0 w 78"/>
              <a:gd name="T45" fmla="*/ 2021696 h 15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8"/>
              <a:gd name="T70" fmla="*/ 0 h 159"/>
              <a:gd name="T71" fmla="*/ 78 w 78"/>
              <a:gd name="T72" fmla="*/ 159 h 15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8" h="159">
                <a:moveTo>
                  <a:pt x="0" y="30"/>
                </a:moveTo>
                <a:lnTo>
                  <a:pt x="24" y="10"/>
                </a:lnTo>
                <a:lnTo>
                  <a:pt x="52" y="15"/>
                </a:lnTo>
                <a:lnTo>
                  <a:pt x="68" y="41"/>
                </a:lnTo>
                <a:lnTo>
                  <a:pt x="71" y="77"/>
                </a:lnTo>
                <a:lnTo>
                  <a:pt x="68" y="105"/>
                </a:lnTo>
                <a:lnTo>
                  <a:pt x="59" y="128"/>
                </a:lnTo>
                <a:lnTo>
                  <a:pt x="44" y="93"/>
                </a:lnTo>
                <a:lnTo>
                  <a:pt x="31" y="73"/>
                </a:lnTo>
                <a:lnTo>
                  <a:pt x="5" y="60"/>
                </a:lnTo>
                <a:lnTo>
                  <a:pt x="25" y="89"/>
                </a:lnTo>
                <a:lnTo>
                  <a:pt x="47" y="111"/>
                </a:lnTo>
                <a:lnTo>
                  <a:pt x="49" y="134"/>
                </a:lnTo>
                <a:lnTo>
                  <a:pt x="40" y="156"/>
                </a:lnTo>
                <a:lnTo>
                  <a:pt x="28" y="159"/>
                </a:lnTo>
                <a:lnTo>
                  <a:pt x="61" y="151"/>
                </a:lnTo>
                <a:lnTo>
                  <a:pt x="77" y="117"/>
                </a:lnTo>
                <a:lnTo>
                  <a:pt x="78" y="73"/>
                </a:lnTo>
                <a:lnTo>
                  <a:pt x="77" y="33"/>
                </a:lnTo>
                <a:lnTo>
                  <a:pt x="59" y="7"/>
                </a:lnTo>
                <a:lnTo>
                  <a:pt x="34" y="0"/>
                </a:lnTo>
                <a:lnTo>
                  <a:pt x="10" y="4"/>
                </a:lnTo>
                <a:lnTo>
                  <a:pt x="0" y="3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30" name="Freeform 279"/>
          <p:cNvSpPr>
            <a:spLocks/>
          </p:cNvSpPr>
          <p:nvPr/>
        </p:nvSpPr>
        <p:spPr bwMode="auto">
          <a:xfrm>
            <a:off x="8777288" y="2894013"/>
            <a:ext cx="33337" cy="55562"/>
          </a:xfrm>
          <a:custGeom>
            <a:avLst/>
            <a:gdLst>
              <a:gd name="T0" fmla="*/ 0 w 129"/>
              <a:gd name="T1" fmla="*/ 3539687 h 215"/>
              <a:gd name="T2" fmla="*/ 1335806 w 129"/>
              <a:gd name="T3" fmla="*/ 1268881 h 215"/>
              <a:gd name="T4" fmla="*/ 3606339 w 129"/>
              <a:gd name="T5" fmla="*/ 601103 h 215"/>
              <a:gd name="T6" fmla="*/ 6344624 w 129"/>
              <a:gd name="T7" fmla="*/ 1068600 h 215"/>
              <a:gd name="T8" fmla="*/ 7279352 w 129"/>
              <a:gd name="T9" fmla="*/ 2337481 h 215"/>
              <a:gd name="T10" fmla="*/ 8014058 w 129"/>
              <a:gd name="T11" fmla="*/ 4474680 h 215"/>
              <a:gd name="T12" fmla="*/ 8014058 w 129"/>
              <a:gd name="T13" fmla="*/ 6211057 h 215"/>
              <a:gd name="T14" fmla="*/ 7613497 w 129"/>
              <a:gd name="T15" fmla="*/ 7413004 h 215"/>
              <a:gd name="T16" fmla="*/ 7613497 w 129"/>
              <a:gd name="T17" fmla="*/ 9149641 h 215"/>
              <a:gd name="T18" fmla="*/ 7146004 w 129"/>
              <a:gd name="T19" fmla="*/ 11219907 h 215"/>
              <a:gd name="T20" fmla="*/ 5342706 w 129"/>
              <a:gd name="T21" fmla="*/ 13223498 h 215"/>
              <a:gd name="T22" fmla="*/ 4207439 w 129"/>
              <a:gd name="T23" fmla="*/ 13223498 h 215"/>
              <a:gd name="T24" fmla="*/ 2671353 w 129"/>
              <a:gd name="T25" fmla="*/ 13223498 h 215"/>
              <a:gd name="T26" fmla="*/ 2671353 w 129"/>
              <a:gd name="T27" fmla="*/ 13557387 h 215"/>
              <a:gd name="T28" fmla="*/ 3806619 w 129"/>
              <a:gd name="T29" fmla="*/ 14358771 h 215"/>
              <a:gd name="T30" fmla="*/ 5075493 w 129"/>
              <a:gd name="T31" fmla="*/ 14091557 h 215"/>
              <a:gd name="T32" fmla="*/ 6745185 w 129"/>
              <a:gd name="T33" fmla="*/ 13423779 h 215"/>
              <a:gd name="T34" fmla="*/ 8080990 w 129"/>
              <a:gd name="T35" fmla="*/ 11420188 h 215"/>
              <a:gd name="T36" fmla="*/ 8214338 w 129"/>
              <a:gd name="T37" fmla="*/ 8081040 h 215"/>
              <a:gd name="T38" fmla="*/ 8615159 w 129"/>
              <a:gd name="T39" fmla="*/ 5810235 h 215"/>
              <a:gd name="T40" fmla="*/ 8615159 w 129"/>
              <a:gd name="T41" fmla="*/ 3873576 h 215"/>
              <a:gd name="T42" fmla="*/ 7813778 w 129"/>
              <a:gd name="T43" fmla="*/ 2137199 h 215"/>
              <a:gd name="T44" fmla="*/ 6878792 w 129"/>
              <a:gd name="T45" fmla="*/ 601103 h 215"/>
              <a:gd name="T46" fmla="*/ 4608000 w 129"/>
              <a:gd name="T47" fmla="*/ 0 h 215"/>
              <a:gd name="T48" fmla="*/ 1335806 w 129"/>
              <a:gd name="T49" fmla="*/ 400822 h 215"/>
              <a:gd name="T50" fmla="*/ 200280 w 129"/>
              <a:gd name="T51" fmla="*/ 1268881 h 215"/>
              <a:gd name="T52" fmla="*/ 0 w 129"/>
              <a:gd name="T53" fmla="*/ 3539687 h 21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29"/>
              <a:gd name="T82" fmla="*/ 0 h 215"/>
              <a:gd name="T83" fmla="*/ 129 w 129"/>
              <a:gd name="T84" fmla="*/ 215 h 21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29" h="215">
                <a:moveTo>
                  <a:pt x="0" y="53"/>
                </a:moveTo>
                <a:lnTo>
                  <a:pt x="20" y="19"/>
                </a:lnTo>
                <a:lnTo>
                  <a:pt x="54" y="9"/>
                </a:lnTo>
                <a:lnTo>
                  <a:pt x="95" y="16"/>
                </a:lnTo>
                <a:lnTo>
                  <a:pt x="109" y="35"/>
                </a:lnTo>
                <a:lnTo>
                  <a:pt x="120" y="67"/>
                </a:lnTo>
                <a:lnTo>
                  <a:pt x="120" y="93"/>
                </a:lnTo>
                <a:lnTo>
                  <a:pt x="114" y="111"/>
                </a:lnTo>
                <a:lnTo>
                  <a:pt x="114" y="137"/>
                </a:lnTo>
                <a:lnTo>
                  <a:pt x="107" y="168"/>
                </a:lnTo>
                <a:lnTo>
                  <a:pt x="80" y="198"/>
                </a:lnTo>
                <a:lnTo>
                  <a:pt x="63" y="198"/>
                </a:lnTo>
                <a:lnTo>
                  <a:pt x="40" y="198"/>
                </a:lnTo>
                <a:lnTo>
                  <a:pt x="40" y="203"/>
                </a:lnTo>
                <a:lnTo>
                  <a:pt x="57" y="215"/>
                </a:lnTo>
                <a:lnTo>
                  <a:pt x="76" y="211"/>
                </a:lnTo>
                <a:lnTo>
                  <a:pt x="101" y="201"/>
                </a:lnTo>
                <a:lnTo>
                  <a:pt x="121" y="171"/>
                </a:lnTo>
                <a:lnTo>
                  <a:pt x="123" y="121"/>
                </a:lnTo>
                <a:lnTo>
                  <a:pt x="129" y="87"/>
                </a:lnTo>
                <a:lnTo>
                  <a:pt x="129" y="58"/>
                </a:lnTo>
                <a:lnTo>
                  <a:pt x="117" y="32"/>
                </a:lnTo>
                <a:lnTo>
                  <a:pt x="103" y="9"/>
                </a:lnTo>
                <a:lnTo>
                  <a:pt x="69" y="0"/>
                </a:lnTo>
                <a:lnTo>
                  <a:pt x="20" y="6"/>
                </a:lnTo>
                <a:lnTo>
                  <a:pt x="3" y="19"/>
                </a:lnTo>
                <a:lnTo>
                  <a:pt x="0" y="53"/>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31" name="Freeform 280"/>
          <p:cNvSpPr>
            <a:spLocks/>
          </p:cNvSpPr>
          <p:nvPr/>
        </p:nvSpPr>
        <p:spPr bwMode="auto">
          <a:xfrm>
            <a:off x="8759825" y="2954338"/>
            <a:ext cx="30163" cy="47625"/>
          </a:xfrm>
          <a:custGeom>
            <a:avLst/>
            <a:gdLst>
              <a:gd name="T0" fmla="*/ 7710225 w 118"/>
              <a:gd name="T1" fmla="*/ 0 h 179"/>
              <a:gd name="T2" fmla="*/ 6664745 w 118"/>
              <a:gd name="T3" fmla="*/ 2760654 h 179"/>
              <a:gd name="T4" fmla="*/ 5031342 w 118"/>
              <a:gd name="T5" fmla="*/ 5663118 h 179"/>
              <a:gd name="T6" fmla="*/ 3397683 w 118"/>
              <a:gd name="T7" fmla="*/ 8211454 h 179"/>
              <a:gd name="T8" fmla="*/ 1110919 w 118"/>
              <a:gd name="T9" fmla="*/ 11609326 h 179"/>
              <a:gd name="T10" fmla="*/ 0 w 118"/>
              <a:gd name="T11" fmla="*/ 12671177 h 179"/>
              <a:gd name="T12" fmla="*/ 2548263 w 118"/>
              <a:gd name="T13" fmla="*/ 11255464 h 179"/>
              <a:gd name="T14" fmla="*/ 4573785 w 118"/>
              <a:gd name="T15" fmla="*/ 8140682 h 179"/>
              <a:gd name="T16" fmla="*/ 6468686 w 118"/>
              <a:gd name="T17" fmla="*/ 4742812 h 179"/>
              <a:gd name="T18" fmla="*/ 7710225 w 118"/>
              <a:gd name="T19" fmla="*/ 0 h 1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8"/>
              <a:gd name="T31" fmla="*/ 0 h 179"/>
              <a:gd name="T32" fmla="*/ 118 w 118"/>
              <a:gd name="T33" fmla="*/ 179 h 1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8" h="179">
                <a:moveTo>
                  <a:pt x="118" y="0"/>
                </a:moveTo>
                <a:lnTo>
                  <a:pt x="102" y="39"/>
                </a:lnTo>
                <a:lnTo>
                  <a:pt x="77" y="80"/>
                </a:lnTo>
                <a:lnTo>
                  <a:pt x="52" y="116"/>
                </a:lnTo>
                <a:lnTo>
                  <a:pt x="17" y="164"/>
                </a:lnTo>
                <a:lnTo>
                  <a:pt x="0" y="179"/>
                </a:lnTo>
                <a:lnTo>
                  <a:pt x="39" y="159"/>
                </a:lnTo>
                <a:lnTo>
                  <a:pt x="70" y="115"/>
                </a:lnTo>
                <a:lnTo>
                  <a:pt x="99" y="67"/>
                </a:lnTo>
                <a:lnTo>
                  <a:pt x="118"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32" name="Freeform 281"/>
          <p:cNvSpPr>
            <a:spLocks/>
          </p:cNvSpPr>
          <p:nvPr/>
        </p:nvSpPr>
        <p:spPr bwMode="auto">
          <a:xfrm>
            <a:off x="8707438" y="2794000"/>
            <a:ext cx="177800" cy="176213"/>
          </a:xfrm>
          <a:custGeom>
            <a:avLst/>
            <a:gdLst>
              <a:gd name="T0" fmla="*/ 3791565 w 671"/>
              <a:gd name="T1" fmla="*/ 13350107 h 670"/>
              <a:gd name="T2" fmla="*/ 10883162 w 671"/>
              <a:gd name="T3" fmla="*/ 12243384 h 670"/>
              <a:gd name="T4" fmla="*/ 15657528 w 671"/>
              <a:gd name="T5" fmla="*/ 12935086 h 670"/>
              <a:gd name="T6" fmla="*/ 18536248 w 671"/>
              <a:gd name="T7" fmla="*/ 16186083 h 670"/>
              <a:gd name="T8" fmla="*/ 16710813 w 671"/>
              <a:gd name="T9" fmla="*/ 20059615 h 670"/>
              <a:gd name="T10" fmla="*/ 14463804 w 671"/>
              <a:gd name="T11" fmla="*/ 21512189 h 670"/>
              <a:gd name="T12" fmla="*/ 13832097 w 671"/>
              <a:gd name="T13" fmla="*/ 25316810 h 670"/>
              <a:gd name="T14" fmla="*/ 15236213 w 671"/>
              <a:gd name="T15" fmla="*/ 27737765 h 670"/>
              <a:gd name="T16" fmla="*/ 14042754 w 671"/>
              <a:gd name="T17" fmla="*/ 31334613 h 670"/>
              <a:gd name="T18" fmla="*/ 16991689 w 671"/>
              <a:gd name="T19" fmla="*/ 31334613 h 670"/>
              <a:gd name="T20" fmla="*/ 17834057 w 671"/>
              <a:gd name="T21" fmla="*/ 27253574 h 670"/>
              <a:gd name="T22" fmla="*/ 19659753 w 671"/>
              <a:gd name="T23" fmla="*/ 25316810 h 670"/>
              <a:gd name="T24" fmla="*/ 23100221 w 671"/>
              <a:gd name="T25" fmla="*/ 25316810 h 670"/>
              <a:gd name="T26" fmla="*/ 26540690 w 671"/>
              <a:gd name="T27" fmla="*/ 26146852 h 670"/>
              <a:gd name="T28" fmla="*/ 27593710 w 671"/>
              <a:gd name="T29" fmla="*/ 28982828 h 670"/>
              <a:gd name="T30" fmla="*/ 28015025 w 671"/>
              <a:gd name="T31" fmla="*/ 32856357 h 670"/>
              <a:gd name="T32" fmla="*/ 27593710 w 671"/>
              <a:gd name="T33" fmla="*/ 35692341 h 670"/>
              <a:gd name="T34" fmla="*/ 27593710 w 671"/>
              <a:gd name="T35" fmla="*/ 37836616 h 670"/>
              <a:gd name="T36" fmla="*/ 27804367 w 671"/>
              <a:gd name="T37" fmla="*/ 40188664 h 670"/>
              <a:gd name="T38" fmla="*/ 30051112 w 671"/>
              <a:gd name="T39" fmla="*/ 42402109 h 670"/>
              <a:gd name="T40" fmla="*/ 31666150 w 671"/>
              <a:gd name="T41" fmla="*/ 43716342 h 670"/>
              <a:gd name="T42" fmla="*/ 35808818 w 671"/>
              <a:gd name="T43" fmla="*/ 46344808 h 670"/>
              <a:gd name="T44" fmla="*/ 43532118 w 671"/>
              <a:gd name="T45" fmla="*/ 38597750 h 670"/>
              <a:gd name="T46" fmla="*/ 45778863 w 671"/>
              <a:gd name="T47" fmla="*/ 32233825 h 670"/>
              <a:gd name="T48" fmla="*/ 46691710 w 671"/>
              <a:gd name="T49" fmla="*/ 21996380 h 670"/>
              <a:gd name="T50" fmla="*/ 47113025 w 671"/>
              <a:gd name="T51" fmla="*/ 14871850 h 670"/>
              <a:gd name="T52" fmla="*/ 46200177 w 671"/>
              <a:gd name="T53" fmla="*/ 7885662 h 670"/>
              <a:gd name="T54" fmla="*/ 44164090 w 671"/>
              <a:gd name="T55" fmla="*/ 4081040 h 670"/>
              <a:gd name="T56" fmla="*/ 39459678 w 671"/>
              <a:gd name="T57" fmla="*/ 1452574 h 670"/>
              <a:gd name="T58" fmla="*/ 35247065 w 671"/>
              <a:gd name="T59" fmla="*/ 553361 h 670"/>
              <a:gd name="T60" fmla="*/ 26961739 w 671"/>
              <a:gd name="T61" fmla="*/ 0 h 670"/>
              <a:gd name="T62" fmla="*/ 18957562 w 671"/>
              <a:gd name="T63" fmla="*/ 345851 h 670"/>
              <a:gd name="T64" fmla="*/ 9057467 w 671"/>
              <a:gd name="T65" fmla="*/ 2075105 h 670"/>
              <a:gd name="T66" fmla="*/ 4493756 w 671"/>
              <a:gd name="T67" fmla="*/ 4288550 h 670"/>
              <a:gd name="T68" fmla="*/ 2246746 w 671"/>
              <a:gd name="T69" fmla="*/ 6501996 h 670"/>
              <a:gd name="T70" fmla="*/ 0 w 671"/>
              <a:gd name="T71" fmla="*/ 9684088 h 670"/>
              <a:gd name="T72" fmla="*/ 421314 w 671"/>
              <a:gd name="T73" fmla="*/ 11482512 h 670"/>
              <a:gd name="T74" fmla="*/ 3791565 w 671"/>
              <a:gd name="T75" fmla="*/ 13350107 h 67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71"/>
              <a:gd name="T115" fmla="*/ 0 h 670"/>
              <a:gd name="T116" fmla="*/ 671 w 671"/>
              <a:gd name="T117" fmla="*/ 670 h 67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71" h="670">
                <a:moveTo>
                  <a:pt x="54" y="193"/>
                </a:moveTo>
                <a:lnTo>
                  <a:pt x="155" y="177"/>
                </a:lnTo>
                <a:lnTo>
                  <a:pt x="223" y="187"/>
                </a:lnTo>
                <a:lnTo>
                  <a:pt x="264" y="234"/>
                </a:lnTo>
                <a:lnTo>
                  <a:pt x="238" y="290"/>
                </a:lnTo>
                <a:lnTo>
                  <a:pt x="206" y="311"/>
                </a:lnTo>
                <a:lnTo>
                  <a:pt x="197" y="366"/>
                </a:lnTo>
                <a:lnTo>
                  <a:pt x="217" y="401"/>
                </a:lnTo>
                <a:lnTo>
                  <a:pt x="200" y="453"/>
                </a:lnTo>
                <a:lnTo>
                  <a:pt x="242" y="453"/>
                </a:lnTo>
                <a:lnTo>
                  <a:pt x="254" y="394"/>
                </a:lnTo>
                <a:lnTo>
                  <a:pt x="280" y="366"/>
                </a:lnTo>
                <a:lnTo>
                  <a:pt x="329" y="366"/>
                </a:lnTo>
                <a:lnTo>
                  <a:pt x="378" y="378"/>
                </a:lnTo>
                <a:lnTo>
                  <a:pt x="393" y="419"/>
                </a:lnTo>
                <a:lnTo>
                  <a:pt x="399" y="475"/>
                </a:lnTo>
                <a:lnTo>
                  <a:pt x="393" y="516"/>
                </a:lnTo>
                <a:lnTo>
                  <a:pt x="393" y="547"/>
                </a:lnTo>
                <a:lnTo>
                  <a:pt x="396" y="581"/>
                </a:lnTo>
                <a:lnTo>
                  <a:pt x="428" y="613"/>
                </a:lnTo>
                <a:lnTo>
                  <a:pt x="451" y="632"/>
                </a:lnTo>
                <a:lnTo>
                  <a:pt x="510" y="670"/>
                </a:lnTo>
                <a:lnTo>
                  <a:pt x="620" y="558"/>
                </a:lnTo>
                <a:lnTo>
                  <a:pt x="652" y="466"/>
                </a:lnTo>
                <a:lnTo>
                  <a:pt x="665" y="318"/>
                </a:lnTo>
                <a:lnTo>
                  <a:pt x="671" y="215"/>
                </a:lnTo>
                <a:lnTo>
                  <a:pt x="658" y="114"/>
                </a:lnTo>
                <a:lnTo>
                  <a:pt x="629" y="59"/>
                </a:lnTo>
                <a:lnTo>
                  <a:pt x="562" y="21"/>
                </a:lnTo>
                <a:lnTo>
                  <a:pt x="502" y="8"/>
                </a:lnTo>
                <a:lnTo>
                  <a:pt x="384" y="0"/>
                </a:lnTo>
                <a:lnTo>
                  <a:pt x="270" y="5"/>
                </a:lnTo>
                <a:lnTo>
                  <a:pt x="129" y="30"/>
                </a:lnTo>
                <a:lnTo>
                  <a:pt x="64" y="62"/>
                </a:lnTo>
                <a:lnTo>
                  <a:pt x="32" y="94"/>
                </a:lnTo>
                <a:lnTo>
                  <a:pt x="0" y="140"/>
                </a:lnTo>
                <a:lnTo>
                  <a:pt x="6" y="166"/>
                </a:lnTo>
                <a:lnTo>
                  <a:pt x="54" y="193"/>
                </a:lnTo>
                <a:close/>
              </a:path>
            </a:pathLst>
          </a:custGeom>
          <a:solidFill>
            <a:srgbClr val="603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33" name="Freeform 282"/>
          <p:cNvSpPr>
            <a:spLocks/>
          </p:cNvSpPr>
          <p:nvPr/>
        </p:nvSpPr>
        <p:spPr bwMode="auto">
          <a:xfrm>
            <a:off x="8712200" y="2795588"/>
            <a:ext cx="169863" cy="169862"/>
          </a:xfrm>
          <a:custGeom>
            <a:avLst/>
            <a:gdLst>
              <a:gd name="T0" fmla="*/ 1783294 w 636"/>
              <a:gd name="T1" fmla="*/ 6839124 h 643"/>
              <a:gd name="T2" fmla="*/ 927302 w 636"/>
              <a:gd name="T3" fmla="*/ 10607525 h 643"/>
              <a:gd name="T4" fmla="*/ 11413137 w 636"/>
              <a:gd name="T5" fmla="*/ 11026236 h 643"/>
              <a:gd name="T6" fmla="*/ 20686162 w 636"/>
              <a:gd name="T7" fmla="*/ 8793199 h 643"/>
              <a:gd name="T8" fmla="*/ 16334889 w 636"/>
              <a:gd name="T9" fmla="*/ 10328297 h 643"/>
              <a:gd name="T10" fmla="*/ 15193656 w 636"/>
              <a:gd name="T11" fmla="*/ 11793917 h 643"/>
              <a:gd name="T12" fmla="*/ 19758860 w 636"/>
              <a:gd name="T13" fmla="*/ 11375206 h 643"/>
              <a:gd name="T14" fmla="*/ 20900093 w 636"/>
              <a:gd name="T15" fmla="*/ 12003141 h 643"/>
              <a:gd name="T16" fmla="*/ 18189498 w 636"/>
              <a:gd name="T17" fmla="*/ 15143605 h 643"/>
              <a:gd name="T18" fmla="*/ 19045489 w 636"/>
              <a:gd name="T19" fmla="*/ 15771804 h 643"/>
              <a:gd name="T20" fmla="*/ 16549088 w 636"/>
              <a:gd name="T21" fmla="*/ 19540207 h 643"/>
              <a:gd name="T22" fmla="*/ 24823500 w 636"/>
              <a:gd name="T23" fmla="*/ 17795622 h 643"/>
              <a:gd name="T24" fmla="*/ 13838492 w 636"/>
              <a:gd name="T25" fmla="*/ 21633762 h 643"/>
              <a:gd name="T26" fmla="*/ 19972791 w 636"/>
              <a:gd name="T27" fmla="*/ 20935822 h 643"/>
              <a:gd name="T28" fmla="*/ 14551596 w 636"/>
              <a:gd name="T29" fmla="*/ 23587834 h 643"/>
              <a:gd name="T30" fmla="*/ 16334889 w 636"/>
              <a:gd name="T31" fmla="*/ 24983450 h 643"/>
              <a:gd name="T32" fmla="*/ 25251362 w 636"/>
              <a:gd name="T33" fmla="*/ 24006545 h 643"/>
              <a:gd name="T34" fmla="*/ 31671433 w 636"/>
              <a:gd name="T35" fmla="*/ 24774226 h 643"/>
              <a:gd name="T36" fmla="*/ 31243304 w 636"/>
              <a:gd name="T37" fmla="*/ 26449070 h 643"/>
              <a:gd name="T38" fmla="*/ 32812666 w 636"/>
              <a:gd name="T39" fmla="*/ 27425974 h 643"/>
              <a:gd name="T40" fmla="*/ 27605406 w 636"/>
              <a:gd name="T41" fmla="*/ 30845668 h 643"/>
              <a:gd name="T42" fmla="*/ 32384537 w 636"/>
              <a:gd name="T43" fmla="*/ 30705921 h 643"/>
              <a:gd name="T44" fmla="*/ 27605406 w 636"/>
              <a:gd name="T45" fmla="*/ 35660720 h 643"/>
              <a:gd name="T46" fmla="*/ 30815442 w 636"/>
              <a:gd name="T47" fmla="*/ 35451497 h 643"/>
              <a:gd name="T48" fmla="*/ 29388700 w 636"/>
              <a:gd name="T49" fmla="*/ 40894740 h 643"/>
              <a:gd name="T50" fmla="*/ 35380650 w 636"/>
              <a:gd name="T51" fmla="*/ 32869482 h 643"/>
              <a:gd name="T52" fmla="*/ 29888140 w 636"/>
              <a:gd name="T53" fmla="*/ 41801903 h 643"/>
              <a:gd name="T54" fmla="*/ 36664504 w 636"/>
              <a:gd name="T55" fmla="*/ 38591961 h 643"/>
              <a:gd name="T56" fmla="*/ 35023831 w 636"/>
              <a:gd name="T57" fmla="*/ 42011390 h 643"/>
              <a:gd name="T58" fmla="*/ 38519108 w 636"/>
              <a:gd name="T59" fmla="*/ 41801903 h 643"/>
              <a:gd name="T60" fmla="*/ 44225808 w 636"/>
              <a:gd name="T61" fmla="*/ 26937522 h 643"/>
              <a:gd name="T62" fmla="*/ 41515212 w 636"/>
              <a:gd name="T63" fmla="*/ 17795622 h 643"/>
              <a:gd name="T64" fmla="*/ 36664504 w 636"/>
              <a:gd name="T65" fmla="*/ 18563303 h 643"/>
              <a:gd name="T66" fmla="*/ 44939179 w 636"/>
              <a:gd name="T67" fmla="*/ 15562316 h 643"/>
              <a:gd name="T68" fmla="*/ 39303789 w 636"/>
              <a:gd name="T69" fmla="*/ 9839845 h 643"/>
              <a:gd name="T70" fmla="*/ 35594581 w 636"/>
              <a:gd name="T71" fmla="*/ 9839845 h 643"/>
              <a:gd name="T72" fmla="*/ 43298506 w 636"/>
              <a:gd name="T73" fmla="*/ 4815311 h 643"/>
              <a:gd name="T74" fmla="*/ 34382029 w 636"/>
              <a:gd name="T75" fmla="*/ 2861237 h 643"/>
              <a:gd name="T76" fmla="*/ 36878435 w 636"/>
              <a:gd name="T77" fmla="*/ 1116651 h 643"/>
              <a:gd name="T78" fmla="*/ 25608181 w 636"/>
              <a:gd name="T79" fmla="*/ 907163 h 643"/>
              <a:gd name="T80" fmla="*/ 21256912 w 636"/>
              <a:gd name="T81" fmla="*/ 2233038 h 643"/>
              <a:gd name="T82" fmla="*/ 20472231 w 636"/>
              <a:gd name="T83" fmla="*/ 209488 h 643"/>
              <a:gd name="T84" fmla="*/ 11627069 w 636"/>
              <a:gd name="T85" fmla="*/ 3768400 h 643"/>
              <a:gd name="T86" fmla="*/ 13125121 w 636"/>
              <a:gd name="T87" fmla="*/ 1116651 h 64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36"/>
              <a:gd name="T133" fmla="*/ 0 h 643"/>
              <a:gd name="T134" fmla="*/ 636 w 636"/>
              <a:gd name="T135" fmla="*/ 643 h 643"/>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36" h="643">
                <a:moveTo>
                  <a:pt x="104" y="41"/>
                </a:moveTo>
                <a:lnTo>
                  <a:pt x="51" y="63"/>
                </a:lnTo>
                <a:lnTo>
                  <a:pt x="25" y="98"/>
                </a:lnTo>
                <a:lnTo>
                  <a:pt x="10" y="121"/>
                </a:lnTo>
                <a:lnTo>
                  <a:pt x="0" y="138"/>
                </a:lnTo>
                <a:lnTo>
                  <a:pt x="13" y="152"/>
                </a:lnTo>
                <a:lnTo>
                  <a:pt x="41" y="169"/>
                </a:lnTo>
                <a:lnTo>
                  <a:pt x="110" y="158"/>
                </a:lnTo>
                <a:lnTo>
                  <a:pt x="160" y="158"/>
                </a:lnTo>
                <a:lnTo>
                  <a:pt x="194" y="141"/>
                </a:lnTo>
                <a:lnTo>
                  <a:pt x="245" y="129"/>
                </a:lnTo>
                <a:lnTo>
                  <a:pt x="290" y="126"/>
                </a:lnTo>
                <a:lnTo>
                  <a:pt x="342" y="129"/>
                </a:lnTo>
                <a:lnTo>
                  <a:pt x="267" y="138"/>
                </a:lnTo>
                <a:lnTo>
                  <a:pt x="229" y="148"/>
                </a:lnTo>
                <a:lnTo>
                  <a:pt x="201" y="158"/>
                </a:lnTo>
                <a:lnTo>
                  <a:pt x="194" y="161"/>
                </a:lnTo>
                <a:lnTo>
                  <a:pt x="213" y="169"/>
                </a:lnTo>
                <a:lnTo>
                  <a:pt x="229" y="185"/>
                </a:lnTo>
                <a:lnTo>
                  <a:pt x="255" y="169"/>
                </a:lnTo>
                <a:lnTo>
                  <a:pt x="277" y="163"/>
                </a:lnTo>
                <a:lnTo>
                  <a:pt x="325" y="155"/>
                </a:lnTo>
                <a:lnTo>
                  <a:pt x="339" y="155"/>
                </a:lnTo>
                <a:lnTo>
                  <a:pt x="293" y="172"/>
                </a:lnTo>
                <a:lnTo>
                  <a:pt x="258" y="188"/>
                </a:lnTo>
                <a:lnTo>
                  <a:pt x="239" y="201"/>
                </a:lnTo>
                <a:lnTo>
                  <a:pt x="255" y="217"/>
                </a:lnTo>
                <a:lnTo>
                  <a:pt x="293" y="204"/>
                </a:lnTo>
                <a:lnTo>
                  <a:pt x="325" y="198"/>
                </a:lnTo>
                <a:lnTo>
                  <a:pt x="267" y="226"/>
                </a:lnTo>
                <a:lnTo>
                  <a:pt x="248" y="239"/>
                </a:lnTo>
                <a:lnTo>
                  <a:pt x="242" y="266"/>
                </a:lnTo>
                <a:lnTo>
                  <a:pt x="232" y="280"/>
                </a:lnTo>
                <a:lnTo>
                  <a:pt x="267" y="263"/>
                </a:lnTo>
                <a:lnTo>
                  <a:pt x="298" y="257"/>
                </a:lnTo>
                <a:lnTo>
                  <a:pt x="348" y="255"/>
                </a:lnTo>
                <a:lnTo>
                  <a:pt x="272" y="276"/>
                </a:lnTo>
                <a:lnTo>
                  <a:pt x="226" y="294"/>
                </a:lnTo>
                <a:lnTo>
                  <a:pt x="194" y="310"/>
                </a:lnTo>
                <a:lnTo>
                  <a:pt x="191" y="335"/>
                </a:lnTo>
                <a:lnTo>
                  <a:pt x="229" y="317"/>
                </a:lnTo>
                <a:lnTo>
                  <a:pt x="280" y="300"/>
                </a:lnTo>
                <a:lnTo>
                  <a:pt x="304" y="300"/>
                </a:lnTo>
                <a:lnTo>
                  <a:pt x="248" y="320"/>
                </a:lnTo>
                <a:lnTo>
                  <a:pt x="204" y="338"/>
                </a:lnTo>
                <a:lnTo>
                  <a:pt x="187" y="355"/>
                </a:lnTo>
                <a:lnTo>
                  <a:pt x="194" y="370"/>
                </a:lnTo>
                <a:lnTo>
                  <a:pt x="229" y="358"/>
                </a:lnTo>
                <a:lnTo>
                  <a:pt x="261" y="344"/>
                </a:lnTo>
                <a:lnTo>
                  <a:pt x="327" y="341"/>
                </a:lnTo>
                <a:lnTo>
                  <a:pt x="354" y="344"/>
                </a:lnTo>
                <a:lnTo>
                  <a:pt x="415" y="348"/>
                </a:lnTo>
                <a:lnTo>
                  <a:pt x="488" y="338"/>
                </a:lnTo>
                <a:lnTo>
                  <a:pt x="444" y="355"/>
                </a:lnTo>
                <a:lnTo>
                  <a:pt x="368" y="367"/>
                </a:lnTo>
                <a:lnTo>
                  <a:pt x="384" y="393"/>
                </a:lnTo>
                <a:lnTo>
                  <a:pt x="438" y="379"/>
                </a:lnTo>
                <a:lnTo>
                  <a:pt x="491" y="361"/>
                </a:lnTo>
                <a:lnTo>
                  <a:pt x="525" y="344"/>
                </a:lnTo>
                <a:lnTo>
                  <a:pt x="460" y="393"/>
                </a:lnTo>
                <a:lnTo>
                  <a:pt x="419" y="405"/>
                </a:lnTo>
                <a:lnTo>
                  <a:pt x="384" y="417"/>
                </a:lnTo>
                <a:lnTo>
                  <a:pt x="387" y="442"/>
                </a:lnTo>
                <a:lnTo>
                  <a:pt x="438" y="434"/>
                </a:lnTo>
                <a:lnTo>
                  <a:pt x="478" y="423"/>
                </a:lnTo>
                <a:lnTo>
                  <a:pt x="454" y="440"/>
                </a:lnTo>
                <a:lnTo>
                  <a:pt x="409" y="452"/>
                </a:lnTo>
                <a:lnTo>
                  <a:pt x="387" y="455"/>
                </a:lnTo>
                <a:lnTo>
                  <a:pt x="387" y="511"/>
                </a:lnTo>
                <a:lnTo>
                  <a:pt x="435" y="492"/>
                </a:lnTo>
                <a:lnTo>
                  <a:pt x="473" y="477"/>
                </a:lnTo>
                <a:lnTo>
                  <a:pt x="432" y="508"/>
                </a:lnTo>
                <a:lnTo>
                  <a:pt x="380" y="530"/>
                </a:lnTo>
                <a:lnTo>
                  <a:pt x="384" y="556"/>
                </a:lnTo>
                <a:lnTo>
                  <a:pt x="412" y="586"/>
                </a:lnTo>
                <a:lnTo>
                  <a:pt x="438" y="553"/>
                </a:lnTo>
                <a:lnTo>
                  <a:pt x="473" y="511"/>
                </a:lnTo>
                <a:lnTo>
                  <a:pt x="496" y="471"/>
                </a:lnTo>
                <a:lnTo>
                  <a:pt x="473" y="533"/>
                </a:lnTo>
                <a:lnTo>
                  <a:pt x="454" y="556"/>
                </a:lnTo>
                <a:lnTo>
                  <a:pt x="419" y="599"/>
                </a:lnTo>
                <a:lnTo>
                  <a:pt x="444" y="628"/>
                </a:lnTo>
                <a:lnTo>
                  <a:pt x="485" y="594"/>
                </a:lnTo>
                <a:lnTo>
                  <a:pt x="514" y="553"/>
                </a:lnTo>
                <a:lnTo>
                  <a:pt x="540" y="508"/>
                </a:lnTo>
                <a:lnTo>
                  <a:pt x="517" y="573"/>
                </a:lnTo>
                <a:lnTo>
                  <a:pt x="491" y="602"/>
                </a:lnTo>
                <a:lnTo>
                  <a:pt x="465" y="631"/>
                </a:lnTo>
                <a:lnTo>
                  <a:pt x="488" y="643"/>
                </a:lnTo>
                <a:lnTo>
                  <a:pt x="540" y="599"/>
                </a:lnTo>
                <a:lnTo>
                  <a:pt x="589" y="530"/>
                </a:lnTo>
                <a:lnTo>
                  <a:pt x="607" y="477"/>
                </a:lnTo>
                <a:lnTo>
                  <a:pt x="620" y="386"/>
                </a:lnTo>
                <a:lnTo>
                  <a:pt x="627" y="317"/>
                </a:lnTo>
                <a:lnTo>
                  <a:pt x="636" y="239"/>
                </a:lnTo>
                <a:lnTo>
                  <a:pt x="582" y="255"/>
                </a:lnTo>
                <a:lnTo>
                  <a:pt x="522" y="276"/>
                </a:lnTo>
                <a:lnTo>
                  <a:pt x="432" y="297"/>
                </a:lnTo>
                <a:lnTo>
                  <a:pt x="514" y="266"/>
                </a:lnTo>
                <a:lnTo>
                  <a:pt x="543" y="249"/>
                </a:lnTo>
                <a:lnTo>
                  <a:pt x="601" y="229"/>
                </a:lnTo>
                <a:lnTo>
                  <a:pt x="630" y="223"/>
                </a:lnTo>
                <a:lnTo>
                  <a:pt x="630" y="182"/>
                </a:lnTo>
                <a:lnTo>
                  <a:pt x="623" y="129"/>
                </a:lnTo>
                <a:lnTo>
                  <a:pt x="551" y="141"/>
                </a:lnTo>
                <a:lnTo>
                  <a:pt x="505" y="155"/>
                </a:lnTo>
                <a:lnTo>
                  <a:pt x="447" y="182"/>
                </a:lnTo>
                <a:lnTo>
                  <a:pt x="499" y="141"/>
                </a:lnTo>
                <a:lnTo>
                  <a:pt x="560" y="124"/>
                </a:lnTo>
                <a:lnTo>
                  <a:pt x="620" y="109"/>
                </a:lnTo>
                <a:lnTo>
                  <a:pt x="607" y="69"/>
                </a:lnTo>
                <a:lnTo>
                  <a:pt x="589" y="45"/>
                </a:lnTo>
                <a:lnTo>
                  <a:pt x="534" y="28"/>
                </a:lnTo>
                <a:lnTo>
                  <a:pt x="482" y="41"/>
                </a:lnTo>
                <a:lnTo>
                  <a:pt x="432" y="76"/>
                </a:lnTo>
                <a:lnTo>
                  <a:pt x="465" y="35"/>
                </a:lnTo>
                <a:lnTo>
                  <a:pt x="517" y="16"/>
                </a:lnTo>
                <a:lnTo>
                  <a:pt x="460" y="6"/>
                </a:lnTo>
                <a:lnTo>
                  <a:pt x="419" y="3"/>
                </a:lnTo>
                <a:lnTo>
                  <a:pt x="359" y="13"/>
                </a:lnTo>
                <a:lnTo>
                  <a:pt x="318" y="38"/>
                </a:lnTo>
                <a:lnTo>
                  <a:pt x="255" y="51"/>
                </a:lnTo>
                <a:lnTo>
                  <a:pt x="298" y="32"/>
                </a:lnTo>
                <a:lnTo>
                  <a:pt x="330" y="13"/>
                </a:lnTo>
                <a:lnTo>
                  <a:pt x="348" y="0"/>
                </a:lnTo>
                <a:lnTo>
                  <a:pt x="287" y="3"/>
                </a:lnTo>
                <a:lnTo>
                  <a:pt x="232" y="6"/>
                </a:lnTo>
                <a:lnTo>
                  <a:pt x="198" y="22"/>
                </a:lnTo>
                <a:lnTo>
                  <a:pt x="163" y="54"/>
                </a:lnTo>
                <a:lnTo>
                  <a:pt x="136" y="95"/>
                </a:lnTo>
                <a:lnTo>
                  <a:pt x="151" y="48"/>
                </a:lnTo>
                <a:lnTo>
                  <a:pt x="184" y="16"/>
                </a:lnTo>
                <a:lnTo>
                  <a:pt x="104"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3134" name="Group 283"/>
          <p:cNvGrpSpPr>
            <a:grpSpLocks/>
          </p:cNvGrpSpPr>
          <p:nvPr/>
        </p:nvGrpSpPr>
        <p:grpSpPr bwMode="auto">
          <a:xfrm>
            <a:off x="8356600" y="3225800"/>
            <a:ext cx="184150" cy="112713"/>
            <a:chOff x="5264" y="1904"/>
            <a:chExt cx="116" cy="71"/>
          </a:xfrm>
        </p:grpSpPr>
        <p:sp>
          <p:nvSpPr>
            <p:cNvPr id="3216" name="Freeform 284"/>
            <p:cNvSpPr>
              <a:spLocks/>
            </p:cNvSpPr>
            <p:nvPr/>
          </p:nvSpPr>
          <p:spPr bwMode="auto">
            <a:xfrm>
              <a:off x="5264" y="1904"/>
              <a:ext cx="116" cy="71"/>
            </a:xfrm>
            <a:custGeom>
              <a:avLst/>
              <a:gdLst>
                <a:gd name="T0" fmla="*/ 19 w 698"/>
                <a:gd name="T1" fmla="*/ 7 h 425"/>
                <a:gd name="T2" fmla="*/ 17 w 698"/>
                <a:gd name="T3" fmla="*/ 7 h 425"/>
                <a:gd name="T4" fmla="*/ 16 w 698"/>
                <a:gd name="T5" fmla="*/ 6 h 425"/>
                <a:gd name="T6" fmla="*/ 15 w 698"/>
                <a:gd name="T7" fmla="*/ 6 h 425"/>
                <a:gd name="T8" fmla="*/ 15 w 698"/>
                <a:gd name="T9" fmla="*/ 5 h 425"/>
                <a:gd name="T10" fmla="*/ 14 w 698"/>
                <a:gd name="T11" fmla="*/ 4 h 425"/>
                <a:gd name="T12" fmla="*/ 12 w 698"/>
                <a:gd name="T13" fmla="*/ 2 h 425"/>
                <a:gd name="T14" fmla="*/ 11 w 698"/>
                <a:gd name="T15" fmla="*/ 2 h 425"/>
                <a:gd name="T16" fmla="*/ 11 w 698"/>
                <a:gd name="T17" fmla="*/ 1 h 425"/>
                <a:gd name="T18" fmla="*/ 10 w 698"/>
                <a:gd name="T19" fmla="*/ 1 h 425"/>
                <a:gd name="T20" fmla="*/ 6 w 698"/>
                <a:gd name="T21" fmla="*/ 0 h 425"/>
                <a:gd name="T22" fmla="*/ 5 w 698"/>
                <a:gd name="T23" fmla="*/ 0 h 425"/>
                <a:gd name="T24" fmla="*/ 4 w 698"/>
                <a:gd name="T25" fmla="*/ 0 h 425"/>
                <a:gd name="T26" fmla="*/ 4 w 698"/>
                <a:gd name="T27" fmla="*/ 1 h 425"/>
                <a:gd name="T28" fmla="*/ 2 w 698"/>
                <a:gd name="T29" fmla="*/ 2 h 425"/>
                <a:gd name="T30" fmla="*/ 1 w 698"/>
                <a:gd name="T31" fmla="*/ 2 h 425"/>
                <a:gd name="T32" fmla="*/ 1 w 698"/>
                <a:gd name="T33" fmla="*/ 2 h 425"/>
                <a:gd name="T34" fmla="*/ 1 w 698"/>
                <a:gd name="T35" fmla="*/ 3 h 425"/>
                <a:gd name="T36" fmla="*/ 0 w 698"/>
                <a:gd name="T37" fmla="*/ 4 h 425"/>
                <a:gd name="T38" fmla="*/ 0 w 698"/>
                <a:gd name="T39" fmla="*/ 4 h 425"/>
                <a:gd name="T40" fmla="*/ 0 w 698"/>
                <a:gd name="T41" fmla="*/ 5 h 425"/>
                <a:gd name="T42" fmla="*/ 0 w 698"/>
                <a:gd name="T43" fmla="*/ 5 h 425"/>
                <a:gd name="T44" fmla="*/ 0 w 698"/>
                <a:gd name="T45" fmla="*/ 5 h 425"/>
                <a:gd name="T46" fmla="*/ 1 w 698"/>
                <a:gd name="T47" fmla="*/ 5 h 425"/>
                <a:gd name="T48" fmla="*/ 2 w 698"/>
                <a:gd name="T49" fmla="*/ 5 h 425"/>
                <a:gd name="T50" fmla="*/ 4 w 698"/>
                <a:gd name="T51" fmla="*/ 4 h 425"/>
                <a:gd name="T52" fmla="*/ 5 w 698"/>
                <a:gd name="T53" fmla="*/ 5 h 425"/>
                <a:gd name="T54" fmla="*/ 4 w 698"/>
                <a:gd name="T55" fmla="*/ 5 h 425"/>
                <a:gd name="T56" fmla="*/ 3 w 698"/>
                <a:gd name="T57" fmla="*/ 5 h 425"/>
                <a:gd name="T58" fmla="*/ 2 w 698"/>
                <a:gd name="T59" fmla="*/ 6 h 425"/>
                <a:gd name="T60" fmla="*/ 1 w 698"/>
                <a:gd name="T61" fmla="*/ 6 h 425"/>
                <a:gd name="T62" fmla="*/ 1 w 698"/>
                <a:gd name="T63" fmla="*/ 7 h 425"/>
                <a:gd name="T64" fmla="*/ 2 w 698"/>
                <a:gd name="T65" fmla="*/ 7 h 425"/>
                <a:gd name="T66" fmla="*/ 2 w 698"/>
                <a:gd name="T67" fmla="*/ 7 h 425"/>
                <a:gd name="T68" fmla="*/ 4 w 698"/>
                <a:gd name="T69" fmla="*/ 7 h 425"/>
                <a:gd name="T70" fmla="*/ 6 w 698"/>
                <a:gd name="T71" fmla="*/ 6 h 425"/>
                <a:gd name="T72" fmla="*/ 7 w 698"/>
                <a:gd name="T73" fmla="*/ 7 h 425"/>
                <a:gd name="T74" fmla="*/ 7 w 698"/>
                <a:gd name="T75" fmla="*/ 7 h 425"/>
                <a:gd name="T76" fmla="*/ 8 w 698"/>
                <a:gd name="T77" fmla="*/ 8 h 425"/>
                <a:gd name="T78" fmla="*/ 9 w 698"/>
                <a:gd name="T79" fmla="*/ 9 h 425"/>
                <a:gd name="T80" fmla="*/ 10 w 698"/>
                <a:gd name="T81" fmla="*/ 10 h 425"/>
                <a:gd name="T82" fmla="*/ 10 w 698"/>
                <a:gd name="T83" fmla="*/ 10 h 425"/>
                <a:gd name="T84" fmla="*/ 11 w 698"/>
                <a:gd name="T85" fmla="*/ 11 h 425"/>
                <a:gd name="T86" fmla="*/ 12 w 698"/>
                <a:gd name="T87" fmla="*/ 11 h 425"/>
                <a:gd name="T88" fmla="*/ 13 w 698"/>
                <a:gd name="T89" fmla="*/ 11 h 425"/>
                <a:gd name="T90" fmla="*/ 14 w 698"/>
                <a:gd name="T91" fmla="*/ 11 h 425"/>
                <a:gd name="T92" fmla="*/ 15 w 698"/>
                <a:gd name="T93" fmla="*/ 11 h 425"/>
                <a:gd name="T94" fmla="*/ 16 w 698"/>
                <a:gd name="T95" fmla="*/ 11 h 425"/>
                <a:gd name="T96" fmla="*/ 19 w 698"/>
                <a:gd name="T97" fmla="*/ 12 h 425"/>
                <a:gd name="T98" fmla="*/ 19 w 698"/>
                <a:gd name="T99" fmla="*/ 7 h 42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98"/>
                <a:gd name="T151" fmla="*/ 0 h 425"/>
                <a:gd name="T152" fmla="*/ 698 w 698"/>
                <a:gd name="T153" fmla="*/ 425 h 42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98" h="425">
                  <a:moveTo>
                    <a:pt x="698" y="253"/>
                  </a:moveTo>
                  <a:lnTo>
                    <a:pt x="611" y="233"/>
                  </a:lnTo>
                  <a:lnTo>
                    <a:pt x="579" y="227"/>
                  </a:lnTo>
                  <a:lnTo>
                    <a:pt x="558" y="210"/>
                  </a:lnTo>
                  <a:lnTo>
                    <a:pt x="538" y="182"/>
                  </a:lnTo>
                  <a:lnTo>
                    <a:pt x="496" y="143"/>
                  </a:lnTo>
                  <a:lnTo>
                    <a:pt x="420" y="79"/>
                  </a:lnTo>
                  <a:lnTo>
                    <a:pt x="407" y="58"/>
                  </a:lnTo>
                  <a:lnTo>
                    <a:pt x="387" y="38"/>
                  </a:lnTo>
                  <a:lnTo>
                    <a:pt x="347" y="32"/>
                  </a:lnTo>
                  <a:lnTo>
                    <a:pt x="225" y="11"/>
                  </a:lnTo>
                  <a:lnTo>
                    <a:pt x="192" y="0"/>
                  </a:lnTo>
                  <a:lnTo>
                    <a:pt x="162" y="14"/>
                  </a:lnTo>
                  <a:lnTo>
                    <a:pt x="147" y="27"/>
                  </a:lnTo>
                  <a:lnTo>
                    <a:pt x="75" y="52"/>
                  </a:lnTo>
                  <a:lnTo>
                    <a:pt x="48" y="62"/>
                  </a:lnTo>
                  <a:lnTo>
                    <a:pt x="37" y="73"/>
                  </a:lnTo>
                  <a:lnTo>
                    <a:pt x="24" y="114"/>
                  </a:lnTo>
                  <a:lnTo>
                    <a:pt x="16" y="133"/>
                  </a:lnTo>
                  <a:lnTo>
                    <a:pt x="9" y="146"/>
                  </a:lnTo>
                  <a:lnTo>
                    <a:pt x="0" y="165"/>
                  </a:lnTo>
                  <a:lnTo>
                    <a:pt x="0" y="181"/>
                  </a:lnTo>
                  <a:lnTo>
                    <a:pt x="15" y="191"/>
                  </a:lnTo>
                  <a:lnTo>
                    <a:pt x="43" y="190"/>
                  </a:lnTo>
                  <a:lnTo>
                    <a:pt x="89" y="168"/>
                  </a:lnTo>
                  <a:lnTo>
                    <a:pt x="147" y="158"/>
                  </a:lnTo>
                  <a:lnTo>
                    <a:pt x="198" y="165"/>
                  </a:lnTo>
                  <a:lnTo>
                    <a:pt x="144" y="179"/>
                  </a:lnTo>
                  <a:lnTo>
                    <a:pt x="105" y="191"/>
                  </a:lnTo>
                  <a:lnTo>
                    <a:pt x="61" y="210"/>
                  </a:lnTo>
                  <a:lnTo>
                    <a:pt x="51" y="224"/>
                  </a:lnTo>
                  <a:lnTo>
                    <a:pt x="51" y="242"/>
                  </a:lnTo>
                  <a:lnTo>
                    <a:pt x="67" y="253"/>
                  </a:lnTo>
                  <a:lnTo>
                    <a:pt x="87" y="250"/>
                  </a:lnTo>
                  <a:lnTo>
                    <a:pt x="150" y="233"/>
                  </a:lnTo>
                  <a:lnTo>
                    <a:pt x="205" y="230"/>
                  </a:lnTo>
                  <a:lnTo>
                    <a:pt x="249" y="233"/>
                  </a:lnTo>
                  <a:lnTo>
                    <a:pt x="273" y="250"/>
                  </a:lnTo>
                  <a:lnTo>
                    <a:pt x="301" y="279"/>
                  </a:lnTo>
                  <a:lnTo>
                    <a:pt x="323" y="310"/>
                  </a:lnTo>
                  <a:lnTo>
                    <a:pt x="346" y="342"/>
                  </a:lnTo>
                  <a:lnTo>
                    <a:pt x="364" y="366"/>
                  </a:lnTo>
                  <a:lnTo>
                    <a:pt x="397" y="389"/>
                  </a:lnTo>
                  <a:lnTo>
                    <a:pt x="429" y="396"/>
                  </a:lnTo>
                  <a:lnTo>
                    <a:pt x="464" y="399"/>
                  </a:lnTo>
                  <a:lnTo>
                    <a:pt x="507" y="396"/>
                  </a:lnTo>
                  <a:lnTo>
                    <a:pt x="539" y="393"/>
                  </a:lnTo>
                  <a:lnTo>
                    <a:pt x="582" y="404"/>
                  </a:lnTo>
                  <a:lnTo>
                    <a:pt x="698" y="425"/>
                  </a:lnTo>
                  <a:lnTo>
                    <a:pt x="698" y="253"/>
                  </a:lnTo>
                  <a:close/>
                </a:path>
              </a:pathLst>
            </a:custGeom>
            <a:solidFill>
              <a:srgbClr val="FFC080"/>
            </a:solidFill>
            <a:ln w="1588">
              <a:solidFill>
                <a:srgbClr val="402000"/>
              </a:solidFill>
              <a:round/>
              <a:headEnd/>
              <a:tailEnd/>
            </a:ln>
          </p:spPr>
          <p:txBody>
            <a:bodyPr/>
            <a:lstStyle/>
            <a:p>
              <a:endParaRPr lang="zh-CN" altLang="en-US"/>
            </a:p>
          </p:txBody>
        </p:sp>
        <p:sp>
          <p:nvSpPr>
            <p:cNvPr id="3217" name="Freeform 285"/>
            <p:cNvSpPr>
              <a:spLocks/>
            </p:cNvSpPr>
            <p:nvPr/>
          </p:nvSpPr>
          <p:spPr bwMode="auto">
            <a:xfrm>
              <a:off x="5269" y="1916"/>
              <a:ext cx="37" cy="9"/>
            </a:xfrm>
            <a:custGeom>
              <a:avLst/>
              <a:gdLst>
                <a:gd name="T0" fmla="*/ 0 w 223"/>
                <a:gd name="T1" fmla="*/ 2 h 52"/>
                <a:gd name="T2" fmla="*/ 1 w 223"/>
                <a:gd name="T3" fmla="*/ 1 h 52"/>
                <a:gd name="T4" fmla="*/ 2 w 223"/>
                <a:gd name="T5" fmla="*/ 1 h 52"/>
                <a:gd name="T6" fmla="*/ 3 w 223"/>
                <a:gd name="T7" fmla="*/ 1 h 52"/>
                <a:gd name="T8" fmla="*/ 4 w 223"/>
                <a:gd name="T9" fmla="*/ 0 h 52"/>
                <a:gd name="T10" fmla="*/ 5 w 223"/>
                <a:gd name="T11" fmla="*/ 1 h 52"/>
                <a:gd name="T12" fmla="*/ 6 w 223"/>
                <a:gd name="T13" fmla="*/ 1 h 52"/>
                <a:gd name="T14" fmla="*/ 5 w 223"/>
                <a:gd name="T15" fmla="*/ 0 h 52"/>
                <a:gd name="T16" fmla="*/ 3 w 223"/>
                <a:gd name="T17" fmla="*/ 0 h 52"/>
                <a:gd name="T18" fmla="*/ 2 w 223"/>
                <a:gd name="T19" fmla="*/ 1 h 52"/>
                <a:gd name="T20" fmla="*/ 1 w 223"/>
                <a:gd name="T21" fmla="*/ 1 h 52"/>
                <a:gd name="T22" fmla="*/ 0 w 223"/>
                <a:gd name="T23" fmla="*/ 1 h 52"/>
                <a:gd name="T24" fmla="*/ 0 w 223"/>
                <a:gd name="T25" fmla="*/ 2 h 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3"/>
                <a:gd name="T40" fmla="*/ 0 h 52"/>
                <a:gd name="T41" fmla="*/ 223 w 223"/>
                <a:gd name="T42" fmla="*/ 52 h 5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3" h="52">
                  <a:moveTo>
                    <a:pt x="0" y="52"/>
                  </a:moveTo>
                  <a:lnTo>
                    <a:pt x="38" y="36"/>
                  </a:lnTo>
                  <a:lnTo>
                    <a:pt x="69" y="30"/>
                  </a:lnTo>
                  <a:lnTo>
                    <a:pt x="107" y="18"/>
                  </a:lnTo>
                  <a:lnTo>
                    <a:pt x="139" y="11"/>
                  </a:lnTo>
                  <a:lnTo>
                    <a:pt x="189" y="15"/>
                  </a:lnTo>
                  <a:lnTo>
                    <a:pt x="223" y="18"/>
                  </a:lnTo>
                  <a:lnTo>
                    <a:pt x="171" y="8"/>
                  </a:lnTo>
                  <a:lnTo>
                    <a:pt x="127" y="0"/>
                  </a:lnTo>
                  <a:lnTo>
                    <a:pt x="69" y="24"/>
                  </a:lnTo>
                  <a:lnTo>
                    <a:pt x="38" y="28"/>
                  </a:lnTo>
                  <a:lnTo>
                    <a:pt x="3" y="45"/>
                  </a:lnTo>
                  <a:lnTo>
                    <a:pt x="0" y="52"/>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18" name="Freeform 286"/>
            <p:cNvSpPr>
              <a:spLocks/>
            </p:cNvSpPr>
            <p:nvPr/>
          </p:nvSpPr>
          <p:spPr bwMode="auto">
            <a:xfrm>
              <a:off x="5289" y="1907"/>
              <a:ext cx="31" cy="6"/>
            </a:xfrm>
            <a:custGeom>
              <a:avLst/>
              <a:gdLst>
                <a:gd name="T0" fmla="*/ 1 w 188"/>
                <a:gd name="T1" fmla="*/ 0 h 36"/>
                <a:gd name="T2" fmla="*/ 1 w 188"/>
                <a:gd name="T3" fmla="*/ 0 h 36"/>
                <a:gd name="T4" fmla="*/ 0 w 188"/>
                <a:gd name="T5" fmla="*/ 0 h 36"/>
                <a:gd name="T6" fmla="*/ 0 w 188"/>
                <a:gd name="T7" fmla="*/ 0 h 36"/>
                <a:gd name="T8" fmla="*/ 1 w 188"/>
                <a:gd name="T9" fmla="*/ 0 h 36"/>
                <a:gd name="T10" fmla="*/ 3 w 188"/>
                <a:gd name="T11" fmla="*/ 0 h 36"/>
                <a:gd name="T12" fmla="*/ 4 w 188"/>
                <a:gd name="T13" fmla="*/ 1 h 36"/>
                <a:gd name="T14" fmla="*/ 5 w 188"/>
                <a:gd name="T15" fmla="*/ 1 h 36"/>
                <a:gd name="T16" fmla="*/ 5 w 188"/>
                <a:gd name="T17" fmla="*/ 1 h 36"/>
                <a:gd name="T18" fmla="*/ 4 w 188"/>
                <a:gd name="T19" fmla="*/ 1 h 36"/>
                <a:gd name="T20" fmla="*/ 3 w 188"/>
                <a:gd name="T21" fmla="*/ 0 h 36"/>
                <a:gd name="T22" fmla="*/ 1 w 188"/>
                <a:gd name="T23" fmla="*/ 0 h 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8"/>
                <a:gd name="T37" fmla="*/ 0 h 36"/>
                <a:gd name="T38" fmla="*/ 188 w 188"/>
                <a:gd name="T39" fmla="*/ 36 h 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8" h="36">
                  <a:moveTo>
                    <a:pt x="51" y="0"/>
                  </a:moveTo>
                  <a:lnTo>
                    <a:pt x="29" y="1"/>
                  </a:lnTo>
                  <a:lnTo>
                    <a:pt x="0" y="11"/>
                  </a:lnTo>
                  <a:lnTo>
                    <a:pt x="19" y="9"/>
                  </a:lnTo>
                  <a:lnTo>
                    <a:pt x="48" y="4"/>
                  </a:lnTo>
                  <a:lnTo>
                    <a:pt x="109" y="20"/>
                  </a:lnTo>
                  <a:lnTo>
                    <a:pt x="143" y="30"/>
                  </a:lnTo>
                  <a:lnTo>
                    <a:pt x="181" y="36"/>
                  </a:lnTo>
                  <a:lnTo>
                    <a:pt x="188" y="30"/>
                  </a:lnTo>
                  <a:lnTo>
                    <a:pt x="146" y="22"/>
                  </a:lnTo>
                  <a:lnTo>
                    <a:pt x="97" y="11"/>
                  </a:lnTo>
                  <a:lnTo>
                    <a:pt x="51"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19" name="Freeform 287"/>
            <p:cNvSpPr>
              <a:spLocks/>
            </p:cNvSpPr>
            <p:nvPr/>
          </p:nvSpPr>
          <p:spPr bwMode="auto">
            <a:xfrm>
              <a:off x="5295" y="1929"/>
              <a:ext cx="13" cy="3"/>
            </a:xfrm>
            <a:custGeom>
              <a:avLst/>
              <a:gdLst>
                <a:gd name="T0" fmla="*/ 0 w 76"/>
                <a:gd name="T1" fmla="*/ 0 h 17"/>
                <a:gd name="T2" fmla="*/ 0 w 76"/>
                <a:gd name="T3" fmla="*/ 1 h 17"/>
                <a:gd name="T4" fmla="*/ 1 w 76"/>
                <a:gd name="T5" fmla="*/ 0 h 17"/>
                <a:gd name="T6" fmla="*/ 2 w 76"/>
                <a:gd name="T7" fmla="*/ 0 h 17"/>
                <a:gd name="T8" fmla="*/ 2 w 76"/>
                <a:gd name="T9" fmla="*/ 0 h 17"/>
                <a:gd name="T10" fmla="*/ 2 w 76"/>
                <a:gd name="T11" fmla="*/ 0 h 17"/>
                <a:gd name="T12" fmla="*/ 0 w 76"/>
                <a:gd name="T13" fmla="*/ 0 h 17"/>
                <a:gd name="T14" fmla="*/ 0 60000 65536"/>
                <a:gd name="T15" fmla="*/ 0 60000 65536"/>
                <a:gd name="T16" fmla="*/ 0 60000 65536"/>
                <a:gd name="T17" fmla="*/ 0 60000 65536"/>
                <a:gd name="T18" fmla="*/ 0 60000 65536"/>
                <a:gd name="T19" fmla="*/ 0 60000 65536"/>
                <a:gd name="T20" fmla="*/ 0 60000 65536"/>
                <a:gd name="T21" fmla="*/ 0 w 76"/>
                <a:gd name="T22" fmla="*/ 0 h 17"/>
                <a:gd name="T23" fmla="*/ 76 w 76"/>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6" h="17">
                  <a:moveTo>
                    <a:pt x="0" y="8"/>
                  </a:moveTo>
                  <a:lnTo>
                    <a:pt x="8" y="17"/>
                  </a:lnTo>
                  <a:lnTo>
                    <a:pt x="36" y="12"/>
                  </a:lnTo>
                  <a:lnTo>
                    <a:pt x="67" y="12"/>
                  </a:lnTo>
                  <a:lnTo>
                    <a:pt x="76" y="0"/>
                  </a:lnTo>
                  <a:lnTo>
                    <a:pt x="55" y="4"/>
                  </a:lnTo>
                  <a:lnTo>
                    <a:pt x="0" y="8"/>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20" name="Freeform 288"/>
            <p:cNvSpPr>
              <a:spLocks/>
            </p:cNvSpPr>
            <p:nvPr/>
          </p:nvSpPr>
          <p:spPr bwMode="auto">
            <a:xfrm>
              <a:off x="5268" y="1926"/>
              <a:ext cx="3" cy="6"/>
            </a:xfrm>
            <a:custGeom>
              <a:avLst/>
              <a:gdLst>
                <a:gd name="T0" fmla="*/ 0 w 19"/>
                <a:gd name="T1" fmla="*/ 0 h 32"/>
                <a:gd name="T2" fmla="*/ 0 w 19"/>
                <a:gd name="T3" fmla="*/ 0 h 32"/>
                <a:gd name="T4" fmla="*/ 0 w 19"/>
                <a:gd name="T5" fmla="*/ 1 h 32"/>
                <a:gd name="T6" fmla="*/ 0 w 19"/>
                <a:gd name="T7" fmla="*/ 1 h 32"/>
                <a:gd name="T8" fmla="*/ 0 w 19"/>
                <a:gd name="T9" fmla="*/ 0 h 32"/>
                <a:gd name="T10" fmla="*/ 0 60000 65536"/>
                <a:gd name="T11" fmla="*/ 0 60000 65536"/>
                <a:gd name="T12" fmla="*/ 0 60000 65536"/>
                <a:gd name="T13" fmla="*/ 0 60000 65536"/>
                <a:gd name="T14" fmla="*/ 0 60000 65536"/>
                <a:gd name="T15" fmla="*/ 0 w 19"/>
                <a:gd name="T16" fmla="*/ 0 h 32"/>
                <a:gd name="T17" fmla="*/ 19 w 19"/>
                <a:gd name="T18" fmla="*/ 32 h 32"/>
              </a:gdLst>
              <a:ahLst/>
              <a:cxnLst>
                <a:cxn ang="T10">
                  <a:pos x="T0" y="T1"/>
                </a:cxn>
                <a:cxn ang="T11">
                  <a:pos x="T2" y="T3"/>
                </a:cxn>
                <a:cxn ang="T12">
                  <a:pos x="T4" y="T5"/>
                </a:cxn>
                <a:cxn ang="T13">
                  <a:pos x="T6" y="T7"/>
                </a:cxn>
                <a:cxn ang="T14">
                  <a:pos x="T8" y="T9"/>
                </a:cxn>
              </a:cxnLst>
              <a:rect l="T15" t="T16" r="T17" b="T18"/>
              <a:pathLst>
                <a:path w="19" h="32">
                  <a:moveTo>
                    <a:pt x="19" y="0"/>
                  </a:moveTo>
                  <a:lnTo>
                    <a:pt x="19" y="9"/>
                  </a:lnTo>
                  <a:lnTo>
                    <a:pt x="14" y="24"/>
                  </a:lnTo>
                  <a:lnTo>
                    <a:pt x="0" y="32"/>
                  </a:lnTo>
                  <a:lnTo>
                    <a:pt x="19"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21" name="Freeform 289"/>
            <p:cNvSpPr>
              <a:spLocks/>
            </p:cNvSpPr>
            <p:nvPr/>
          </p:nvSpPr>
          <p:spPr bwMode="auto">
            <a:xfrm>
              <a:off x="5277" y="1940"/>
              <a:ext cx="3" cy="3"/>
            </a:xfrm>
            <a:custGeom>
              <a:avLst/>
              <a:gdLst>
                <a:gd name="T0" fmla="*/ 1 w 14"/>
                <a:gd name="T1" fmla="*/ 0 h 18"/>
                <a:gd name="T2" fmla="*/ 0 w 14"/>
                <a:gd name="T3" fmla="*/ 0 h 18"/>
                <a:gd name="T4" fmla="*/ 0 w 14"/>
                <a:gd name="T5" fmla="*/ 0 h 18"/>
                <a:gd name="T6" fmla="*/ 1 w 14"/>
                <a:gd name="T7" fmla="*/ 0 h 18"/>
                <a:gd name="T8" fmla="*/ 0 60000 65536"/>
                <a:gd name="T9" fmla="*/ 0 60000 65536"/>
                <a:gd name="T10" fmla="*/ 0 60000 65536"/>
                <a:gd name="T11" fmla="*/ 0 60000 65536"/>
                <a:gd name="T12" fmla="*/ 0 w 14"/>
                <a:gd name="T13" fmla="*/ 0 h 18"/>
                <a:gd name="T14" fmla="*/ 14 w 14"/>
                <a:gd name="T15" fmla="*/ 18 h 18"/>
              </a:gdLst>
              <a:ahLst/>
              <a:cxnLst>
                <a:cxn ang="T8">
                  <a:pos x="T0" y="T1"/>
                </a:cxn>
                <a:cxn ang="T9">
                  <a:pos x="T2" y="T3"/>
                </a:cxn>
                <a:cxn ang="T10">
                  <a:pos x="T4" y="T5"/>
                </a:cxn>
                <a:cxn ang="T11">
                  <a:pos x="T6" y="T7"/>
                </a:cxn>
              </a:cxnLst>
              <a:rect l="T12" t="T13" r="T14" b="T15"/>
              <a:pathLst>
                <a:path w="14" h="18">
                  <a:moveTo>
                    <a:pt x="14" y="0"/>
                  </a:moveTo>
                  <a:lnTo>
                    <a:pt x="11" y="9"/>
                  </a:lnTo>
                  <a:lnTo>
                    <a:pt x="0" y="18"/>
                  </a:lnTo>
                  <a:lnTo>
                    <a:pt x="14"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22" name="Freeform 290"/>
            <p:cNvSpPr>
              <a:spLocks/>
            </p:cNvSpPr>
            <p:nvPr/>
          </p:nvSpPr>
          <p:spPr bwMode="auto">
            <a:xfrm>
              <a:off x="5319" y="1921"/>
              <a:ext cx="6" cy="7"/>
            </a:xfrm>
            <a:custGeom>
              <a:avLst/>
              <a:gdLst>
                <a:gd name="T0" fmla="*/ 0 w 35"/>
                <a:gd name="T1" fmla="*/ 0 h 43"/>
                <a:gd name="T2" fmla="*/ 0 w 35"/>
                <a:gd name="T3" fmla="*/ 0 h 43"/>
                <a:gd name="T4" fmla="*/ 0 w 35"/>
                <a:gd name="T5" fmla="*/ 1 h 43"/>
                <a:gd name="T6" fmla="*/ 1 w 35"/>
                <a:gd name="T7" fmla="*/ 1 h 43"/>
                <a:gd name="T8" fmla="*/ 0 w 35"/>
                <a:gd name="T9" fmla="*/ 0 h 43"/>
                <a:gd name="T10" fmla="*/ 0 60000 65536"/>
                <a:gd name="T11" fmla="*/ 0 60000 65536"/>
                <a:gd name="T12" fmla="*/ 0 60000 65536"/>
                <a:gd name="T13" fmla="*/ 0 60000 65536"/>
                <a:gd name="T14" fmla="*/ 0 60000 65536"/>
                <a:gd name="T15" fmla="*/ 0 w 35"/>
                <a:gd name="T16" fmla="*/ 0 h 43"/>
                <a:gd name="T17" fmla="*/ 35 w 35"/>
                <a:gd name="T18" fmla="*/ 43 h 43"/>
              </a:gdLst>
              <a:ahLst/>
              <a:cxnLst>
                <a:cxn ang="T10">
                  <a:pos x="T0" y="T1"/>
                </a:cxn>
                <a:cxn ang="T11">
                  <a:pos x="T2" y="T3"/>
                </a:cxn>
                <a:cxn ang="T12">
                  <a:pos x="T4" y="T5"/>
                </a:cxn>
                <a:cxn ang="T13">
                  <a:pos x="T6" y="T7"/>
                </a:cxn>
                <a:cxn ang="T14">
                  <a:pos x="T8" y="T9"/>
                </a:cxn>
              </a:cxnLst>
              <a:rect l="T15" t="T16" r="T17" b="T18"/>
              <a:pathLst>
                <a:path w="35" h="43">
                  <a:moveTo>
                    <a:pt x="0" y="0"/>
                  </a:moveTo>
                  <a:lnTo>
                    <a:pt x="7" y="14"/>
                  </a:lnTo>
                  <a:lnTo>
                    <a:pt x="7" y="24"/>
                  </a:lnTo>
                  <a:lnTo>
                    <a:pt x="35" y="43"/>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23" name="Freeform 291"/>
            <p:cNvSpPr>
              <a:spLocks/>
            </p:cNvSpPr>
            <p:nvPr/>
          </p:nvSpPr>
          <p:spPr bwMode="auto">
            <a:xfrm>
              <a:off x="5330" y="1921"/>
              <a:ext cx="19" cy="19"/>
            </a:xfrm>
            <a:custGeom>
              <a:avLst/>
              <a:gdLst>
                <a:gd name="T0" fmla="*/ 0 w 114"/>
                <a:gd name="T1" fmla="*/ 0 h 114"/>
                <a:gd name="T2" fmla="*/ 1 w 114"/>
                <a:gd name="T3" fmla="*/ 1 h 114"/>
                <a:gd name="T4" fmla="*/ 1 w 114"/>
                <a:gd name="T5" fmla="*/ 2 h 114"/>
                <a:gd name="T6" fmla="*/ 3 w 114"/>
                <a:gd name="T7" fmla="*/ 3 h 114"/>
                <a:gd name="T8" fmla="*/ 1 w 114"/>
                <a:gd name="T9" fmla="*/ 2 h 114"/>
                <a:gd name="T10" fmla="*/ 0 w 114"/>
                <a:gd name="T11" fmla="*/ 0 h 114"/>
                <a:gd name="T12" fmla="*/ 0 60000 65536"/>
                <a:gd name="T13" fmla="*/ 0 60000 65536"/>
                <a:gd name="T14" fmla="*/ 0 60000 65536"/>
                <a:gd name="T15" fmla="*/ 0 60000 65536"/>
                <a:gd name="T16" fmla="*/ 0 60000 65536"/>
                <a:gd name="T17" fmla="*/ 0 60000 65536"/>
                <a:gd name="T18" fmla="*/ 0 w 114"/>
                <a:gd name="T19" fmla="*/ 0 h 114"/>
                <a:gd name="T20" fmla="*/ 114 w 114"/>
                <a:gd name="T21" fmla="*/ 114 h 114"/>
              </a:gdLst>
              <a:ahLst/>
              <a:cxnLst>
                <a:cxn ang="T12">
                  <a:pos x="T0" y="T1"/>
                </a:cxn>
                <a:cxn ang="T13">
                  <a:pos x="T2" y="T3"/>
                </a:cxn>
                <a:cxn ang="T14">
                  <a:pos x="T4" y="T5"/>
                </a:cxn>
                <a:cxn ang="T15">
                  <a:pos x="T6" y="T7"/>
                </a:cxn>
                <a:cxn ang="T16">
                  <a:pos x="T8" y="T9"/>
                </a:cxn>
                <a:cxn ang="T17">
                  <a:pos x="T10" y="T11"/>
                </a:cxn>
              </a:cxnLst>
              <a:rect l="T18" t="T19" r="T20" b="T21"/>
              <a:pathLst>
                <a:path w="114" h="114">
                  <a:moveTo>
                    <a:pt x="0" y="0"/>
                  </a:moveTo>
                  <a:lnTo>
                    <a:pt x="21" y="35"/>
                  </a:lnTo>
                  <a:lnTo>
                    <a:pt x="43" y="63"/>
                  </a:lnTo>
                  <a:lnTo>
                    <a:pt x="114" y="114"/>
                  </a:lnTo>
                  <a:lnTo>
                    <a:pt x="47" y="53"/>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24" name="Freeform 292"/>
            <p:cNvSpPr>
              <a:spLocks/>
            </p:cNvSpPr>
            <p:nvPr/>
          </p:nvSpPr>
          <p:spPr bwMode="auto">
            <a:xfrm>
              <a:off x="5354" y="1948"/>
              <a:ext cx="4" cy="13"/>
            </a:xfrm>
            <a:custGeom>
              <a:avLst/>
              <a:gdLst>
                <a:gd name="T0" fmla="*/ 1 w 27"/>
                <a:gd name="T1" fmla="*/ 0 h 82"/>
                <a:gd name="T2" fmla="*/ 0 w 27"/>
                <a:gd name="T3" fmla="*/ 1 h 82"/>
                <a:gd name="T4" fmla="*/ 0 w 27"/>
                <a:gd name="T5" fmla="*/ 1 h 82"/>
                <a:gd name="T6" fmla="*/ 0 w 27"/>
                <a:gd name="T7" fmla="*/ 2 h 82"/>
                <a:gd name="T8" fmla="*/ 0 w 27"/>
                <a:gd name="T9" fmla="*/ 1 h 82"/>
                <a:gd name="T10" fmla="*/ 0 w 27"/>
                <a:gd name="T11" fmla="*/ 0 h 82"/>
                <a:gd name="T12" fmla="*/ 1 w 27"/>
                <a:gd name="T13" fmla="*/ 0 h 82"/>
                <a:gd name="T14" fmla="*/ 0 60000 65536"/>
                <a:gd name="T15" fmla="*/ 0 60000 65536"/>
                <a:gd name="T16" fmla="*/ 0 60000 65536"/>
                <a:gd name="T17" fmla="*/ 0 60000 65536"/>
                <a:gd name="T18" fmla="*/ 0 60000 65536"/>
                <a:gd name="T19" fmla="*/ 0 60000 65536"/>
                <a:gd name="T20" fmla="*/ 0 60000 65536"/>
                <a:gd name="T21" fmla="*/ 0 w 27"/>
                <a:gd name="T22" fmla="*/ 0 h 82"/>
                <a:gd name="T23" fmla="*/ 27 w 27"/>
                <a:gd name="T24" fmla="*/ 82 h 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 h="82">
                  <a:moveTo>
                    <a:pt x="27" y="0"/>
                  </a:moveTo>
                  <a:lnTo>
                    <a:pt x="9" y="29"/>
                  </a:lnTo>
                  <a:lnTo>
                    <a:pt x="4" y="57"/>
                  </a:lnTo>
                  <a:lnTo>
                    <a:pt x="3" y="82"/>
                  </a:lnTo>
                  <a:lnTo>
                    <a:pt x="0" y="47"/>
                  </a:lnTo>
                  <a:lnTo>
                    <a:pt x="3" y="21"/>
                  </a:lnTo>
                  <a:lnTo>
                    <a:pt x="27"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25" name="Freeform 293"/>
            <p:cNvSpPr>
              <a:spLocks/>
            </p:cNvSpPr>
            <p:nvPr/>
          </p:nvSpPr>
          <p:spPr bwMode="auto">
            <a:xfrm>
              <a:off x="5312" y="1934"/>
              <a:ext cx="2" cy="5"/>
            </a:xfrm>
            <a:custGeom>
              <a:avLst/>
              <a:gdLst>
                <a:gd name="T0" fmla="*/ 0 w 15"/>
                <a:gd name="T1" fmla="*/ 0 h 30"/>
                <a:gd name="T2" fmla="*/ 0 w 15"/>
                <a:gd name="T3" fmla="*/ 0 h 30"/>
                <a:gd name="T4" fmla="*/ 0 w 15"/>
                <a:gd name="T5" fmla="*/ 1 h 30"/>
                <a:gd name="T6" fmla="*/ 0 w 15"/>
                <a:gd name="T7" fmla="*/ 0 h 30"/>
                <a:gd name="T8" fmla="*/ 0 60000 65536"/>
                <a:gd name="T9" fmla="*/ 0 60000 65536"/>
                <a:gd name="T10" fmla="*/ 0 60000 65536"/>
                <a:gd name="T11" fmla="*/ 0 60000 65536"/>
                <a:gd name="T12" fmla="*/ 0 w 15"/>
                <a:gd name="T13" fmla="*/ 0 h 30"/>
                <a:gd name="T14" fmla="*/ 15 w 15"/>
                <a:gd name="T15" fmla="*/ 30 h 30"/>
              </a:gdLst>
              <a:ahLst/>
              <a:cxnLst>
                <a:cxn ang="T8">
                  <a:pos x="T0" y="T1"/>
                </a:cxn>
                <a:cxn ang="T9">
                  <a:pos x="T2" y="T3"/>
                </a:cxn>
                <a:cxn ang="T10">
                  <a:pos x="T4" y="T5"/>
                </a:cxn>
                <a:cxn ang="T11">
                  <a:pos x="T6" y="T7"/>
                </a:cxn>
              </a:cxnLst>
              <a:rect l="T12" t="T13" r="T14" b="T15"/>
              <a:pathLst>
                <a:path w="15" h="30">
                  <a:moveTo>
                    <a:pt x="11" y="0"/>
                  </a:moveTo>
                  <a:lnTo>
                    <a:pt x="15" y="12"/>
                  </a:lnTo>
                  <a:lnTo>
                    <a:pt x="0" y="30"/>
                  </a:lnTo>
                  <a:lnTo>
                    <a:pt x="11"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135" name="Group 294"/>
          <p:cNvGrpSpPr>
            <a:grpSpLocks/>
          </p:cNvGrpSpPr>
          <p:nvPr/>
        </p:nvGrpSpPr>
        <p:grpSpPr bwMode="auto">
          <a:xfrm>
            <a:off x="8512175" y="2978150"/>
            <a:ext cx="425450" cy="484188"/>
            <a:chOff x="5362" y="1748"/>
            <a:chExt cx="268" cy="305"/>
          </a:xfrm>
        </p:grpSpPr>
        <p:sp>
          <p:nvSpPr>
            <p:cNvPr id="3202" name="Freeform 295"/>
            <p:cNvSpPr>
              <a:spLocks/>
            </p:cNvSpPr>
            <p:nvPr/>
          </p:nvSpPr>
          <p:spPr bwMode="auto">
            <a:xfrm>
              <a:off x="5477" y="1748"/>
              <a:ext cx="8" cy="6"/>
            </a:xfrm>
            <a:custGeom>
              <a:avLst/>
              <a:gdLst>
                <a:gd name="T0" fmla="*/ 0 w 51"/>
                <a:gd name="T1" fmla="*/ 0 h 36"/>
                <a:gd name="T2" fmla="*/ 0 w 51"/>
                <a:gd name="T3" fmla="*/ 0 h 36"/>
                <a:gd name="T4" fmla="*/ 1 w 51"/>
                <a:gd name="T5" fmla="*/ 0 h 36"/>
                <a:gd name="T6" fmla="*/ 1 w 51"/>
                <a:gd name="T7" fmla="*/ 1 h 36"/>
                <a:gd name="T8" fmla="*/ 1 w 51"/>
                <a:gd name="T9" fmla="*/ 1 h 36"/>
                <a:gd name="T10" fmla="*/ 1 w 51"/>
                <a:gd name="T11" fmla="*/ 1 h 36"/>
                <a:gd name="T12" fmla="*/ 0 w 51"/>
                <a:gd name="T13" fmla="*/ 1 h 36"/>
                <a:gd name="T14" fmla="*/ 0 w 51"/>
                <a:gd name="T15" fmla="*/ 0 h 36"/>
                <a:gd name="T16" fmla="*/ 0 60000 65536"/>
                <a:gd name="T17" fmla="*/ 0 60000 65536"/>
                <a:gd name="T18" fmla="*/ 0 60000 65536"/>
                <a:gd name="T19" fmla="*/ 0 60000 65536"/>
                <a:gd name="T20" fmla="*/ 0 60000 65536"/>
                <a:gd name="T21" fmla="*/ 0 60000 65536"/>
                <a:gd name="T22" fmla="*/ 0 60000 65536"/>
                <a:gd name="T23" fmla="*/ 0 60000 65536"/>
                <a:gd name="T24" fmla="*/ 0 w 51"/>
                <a:gd name="T25" fmla="*/ 0 h 36"/>
                <a:gd name="T26" fmla="*/ 51 w 5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1" h="36">
                  <a:moveTo>
                    <a:pt x="0" y="0"/>
                  </a:moveTo>
                  <a:lnTo>
                    <a:pt x="14" y="10"/>
                  </a:lnTo>
                  <a:lnTo>
                    <a:pt x="29" y="15"/>
                  </a:lnTo>
                  <a:lnTo>
                    <a:pt x="43" y="23"/>
                  </a:lnTo>
                  <a:lnTo>
                    <a:pt x="51" y="36"/>
                  </a:lnTo>
                  <a:lnTo>
                    <a:pt x="39" y="32"/>
                  </a:lnTo>
                  <a:lnTo>
                    <a:pt x="14" y="24"/>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3" name="Freeform 296"/>
            <p:cNvSpPr>
              <a:spLocks/>
            </p:cNvSpPr>
            <p:nvPr/>
          </p:nvSpPr>
          <p:spPr bwMode="auto">
            <a:xfrm>
              <a:off x="5479" y="1758"/>
              <a:ext cx="2" cy="4"/>
            </a:xfrm>
            <a:custGeom>
              <a:avLst/>
              <a:gdLst>
                <a:gd name="T0" fmla="*/ 0 w 14"/>
                <a:gd name="T1" fmla="*/ 0 h 24"/>
                <a:gd name="T2" fmla="*/ 0 w 14"/>
                <a:gd name="T3" fmla="*/ 0 h 24"/>
                <a:gd name="T4" fmla="*/ 0 w 14"/>
                <a:gd name="T5" fmla="*/ 1 h 24"/>
                <a:gd name="T6" fmla="*/ 0 w 14"/>
                <a:gd name="T7" fmla="*/ 0 h 24"/>
                <a:gd name="T8" fmla="*/ 0 60000 65536"/>
                <a:gd name="T9" fmla="*/ 0 60000 65536"/>
                <a:gd name="T10" fmla="*/ 0 60000 65536"/>
                <a:gd name="T11" fmla="*/ 0 60000 65536"/>
                <a:gd name="T12" fmla="*/ 0 w 14"/>
                <a:gd name="T13" fmla="*/ 0 h 24"/>
                <a:gd name="T14" fmla="*/ 14 w 14"/>
                <a:gd name="T15" fmla="*/ 24 h 24"/>
              </a:gdLst>
              <a:ahLst/>
              <a:cxnLst>
                <a:cxn ang="T8">
                  <a:pos x="T0" y="T1"/>
                </a:cxn>
                <a:cxn ang="T9">
                  <a:pos x="T2" y="T3"/>
                </a:cxn>
                <a:cxn ang="T10">
                  <a:pos x="T4" y="T5"/>
                </a:cxn>
                <a:cxn ang="T11">
                  <a:pos x="T6" y="T7"/>
                </a:cxn>
              </a:cxnLst>
              <a:rect l="T12" t="T13" r="T14" b="T15"/>
              <a:pathLst>
                <a:path w="14" h="24">
                  <a:moveTo>
                    <a:pt x="0" y="0"/>
                  </a:moveTo>
                  <a:lnTo>
                    <a:pt x="14" y="0"/>
                  </a:lnTo>
                  <a:lnTo>
                    <a:pt x="14" y="24"/>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4" name="Freeform 297"/>
            <p:cNvSpPr>
              <a:spLocks/>
            </p:cNvSpPr>
            <p:nvPr/>
          </p:nvSpPr>
          <p:spPr bwMode="auto">
            <a:xfrm>
              <a:off x="5444" y="1788"/>
              <a:ext cx="71" cy="180"/>
            </a:xfrm>
            <a:custGeom>
              <a:avLst/>
              <a:gdLst>
                <a:gd name="T0" fmla="*/ 10 w 431"/>
                <a:gd name="T1" fmla="*/ 0 h 1076"/>
                <a:gd name="T2" fmla="*/ 9 w 431"/>
                <a:gd name="T3" fmla="*/ 1 h 1076"/>
                <a:gd name="T4" fmla="*/ 9 w 431"/>
                <a:gd name="T5" fmla="*/ 3 h 1076"/>
                <a:gd name="T6" fmla="*/ 7 w 431"/>
                <a:gd name="T7" fmla="*/ 5 h 1076"/>
                <a:gd name="T8" fmla="*/ 3 w 431"/>
                <a:gd name="T9" fmla="*/ 13 h 1076"/>
                <a:gd name="T10" fmla="*/ 1 w 431"/>
                <a:gd name="T11" fmla="*/ 20 h 1076"/>
                <a:gd name="T12" fmla="*/ 0 w 431"/>
                <a:gd name="T13" fmla="*/ 30 h 1076"/>
                <a:gd name="T14" fmla="*/ 5 w 431"/>
                <a:gd name="T15" fmla="*/ 26 h 1076"/>
                <a:gd name="T16" fmla="*/ 12 w 431"/>
                <a:gd name="T17" fmla="*/ 4 h 1076"/>
                <a:gd name="T18" fmla="*/ 10 w 431"/>
                <a:gd name="T19" fmla="*/ 0 h 10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1"/>
                <a:gd name="T31" fmla="*/ 0 h 1076"/>
                <a:gd name="T32" fmla="*/ 431 w 431"/>
                <a:gd name="T33" fmla="*/ 1076 h 107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1" h="1076">
                  <a:moveTo>
                    <a:pt x="369" y="0"/>
                  </a:moveTo>
                  <a:lnTo>
                    <a:pt x="328" y="44"/>
                  </a:lnTo>
                  <a:lnTo>
                    <a:pt x="317" y="108"/>
                  </a:lnTo>
                  <a:lnTo>
                    <a:pt x="254" y="170"/>
                  </a:lnTo>
                  <a:lnTo>
                    <a:pt x="126" y="461"/>
                  </a:lnTo>
                  <a:lnTo>
                    <a:pt x="57" y="724"/>
                  </a:lnTo>
                  <a:lnTo>
                    <a:pt x="0" y="1076"/>
                  </a:lnTo>
                  <a:lnTo>
                    <a:pt x="178" y="919"/>
                  </a:lnTo>
                  <a:lnTo>
                    <a:pt x="431" y="140"/>
                  </a:lnTo>
                  <a:lnTo>
                    <a:pt x="369" y="0"/>
                  </a:lnTo>
                  <a:close/>
                </a:path>
              </a:pathLst>
            </a:custGeom>
            <a:solidFill>
              <a:srgbClr val="400000"/>
            </a:solidFill>
            <a:ln w="1588">
              <a:solidFill>
                <a:srgbClr val="000000"/>
              </a:solidFill>
              <a:round/>
              <a:headEnd/>
              <a:tailEnd/>
            </a:ln>
          </p:spPr>
          <p:txBody>
            <a:bodyPr/>
            <a:lstStyle/>
            <a:p>
              <a:endParaRPr lang="zh-CN" altLang="en-US"/>
            </a:p>
          </p:txBody>
        </p:sp>
        <p:sp>
          <p:nvSpPr>
            <p:cNvPr id="3205" name="Freeform 298"/>
            <p:cNvSpPr>
              <a:spLocks/>
            </p:cNvSpPr>
            <p:nvPr/>
          </p:nvSpPr>
          <p:spPr bwMode="auto">
            <a:xfrm>
              <a:off x="5362" y="1754"/>
              <a:ext cx="268" cy="299"/>
            </a:xfrm>
            <a:custGeom>
              <a:avLst/>
              <a:gdLst>
                <a:gd name="T0" fmla="*/ 36 w 1606"/>
                <a:gd name="T1" fmla="*/ 3 h 1792"/>
                <a:gd name="T2" fmla="*/ 35 w 1606"/>
                <a:gd name="T3" fmla="*/ 0 h 1792"/>
                <a:gd name="T4" fmla="*/ 24 w 1606"/>
                <a:gd name="T5" fmla="*/ 5 h 1792"/>
                <a:gd name="T6" fmla="*/ 24 w 1606"/>
                <a:gd name="T7" fmla="*/ 8 h 1792"/>
                <a:gd name="T8" fmla="*/ 23 w 1606"/>
                <a:gd name="T9" fmla="*/ 9 h 1792"/>
                <a:gd name="T10" fmla="*/ 22 w 1606"/>
                <a:gd name="T11" fmla="*/ 11 h 1792"/>
                <a:gd name="T12" fmla="*/ 21 w 1606"/>
                <a:gd name="T13" fmla="*/ 13 h 1792"/>
                <a:gd name="T14" fmla="*/ 18 w 1606"/>
                <a:gd name="T15" fmla="*/ 19 h 1792"/>
                <a:gd name="T16" fmla="*/ 16 w 1606"/>
                <a:gd name="T17" fmla="*/ 26 h 1792"/>
                <a:gd name="T18" fmla="*/ 16 w 1606"/>
                <a:gd name="T19" fmla="*/ 30 h 1792"/>
                <a:gd name="T20" fmla="*/ 7 w 1606"/>
                <a:gd name="T21" fmla="*/ 31 h 1792"/>
                <a:gd name="T22" fmla="*/ 5 w 1606"/>
                <a:gd name="T23" fmla="*/ 31 h 1792"/>
                <a:gd name="T24" fmla="*/ 1 w 1606"/>
                <a:gd name="T25" fmla="*/ 31 h 1792"/>
                <a:gd name="T26" fmla="*/ 0 w 1606"/>
                <a:gd name="T27" fmla="*/ 33 h 1792"/>
                <a:gd name="T28" fmla="*/ 0 w 1606"/>
                <a:gd name="T29" fmla="*/ 35 h 1792"/>
                <a:gd name="T30" fmla="*/ 1 w 1606"/>
                <a:gd name="T31" fmla="*/ 37 h 1792"/>
                <a:gd name="T32" fmla="*/ 4 w 1606"/>
                <a:gd name="T33" fmla="*/ 38 h 1792"/>
                <a:gd name="T34" fmla="*/ 6 w 1606"/>
                <a:gd name="T35" fmla="*/ 40 h 1792"/>
                <a:gd name="T36" fmla="*/ 9 w 1606"/>
                <a:gd name="T37" fmla="*/ 41 h 1792"/>
                <a:gd name="T38" fmla="*/ 12 w 1606"/>
                <a:gd name="T39" fmla="*/ 41 h 1792"/>
                <a:gd name="T40" fmla="*/ 15 w 1606"/>
                <a:gd name="T41" fmla="*/ 42 h 1792"/>
                <a:gd name="T42" fmla="*/ 15 w 1606"/>
                <a:gd name="T43" fmla="*/ 43 h 1792"/>
                <a:gd name="T44" fmla="*/ 15 w 1606"/>
                <a:gd name="T45" fmla="*/ 46 h 1792"/>
                <a:gd name="T46" fmla="*/ 15 w 1606"/>
                <a:gd name="T47" fmla="*/ 47 h 1792"/>
                <a:gd name="T48" fmla="*/ 17 w 1606"/>
                <a:gd name="T49" fmla="*/ 48 h 1792"/>
                <a:gd name="T50" fmla="*/ 19 w 1606"/>
                <a:gd name="T51" fmla="*/ 48 h 1792"/>
                <a:gd name="T52" fmla="*/ 21 w 1606"/>
                <a:gd name="T53" fmla="*/ 50 h 1792"/>
                <a:gd name="T54" fmla="*/ 23 w 1606"/>
                <a:gd name="T55" fmla="*/ 50 h 1792"/>
                <a:gd name="T56" fmla="*/ 25 w 1606"/>
                <a:gd name="T57" fmla="*/ 50 h 1792"/>
                <a:gd name="T58" fmla="*/ 28 w 1606"/>
                <a:gd name="T59" fmla="*/ 49 h 1792"/>
                <a:gd name="T60" fmla="*/ 32 w 1606"/>
                <a:gd name="T61" fmla="*/ 49 h 1792"/>
                <a:gd name="T62" fmla="*/ 35 w 1606"/>
                <a:gd name="T63" fmla="*/ 50 h 1792"/>
                <a:gd name="T64" fmla="*/ 39 w 1606"/>
                <a:gd name="T65" fmla="*/ 49 h 1792"/>
                <a:gd name="T66" fmla="*/ 41 w 1606"/>
                <a:gd name="T67" fmla="*/ 47 h 1792"/>
                <a:gd name="T68" fmla="*/ 41 w 1606"/>
                <a:gd name="T69" fmla="*/ 44 h 1792"/>
                <a:gd name="T70" fmla="*/ 42 w 1606"/>
                <a:gd name="T71" fmla="*/ 40 h 1792"/>
                <a:gd name="T72" fmla="*/ 42 w 1606"/>
                <a:gd name="T73" fmla="*/ 36 h 1792"/>
                <a:gd name="T74" fmla="*/ 43 w 1606"/>
                <a:gd name="T75" fmla="*/ 32 h 1792"/>
                <a:gd name="T76" fmla="*/ 45 w 1606"/>
                <a:gd name="T77" fmla="*/ 25 h 1792"/>
                <a:gd name="T78" fmla="*/ 45 w 1606"/>
                <a:gd name="T79" fmla="*/ 19 h 1792"/>
                <a:gd name="T80" fmla="*/ 45 w 1606"/>
                <a:gd name="T81" fmla="*/ 13 h 1792"/>
                <a:gd name="T82" fmla="*/ 44 w 1606"/>
                <a:gd name="T83" fmla="*/ 9 h 1792"/>
                <a:gd name="T84" fmla="*/ 43 w 1606"/>
                <a:gd name="T85" fmla="*/ 8 h 1792"/>
                <a:gd name="T86" fmla="*/ 41 w 1606"/>
                <a:gd name="T87" fmla="*/ 6 h 1792"/>
                <a:gd name="T88" fmla="*/ 39 w 1606"/>
                <a:gd name="T89" fmla="*/ 4 h 1792"/>
                <a:gd name="T90" fmla="*/ 36 w 1606"/>
                <a:gd name="T91" fmla="*/ 3 h 179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606"/>
                <a:gd name="T139" fmla="*/ 0 h 1792"/>
                <a:gd name="T140" fmla="*/ 1606 w 1606"/>
                <a:gd name="T141" fmla="*/ 1792 h 179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606" h="1792">
                  <a:moveTo>
                    <a:pt x="1309" y="94"/>
                  </a:moveTo>
                  <a:lnTo>
                    <a:pt x="1258" y="0"/>
                  </a:lnTo>
                  <a:lnTo>
                    <a:pt x="867" y="163"/>
                  </a:lnTo>
                  <a:lnTo>
                    <a:pt x="850" y="288"/>
                  </a:lnTo>
                  <a:lnTo>
                    <a:pt x="818" y="332"/>
                  </a:lnTo>
                  <a:lnTo>
                    <a:pt x="773" y="382"/>
                  </a:lnTo>
                  <a:lnTo>
                    <a:pt x="747" y="472"/>
                  </a:lnTo>
                  <a:lnTo>
                    <a:pt x="660" y="678"/>
                  </a:lnTo>
                  <a:lnTo>
                    <a:pt x="590" y="924"/>
                  </a:lnTo>
                  <a:lnTo>
                    <a:pt x="558" y="1088"/>
                  </a:lnTo>
                  <a:lnTo>
                    <a:pt x="243" y="1094"/>
                  </a:lnTo>
                  <a:lnTo>
                    <a:pt x="192" y="1125"/>
                  </a:lnTo>
                  <a:lnTo>
                    <a:pt x="47" y="1125"/>
                  </a:lnTo>
                  <a:lnTo>
                    <a:pt x="7" y="1189"/>
                  </a:lnTo>
                  <a:lnTo>
                    <a:pt x="0" y="1264"/>
                  </a:lnTo>
                  <a:lnTo>
                    <a:pt x="15" y="1332"/>
                  </a:lnTo>
                  <a:lnTo>
                    <a:pt x="148" y="1358"/>
                  </a:lnTo>
                  <a:lnTo>
                    <a:pt x="211" y="1452"/>
                  </a:lnTo>
                  <a:lnTo>
                    <a:pt x="337" y="1484"/>
                  </a:lnTo>
                  <a:lnTo>
                    <a:pt x="430" y="1484"/>
                  </a:lnTo>
                  <a:lnTo>
                    <a:pt x="538" y="1503"/>
                  </a:lnTo>
                  <a:lnTo>
                    <a:pt x="544" y="1548"/>
                  </a:lnTo>
                  <a:lnTo>
                    <a:pt x="538" y="1642"/>
                  </a:lnTo>
                  <a:lnTo>
                    <a:pt x="550" y="1705"/>
                  </a:lnTo>
                  <a:lnTo>
                    <a:pt x="608" y="1712"/>
                  </a:lnTo>
                  <a:lnTo>
                    <a:pt x="677" y="1724"/>
                  </a:lnTo>
                  <a:lnTo>
                    <a:pt x="747" y="1786"/>
                  </a:lnTo>
                  <a:lnTo>
                    <a:pt x="830" y="1786"/>
                  </a:lnTo>
                  <a:lnTo>
                    <a:pt x="905" y="1779"/>
                  </a:lnTo>
                  <a:lnTo>
                    <a:pt x="1019" y="1744"/>
                  </a:lnTo>
                  <a:lnTo>
                    <a:pt x="1145" y="1756"/>
                  </a:lnTo>
                  <a:lnTo>
                    <a:pt x="1273" y="1792"/>
                  </a:lnTo>
                  <a:lnTo>
                    <a:pt x="1392" y="1766"/>
                  </a:lnTo>
                  <a:lnTo>
                    <a:pt x="1473" y="1674"/>
                  </a:lnTo>
                  <a:lnTo>
                    <a:pt x="1467" y="1571"/>
                  </a:lnTo>
                  <a:lnTo>
                    <a:pt x="1497" y="1446"/>
                  </a:lnTo>
                  <a:lnTo>
                    <a:pt x="1516" y="1282"/>
                  </a:lnTo>
                  <a:lnTo>
                    <a:pt x="1554" y="1131"/>
                  </a:lnTo>
                  <a:lnTo>
                    <a:pt x="1606" y="906"/>
                  </a:lnTo>
                  <a:lnTo>
                    <a:pt x="1598" y="678"/>
                  </a:lnTo>
                  <a:lnTo>
                    <a:pt x="1598" y="478"/>
                  </a:lnTo>
                  <a:lnTo>
                    <a:pt x="1586" y="338"/>
                  </a:lnTo>
                  <a:lnTo>
                    <a:pt x="1554" y="276"/>
                  </a:lnTo>
                  <a:lnTo>
                    <a:pt x="1484" y="225"/>
                  </a:lnTo>
                  <a:lnTo>
                    <a:pt x="1403" y="142"/>
                  </a:lnTo>
                  <a:lnTo>
                    <a:pt x="1309" y="94"/>
                  </a:lnTo>
                  <a:close/>
                </a:path>
              </a:pathLst>
            </a:custGeom>
            <a:solidFill>
              <a:srgbClr val="C0C0C0"/>
            </a:solidFill>
            <a:ln w="1588">
              <a:solidFill>
                <a:srgbClr val="000000"/>
              </a:solidFill>
              <a:round/>
              <a:headEnd/>
              <a:tailEnd/>
            </a:ln>
          </p:spPr>
          <p:txBody>
            <a:bodyPr/>
            <a:lstStyle/>
            <a:p>
              <a:endParaRPr lang="zh-CN" altLang="en-US"/>
            </a:p>
          </p:txBody>
        </p:sp>
        <p:sp>
          <p:nvSpPr>
            <p:cNvPr id="3206" name="Freeform 299"/>
            <p:cNvSpPr>
              <a:spLocks/>
            </p:cNvSpPr>
            <p:nvPr/>
          </p:nvSpPr>
          <p:spPr bwMode="auto">
            <a:xfrm>
              <a:off x="5456" y="1772"/>
              <a:ext cx="169" cy="278"/>
            </a:xfrm>
            <a:custGeom>
              <a:avLst/>
              <a:gdLst>
                <a:gd name="T0" fmla="*/ 4 w 1014"/>
                <a:gd name="T1" fmla="*/ 38 h 1671"/>
                <a:gd name="T2" fmla="*/ 10 w 1014"/>
                <a:gd name="T3" fmla="*/ 38 h 1671"/>
                <a:gd name="T4" fmla="*/ 16 w 1014"/>
                <a:gd name="T5" fmla="*/ 36 h 1671"/>
                <a:gd name="T6" fmla="*/ 18 w 1014"/>
                <a:gd name="T7" fmla="*/ 32 h 1671"/>
                <a:gd name="T8" fmla="*/ 18 w 1014"/>
                <a:gd name="T9" fmla="*/ 29 h 1671"/>
                <a:gd name="T10" fmla="*/ 22 w 1014"/>
                <a:gd name="T11" fmla="*/ 23 h 1671"/>
                <a:gd name="T12" fmla="*/ 18 w 1014"/>
                <a:gd name="T13" fmla="*/ 26 h 1671"/>
                <a:gd name="T14" fmla="*/ 20 w 1014"/>
                <a:gd name="T15" fmla="*/ 20 h 1671"/>
                <a:gd name="T16" fmla="*/ 24 w 1014"/>
                <a:gd name="T17" fmla="*/ 14 h 1671"/>
                <a:gd name="T18" fmla="*/ 18 w 1014"/>
                <a:gd name="T19" fmla="*/ 19 h 1671"/>
                <a:gd name="T20" fmla="*/ 18 w 1014"/>
                <a:gd name="T21" fmla="*/ 10 h 1671"/>
                <a:gd name="T22" fmla="*/ 15 w 1014"/>
                <a:gd name="T23" fmla="*/ 7 h 1671"/>
                <a:gd name="T24" fmla="*/ 11 w 1014"/>
                <a:gd name="T25" fmla="*/ 6 h 1671"/>
                <a:gd name="T26" fmla="*/ 18 w 1014"/>
                <a:gd name="T27" fmla="*/ 3 h 1671"/>
                <a:gd name="T28" fmla="*/ 22 w 1014"/>
                <a:gd name="T29" fmla="*/ 6 h 1671"/>
                <a:gd name="T30" fmla="*/ 20 w 1014"/>
                <a:gd name="T31" fmla="*/ 3 h 1671"/>
                <a:gd name="T32" fmla="*/ 16 w 1014"/>
                <a:gd name="T33" fmla="*/ 2 h 1671"/>
                <a:gd name="T34" fmla="*/ 18 w 1014"/>
                <a:gd name="T35" fmla="*/ 1 h 1671"/>
                <a:gd name="T36" fmla="*/ 21 w 1014"/>
                <a:gd name="T37" fmla="*/ 0 h 1671"/>
                <a:gd name="T38" fmla="*/ 24 w 1014"/>
                <a:gd name="T39" fmla="*/ 3 h 1671"/>
                <a:gd name="T40" fmla="*/ 27 w 1014"/>
                <a:gd name="T41" fmla="*/ 5 h 1671"/>
                <a:gd name="T42" fmla="*/ 28 w 1014"/>
                <a:gd name="T43" fmla="*/ 9 h 1671"/>
                <a:gd name="T44" fmla="*/ 28 w 1014"/>
                <a:gd name="T45" fmla="*/ 17 h 1671"/>
                <a:gd name="T46" fmla="*/ 27 w 1014"/>
                <a:gd name="T47" fmla="*/ 27 h 1671"/>
                <a:gd name="T48" fmla="*/ 25 w 1014"/>
                <a:gd name="T49" fmla="*/ 36 h 1671"/>
                <a:gd name="T50" fmla="*/ 25 w 1014"/>
                <a:gd name="T51" fmla="*/ 42 h 1671"/>
                <a:gd name="T52" fmla="*/ 23 w 1014"/>
                <a:gd name="T53" fmla="*/ 45 h 1671"/>
                <a:gd name="T54" fmla="*/ 20 w 1014"/>
                <a:gd name="T55" fmla="*/ 46 h 1671"/>
                <a:gd name="T56" fmla="*/ 17 w 1014"/>
                <a:gd name="T57" fmla="*/ 46 h 1671"/>
                <a:gd name="T58" fmla="*/ 15 w 1014"/>
                <a:gd name="T59" fmla="*/ 43 h 1671"/>
                <a:gd name="T60" fmla="*/ 14 w 1014"/>
                <a:gd name="T61" fmla="*/ 42 h 1671"/>
                <a:gd name="T62" fmla="*/ 11 w 1014"/>
                <a:gd name="T63" fmla="*/ 45 h 1671"/>
                <a:gd name="T64" fmla="*/ 8 w 1014"/>
                <a:gd name="T65" fmla="*/ 46 h 1671"/>
                <a:gd name="T66" fmla="*/ 5 w 1014"/>
                <a:gd name="T67" fmla="*/ 45 h 1671"/>
                <a:gd name="T68" fmla="*/ 7 w 1014"/>
                <a:gd name="T69" fmla="*/ 43 h 1671"/>
                <a:gd name="T70" fmla="*/ 10 w 1014"/>
                <a:gd name="T71" fmla="*/ 40 h 1671"/>
                <a:gd name="T72" fmla="*/ 5 w 1014"/>
                <a:gd name="T73" fmla="*/ 43 h 1671"/>
                <a:gd name="T74" fmla="*/ 1 w 1014"/>
                <a:gd name="T75" fmla="*/ 44 h 1671"/>
                <a:gd name="T76" fmla="*/ 0 w 1014"/>
                <a:gd name="T77" fmla="*/ 42 h 167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14"/>
                <a:gd name="T118" fmla="*/ 0 h 1671"/>
                <a:gd name="T119" fmla="*/ 1014 w 1014"/>
                <a:gd name="T120" fmla="*/ 1671 h 167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14" h="1671">
                  <a:moveTo>
                    <a:pt x="0" y="1402"/>
                  </a:moveTo>
                  <a:lnTo>
                    <a:pt x="132" y="1382"/>
                  </a:lnTo>
                  <a:lnTo>
                    <a:pt x="245" y="1376"/>
                  </a:lnTo>
                  <a:lnTo>
                    <a:pt x="370" y="1363"/>
                  </a:lnTo>
                  <a:lnTo>
                    <a:pt x="509" y="1344"/>
                  </a:lnTo>
                  <a:lnTo>
                    <a:pt x="573" y="1301"/>
                  </a:lnTo>
                  <a:lnTo>
                    <a:pt x="744" y="1088"/>
                  </a:lnTo>
                  <a:lnTo>
                    <a:pt x="656" y="1149"/>
                  </a:lnTo>
                  <a:lnTo>
                    <a:pt x="598" y="1201"/>
                  </a:lnTo>
                  <a:lnTo>
                    <a:pt x="630" y="1050"/>
                  </a:lnTo>
                  <a:lnTo>
                    <a:pt x="693" y="992"/>
                  </a:lnTo>
                  <a:lnTo>
                    <a:pt x="787" y="837"/>
                  </a:lnTo>
                  <a:lnTo>
                    <a:pt x="699" y="911"/>
                  </a:lnTo>
                  <a:lnTo>
                    <a:pt x="642" y="931"/>
                  </a:lnTo>
                  <a:lnTo>
                    <a:pt x="656" y="823"/>
                  </a:lnTo>
                  <a:lnTo>
                    <a:pt x="718" y="741"/>
                  </a:lnTo>
                  <a:lnTo>
                    <a:pt x="781" y="679"/>
                  </a:lnTo>
                  <a:lnTo>
                    <a:pt x="845" y="497"/>
                  </a:lnTo>
                  <a:lnTo>
                    <a:pt x="724" y="647"/>
                  </a:lnTo>
                  <a:lnTo>
                    <a:pt x="656" y="703"/>
                  </a:lnTo>
                  <a:lnTo>
                    <a:pt x="648" y="471"/>
                  </a:lnTo>
                  <a:lnTo>
                    <a:pt x="630" y="378"/>
                  </a:lnTo>
                  <a:lnTo>
                    <a:pt x="592" y="334"/>
                  </a:lnTo>
                  <a:lnTo>
                    <a:pt x="535" y="264"/>
                  </a:lnTo>
                  <a:lnTo>
                    <a:pt x="445" y="232"/>
                  </a:lnTo>
                  <a:lnTo>
                    <a:pt x="402" y="214"/>
                  </a:lnTo>
                  <a:lnTo>
                    <a:pt x="528" y="94"/>
                  </a:lnTo>
                  <a:lnTo>
                    <a:pt x="661" y="126"/>
                  </a:lnTo>
                  <a:lnTo>
                    <a:pt x="750" y="176"/>
                  </a:lnTo>
                  <a:lnTo>
                    <a:pt x="781" y="226"/>
                  </a:lnTo>
                  <a:lnTo>
                    <a:pt x="756" y="150"/>
                  </a:lnTo>
                  <a:lnTo>
                    <a:pt x="705" y="126"/>
                  </a:lnTo>
                  <a:lnTo>
                    <a:pt x="624" y="94"/>
                  </a:lnTo>
                  <a:lnTo>
                    <a:pt x="560" y="82"/>
                  </a:lnTo>
                  <a:lnTo>
                    <a:pt x="598" y="62"/>
                  </a:lnTo>
                  <a:lnTo>
                    <a:pt x="661" y="44"/>
                  </a:lnTo>
                  <a:lnTo>
                    <a:pt x="718" y="25"/>
                  </a:lnTo>
                  <a:lnTo>
                    <a:pt x="750" y="0"/>
                  </a:lnTo>
                  <a:lnTo>
                    <a:pt x="825" y="50"/>
                  </a:lnTo>
                  <a:lnTo>
                    <a:pt x="868" y="94"/>
                  </a:lnTo>
                  <a:lnTo>
                    <a:pt x="913" y="150"/>
                  </a:lnTo>
                  <a:lnTo>
                    <a:pt x="976" y="182"/>
                  </a:lnTo>
                  <a:lnTo>
                    <a:pt x="988" y="240"/>
                  </a:lnTo>
                  <a:lnTo>
                    <a:pt x="1014" y="334"/>
                  </a:lnTo>
                  <a:lnTo>
                    <a:pt x="1014" y="478"/>
                  </a:lnTo>
                  <a:lnTo>
                    <a:pt x="1008" y="628"/>
                  </a:lnTo>
                  <a:lnTo>
                    <a:pt x="1002" y="799"/>
                  </a:lnTo>
                  <a:lnTo>
                    <a:pt x="970" y="975"/>
                  </a:lnTo>
                  <a:lnTo>
                    <a:pt x="931" y="1157"/>
                  </a:lnTo>
                  <a:lnTo>
                    <a:pt x="913" y="1314"/>
                  </a:lnTo>
                  <a:lnTo>
                    <a:pt x="882" y="1426"/>
                  </a:lnTo>
                  <a:lnTo>
                    <a:pt x="888" y="1527"/>
                  </a:lnTo>
                  <a:lnTo>
                    <a:pt x="875" y="1584"/>
                  </a:lnTo>
                  <a:lnTo>
                    <a:pt x="830" y="1627"/>
                  </a:lnTo>
                  <a:lnTo>
                    <a:pt x="775" y="1664"/>
                  </a:lnTo>
                  <a:lnTo>
                    <a:pt x="699" y="1671"/>
                  </a:lnTo>
                  <a:lnTo>
                    <a:pt x="661" y="1652"/>
                  </a:lnTo>
                  <a:lnTo>
                    <a:pt x="612" y="1648"/>
                  </a:lnTo>
                  <a:lnTo>
                    <a:pt x="490" y="1622"/>
                  </a:lnTo>
                  <a:lnTo>
                    <a:pt x="541" y="1559"/>
                  </a:lnTo>
                  <a:lnTo>
                    <a:pt x="598" y="1470"/>
                  </a:lnTo>
                  <a:lnTo>
                    <a:pt x="516" y="1534"/>
                  </a:lnTo>
                  <a:lnTo>
                    <a:pt x="452" y="1590"/>
                  </a:lnTo>
                  <a:lnTo>
                    <a:pt x="407" y="1622"/>
                  </a:lnTo>
                  <a:lnTo>
                    <a:pt x="345" y="1652"/>
                  </a:lnTo>
                  <a:lnTo>
                    <a:pt x="276" y="1652"/>
                  </a:lnTo>
                  <a:lnTo>
                    <a:pt x="208" y="1652"/>
                  </a:lnTo>
                  <a:lnTo>
                    <a:pt x="170" y="1636"/>
                  </a:lnTo>
                  <a:lnTo>
                    <a:pt x="151" y="1616"/>
                  </a:lnTo>
                  <a:lnTo>
                    <a:pt x="240" y="1565"/>
                  </a:lnTo>
                  <a:lnTo>
                    <a:pt x="327" y="1484"/>
                  </a:lnTo>
                  <a:lnTo>
                    <a:pt x="352" y="1446"/>
                  </a:lnTo>
                  <a:lnTo>
                    <a:pt x="282" y="1463"/>
                  </a:lnTo>
                  <a:lnTo>
                    <a:pt x="176" y="1546"/>
                  </a:lnTo>
                  <a:lnTo>
                    <a:pt x="132" y="1584"/>
                  </a:lnTo>
                  <a:lnTo>
                    <a:pt x="32" y="1590"/>
                  </a:lnTo>
                  <a:lnTo>
                    <a:pt x="0" y="1572"/>
                  </a:lnTo>
                  <a:lnTo>
                    <a:pt x="0" y="1527"/>
                  </a:lnTo>
                  <a:lnTo>
                    <a:pt x="0" y="140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7" name="Freeform 300"/>
            <p:cNvSpPr>
              <a:spLocks/>
            </p:cNvSpPr>
            <p:nvPr/>
          </p:nvSpPr>
          <p:spPr bwMode="auto">
            <a:xfrm>
              <a:off x="5563" y="1910"/>
              <a:ext cx="50" cy="129"/>
            </a:xfrm>
            <a:custGeom>
              <a:avLst/>
              <a:gdLst>
                <a:gd name="T0" fmla="*/ 0 w 295"/>
                <a:gd name="T1" fmla="*/ 22 h 774"/>
                <a:gd name="T2" fmla="*/ 2 w 295"/>
                <a:gd name="T3" fmla="*/ 21 h 774"/>
                <a:gd name="T4" fmla="*/ 3 w 295"/>
                <a:gd name="T5" fmla="*/ 19 h 774"/>
                <a:gd name="T6" fmla="*/ 4 w 295"/>
                <a:gd name="T7" fmla="*/ 16 h 774"/>
                <a:gd name="T8" fmla="*/ 5 w 295"/>
                <a:gd name="T9" fmla="*/ 13 h 774"/>
                <a:gd name="T10" fmla="*/ 6 w 295"/>
                <a:gd name="T11" fmla="*/ 10 h 774"/>
                <a:gd name="T12" fmla="*/ 7 w 295"/>
                <a:gd name="T13" fmla="*/ 8 h 774"/>
                <a:gd name="T14" fmla="*/ 8 w 295"/>
                <a:gd name="T15" fmla="*/ 3 h 774"/>
                <a:gd name="T16" fmla="*/ 8 w 295"/>
                <a:gd name="T17" fmla="*/ 0 h 774"/>
                <a:gd name="T18" fmla="*/ 7 w 295"/>
                <a:gd name="T19" fmla="*/ 6 h 774"/>
                <a:gd name="T20" fmla="*/ 5 w 295"/>
                <a:gd name="T21" fmla="*/ 11 h 774"/>
                <a:gd name="T22" fmla="*/ 4 w 295"/>
                <a:gd name="T23" fmla="*/ 15 h 774"/>
                <a:gd name="T24" fmla="*/ 1 w 295"/>
                <a:gd name="T25" fmla="*/ 18 h 774"/>
                <a:gd name="T26" fmla="*/ 0 w 295"/>
                <a:gd name="T27" fmla="*/ 22 h 77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5"/>
                <a:gd name="T43" fmla="*/ 0 h 774"/>
                <a:gd name="T44" fmla="*/ 295 w 295"/>
                <a:gd name="T45" fmla="*/ 774 h 77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5" h="774">
                  <a:moveTo>
                    <a:pt x="0" y="774"/>
                  </a:moveTo>
                  <a:lnTo>
                    <a:pt x="51" y="748"/>
                  </a:lnTo>
                  <a:lnTo>
                    <a:pt x="107" y="686"/>
                  </a:lnTo>
                  <a:lnTo>
                    <a:pt x="156" y="573"/>
                  </a:lnTo>
                  <a:lnTo>
                    <a:pt x="183" y="477"/>
                  </a:lnTo>
                  <a:lnTo>
                    <a:pt x="220" y="371"/>
                  </a:lnTo>
                  <a:lnTo>
                    <a:pt x="239" y="270"/>
                  </a:lnTo>
                  <a:lnTo>
                    <a:pt x="270" y="114"/>
                  </a:lnTo>
                  <a:lnTo>
                    <a:pt x="295" y="0"/>
                  </a:lnTo>
                  <a:lnTo>
                    <a:pt x="232" y="226"/>
                  </a:lnTo>
                  <a:lnTo>
                    <a:pt x="183" y="402"/>
                  </a:lnTo>
                  <a:lnTo>
                    <a:pt x="126" y="521"/>
                  </a:lnTo>
                  <a:lnTo>
                    <a:pt x="38" y="648"/>
                  </a:lnTo>
                  <a:lnTo>
                    <a:pt x="0" y="77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8" name="Freeform 301"/>
            <p:cNvSpPr>
              <a:spLocks/>
            </p:cNvSpPr>
            <p:nvPr/>
          </p:nvSpPr>
          <p:spPr bwMode="auto">
            <a:xfrm>
              <a:off x="5367" y="1806"/>
              <a:ext cx="195" cy="194"/>
            </a:xfrm>
            <a:custGeom>
              <a:avLst/>
              <a:gdLst>
                <a:gd name="T0" fmla="*/ 23 w 1172"/>
                <a:gd name="T1" fmla="*/ 1 h 1162"/>
                <a:gd name="T2" fmla="*/ 20 w 1172"/>
                <a:gd name="T3" fmla="*/ 6 h 1162"/>
                <a:gd name="T4" fmla="*/ 20 w 1172"/>
                <a:gd name="T5" fmla="*/ 11 h 1162"/>
                <a:gd name="T6" fmla="*/ 20 w 1172"/>
                <a:gd name="T7" fmla="*/ 16 h 1162"/>
                <a:gd name="T8" fmla="*/ 20 w 1172"/>
                <a:gd name="T9" fmla="*/ 17 h 1162"/>
                <a:gd name="T10" fmla="*/ 20 w 1172"/>
                <a:gd name="T11" fmla="*/ 19 h 1162"/>
                <a:gd name="T12" fmla="*/ 19 w 1172"/>
                <a:gd name="T13" fmla="*/ 20 h 1162"/>
                <a:gd name="T14" fmla="*/ 18 w 1172"/>
                <a:gd name="T15" fmla="*/ 22 h 1162"/>
                <a:gd name="T16" fmla="*/ 16 w 1172"/>
                <a:gd name="T17" fmla="*/ 22 h 1162"/>
                <a:gd name="T18" fmla="*/ 8 w 1172"/>
                <a:gd name="T19" fmla="*/ 22 h 1162"/>
                <a:gd name="T20" fmla="*/ 5 w 1172"/>
                <a:gd name="T21" fmla="*/ 23 h 1162"/>
                <a:gd name="T22" fmla="*/ 0 w 1172"/>
                <a:gd name="T23" fmla="*/ 24 h 1162"/>
                <a:gd name="T24" fmla="*/ 0 w 1172"/>
                <a:gd name="T25" fmla="*/ 28 h 1162"/>
                <a:gd name="T26" fmla="*/ 3 w 1172"/>
                <a:gd name="T27" fmla="*/ 27 h 1162"/>
                <a:gd name="T28" fmla="*/ 4 w 1172"/>
                <a:gd name="T29" fmla="*/ 26 h 1162"/>
                <a:gd name="T30" fmla="*/ 4 w 1172"/>
                <a:gd name="T31" fmla="*/ 29 h 1162"/>
                <a:gd name="T32" fmla="*/ 6 w 1172"/>
                <a:gd name="T33" fmla="*/ 31 h 1162"/>
                <a:gd name="T34" fmla="*/ 11 w 1172"/>
                <a:gd name="T35" fmla="*/ 32 h 1162"/>
                <a:gd name="T36" fmla="*/ 10 w 1172"/>
                <a:gd name="T37" fmla="*/ 30 h 1162"/>
                <a:gd name="T38" fmla="*/ 8 w 1172"/>
                <a:gd name="T39" fmla="*/ 27 h 1162"/>
                <a:gd name="T40" fmla="*/ 10 w 1172"/>
                <a:gd name="T41" fmla="*/ 26 h 1162"/>
                <a:gd name="T42" fmla="*/ 11 w 1172"/>
                <a:gd name="T43" fmla="*/ 29 h 1162"/>
                <a:gd name="T44" fmla="*/ 15 w 1172"/>
                <a:gd name="T45" fmla="*/ 32 h 1162"/>
                <a:gd name="T46" fmla="*/ 20 w 1172"/>
                <a:gd name="T47" fmla="*/ 32 h 1162"/>
                <a:gd name="T48" fmla="*/ 14 w 1172"/>
                <a:gd name="T49" fmla="*/ 28 h 1162"/>
                <a:gd name="T50" fmla="*/ 12 w 1172"/>
                <a:gd name="T51" fmla="*/ 26 h 1162"/>
                <a:gd name="T52" fmla="*/ 13 w 1172"/>
                <a:gd name="T53" fmla="*/ 25 h 1162"/>
                <a:gd name="T54" fmla="*/ 15 w 1172"/>
                <a:gd name="T55" fmla="*/ 27 h 1162"/>
                <a:gd name="T56" fmla="*/ 19 w 1172"/>
                <a:gd name="T57" fmla="*/ 30 h 1162"/>
                <a:gd name="T58" fmla="*/ 22 w 1172"/>
                <a:gd name="T59" fmla="*/ 31 h 1162"/>
                <a:gd name="T60" fmla="*/ 25 w 1172"/>
                <a:gd name="T61" fmla="*/ 32 h 1162"/>
                <a:gd name="T62" fmla="*/ 23 w 1172"/>
                <a:gd name="T63" fmla="*/ 30 h 1162"/>
                <a:gd name="T64" fmla="*/ 20 w 1172"/>
                <a:gd name="T65" fmla="*/ 27 h 1162"/>
                <a:gd name="T66" fmla="*/ 21 w 1172"/>
                <a:gd name="T67" fmla="*/ 26 h 1162"/>
                <a:gd name="T68" fmla="*/ 22 w 1172"/>
                <a:gd name="T69" fmla="*/ 28 h 1162"/>
                <a:gd name="T70" fmla="*/ 25 w 1172"/>
                <a:gd name="T71" fmla="*/ 30 h 1162"/>
                <a:gd name="T72" fmla="*/ 29 w 1172"/>
                <a:gd name="T73" fmla="*/ 31 h 1162"/>
                <a:gd name="T74" fmla="*/ 31 w 1172"/>
                <a:gd name="T75" fmla="*/ 28 h 1162"/>
                <a:gd name="T76" fmla="*/ 24 w 1172"/>
                <a:gd name="T77" fmla="*/ 27 h 1162"/>
                <a:gd name="T78" fmla="*/ 20 w 1172"/>
                <a:gd name="T79" fmla="*/ 24 h 1162"/>
                <a:gd name="T80" fmla="*/ 20 w 1172"/>
                <a:gd name="T81" fmla="*/ 22 h 1162"/>
                <a:gd name="T82" fmla="*/ 21 w 1172"/>
                <a:gd name="T83" fmla="*/ 23 h 1162"/>
                <a:gd name="T84" fmla="*/ 26 w 1172"/>
                <a:gd name="T85" fmla="*/ 26 h 1162"/>
                <a:gd name="T86" fmla="*/ 31 w 1172"/>
                <a:gd name="T87" fmla="*/ 28 h 1162"/>
                <a:gd name="T88" fmla="*/ 32 w 1172"/>
                <a:gd name="T89" fmla="*/ 21 h 1162"/>
                <a:gd name="T90" fmla="*/ 29 w 1172"/>
                <a:gd name="T91" fmla="*/ 21 h 1162"/>
                <a:gd name="T92" fmla="*/ 23 w 1172"/>
                <a:gd name="T93" fmla="*/ 21 h 1162"/>
                <a:gd name="T94" fmla="*/ 22 w 1172"/>
                <a:gd name="T95" fmla="*/ 20 h 1162"/>
                <a:gd name="T96" fmla="*/ 25 w 1172"/>
                <a:gd name="T97" fmla="*/ 21 h 1162"/>
                <a:gd name="T98" fmla="*/ 32 w 1172"/>
                <a:gd name="T99" fmla="*/ 19 h 1162"/>
                <a:gd name="T100" fmla="*/ 32 w 1172"/>
                <a:gd name="T101" fmla="*/ 14 h 1162"/>
                <a:gd name="T102" fmla="*/ 32 w 1172"/>
                <a:gd name="T103" fmla="*/ 7 h 1162"/>
                <a:gd name="T104" fmla="*/ 29 w 1172"/>
                <a:gd name="T105" fmla="*/ 4 h 1162"/>
                <a:gd name="T106" fmla="*/ 32 w 1172"/>
                <a:gd name="T107" fmla="*/ 6 h 1162"/>
                <a:gd name="T108" fmla="*/ 30 w 1172"/>
                <a:gd name="T109" fmla="*/ 2 h 1162"/>
                <a:gd name="T110" fmla="*/ 27 w 1172"/>
                <a:gd name="T111" fmla="*/ 0 h 11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72"/>
                <a:gd name="T169" fmla="*/ 0 h 1162"/>
                <a:gd name="T170" fmla="*/ 1172 w 1172"/>
                <a:gd name="T171" fmla="*/ 1162 h 116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72" h="1162">
                  <a:moveTo>
                    <a:pt x="959" y="0"/>
                  </a:moveTo>
                  <a:lnTo>
                    <a:pt x="820" y="43"/>
                  </a:lnTo>
                  <a:lnTo>
                    <a:pt x="756" y="100"/>
                  </a:lnTo>
                  <a:lnTo>
                    <a:pt x="719" y="213"/>
                  </a:lnTo>
                  <a:lnTo>
                    <a:pt x="719" y="321"/>
                  </a:lnTo>
                  <a:lnTo>
                    <a:pt x="739" y="381"/>
                  </a:lnTo>
                  <a:lnTo>
                    <a:pt x="727" y="489"/>
                  </a:lnTo>
                  <a:lnTo>
                    <a:pt x="727" y="571"/>
                  </a:lnTo>
                  <a:lnTo>
                    <a:pt x="745" y="591"/>
                  </a:lnTo>
                  <a:lnTo>
                    <a:pt x="727" y="621"/>
                  </a:lnTo>
                  <a:lnTo>
                    <a:pt x="713" y="652"/>
                  </a:lnTo>
                  <a:lnTo>
                    <a:pt x="739" y="684"/>
                  </a:lnTo>
                  <a:lnTo>
                    <a:pt x="739" y="716"/>
                  </a:lnTo>
                  <a:lnTo>
                    <a:pt x="688" y="729"/>
                  </a:lnTo>
                  <a:lnTo>
                    <a:pt x="695" y="761"/>
                  </a:lnTo>
                  <a:lnTo>
                    <a:pt x="644" y="779"/>
                  </a:lnTo>
                  <a:lnTo>
                    <a:pt x="599" y="767"/>
                  </a:lnTo>
                  <a:lnTo>
                    <a:pt x="569" y="779"/>
                  </a:lnTo>
                  <a:lnTo>
                    <a:pt x="428" y="799"/>
                  </a:lnTo>
                  <a:lnTo>
                    <a:pt x="304" y="793"/>
                  </a:lnTo>
                  <a:lnTo>
                    <a:pt x="222" y="799"/>
                  </a:lnTo>
                  <a:lnTo>
                    <a:pt x="170" y="831"/>
                  </a:lnTo>
                  <a:lnTo>
                    <a:pt x="45" y="831"/>
                  </a:lnTo>
                  <a:lnTo>
                    <a:pt x="0" y="873"/>
                  </a:lnTo>
                  <a:lnTo>
                    <a:pt x="0" y="923"/>
                  </a:lnTo>
                  <a:lnTo>
                    <a:pt x="6" y="1004"/>
                  </a:lnTo>
                  <a:lnTo>
                    <a:pt x="109" y="1030"/>
                  </a:lnTo>
                  <a:lnTo>
                    <a:pt x="109" y="978"/>
                  </a:lnTo>
                  <a:lnTo>
                    <a:pt x="115" y="935"/>
                  </a:lnTo>
                  <a:lnTo>
                    <a:pt x="133" y="916"/>
                  </a:lnTo>
                  <a:lnTo>
                    <a:pt x="141" y="966"/>
                  </a:lnTo>
                  <a:lnTo>
                    <a:pt x="147" y="1030"/>
                  </a:lnTo>
                  <a:lnTo>
                    <a:pt x="170" y="1068"/>
                  </a:lnTo>
                  <a:lnTo>
                    <a:pt x="215" y="1118"/>
                  </a:lnTo>
                  <a:lnTo>
                    <a:pt x="321" y="1142"/>
                  </a:lnTo>
                  <a:lnTo>
                    <a:pt x="403" y="1155"/>
                  </a:lnTo>
                  <a:lnTo>
                    <a:pt x="499" y="1162"/>
                  </a:lnTo>
                  <a:lnTo>
                    <a:pt x="379" y="1093"/>
                  </a:lnTo>
                  <a:lnTo>
                    <a:pt x="297" y="1030"/>
                  </a:lnTo>
                  <a:lnTo>
                    <a:pt x="279" y="978"/>
                  </a:lnTo>
                  <a:lnTo>
                    <a:pt x="291" y="935"/>
                  </a:lnTo>
                  <a:lnTo>
                    <a:pt x="358" y="929"/>
                  </a:lnTo>
                  <a:lnTo>
                    <a:pt x="385" y="978"/>
                  </a:lnTo>
                  <a:lnTo>
                    <a:pt x="403" y="1036"/>
                  </a:lnTo>
                  <a:lnTo>
                    <a:pt x="467" y="1098"/>
                  </a:lnTo>
                  <a:lnTo>
                    <a:pt x="537" y="1149"/>
                  </a:lnTo>
                  <a:lnTo>
                    <a:pt x="607" y="1155"/>
                  </a:lnTo>
                  <a:lnTo>
                    <a:pt x="713" y="1149"/>
                  </a:lnTo>
                  <a:lnTo>
                    <a:pt x="599" y="1061"/>
                  </a:lnTo>
                  <a:lnTo>
                    <a:pt x="517" y="1016"/>
                  </a:lnTo>
                  <a:lnTo>
                    <a:pt x="454" y="966"/>
                  </a:lnTo>
                  <a:lnTo>
                    <a:pt x="435" y="929"/>
                  </a:lnTo>
                  <a:lnTo>
                    <a:pt x="441" y="891"/>
                  </a:lnTo>
                  <a:lnTo>
                    <a:pt x="479" y="885"/>
                  </a:lnTo>
                  <a:lnTo>
                    <a:pt x="523" y="923"/>
                  </a:lnTo>
                  <a:lnTo>
                    <a:pt x="549" y="972"/>
                  </a:lnTo>
                  <a:lnTo>
                    <a:pt x="607" y="1036"/>
                  </a:lnTo>
                  <a:lnTo>
                    <a:pt x="675" y="1068"/>
                  </a:lnTo>
                  <a:lnTo>
                    <a:pt x="727" y="1098"/>
                  </a:lnTo>
                  <a:lnTo>
                    <a:pt x="782" y="1123"/>
                  </a:lnTo>
                  <a:lnTo>
                    <a:pt x="846" y="1136"/>
                  </a:lnTo>
                  <a:lnTo>
                    <a:pt x="921" y="1136"/>
                  </a:lnTo>
                  <a:lnTo>
                    <a:pt x="994" y="1122"/>
                  </a:lnTo>
                  <a:lnTo>
                    <a:pt x="833" y="1068"/>
                  </a:lnTo>
                  <a:lnTo>
                    <a:pt x="771" y="1036"/>
                  </a:lnTo>
                  <a:lnTo>
                    <a:pt x="727" y="978"/>
                  </a:lnTo>
                  <a:lnTo>
                    <a:pt x="719" y="929"/>
                  </a:lnTo>
                  <a:lnTo>
                    <a:pt x="756" y="929"/>
                  </a:lnTo>
                  <a:lnTo>
                    <a:pt x="777" y="972"/>
                  </a:lnTo>
                  <a:lnTo>
                    <a:pt x="808" y="1010"/>
                  </a:lnTo>
                  <a:lnTo>
                    <a:pt x="859" y="1049"/>
                  </a:lnTo>
                  <a:lnTo>
                    <a:pt x="914" y="1087"/>
                  </a:lnTo>
                  <a:lnTo>
                    <a:pt x="989" y="1119"/>
                  </a:lnTo>
                  <a:lnTo>
                    <a:pt x="1046" y="1098"/>
                  </a:lnTo>
                  <a:lnTo>
                    <a:pt x="1072" y="1068"/>
                  </a:lnTo>
                  <a:lnTo>
                    <a:pt x="1117" y="991"/>
                  </a:lnTo>
                  <a:lnTo>
                    <a:pt x="1034" y="972"/>
                  </a:lnTo>
                  <a:lnTo>
                    <a:pt x="878" y="954"/>
                  </a:lnTo>
                  <a:lnTo>
                    <a:pt x="782" y="910"/>
                  </a:lnTo>
                  <a:lnTo>
                    <a:pt x="733" y="868"/>
                  </a:lnTo>
                  <a:lnTo>
                    <a:pt x="713" y="816"/>
                  </a:lnTo>
                  <a:lnTo>
                    <a:pt x="707" y="793"/>
                  </a:lnTo>
                  <a:lnTo>
                    <a:pt x="733" y="793"/>
                  </a:lnTo>
                  <a:lnTo>
                    <a:pt x="765" y="831"/>
                  </a:lnTo>
                  <a:lnTo>
                    <a:pt x="814" y="897"/>
                  </a:lnTo>
                  <a:lnTo>
                    <a:pt x="927" y="935"/>
                  </a:lnTo>
                  <a:lnTo>
                    <a:pt x="1034" y="968"/>
                  </a:lnTo>
                  <a:lnTo>
                    <a:pt x="1117" y="991"/>
                  </a:lnTo>
                  <a:lnTo>
                    <a:pt x="1149" y="861"/>
                  </a:lnTo>
                  <a:lnTo>
                    <a:pt x="1155" y="767"/>
                  </a:lnTo>
                  <a:lnTo>
                    <a:pt x="1155" y="683"/>
                  </a:lnTo>
                  <a:lnTo>
                    <a:pt x="1046" y="741"/>
                  </a:lnTo>
                  <a:lnTo>
                    <a:pt x="921" y="767"/>
                  </a:lnTo>
                  <a:lnTo>
                    <a:pt x="820" y="761"/>
                  </a:lnTo>
                  <a:lnTo>
                    <a:pt x="795" y="748"/>
                  </a:lnTo>
                  <a:lnTo>
                    <a:pt x="782" y="716"/>
                  </a:lnTo>
                  <a:lnTo>
                    <a:pt x="840" y="716"/>
                  </a:lnTo>
                  <a:lnTo>
                    <a:pt x="901" y="735"/>
                  </a:lnTo>
                  <a:lnTo>
                    <a:pt x="1049" y="741"/>
                  </a:lnTo>
                  <a:lnTo>
                    <a:pt x="1155" y="684"/>
                  </a:lnTo>
                  <a:lnTo>
                    <a:pt x="1161" y="565"/>
                  </a:lnTo>
                  <a:lnTo>
                    <a:pt x="1167" y="483"/>
                  </a:lnTo>
                  <a:lnTo>
                    <a:pt x="1172" y="401"/>
                  </a:lnTo>
                  <a:lnTo>
                    <a:pt x="1161" y="264"/>
                  </a:lnTo>
                  <a:lnTo>
                    <a:pt x="1129" y="213"/>
                  </a:lnTo>
                  <a:lnTo>
                    <a:pt x="1034" y="152"/>
                  </a:lnTo>
                  <a:lnTo>
                    <a:pt x="1065" y="158"/>
                  </a:lnTo>
                  <a:lnTo>
                    <a:pt x="1161" y="201"/>
                  </a:lnTo>
                  <a:lnTo>
                    <a:pt x="1123" y="113"/>
                  </a:lnTo>
                  <a:lnTo>
                    <a:pt x="1091" y="68"/>
                  </a:lnTo>
                  <a:lnTo>
                    <a:pt x="1065" y="38"/>
                  </a:lnTo>
                  <a:lnTo>
                    <a:pt x="959"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09" name="Freeform 302"/>
            <p:cNvSpPr>
              <a:spLocks/>
            </p:cNvSpPr>
            <p:nvPr/>
          </p:nvSpPr>
          <p:spPr bwMode="auto">
            <a:xfrm>
              <a:off x="5500" y="1878"/>
              <a:ext cx="49" cy="44"/>
            </a:xfrm>
            <a:custGeom>
              <a:avLst/>
              <a:gdLst>
                <a:gd name="T0" fmla="*/ 0 w 295"/>
                <a:gd name="T1" fmla="*/ 0 h 263"/>
                <a:gd name="T2" fmla="*/ 0 w 295"/>
                <a:gd name="T3" fmla="*/ 1 h 263"/>
                <a:gd name="T4" fmla="*/ 1 w 295"/>
                <a:gd name="T5" fmla="*/ 2 h 263"/>
                <a:gd name="T6" fmla="*/ 2 w 295"/>
                <a:gd name="T7" fmla="*/ 3 h 263"/>
                <a:gd name="T8" fmla="*/ 4 w 295"/>
                <a:gd name="T9" fmla="*/ 4 h 263"/>
                <a:gd name="T10" fmla="*/ 5 w 295"/>
                <a:gd name="T11" fmla="*/ 5 h 263"/>
                <a:gd name="T12" fmla="*/ 7 w 295"/>
                <a:gd name="T13" fmla="*/ 7 h 263"/>
                <a:gd name="T14" fmla="*/ 5 w 295"/>
                <a:gd name="T15" fmla="*/ 6 h 263"/>
                <a:gd name="T16" fmla="*/ 3 w 295"/>
                <a:gd name="T17" fmla="*/ 5 h 263"/>
                <a:gd name="T18" fmla="*/ 0 w 295"/>
                <a:gd name="T19" fmla="*/ 5 h 263"/>
                <a:gd name="T20" fmla="*/ 1 w 295"/>
                <a:gd name="T21" fmla="*/ 6 h 263"/>
                <a:gd name="T22" fmla="*/ 4 w 295"/>
                <a:gd name="T23" fmla="*/ 7 h 263"/>
                <a:gd name="T24" fmla="*/ 6 w 295"/>
                <a:gd name="T25" fmla="*/ 7 h 263"/>
                <a:gd name="T26" fmla="*/ 7 w 295"/>
                <a:gd name="T27" fmla="*/ 7 h 263"/>
                <a:gd name="T28" fmla="*/ 8 w 295"/>
                <a:gd name="T29" fmla="*/ 7 h 263"/>
                <a:gd name="T30" fmla="*/ 8 w 295"/>
                <a:gd name="T31" fmla="*/ 6 h 263"/>
                <a:gd name="T32" fmla="*/ 7 w 295"/>
                <a:gd name="T33" fmla="*/ 6 h 263"/>
                <a:gd name="T34" fmla="*/ 6 w 295"/>
                <a:gd name="T35" fmla="*/ 5 h 263"/>
                <a:gd name="T36" fmla="*/ 5 w 295"/>
                <a:gd name="T37" fmla="*/ 3 h 263"/>
                <a:gd name="T38" fmla="*/ 4 w 295"/>
                <a:gd name="T39" fmla="*/ 2 h 263"/>
                <a:gd name="T40" fmla="*/ 2 w 295"/>
                <a:gd name="T41" fmla="*/ 1 h 263"/>
                <a:gd name="T42" fmla="*/ 1 w 295"/>
                <a:gd name="T43" fmla="*/ 0 h 263"/>
                <a:gd name="T44" fmla="*/ 0 w 295"/>
                <a:gd name="T45" fmla="*/ 0 h 2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95"/>
                <a:gd name="T70" fmla="*/ 0 h 263"/>
                <a:gd name="T71" fmla="*/ 295 w 295"/>
                <a:gd name="T72" fmla="*/ 263 h 2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95" h="263">
                  <a:moveTo>
                    <a:pt x="0" y="0"/>
                  </a:moveTo>
                  <a:lnTo>
                    <a:pt x="0" y="21"/>
                  </a:lnTo>
                  <a:lnTo>
                    <a:pt x="38" y="71"/>
                  </a:lnTo>
                  <a:lnTo>
                    <a:pt x="75" y="99"/>
                  </a:lnTo>
                  <a:lnTo>
                    <a:pt x="152" y="158"/>
                  </a:lnTo>
                  <a:lnTo>
                    <a:pt x="184" y="182"/>
                  </a:lnTo>
                  <a:lnTo>
                    <a:pt x="260" y="239"/>
                  </a:lnTo>
                  <a:lnTo>
                    <a:pt x="178" y="213"/>
                  </a:lnTo>
                  <a:lnTo>
                    <a:pt x="97" y="188"/>
                  </a:lnTo>
                  <a:lnTo>
                    <a:pt x="16" y="182"/>
                  </a:lnTo>
                  <a:lnTo>
                    <a:pt x="22" y="207"/>
                  </a:lnTo>
                  <a:lnTo>
                    <a:pt x="152" y="231"/>
                  </a:lnTo>
                  <a:lnTo>
                    <a:pt x="222" y="257"/>
                  </a:lnTo>
                  <a:lnTo>
                    <a:pt x="260" y="263"/>
                  </a:lnTo>
                  <a:lnTo>
                    <a:pt x="292" y="252"/>
                  </a:lnTo>
                  <a:lnTo>
                    <a:pt x="295" y="222"/>
                  </a:lnTo>
                  <a:lnTo>
                    <a:pt x="269" y="199"/>
                  </a:lnTo>
                  <a:lnTo>
                    <a:pt x="232" y="162"/>
                  </a:lnTo>
                  <a:lnTo>
                    <a:pt x="188" y="112"/>
                  </a:lnTo>
                  <a:lnTo>
                    <a:pt x="144" y="56"/>
                  </a:lnTo>
                  <a:lnTo>
                    <a:pt x="91" y="17"/>
                  </a:lnTo>
                  <a:lnTo>
                    <a:pt x="35" y="3"/>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10" name="Freeform 303"/>
            <p:cNvSpPr>
              <a:spLocks/>
            </p:cNvSpPr>
            <p:nvPr/>
          </p:nvSpPr>
          <p:spPr bwMode="auto">
            <a:xfrm>
              <a:off x="5503" y="1842"/>
              <a:ext cx="44" cy="57"/>
            </a:xfrm>
            <a:custGeom>
              <a:avLst/>
              <a:gdLst>
                <a:gd name="T0" fmla="*/ 1 w 270"/>
                <a:gd name="T1" fmla="*/ 0 h 345"/>
                <a:gd name="T2" fmla="*/ 0 w 270"/>
                <a:gd name="T3" fmla="*/ 0 h 345"/>
                <a:gd name="T4" fmla="*/ 0 w 270"/>
                <a:gd name="T5" fmla="*/ 1 h 345"/>
                <a:gd name="T6" fmla="*/ 0 w 270"/>
                <a:gd name="T7" fmla="*/ 2 h 345"/>
                <a:gd name="T8" fmla="*/ 1 w 270"/>
                <a:gd name="T9" fmla="*/ 3 h 345"/>
                <a:gd name="T10" fmla="*/ 1 w 270"/>
                <a:gd name="T11" fmla="*/ 3 h 345"/>
                <a:gd name="T12" fmla="*/ 3 w 270"/>
                <a:gd name="T13" fmla="*/ 4 h 345"/>
                <a:gd name="T14" fmla="*/ 5 w 270"/>
                <a:gd name="T15" fmla="*/ 5 h 345"/>
                <a:gd name="T16" fmla="*/ 6 w 270"/>
                <a:gd name="T17" fmla="*/ 7 h 345"/>
                <a:gd name="T18" fmla="*/ 7 w 270"/>
                <a:gd name="T19" fmla="*/ 9 h 345"/>
                <a:gd name="T20" fmla="*/ 7 w 270"/>
                <a:gd name="T21" fmla="*/ 9 h 345"/>
                <a:gd name="T22" fmla="*/ 7 w 270"/>
                <a:gd name="T23" fmla="*/ 7 h 345"/>
                <a:gd name="T24" fmla="*/ 7 w 270"/>
                <a:gd name="T25" fmla="*/ 5 h 345"/>
                <a:gd name="T26" fmla="*/ 6 w 270"/>
                <a:gd name="T27" fmla="*/ 4 h 345"/>
                <a:gd name="T28" fmla="*/ 5 w 270"/>
                <a:gd name="T29" fmla="*/ 2 h 345"/>
                <a:gd name="T30" fmla="*/ 2 w 270"/>
                <a:gd name="T31" fmla="*/ 0 h 345"/>
                <a:gd name="T32" fmla="*/ 1 w 270"/>
                <a:gd name="T33" fmla="*/ 0 h 34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70"/>
                <a:gd name="T52" fmla="*/ 0 h 345"/>
                <a:gd name="T53" fmla="*/ 270 w 270"/>
                <a:gd name="T54" fmla="*/ 345 h 34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70" h="345">
                  <a:moveTo>
                    <a:pt x="51" y="0"/>
                  </a:moveTo>
                  <a:lnTo>
                    <a:pt x="13" y="7"/>
                  </a:lnTo>
                  <a:lnTo>
                    <a:pt x="0" y="39"/>
                  </a:lnTo>
                  <a:lnTo>
                    <a:pt x="3" y="65"/>
                  </a:lnTo>
                  <a:lnTo>
                    <a:pt x="26" y="101"/>
                  </a:lnTo>
                  <a:lnTo>
                    <a:pt x="57" y="112"/>
                  </a:lnTo>
                  <a:lnTo>
                    <a:pt x="116" y="149"/>
                  </a:lnTo>
                  <a:lnTo>
                    <a:pt x="172" y="195"/>
                  </a:lnTo>
                  <a:lnTo>
                    <a:pt x="212" y="259"/>
                  </a:lnTo>
                  <a:lnTo>
                    <a:pt x="257" y="325"/>
                  </a:lnTo>
                  <a:lnTo>
                    <a:pt x="270" y="345"/>
                  </a:lnTo>
                  <a:lnTo>
                    <a:pt x="257" y="267"/>
                  </a:lnTo>
                  <a:lnTo>
                    <a:pt x="247" y="198"/>
                  </a:lnTo>
                  <a:lnTo>
                    <a:pt x="225" y="140"/>
                  </a:lnTo>
                  <a:lnTo>
                    <a:pt x="188" y="86"/>
                  </a:lnTo>
                  <a:lnTo>
                    <a:pt x="90" y="10"/>
                  </a:lnTo>
                  <a:lnTo>
                    <a:pt x="51"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11" name="Freeform 304"/>
            <p:cNvSpPr>
              <a:spLocks/>
            </p:cNvSpPr>
            <p:nvPr/>
          </p:nvSpPr>
          <p:spPr bwMode="auto">
            <a:xfrm>
              <a:off x="5494" y="1785"/>
              <a:ext cx="48" cy="34"/>
            </a:xfrm>
            <a:custGeom>
              <a:avLst/>
              <a:gdLst>
                <a:gd name="T0" fmla="*/ 0 w 287"/>
                <a:gd name="T1" fmla="*/ 6 h 199"/>
                <a:gd name="T2" fmla="*/ 1 w 287"/>
                <a:gd name="T3" fmla="*/ 5 h 199"/>
                <a:gd name="T4" fmla="*/ 4 w 287"/>
                <a:gd name="T5" fmla="*/ 4 h 199"/>
                <a:gd name="T6" fmla="*/ 5 w 287"/>
                <a:gd name="T7" fmla="*/ 3 h 199"/>
                <a:gd name="T8" fmla="*/ 8 w 287"/>
                <a:gd name="T9" fmla="*/ 0 h 199"/>
                <a:gd name="T10" fmla="*/ 6 w 287"/>
                <a:gd name="T11" fmla="*/ 1 h 199"/>
                <a:gd name="T12" fmla="*/ 4 w 287"/>
                <a:gd name="T13" fmla="*/ 2 h 199"/>
                <a:gd name="T14" fmla="*/ 3 w 287"/>
                <a:gd name="T15" fmla="*/ 3 h 199"/>
                <a:gd name="T16" fmla="*/ 2 w 287"/>
                <a:gd name="T17" fmla="*/ 4 h 199"/>
                <a:gd name="T18" fmla="*/ 0 w 287"/>
                <a:gd name="T19" fmla="*/ 6 h 19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7"/>
                <a:gd name="T31" fmla="*/ 0 h 199"/>
                <a:gd name="T32" fmla="*/ 287 w 287"/>
                <a:gd name="T33" fmla="*/ 199 h 19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7" h="199">
                  <a:moveTo>
                    <a:pt x="0" y="199"/>
                  </a:moveTo>
                  <a:lnTo>
                    <a:pt x="49" y="156"/>
                  </a:lnTo>
                  <a:lnTo>
                    <a:pt x="130" y="125"/>
                  </a:lnTo>
                  <a:lnTo>
                    <a:pt x="185" y="111"/>
                  </a:lnTo>
                  <a:lnTo>
                    <a:pt x="287" y="0"/>
                  </a:lnTo>
                  <a:lnTo>
                    <a:pt x="211" y="44"/>
                  </a:lnTo>
                  <a:lnTo>
                    <a:pt x="142" y="74"/>
                  </a:lnTo>
                  <a:lnTo>
                    <a:pt x="93" y="99"/>
                  </a:lnTo>
                  <a:lnTo>
                    <a:pt x="68" y="125"/>
                  </a:lnTo>
                  <a:lnTo>
                    <a:pt x="0" y="199"/>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12" name="Freeform 305"/>
            <p:cNvSpPr>
              <a:spLocks/>
            </p:cNvSpPr>
            <p:nvPr/>
          </p:nvSpPr>
          <p:spPr bwMode="auto">
            <a:xfrm>
              <a:off x="5458" y="1846"/>
              <a:ext cx="27" cy="86"/>
            </a:xfrm>
            <a:custGeom>
              <a:avLst/>
              <a:gdLst>
                <a:gd name="T0" fmla="*/ 0 w 162"/>
                <a:gd name="T1" fmla="*/ 14 h 514"/>
                <a:gd name="T2" fmla="*/ 2 w 162"/>
                <a:gd name="T3" fmla="*/ 14 h 514"/>
                <a:gd name="T4" fmla="*/ 3 w 162"/>
                <a:gd name="T5" fmla="*/ 14 h 514"/>
                <a:gd name="T6" fmla="*/ 3 w 162"/>
                <a:gd name="T7" fmla="*/ 14 h 514"/>
                <a:gd name="T8" fmla="*/ 3 w 162"/>
                <a:gd name="T9" fmla="*/ 13 h 514"/>
                <a:gd name="T10" fmla="*/ 4 w 162"/>
                <a:gd name="T11" fmla="*/ 13 h 514"/>
                <a:gd name="T12" fmla="*/ 4 w 162"/>
                <a:gd name="T13" fmla="*/ 12 h 514"/>
                <a:gd name="T14" fmla="*/ 4 w 162"/>
                <a:gd name="T15" fmla="*/ 11 h 514"/>
                <a:gd name="T16" fmla="*/ 4 w 162"/>
                <a:gd name="T17" fmla="*/ 11 h 514"/>
                <a:gd name="T18" fmla="*/ 4 w 162"/>
                <a:gd name="T19" fmla="*/ 10 h 514"/>
                <a:gd name="T20" fmla="*/ 4 w 162"/>
                <a:gd name="T21" fmla="*/ 9 h 514"/>
                <a:gd name="T22" fmla="*/ 4 w 162"/>
                <a:gd name="T23" fmla="*/ 6 h 514"/>
                <a:gd name="T24" fmla="*/ 4 w 162"/>
                <a:gd name="T25" fmla="*/ 4 h 514"/>
                <a:gd name="T26" fmla="*/ 4 w 162"/>
                <a:gd name="T27" fmla="*/ 3 h 514"/>
                <a:gd name="T28" fmla="*/ 4 w 162"/>
                <a:gd name="T29" fmla="*/ 0 h 514"/>
                <a:gd name="T30" fmla="*/ 3 w 162"/>
                <a:gd name="T31" fmla="*/ 4 h 514"/>
                <a:gd name="T32" fmla="*/ 2 w 162"/>
                <a:gd name="T33" fmla="*/ 8 h 514"/>
                <a:gd name="T34" fmla="*/ 1 w 162"/>
                <a:gd name="T35" fmla="*/ 12 h 514"/>
                <a:gd name="T36" fmla="*/ 0 w 162"/>
                <a:gd name="T37" fmla="*/ 14 h 51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62"/>
                <a:gd name="T58" fmla="*/ 0 h 514"/>
                <a:gd name="T59" fmla="*/ 162 w 162"/>
                <a:gd name="T60" fmla="*/ 514 h 51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62" h="514">
                  <a:moveTo>
                    <a:pt x="0" y="514"/>
                  </a:moveTo>
                  <a:lnTo>
                    <a:pt x="81" y="514"/>
                  </a:lnTo>
                  <a:lnTo>
                    <a:pt x="106" y="508"/>
                  </a:lnTo>
                  <a:lnTo>
                    <a:pt x="106" y="489"/>
                  </a:lnTo>
                  <a:lnTo>
                    <a:pt x="124" y="470"/>
                  </a:lnTo>
                  <a:lnTo>
                    <a:pt x="150" y="451"/>
                  </a:lnTo>
                  <a:lnTo>
                    <a:pt x="137" y="433"/>
                  </a:lnTo>
                  <a:lnTo>
                    <a:pt x="137" y="407"/>
                  </a:lnTo>
                  <a:lnTo>
                    <a:pt x="156" y="376"/>
                  </a:lnTo>
                  <a:lnTo>
                    <a:pt x="156" y="344"/>
                  </a:lnTo>
                  <a:lnTo>
                    <a:pt x="144" y="306"/>
                  </a:lnTo>
                  <a:lnTo>
                    <a:pt x="144" y="224"/>
                  </a:lnTo>
                  <a:lnTo>
                    <a:pt x="162" y="150"/>
                  </a:lnTo>
                  <a:lnTo>
                    <a:pt x="156" y="94"/>
                  </a:lnTo>
                  <a:lnTo>
                    <a:pt x="156" y="0"/>
                  </a:lnTo>
                  <a:lnTo>
                    <a:pt x="106" y="142"/>
                  </a:lnTo>
                  <a:lnTo>
                    <a:pt x="62" y="275"/>
                  </a:lnTo>
                  <a:lnTo>
                    <a:pt x="32" y="419"/>
                  </a:lnTo>
                  <a:lnTo>
                    <a:pt x="0" y="514"/>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13" name="Freeform 306"/>
            <p:cNvSpPr>
              <a:spLocks/>
            </p:cNvSpPr>
            <p:nvPr/>
          </p:nvSpPr>
          <p:spPr bwMode="auto">
            <a:xfrm>
              <a:off x="5498" y="1939"/>
              <a:ext cx="48" cy="16"/>
            </a:xfrm>
            <a:custGeom>
              <a:avLst/>
              <a:gdLst>
                <a:gd name="T0" fmla="*/ 6 w 289"/>
                <a:gd name="T1" fmla="*/ 1 h 97"/>
                <a:gd name="T2" fmla="*/ 5 w 289"/>
                <a:gd name="T3" fmla="*/ 0 h 97"/>
                <a:gd name="T4" fmla="*/ 3 w 289"/>
                <a:gd name="T5" fmla="*/ 0 h 97"/>
                <a:gd name="T6" fmla="*/ 1 w 289"/>
                <a:gd name="T7" fmla="*/ 0 h 97"/>
                <a:gd name="T8" fmla="*/ 0 w 289"/>
                <a:gd name="T9" fmla="*/ 0 h 97"/>
                <a:gd name="T10" fmla="*/ 0 w 289"/>
                <a:gd name="T11" fmla="*/ 1 h 97"/>
                <a:gd name="T12" fmla="*/ 1 w 289"/>
                <a:gd name="T13" fmla="*/ 2 h 97"/>
                <a:gd name="T14" fmla="*/ 3 w 289"/>
                <a:gd name="T15" fmla="*/ 2 h 97"/>
                <a:gd name="T16" fmla="*/ 6 w 289"/>
                <a:gd name="T17" fmla="*/ 3 h 97"/>
                <a:gd name="T18" fmla="*/ 8 w 289"/>
                <a:gd name="T19" fmla="*/ 2 h 97"/>
                <a:gd name="T20" fmla="*/ 6 w 289"/>
                <a:gd name="T21" fmla="*/ 1 h 9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9"/>
                <a:gd name="T34" fmla="*/ 0 h 97"/>
                <a:gd name="T35" fmla="*/ 289 w 289"/>
                <a:gd name="T36" fmla="*/ 97 h 9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9" h="97">
                  <a:moveTo>
                    <a:pt x="232" y="47"/>
                  </a:moveTo>
                  <a:lnTo>
                    <a:pt x="168" y="19"/>
                  </a:lnTo>
                  <a:lnTo>
                    <a:pt x="110" y="4"/>
                  </a:lnTo>
                  <a:lnTo>
                    <a:pt x="32" y="0"/>
                  </a:lnTo>
                  <a:lnTo>
                    <a:pt x="0" y="6"/>
                  </a:lnTo>
                  <a:lnTo>
                    <a:pt x="15" y="37"/>
                  </a:lnTo>
                  <a:lnTo>
                    <a:pt x="45" y="61"/>
                  </a:lnTo>
                  <a:lnTo>
                    <a:pt x="113" y="79"/>
                  </a:lnTo>
                  <a:lnTo>
                    <a:pt x="219" y="97"/>
                  </a:lnTo>
                  <a:lnTo>
                    <a:pt x="289" y="91"/>
                  </a:lnTo>
                  <a:lnTo>
                    <a:pt x="232" y="4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14" name="Freeform 307"/>
            <p:cNvSpPr>
              <a:spLocks/>
            </p:cNvSpPr>
            <p:nvPr/>
          </p:nvSpPr>
          <p:spPr bwMode="auto">
            <a:xfrm>
              <a:off x="5458" y="1947"/>
              <a:ext cx="30" cy="36"/>
            </a:xfrm>
            <a:custGeom>
              <a:avLst/>
              <a:gdLst>
                <a:gd name="T0" fmla="*/ 2 w 176"/>
                <a:gd name="T1" fmla="*/ 2 h 216"/>
                <a:gd name="T2" fmla="*/ 2 w 176"/>
                <a:gd name="T3" fmla="*/ 0 h 216"/>
                <a:gd name="T4" fmla="*/ 1 w 176"/>
                <a:gd name="T5" fmla="*/ 0 h 216"/>
                <a:gd name="T6" fmla="*/ 0 w 176"/>
                <a:gd name="T7" fmla="*/ 0 h 216"/>
                <a:gd name="T8" fmla="*/ 0 w 176"/>
                <a:gd name="T9" fmla="*/ 1 h 216"/>
                <a:gd name="T10" fmla="*/ 1 w 176"/>
                <a:gd name="T11" fmla="*/ 2 h 216"/>
                <a:gd name="T12" fmla="*/ 1 w 176"/>
                <a:gd name="T13" fmla="*/ 3 h 216"/>
                <a:gd name="T14" fmla="*/ 2 w 176"/>
                <a:gd name="T15" fmla="*/ 4 h 216"/>
                <a:gd name="T16" fmla="*/ 3 w 176"/>
                <a:gd name="T17" fmla="*/ 5 h 216"/>
                <a:gd name="T18" fmla="*/ 5 w 176"/>
                <a:gd name="T19" fmla="*/ 6 h 216"/>
                <a:gd name="T20" fmla="*/ 3 w 176"/>
                <a:gd name="T21" fmla="*/ 4 h 216"/>
                <a:gd name="T22" fmla="*/ 3 w 176"/>
                <a:gd name="T23" fmla="*/ 3 h 216"/>
                <a:gd name="T24" fmla="*/ 2 w 176"/>
                <a:gd name="T25" fmla="*/ 2 h 2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6"/>
                <a:gd name="T40" fmla="*/ 0 h 216"/>
                <a:gd name="T41" fmla="*/ 176 w 176"/>
                <a:gd name="T42" fmla="*/ 216 h 21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6" h="216">
                  <a:moveTo>
                    <a:pt x="81" y="59"/>
                  </a:moveTo>
                  <a:lnTo>
                    <a:pt x="59" y="14"/>
                  </a:lnTo>
                  <a:lnTo>
                    <a:pt x="26" y="0"/>
                  </a:lnTo>
                  <a:lnTo>
                    <a:pt x="3" y="11"/>
                  </a:lnTo>
                  <a:lnTo>
                    <a:pt x="0" y="35"/>
                  </a:lnTo>
                  <a:lnTo>
                    <a:pt x="15" y="76"/>
                  </a:lnTo>
                  <a:lnTo>
                    <a:pt x="40" y="115"/>
                  </a:lnTo>
                  <a:lnTo>
                    <a:pt x="71" y="150"/>
                  </a:lnTo>
                  <a:lnTo>
                    <a:pt x="113" y="185"/>
                  </a:lnTo>
                  <a:lnTo>
                    <a:pt x="176" y="216"/>
                  </a:lnTo>
                  <a:lnTo>
                    <a:pt x="119" y="153"/>
                  </a:lnTo>
                  <a:lnTo>
                    <a:pt x="100" y="108"/>
                  </a:lnTo>
                  <a:lnTo>
                    <a:pt x="81" y="5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15" name="Freeform 308"/>
            <p:cNvSpPr>
              <a:spLocks/>
            </p:cNvSpPr>
            <p:nvPr/>
          </p:nvSpPr>
          <p:spPr bwMode="auto">
            <a:xfrm>
              <a:off x="5506" y="1757"/>
              <a:ext cx="70" cy="44"/>
            </a:xfrm>
            <a:custGeom>
              <a:avLst/>
              <a:gdLst>
                <a:gd name="T0" fmla="*/ 0 w 418"/>
                <a:gd name="T1" fmla="*/ 7 h 260"/>
                <a:gd name="T2" fmla="*/ 0 w 418"/>
                <a:gd name="T3" fmla="*/ 4 h 260"/>
                <a:gd name="T4" fmla="*/ 3 w 418"/>
                <a:gd name="T5" fmla="*/ 3 h 260"/>
                <a:gd name="T6" fmla="*/ 6 w 418"/>
                <a:gd name="T7" fmla="*/ 2 h 260"/>
                <a:gd name="T8" fmla="*/ 9 w 418"/>
                <a:gd name="T9" fmla="*/ 1 h 260"/>
                <a:gd name="T10" fmla="*/ 11 w 418"/>
                <a:gd name="T11" fmla="*/ 0 h 260"/>
                <a:gd name="T12" fmla="*/ 12 w 418"/>
                <a:gd name="T13" fmla="*/ 2 h 260"/>
                <a:gd name="T14" fmla="*/ 10 w 418"/>
                <a:gd name="T15" fmla="*/ 3 h 260"/>
                <a:gd name="T16" fmla="*/ 7 w 418"/>
                <a:gd name="T17" fmla="*/ 4 h 260"/>
                <a:gd name="T18" fmla="*/ 5 w 418"/>
                <a:gd name="T19" fmla="*/ 5 h 260"/>
                <a:gd name="T20" fmla="*/ 3 w 418"/>
                <a:gd name="T21" fmla="*/ 6 h 260"/>
                <a:gd name="T22" fmla="*/ 0 w 418"/>
                <a:gd name="T23" fmla="*/ 7 h 26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8"/>
                <a:gd name="T37" fmla="*/ 0 h 260"/>
                <a:gd name="T38" fmla="*/ 418 w 418"/>
                <a:gd name="T39" fmla="*/ 260 h 26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8" h="260">
                  <a:moveTo>
                    <a:pt x="0" y="260"/>
                  </a:moveTo>
                  <a:lnTo>
                    <a:pt x="13" y="153"/>
                  </a:lnTo>
                  <a:lnTo>
                    <a:pt x="101" y="116"/>
                  </a:lnTo>
                  <a:lnTo>
                    <a:pt x="220" y="69"/>
                  </a:lnTo>
                  <a:lnTo>
                    <a:pt x="304" y="35"/>
                  </a:lnTo>
                  <a:lnTo>
                    <a:pt x="386" y="0"/>
                  </a:lnTo>
                  <a:lnTo>
                    <a:pt x="418" y="76"/>
                  </a:lnTo>
                  <a:lnTo>
                    <a:pt x="341" y="119"/>
                  </a:lnTo>
                  <a:lnTo>
                    <a:pt x="252" y="150"/>
                  </a:lnTo>
                  <a:lnTo>
                    <a:pt x="182" y="170"/>
                  </a:lnTo>
                  <a:lnTo>
                    <a:pt x="98" y="216"/>
                  </a:lnTo>
                  <a:lnTo>
                    <a:pt x="0" y="26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136" name="Group 309"/>
          <p:cNvGrpSpPr>
            <a:grpSpLocks/>
          </p:cNvGrpSpPr>
          <p:nvPr/>
        </p:nvGrpSpPr>
        <p:grpSpPr bwMode="auto">
          <a:xfrm>
            <a:off x="8748713" y="3314700"/>
            <a:ext cx="228600" cy="307975"/>
            <a:chOff x="5511" y="1960"/>
            <a:chExt cx="144" cy="194"/>
          </a:xfrm>
        </p:grpSpPr>
        <p:sp>
          <p:nvSpPr>
            <p:cNvPr id="3200" name="Freeform 310"/>
            <p:cNvSpPr>
              <a:spLocks/>
            </p:cNvSpPr>
            <p:nvPr/>
          </p:nvSpPr>
          <p:spPr bwMode="auto">
            <a:xfrm>
              <a:off x="5511" y="1960"/>
              <a:ext cx="144" cy="194"/>
            </a:xfrm>
            <a:custGeom>
              <a:avLst/>
              <a:gdLst>
                <a:gd name="T0" fmla="*/ 11 w 863"/>
                <a:gd name="T1" fmla="*/ 5 h 1164"/>
                <a:gd name="T2" fmla="*/ 15 w 863"/>
                <a:gd name="T3" fmla="*/ 4 h 1164"/>
                <a:gd name="T4" fmla="*/ 18 w 863"/>
                <a:gd name="T5" fmla="*/ 4 h 1164"/>
                <a:gd name="T6" fmla="*/ 19 w 863"/>
                <a:gd name="T7" fmla="*/ 2 h 1164"/>
                <a:gd name="T8" fmla="*/ 19 w 863"/>
                <a:gd name="T9" fmla="*/ 2 h 1164"/>
                <a:gd name="T10" fmla="*/ 19 w 863"/>
                <a:gd name="T11" fmla="*/ 0 h 1164"/>
                <a:gd name="T12" fmla="*/ 22 w 863"/>
                <a:gd name="T13" fmla="*/ 0 h 1164"/>
                <a:gd name="T14" fmla="*/ 24 w 863"/>
                <a:gd name="T15" fmla="*/ 0 h 1164"/>
                <a:gd name="T16" fmla="*/ 21 w 863"/>
                <a:gd name="T17" fmla="*/ 25 h 1164"/>
                <a:gd name="T18" fmla="*/ 19 w 863"/>
                <a:gd name="T19" fmla="*/ 27 h 1164"/>
                <a:gd name="T20" fmla="*/ 17 w 863"/>
                <a:gd name="T21" fmla="*/ 30 h 1164"/>
                <a:gd name="T22" fmla="*/ 13 w 863"/>
                <a:gd name="T23" fmla="*/ 31 h 1164"/>
                <a:gd name="T24" fmla="*/ 9 w 863"/>
                <a:gd name="T25" fmla="*/ 32 h 1164"/>
                <a:gd name="T26" fmla="*/ 4 w 863"/>
                <a:gd name="T27" fmla="*/ 32 h 1164"/>
                <a:gd name="T28" fmla="*/ 1 w 863"/>
                <a:gd name="T29" fmla="*/ 32 h 1164"/>
                <a:gd name="T30" fmla="*/ 0 w 863"/>
                <a:gd name="T31" fmla="*/ 30 h 1164"/>
                <a:gd name="T32" fmla="*/ 0 w 863"/>
                <a:gd name="T33" fmla="*/ 28 h 1164"/>
                <a:gd name="T34" fmla="*/ 3 w 863"/>
                <a:gd name="T35" fmla="*/ 21 h 1164"/>
                <a:gd name="T36" fmla="*/ 5 w 863"/>
                <a:gd name="T37" fmla="*/ 14 h 1164"/>
                <a:gd name="T38" fmla="*/ 6 w 863"/>
                <a:gd name="T39" fmla="*/ 9 h 1164"/>
                <a:gd name="T40" fmla="*/ 6 w 863"/>
                <a:gd name="T41" fmla="*/ 7 h 1164"/>
                <a:gd name="T42" fmla="*/ 7 w 863"/>
                <a:gd name="T43" fmla="*/ 5 h 1164"/>
                <a:gd name="T44" fmla="*/ 8 w 863"/>
                <a:gd name="T45" fmla="*/ 5 h 1164"/>
                <a:gd name="T46" fmla="*/ 11 w 863"/>
                <a:gd name="T47" fmla="*/ 5 h 116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63"/>
                <a:gd name="T73" fmla="*/ 0 h 1164"/>
                <a:gd name="T74" fmla="*/ 863 w 863"/>
                <a:gd name="T75" fmla="*/ 1164 h 116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63" h="1164">
                  <a:moveTo>
                    <a:pt x="385" y="172"/>
                  </a:moveTo>
                  <a:lnTo>
                    <a:pt x="543" y="158"/>
                  </a:lnTo>
                  <a:lnTo>
                    <a:pt x="637" y="133"/>
                  </a:lnTo>
                  <a:lnTo>
                    <a:pt x="667" y="90"/>
                  </a:lnTo>
                  <a:lnTo>
                    <a:pt x="667" y="52"/>
                  </a:lnTo>
                  <a:lnTo>
                    <a:pt x="694" y="20"/>
                  </a:lnTo>
                  <a:lnTo>
                    <a:pt x="782" y="0"/>
                  </a:lnTo>
                  <a:lnTo>
                    <a:pt x="863" y="7"/>
                  </a:lnTo>
                  <a:lnTo>
                    <a:pt x="763" y="907"/>
                  </a:lnTo>
                  <a:lnTo>
                    <a:pt x="694" y="990"/>
                  </a:lnTo>
                  <a:lnTo>
                    <a:pt x="605" y="1071"/>
                  </a:lnTo>
                  <a:lnTo>
                    <a:pt x="481" y="1134"/>
                  </a:lnTo>
                  <a:lnTo>
                    <a:pt x="334" y="1153"/>
                  </a:lnTo>
                  <a:lnTo>
                    <a:pt x="138" y="1164"/>
                  </a:lnTo>
                  <a:lnTo>
                    <a:pt x="25" y="1147"/>
                  </a:lnTo>
                  <a:lnTo>
                    <a:pt x="0" y="1083"/>
                  </a:lnTo>
                  <a:lnTo>
                    <a:pt x="13" y="1001"/>
                  </a:lnTo>
                  <a:lnTo>
                    <a:pt x="95" y="750"/>
                  </a:lnTo>
                  <a:lnTo>
                    <a:pt x="163" y="499"/>
                  </a:lnTo>
                  <a:lnTo>
                    <a:pt x="195" y="310"/>
                  </a:lnTo>
                  <a:lnTo>
                    <a:pt x="195" y="259"/>
                  </a:lnTo>
                  <a:lnTo>
                    <a:pt x="239" y="190"/>
                  </a:lnTo>
                  <a:lnTo>
                    <a:pt x="291" y="172"/>
                  </a:lnTo>
                  <a:lnTo>
                    <a:pt x="385" y="172"/>
                  </a:lnTo>
                  <a:close/>
                </a:path>
              </a:pathLst>
            </a:custGeom>
            <a:solidFill>
              <a:srgbClr val="404040"/>
            </a:solidFill>
            <a:ln w="1588">
              <a:solidFill>
                <a:srgbClr val="000000"/>
              </a:solidFill>
              <a:round/>
              <a:headEnd/>
              <a:tailEnd/>
            </a:ln>
          </p:spPr>
          <p:txBody>
            <a:bodyPr/>
            <a:lstStyle/>
            <a:p>
              <a:endParaRPr lang="zh-CN" altLang="en-US"/>
            </a:p>
          </p:txBody>
        </p:sp>
        <p:sp>
          <p:nvSpPr>
            <p:cNvPr id="3201" name="Freeform 311"/>
            <p:cNvSpPr>
              <a:spLocks/>
            </p:cNvSpPr>
            <p:nvPr/>
          </p:nvSpPr>
          <p:spPr bwMode="auto">
            <a:xfrm>
              <a:off x="5528" y="1970"/>
              <a:ext cx="124" cy="177"/>
            </a:xfrm>
            <a:custGeom>
              <a:avLst/>
              <a:gdLst>
                <a:gd name="T0" fmla="*/ 7 w 743"/>
                <a:gd name="T1" fmla="*/ 6 h 1068"/>
                <a:gd name="T2" fmla="*/ 11 w 743"/>
                <a:gd name="T3" fmla="*/ 6 h 1068"/>
                <a:gd name="T4" fmla="*/ 15 w 743"/>
                <a:gd name="T5" fmla="*/ 5 h 1068"/>
                <a:gd name="T6" fmla="*/ 18 w 743"/>
                <a:gd name="T7" fmla="*/ 4 h 1068"/>
                <a:gd name="T8" fmla="*/ 19 w 743"/>
                <a:gd name="T9" fmla="*/ 3 h 1068"/>
                <a:gd name="T10" fmla="*/ 21 w 743"/>
                <a:gd name="T11" fmla="*/ 0 h 1068"/>
                <a:gd name="T12" fmla="*/ 18 w 743"/>
                <a:gd name="T13" fmla="*/ 23 h 1068"/>
                <a:gd name="T14" fmla="*/ 16 w 743"/>
                <a:gd name="T15" fmla="*/ 25 h 1068"/>
                <a:gd name="T16" fmla="*/ 14 w 743"/>
                <a:gd name="T17" fmla="*/ 27 h 1068"/>
                <a:gd name="T18" fmla="*/ 12 w 743"/>
                <a:gd name="T19" fmla="*/ 28 h 1068"/>
                <a:gd name="T20" fmla="*/ 10 w 743"/>
                <a:gd name="T21" fmla="*/ 29 h 1068"/>
                <a:gd name="T22" fmla="*/ 7 w 743"/>
                <a:gd name="T23" fmla="*/ 29 h 1068"/>
                <a:gd name="T24" fmla="*/ 5 w 743"/>
                <a:gd name="T25" fmla="*/ 29 h 1068"/>
                <a:gd name="T26" fmla="*/ 2 w 743"/>
                <a:gd name="T27" fmla="*/ 29 h 1068"/>
                <a:gd name="T28" fmla="*/ 1 w 743"/>
                <a:gd name="T29" fmla="*/ 29 h 1068"/>
                <a:gd name="T30" fmla="*/ 0 w 743"/>
                <a:gd name="T31" fmla="*/ 28 h 1068"/>
                <a:gd name="T32" fmla="*/ 0 w 743"/>
                <a:gd name="T33" fmla="*/ 26 h 1068"/>
                <a:gd name="T34" fmla="*/ 2 w 743"/>
                <a:gd name="T35" fmla="*/ 22 h 1068"/>
                <a:gd name="T36" fmla="*/ 5 w 743"/>
                <a:gd name="T37" fmla="*/ 9 h 1068"/>
                <a:gd name="T38" fmla="*/ 6 w 743"/>
                <a:gd name="T39" fmla="*/ 7 h 1068"/>
                <a:gd name="T40" fmla="*/ 7 w 743"/>
                <a:gd name="T41" fmla="*/ 6 h 106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43"/>
                <a:gd name="T64" fmla="*/ 0 h 1068"/>
                <a:gd name="T65" fmla="*/ 743 w 743"/>
                <a:gd name="T66" fmla="*/ 1068 h 106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43" h="1068">
                  <a:moveTo>
                    <a:pt x="257" y="214"/>
                  </a:moveTo>
                  <a:lnTo>
                    <a:pt x="397" y="207"/>
                  </a:lnTo>
                  <a:lnTo>
                    <a:pt x="542" y="182"/>
                  </a:lnTo>
                  <a:lnTo>
                    <a:pt x="628" y="138"/>
                  </a:lnTo>
                  <a:lnTo>
                    <a:pt x="679" y="100"/>
                  </a:lnTo>
                  <a:lnTo>
                    <a:pt x="743" y="0"/>
                  </a:lnTo>
                  <a:lnTo>
                    <a:pt x="648" y="822"/>
                  </a:lnTo>
                  <a:lnTo>
                    <a:pt x="585" y="898"/>
                  </a:lnTo>
                  <a:lnTo>
                    <a:pt x="516" y="967"/>
                  </a:lnTo>
                  <a:lnTo>
                    <a:pt x="428" y="1016"/>
                  </a:lnTo>
                  <a:lnTo>
                    <a:pt x="353" y="1042"/>
                  </a:lnTo>
                  <a:lnTo>
                    <a:pt x="257" y="1055"/>
                  </a:lnTo>
                  <a:lnTo>
                    <a:pt x="170" y="1068"/>
                  </a:lnTo>
                  <a:lnTo>
                    <a:pt x="69" y="1068"/>
                  </a:lnTo>
                  <a:lnTo>
                    <a:pt x="24" y="1055"/>
                  </a:lnTo>
                  <a:lnTo>
                    <a:pt x="0" y="1016"/>
                  </a:lnTo>
                  <a:lnTo>
                    <a:pt x="11" y="956"/>
                  </a:lnTo>
                  <a:lnTo>
                    <a:pt x="75" y="809"/>
                  </a:lnTo>
                  <a:lnTo>
                    <a:pt x="184" y="321"/>
                  </a:lnTo>
                  <a:lnTo>
                    <a:pt x="201" y="252"/>
                  </a:lnTo>
                  <a:lnTo>
                    <a:pt x="257" y="214"/>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137" name="Oval 312"/>
          <p:cNvSpPr>
            <a:spLocks noChangeArrowheads="1"/>
          </p:cNvSpPr>
          <p:nvPr/>
        </p:nvSpPr>
        <p:spPr bwMode="auto">
          <a:xfrm>
            <a:off x="1752600" y="2794000"/>
            <a:ext cx="1296988" cy="1296988"/>
          </a:xfrm>
          <a:prstGeom prst="ellipse">
            <a:avLst/>
          </a:prstGeom>
          <a:solidFill>
            <a:srgbClr val="008000"/>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p>
            <a:endParaRPr lang="zh-CN" altLang="en-US"/>
          </a:p>
        </p:txBody>
      </p:sp>
      <p:grpSp>
        <p:nvGrpSpPr>
          <p:cNvPr id="3138" name="Group 313"/>
          <p:cNvGrpSpPr>
            <a:grpSpLocks/>
          </p:cNvGrpSpPr>
          <p:nvPr/>
        </p:nvGrpSpPr>
        <p:grpSpPr bwMode="auto">
          <a:xfrm>
            <a:off x="2135188" y="2903538"/>
            <a:ext cx="457200" cy="457200"/>
            <a:chOff x="2351" y="2975"/>
            <a:chExt cx="481" cy="433"/>
          </a:xfrm>
        </p:grpSpPr>
        <p:sp>
          <p:nvSpPr>
            <p:cNvPr id="3191" name="Rectangle 314"/>
            <p:cNvSpPr>
              <a:spLocks noChangeArrowheads="1"/>
            </p:cNvSpPr>
            <p:nvPr/>
          </p:nvSpPr>
          <p:spPr bwMode="auto">
            <a:xfrm rot="-5400000">
              <a:off x="2376" y="2952"/>
              <a:ext cx="432" cy="480"/>
            </a:xfrm>
            <a:prstGeom prst="rect">
              <a:avLst/>
            </a:prstGeom>
            <a:solidFill>
              <a:srgbClr val="008000"/>
            </a:solidFill>
            <a:ln w="19050">
              <a:solidFill>
                <a:schemeClr val="tx1"/>
              </a:solidFill>
              <a:miter lim="800000"/>
              <a:headEnd/>
              <a:tailEnd/>
            </a:ln>
          </p:spPr>
          <p:txBody>
            <a:bodyPr wrap="none" anchor="ctr"/>
            <a:lstStyle/>
            <a:p>
              <a:endParaRPr lang="zh-CN" altLang="en-US"/>
            </a:p>
          </p:txBody>
        </p:sp>
        <p:sp>
          <p:nvSpPr>
            <p:cNvPr id="3192" name="Line 315"/>
            <p:cNvSpPr>
              <a:spLocks noChangeShapeType="1"/>
            </p:cNvSpPr>
            <p:nvPr/>
          </p:nvSpPr>
          <p:spPr bwMode="auto">
            <a:xfrm rot="10800000">
              <a:off x="2351" y="3321"/>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93" name="Line 316"/>
            <p:cNvSpPr>
              <a:spLocks noChangeShapeType="1"/>
            </p:cNvSpPr>
            <p:nvPr/>
          </p:nvSpPr>
          <p:spPr bwMode="auto">
            <a:xfrm rot="10800000">
              <a:off x="2351" y="3234"/>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94" name="Line 317"/>
            <p:cNvSpPr>
              <a:spLocks noChangeShapeType="1"/>
            </p:cNvSpPr>
            <p:nvPr/>
          </p:nvSpPr>
          <p:spPr bwMode="auto">
            <a:xfrm rot="10800000">
              <a:off x="2351" y="3148"/>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95" name="Line 318"/>
            <p:cNvSpPr>
              <a:spLocks noChangeShapeType="1"/>
            </p:cNvSpPr>
            <p:nvPr/>
          </p:nvSpPr>
          <p:spPr bwMode="auto">
            <a:xfrm rot="10800000">
              <a:off x="2351" y="3061"/>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96" name="Line 319"/>
            <p:cNvSpPr>
              <a:spLocks noChangeShapeType="1"/>
            </p:cNvSpPr>
            <p:nvPr/>
          </p:nvSpPr>
          <p:spPr bwMode="auto">
            <a:xfrm rot="5400000">
              <a:off x="2519" y="3191"/>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97" name="Line 320"/>
            <p:cNvSpPr>
              <a:spLocks noChangeShapeType="1"/>
            </p:cNvSpPr>
            <p:nvPr/>
          </p:nvSpPr>
          <p:spPr bwMode="auto">
            <a:xfrm rot="5400000">
              <a:off x="2423" y="3191"/>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98" name="Line 321"/>
            <p:cNvSpPr>
              <a:spLocks noChangeShapeType="1"/>
            </p:cNvSpPr>
            <p:nvPr/>
          </p:nvSpPr>
          <p:spPr bwMode="auto">
            <a:xfrm rot="5400000">
              <a:off x="2327" y="3191"/>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99" name="Line 322"/>
            <p:cNvSpPr>
              <a:spLocks noChangeShapeType="1"/>
            </p:cNvSpPr>
            <p:nvPr/>
          </p:nvSpPr>
          <p:spPr bwMode="auto">
            <a:xfrm rot="5400000">
              <a:off x="2231" y="3191"/>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139" name="Group 323"/>
          <p:cNvGrpSpPr>
            <a:grpSpLocks/>
          </p:cNvGrpSpPr>
          <p:nvPr/>
        </p:nvGrpSpPr>
        <p:grpSpPr bwMode="auto">
          <a:xfrm>
            <a:off x="2030413" y="3455988"/>
            <a:ext cx="730250" cy="457200"/>
            <a:chOff x="1296" y="768"/>
            <a:chExt cx="556" cy="336"/>
          </a:xfrm>
        </p:grpSpPr>
        <p:sp>
          <p:nvSpPr>
            <p:cNvPr id="3168" name="Rectangle 324"/>
            <p:cNvSpPr>
              <a:spLocks noChangeArrowheads="1"/>
            </p:cNvSpPr>
            <p:nvPr/>
          </p:nvSpPr>
          <p:spPr bwMode="auto">
            <a:xfrm>
              <a:off x="1296" y="768"/>
              <a:ext cx="556" cy="336"/>
            </a:xfrm>
            <a:prstGeom prst="rect">
              <a:avLst/>
            </a:prstGeom>
            <a:solidFill>
              <a:srgbClr val="008000"/>
            </a:solidFill>
            <a:ln w="12700">
              <a:solidFill>
                <a:schemeClr val="tx1"/>
              </a:solidFill>
              <a:miter lim="800000"/>
              <a:headEnd/>
              <a:tailEnd/>
            </a:ln>
          </p:spPr>
          <p:txBody>
            <a:bodyPr wrap="none" anchor="ctr"/>
            <a:lstStyle/>
            <a:p>
              <a:pPr algn="ctr"/>
              <a:endParaRPr kumimoji="1" lang="zh-CN" altLang="en-US" sz="1600">
                <a:solidFill>
                  <a:srgbClr val="3333CC"/>
                </a:solidFill>
                <a:latin typeface="Times New Roman" pitchFamily="18" charset="0"/>
              </a:endParaRPr>
            </a:p>
          </p:txBody>
        </p:sp>
        <p:grpSp>
          <p:nvGrpSpPr>
            <p:cNvPr id="3169" name="Group 325"/>
            <p:cNvGrpSpPr>
              <a:grpSpLocks/>
            </p:cNvGrpSpPr>
            <p:nvPr/>
          </p:nvGrpSpPr>
          <p:grpSpPr bwMode="auto">
            <a:xfrm>
              <a:off x="1367" y="829"/>
              <a:ext cx="393" cy="214"/>
              <a:chOff x="2928" y="3744"/>
              <a:chExt cx="528" cy="336"/>
            </a:xfrm>
          </p:grpSpPr>
          <p:grpSp>
            <p:nvGrpSpPr>
              <p:cNvPr id="3170" name="Group 326"/>
              <p:cNvGrpSpPr>
                <a:grpSpLocks/>
              </p:cNvGrpSpPr>
              <p:nvPr/>
            </p:nvGrpSpPr>
            <p:grpSpPr bwMode="auto">
              <a:xfrm>
                <a:off x="3024" y="3744"/>
                <a:ext cx="432" cy="240"/>
                <a:chOff x="2736" y="3648"/>
                <a:chExt cx="432" cy="240"/>
              </a:xfrm>
            </p:grpSpPr>
            <p:grpSp>
              <p:nvGrpSpPr>
                <p:cNvPr id="3185" name="Group 327"/>
                <p:cNvGrpSpPr>
                  <a:grpSpLocks/>
                </p:cNvGrpSpPr>
                <p:nvPr/>
              </p:nvGrpSpPr>
              <p:grpSpPr bwMode="auto">
                <a:xfrm>
                  <a:off x="2736" y="3648"/>
                  <a:ext cx="432" cy="240"/>
                  <a:chOff x="2592" y="3504"/>
                  <a:chExt cx="576" cy="384"/>
                </a:xfrm>
              </p:grpSpPr>
              <p:sp>
                <p:nvSpPr>
                  <p:cNvPr id="3187" name="Rectangle 328"/>
                  <p:cNvSpPr>
                    <a:spLocks noChangeArrowheads="1"/>
                  </p:cNvSpPr>
                  <p:nvPr/>
                </p:nvSpPr>
                <p:spPr bwMode="auto">
                  <a:xfrm>
                    <a:off x="2592" y="3504"/>
                    <a:ext cx="576" cy="384"/>
                  </a:xfrm>
                  <a:prstGeom prst="rect">
                    <a:avLst/>
                  </a:prstGeom>
                  <a:solidFill>
                    <a:srgbClr val="008000"/>
                  </a:solidFill>
                  <a:ln w="9525">
                    <a:solidFill>
                      <a:schemeClr val="tx1"/>
                    </a:solidFill>
                    <a:miter lim="800000"/>
                    <a:headEnd/>
                    <a:tailEnd/>
                  </a:ln>
                </p:spPr>
                <p:txBody>
                  <a:bodyPr wrap="none" anchor="ctr"/>
                  <a:lstStyle/>
                  <a:p>
                    <a:endParaRPr lang="zh-CN" altLang="en-US"/>
                  </a:p>
                </p:txBody>
              </p:sp>
              <p:sp>
                <p:nvSpPr>
                  <p:cNvPr id="3188" name="Freeform 329"/>
                  <p:cNvSpPr>
                    <a:spLocks/>
                  </p:cNvSpPr>
                  <p:nvPr/>
                </p:nvSpPr>
                <p:spPr bwMode="auto">
                  <a:xfrm>
                    <a:off x="2592" y="3504"/>
                    <a:ext cx="576" cy="240"/>
                  </a:xfrm>
                  <a:custGeom>
                    <a:avLst/>
                    <a:gdLst>
                      <a:gd name="T0" fmla="*/ 0 w 576"/>
                      <a:gd name="T1" fmla="*/ 0 h 240"/>
                      <a:gd name="T2" fmla="*/ 288 w 576"/>
                      <a:gd name="T3" fmla="*/ 240 h 240"/>
                      <a:gd name="T4" fmla="*/ 576 w 576"/>
                      <a:gd name="T5" fmla="*/ 0 h 240"/>
                      <a:gd name="T6" fmla="*/ 0 60000 65536"/>
                      <a:gd name="T7" fmla="*/ 0 60000 65536"/>
                      <a:gd name="T8" fmla="*/ 0 60000 65536"/>
                      <a:gd name="T9" fmla="*/ 0 w 576"/>
                      <a:gd name="T10" fmla="*/ 0 h 240"/>
                      <a:gd name="T11" fmla="*/ 576 w 576"/>
                      <a:gd name="T12" fmla="*/ 240 h 240"/>
                    </a:gdLst>
                    <a:ahLst/>
                    <a:cxnLst>
                      <a:cxn ang="T6">
                        <a:pos x="T0" y="T1"/>
                      </a:cxn>
                      <a:cxn ang="T7">
                        <a:pos x="T2" y="T3"/>
                      </a:cxn>
                      <a:cxn ang="T8">
                        <a:pos x="T4" y="T5"/>
                      </a:cxn>
                    </a:cxnLst>
                    <a:rect l="T9" t="T10" r="T11" b="T12"/>
                    <a:pathLst>
                      <a:path w="576" h="240">
                        <a:moveTo>
                          <a:pt x="0" y="0"/>
                        </a:moveTo>
                        <a:lnTo>
                          <a:pt x="288" y="240"/>
                        </a:lnTo>
                        <a:lnTo>
                          <a:pt x="576" y="0"/>
                        </a:lnTo>
                      </a:path>
                    </a:pathLst>
                  </a:custGeom>
                  <a:solidFill>
                    <a:srgbClr val="008000"/>
                  </a:solidFill>
                  <a:ln w="9525">
                    <a:solidFill>
                      <a:schemeClr val="tx1"/>
                    </a:solidFill>
                    <a:round/>
                    <a:headEnd/>
                    <a:tailEnd/>
                  </a:ln>
                </p:spPr>
                <p:txBody>
                  <a:bodyPr wrap="none" anchor="ctr"/>
                  <a:lstStyle/>
                  <a:p>
                    <a:endParaRPr lang="zh-CN" altLang="en-US"/>
                  </a:p>
                </p:txBody>
              </p:sp>
              <p:sp>
                <p:nvSpPr>
                  <p:cNvPr id="3189" name="Line 330"/>
                  <p:cNvSpPr>
                    <a:spLocks noChangeShapeType="1"/>
                  </p:cNvSpPr>
                  <p:nvPr/>
                </p:nvSpPr>
                <p:spPr bwMode="auto">
                  <a:xfrm flipV="1">
                    <a:off x="2592" y="3704"/>
                    <a:ext cx="232" cy="1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90" name="Line 331"/>
                  <p:cNvSpPr>
                    <a:spLocks noChangeShapeType="1"/>
                  </p:cNvSpPr>
                  <p:nvPr/>
                </p:nvSpPr>
                <p:spPr bwMode="auto">
                  <a:xfrm flipH="1" flipV="1">
                    <a:off x="2936" y="3704"/>
                    <a:ext cx="232" cy="1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186" name="Line 332"/>
                <p:cNvSpPr>
                  <a:spLocks noChangeShapeType="1"/>
                </p:cNvSpPr>
                <p:nvPr/>
              </p:nvSpPr>
              <p:spPr bwMode="auto">
                <a:xfrm>
                  <a:off x="2736" y="3648"/>
                  <a:ext cx="4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171" name="Group 333"/>
              <p:cNvGrpSpPr>
                <a:grpSpLocks/>
              </p:cNvGrpSpPr>
              <p:nvPr/>
            </p:nvGrpSpPr>
            <p:grpSpPr bwMode="auto">
              <a:xfrm>
                <a:off x="2976" y="3792"/>
                <a:ext cx="432" cy="240"/>
                <a:chOff x="2736" y="3648"/>
                <a:chExt cx="432" cy="240"/>
              </a:xfrm>
            </p:grpSpPr>
            <p:grpSp>
              <p:nvGrpSpPr>
                <p:cNvPr id="3179" name="Group 334"/>
                <p:cNvGrpSpPr>
                  <a:grpSpLocks/>
                </p:cNvGrpSpPr>
                <p:nvPr/>
              </p:nvGrpSpPr>
              <p:grpSpPr bwMode="auto">
                <a:xfrm>
                  <a:off x="2736" y="3648"/>
                  <a:ext cx="432" cy="240"/>
                  <a:chOff x="2592" y="3504"/>
                  <a:chExt cx="576" cy="384"/>
                </a:xfrm>
              </p:grpSpPr>
              <p:sp>
                <p:nvSpPr>
                  <p:cNvPr id="3181" name="Rectangle 335"/>
                  <p:cNvSpPr>
                    <a:spLocks noChangeArrowheads="1"/>
                  </p:cNvSpPr>
                  <p:nvPr/>
                </p:nvSpPr>
                <p:spPr bwMode="auto">
                  <a:xfrm>
                    <a:off x="2592" y="3504"/>
                    <a:ext cx="576" cy="384"/>
                  </a:xfrm>
                  <a:prstGeom prst="rect">
                    <a:avLst/>
                  </a:prstGeom>
                  <a:solidFill>
                    <a:srgbClr val="008000"/>
                  </a:solidFill>
                  <a:ln w="9525">
                    <a:solidFill>
                      <a:schemeClr val="tx1"/>
                    </a:solidFill>
                    <a:miter lim="800000"/>
                    <a:headEnd/>
                    <a:tailEnd/>
                  </a:ln>
                </p:spPr>
                <p:txBody>
                  <a:bodyPr wrap="none" anchor="ctr"/>
                  <a:lstStyle/>
                  <a:p>
                    <a:endParaRPr lang="zh-CN" altLang="en-US"/>
                  </a:p>
                </p:txBody>
              </p:sp>
              <p:sp>
                <p:nvSpPr>
                  <p:cNvPr id="3182" name="Freeform 336"/>
                  <p:cNvSpPr>
                    <a:spLocks/>
                  </p:cNvSpPr>
                  <p:nvPr/>
                </p:nvSpPr>
                <p:spPr bwMode="auto">
                  <a:xfrm>
                    <a:off x="2592" y="3504"/>
                    <a:ext cx="576" cy="240"/>
                  </a:xfrm>
                  <a:custGeom>
                    <a:avLst/>
                    <a:gdLst>
                      <a:gd name="T0" fmla="*/ 0 w 576"/>
                      <a:gd name="T1" fmla="*/ 0 h 240"/>
                      <a:gd name="T2" fmla="*/ 288 w 576"/>
                      <a:gd name="T3" fmla="*/ 240 h 240"/>
                      <a:gd name="T4" fmla="*/ 576 w 576"/>
                      <a:gd name="T5" fmla="*/ 0 h 240"/>
                      <a:gd name="T6" fmla="*/ 0 60000 65536"/>
                      <a:gd name="T7" fmla="*/ 0 60000 65536"/>
                      <a:gd name="T8" fmla="*/ 0 60000 65536"/>
                      <a:gd name="T9" fmla="*/ 0 w 576"/>
                      <a:gd name="T10" fmla="*/ 0 h 240"/>
                      <a:gd name="T11" fmla="*/ 576 w 576"/>
                      <a:gd name="T12" fmla="*/ 240 h 240"/>
                    </a:gdLst>
                    <a:ahLst/>
                    <a:cxnLst>
                      <a:cxn ang="T6">
                        <a:pos x="T0" y="T1"/>
                      </a:cxn>
                      <a:cxn ang="T7">
                        <a:pos x="T2" y="T3"/>
                      </a:cxn>
                      <a:cxn ang="T8">
                        <a:pos x="T4" y="T5"/>
                      </a:cxn>
                    </a:cxnLst>
                    <a:rect l="T9" t="T10" r="T11" b="T12"/>
                    <a:pathLst>
                      <a:path w="576" h="240">
                        <a:moveTo>
                          <a:pt x="0" y="0"/>
                        </a:moveTo>
                        <a:lnTo>
                          <a:pt x="288" y="240"/>
                        </a:lnTo>
                        <a:lnTo>
                          <a:pt x="576" y="0"/>
                        </a:lnTo>
                      </a:path>
                    </a:pathLst>
                  </a:custGeom>
                  <a:solidFill>
                    <a:srgbClr val="008000"/>
                  </a:solidFill>
                  <a:ln w="9525">
                    <a:solidFill>
                      <a:schemeClr val="tx1"/>
                    </a:solidFill>
                    <a:round/>
                    <a:headEnd/>
                    <a:tailEnd/>
                  </a:ln>
                </p:spPr>
                <p:txBody>
                  <a:bodyPr wrap="none" anchor="ctr"/>
                  <a:lstStyle/>
                  <a:p>
                    <a:endParaRPr lang="zh-CN" altLang="en-US"/>
                  </a:p>
                </p:txBody>
              </p:sp>
              <p:sp>
                <p:nvSpPr>
                  <p:cNvPr id="3183" name="Line 337"/>
                  <p:cNvSpPr>
                    <a:spLocks noChangeShapeType="1"/>
                  </p:cNvSpPr>
                  <p:nvPr/>
                </p:nvSpPr>
                <p:spPr bwMode="auto">
                  <a:xfrm flipV="1">
                    <a:off x="2592" y="3704"/>
                    <a:ext cx="232" cy="1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4" name="Line 338"/>
                  <p:cNvSpPr>
                    <a:spLocks noChangeShapeType="1"/>
                  </p:cNvSpPr>
                  <p:nvPr/>
                </p:nvSpPr>
                <p:spPr bwMode="auto">
                  <a:xfrm flipH="1" flipV="1">
                    <a:off x="2936" y="3704"/>
                    <a:ext cx="232" cy="1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180" name="Line 339"/>
                <p:cNvSpPr>
                  <a:spLocks noChangeShapeType="1"/>
                </p:cNvSpPr>
                <p:nvPr/>
              </p:nvSpPr>
              <p:spPr bwMode="auto">
                <a:xfrm>
                  <a:off x="2736" y="3648"/>
                  <a:ext cx="4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172" name="Group 340"/>
              <p:cNvGrpSpPr>
                <a:grpSpLocks/>
              </p:cNvGrpSpPr>
              <p:nvPr/>
            </p:nvGrpSpPr>
            <p:grpSpPr bwMode="auto">
              <a:xfrm>
                <a:off x="2928" y="3840"/>
                <a:ext cx="432" cy="240"/>
                <a:chOff x="2736" y="3648"/>
                <a:chExt cx="432" cy="240"/>
              </a:xfrm>
            </p:grpSpPr>
            <p:grpSp>
              <p:nvGrpSpPr>
                <p:cNvPr id="3173" name="Group 341"/>
                <p:cNvGrpSpPr>
                  <a:grpSpLocks/>
                </p:cNvGrpSpPr>
                <p:nvPr/>
              </p:nvGrpSpPr>
              <p:grpSpPr bwMode="auto">
                <a:xfrm>
                  <a:off x="2736" y="3648"/>
                  <a:ext cx="432" cy="240"/>
                  <a:chOff x="2592" y="3504"/>
                  <a:chExt cx="576" cy="384"/>
                </a:xfrm>
              </p:grpSpPr>
              <p:sp>
                <p:nvSpPr>
                  <p:cNvPr id="3175" name="Rectangle 342"/>
                  <p:cNvSpPr>
                    <a:spLocks noChangeArrowheads="1"/>
                  </p:cNvSpPr>
                  <p:nvPr/>
                </p:nvSpPr>
                <p:spPr bwMode="auto">
                  <a:xfrm>
                    <a:off x="2592" y="3504"/>
                    <a:ext cx="576" cy="384"/>
                  </a:xfrm>
                  <a:prstGeom prst="rect">
                    <a:avLst/>
                  </a:prstGeom>
                  <a:solidFill>
                    <a:srgbClr val="008000"/>
                  </a:solidFill>
                  <a:ln w="9525">
                    <a:solidFill>
                      <a:schemeClr val="tx1"/>
                    </a:solidFill>
                    <a:miter lim="800000"/>
                    <a:headEnd/>
                    <a:tailEnd/>
                  </a:ln>
                </p:spPr>
                <p:txBody>
                  <a:bodyPr wrap="none" anchor="ctr"/>
                  <a:lstStyle/>
                  <a:p>
                    <a:endParaRPr lang="zh-CN" altLang="en-US"/>
                  </a:p>
                </p:txBody>
              </p:sp>
              <p:sp>
                <p:nvSpPr>
                  <p:cNvPr id="3176" name="Freeform 343"/>
                  <p:cNvSpPr>
                    <a:spLocks/>
                  </p:cNvSpPr>
                  <p:nvPr/>
                </p:nvSpPr>
                <p:spPr bwMode="auto">
                  <a:xfrm>
                    <a:off x="2592" y="3504"/>
                    <a:ext cx="576" cy="240"/>
                  </a:xfrm>
                  <a:custGeom>
                    <a:avLst/>
                    <a:gdLst>
                      <a:gd name="T0" fmla="*/ 0 w 576"/>
                      <a:gd name="T1" fmla="*/ 0 h 240"/>
                      <a:gd name="T2" fmla="*/ 288 w 576"/>
                      <a:gd name="T3" fmla="*/ 240 h 240"/>
                      <a:gd name="T4" fmla="*/ 576 w 576"/>
                      <a:gd name="T5" fmla="*/ 0 h 240"/>
                      <a:gd name="T6" fmla="*/ 0 60000 65536"/>
                      <a:gd name="T7" fmla="*/ 0 60000 65536"/>
                      <a:gd name="T8" fmla="*/ 0 60000 65536"/>
                      <a:gd name="T9" fmla="*/ 0 w 576"/>
                      <a:gd name="T10" fmla="*/ 0 h 240"/>
                      <a:gd name="T11" fmla="*/ 576 w 576"/>
                      <a:gd name="T12" fmla="*/ 240 h 240"/>
                    </a:gdLst>
                    <a:ahLst/>
                    <a:cxnLst>
                      <a:cxn ang="T6">
                        <a:pos x="T0" y="T1"/>
                      </a:cxn>
                      <a:cxn ang="T7">
                        <a:pos x="T2" y="T3"/>
                      </a:cxn>
                      <a:cxn ang="T8">
                        <a:pos x="T4" y="T5"/>
                      </a:cxn>
                    </a:cxnLst>
                    <a:rect l="T9" t="T10" r="T11" b="T12"/>
                    <a:pathLst>
                      <a:path w="576" h="240">
                        <a:moveTo>
                          <a:pt x="0" y="0"/>
                        </a:moveTo>
                        <a:lnTo>
                          <a:pt x="288" y="240"/>
                        </a:lnTo>
                        <a:lnTo>
                          <a:pt x="576" y="0"/>
                        </a:lnTo>
                      </a:path>
                    </a:pathLst>
                  </a:custGeom>
                  <a:solidFill>
                    <a:srgbClr val="008000"/>
                  </a:solidFill>
                  <a:ln w="9525">
                    <a:solidFill>
                      <a:schemeClr val="tx1"/>
                    </a:solidFill>
                    <a:round/>
                    <a:headEnd/>
                    <a:tailEnd/>
                  </a:ln>
                </p:spPr>
                <p:txBody>
                  <a:bodyPr wrap="none" anchor="ctr"/>
                  <a:lstStyle/>
                  <a:p>
                    <a:endParaRPr lang="zh-CN" altLang="en-US"/>
                  </a:p>
                </p:txBody>
              </p:sp>
              <p:sp>
                <p:nvSpPr>
                  <p:cNvPr id="3177" name="Line 344"/>
                  <p:cNvSpPr>
                    <a:spLocks noChangeShapeType="1"/>
                  </p:cNvSpPr>
                  <p:nvPr/>
                </p:nvSpPr>
                <p:spPr bwMode="auto">
                  <a:xfrm flipV="1">
                    <a:off x="2592" y="3704"/>
                    <a:ext cx="232" cy="1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8" name="Line 345"/>
                  <p:cNvSpPr>
                    <a:spLocks noChangeShapeType="1"/>
                  </p:cNvSpPr>
                  <p:nvPr/>
                </p:nvSpPr>
                <p:spPr bwMode="auto">
                  <a:xfrm flipH="1" flipV="1">
                    <a:off x="2936" y="3704"/>
                    <a:ext cx="232" cy="1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174" name="Line 346"/>
                <p:cNvSpPr>
                  <a:spLocks noChangeShapeType="1"/>
                </p:cNvSpPr>
                <p:nvPr/>
              </p:nvSpPr>
              <p:spPr bwMode="auto">
                <a:xfrm>
                  <a:off x="2736" y="3648"/>
                  <a:ext cx="4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sp>
        <p:nvSpPr>
          <p:cNvPr id="1090907" name="Text Box 347"/>
          <p:cNvSpPr txBox="1">
            <a:spLocks noChangeArrowheads="1"/>
          </p:cNvSpPr>
          <p:nvPr/>
        </p:nvSpPr>
        <p:spPr bwMode="auto">
          <a:xfrm>
            <a:off x="1042988" y="2781300"/>
            <a:ext cx="8905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kumimoji="1" lang="en-US" altLang="zh-CN" sz="2000" b="1">
                <a:solidFill>
                  <a:srgbClr val="FF0000"/>
                </a:solidFill>
                <a:latin typeface="Times New Roman" pitchFamily="18" charset="0"/>
              </a:rPr>
              <a:t>SMTP</a:t>
            </a:r>
            <a:endParaRPr kumimoji="1" lang="zh-CN" altLang="en-US" sz="2000" b="1">
              <a:solidFill>
                <a:srgbClr val="FF0000"/>
              </a:solidFill>
              <a:latin typeface="Times New Roman" pitchFamily="18" charset="0"/>
            </a:endParaRPr>
          </a:p>
        </p:txBody>
      </p:sp>
      <p:sp>
        <p:nvSpPr>
          <p:cNvPr id="1090908" name="Line 348"/>
          <p:cNvSpPr>
            <a:spLocks noChangeShapeType="1"/>
          </p:cNvSpPr>
          <p:nvPr/>
        </p:nvSpPr>
        <p:spPr bwMode="auto">
          <a:xfrm flipH="1" flipV="1">
            <a:off x="2627313" y="3789363"/>
            <a:ext cx="792162" cy="360362"/>
          </a:xfrm>
          <a:prstGeom prst="line">
            <a:avLst/>
          </a:prstGeom>
          <a:noFill/>
          <a:ln w="28575">
            <a:solidFill>
              <a:srgbClr val="FF3300"/>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0909" name="Text Box 349"/>
          <p:cNvSpPr txBox="1">
            <a:spLocks noChangeArrowheads="1"/>
          </p:cNvSpPr>
          <p:nvPr/>
        </p:nvSpPr>
        <p:spPr bwMode="auto">
          <a:xfrm>
            <a:off x="7740650" y="3949700"/>
            <a:ext cx="977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kumimoji="1" lang="en-US" altLang="zh-CN">
                <a:solidFill>
                  <a:srgbClr val="3333CC"/>
                </a:solidFill>
                <a:latin typeface="Times New Roman" pitchFamily="18" charset="0"/>
                <a:ea typeface="黑体" pitchFamily="2" charset="-122"/>
              </a:rPr>
              <a:t>Postbox </a:t>
            </a:r>
          </a:p>
        </p:txBody>
      </p:sp>
      <p:sp>
        <p:nvSpPr>
          <p:cNvPr id="1090910" name="Line 350"/>
          <p:cNvSpPr>
            <a:spLocks noChangeShapeType="1"/>
          </p:cNvSpPr>
          <p:nvPr/>
        </p:nvSpPr>
        <p:spPr bwMode="auto">
          <a:xfrm rot="10800000">
            <a:off x="6877050" y="3068638"/>
            <a:ext cx="1223963" cy="935037"/>
          </a:xfrm>
          <a:prstGeom prst="line">
            <a:avLst/>
          </a:prstGeom>
          <a:noFill/>
          <a:ln w="28575">
            <a:solidFill>
              <a:srgbClr val="FF3300"/>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44" name="Text Box 351"/>
          <p:cNvSpPr txBox="1">
            <a:spLocks noChangeArrowheads="1"/>
          </p:cNvSpPr>
          <p:nvPr/>
        </p:nvSpPr>
        <p:spPr bwMode="auto">
          <a:xfrm>
            <a:off x="7885113" y="2420938"/>
            <a:ext cx="11668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kumimoji="1" lang="en-US" altLang="zh-CN">
                <a:solidFill>
                  <a:srgbClr val="3333CC"/>
                </a:solidFill>
              </a:rPr>
              <a:t>Receiver</a:t>
            </a:r>
            <a:endParaRPr kumimoji="1" lang="zh-CN" altLang="en-US">
              <a:solidFill>
                <a:srgbClr val="3333CC"/>
              </a:solidFill>
            </a:endParaRPr>
          </a:p>
        </p:txBody>
      </p:sp>
      <p:sp>
        <p:nvSpPr>
          <p:cNvPr id="1090912" name="Text Box 352"/>
          <p:cNvSpPr txBox="1">
            <a:spLocks noChangeArrowheads="1"/>
          </p:cNvSpPr>
          <p:nvPr/>
        </p:nvSpPr>
        <p:spPr bwMode="auto">
          <a:xfrm>
            <a:off x="4308475" y="-19050"/>
            <a:ext cx="184150" cy="579438"/>
          </a:xfrm>
          <a:prstGeom prst="rect">
            <a:avLst/>
          </a:prstGeom>
          <a:noFill/>
          <a:ln w="9525">
            <a:noFill/>
            <a:miter lim="800000"/>
            <a:headEnd/>
            <a:tailEnd/>
          </a:ln>
          <a:effectLst/>
        </p:spPr>
        <p:txBody>
          <a:bodyPr wrap="none">
            <a:spAutoFit/>
          </a:bodyPr>
          <a:lstStyle/>
          <a:p>
            <a:pPr algn="ctr">
              <a:defRPr/>
            </a:pPr>
            <a:endParaRPr kumimoji="1" lang="en-US" altLang="zh-CN" sz="3200" b="1">
              <a:solidFill>
                <a:srgbClr val="FFFF00"/>
              </a:solidFill>
              <a:effectLst>
                <a:outerShdw blurRad="38100" dist="38100" dir="2700000" algn="tl">
                  <a:srgbClr val="C0C0C0"/>
                </a:outerShdw>
              </a:effectLst>
              <a:latin typeface="Times New Roman" pitchFamily="18" charset="0"/>
              <a:ea typeface="黑体" pitchFamily="2" charset="-122"/>
            </a:endParaRPr>
          </a:p>
        </p:txBody>
      </p:sp>
      <p:sp>
        <p:nvSpPr>
          <p:cNvPr id="3146" name="Text Box 353"/>
          <p:cNvSpPr txBox="1">
            <a:spLocks noChangeArrowheads="1"/>
          </p:cNvSpPr>
          <p:nvPr/>
        </p:nvSpPr>
        <p:spPr bwMode="auto">
          <a:xfrm>
            <a:off x="1601788" y="4295775"/>
            <a:ext cx="15065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ctr" eaLnBrk="1" hangingPunct="1"/>
            <a:r>
              <a:rPr kumimoji="1" lang="en-US" altLang="zh-CN">
                <a:solidFill>
                  <a:srgbClr val="3333CC"/>
                </a:solidFill>
                <a:latin typeface="Tahoma" pitchFamily="34" charset="0"/>
                <a:ea typeface="黑体" pitchFamily="2" charset="-122"/>
              </a:rPr>
              <a:t>E-mail server</a:t>
            </a:r>
          </a:p>
        </p:txBody>
      </p:sp>
      <p:sp>
        <p:nvSpPr>
          <p:cNvPr id="3147" name="Text Box 355"/>
          <p:cNvSpPr txBox="1">
            <a:spLocks noChangeArrowheads="1"/>
          </p:cNvSpPr>
          <p:nvPr/>
        </p:nvSpPr>
        <p:spPr bwMode="auto">
          <a:xfrm>
            <a:off x="1646238" y="2055813"/>
            <a:ext cx="14335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ctr" eaLnBrk="1" hangingPunct="1"/>
            <a:r>
              <a:rPr kumimoji="1" lang="en-US" altLang="zh-CN">
                <a:solidFill>
                  <a:srgbClr val="3333CC"/>
                </a:solidFill>
              </a:rPr>
              <a:t>Sender</a:t>
            </a:r>
            <a:r>
              <a:rPr kumimoji="1" lang="zh-CN" altLang="en-US"/>
              <a:t> </a:t>
            </a:r>
            <a:r>
              <a:rPr kumimoji="1" lang="en-US" altLang="zh-CN" b="1">
                <a:solidFill>
                  <a:srgbClr val="3333CC"/>
                </a:solidFill>
                <a:latin typeface="Times New Roman" pitchFamily="18" charset="0"/>
                <a:ea typeface="黑体" pitchFamily="2" charset="-122"/>
              </a:rPr>
              <a:t>ISP</a:t>
            </a:r>
          </a:p>
        </p:txBody>
      </p:sp>
      <p:sp>
        <p:nvSpPr>
          <p:cNvPr id="3148" name="Text Box 356"/>
          <p:cNvSpPr txBox="1">
            <a:spLocks noChangeArrowheads="1"/>
          </p:cNvSpPr>
          <p:nvPr/>
        </p:nvSpPr>
        <p:spPr bwMode="auto">
          <a:xfrm>
            <a:off x="6245225" y="2062163"/>
            <a:ext cx="1450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ctr" eaLnBrk="1" hangingPunct="1"/>
            <a:r>
              <a:rPr kumimoji="1" lang="en-US" altLang="zh-CN">
                <a:solidFill>
                  <a:srgbClr val="3333CC"/>
                </a:solidFill>
                <a:latin typeface="Tahoma" pitchFamily="34" charset="0"/>
              </a:rPr>
              <a:t>Receiver ISP</a:t>
            </a:r>
          </a:p>
        </p:txBody>
      </p:sp>
      <p:sp>
        <p:nvSpPr>
          <p:cNvPr id="1090917" name="Line 357"/>
          <p:cNvSpPr>
            <a:spLocks noChangeShapeType="1"/>
          </p:cNvSpPr>
          <p:nvPr/>
        </p:nvSpPr>
        <p:spPr bwMode="auto">
          <a:xfrm>
            <a:off x="900113" y="3284538"/>
            <a:ext cx="1439862" cy="433387"/>
          </a:xfrm>
          <a:prstGeom prst="line">
            <a:avLst/>
          </a:prstGeom>
          <a:noFill/>
          <a:ln w="76200">
            <a:solidFill>
              <a:srgbClr val="FF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090918" name="Line 358"/>
          <p:cNvSpPr>
            <a:spLocks noChangeShapeType="1"/>
          </p:cNvSpPr>
          <p:nvPr/>
        </p:nvSpPr>
        <p:spPr bwMode="auto">
          <a:xfrm flipV="1">
            <a:off x="2339975" y="3035300"/>
            <a:ext cx="4679950" cy="682625"/>
          </a:xfrm>
          <a:prstGeom prst="line">
            <a:avLst/>
          </a:prstGeom>
          <a:noFill/>
          <a:ln w="76200">
            <a:solidFill>
              <a:srgbClr val="FF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090919" name="Text Box 359"/>
          <p:cNvSpPr txBox="1">
            <a:spLocks noChangeArrowheads="1"/>
          </p:cNvSpPr>
          <p:nvPr/>
        </p:nvSpPr>
        <p:spPr bwMode="auto">
          <a:xfrm>
            <a:off x="4140200" y="2924175"/>
            <a:ext cx="8905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kumimoji="1" lang="en-US" altLang="zh-CN" sz="2000" b="1">
                <a:solidFill>
                  <a:srgbClr val="FF0000"/>
                </a:solidFill>
                <a:latin typeface="Times New Roman" pitchFamily="18" charset="0"/>
              </a:rPr>
              <a:t>SMTP</a:t>
            </a:r>
            <a:endParaRPr kumimoji="1" lang="zh-CN" altLang="en-US" sz="2000" b="1">
              <a:solidFill>
                <a:srgbClr val="FF0000"/>
              </a:solidFill>
              <a:latin typeface="Times New Roman" pitchFamily="18" charset="0"/>
            </a:endParaRPr>
          </a:p>
        </p:txBody>
      </p:sp>
      <p:sp>
        <p:nvSpPr>
          <p:cNvPr id="1090920" name="Line 360"/>
          <p:cNvSpPr>
            <a:spLocks noChangeShapeType="1"/>
          </p:cNvSpPr>
          <p:nvPr/>
        </p:nvSpPr>
        <p:spPr bwMode="auto">
          <a:xfrm rot="10800000" flipV="1">
            <a:off x="7019925" y="2997200"/>
            <a:ext cx="1296988" cy="71438"/>
          </a:xfrm>
          <a:prstGeom prst="line">
            <a:avLst/>
          </a:prstGeom>
          <a:noFill/>
          <a:ln w="28575">
            <a:solidFill>
              <a:srgbClr val="FF3300"/>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0921" name="Line 361"/>
          <p:cNvSpPr>
            <a:spLocks noChangeShapeType="1"/>
          </p:cNvSpPr>
          <p:nvPr/>
        </p:nvSpPr>
        <p:spPr bwMode="auto">
          <a:xfrm flipV="1">
            <a:off x="6981825" y="2997200"/>
            <a:ext cx="1335088" cy="20638"/>
          </a:xfrm>
          <a:prstGeom prst="line">
            <a:avLst/>
          </a:prstGeom>
          <a:noFill/>
          <a:ln w="76200">
            <a:solidFill>
              <a:srgbClr val="FF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090922" name="Text Box 362"/>
          <p:cNvSpPr txBox="1">
            <a:spLocks noChangeArrowheads="1"/>
          </p:cNvSpPr>
          <p:nvPr/>
        </p:nvSpPr>
        <p:spPr bwMode="auto">
          <a:xfrm>
            <a:off x="6516688" y="2420938"/>
            <a:ext cx="819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kumimoji="1" lang="en-US" altLang="zh-CN" sz="2000" b="1">
                <a:solidFill>
                  <a:srgbClr val="FF0000"/>
                </a:solidFill>
                <a:latin typeface="Times New Roman" pitchFamily="18" charset="0"/>
              </a:rPr>
              <a:t>POP3</a:t>
            </a:r>
            <a:endParaRPr kumimoji="1" lang="zh-CN" altLang="en-US" sz="2000" b="1">
              <a:solidFill>
                <a:srgbClr val="FF0000"/>
              </a:solidFill>
              <a:latin typeface="Times New Roman" pitchFamily="18" charset="0"/>
            </a:endParaRPr>
          </a:p>
        </p:txBody>
      </p:sp>
      <p:sp>
        <p:nvSpPr>
          <p:cNvPr id="3155" name="Text Box 363"/>
          <p:cNvSpPr txBox="1">
            <a:spLocks noChangeArrowheads="1"/>
          </p:cNvSpPr>
          <p:nvPr/>
        </p:nvSpPr>
        <p:spPr bwMode="auto">
          <a:xfrm>
            <a:off x="1731963" y="1557338"/>
            <a:ext cx="1327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ctr" eaLnBrk="1" hangingPunct="1"/>
            <a:r>
              <a:rPr kumimoji="1" lang="en-US" altLang="zh-CN" sz="2400" b="1">
                <a:solidFill>
                  <a:srgbClr val="3333CC"/>
                </a:solidFill>
                <a:latin typeface="Times New Roman" pitchFamily="18" charset="0"/>
                <a:ea typeface="黑体" pitchFamily="2" charset="-122"/>
              </a:rPr>
              <a:t>sina.com</a:t>
            </a:r>
          </a:p>
        </p:txBody>
      </p:sp>
      <p:sp>
        <p:nvSpPr>
          <p:cNvPr id="3156" name="Text Box 364"/>
          <p:cNvSpPr txBox="1">
            <a:spLocks noChangeArrowheads="1"/>
          </p:cNvSpPr>
          <p:nvPr/>
        </p:nvSpPr>
        <p:spPr bwMode="auto">
          <a:xfrm>
            <a:off x="5946775" y="1557338"/>
            <a:ext cx="19764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ctr" eaLnBrk="1" hangingPunct="1"/>
            <a:r>
              <a:rPr kumimoji="1" lang="en-US" altLang="zh-CN" sz="2400" b="1">
                <a:solidFill>
                  <a:srgbClr val="3333CC"/>
                </a:solidFill>
                <a:latin typeface="Times New Roman" pitchFamily="18" charset="0"/>
                <a:ea typeface="黑体" pitchFamily="2" charset="-122"/>
              </a:rPr>
              <a:t>mail.cctv.com</a:t>
            </a:r>
          </a:p>
        </p:txBody>
      </p:sp>
      <p:sp>
        <p:nvSpPr>
          <p:cNvPr id="3157" name="Text Box 365"/>
          <p:cNvSpPr txBox="1">
            <a:spLocks noChangeArrowheads="1"/>
          </p:cNvSpPr>
          <p:nvPr/>
        </p:nvSpPr>
        <p:spPr bwMode="auto">
          <a:xfrm>
            <a:off x="34925" y="4797425"/>
            <a:ext cx="3205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kumimoji="1" lang="en-US" altLang="zh-CN" sz="2000">
                <a:solidFill>
                  <a:srgbClr val="3333CC"/>
                </a:solidFill>
                <a:latin typeface="Times New Roman" pitchFamily="18" charset="0"/>
                <a:ea typeface="黑体" pitchFamily="2" charset="-122"/>
              </a:rPr>
              <a:t>Sender</a:t>
            </a:r>
            <a:r>
              <a:rPr kumimoji="1" lang="zh-CN" altLang="en-US" sz="2000">
                <a:solidFill>
                  <a:srgbClr val="3333CC"/>
                </a:solidFill>
                <a:latin typeface="Times New Roman" pitchFamily="18" charset="0"/>
                <a:ea typeface="黑体" pitchFamily="2" charset="-122"/>
              </a:rPr>
              <a:t>：</a:t>
            </a:r>
            <a:r>
              <a:rPr kumimoji="1" lang="en-US" altLang="zh-CN" sz="2000" b="1">
                <a:solidFill>
                  <a:srgbClr val="3333CC"/>
                </a:solidFill>
                <a:latin typeface="Times New Roman" pitchFamily="18" charset="0"/>
                <a:ea typeface="黑体" pitchFamily="2" charset="-122"/>
              </a:rPr>
              <a:t>xyz5678@sina.com</a:t>
            </a:r>
          </a:p>
        </p:txBody>
      </p:sp>
      <p:sp>
        <p:nvSpPr>
          <p:cNvPr id="3158" name="Text Box 366"/>
          <p:cNvSpPr txBox="1">
            <a:spLocks noChangeArrowheads="1"/>
          </p:cNvSpPr>
          <p:nvPr/>
        </p:nvSpPr>
        <p:spPr bwMode="auto">
          <a:xfrm>
            <a:off x="5005388" y="4686300"/>
            <a:ext cx="3752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kumimoji="1" lang="en-US" altLang="zh-CN">
                <a:solidFill>
                  <a:srgbClr val="3333CC"/>
                </a:solidFill>
              </a:rPr>
              <a:t>Receiver</a:t>
            </a:r>
            <a:r>
              <a:rPr kumimoji="1" lang="zh-CN" altLang="en-US"/>
              <a:t> </a:t>
            </a:r>
            <a:r>
              <a:rPr kumimoji="1" lang="zh-CN" altLang="en-US" sz="2000">
                <a:solidFill>
                  <a:srgbClr val="3333CC"/>
                </a:solidFill>
                <a:latin typeface="Times New Roman" pitchFamily="18" charset="0"/>
                <a:ea typeface="黑体" pitchFamily="2" charset="-122"/>
              </a:rPr>
              <a:t>：</a:t>
            </a:r>
            <a:r>
              <a:rPr kumimoji="1" lang="en-US" altLang="zh-CN" sz="2000" b="1">
                <a:solidFill>
                  <a:srgbClr val="3333CC"/>
                </a:solidFill>
                <a:latin typeface="Times New Roman" pitchFamily="18" charset="0"/>
                <a:ea typeface="黑体" pitchFamily="2" charset="-122"/>
              </a:rPr>
              <a:t>ab30@mail.cctv.com</a:t>
            </a:r>
          </a:p>
        </p:txBody>
      </p:sp>
      <p:sp>
        <p:nvSpPr>
          <p:cNvPr id="3159" name="Text Box 368"/>
          <p:cNvSpPr txBox="1">
            <a:spLocks noChangeArrowheads="1"/>
          </p:cNvSpPr>
          <p:nvPr/>
        </p:nvSpPr>
        <p:spPr bwMode="auto">
          <a:xfrm>
            <a:off x="1979613" y="5410200"/>
            <a:ext cx="3281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kumimoji="1" lang="en-US" altLang="zh-CN" sz="2000">
                <a:solidFill>
                  <a:srgbClr val="3333CC"/>
                </a:solidFill>
                <a:latin typeface="Times New Roman" pitchFamily="18" charset="0"/>
                <a:ea typeface="黑体" pitchFamily="2" charset="-122"/>
              </a:rPr>
              <a:t>Domain name of e-mail server</a:t>
            </a:r>
            <a:endParaRPr kumimoji="1" lang="en-US" altLang="zh-CN" sz="2000" b="1">
              <a:solidFill>
                <a:srgbClr val="3333CC"/>
              </a:solidFill>
              <a:latin typeface="Times New Roman" pitchFamily="18" charset="0"/>
              <a:ea typeface="黑体" pitchFamily="2" charset="-122"/>
            </a:endParaRPr>
          </a:p>
        </p:txBody>
      </p:sp>
      <p:sp>
        <p:nvSpPr>
          <p:cNvPr id="3160" name="Line 369"/>
          <p:cNvSpPr>
            <a:spLocks noChangeShapeType="1"/>
          </p:cNvSpPr>
          <p:nvPr/>
        </p:nvSpPr>
        <p:spPr bwMode="auto">
          <a:xfrm flipV="1">
            <a:off x="2206625" y="5137150"/>
            <a:ext cx="981075" cy="14288"/>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61" name="Line 370"/>
          <p:cNvSpPr>
            <a:spLocks noChangeShapeType="1"/>
          </p:cNvSpPr>
          <p:nvPr/>
        </p:nvSpPr>
        <p:spPr bwMode="auto">
          <a:xfrm flipH="1" flipV="1">
            <a:off x="2711450" y="5151438"/>
            <a:ext cx="492125" cy="258762"/>
          </a:xfrm>
          <a:prstGeom prst="line">
            <a:avLst/>
          </a:prstGeom>
          <a:noFill/>
          <a:ln w="9525">
            <a:solidFill>
              <a:srgbClr val="3333CC"/>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nvGrpSpPr>
          <p:cNvPr id="1090905" name="Group 374"/>
          <p:cNvGrpSpPr>
            <a:grpSpLocks/>
          </p:cNvGrpSpPr>
          <p:nvPr/>
        </p:nvGrpSpPr>
        <p:grpSpPr bwMode="auto">
          <a:xfrm>
            <a:off x="155575" y="5133975"/>
            <a:ext cx="1800225" cy="701675"/>
            <a:chOff x="431" y="3521"/>
            <a:chExt cx="1134" cy="442"/>
          </a:xfrm>
        </p:grpSpPr>
        <p:sp>
          <p:nvSpPr>
            <p:cNvPr id="3165" name="Text Box 375"/>
            <p:cNvSpPr txBox="1">
              <a:spLocks noChangeArrowheads="1"/>
            </p:cNvSpPr>
            <p:nvPr/>
          </p:nvSpPr>
          <p:spPr bwMode="auto">
            <a:xfrm>
              <a:off x="431" y="3713"/>
              <a:ext cx="8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ctr" eaLnBrk="1" hangingPunct="1"/>
              <a:r>
                <a:rPr kumimoji="1" lang="en-US" altLang="zh-CN" sz="2000">
                  <a:solidFill>
                    <a:srgbClr val="3333CC"/>
                  </a:solidFill>
                  <a:latin typeface="Times New Roman" pitchFamily="18" charset="0"/>
                  <a:ea typeface="黑体" pitchFamily="2" charset="-122"/>
                </a:rPr>
                <a:t>User name</a:t>
              </a:r>
              <a:endParaRPr kumimoji="1" lang="zh-CN" altLang="en-US" sz="2000" b="1">
                <a:solidFill>
                  <a:srgbClr val="3333CC"/>
                </a:solidFill>
                <a:latin typeface="Times New Roman" pitchFamily="18" charset="0"/>
                <a:ea typeface="黑体" pitchFamily="2" charset="-122"/>
              </a:endParaRPr>
            </a:p>
          </p:txBody>
        </p:sp>
        <p:sp>
          <p:nvSpPr>
            <p:cNvPr id="3166" name="Line 376"/>
            <p:cNvSpPr>
              <a:spLocks noChangeShapeType="1"/>
            </p:cNvSpPr>
            <p:nvPr/>
          </p:nvSpPr>
          <p:spPr bwMode="auto">
            <a:xfrm flipV="1">
              <a:off x="930" y="3521"/>
              <a:ext cx="272" cy="227"/>
            </a:xfrm>
            <a:prstGeom prst="line">
              <a:avLst/>
            </a:prstGeom>
            <a:noFill/>
            <a:ln w="9525">
              <a:solidFill>
                <a:srgbClr val="3333CC"/>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167" name="Line 377"/>
            <p:cNvSpPr>
              <a:spLocks noChangeShapeType="1"/>
            </p:cNvSpPr>
            <p:nvPr/>
          </p:nvSpPr>
          <p:spPr bwMode="auto">
            <a:xfrm>
              <a:off x="1020" y="3521"/>
              <a:ext cx="545" cy="0"/>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163" name="Rectangle 379"/>
          <p:cNvSpPr>
            <a:spLocks noGrp="1" noChangeArrowheads="1"/>
          </p:cNvSpPr>
          <p:nvPr>
            <p:ph type="title"/>
          </p:nvPr>
        </p:nvSpPr>
        <p:spPr>
          <a:noFill/>
        </p:spPr>
        <p:txBody>
          <a:bodyPr/>
          <a:lstStyle/>
          <a:p>
            <a:pPr eaLnBrk="1" hangingPunct="1"/>
            <a:r>
              <a:rPr lang="en-US" altLang="zh-CN" smtClean="0"/>
              <a:t>SMTP and POP</a:t>
            </a:r>
          </a:p>
        </p:txBody>
      </p:sp>
      <p:sp>
        <p:nvSpPr>
          <p:cNvPr id="1090940" name="Rectangle 380"/>
          <p:cNvSpPr>
            <a:spLocks noChangeArrowheads="1"/>
          </p:cNvSpPr>
          <p:nvPr/>
        </p:nvSpPr>
        <p:spPr bwMode="auto">
          <a:xfrm>
            <a:off x="5580063" y="5445125"/>
            <a:ext cx="3349625" cy="641350"/>
          </a:xfrm>
          <a:prstGeom prst="rect">
            <a:avLst/>
          </a:prstGeom>
          <a:noFill/>
          <a:ln w="9525">
            <a:noFill/>
            <a:miter lim="800000"/>
            <a:headEnd/>
            <a:tailEnd/>
          </a:ln>
          <a:effectLst/>
        </p:spPr>
        <p:txBody>
          <a:bodyPr>
            <a:spAutoFit/>
          </a:bodyPr>
          <a:lstStyle/>
          <a:p>
            <a:pPr>
              <a:defRPr/>
            </a:pPr>
            <a:r>
              <a:rPr lang="en-US" altLang="zh-CN">
                <a:effectLst>
                  <a:outerShdw blurRad="38100" dist="38100" dir="2700000" algn="tl">
                    <a:srgbClr val="C0C0C0"/>
                  </a:outerShdw>
                </a:effectLst>
              </a:rPr>
              <a:t>IP and TCP are transferring  protocols of e-mail</a:t>
            </a:r>
            <a:endParaRPr lang="zh-CN" altLang="en-US">
              <a:effectLst>
                <a:outerShdw blurRad="38100" dist="38100" dir="2700000" algn="tl">
                  <a:srgbClr val="C0C0C0"/>
                </a:outerShdw>
              </a:effectLst>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90917"/>
                                        </p:tgtEl>
                                        <p:attrNameLst>
                                          <p:attrName>style.visibility</p:attrName>
                                        </p:attrNameLst>
                                      </p:cBhvr>
                                      <p:to>
                                        <p:strVal val="visible"/>
                                      </p:to>
                                    </p:set>
                                    <p:animEffect transition="in" filter="wipe(left)">
                                      <p:cBhvr>
                                        <p:cTn id="7" dur="500"/>
                                        <p:tgtEl>
                                          <p:spTgt spid="1090917"/>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090907"/>
                                        </p:tgtEl>
                                        <p:attrNameLst>
                                          <p:attrName>style.visibility</p:attrName>
                                        </p:attrNameLst>
                                      </p:cBhvr>
                                      <p:to>
                                        <p:strVal val="visible"/>
                                      </p:to>
                                    </p:set>
                                  </p:childTnLst>
                                </p:cTn>
                              </p:par>
                            </p:childTnLst>
                          </p:cTn>
                        </p:par>
                        <p:par>
                          <p:cTn id="11" fill="hold" nodeType="afterGroup">
                            <p:stCondLst>
                              <p:cond delay="500"/>
                            </p:stCondLst>
                            <p:childTnLst>
                              <p:par>
                                <p:cTn id="12" presetID="35" presetClass="emph" presetSubtype="0" fill="hold" grpId="1" nodeType="afterEffect">
                                  <p:stCondLst>
                                    <p:cond delay="500"/>
                                  </p:stCondLst>
                                  <p:childTnLst>
                                    <p:anim calcmode="discrete" valueType="str">
                                      <p:cBhvr>
                                        <p:cTn id="13" dur="1000" fill="hold"/>
                                        <p:tgtEl>
                                          <p:spTgt spid="1090907"/>
                                        </p:tgtEl>
                                        <p:attrNameLst>
                                          <p:attrName>style.visibility</p:attrName>
                                        </p:attrNameLst>
                                      </p:cBhvr>
                                      <p:tavLst>
                                        <p:tav tm="0">
                                          <p:val>
                                            <p:strVal val="hidden"/>
                                          </p:val>
                                        </p:tav>
                                        <p:tav tm="50000">
                                          <p:val>
                                            <p:strVal val="visible"/>
                                          </p:val>
                                        </p:tav>
                                      </p:tavLst>
                                    </p:anim>
                                  </p:childTnLst>
                                </p:cTn>
                              </p:par>
                            </p:childTnLst>
                          </p:cTn>
                        </p:par>
                        <p:par>
                          <p:cTn id="14" fill="hold" nodeType="afterGroup">
                            <p:stCondLst>
                              <p:cond delay="2000"/>
                            </p:stCondLst>
                            <p:childTnLst>
                              <p:par>
                                <p:cTn id="15" presetID="35" presetClass="emph" presetSubtype="0" fill="hold" grpId="2" nodeType="afterEffect">
                                  <p:stCondLst>
                                    <p:cond delay="0"/>
                                  </p:stCondLst>
                                  <p:childTnLst>
                                    <p:anim calcmode="discrete" valueType="str">
                                      <p:cBhvr>
                                        <p:cTn id="16" dur="1000" fill="hold"/>
                                        <p:tgtEl>
                                          <p:spTgt spid="1090907"/>
                                        </p:tgtEl>
                                        <p:attrNameLst>
                                          <p:attrName>style.visibility</p:attrName>
                                        </p:attrNameLst>
                                      </p:cBhvr>
                                      <p:tavLst>
                                        <p:tav tm="0">
                                          <p:val>
                                            <p:strVal val="hidden"/>
                                          </p:val>
                                        </p:tav>
                                        <p:tav tm="50000">
                                          <p:val>
                                            <p:strVal val="visible"/>
                                          </p:val>
                                        </p:tav>
                                      </p:tavLst>
                                    </p:anim>
                                  </p:childTnLst>
                                </p:cTn>
                              </p:par>
                            </p:childTnLst>
                          </p:cTn>
                        </p:par>
                        <p:par>
                          <p:cTn id="17" fill="hold" nodeType="afterGroup">
                            <p:stCondLst>
                              <p:cond delay="3000"/>
                            </p:stCondLst>
                            <p:childTnLst>
                              <p:par>
                                <p:cTn id="18" presetID="35" presetClass="emph" presetSubtype="0" fill="hold" grpId="3" nodeType="afterEffect">
                                  <p:stCondLst>
                                    <p:cond delay="0"/>
                                  </p:stCondLst>
                                  <p:childTnLst>
                                    <p:anim calcmode="discrete" valueType="str">
                                      <p:cBhvr>
                                        <p:cTn id="19" dur="1000" fill="hold"/>
                                        <p:tgtEl>
                                          <p:spTgt spid="1090907"/>
                                        </p:tgtEl>
                                        <p:attrNameLst>
                                          <p:attrName>style.visibility</p:attrName>
                                        </p:attrNameLst>
                                      </p:cBhvr>
                                      <p:tavLst>
                                        <p:tav tm="0">
                                          <p:val>
                                            <p:strVal val="hidden"/>
                                          </p:val>
                                        </p:tav>
                                        <p:tav tm="50000">
                                          <p:val>
                                            <p:strVal val="visible"/>
                                          </p:val>
                                        </p:tav>
                                      </p:tavLst>
                                    </p:anim>
                                  </p:childTnLst>
                                </p:cTn>
                              </p:par>
                            </p:childTnLst>
                          </p:cTn>
                        </p:par>
                        <p:par>
                          <p:cTn id="20" fill="hold" nodeType="afterGroup">
                            <p:stCondLst>
                              <p:cond delay="4000"/>
                            </p:stCondLst>
                            <p:childTnLst>
                              <p:par>
                                <p:cTn id="21" presetID="1" presetClass="entr" presetSubtype="0" fill="hold" grpId="0" nodeType="afterEffect">
                                  <p:stCondLst>
                                    <p:cond delay="0"/>
                                  </p:stCondLst>
                                  <p:childTnLst>
                                    <p:set>
                                      <p:cBhvr>
                                        <p:cTn id="22" dur="1" fill="hold">
                                          <p:stCondLst>
                                            <p:cond delay="0"/>
                                          </p:stCondLst>
                                        </p:cTn>
                                        <p:tgtEl>
                                          <p:spTgt spid="1090573"/>
                                        </p:tgtEl>
                                        <p:attrNameLst>
                                          <p:attrName>style.visibility</p:attrName>
                                        </p:attrNameLst>
                                      </p:cBhvr>
                                      <p:to>
                                        <p:strVal val="visible"/>
                                      </p:to>
                                    </p:set>
                                  </p:childTnLst>
                                </p:cTn>
                              </p:par>
                            </p:childTnLst>
                          </p:cTn>
                        </p:par>
                        <p:par>
                          <p:cTn id="23" fill="hold" nodeType="afterGroup">
                            <p:stCondLst>
                              <p:cond delay="4000"/>
                            </p:stCondLst>
                            <p:childTnLst>
                              <p:par>
                                <p:cTn id="24" presetID="22" presetClass="entr" presetSubtype="2" fill="hold" grpId="0" nodeType="afterEffect">
                                  <p:stCondLst>
                                    <p:cond delay="0"/>
                                  </p:stCondLst>
                                  <p:childTnLst>
                                    <p:set>
                                      <p:cBhvr>
                                        <p:cTn id="25" dur="1" fill="hold">
                                          <p:stCondLst>
                                            <p:cond delay="0"/>
                                          </p:stCondLst>
                                        </p:cTn>
                                        <p:tgtEl>
                                          <p:spTgt spid="1090908"/>
                                        </p:tgtEl>
                                        <p:attrNameLst>
                                          <p:attrName>style.visibility</p:attrName>
                                        </p:attrNameLst>
                                      </p:cBhvr>
                                      <p:to>
                                        <p:strVal val="visible"/>
                                      </p:to>
                                    </p:set>
                                    <p:animEffect transition="in" filter="wipe(right)">
                                      <p:cBhvr>
                                        <p:cTn id="26" dur="500"/>
                                        <p:tgtEl>
                                          <p:spTgt spid="109090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xit" presetSubtype="0" fill="hold" grpId="4" nodeType="clickEffect">
                                  <p:stCondLst>
                                    <p:cond delay="0"/>
                                  </p:stCondLst>
                                  <p:childTnLst>
                                    <p:set>
                                      <p:cBhvr>
                                        <p:cTn id="30" dur="1" fill="hold">
                                          <p:stCondLst>
                                            <p:cond delay="0"/>
                                          </p:stCondLst>
                                        </p:cTn>
                                        <p:tgtEl>
                                          <p:spTgt spid="1090907"/>
                                        </p:tgtEl>
                                        <p:attrNameLst>
                                          <p:attrName>style.visibility</p:attrName>
                                        </p:attrNameLst>
                                      </p:cBhvr>
                                      <p:to>
                                        <p:strVal val="hidden"/>
                                      </p:to>
                                    </p:set>
                                  </p:childTnLst>
                                </p:cTn>
                              </p:par>
                            </p:childTnLst>
                          </p:cTn>
                        </p:par>
                        <p:par>
                          <p:cTn id="31" fill="hold" nodeType="afterGroup">
                            <p:stCondLst>
                              <p:cond delay="0"/>
                            </p:stCondLst>
                            <p:childTnLst>
                              <p:par>
                                <p:cTn id="32" presetID="22" presetClass="entr" presetSubtype="8" fill="hold" grpId="0" nodeType="afterEffect">
                                  <p:stCondLst>
                                    <p:cond delay="0"/>
                                  </p:stCondLst>
                                  <p:childTnLst>
                                    <p:set>
                                      <p:cBhvr>
                                        <p:cTn id="33" dur="1" fill="hold">
                                          <p:stCondLst>
                                            <p:cond delay="0"/>
                                          </p:stCondLst>
                                        </p:cTn>
                                        <p:tgtEl>
                                          <p:spTgt spid="1090918"/>
                                        </p:tgtEl>
                                        <p:attrNameLst>
                                          <p:attrName>style.visibility</p:attrName>
                                        </p:attrNameLst>
                                      </p:cBhvr>
                                      <p:to>
                                        <p:strVal val="visible"/>
                                      </p:to>
                                    </p:set>
                                    <p:animEffect transition="in" filter="wipe(left)">
                                      <p:cBhvr>
                                        <p:cTn id="34" dur="1000"/>
                                        <p:tgtEl>
                                          <p:spTgt spid="1090918"/>
                                        </p:tgtEl>
                                      </p:cBhvr>
                                    </p:animEffect>
                                  </p:childTnLst>
                                </p:cTn>
                              </p:par>
                            </p:childTnLst>
                          </p:cTn>
                        </p:par>
                        <p:par>
                          <p:cTn id="35" fill="hold" nodeType="afterGroup">
                            <p:stCondLst>
                              <p:cond delay="1000"/>
                            </p:stCondLst>
                            <p:childTnLst>
                              <p:par>
                                <p:cTn id="36" presetID="1" presetClass="entr" presetSubtype="0" fill="hold" grpId="0" nodeType="afterEffect">
                                  <p:stCondLst>
                                    <p:cond delay="0"/>
                                  </p:stCondLst>
                                  <p:childTnLst>
                                    <p:set>
                                      <p:cBhvr>
                                        <p:cTn id="37" dur="1" fill="hold">
                                          <p:stCondLst>
                                            <p:cond delay="0"/>
                                          </p:stCondLst>
                                        </p:cTn>
                                        <p:tgtEl>
                                          <p:spTgt spid="1090919"/>
                                        </p:tgtEl>
                                        <p:attrNameLst>
                                          <p:attrName>style.visibility</p:attrName>
                                        </p:attrNameLst>
                                      </p:cBhvr>
                                      <p:to>
                                        <p:strVal val="visible"/>
                                      </p:to>
                                    </p:set>
                                  </p:childTnLst>
                                </p:cTn>
                              </p:par>
                            </p:childTnLst>
                          </p:cTn>
                        </p:par>
                        <p:par>
                          <p:cTn id="38" fill="hold" nodeType="afterGroup">
                            <p:stCondLst>
                              <p:cond delay="1000"/>
                            </p:stCondLst>
                            <p:childTnLst>
                              <p:par>
                                <p:cTn id="39" presetID="35" presetClass="emph" presetSubtype="0" fill="hold" grpId="1" nodeType="afterEffect">
                                  <p:stCondLst>
                                    <p:cond delay="500"/>
                                  </p:stCondLst>
                                  <p:childTnLst>
                                    <p:anim calcmode="discrete" valueType="str">
                                      <p:cBhvr>
                                        <p:cTn id="40" dur="1000" fill="hold"/>
                                        <p:tgtEl>
                                          <p:spTgt spid="1090919"/>
                                        </p:tgtEl>
                                        <p:attrNameLst>
                                          <p:attrName>style.visibility</p:attrName>
                                        </p:attrNameLst>
                                      </p:cBhvr>
                                      <p:tavLst>
                                        <p:tav tm="0">
                                          <p:val>
                                            <p:strVal val="hidden"/>
                                          </p:val>
                                        </p:tav>
                                        <p:tav tm="50000">
                                          <p:val>
                                            <p:strVal val="visible"/>
                                          </p:val>
                                        </p:tav>
                                      </p:tavLst>
                                    </p:anim>
                                  </p:childTnLst>
                                </p:cTn>
                              </p:par>
                            </p:childTnLst>
                          </p:cTn>
                        </p:par>
                        <p:par>
                          <p:cTn id="41" fill="hold" nodeType="afterGroup">
                            <p:stCondLst>
                              <p:cond delay="2500"/>
                            </p:stCondLst>
                            <p:childTnLst>
                              <p:par>
                                <p:cTn id="42" presetID="35" presetClass="emph" presetSubtype="0" fill="hold" grpId="2" nodeType="afterEffect">
                                  <p:stCondLst>
                                    <p:cond delay="0"/>
                                  </p:stCondLst>
                                  <p:childTnLst>
                                    <p:anim calcmode="discrete" valueType="str">
                                      <p:cBhvr>
                                        <p:cTn id="43" dur="1000" fill="hold"/>
                                        <p:tgtEl>
                                          <p:spTgt spid="1090919"/>
                                        </p:tgtEl>
                                        <p:attrNameLst>
                                          <p:attrName>style.visibility</p:attrName>
                                        </p:attrNameLst>
                                      </p:cBhvr>
                                      <p:tavLst>
                                        <p:tav tm="0">
                                          <p:val>
                                            <p:strVal val="hidden"/>
                                          </p:val>
                                        </p:tav>
                                        <p:tav tm="50000">
                                          <p:val>
                                            <p:strVal val="visible"/>
                                          </p:val>
                                        </p:tav>
                                      </p:tavLst>
                                    </p:anim>
                                  </p:childTnLst>
                                </p:cTn>
                              </p:par>
                            </p:childTnLst>
                          </p:cTn>
                        </p:par>
                        <p:par>
                          <p:cTn id="44" fill="hold" nodeType="afterGroup">
                            <p:stCondLst>
                              <p:cond delay="3500"/>
                            </p:stCondLst>
                            <p:childTnLst>
                              <p:par>
                                <p:cTn id="45" presetID="35" presetClass="emph" presetSubtype="0" fill="hold" grpId="3" nodeType="afterEffect">
                                  <p:stCondLst>
                                    <p:cond delay="0"/>
                                  </p:stCondLst>
                                  <p:childTnLst>
                                    <p:anim calcmode="discrete" valueType="str">
                                      <p:cBhvr>
                                        <p:cTn id="46" dur="1000" fill="hold"/>
                                        <p:tgtEl>
                                          <p:spTgt spid="1090919"/>
                                        </p:tgtEl>
                                        <p:attrNameLst>
                                          <p:attrName>style.visibility</p:attrName>
                                        </p:attrNameLst>
                                      </p:cBhvr>
                                      <p:tavLst>
                                        <p:tav tm="0">
                                          <p:val>
                                            <p:strVal val="hidden"/>
                                          </p:val>
                                        </p:tav>
                                        <p:tav tm="50000">
                                          <p:val>
                                            <p:strVal val="visible"/>
                                          </p:val>
                                        </p:tav>
                                      </p:tavLst>
                                    </p:anim>
                                  </p:childTnLst>
                                </p:cTn>
                              </p:par>
                              <p:par>
                                <p:cTn id="47" presetID="1" presetClass="entr" presetSubtype="0" fill="hold" grpId="0" nodeType="withEffect">
                                  <p:stCondLst>
                                    <p:cond delay="0"/>
                                  </p:stCondLst>
                                  <p:childTnLst>
                                    <p:set>
                                      <p:cBhvr>
                                        <p:cTn id="48" dur="1" fill="hold">
                                          <p:stCondLst>
                                            <p:cond delay="0"/>
                                          </p:stCondLst>
                                        </p:cTn>
                                        <p:tgtEl>
                                          <p:spTgt spid="1090909"/>
                                        </p:tgtEl>
                                        <p:attrNameLst>
                                          <p:attrName>style.visibility</p:attrName>
                                        </p:attrNameLst>
                                      </p:cBhvr>
                                      <p:to>
                                        <p:strVal val="visible"/>
                                      </p:to>
                                    </p:set>
                                  </p:childTnLst>
                                </p:cTn>
                              </p:par>
                            </p:childTnLst>
                          </p:cTn>
                        </p:par>
                        <p:par>
                          <p:cTn id="49" fill="hold" nodeType="afterGroup">
                            <p:stCondLst>
                              <p:cond delay="4500"/>
                            </p:stCondLst>
                            <p:childTnLst>
                              <p:par>
                                <p:cTn id="50" presetID="22" presetClass="entr" presetSubtype="2" fill="hold" grpId="0" nodeType="afterEffect">
                                  <p:stCondLst>
                                    <p:cond delay="0"/>
                                  </p:stCondLst>
                                  <p:childTnLst>
                                    <p:set>
                                      <p:cBhvr>
                                        <p:cTn id="51" dur="1" fill="hold">
                                          <p:stCondLst>
                                            <p:cond delay="0"/>
                                          </p:stCondLst>
                                        </p:cTn>
                                        <p:tgtEl>
                                          <p:spTgt spid="1090910"/>
                                        </p:tgtEl>
                                        <p:attrNameLst>
                                          <p:attrName>style.visibility</p:attrName>
                                        </p:attrNameLst>
                                      </p:cBhvr>
                                      <p:to>
                                        <p:strVal val="visible"/>
                                      </p:to>
                                    </p:set>
                                    <p:animEffect transition="in" filter="wipe(right)">
                                      <p:cBhvr>
                                        <p:cTn id="52" dur="500"/>
                                        <p:tgtEl>
                                          <p:spTgt spid="109091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2" fill="hold" grpId="0" nodeType="clickEffect">
                                  <p:stCondLst>
                                    <p:cond delay="0"/>
                                  </p:stCondLst>
                                  <p:childTnLst>
                                    <p:set>
                                      <p:cBhvr>
                                        <p:cTn id="56" dur="1" fill="hold">
                                          <p:stCondLst>
                                            <p:cond delay="0"/>
                                          </p:stCondLst>
                                        </p:cTn>
                                        <p:tgtEl>
                                          <p:spTgt spid="1090920"/>
                                        </p:tgtEl>
                                        <p:attrNameLst>
                                          <p:attrName>style.visibility</p:attrName>
                                        </p:attrNameLst>
                                      </p:cBhvr>
                                      <p:to>
                                        <p:strVal val="visible"/>
                                      </p:to>
                                    </p:set>
                                    <p:animEffect transition="in" filter="wipe(right)">
                                      <p:cBhvr>
                                        <p:cTn id="57" dur="1000"/>
                                        <p:tgtEl>
                                          <p:spTgt spid="1090920"/>
                                        </p:tgtEl>
                                      </p:cBhvr>
                                    </p:animEffect>
                                  </p:childTnLst>
                                </p:cTn>
                              </p:par>
                            </p:childTnLst>
                          </p:cTn>
                        </p:par>
                        <p:par>
                          <p:cTn id="58" fill="hold" nodeType="afterGroup">
                            <p:stCondLst>
                              <p:cond delay="1000"/>
                            </p:stCondLst>
                            <p:childTnLst>
                              <p:par>
                                <p:cTn id="59" presetID="1" presetClass="exit" presetSubtype="0" fill="hold" grpId="4" nodeType="afterEffect">
                                  <p:stCondLst>
                                    <p:cond delay="2000"/>
                                  </p:stCondLst>
                                  <p:childTnLst>
                                    <p:set>
                                      <p:cBhvr>
                                        <p:cTn id="60" dur="1" fill="hold">
                                          <p:stCondLst>
                                            <p:cond delay="0"/>
                                          </p:stCondLst>
                                        </p:cTn>
                                        <p:tgtEl>
                                          <p:spTgt spid="1090919"/>
                                        </p:tgtEl>
                                        <p:attrNameLst>
                                          <p:attrName>style.visibility</p:attrName>
                                        </p:attrNameLst>
                                      </p:cBhvr>
                                      <p:to>
                                        <p:strVal val="hidden"/>
                                      </p:to>
                                    </p:set>
                                  </p:childTnLst>
                                </p:cTn>
                              </p:par>
                            </p:childTnLst>
                          </p:cTn>
                        </p:par>
                        <p:par>
                          <p:cTn id="61" fill="hold" nodeType="afterGroup">
                            <p:stCondLst>
                              <p:cond delay="3000"/>
                            </p:stCondLst>
                            <p:childTnLst>
                              <p:par>
                                <p:cTn id="62" presetID="1" presetClass="exit" presetSubtype="0" fill="hold" grpId="1" nodeType="afterEffect">
                                  <p:stCondLst>
                                    <p:cond delay="0"/>
                                  </p:stCondLst>
                                  <p:childTnLst>
                                    <p:set>
                                      <p:cBhvr>
                                        <p:cTn id="63" dur="1" fill="hold">
                                          <p:stCondLst>
                                            <p:cond delay="0"/>
                                          </p:stCondLst>
                                        </p:cTn>
                                        <p:tgtEl>
                                          <p:spTgt spid="1090920"/>
                                        </p:tgtEl>
                                        <p:attrNameLst>
                                          <p:attrName>style.visibility</p:attrName>
                                        </p:attrNameLst>
                                      </p:cBhvr>
                                      <p:to>
                                        <p:strVal val="hidden"/>
                                      </p:to>
                                    </p:set>
                                  </p:childTnLst>
                                </p:cTn>
                              </p:par>
                            </p:childTnLst>
                          </p:cTn>
                        </p:par>
                        <p:par>
                          <p:cTn id="64" fill="hold" nodeType="afterGroup">
                            <p:stCondLst>
                              <p:cond delay="3000"/>
                            </p:stCondLst>
                            <p:childTnLst>
                              <p:par>
                                <p:cTn id="65" presetID="22" presetClass="entr" presetSubtype="8" fill="hold" grpId="0" nodeType="afterEffect">
                                  <p:stCondLst>
                                    <p:cond delay="0"/>
                                  </p:stCondLst>
                                  <p:childTnLst>
                                    <p:set>
                                      <p:cBhvr>
                                        <p:cTn id="66" dur="1" fill="hold">
                                          <p:stCondLst>
                                            <p:cond delay="0"/>
                                          </p:stCondLst>
                                        </p:cTn>
                                        <p:tgtEl>
                                          <p:spTgt spid="1090921"/>
                                        </p:tgtEl>
                                        <p:attrNameLst>
                                          <p:attrName>style.visibility</p:attrName>
                                        </p:attrNameLst>
                                      </p:cBhvr>
                                      <p:to>
                                        <p:strVal val="visible"/>
                                      </p:to>
                                    </p:set>
                                    <p:animEffect transition="in" filter="wipe(left)">
                                      <p:cBhvr>
                                        <p:cTn id="67" dur="1000"/>
                                        <p:tgtEl>
                                          <p:spTgt spid="1090921"/>
                                        </p:tgtEl>
                                      </p:cBhvr>
                                    </p:animEffect>
                                  </p:childTnLst>
                                </p:cTn>
                              </p:par>
                            </p:childTnLst>
                          </p:cTn>
                        </p:par>
                        <p:par>
                          <p:cTn id="68" fill="hold" nodeType="afterGroup">
                            <p:stCondLst>
                              <p:cond delay="4000"/>
                            </p:stCondLst>
                            <p:childTnLst>
                              <p:par>
                                <p:cTn id="69" presetID="1" presetClass="entr" presetSubtype="0" fill="hold" grpId="0" nodeType="afterEffect">
                                  <p:stCondLst>
                                    <p:cond delay="0"/>
                                  </p:stCondLst>
                                  <p:childTnLst>
                                    <p:set>
                                      <p:cBhvr>
                                        <p:cTn id="70" dur="1" fill="hold">
                                          <p:stCondLst>
                                            <p:cond delay="0"/>
                                          </p:stCondLst>
                                        </p:cTn>
                                        <p:tgtEl>
                                          <p:spTgt spid="1090922"/>
                                        </p:tgtEl>
                                        <p:attrNameLst>
                                          <p:attrName>style.visibility</p:attrName>
                                        </p:attrNameLst>
                                      </p:cBhvr>
                                      <p:to>
                                        <p:strVal val="visible"/>
                                      </p:to>
                                    </p:set>
                                  </p:childTnLst>
                                </p:cTn>
                              </p:par>
                            </p:childTnLst>
                          </p:cTn>
                        </p:par>
                        <p:par>
                          <p:cTn id="71" fill="hold" nodeType="afterGroup">
                            <p:stCondLst>
                              <p:cond delay="4000"/>
                            </p:stCondLst>
                            <p:childTnLst>
                              <p:par>
                                <p:cTn id="72" presetID="35" presetClass="emph" presetSubtype="0" fill="hold" grpId="1" nodeType="afterEffect">
                                  <p:stCondLst>
                                    <p:cond delay="500"/>
                                  </p:stCondLst>
                                  <p:childTnLst>
                                    <p:anim calcmode="discrete" valueType="str">
                                      <p:cBhvr>
                                        <p:cTn id="73" dur="1000" fill="hold"/>
                                        <p:tgtEl>
                                          <p:spTgt spid="1090922"/>
                                        </p:tgtEl>
                                        <p:attrNameLst>
                                          <p:attrName>style.visibility</p:attrName>
                                        </p:attrNameLst>
                                      </p:cBhvr>
                                      <p:tavLst>
                                        <p:tav tm="0">
                                          <p:val>
                                            <p:strVal val="hidden"/>
                                          </p:val>
                                        </p:tav>
                                        <p:tav tm="50000">
                                          <p:val>
                                            <p:strVal val="visible"/>
                                          </p:val>
                                        </p:tav>
                                      </p:tavLst>
                                    </p:anim>
                                  </p:childTnLst>
                                </p:cTn>
                              </p:par>
                            </p:childTnLst>
                          </p:cTn>
                        </p:par>
                        <p:par>
                          <p:cTn id="74" fill="hold" nodeType="afterGroup">
                            <p:stCondLst>
                              <p:cond delay="5500"/>
                            </p:stCondLst>
                            <p:childTnLst>
                              <p:par>
                                <p:cTn id="75" presetID="35" presetClass="emph" presetSubtype="0" fill="hold" grpId="2" nodeType="afterEffect">
                                  <p:stCondLst>
                                    <p:cond delay="0"/>
                                  </p:stCondLst>
                                  <p:childTnLst>
                                    <p:anim calcmode="discrete" valueType="str">
                                      <p:cBhvr>
                                        <p:cTn id="76" dur="1000" fill="hold"/>
                                        <p:tgtEl>
                                          <p:spTgt spid="1090922"/>
                                        </p:tgtEl>
                                        <p:attrNameLst>
                                          <p:attrName>style.visibility</p:attrName>
                                        </p:attrNameLst>
                                      </p:cBhvr>
                                      <p:tavLst>
                                        <p:tav tm="0">
                                          <p:val>
                                            <p:strVal val="hidden"/>
                                          </p:val>
                                        </p:tav>
                                        <p:tav tm="50000">
                                          <p:val>
                                            <p:strVal val="visible"/>
                                          </p:val>
                                        </p:tav>
                                      </p:tavLst>
                                    </p:anim>
                                  </p:childTnLst>
                                </p:cTn>
                              </p:par>
                            </p:childTnLst>
                          </p:cTn>
                        </p:par>
                        <p:par>
                          <p:cTn id="77" fill="hold" nodeType="afterGroup">
                            <p:stCondLst>
                              <p:cond delay="6500"/>
                            </p:stCondLst>
                            <p:childTnLst>
                              <p:par>
                                <p:cTn id="78" presetID="35" presetClass="emph" presetSubtype="0" fill="hold" grpId="3" nodeType="afterEffect">
                                  <p:stCondLst>
                                    <p:cond delay="0"/>
                                  </p:stCondLst>
                                  <p:childTnLst>
                                    <p:anim calcmode="discrete" valueType="str">
                                      <p:cBhvr>
                                        <p:cTn id="79" dur="1000" fill="hold"/>
                                        <p:tgtEl>
                                          <p:spTgt spid="1090922"/>
                                        </p:tgtEl>
                                        <p:attrNameLst>
                                          <p:attrName>style.visibility</p:attrName>
                                        </p:attrNameLst>
                                      </p:cBhvr>
                                      <p:tavLst>
                                        <p:tav tm="0">
                                          <p:val>
                                            <p:strVal val="hidden"/>
                                          </p:val>
                                        </p:tav>
                                        <p:tav tm="50000">
                                          <p:val>
                                            <p:strVal val="visible"/>
                                          </p:val>
                                        </p:tav>
                                      </p:tavLst>
                                    </p:anim>
                                  </p:childTnLst>
                                </p:cTn>
                              </p:par>
                            </p:childTnLst>
                          </p:cTn>
                        </p:par>
                        <p:par>
                          <p:cTn id="80" fill="hold" nodeType="afterGroup">
                            <p:stCondLst>
                              <p:cond delay="7500"/>
                            </p:stCondLst>
                            <p:childTnLst>
                              <p:par>
                                <p:cTn id="81" presetID="1" presetClass="exit" presetSubtype="0" fill="hold" grpId="4" nodeType="afterEffect">
                                  <p:stCondLst>
                                    <p:cond delay="2000"/>
                                  </p:stCondLst>
                                  <p:childTnLst>
                                    <p:set>
                                      <p:cBhvr>
                                        <p:cTn id="82" dur="1" fill="hold">
                                          <p:stCondLst>
                                            <p:cond delay="0"/>
                                          </p:stCondLst>
                                        </p:cTn>
                                        <p:tgtEl>
                                          <p:spTgt spid="1090922"/>
                                        </p:tgtEl>
                                        <p:attrNameLst>
                                          <p:attrName>style.visibility</p:attrName>
                                        </p:attrNameLst>
                                      </p:cBhvr>
                                      <p:to>
                                        <p:strVal val="hidden"/>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4" fill="hold" nodeType="clickEffect">
                                  <p:stCondLst>
                                    <p:cond delay="0"/>
                                  </p:stCondLst>
                                  <p:childTnLst>
                                    <p:set>
                                      <p:cBhvr>
                                        <p:cTn id="86" dur="1" fill="hold">
                                          <p:stCondLst>
                                            <p:cond delay="0"/>
                                          </p:stCondLst>
                                        </p:cTn>
                                        <p:tgtEl>
                                          <p:spTgt spid="1090905"/>
                                        </p:tgtEl>
                                        <p:attrNameLst>
                                          <p:attrName>style.visibility</p:attrName>
                                        </p:attrNameLst>
                                      </p:cBhvr>
                                      <p:to>
                                        <p:strVal val="visible"/>
                                      </p:to>
                                    </p:set>
                                    <p:animEffect transition="in" filter="wipe(down)">
                                      <p:cBhvr>
                                        <p:cTn id="87" dur="1000"/>
                                        <p:tgtEl>
                                          <p:spTgt spid="10909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0573" grpId="0"/>
      <p:bldP spid="1090907" grpId="0"/>
      <p:bldP spid="1090907" grpId="1"/>
      <p:bldP spid="1090907" grpId="2"/>
      <p:bldP spid="1090907" grpId="3"/>
      <p:bldP spid="1090907" grpId="4"/>
      <p:bldP spid="1090908" grpId="0" animBg="1"/>
      <p:bldP spid="1090909" grpId="0"/>
      <p:bldP spid="1090910" grpId="0" animBg="1"/>
      <p:bldP spid="1090917" grpId="0" animBg="1"/>
      <p:bldP spid="1090918" grpId="0" animBg="1"/>
      <p:bldP spid="1090919" grpId="0"/>
      <p:bldP spid="1090919" grpId="1"/>
      <p:bldP spid="1090919" grpId="2"/>
      <p:bldP spid="1090919" grpId="3"/>
      <p:bldP spid="1090919" grpId="4"/>
      <p:bldP spid="1090920" grpId="0" animBg="1"/>
      <p:bldP spid="1090920" grpId="1" animBg="1"/>
      <p:bldP spid="1090921" grpId="0" animBg="1"/>
      <p:bldP spid="1090922" grpId="0"/>
      <p:bldP spid="1090922" grpId="1"/>
      <p:bldP spid="1090922" grpId="2"/>
      <p:bldP spid="1090922" grpId="3"/>
      <p:bldP spid="1090922" grpId="4"/>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092" name="Rectangle 212"/>
          <p:cNvSpPr>
            <a:spLocks noGrp="1" noChangeArrowheads="1"/>
          </p:cNvSpPr>
          <p:nvPr>
            <p:ph type="title"/>
          </p:nvPr>
        </p:nvSpPr>
        <p:spPr>
          <a:xfrm>
            <a:off x="755650" y="908720"/>
            <a:ext cx="7793038" cy="695325"/>
          </a:xfrm>
        </p:spPr>
        <p:txBody>
          <a:bodyPr/>
          <a:lstStyle/>
          <a:p>
            <a:pPr algn="ctr"/>
            <a:r>
              <a:rPr lang="en-US" altLang="zh-CN" dirty="0"/>
              <a:t>MIME </a:t>
            </a:r>
            <a:r>
              <a:rPr lang="zh-CN" altLang="en-US" dirty="0"/>
              <a:t>和 </a:t>
            </a:r>
            <a:r>
              <a:rPr lang="en-US" altLang="zh-CN" dirty="0"/>
              <a:t>SMTP </a:t>
            </a:r>
            <a:r>
              <a:rPr lang="zh-CN" altLang="en-US" dirty="0"/>
              <a:t>的关系 </a:t>
            </a:r>
          </a:p>
        </p:txBody>
      </p:sp>
      <p:sp>
        <p:nvSpPr>
          <p:cNvPr id="251098" name="Text Box 218"/>
          <p:cNvSpPr txBox="1">
            <a:spLocks noChangeArrowheads="1"/>
          </p:cNvSpPr>
          <p:nvPr/>
        </p:nvSpPr>
        <p:spPr bwMode="auto">
          <a:xfrm>
            <a:off x="1647825" y="2887663"/>
            <a:ext cx="1495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333399"/>
                </a:solidFill>
                <a:latin typeface="Arial" charset="0"/>
                <a:ea typeface="黑体" pitchFamily="2" charset="-122"/>
              </a:rPr>
              <a:t>非 </a:t>
            </a:r>
            <a:r>
              <a:rPr kumimoji="1" lang="en-US" altLang="zh-CN" sz="2000">
                <a:solidFill>
                  <a:srgbClr val="333399"/>
                </a:solidFill>
                <a:latin typeface="Arial" charset="0"/>
                <a:ea typeface="黑体" pitchFamily="2" charset="-122"/>
              </a:rPr>
              <a:t>ASCII </a:t>
            </a:r>
            <a:r>
              <a:rPr kumimoji="1" lang="zh-CN" altLang="en-US" sz="2000">
                <a:solidFill>
                  <a:srgbClr val="333399"/>
                </a:solidFill>
                <a:latin typeface="Arial" charset="0"/>
                <a:ea typeface="黑体" pitchFamily="2" charset="-122"/>
              </a:rPr>
              <a:t>码</a:t>
            </a:r>
          </a:p>
        </p:txBody>
      </p:sp>
      <p:sp>
        <p:nvSpPr>
          <p:cNvPr id="251099" name="Text Box 219"/>
          <p:cNvSpPr txBox="1">
            <a:spLocks noChangeArrowheads="1"/>
          </p:cNvSpPr>
          <p:nvPr/>
        </p:nvSpPr>
        <p:spPr bwMode="auto">
          <a:xfrm>
            <a:off x="1662113" y="4400550"/>
            <a:ext cx="17065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rgbClr val="333399"/>
                </a:solidFill>
                <a:latin typeface="Arial" charset="0"/>
                <a:ea typeface="黑体" pitchFamily="2" charset="-122"/>
              </a:rPr>
              <a:t>7 </a:t>
            </a:r>
            <a:r>
              <a:rPr kumimoji="1" lang="zh-CN" altLang="en-US" sz="2000">
                <a:solidFill>
                  <a:srgbClr val="333399"/>
                </a:solidFill>
                <a:latin typeface="Arial" charset="0"/>
                <a:ea typeface="黑体" pitchFamily="2" charset="-122"/>
              </a:rPr>
              <a:t>位 </a:t>
            </a:r>
            <a:r>
              <a:rPr kumimoji="1" lang="en-US" altLang="zh-CN" sz="2000">
                <a:solidFill>
                  <a:srgbClr val="333399"/>
                </a:solidFill>
                <a:latin typeface="Arial" charset="0"/>
                <a:ea typeface="黑体" pitchFamily="2" charset="-122"/>
              </a:rPr>
              <a:t>ASCII </a:t>
            </a:r>
            <a:r>
              <a:rPr kumimoji="1" lang="zh-CN" altLang="en-US" sz="2000">
                <a:solidFill>
                  <a:srgbClr val="333399"/>
                </a:solidFill>
                <a:latin typeface="Arial" charset="0"/>
                <a:ea typeface="黑体" pitchFamily="2" charset="-122"/>
              </a:rPr>
              <a:t>码</a:t>
            </a:r>
          </a:p>
        </p:txBody>
      </p:sp>
      <p:sp>
        <p:nvSpPr>
          <p:cNvPr id="251100" name="Rectangle 220"/>
          <p:cNvSpPr>
            <a:spLocks noChangeArrowheads="1"/>
          </p:cNvSpPr>
          <p:nvPr/>
        </p:nvSpPr>
        <p:spPr bwMode="auto">
          <a:xfrm>
            <a:off x="1042988" y="3465513"/>
            <a:ext cx="1182687" cy="596900"/>
          </a:xfrm>
          <a:prstGeom prst="rect">
            <a:avLst/>
          </a:prstGeom>
          <a:solidFill>
            <a:srgbClr val="FFCCFF"/>
          </a:solidFill>
          <a:ln w="9525">
            <a:solidFill>
              <a:srgbClr val="333399"/>
            </a:solidFill>
            <a:miter lim="800000"/>
            <a:headEnd/>
            <a:tailEnd/>
          </a:ln>
          <a:effectLst>
            <a:outerShdw dist="53882" dir="2700000" algn="ctr" rotWithShape="0">
              <a:schemeClr val="bg2"/>
            </a:outerShdw>
          </a:effectLst>
        </p:spPr>
        <p:txBody>
          <a:bodyPr wrap="none" anchor="ctr"/>
          <a:lstStyle/>
          <a:p>
            <a:pPr algn="ctr"/>
            <a:r>
              <a:rPr kumimoji="1" lang="en-US" altLang="zh-CN" sz="2000">
                <a:solidFill>
                  <a:srgbClr val="333399"/>
                </a:solidFill>
                <a:latin typeface="Arial" charset="0"/>
                <a:ea typeface="黑体" pitchFamily="2" charset="-122"/>
              </a:rPr>
              <a:t>MIME</a:t>
            </a:r>
          </a:p>
        </p:txBody>
      </p:sp>
      <p:sp>
        <p:nvSpPr>
          <p:cNvPr id="251101" name="Rectangle 221"/>
          <p:cNvSpPr>
            <a:spLocks noChangeArrowheads="1"/>
          </p:cNvSpPr>
          <p:nvPr/>
        </p:nvSpPr>
        <p:spPr bwMode="auto">
          <a:xfrm>
            <a:off x="1042988" y="5137150"/>
            <a:ext cx="1182687" cy="596900"/>
          </a:xfrm>
          <a:prstGeom prst="rect">
            <a:avLst/>
          </a:prstGeom>
          <a:solidFill>
            <a:srgbClr val="CCECFF"/>
          </a:solidFill>
          <a:ln w="9525">
            <a:solidFill>
              <a:srgbClr val="333399"/>
            </a:solidFill>
            <a:miter lim="800000"/>
            <a:headEnd/>
            <a:tailEnd/>
          </a:ln>
          <a:effectLst>
            <a:outerShdw dist="45791" dir="2021404" algn="ctr" rotWithShape="0">
              <a:schemeClr val="bg2"/>
            </a:outerShdw>
          </a:effectLst>
        </p:spPr>
        <p:txBody>
          <a:bodyPr wrap="none" anchor="ctr"/>
          <a:lstStyle/>
          <a:p>
            <a:pPr algn="ctr"/>
            <a:r>
              <a:rPr kumimoji="1" lang="en-US" altLang="zh-CN" sz="2000">
                <a:solidFill>
                  <a:srgbClr val="333399"/>
                </a:solidFill>
                <a:latin typeface="Arial" charset="0"/>
                <a:ea typeface="黑体" pitchFamily="2" charset="-122"/>
              </a:rPr>
              <a:t>SMTP</a:t>
            </a:r>
          </a:p>
        </p:txBody>
      </p:sp>
      <p:sp>
        <p:nvSpPr>
          <p:cNvPr id="251102" name="Rectangle 222"/>
          <p:cNvSpPr>
            <a:spLocks noChangeArrowheads="1"/>
          </p:cNvSpPr>
          <p:nvPr/>
        </p:nvSpPr>
        <p:spPr bwMode="auto">
          <a:xfrm>
            <a:off x="7061200" y="3465513"/>
            <a:ext cx="1182688" cy="596900"/>
          </a:xfrm>
          <a:prstGeom prst="rect">
            <a:avLst/>
          </a:prstGeom>
          <a:solidFill>
            <a:srgbClr val="FFCCFF"/>
          </a:solidFill>
          <a:ln w="9525">
            <a:solidFill>
              <a:srgbClr val="333399"/>
            </a:solidFill>
            <a:miter lim="800000"/>
            <a:headEnd/>
            <a:tailEnd/>
          </a:ln>
          <a:effectLst>
            <a:outerShdw dist="53882" dir="2700000" algn="ctr" rotWithShape="0">
              <a:schemeClr val="bg2"/>
            </a:outerShdw>
          </a:effectLst>
        </p:spPr>
        <p:txBody>
          <a:bodyPr wrap="none" anchor="ctr"/>
          <a:lstStyle/>
          <a:p>
            <a:pPr algn="ctr"/>
            <a:r>
              <a:rPr kumimoji="1" lang="en-US" altLang="zh-CN" sz="2000">
                <a:solidFill>
                  <a:srgbClr val="333399"/>
                </a:solidFill>
                <a:latin typeface="Arial" charset="0"/>
                <a:ea typeface="黑体" pitchFamily="2" charset="-122"/>
              </a:rPr>
              <a:t>MIME</a:t>
            </a:r>
          </a:p>
        </p:txBody>
      </p:sp>
      <p:sp>
        <p:nvSpPr>
          <p:cNvPr id="251103" name="Rectangle 223"/>
          <p:cNvSpPr>
            <a:spLocks noChangeArrowheads="1"/>
          </p:cNvSpPr>
          <p:nvPr/>
        </p:nvSpPr>
        <p:spPr bwMode="auto">
          <a:xfrm>
            <a:off x="7061200" y="5137150"/>
            <a:ext cx="1182688" cy="596900"/>
          </a:xfrm>
          <a:prstGeom prst="rect">
            <a:avLst/>
          </a:prstGeom>
          <a:solidFill>
            <a:srgbClr val="CCECFF"/>
          </a:solidFill>
          <a:ln w="9525">
            <a:solidFill>
              <a:srgbClr val="333399"/>
            </a:solidFill>
            <a:miter lim="800000"/>
            <a:headEnd/>
            <a:tailEnd/>
          </a:ln>
          <a:effectLst>
            <a:outerShdw dist="45791" dir="2021404" algn="ctr" rotWithShape="0">
              <a:schemeClr val="bg2"/>
            </a:outerShdw>
          </a:effectLst>
        </p:spPr>
        <p:txBody>
          <a:bodyPr wrap="none" anchor="ctr"/>
          <a:lstStyle/>
          <a:p>
            <a:pPr algn="ctr"/>
            <a:r>
              <a:rPr kumimoji="1" lang="en-US" altLang="zh-CN" sz="2000">
                <a:solidFill>
                  <a:srgbClr val="333399"/>
                </a:solidFill>
                <a:latin typeface="Arial" charset="0"/>
                <a:ea typeface="黑体" pitchFamily="2" charset="-122"/>
              </a:rPr>
              <a:t>SMTP</a:t>
            </a:r>
          </a:p>
        </p:txBody>
      </p:sp>
      <p:sp>
        <p:nvSpPr>
          <p:cNvPr id="251104" name="Line 224"/>
          <p:cNvSpPr>
            <a:spLocks noChangeShapeType="1"/>
          </p:cNvSpPr>
          <p:nvPr/>
        </p:nvSpPr>
        <p:spPr bwMode="auto">
          <a:xfrm>
            <a:off x="2243138" y="5435600"/>
            <a:ext cx="4837112"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1105" name="Line 225"/>
          <p:cNvSpPr>
            <a:spLocks noChangeShapeType="1"/>
          </p:cNvSpPr>
          <p:nvPr/>
        </p:nvSpPr>
        <p:spPr bwMode="auto">
          <a:xfrm rot="5400000" flipH="1" flipV="1">
            <a:off x="1096169" y="4599782"/>
            <a:ext cx="1074737"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1106" name="Line 226"/>
          <p:cNvSpPr>
            <a:spLocks noChangeShapeType="1"/>
          </p:cNvSpPr>
          <p:nvPr/>
        </p:nvSpPr>
        <p:spPr bwMode="auto">
          <a:xfrm rot="5400000" flipH="1" flipV="1">
            <a:off x="7115969" y="4599782"/>
            <a:ext cx="1074737"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1107" name="Line 227"/>
          <p:cNvSpPr>
            <a:spLocks noChangeShapeType="1"/>
          </p:cNvSpPr>
          <p:nvPr/>
        </p:nvSpPr>
        <p:spPr bwMode="auto">
          <a:xfrm rot="16200000" flipV="1">
            <a:off x="1248569" y="3080544"/>
            <a:ext cx="769938"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1108" name="Line 228"/>
          <p:cNvSpPr>
            <a:spLocks noChangeShapeType="1"/>
          </p:cNvSpPr>
          <p:nvPr/>
        </p:nvSpPr>
        <p:spPr bwMode="auto">
          <a:xfrm rot="16200000" flipV="1">
            <a:off x="7268369" y="3080544"/>
            <a:ext cx="769938"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1109" name="Text Box 229"/>
          <p:cNvSpPr txBox="1">
            <a:spLocks noChangeArrowheads="1"/>
          </p:cNvSpPr>
          <p:nvPr/>
        </p:nvSpPr>
        <p:spPr bwMode="auto">
          <a:xfrm>
            <a:off x="5940425" y="4371975"/>
            <a:ext cx="1706563"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rgbClr val="333399"/>
                </a:solidFill>
                <a:latin typeface="Arial" charset="0"/>
                <a:ea typeface="黑体" pitchFamily="2" charset="-122"/>
              </a:rPr>
              <a:t>7 </a:t>
            </a:r>
            <a:r>
              <a:rPr kumimoji="1" lang="zh-CN" altLang="en-US" sz="2000">
                <a:solidFill>
                  <a:srgbClr val="333399"/>
                </a:solidFill>
                <a:latin typeface="Arial" charset="0"/>
                <a:ea typeface="黑体" pitchFamily="2" charset="-122"/>
              </a:rPr>
              <a:t>位 </a:t>
            </a:r>
            <a:r>
              <a:rPr kumimoji="1" lang="en-US" altLang="zh-CN" sz="2000">
                <a:solidFill>
                  <a:srgbClr val="333399"/>
                </a:solidFill>
                <a:latin typeface="Arial" charset="0"/>
                <a:ea typeface="黑体" pitchFamily="2" charset="-122"/>
              </a:rPr>
              <a:t>ASCII </a:t>
            </a:r>
            <a:r>
              <a:rPr kumimoji="1" lang="zh-CN" altLang="en-US" sz="2000">
                <a:solidFill>
                  <a:srgbClr val="333399"/>
                </a:solidFill>
                <a:latin typeface="Arial" charset="0"/>
                <a:ea typeface="黑体" pitchFamily="2" charset="-122"/>
              </a:rPr>
              <a:t>码</a:t>
            </a:r>
          </a:p>
        </p:txBody>
      </p:sp>
      <p:sp>
        <p:nvSpPr>
          <p:cNvPr id="251110" name="Text Box 230"/>
          <p:cNvSpPr txBox="1">
            <a:spLocks noChangeArrowheads="1"/>
          </p:cNvSpPr>
          <p:nvPr/>
        </p:nvSpPr>
        <p:spPr bwMode="auto">
          <a:xfrm>
            <a:off x="3600450" y="5013325"/>
            <a:ext cx="1704975"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rgbClr val="333399"/>
                </a:solidFill>
                <a:latin typeface="Arial" charset="0"/>
                <a:ea typeface="黑体" pitchFamily="2" charset="-122"/>
              </a:rPr>
              <a:t>7 </a:t>
            </a:r>
            <a:r>
              <a:rPr kumimoji="1" lang="zh-CN" altLang="en-US" sz="2000">
                <a:solidFill>
                  <a:srgbClr val="333399"/>
                </a:solidFill>
                <a:latin typeface="Arial" charset="0"/>
                <a:ea typeface="黑体" pitchFamily="2" charset="-122"/>
              </a:rPr>
              <a:t>位 </a:t>
            </a:r>
            <a:r>
              <a:rPr kumimoji="1" lang="en-US" altLang="zh-CN" sz="2000">
                <a:solidFill>
                  <a:srgbClr val="333399"/>
                </a:solidFill>
                <a:latin typeface="Arial" charset="0"/>
                <a:ea typeface="黑体" pitchFamily="2" charset="-122"/>
              </a:rPr>
              <a:t>ASCII </a:t>
            </a:r>
            <a:r>
              <a:rPr kumimoji="1" lang="zh-CN" altLang="en-US" sz="2000">
                <a:solidFill>
                  <a:srgbClr val="333399"/>
                </a:solidFill>
                <a:latin typeface="Arial" charset="0"/>
                <a:ea typeface="黑体" pitchFamily="2" charset="-122"/>
              </a:rPr>
              <a:t>码</a:t>
            </a:r>
          </a:p>
        </p:txBody>
      </p:sp>
      <p:sp>
        <p:nvSpPr>
          <p:cNvPr id="251111" name="Text Box 231"/>
          <p:cNvSpPr txBox="1">
            <a:spLocks noChangeArrowheads="1"/>
          </p:cNvSpPr>
          <p:nvPr/>
        </p:nvSpPr>
        <p:spPr bwMode="auto">
          <a:xfrm>
            <a:off x="6099175" y="2887663"/>
            <a:ext cx="14970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333399"/>
                </a:solidFill>
                <a:latin typeface="Arial" charset="0"/>
                <a:ea typeface="黑体" pitchFamily="2" charset="-122"/>
              </a:rPr>
              <a:t>非 </a:t>
            </a:r>
            <a:r>
              <a:rPr kumimoji="1" lang="en-US" altLang="zh-CN" sz="2000">
                <a:solidFill>
                  <a:srgbClr val="333399"/>
                </a:solidFill>
                <a:latin typeface="Arial" charset="0"/>
                <a:ea typeface="黑体" pitchFamily="2" charset="-122"/>
              </a:rPr>
              <a:t>ASCII </a:t>
            </a:r>
            <a:r>
              <a:rPr kumimoji="1" lang="zh-CN" altLang="en-US" sz="2000">
                <a:solidFill>
                  <a:srgbClr val="333399"/>
                </a:solidFill>
                <a:latin typeface="Arial" charset="0"/>
                <a:ea typeface="黑体" pitchFamily="2" charset="-122"/>
              </a:rPr>
              <a:t>码</a:t>
            </a:r>
          </a:p>
        </p:txBody>
      </p:sp>
      <p:sp>
        <p:nvSpPr>
          <p:cNvPr id="251112" name="Rectangle 232"/>
          <p:cNvSpPr>
            <a:spLocks noChangeArrowheads="1"/>
          </p:cNvSpPr>
          <p:nvPr/>
        </p:nvSpPr>
        <p:spPr bwMode="auto">
          <a:xfrm>
            <a:off x="1150938" y="2230438"/>
            <a:ext cx="966787" cy="477837"/>
          </a:xfrm>
          <a:prstGeom prst="rect">
            <a:avLst/>
          </a:prstGeom>
          <a:solidFill>
            <a:srgbClr val="FFFF99"/>
          </a:solidFill>
          <a:ln w="9525">
            <a:solidFill>
              <a:srgbClr val="333399"/>
            </a:solidFill>
            <a:miter lim="800000"/>
            <a:headEnd/>
            <a:tailEnd/>
          </a:ln>
          <a:effectLst>
            <a:outerShdw dist="45791" dir="2021404" algn="ctr" rotWithShape="0">
              <a:schemeClr val="bg2"/>
            </a:outerShdw>
          </a:effectLst>
        </p:spPr>
        <p:txBody>
          <a:bodyPr wrap="none" anchor="ctr"/>
          <a:lstStyle/>
          <a:p>
            <a:pPr algn="ctr"/>
            <a:r>
              <a:rPr kumimoji="1" lang="zh-CN" altLang="en-US" sz="2000">
                <a:solidFill>
                  <a:srgbClr val="333399"/>
                </a:solidFill>
                <a:latin typeface="Arial" charset="0"/>
                <a:ea typeface="黑体" pitchFamily="2" charset="-122"/>
              </a:rPr>
              <a:t>用户</a:t>
            </a:r>
          </a:p>
        </p:txBody>
      </p:sp>
      <p:sp>
        <p:nvSpPr>
          <p:cNvPr id="251113" name="Rectangle 233"/>
          <p:cNvSpPr>
            <a:spLocks noChangeArrowheads="1"/>
          </p:cNvSpPr>
          <p:nvPr/>
        </p:nvSpPr>
        <p:spPr bwMode="auto">
          <a:xfrm>
            <a:off x="7169150" y="2230438"/>
            <a:ext cx="966788" cy="477837"/>
          </a:xfrm>
          <a:prstGeom prst="rect">
            <a:avLst/>
          </a:prstGeom>
          <a:solidFill>
            <a:srgbClr val="FFFF99"/>
          </a:solidFill>
          <a:ln w="9525">
            <a:solidFill>
              <a:srgbClr val="333399"/>
            </a:solidFill>
            <a:miter lim="800000"/>
            <a:headEnd/>
            <a:tailEnd/>
          </a:ln>
          <a:effectLst>
            <a:outerShdw dist="45791" dir="2021404" algn="ctr" rotWithShape="0">
              <a:schemeClr val="bg2"/>
            </a:outerShdw>
          </a:effectLst>
        </p:spPr>
        <p:txBody>
          <a:bodyPr wrap="none" anchor="ctr"/>
          <a:lstStyle/>
          <a:p>
            <a:pPr algn="ctr"/>
            <a:r>
              <a:rPr kumimoji="1" lang="zh-CN" altLang="en-US" sz="2000">
                <a:solidFill>
                  <a:srgbClr val="333399"/>
                </a:solidFill>
                <a:latin typeface="Arial" charset="0"/>
                <a:ea typeface="黑体" pitchFamily="2" charset="-122"/>
              </a:rPr>
              <a:t>用户</a:t>
            </a:r>
          </a:p>
        </p:txBody>
      </p:sp>
    </p:spTree>
    <p:extLst>
      <p:ext uri="{BB962C8B-B14F-4D97-AF65-F5344CB8AC3E}">
        <p14:creationId xmlns:p14="http://schemas.microsoft.com/office/powerpoint/2010/main" val="2472124427"/>
      </p:ext>
    </p:extLst>
  </p:cSld>
  <p:clrMapOvr>
    <a:masterClrMapping/>
  </p:clrMapOvr>
  <p:transition spd="med">
    <p:rand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5267" name="Rectangle 3"/>
          <p:cNvSpPr>
            <a:spLocks noChangeArrowheads="1"/>
          </p:cNvSpPr>
          <p:nvPr/>
        </p:nvSpPr>
        <p:spPr bwMode="auto">
          <a:xfrm>
            <a:off x="0" y="3238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526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5269" name="Rectangle 5"/>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5305" name="Rectangle 41"/>
          <p:cNvSpPr>
            <a:spLocks noGrp="1" noChangeArrowheads="1"/>
          </p:cNvSpPr>
          <p:nvPr>
            <p:ph type="title"/>
          </p:nvPr>
        </p:nvSpPr>
        <p:spPr>
          <a:xfrm>
            <a:off x="467544" y="214313"/>
            <a:ext cx="8064896" cy="1462087"/>
          </a:xfrm>
        </p:spPr>
        <p:txBody>
          <a:bodyPr/>
          <a:lstStyle/>
          <a:p>
            <a:pPr algn="ctr"/>
            <a:r>
              <a:rPr lang="en-US" altLang="zh-CN" sz="4000" dirty="0"/>
              <a:t>MIME </a:t>
            </a:r>
            <a:r>
              <a:rPr lang="zh-CN" altLang="en-US" sz="4000" dirty="0"/>
              <a:t>增加 </a:t>
            </a:r>
            <a:r>
              <a:rPr lang="en-US" altLang="zh-CN" sz="4000" dirty="0"/>
              <a:t>5 </a:t>
            </a:r>
            <a:r>
              <a:rPr lang="zh-CN" altLang="en-US" sz="4000" dirty="0" smtClean="0"/>
              <a:t>个新</a:t>
            </a:r>
            <a:r>
              <a:rPr lang="zh-CN" altLang="en-US" sz="4000" dirty="0"/>
              <a:t>的邮件首部 </a:t>
            </a:r>
          </a:p>
        </p:txBody>
      </p:sp>
      <p:sp>
        <p:nvSpPr>
          <p:cNvPr id="395306" name="Rectangle 42"/>
          <p:cNvSpPr>
            <a:spLocks noGrp="1" noChangeArrowheads="1"/>
          </p:cNvSpPr>
          <p:nvPr>
            <p:ph type="body" idx="1"/>
          </p:nvPr>
        </p:nvSpPr>
        <p:spPr>
          <a:xfrm>
            <a:off x="611188" y="1987550"/>
            <a:ext cx="8132762" cy="4465638"/>
          </a:xfrm>
        </p:spPr>
        <p:txBody>
          <a:bodyPr/>
          <a:lstStyle/>
          <a:p>
            <a:pPr algn="just"/>
            <a:r>
              <a:rPr lang="en-US" altLang="zh-CN" sz="2800" dirty="0"/>
              <a:t>MIME-Version: </a:t>
            </a:r>
            <a:r>
              <a:rPr lang="zh-CN" altLang="en-US" sz="2800" dirty="0"/>
              <a:t>标志 </a:t>
            </a:r>
            <a:r>
              <a:rPr lang="en-US" altLang="zh-CN" sz="2800" dirty="0"/>
              <a:t>MIME </a:t>
            </a:r>
            <a:r>
              <a:rPr lang="zh-CN" altLang="en-US" sz="2800" dirty="0"/>
              <a:t>的版本。现在的版本号是 </a:t>
            </a:r>
            <a:r>
              <a:rPr lang="en-US" altLang="zh-CN" sz="2800" dirty="0"/>
              <a:t>1.0</a:t>
            </a:r>
            <a:r>
              <a:rPr lang="zh-CN" altLang="en-US" sz="2800" dirty="0"/>
              <a:t>。若无此行，则为英文文本。</a:t>
            </a:r>
          </a:p>
          <a:p>
            <a:pPr algn="just"/>
            <a:r>
              <a:rPr lang="en-US" altLang="zh-CN" sz="2800" dirty="0"/>
              <a:t>Content-Description: </a:t>
            </a:r>
            <a:r>
              <a:rPr lang="zh-CN" altLang="en-US" sz="2800" dirty="0"/>
              <a:t>这是可读字符串</a:t>
            </a:r>
            <a:r>
              <a:rPr lang="zh-CN" altLang="en-US" sz="2800" dirty="0" smtClean="0"/>
              <a:t>，说明</a:t>
            </a:r>
            <a:r>
              <a:rPr lang="zh-CN" altLang="en-US" sz="2800" dirty="0"/>
              <a:t>此邮件主体是否是图像、音频或</a:t>
            </a:r>
            <a:r>
              <a:rPr lang="zh-CN" altLang="en-US" sz="2800" dirty="0" smtClean="0"/>
              <a:t>视频。</a:t>
            </a:r>
            <a:endParaRPr lang="zh-CN" altLang="en-US" sz="2800" dirty="0"/>
          </a:p>
          <a:p>
            <a:pPr algn="just"/>
            <a:r>
              <a:rPr lang="en-US" altLang="zh-CN" sz="2800" dirty="0"/>
              <a:t>Content-Id: </a:t>
            </a:r>
            <a:r>
              <a:rPr lang="zh-CN" altLang="en-US" sz="2800" dirty="0"/>
              <a:t>邮件的惟一标识符。 </a:t>
            </a:r>
          </a:p>
          <a:p>
            <a:r>
              <a:rPr lang="en-US" altLang="zh-CN" sz="2800" dirty="0"/>
              <a:t>Content-Transfer-Encoding: </a:t>
            </a:r>
            <a:r>
              <a:rPr lang="zh-CN" altLang="en-US" sz="2800" dirty="0"/>
              <a:t>在传送时邮件的主体是如何编码的。</a:t>
            </a:r>
          </a:p>
          <a:p>
            <a:r>
              <a:rPr lang="en-US" altLang="zh-CN" sz="2800" dirty="0"/>
              <a:t>Content-Type</a:t>
            </a:r>
            <a:r>
              <a:rPr lang="en-US" altLang="zh-CN" sz="2800" dirty="0" smtClean="0"/>
              <a:t>:</a:t>
            </a:r>
            <a:r>
              <a:rPr lang="zh-CN" altLang="en-US" sz="2800" dirty="0"/>
              <a:t>说明邮件主体的数据类型</a:t>
            </a:r>
            <a:r>
              <a:rPr lang="zh-CN" altLang="en-US" sz="2800" dirty="0" smtClean="0"/>
              <a:t>和子类型。 </a:t>
            </a:r>
            <a:endParaRPr lang="zh-CN" altLang="en-US" sz="2800" dirty="0"/>
          </a:p>
        </p:txBody>
      </p:sp>
      <p:sp>
        <p:nvSpPr>
          <p:cNvPr id="395271" name="Rectangle 7"/>
          <p:cNvSpPr>
            <a:spLocks noChangeArrowheads="1"/>
          </p:cNvSpPr>
          <p:nvPr/>
        </p:nvSpPr>
        <p:spPr bwMode="auto">
          <a:xfrm>
            <a:off x="0" y="3262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5272"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3239635186"/>
      </p:ext>
    </p:extLst>
  </p:cSld>
  <p:clrMapOvr>
    <a:masterClrMapping/>
  </p:clrMapOvr>
  <p:transition spd="med">
    <p:rand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CN" smtClean="0"/>
              <a:t>SNMP</a:t>
            </a:r>
          </a:p>
        </p:txBody>
      </p:sp>
      <p:sp>
        <p:nvSpPr>
          <p:cNvPr id="26627" name="Rectangle 3"/>
          <p:cNvSpPr>
            <a:spLocks noGrp="1" noChangeArrowheads="1"/>
          </p:cNvSpPr>
          <p:nvPr>
            <p:ph type="body" sz="half" idx="1"/>
          </p:nvPr>
        </p:nvSpPr>
        <p:spPr>
          <a:xfrm>
            <a:off x="250825" y="1844675"/>
            <a:ext cx="3505200" cy="3733800"/>
          </a:xfrm>
        </p:spPr>
        <p:txBody>
          <a:bodyPr/>
          <a:lstStyle/>
          <a:p>
            <a:pPr eaLnBrk="1" hangingPunct="1">
              <a:lnSpc>
                <a:spcPct val="110000"/>
              </a:lnSpc>
            </a:pPr>
            <a:r>
              <a:rPr lang="en-US" altLang="zh-CN" sz="2100" smtClean="0"/>
              <a:t>The Simple Network Management Protocol (SNMP)</a:t>
            </a:r>
            <a:r>
              <a:rPr lang="en-US" altLang="zh-CN" sz="2100" i="1" smtClean="0"/>
              <a:t> </a:t>
            </a:r>
            <a:r>
              <a:rPr lang="en-US" altLang="zh-CN" sz="2100" smtClean="0"/>
              <a:t>is an application layer protocol that facilitates the exchange of management information between network devices. </a:t>
            </a:r>
          </a:p>
        </p:txBody>
      </p:sp>
      <p:pic>
        <p:nvPicPr>
          <p:cNvPr id="266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375" y="1773238"/>
            <a:ext cx="5314950" cy="431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2914" name="Rectangle 1026"/>
          <p:cNvSpPr>
            <a:spLocks noChangeArrowheads="1"/>
          </p:cNvSpPr>
          <p:nvPr/>
        </p:nvSpPr>
        <p:spPr bwMode="auto">
          <a:xfrm>
            <a:off x="395288" y="1700213"/>
            <a:ext cx="3889375" cy="436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130000"/>
              </a:lnSpc>
              <a:spcBef>
                <a:spcPts val="500"/>
              </a:spcBef>
              <a:spcAft>
                <a:spcPts val="500"/>
              </a:spcAft>
              <a:buClr>
                <a:schemeClr val="accent2"/>
              </a:buClr>
              <a:buFont typeface="Wingdings" pitchFamily="2" charset="2"/>
              <a:buChar char="p"/>
            </a:pPr>
            <a:r>
              <a:rPr lang="en-US" altLang="zh-CN" sz="2400"/>
              <a:t> The Domain Name System (DNS) is a service on a network that manages domain names and responds to requests from clients to translate a domain name into the associated IP address.</a:t>
            </a:r>
          </a:p>
        </p:txBody>
      </p:sp>
      <p:sp>
        <p:nvSpPr>
          <p:cNvPr id="27651" name="Rectangle 1027"/>
          <p:cNvSpPr>
            <a:spLocks noGrp="1" noChangeArrowheads="1"/>
          </p:cNvSpPr>
          <p:nvPr>
            <p:ph type="title" idx="4294967295"/>
          </p:nvPr>
        </p:nvSpPr>
        <p:spPr/>
        <p:txBody>
          <a:bodyPr/>
          <a:lstStyle/>
          <a:p>
            <a:pPr eaLnBrk="1" hangingPunct="1"/>
            <a:r>
              <a:rPr lang="en-US" altLang="zh-CN" sz="3400" smtClean="0"/>
              <a:t>Domain Name System (DNS)</a:t>
            </a:r>
            <a:endParaRPr lang="zh-CN" altLang="en-US" sz="3400" smtClean="0"/>
          </a:p>
        </p:txBody>
      </p:sp>
      <p:pic>
        <p:nvPicPr>
          <p:cNvPr id="27652" name="Picture 10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0200" y="1903413"/>
            <a:ext cx="4824413" cy="404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62914">
                                            <p:txEl>
                                              <p:pRg st="0" end="0"/>
                                            </p:txEl>
                                          </p:spTgt>
                                        </p:tgtEl>
                                        <p:attrNameLst>
                                          <p:attrName>style.visibility</p:attrName>
                                        </p:attrNameLst>
                                      </p:cBhvr>
                                      <p:to>
                                        <p:strVal val="visible"/>
                                      </p:to>
                                    </p:set>
                                    <p:animEffect transition="in" filter="wipe(down)">
                                      <p:cBhvr>
                                        <p:cTn id="7" dur="500"/>
                                        <p:tgtEl>
                                          <p:spTgt spid="10629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2914"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xfrm>
            <a:off x="2555875" y="1773238"/>
            <a:ext cx="3529013" cy="1368425"/>
          </a:xfrm>
          <a:noFill/>
        </p:spPr>
        <p:txBody>
          <a:bodyPr/>
          <a:lstStyle/>
          <a:p>
            <a:pPr eaLnBrk="1" hangingPunct="1">
              <a:lnSpc>
                <a:spcPct val="80000"/>
              </a:lnSpc>
              <a:buFont typeface="Wingdings" pitchFamily="2" charset="2"/>
              <a:buNone/>
            </a:pPr>
            <a:endParaRPr lang="en-US" altLang="zh-CN" sz="3200" smtClean="0"/>
          </a:p>
          <a:p>
            <a:pPr eaLnBrk="1" hangingPunct="1">
              <a:lnSpc>
                <a:spcPct val="80000"/>
              </a:lnSpc>
              <a:buFont typeface="Wingdings" pitchFamily="2" charset="2"/>
              <a:buNone/>
            </a:pPr>
            <a:r>
              <a:rPr lang="en-US" altLang="zh-CN" sz="3200" smtClean="0"/>
              <a:t>www.sina.com</a:t>
            </a:r>
          </a:p>
          <a:p>
            <a:pPr eaLnBrk="1" hangingPunct="1">
              <a:lnSpc>
                <a:spcPct val="80000"/>
              </a:lnSpc>
              <a:buFont typeface="Wingdings" pitchFamily="2" charset="2"/>
              <a:buNone/>
            </a:pPr>
            <a:r>
              <a:rPr lang="en-US" altLang="zh-CN" sz="3200" smtClean="0"/>
              <a:t>   </a:t>
            </a:r>
          </a:p>
        </p:txBody>
      </p:sp>
      <p:sp>
        <p:nvSpPr>
          <p:cNvPr id="28675" name="Rectangle 3"/>
          <p:cNvSpPr>
            <a:spLocks noGrp="1" noChangeArrowheads="1"/>
          </p:cNvSpPr>
          <p:nvPr>
            <p:ph type="title"/>
          </p:nvPr>
        </p:nvSpPr>
        <p:spPr/>
        <p:txBody>
          <a:bodyPr/>
          <a:lstStyle/>
          <a:p>
            <a:pPr eaLnBrk="1" hangingPunct="1"/>
            <a:r>
              <a:rPr lang="en-US" altLang="zh-CN" smtClean="0"/>
              <a:t>Domain Name</a:t>
            </a:r>
            <a:endParaRPr lang="zh-CN" altLang="en-US" smtClean="0"/>
          </a:p>
        </p:txBody>
      </p:sp>
      <p:sp>
        <p:nvSpPr>
          <p:cNvPr id="1111046" name="Text Box 6"/>
          <p:cNvSpPr txBox="1">
            <a:spLocks noChangeArrowheads="1"/>
          </p:cNvSpPr>
          <p:nvPr/>
        </p:nvSpPr>
        <p:spPr bwMode="auto">
          <a:xfrm>
            <a:off x="395288" y="5661025"/>
            <a:ext cx="6254750" cy="457200"/>
          </a:xfrm>
          <a:prstGeom prst="rect">
            <a:avLst/>
          </a:prstGeom>
          <a:noFill/>
          <a:ln w="9525" algn="ctr">
            <a:noFill/>
            <a:miter lim="800000"/>
            <a:headEnd/>
            <a:tailEnd/>
          </a:ln>
          <a:effectLst/>
        </p:spPr>
        <p:txBody>
          <a:bodyPr wrap="none">
            <a:spAutoFit/>
          </a:bodyPr>
          <a:lstStyle/>
          <a:p>
            <a:pPr>
              <a:spcBef>
                <a:spcPct val="20000"/>
              </a:spcBef>
              <a:buClr>
                <a:schemeClr val="hlink"/>
              </a:buClr>
              <a:buSzPct val="60000"/>
              <a:buFont typeface="Wingdings" pitchFamily="82" charset="2"/>
              <a:buNone/>
              <a:defRPr/>
            </a:pPr>
            <a:r>
              <a:rPr lang="en-US" altLang="zh-CN" sz="2400">
                <a:effectLst>
                  <a:outerShdw blurRad="38100" dist="38100" dir="2700000" algn="tl">
                    <a:srgbClr val="C0C0C0"/>
                  </a:outerShdw>
                </a:effectLst>
                <a:latin typeface="Tahoma" pitchFamily="34" charset="0"/>
                <a:ea typeface="黑体" pitchFamily="2" charset="-122"/>
              </a:rPr>
              <a:t>Computer name to provide the www services</a:t>
            </a:r>
          </a:p>
        </p:txBody>
      </p:sp>
      <p:sp>
        <p:nvSpPr>
          <p:cNvPr id="28677" name="Line 7"/>
          <p:cNvSpPr>
            <a:spLocks noChangeShapeType="1"/>
          </p:cNvSpPr>
          <p:nvPr/>
        </p:nvSpPr>
        <p:spPr bwMode="auto">
          <a:xfrm flipV="1">
            <a:off x="3059113" y="2778125"/>
            <a:ext cx="0" cy="2881313"/>
          </a:xfrm>
          <a:prstGeom prst="line">
            <a:avLst/>
          </a:prstGeom>
          <a:noFill/>
          <a:ln w="3810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8678" name="Line 8"/>
          <p:cNvSpPr>
            <a:spLocks noChangeShapeType="1"/>
          </p:cNvSpPr>
          <p:nvPr/>
        </p:nvSpPr>
        <p:spPr bwMode="auto">
          <a:xfrm>
            <a:off x="2484438" y="2778125"/>
            <a:ext cx="10795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79" name="Line 11"/>
          <p:cNvSpPr>
            <a:spLocks noChangeShapeType="1"/>
          </p:cNvSpPr>
          <p:nvPr/>
        </p:nvSpPr>
        <p:spPr bwMode="auto">
          <a:xfrm flipV="1">
            <a:off x="5292725" y="2778125"/>
            <a:ext cx="0" cy="1655763"/>
          </a:xfrm>
          <a:prstGeom prst="line">
            <a:avLst/>
          </a:prstGeom>
          <a:noFill/>
          <a:ln w="3810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11053" name="Text Box 13"/>
          <p:cNvSpPr txBox="1">
            <a:spLocks noChangeArrowheads="1"/>
          </p:cNvSpPr>
          <p:nvPr/>
        </p:nvSpPr>
        <p:spPr bwMode="auto">
          <a:xfrm>
            <a:off x="4562475" y="4403725"/>
            <a:ext cx="1751013" cy="457200"/>
          </a:xfrm>
          <a:prstGeom prst="rect">
            <a:avLst/>
          </a:prstGeom>
          <a:noFill/>
          <a:ln w="9525">
            <a:noFill/>
            <a:miter lim="800000"/>
            <a:headEnd/>
            <a:tailEnd/>
          </a:ln>
          <a:effectLst/>
        </p:spPr>
        <p:txBody>
          <a:bodyPr wrap="none">
            <a:spAutoFit/>
          </a:bodyPr>
          <a:lstStyle/>
          <a:p>
            <a:pPr>
              <a:spcBef>
                <a:spcPct val="20000"/>
              </a:spcBef>
              <a:buClr>
                <a:schemeClr val="hlink"/>
              </a:buClr>
              <a:buSzPct val="60000"/>
              <a:buFont typeface="Wingdings" pitchFamily="82" charset="2"/>
              <a:buNone/>
              <a:defRPr/>
            </a:pPr>
            <a:r>
              <a:rPr lang="en-US" altLang="zh-CN" sz="2400">
                <a:effectLst>
                  <a:outerShdw blurRad="38100" dist="38100" dir="2700000" algn="tl">
                    <a:srgbClr val="C0C0C0"/>
                  </a:outerShdw>
                </a:effectLst>
                <a:latin typeface="Tahoma" pitchFamily="34" charset="0"/>
                <a:ea typeface="黑体" pitchFamily="2" charset="-122"/>
              </a:rPr>
              <a:t>Corporation</a:t>
            </a:r>
            <a:endParaRPr lang="en-US" altLang="zh-CN" sz="2400" b="1">
              <a:latin typeface="Tahoma" pitchFamily="34" charset="0"/>
              <a:ea typeface="黑体" pitchFamily="2" charset="-122"/>
            </a:endParaRPr>
          </a:p>
        </p:txBody>
      </p:sp>
      <p:sp>
        <p:nvSpPr>
          <p:cNvPr id="28681" name="Line 14"/>
          <p:cNvSpPr>
            <a:spLocks noChangeShapeType="1"/>
          </p:cNvSpPr>
          <p:nvPr/>
        </p:nvSpPr>
        <p:spPr bwMode="auto">
          <a:xfrm>
            <a:off x="4860925" y="2778125"/>
            <a:ext cx="79216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1057" name="Text Box 17"/>
          <p:cNvSpPr txBox="1">
            <a:spLocks noChangeArrowheads="1"/>
          </p:cNvSpPr>
          <p:nvPr/>
        </p:nvSpPr>
        <p:spPr bwMode="auto">
          <a:xfrm>
            <a:off x="3708400" y="5013325"/>
            <a:ext cx="849313" cy="457200"/>
          </a:xfrm>
          <a:prstGeom prst="rect">
            <a:avLst/>
          </a:prstGeom>
          <a:noFill/>
          <a:ln w="9525">
            <a:noFill/>
            <a:miter lim="800000"/>
            <a:headEnd/>
            <a:tailEnd/>
          </a:ln>
          <a:effectLst/>
        </p:spPr>
        <p:txBody>
          <a:bodyPr wrap="none">
            <a:spAutoFit/>
          </a:bodyPr>
          <a:lstStyle/>
          <a:p>
            <a:pPr>
              <a:spcBef>
                <a:spcPct val="20000"/>
              </a:spcBef>
              <a:buClr>
                <a:schemeClr val="hlink"/>
              </a:buClr>
              <a:buSzPct val="60000"/>
              <a:buFont typeface="Wingdings" pitchFamily="82" charset="2"/>
              <a:buNone/>
              <a:defRPr/>
            </a:pPr>
            <a:r>
              <a:rPr lang="en-US" altLang="zh-CN" sz="2400">
                <a:effectLst>
                  <a:outerShdw blurRad="38100" dist="38100" dir="2700000" algn="tl">
                    <a:srgbClr val="C0C0C0"/>
                  </a:outerShdw>
                </a:effectLst>
                <a:latin typeface="Tahoma" pitchFamily="34" charset="0"/>
                <a:ea typeface="黑体" pitchFamily="2" charset="-122"/>
              </a:rPr>
              <a:t>Sina </a:t>
            </a:r>
            <a:endParaRPr lang="en-US" altLang="zh-CN" sz="2400" b="1">
              <a:latin typeface="Tahoma" pitchFamily="34" charset="0"/>
              <a:ea typeface="黑体" pitchFamily="2" charset="-122"/>
            </a:endParaRPr>
          </a:p>
        </p:txBody>
      </p:sp>
      <p:sp>
        <p:nvSpPr>
          <p:cNvPr id="28683" name="Line 18"/>
          <p:cNvSpPr>
            <a:spLocks noChangeShapeType="1"/>
          </p:cNvSpPr>
          <p:nvPr/>
        </p:nvSpPr>
        <p:spPr bwMode="auto">
          <a:xfrm flipV="1">
            <a:off x="4140200" y="2781300"/>
            <a:ext cx="0" cy="2232025"/>
          </a:xfrm>
          <a:prstGeom prst="line">
            <a:avLst/>
          </a:prstGeom>
          <a:noFill/>
          <a:ln w="3810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8684" name="Line 19"/>
          <p:cNvSpPr>
            <a:spLocks noChangeShapeType="1"/>
          </p:cNvSpPr>
          <p:nvPr/>
        </p:nvSpPr>
        <p:spPr bwMode="auto">
          <a:xfrm>
            <a:off x="3708400" y="2781300"/>
            <a:ext cx="79057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1069" name="Rectangle 29"/>
          <p:cNvSpPr>
            <a:spLocks noChangeArrowheads="1"/>
          </p:cNvSpPr>
          <p:nvPr/>
        </p:nvSpPr>
        <p:spPr bwMode="auto">
          <a:xfrm>
            <a:off x="2411413" y="1700213"/>
            <a:ext cx="1709737" cy="641350"/>
          </a:xfrm>
          <a:prstGeom prst="rect">
            <a:avLst/>
          </a:prstGeom>
          <a:noFill/>
          <a:ln w="9525">
            <a:noFill/>
            <a:miter lim="800000"/>
            <a:headEnd/>
            <a:tailEnd/>
          </a:ln>
          <a:effectLst/>
        </p:spPr>
        <p:txBody>
          <a:bodyPr>
            <a:spAutoFit/>
          </a:bodyPr>
          <a:lstStyle/>
          <a:p>
            <a:pPr>
              <a:defRPr/>
            </a:pPr>
            <a:r>
              <a:rPr lang="en-US" altLang="zh-CN">
                <a:effectLst>
                  <a:outerShdw blurRad="38100" dist="38100" dir="2700000" algn="tl">
                    <a:srgbClr val="C0C0C0"/>
                  </a:outerShdw>
                </a:effectLst>
              </a:rPr>
              <a:t>3-lever </a:t>
            </a:r>
          </a:p>
          <a:p>
            <a:pPr>
              <a:defRPr/>
            </a:pPr>
            <a:r>
              <a:rPr lang="en-US" altLang="zh-CN">
                <a:effectLst>
                  <a:outerShdw blurRad="38100" dist="38100" dir="2700000" algn="tl">
                    <a:srgbClr val="C0C0C0"/>
                  </a:outerShdw>
                </a:effectLst>
              </a:rPr>
              <a:t>domain</a:t>
            </a:r>
            <a:endParaRPr lang="zh-CN" altLang="en-US">
              <a:effectLst>
                <a:outerShdw blurRad="38100" dist="38100" dir="2700000" algn="tl">
                  <a:srgbClr val="C0C0C0"/>
                </a:outerShdw>
              </a:effectLst>
            </a:endParaRPr>
          </a:p>
        </p:txBody>
      </p:sp>
      <p:sp>
        <p:nvSpPr>
          <p:cNvPr id="1111070" name="Rectangle 30"/>
          <p:cNvSpPr>
            <a:spLocks noChangeArrowheads="1"/>
          </p:cNvSpPr>
          <p:nvPr/>
        </p:nvSpPr>
        <p:spPr bwMode="auto">
          <a:xfrm>
            <a:off x="3708400" y="1700213"/>
            <a:ext cx="1081088" cy="641350"/>
          </a:xfrm>
          <a:prstGeom prst="rect">
            <a:avLst/>
          </a:prstGeom>
          <a:noFill/>
          <a:ln w="9525">
            <a:noFill/>
            <a:miter lim="800000"/>
            <a:headEnd/>
            <a:tailEnd/>
          </a:ln>
          <a:effectLst/>
        </p:spPr>
        <p:txBody>
          <a:bodyPr>
            <a:spAutoFit/>
          </a:bodyPr>
          <a:lstStyle/>
          <a:p>
            <a:pPr>
              <a:defRPr/>
            </a:pPr>
            <a:r>
              <a:rPr lang="en-US" altLang="zh-CN">
                <a:effectLst>
                  <a:outerShdw blurRad="38100" dist="38100" dir="2700000" algn="tl">
                    <a:srgbClr val="C0C0C0"/>
                  </a:outerShdw>
                </a:effectLst>
              </a:rPr>
              <a:t>2-lever </a:t>
            </a:r>
          </a:p>
          <a:p>
            <a:pPr>
              <a:defRPr/>
            </a:pPr>
            <a:r>
              <a:rPr lang="en-US" altLang="zh-CN">
                <a:effectLst>
                  <a:outerShdw blurRad="38100" dist="38100" dir="2700000" algn="tl">
                    <a:srgbClr val="C0C0C0"/>
                  </a:outerShdw>
                </a:effectLst>
              </a:rPr>
              <a:t>domain</a:t>
            </a:r>
            <a:endParaRPr lang="zh-CN" altLang="en-US">
              <a:effectLst>
                <a:outerShdw blurRad="38100" dist="38100" dir="2700000" algn="tl">
                  <a:srgbClr val="C0C0C0"/>
                </a:outerShdw>
              </a:effectLst>
            </a:endParaRPr>
          </a:p>
        </p:txBody>
      </p:sp>
      <p:sp>
        <p:nvSpPr>
          <p:cNvPr id="1111071" name="Rectangle 31"/>
          <p:cNvSpPr>
            <a:spLocks noChangeArrowheads="1"/>
          </p:cNvSpPr>
          <p:nvPr/>
        </p:nvSpPr>
        <p:spPr bwMode="auto">
          <a:xfrm>
            <a:off x="4859338" y="1700213"/>
            <a:ext cx="1728787" cy="641350"/>
          </a:xfrm>
          <a:prstGeom prst="rect">
            <a:avLst/>
          </a:prstGeom>
          <a:noFill/>
          <a:ln w="9525">
            <a:noFill/>
            <a:miter lim="800000"/>
            <a:headEnd/>
            <a:tailEnd/>
          </a:ln>
          <a:effectLst/>
        </p:spPr>
        <p:txBody>
          <a:bodyPr>
            <a:spAutoFit/>
          </a:bodyPr>
          <a:lstStyle/>
          <a:p>
            <a:pPr>
              <a:defRPr/>
            </a:pPr>
            <a:r>
              <a:rPr lang="en-US" altLang="zh-CN">
                <a:effectLst>
                  <a:outerShdw blurRad="38100" dist="38100" dir="2700000" algn="tl">
                    <a:srgbClr val="C0C0C0"/>
                  </a:outerShdw>
                </a:effectLst>
              </a:rPr>
              <a:t>Top lever </a:t>
            </a:r>
          </a:p>
          <a:p>
            <a:pPr>
              <a:defRPr/>
            </a:pPr>
            <a:r>
              <a:rPr lang="en-US" altLang="zh-CN">
                <a:effectLst>
                  <a:outerShdw blurRad="38100" dist="38100" dir="2700000" algn="tl">
                    <a:srgbClr val="C0C0C0"/>
                  </a:outerShdw>
                </a:effectLst>
              </a:rPr>
              <a:t>domain</a:t>
            </a:r>
            <a:endParaRPr lang="zh-CN" altLang="en-US">
              <a:effectLst>
                <a:outerShdw blurRad="38100" dist="38100" dir="2700000" algn="tl">
                  <a:srgbClr val="C0C0C0"/>
                </a:outerShdw>
              </a:effectLst>
            </a:endParaRPr>
          </a:p>
        </p:txBody>
      </p:sp>
    </p:spTree>
  </p:cSld>
  <p:clrMapOvr>
    <a:masterClrMapping/>
  </p:clrMapOvr>
  <p:transition spd="med">
    <p:rand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84213" y="476250"/>
            <a:ext cx="6856412" cy="1079500"/>
          </a:xfrm>
        </p:spPr>
        <p:txBody>
          <a:bodyPr/>
          <a:lstStyle/>
          <a:p>
            <a:pPr eaLnBrk="1" hangingPunct="1"/>
            <a:r>
              <a:rPr lang="en-US" altLang="zh-CN" sz="3200" smtClean="0"/>
              <a:t>TLD (Top Level Domain)</a:t>
            </a:r>
          </a:p>
        </p:txBody>
      </p:sp>
      <p:sp>
        <p:nvSpPr>
          <p:cNvPr id="1104899" name="Rectangle 3"/>
          <p:cNvSpPr>
            <a:spLocks noGrp="1" noChangeArrowheads="1"/>
          </p:cNvSpPr>
          <p:nvPr>
            <p:ph type="body" idx="1"/>
          </p:nvPr>
        </p:nvSpPr>
        <p:spPr>
          <a:xfrm>
            <a:off x="539750" y="1773238"/>
            <a:ext cx="8388350" cy="4879975"/>
          </a:xfrm>
        </p:spPr>
        <p:txBody>
          <a:bodyPr/>
          <a:lstStyle/>
          <a:p>
            <a:pPr marL="495300" indent="-495300" eaLnBrk="1" hangingPunct="1">
              <a:lnSpc>
                <a:spcPct val="120000"/>
              </a:lnSpc>
              <a:buFont typeface="Wingdings" pitchFamily="2" charset="2"/>
              <a:buChar char="p"/>
            </a:pPr>
            <a:r>
              <a:rPr lang="en-US" altLang="zh-CN" sz="2200" smtClean="0">
                <a:latin typeface="Tahoma" pitchFamily="34" charset="0"/>
              </a:rPr>
              <a:t>Nation TLD(nTLD)</a:t>
            </a:r>
          </a:p>
          <a:p>
            <a:pPr lvl="1" eaLnBrk="1" hangingPunct="1">
              <a:lnSpc>
                <a:spcPct val="120000"/>
              </a:lnSpc>
            </a:pPr>
            <a:r>
              <a:rPr lang="en-US" altLang="zh-CN" sz="2000" smtClean="0">
                <a:latin typeface="Tahoma" pitchFamily="34" charset="0"/>
              </a:rPr>
              <a:t>.cn(CHINA), .us (United States), .uk (United kingdom), etc.</a:t>
            </a:r>
            <a:endParaRPr lang="zh-CN" altLang="en-US" sz="2000" smtClean="0">
              <a:latin typeface="Tahoma" pitchFamily="34" charset="0"/>
            </a:endParaRPr>
          </a:p>
          <a:p>
            <a:pPr marL="495300" indent="-495300" eaLnBrk="1" hangingPunct="1">
              <a:lnSpc>
                <a:spcPct val="120000"/>
              </a:lnSpc>
              <a:buFont typeface="Wingdings" pitchFamily="2" charset="2"/>
              <a:buChar char="p"/>
            </a:pPr>
            <a:r>
              <a:rPr lang="en-US" altLang="zh-CN" sz="2400" smtClean="0">
                <a:latin typeface="Tahoma" pitchFamily="34" charset="0"/>
              </a:rPr>
              <a:t>Generic TLD(gTLD), the earliest domains include:</a:t>
            </a:r>
          </a:p>
          <a:p>
            <a:pPr lvl="1" eaLnBrk="1" hangingPunct="1">
              <a:lnSpc>
                <a:spcPct val="120000"/>
              </a:lnSpc>
            </a:pPr>
            <a:r>
              <a:rPr lang="en-US" altLang="zh-CN" sz="2000" smtClean="0">
                <a:latin typeface="Tahoma" pitchFamily="34" charset="0"/>
              </a:rPr>
              <a:t>.com	Enterprises and companies</a:t>
            </a:r>
            <a:endParaRPr lang="zh-CN" altLang="en-US" sz="2000" smtClean="0">
              <a:latin typeface="Tahoma" pitchFamily="34" charset="0"/>
            </a:endParaRPr>
          </a:p>
          <a:p>
            <a:pPr lvl="1" eaLnBrk="1" hangingPunct="1">
              <a:lnSpc>
                <a:spcPct val="120000"/>
              </a:lnSpc>
            </a:pPr>
            <a:r>
              <a:rPr lang="en-US" altLang="zh-CN" sz="2000" smtClean="0">
                <a:latin typeface="Tahoma" pitchFamily="34" charset="0"/>
              </a:rPr>
              <a:t>.net	Network services providers</a:t>
            </a:r>
          </a:p>
          <a:p>
            <a:pPr lvl="1" eaLnBrk="1" hangingPunct="1">
              <a:lnSpc>
                <a:spcPct val="120000"/>
              </a:lnSpc>
            </a:pPr>
            <a:r>
              <a:rPr lang="en-US" altLang="zh-CN" sz="2000" smtClean="0">
                <a:latin typeface="Tahoma" pitchFamily="34" charset="0"/>
              </a:rPr>
              <a:t>.org	Nonprofit organizations</a:t>
            </a:r>
          </a:p>
          <a:p>
            <a:pPr lvl="1" eaLnBrk="1" hangingPunct="1">
              <a:lnSpc>
                <a:spcPct val="120000"/>
              </a:lnSpc>
            </a:pPr>
            <a:r>
              <a:rPr lang="en-US" altLang="zh-CN" sz="2000" smtClean="0">
                <a:latin typeface="Tahoma" pitchFamily="34" charset="0"/>
              </a:rPr>
              <a:t>.edu	Educational facilities </a:t>
            </a:r>
          </a:p>
          <a:p>
            <a:pPr lvl="1" eaLnBrk="1" hangingPunct="1">
              <a:lnSpc>
                <a:spcPct val="120000"/>
              </a:lnSpc>
            </a:pPr>
            <a:r>
              <a:rPr lang="en-US" altLang="zh-CN" sz="2000" smtClean="0">
                <a:latin typeface="Tahoma" pitchFamily="34" charset="0"/>
              </a:rPr>
              <a:t>.gov	Governments (only for U.S.A)</a:t>
            </a:r>
            <a:endParaRPr lang="zh-CN" altLang="en-US" sz="2000" smtClean="0">
              <a:latin typeface="Tahoma" pitchFamily="34" charset="0"/>
            </a:endParaRPr>
          </a:p>
          <a:p>
            <a:pPr lvl="1" eaLnBrk="1" hangingPunct="1">
              <a:lnSpc>
                <a:spcPct val="120000"/>
              </a:lnSpc>
            </a:pPr>
            <a:r>
              <a:rPr lang="en-US" altLang="zh-CN" sz="2000" smtClean="0">
                <a:latin typeface="Tahoma" pitchFamily="34" charset="0"/>
              </a:rPr>
              <a:t>.mil	Military facilities (only for U.S.A)</a:t>
            </a:r>
            <a:endParaRPr lang="zh-CN" altLang="en-US" sz="2000" smtClean="0">
              <a:latin typeface="Tahoma" pitchFamily="34" charset="0"/>
            </a:endParaRPr>
          </a:p>
          <a:p>
            <a:pPr lvl="1" eaLnBrk="1" hangingPunct="1">
              <a:lnSpc>
                <a:spcPct val="120000"/>
              </a:lnSpc>
            </a:pPr>
            <a:r>
              <a:rPr lang="en-US" altLang="zh-CN" sz="2000" smtClean="0">
                <a:latin typeface="Tahoma" pitchFamily="34" charset="0"/>
              </a:rPr>
              <a:t>.int	International organizations</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04899">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04899">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04899">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04899">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04899">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04899">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04899">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0489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4899"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539750" y="692150"/>
            <a:ext cx="6856413" cy="768350"/>
          </a:xfrm>
        </p:spPr>
        <p:txBody>
          <a:bodyPr/>
          <a:lstStyle/>
          <a:p>
            <a:pPr eaLnBrk="1" hangingPunct="1"/>
            <a:r>
              <a:rPr lang="en-US" altLang="zh-CN" sz="3600" smtClean="0"/>
              <a:t>TLD (Top Level Domain)</a:t>
            </a:r>
            <a:endParaRPr lang="zh-CN" altLang="en-US" sz="3600" smtClean="0"/>
          </a:p>
        </p:txBody>
      </p:sp>
      <p:sp>
        <p:nvSpPr>
          <p:cNvPr id="30723" name="Rectangle 3"/>
          <p:cNvSpPr>
            <a:spLocks noGrp="1" noChangeArrowheads="1"/>
          </p:cNvSpPr>
          <p:nvPr>
            <p:ph type="body" idx="1"/>
          </p:nvPr>
        </p:nvSpPr>
        <p:spPr>
          <a:xfrm>
            <a:off x="468313" y="1773238"/>
            <a:ext cx="8064500" cy="4445000"/>
          </a:xfrm>
          <a:noFill/>
        </p:spPr>
        <p:txBody>
          <a:bodyPr>
            <a:spAutoFit/>
          </a:bodyPr>
          <a:lstStyle/>
          <a:p>
            <a:pPr marL="0" indent="0">
              <a:lnSpc>
                <a:spcPct val="80000"/>
              </a:lnSpc>
              <a:spcBef>
                <a:spcPts val="500"/>
              </a:spcBef>
              <a:spcAft>
                <a:spcPts val="500"/>
              </a:spcAft>
              <a:buFont typeface="Wingdings" pitchFamily="2" charset="2"/>
              <a:buChar char="p"/>
            </a:pPr>
            <a:r>
              <a:rPr lang="en-US" altLang="zh-CN" sz="2400" smtClean="0"/>
              <a:t>Infrastructure domain</a:t>
            </a:r>
          </a:p>
          <a:p>
            <a:pPr marL="457200" lvl="1" indent="0">
              <a:lnSpc>
                <a:spcPct val="80000"/>
              </a:lnSpc>
              <a:spcBef>
                <a:spcPts val="500"/>
              </a:spcBef>
              <a:spcAft>
                <a:spcPts val="500"/>
              </a:spcAft>
            </a:pPr>
            <a:r>
              <a:rPr lang="en-US" altLang="zh-CN" sz="2200" smtClean="0"/>
              <a:t>Only one:</a:t>
            </a:r>
            <a:r>
              <a:rPr lang="zh-CN" altLang="en-US" sz="2200" smtClean="0"/>
              <a:t> </a:t>
            </a:r>
            <a:r>
              <a:rPr lang="en-US" altLang="zh-CN" sz="2200" smtClean="0"/>
              <a:t>arpa, for resolving domain names reversely</a:t>
            </a:r>
          </a:p>
          <a:p>
            <a:pPr marL="0" indent="0">
              <a:lnSpc>
                <a:spcPct val="70000"/>
              </a:lnSpc>
              <a:spcBef>
                <a:spcPts val="500"/>
              </a:spcBef>
              <a:spcAft>
                <a:spcPts val="500"/>
              </a:spcAft>
            </a:pPr>
            <a:r>
              <a:rPr lang="en-US" altLang="zh-CN" sz="2400" smtClean="0"/>
              <a:t>Recently, new TLD domain added:</a:t>
            </a:r>
          </a:p>
          <a:p>
            <a:pPr marL="457200" lvl="1" indent="0" eaLnBrk="1" hangingPunct="1">
              <a:lnSpc>
                <a:spcPct val="60000"/>
              </a:lnSpc>
            </a:pPr>
            <a:r>
              <a:rPr lang="en-US" altLang="zh-CN" sz="2200" smtClean="0"/>
              <a:t>.aero </a:t>
            </a:r>
            <a:r>
              <a:rPr lang="zh-CN" altLang="en-US" sz="2200" smtClean="0"/>
              <a:t>（航空运输企业）</a:t>
            </a:r>
          </a:p>
          <a:p>
            <a:pPr marL="457200" lvl="1" indent="0" eaLnBrk="1" hangingPunct="1">
              <a:lnSpc>
                <a:spcPct val="60000"/>
              </a:lnSpc>
            </a:pPr>
            <a:r>
              <a:rPr lang="en-US" altLang="zh-CN" sz="2200" smtClean="0"/>
              <a:t>.biz  </a:t>
            </a:r>
            <a:r>
              <a:rPr lang="zh-CN" altLang="en-US" sz="2200" smtClean="0"/>
              <a:t>（公司和企业）</a:t>
            </a:r>
          </a:p>
          <a:p>
            <a:pPr marL="457200" lvl="1" indent="0" eaLnBrk="1" hangingPunct="1">
              <a:lnSpc>
                <a:spcPct val="60000"/>
              </a:lnSpc>
            </a:pPr>
            <a:r>
              <a:rPr lang="en-US" altLang="zh-CN" sz="2200" smtClean="0"/>
              <a:t>.cat   </a:t>
            </a:r>
            <a:r>
              <a:rPr lang="zh-CN" altLang="en-US" sz="2200" smtClean="0"/>
              <a:t>（加泰隆人的语言和文化团体）</a:t>
            </a:r>
          </a:p>
          <a:p>
            <a:pPr marL="457200" lvl="1" indent="0" eaLnBrk="1" hangingPunct="1">
              <a:lnSpc>
                <a:spcPct val="60000"/>
              </a:lnSpc>
            </a:pPr>
            <a:r>
              <a:rPr lang="en-US" altLang="zh-CN" sz="2200" smtClean="0"/>
              <a:t>.coop  </a:t>
            </a:r>
            <a:r>
              <a:rPr lang="zh-CN" altLang="en-US" sz="2200" smtClean="0"/>
              <a:t>（合作团体）</a:t>
            </a:r>
          </a:p>
          <a:p>
            <a:pPr marL="457200" lvl="1" indent="0" eaLnBrk="1" hangingPunct="1">
              <a:lnSpc>
                <a:spcPct val="60000"/>
              </a:lnSpc>
            </a:pPr>
            <a:r>
              <a:rPr lang="en-US" altLang="zh-CN" sz="2200" smtClean="0"/>
              <a:t>.info  </a:t>
            </a:r>
            <a:r>
              <a:rPr lang="zh-CN" altLang="en-US" sz="2200" smtClean="0"/>
              <a:t>（各种资讯）</a:t>
            </a:r>
          </a:p>
          <a:p>
            <a:pPr marL="457200" lvl="1" indent="0" eaLnBrk="1" hangingPunct="1">
              <a:lnSpc>
                <a:spcPct val="60000"/>
              </a:lnSpc>
            </a:pPr>
            <a:r>
              <a:rPr lang="en-US" altLang="zh-CN" sz="2200" smtClean="0"/>
              <a:t>.jobs  </a:t>
            </a:r>
            <a:r>
              <a:rPr lang="zh-CN" altLang="en-US" sz="2200" smtClean="0"/>
              <a:t>（人力资源管理者）</a:t>
            </a:r>
          </a:p>
          <a:p>
            <a:pPr marL="457200" lvl="1" indent="0" eaLnBrk="1" hangingPunct="1">
              <a:lnSpc>
                <a:spcPct val="60000"/>
              </a:lnSpc>
            </a:pPr>
            <a:r>
              <a:rPr lang="en-US" altLang="zh-CN" sz="2200" smtClean="0"/>
              <a:t>.mobi  </a:t>
            </a:r>
            <a:r>
              <a:rPr lang="zh-CN" altLang="en-US" sz="2200" smtClean="0"/>
              <a:t>（移动产品与服务的用户和提供者）</a:t>
            </a:r>
          </a:p>
          <a:p>
            <a:pPr marL="457200" lvl="1" indent="0" eaLnBrk="1" hangingPunct="1">
              <a:lnSpc>
                <a:spcPct val="60000"/>
              </a:lnSpc>
            </a:pPr>
            <a:r>
              <a:rPr lang="en-US" altLang="zh-CN" sz="2200" smtClean="0"/>
              <a:t>.museum  </a:t>
            </a:r>
            <a:r>
              <a:rPr lang="zh-CN" altLang="en-US" sz="2200" smtClean="0"/>
              <a:t>（博物馆）</a:t>
            </a:r>
          </a:p>
          <a:p>
            <a:pPr marL="457200" lvl="1" indent="0" eaLnBrk="1" hangingPunct="1">
              <a:lnSpc>
                <a:spcPct val="60000"/>
              </a:lnSpc>
            </a:pPr>
            <a:r>
              <a:rPr lang="en-US" altLang="zh-CN" sz="2200" smtClean="0"/>
              <a:t>.name   </a:t>
            </a:r>
            <a:r>
              <a:rPr lang="zh-CN" altLang="en-US" sz="2200" smtClean="0"/>
              <a:t>（个人）</a:t>
            </a:r>
          </a:p>
          <a:p>
            <a:pPr marL="457200" lvl="1" indent="0" eaLnBrk="1" hangingPunct="1">
              <a:lnSpc>
                <a:spcPct val="60000"/>
              </a:lnSpc>
            </a:pPr>
            <a:r>
              <a:rPr lang="en-US" altLang="zh-CN" sz="2200" smtClean="0"/>
              <a:t>.pro  </a:t>
            </a:r>
            <a:r>
              <a:rPr lang="zh-CN" altLang="en-US" sz="2200" smtClean="0"/>
              <a:t>（经过认证的专业人员）</a:t>
            </a:r>
          </a:p>
          <a:p>
            <a:pPr marL="457200" lvl="1" indent="0" eaLnBrk="1" hangingPunct="1">
              <a:lnSpc>
                <a:spcPct val="60000"/>
              </a:lnSpc>
            </a:pPr>
            <a:r>
              <a:rPr lang="en-US" altLang="zh-CN" sz="2200" smtClean="0"/>
              <a:t>.travel  </a:t>
            </a:r>
            <a:r>
              <a:rPr lang="zh-CN" altLang="en-US" sz="2200" smtClean="0"/>
              <a:t>（旅游业）</a:t>
            </a:r>
            <a:endParaRPr lang="en-US" altLang="zh-CN" sz="2200" smtClean="0"/>
          </a:p>
        </p:txBody>
      </p:sp>
    </p:spTree>
  </p:cSld>
  <p:clrMapOvr>
    <a:masterClrMapping/>
  </p:clrMapOvr>
  <p:transition spd="med">
    <p:rand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title" idx="4294967295"/>
          </p:nvPr>
        </p:nvSpPr>
        <p:spPr/>
        <p:txBody>
          <a:bodyPr/>
          <a:lstStyle/>
          <a:p>
            <a:pPr eaLnBrk="1" hangingPunct="1"/>
            <a:r>
              <a:rPr lang="en-US" altLang="zh-CN" sz="3400" smtClean="0"/>
              <a:t>Domain Name Server (DNS)</a:t>
            </a:r>
            <a:endParaRPr lang="zh-CN" altLang="en-US" sz="3400" smtClean="0"/>
          </a:p>
        </p:txBody>
      </p:sp>
      <p:grpSp>
        <p:nvGrpSpPr>
          <p:cNvPr id="31747" name="Group 4"/>
          <p:cNvGrpSpPr>
            <a:grpSpLocks/>
          </p:cNvGrpSpPr>
          <p:nvPr/>
        </p:nvGrpSpPr>
        <p:grpSpPr bwMode="auto">
          <a:xfrm>
            <a:off x="685800" y="1828800"/>
            <a:ext cx="7486650" cy="4264025"/>
            <a:chOff x="240" y="960"/>
            <a:chExt cx="5280" cy="3168"/>
          </a:xfrm>
        </p:grpSpPr>
        <p:grpSp>
          <p:nvGrpSpPr>
            <p:cNvPr id="31748" name="Group 5"/>
            <p:cNvGrpSpPr>
              <a:grpSpLocks/>
            </p:cNvGrpSpPr>
            <p:nvPr/>
          </p:nvGrpSpPr>
          <p:grpSpPr bwMode="auto">
            <a:xfrm>
              <a:off x="1680" y="2640"/>
              <a:ext cx="3408" cy="1488"/>
              <a:chOff x="1824" y="2208"/>
              <a:chExt cx="3408" cy="1488"/>
            </a:xfrm>
          </p:grpSpPr>
          <p:sp>
            <p:nvSpPr>
              <p:cNvPr id="31775" name="Line 6"/>
              <p:cNvSpPr>
                <a:spLocks noChangeShapeType="1"/>
              </p:cNvSpPr>
              <p:nvPr/>
            </p:nvSpPr>
            <p:spPr bwMode="auto">
              <a:xfrm>
                <a:off x="3456" y="2256"/>
                <a:ext cx="1488" cy="1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31776" name="Line 7"/>
              <p:cNvSpPr>
                <a:spLocks noChangeShapeType="1"/>
              </p:cNvSpPr>
              <p:nvPr/>
            </p:nvSpPr>
            <p:spPr bwMode="auto">
              <a:xfrm>
                <a:off x="3456" y="2256"/>
                <a:ext cx="528" cy="115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31777" name="Line 8"/>
              <p:cNvSpPr>
                <a:spLocks noChangeShapeType="1"/>
              </p:cNvSpPr>
              <p:nvPr/>
            </p:nvSpPr>
            <p:spPr bwMode="auto">
              <a:xfrm flipH="1">
                <a:off x="3120" y="2208"/>
                <a:ext cx="336" cy="1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31778" name="Line 9"/>
              <p:cNvSpPr>
                <a:spLocks noChangeShapeType="1"/>
              </p:cNvSpPr>
              <p:nvPr/>
            </p:nvSpPr>
            <p:spPr bwMode="auto">
              <a:xfrm flipH="1">
                <a:off x="2160" y="2208"/>
                <a:ext cx="1344" cy="124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073162" name="Oval 10"/>
              <p:cNvSpPr>
                <a:spLocks noChangeArrowheads="1"/>
              </p:cNvSpPr>
              <p:nvPr/>
            </p:nvSpPr>
            <p:spPr bwMode="auto">
              <a:xfrm>
                <a:off x="1824" y="3264"/>
                <a:ext cx="672" cy="432"/>
              </a:xfrm>
              <a:prstGeom prst="ellipse">
                <a:avLst/>
              </a:prstGeom>
              <a:solidFill>
                <a:srgbClr val="CCFF99"/>
              </a:solidFill>
              <a:ln w="38100">
                <a:noFill/>
                <a:round/>
                <a:headEnd/>
                <a:tailEnd/>
              </a:ln>
              <a:effectLst>
                <a:outerShdw dist="107763" dir="2700000" algn="ctr" rotWithShape="0">
                  <a:schemeClr val="bg2"/>
                </a:outerShdw>
              </a:effectLst>
            </p:spPr>
            <p:txBody>
              <a:bodyPr wrap="none" anchor="ctr"/>
              <a:lstStyle/>
              <a:p>
                <a:pPr algn="ctr" eaLnBrk="0" hangingPunct="0">
                  <a:buClr>
                    <a:srgbClr val="6699FF"/>
                  </a:buClr>
                  <a:buFont typeface="Wingdings 3" pitchFamily="18" charset="2"/>
                  <a:buNone/>
                  <a:defRPr/>
                </a:pPr>
                <a:r>
                  <a:rPr lang="en-US" altLang="zh-CN" sz="3200" b="1">
                    <a:latin typeface="Arial Narrow" pitchFamily="34" charset="0"/>
                  </a:rPr>
                  <a:t>vnn</a:t>
                </a:r>
              </a:p>
            </p:txBody>
          </p:sp>
          <p:sp>
            <p:nvSpPr>
              <p:cNvPr id="1073163" name="Oval 11"/>
              <p:cNvSpPr>
                <a:spLocks noChangeArrowheads="1"/>
              </p:cNvSpPr>
              <p:nvPr/>
            </p:nvSpPr>
            <p:spPr bwMode="auto">
              <a:xfrm>
                <a:off x="2736" y="3264"/>
                <a:ext cx="672" cy="432"/>
              </a:xfrm>
              <a:prstGeom prst="ellipse">
                <a:avLst/>
              </a:prstGeom>
              <a:solidFill>
                <a:srgbClr val="CCFF99"/>
              </a:solidFill>
              <a:ln w="38100">
                <a:noFill/>
                <a:round/>
                <a:headEnd/>
                <a:tailEnd/>
              </a:ln>
              <a:effectLst>
                <a:outerShdw dist="107763" dir="2700000" algn="ctr" rotWithShape="0">
                  <a:schemeClr val="bg2"/>
                </a:outerShdw>
              </a:effectLst>
            </p:spPr>
            <p:txBody>
              <a:bodyPr wrap="none" anchor="ctr"/>
              <a:lstStyle/>
              <a:p>
                <a:pPr algn="ctr" eaLnBrk="0" hangingPunct="0">
                  <a:buClr>
                    <a:srgbClr val="6699FF"/>
                  </a:buClr>
                  <a:buFont typeface="Wingdings 3" pitchFamily="18" charset="2"/>
                  <a:buNone/>
                  <a:defRPr/>
                </a:pPr>
                <a:r>
                  <a:rPr lang="en-US" altLang="zh-CN" sz="3200" b="1">
                    <a:latin typeface="Arial Narrow" pitchFamily="34" charset="0"/>
                  </a:rPr>
                  <a:t>com</a:t>
                </a:r>
              </a:p>
            </p:txBody>
          </p:sp>
          <p:sp>
            <p:nvSpPr>
              <p:cNvPr id="1073164" name="Oval 12"/>
              <p:cNvSpPr>
                <a:spLocks noChangeArrowheads="1"/>
              </p:cNvSpPr>
              <p:nvPr/>
            </p:nvSpPr>
            <p:spPr bwMode="auto">
              <a:xfrm>
                <a:off x="3648" y="3264"/>
                <a:ext cx="672" cy="432"/>
              </a:xfrm>
              <a:prstGeom prst="ellipse">
                <a:avLst/>
              </a:prstGeom>
              <a:solidFill>
                <a:srgbClr val="CCFF99"/>
              </a:solidFill>
              <a:ln w="38100">
                <a:noFill/>
                <a:round/>
                <a:headEnd/>
                <a:tailEnd/>
              </a:ln>
              <a:effectLst>
                <a:outerShdw dist="107763" dir="2700000" algn="ctr" rotWithShape="0">
                  <a:schemeClr val="bg2"/>
                </a:outerShdw>
              </a:effectLst>
            </p:spPr>
            <p:txBody>
              <a:bodyPr wrap="none" anchor="ctr"/>
              <a:lstStyle/>
              <a:p>
                <a:pPr algn="ctr" eaLnBrk="0" hangingPunct="0">
                  <a:buClr>
                    <a:srgbClr val="6699FF"/>
                  </a:buClr>
                  <a:buFont typeface="Wingdings 3" pitchFamily="18" charset="2"/>
                  <a:buNone/>
                  <a:defRPr/>
                </a:pPr>
                <a:r>
                  <a:rPr lang="en-US" altLang="zh-CN" sz="3200" b="1">
                    <a:solidFill>
                      <a:srgbClr val="FF0000"/>
                    </a:solidFill>
                    <a:latin typeface="Arial Narrow" pitchFamily="34" charset="0"/>
                  </a:rPr>
                  <a:t>edu</a:t>
                </a:r>
              </a:p>
            </p:txBody>
          </p:sp>
          <p:sp>
            <p:nvSpPr>
              <p:cNvPr id="1073165" name="Oval 13"/>
              <p:cNvSpPr>
                <a:spLocks noChangeArrowheads="1"/>
              </p:cNvSpPr>
              <p:nvPr/>
            </p:nvSpPr>
            <p:spPr bwMode="auto">
              <a:xfrm>
                <a:off x="4560" y="3264"/>
                <a:ext cx="672" cy="432"/>
              </a:xfrm>
              <a:prstGeom prst="ellipse">
                <a:avLst/>
              </a:prstGeom>
              <a:solidFill>
                <a:srgbClr val="CCFF99"/>
              </a:solidFill>
              <a:ln w="38100">
                <a:noFill/>
                <a:round/>
                <a:headEnd/>
                <a:tailEnd/>
              </a:ln>
              <a:effectLst>
                <a:outerShdw dist="107763" dir="2700000" algn="ctr" rotWithShape="0">
                  <a:schemeClr val="bg2"/>
                </a:outerShdw>
              </a:effectLst>
            </p:spPr>
            <p:txBody>
              <a:bodyPr wrap="none" anchor="ctr"/>
              <a:lstStyle/>
              <a:p>
                <a:pPr algn="ctr" eaLnBrk="0" hangingPunct="0">
                  <a:buClr>
                    <a:srgbClr val="6699FF"/>
                  </a:buClr>
                  <a:buFont typeface="Wingdings 3" pitchFamily="18" charset="2"/>
                  <a:buNone/>
                  <a:defRPr/>
                </a:pPr>
                <a:r>
                  <a:rPr lang="en-US" altLang="zh-CN" sz="3200" b="1">
                    <a:latin typeface="Arial Narrow" pitchFamily="34" charset="0"/>
                  </a:rPr>
                  <a:t>gov</a:t>
                </a:r>
              </a:p>
            </p:txBody>
          </p:sp>
        </p:grpSp>
        <p:grpSp>
          <p:nvGrpSpPr>
            <p:cNvPr id="31749" name="Group 14"/>
            <p:cNvGrpSpPr>
              <a:grpSpLocks/>
            </p:cNvGrpSpPr>
            <p:nvPr/>
          </p:nvGrpSpPr>
          <p:grpSpPr bwMode="auto">
            <a:xfrm>
              <a:off x="240" y="1440"/>
              <a:ext cx="5184" cy="1488"/>
              <a:chOff x="384" y="1008"/>
              <a:chExt cx="5184" cy="1488"/>
            </a:xfrm>
          </p:grpSpPr>
          <p:sp>
            <p:nvSpPr>
              <p:cNvPr id="31763" name="Line 15"/>
              <p:cNvSpPr>
                <a:spLocks noChangeShapeType="1"/>
              </p:cNvSpPr>
              <p:nvPr/>
            </p:nvSpPr>
            <p:spPr bwMode="auto">
              <a:xfrm flipH="1">
                <a:off x="2544" y="1008"/>
                <a:ext cx="336" cy="1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31764" name="Line 16"/>
              <p:cNvSpPr>
                <a:spLocks noChangeShapeType="1"/>
              </p:cNvSpPr>
              <p:nvPr/>
            </p:nvSpPr>
            <p:spPr bwMode="auto">
              <a:xfrm flipH="1">
                <a:off x="1584" y="1008"/>
                <a:ext cx="1344" cy="124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31765" name="Line 17"/>
              <p:cNvSpPr>
                <a:spLocks noChangeShapeType="1"/>
              </p:cNvSpPr>
              <p:nvPr/>
            </p:nvSpPr>
            <p:spPr bwMode="auto">
              <a:xfrm>
                <a:off x="2880" y="1056"/>
                <a:ext cx="2496" cy="115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31766" name="Line 18"/>
              <p:cNvSpPr>
                <a:spLocks noChangeShapeType="1"/>
              </p:cNvSpPr>
              <p:nvPr/>
            </p:nvSpPr>
            <p:spPr bwMode="auto">
              <a:xfrm>
                <a:off x="2880" y="1056"/>
                <a:ext cx="1488" cy="1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31767" name="Line 19"/>
              <p:cNvSpPr>
                <a:spLocks noChangeShapeType="1"/>
              </p:cNvSpPr>
              <p:nvPr/>
            </p:nvSpPr>
            <p:spPr bwMode="auto">
              <a:xfrm>
                <a:off x="2880" y="1056"/>
                <a:ext cx="528" cy="115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31768" name="Line 20"/>
              <p:cNvSpPr>
                <a:spLocks noChangeShapeType="1"/>
              </p:cNvSpPr>
              <p:nvPr/>
            </p:nvSpPr>
            <p:spPr bwMode="auto">
              <a:xfrm flipH="1">
                <a:off x="768" y="1056"/>
                <a:ext cx="2112" cy="105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073173" name="Oval 21"/>
              <p:cNvSpPr>
                <a:spLocks noChangeArrowheads="1"/>
              </p:cNvSpPr>
              <p:nvPr/>
            </p:nvSpPr>
            <p:spPr bwMode="auto">
              <a:xfrm>
                <a:off x="384" y="2065"/>
                <a:ext cx="672" cy="434"/>
              </a:xfrm>
              <a:prstGeom prst="ellipse">
                <a:avLst/>
              </a:prstGeom>
              <a:solidFill>
                <a:srgbClr val="33CCFF"/>
              </a:solidFill>
              <a:ln w="38100">
                <a:noFill/>
                <a:round/>
                <a:headEnd/>
                <a:tailEnd/>
              </a:ln>
              <a:effectLst>
                <a:outerShdw dist="107763" dir="2700000" algn="ctr" rotWithShape="0">
                  <a:schemeClr val="bg2"/>
                </a:outerShdw>
              </a:effectLst>
            </p:spPr>
            <p:txBody>
              <a:bodyPr wrap="none" anchor="ctr"/>
              <a:lstStyle/>
              <a:p>
                <a:pPr algn="ctr" eaLnBrk="0" hangingPunct="0">
                  <a:buClr>
                    <a:srgbClr val="6699FF"/>
                  </a:buClr>
                  <a:buFont typeface="Wingdings 3" pitchFamily="18" charset="2"/>
                  <a:buNone/>
                  <a:defRPr/>
                </a:pPr>
                <a:r>
                  <a:rPr lang="en-US" altLang="zh-CN" sz="3200" b="1">
                    <a:latin typeface="Arial Narrow" pitchFamily="34" charset="0"/>
                  </a:rPr>
                  <a:t>com</a:t>
                </a:r>
              </a:p>
            </p:txBody>
          </p:sp>
          <p:sp>
            <p:nvSpPr>
              <p:cNvPr id="1073174" name="Oval 22"/>
              <p:cNvSpPr>
                <a:spLocks noChangeArrowheads="1"/>
              </p:cNvSpPr>
              <p:nvPr/>
            </p:nvSpPr>
            <p:spPr bwMode="auto">
              <a:xfrm>
                <a:off x="1248" y="2065"/>
                <a:ext cx="672" cy="434"/>
              </a:xfrm>
              <a:prstGeom prst="ellipse">
                <a:avLst/>
              </a:prstGeom>
              <a:solidFill>
                <a:srgbClr val="33CCFF"/>
              </a:solidFill>
              <a:ln w="38100">
                <a:noFill/>
                <a:round/>
                <a:headEnd/>
                <a:tailEnd/>
              </a:ln>
              <a:effectLst>
                <a:outerShdw dist="107763" dir="2700000" algn="ctr" rotWithShape="0">
                  <a:schemeClr val="bg2"/>
                </a:outerShdw>
              </a:effectLst>
            </p:spPr>
            <p:txBody>
              <a:bodyPr wrap="none" anchor="ctr"/>
              <a:lstStyle/>
              <a:p>
                <a:pPr algn="ctr" eaLnBrk="0" hangingPunct="0">
                  <a:buClr>
                    <a:srgbClr val="6699FF"/>
                  </a:buClr>
                  <a:buFont typeface="Wingdings 3" pitchFamily="18" charset="2"/>
                  <a:buNone/>
                  <a:defRPr/>
                </a:pPr>
                <a:r>
                  <a:rPr lang="en-US" altLang="zh-CN" sz="3200" b="1">
                    <a:latin typeface="Arial Narrow" pitchFamily="34" charset="0"/>
                  </a:rPr>
                  <a:t>edu</a:t>
                </a:r>
              </a:p>
            </p:txBody>
          </p:sp>
          <p:sp>
            <p:nvSpPr>
              <p:cNvPr id="1073175" name="Oval 23"/>
              <p:cNvSpPr>
                <a:spLocks noChangeArrowheads="1"/>
              </p:cNvSpPr>
              <p:nvPr/>
            </p:nvSpPr>
            <p:spPr bwMode="auto">
              <a:xfrm>
                <a:off x="2160" y="2065"/>
                <a:ext cx="672" cy="434"/>
              </a:xfrm>
              <a:prstGeom prst="ellipse">
                <a:avLst/>
              </a:prstGeom>
              <a:solidFill>
                <a:srgbClr val="33CCFF"/>
              </a:solidFill>
              <a:ln w="38100">
                <a:noFill/>
                <a:round/>
                <a:headEnd/>
                <a:tailEnd/>
              </a:ln>
              <a:effectLst>
                <a:outerShdw dist="107763" dir="2700000" algn="ctr" rotWithShape="0">
                  <a:schemeClr val="bg2"/>
                </a:outerShdw>
              </a:effectLst>
            </p:spPr>
            <p:txBody>
              <a:bodyPr wrap="none" anchor="ctr"/>
              <a:lstStyle/>
              <a:p>
                <a:pPr algn="ctr" eaLnBrk="0" hangingPunct="0">
                  <a:buClr>
                    <a:srgbClr val="6699FF"/>
                  </a:buClr>
                  <a:buFont typeface="Wingdings 3" pitchFamily="18" charset="2"/>
                  <a:buNone/>
                  <a:defRPr/>
                </a:pPr>
                <a:r>
                  <a:rPr lang="en-US" altLang="zh-CN" sz="3200" b="1">
                    <a:latin typeface="Arial Narrow" pitchFamily="34" charset="0"/>
                  </a:rPr>
                  <a:t>gov</a:t>
                </a:r>
              </a:p>
            </p:txBody>
          </p:sp>
          <p:sp>
            <p:nvSpPr>
              <p:cNvPr id="1073176" name="Oval 24"/>
              <p:cNvSpPr>
                <a:spLocks noChangeArrowheads="1"/>
              </p:cNvSpPr>
              <p:nvPr/>
            </p:nvSpPr>
            <p:spPr bwMode="auto">
              <a:xfrm>
                <a:off x="4896" y="2065"/>
                <a:ext cx="672" cy="434"/>
              </a:xfrm>
              <a:prstGeom prst="ellipse">
                <a:avLst/>
              </a:prstGeom>
              <a:solidFill>
                <a:srgbClr val="33CCFF"/>
              </a:solidFill>
              <a:ln w="38100">
                <a:noFill/>
                <a:round/>
                <a:headEnd/>
                <a:tailEnd/>
              </a:ln>
              <a:effectLst>
                <a:outerShdw dist="107763" dir="2700000" algn="ctr" rotWithShape="0">
                  <a:schemeClr val="bg2"/>
                </a:outerShdw>
              </a:effectLst>
            </p:spPr>
            <p:txBody>
              <a:bodyPr wrap="none" anchor="ctr"/>
              <a:lstStyle/>
              <a:p>
                <a:pPr algn="ctr" eaLnBrk="0" hangingPunct="0">
                  <a:buClr>
                    <a:srgbClr val="6699FF"/>
                  </a:buClr>
                  <a:buFont typeface="Wingdings 3" pitchFamily="18" charset="2"/>
                  <a:buNone/>
                  <a:defRPr/>
                </a:pPr>
                <a:r>
                  <a:rPr lang="en-US" altLang="zh-CN" sz="3200" b="1">
                    <a:latin typeface="Arial Narrow" pitchFamily="34" charset="0"/>
                  </a:rPr>
                  <a:t>uk</a:t>
                </a:r>
              </a:p>
            </p:txBody>
          </p:sp>
          <p:sp>
            <p:nvSpPr>
              <p:cNvPr id="1073177" name="Oval 25"/>
              <p:cNvSpPr>
                <a:spLocks noChangeArrowheads="1"/>
              </p:cNvSpPr>
              <p:nvPr/>
            </p:nvSpPr>
            <p:spPr bwMode="auto">
              <a:xfrm>
                <a:off x="3981" y="2065"/>
                <a:ext cx="674" cy="434"/>
              </a:xfrm>
              <a:prstGeom prst="ellipse">
                <a:avLst/>
              </a:prstGeom>
              <a:solidFill>
                <a:srgbClr val="33CCFF"/>
              </a:solidFill>
              <a:ln w="38100">
                <a:noFill/>
                <a:round/>
                <a:headEnd/>
                <a:tailEnd/>
              </a:ln>
              <a:effectLst>
                <a:outerShdw dist="107763" dir="2700000" algn="ctr" rotWithShape="0">
                  <a:schemeClr val="bg2"/>
                </a:outerShdw>
              </a:effectLst>
            </p:spPr>
            <p:txBody>
              <a:bodyPr wrap="none" anchor="ctr"/>
              <a:lstStyle/>
              <a:p>
                <a:pPr algn="ctr" eaLnBrk="0" hangingPunct="0">
                  <a:buClr>
                    <a:srgbClr val="6699FF"/>
                  </a:buClr>
                  <a:buFont typeface="Wingdings 3" pitchFamily="18" charset="2"/>
                  <a:buNone/>
                  <a:defRPr/>
                </a:pPr>
                <a:r>
                  <a:rPr lang="en-US" altLang="zh-CN" sz="3200" b="1">
                    <a:latin typeface="Arial Narrow" pitchFamily="34" charset="0"/>
                  </a:rPr>
                  <a:t>fr</a:t>
                </a:r>
              </a:p>
            </p:txBody>
          </p:sp>
          <p:sp>
            <p:nvSpPr>
              <p:cNvPr id="1073178" name="Oval 26"/>
              <p:cNvSpPr>
                <a:spLocks noChangeArrowheads="1"/>
              </p:cNvSpPr>
              <p:nvPr/>
            </p:nvSpPr>
            <p:spPr bwMode="auto">
              <a:xfrm>
                <a:off x="3072" y="2065"/>
                <a:ext cx="672" cy="434"/>
              </a:xfrm>
              <a:prstGeom prst="ellipse">
                <a:avLst/>
              </a:prstGeom>
              <a:solidFill>
                <a:srgbClr val="33CCFF"/>
              </a:solidFill>
              <a:ln w="38100">
                <a:noFill/>
                <a:round/>
                <a:headEnd/>
                <a:tailEnd/>
              </a:ln>
              <a:effectLst>
                <a:outerShdw dist="107763" dir="2700000" algn="ctr" rotWithShape="0">
                  <a:schemeClr val="bg2"/>
                </a:outerShdw>
              </a:effectLst>
            </p:spPr>
            <p:txBody>
              <a:bodyPr wrap="none" anchor="ctr"/>
              <a:lstStyle/>
              <a:p>
                <a:pPr algn="ctr" eaLnBrk="0" hangingPunct="0">
                  <a:buClr>
                    <a:srgbClr val="6699FF"/>
                  </a:buClr>
                  <a:buFont typeface="Wingdings 3" pitchFamily="18" charset="2"/>
                  <a:buNone/>
                  <a:defRPr/>
                </a:pPr>
                <a:r>
                  <a:rPr lang="en-US" altLang="zh-CN" sz="3200" b="1">
                    <a:solidFill>
                      <a:srgbClr val="FF0000"/>
                    </a:solidFill>
                    <a:latin typeface="Arial Narrow" pitchFamily="34" charset="0"/>
                  </a:rPr>
                  <a:t>cn</a:t>
                </a:r>
              </a:p>
            </p:txBody>
          </p:sp>
        </p:grpSp>
        <p:sp>
          <p:nvSpPr>
            <p:cNvPr id="1073179" name="Oval 27"/>
            <p:cNvSpPr>
              <a:spLocks noChangeArrowheads="1"/>
            </p:cNvSpPr>
            <p:nvPr/>
          </p:nvSpPr>
          <p:spPr bwMode="auto">
            <a:xfrm>
              <a:off x="2400" y="1296"/>
              <a:ext cx="672" cy="432"/>
            </a:xfrm>
            <a:prstGeom prst="ellipse">
              <a:avLst/>
            </a:prstGeom>
            <a:solidFill>
              <a:schemeClr val="hlink"/>
            </a:solidFill>
            <a:ln w="38100">
              <a:noFill/>
              <a:round/>
              <a:headEnd/>
              <a:tailEnd/>
            </a:ln>
            <a:effectLst>
              <a:outerShdw dist="107763" dir="2700000" algn="ctr" rotWithShape="0">
                <a:schemeClr val="bg2"/>
              </a:outerShdw>
            </a:effectLst>
          </p:spPr>
          <p:txBody>
            <a:bodyPr wrap="none" anchor="ctr"/>
            <a:lstStyle/>
            <a:p>
              <a:pPr algn="ctr" eaLnBrk="0" hangingPunct="0">
                <a:buClr>
                  <a:srgbClr val="6699FF"/>
                </a:buClr>
                <a:buFont typeface="Wingdings 3" pitchFamily="18" charset="2"/>
                <a:buNone/>
              </a:pPr>
              <a:r>
                <a:rPr lang="en-US" altLang="zh-CN" sz="3200" b="1">
                  <a:solidFill>
                    <a:schemeClr val="tx2"/>
                  </a:solidFill>
                  <a:latin typeface="Arial Black" pitchFamily="34" charset="0"/>
                </a:rPr>
                <a:t>.</a:t>
              </a:r>
            </a:p>
          </p:txBody>
        </p:sp>
        <p:grpSp>
          <p:nvGrpSpPr>
            <p:cNvPr id="31751" name="Group 28"/>
            <p:cNvGrpSpPr>
              <a:grpSpLocks/>
            </p:cNvGrpSpPr>
            <p:nvPr/>
          </p:nvGrpSpPr>
          <p:grpSpPr bwMode="auto">
            <a:xfrm>
              <a:off x="720" y="960"/>
              <a:ext cx="4800" cy="2847"/>
              <a:chOff x="864" y="528"/>
              <a:chExt cx="4800" cy="2847"/>
            </a:xfrm>
          </p:grpSpPr>
          <p:pic>
            <p:nvPicPr>
              <p:cNvPr id="31752" name="Picture 2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24" y="528"/>
                <a:ext cx="307" cy="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3" name="Picture 3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4" y="1680"/>
                <a:ext cx="307" cy="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4" name="Picture 3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28" y="1680"/>
                <a:ext cx="307" cy="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5"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40" y="1680"/>
                <a:ext cx="307" cy="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6" name="Picture 3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04" y="1632"/>
                <a:ext cx="307" cy="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7"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64" y="1680"/>
                <a:ext cx="307" cy="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8" name="Picture 3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57" y="1680"/>
                <a:ext cx="307" cy="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9"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2" y="2880"/>
                <a:ext cx="307" cy="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0"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64" y="2880"/>
                <a:ext cx="307" cy="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1" name="Picture 3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80" y="2832"/>
                <a:ext cx="307" cy="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2"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92" y="2832"/>
                <a:ext cx="307" cy="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cSld>
  <p:clrMapOvr>
    <a:masterClrMapping/>
  </p:clrMapOvr>
  <p:transition spd="med">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3699" name="Rectangle 3"/>
          <p:cNvSpPr>
            <a:spLocks noChangeArrowheads="1"/>
          </p:cNvSpPr>
          <p:nvPr/>
        </p:nvSpPr>
        <p:spPr bwMode="auto">
          <a:xfrm>
            <a:off x="179388" y="1700213"/>
            <a:ext cx="4038600" cy="423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220000"/>
              </a:lnSpc>
              <a:spcBef>
                <a:spcPts val="500"/>
              </a:spcBef>
              <a:spcAft>
                <a:spcPts val="500"/>
              </a:spcAft>
              <a:buFont typeface="Wingdings" pitchFamily="2" charset="2"/>
              <a:buChar char="n"/>
            </a:pPr>
            <a:r>
              <a:rPr lang="en-US" altLang="zh-CN" sz="2000" b="1" i="1" u="sng">
                <a:solidFill>
                  <a:schemeClr val="folHlink"/>
                </a:solidFill>
                <a:latin typeface="Arial Unicode MS" pitchFamily="34" charset="-122"/>
                <a:ea typeface="Arial Unicode MS" pitchFamily="34" charset="-122"/>
                <a:cs typeface="Arial Unicode MS" pitchFamily="34" charset="-122"/>
              </a:rPr>
              <a:t> Checkpoint</a:t>
            </a:r>
            <a:r>
              <a:rPr lang="en-US" altLang="zh-CN" sz="2000" b="1">
                <a:latin typeface="Arial Unicode MS" pitchFamily="34" charset="-122"/>
                <a:ea typeface="Arial Unicode MS" pitchFamily="34" charset="-122"/>
                <a:cs typeface="Arial Unicode MS" pitchFamily="34" charset="-122"/>
              </a:rPr>
              <a:t>  is used to separate parts of a session, previously referred to as dialogues</a:t>
            </a:r>
            <a:r>
              <a:rPr lang="en-US" altLang="zh-CN" sz="2000" b="1">
                <a:solidFill>
                  <a:schemeClr val="accent2"/>
                </a:solidFill>
                <a:latin typeface="Arial Unicode MS" pitchFamily="34" charset="-122"/>
                <a:ea typeface="Arial Unicode MS" pitchFamily="34" charset="-122"/>
                <a:cs typeface="Arial Unicode MS" pitchFamily="34" charset="-122"/>
              </a:rPr>
              <a:t>  </a:t>
            </a:r>
          </a:p>
          <a:p>
            <a:pPr eaLnBrk="0" hangingPunct="0">
              <a:lnSpc>
                <a:spcPct val="220000"/>
              </a:lnSpc>
              <a:spcBef>
                <a:spcPts val="500"/>
              </a:spcBef>
              <a:spcAft>
                <a:spcPts val="500"/>
              </a:spcAft>
              <a:buFont typeface="Wingdings" pitchFamily="2" charset="2"/>
              <a:buChar char="n"/>
            </a:pPr>
            <a:r>
              <a:rPr lang="en-US" altLang="zh-CN" sz="2000" b="1" u="sng">
                <a:solidFill>
                  <a:srgbClr val="FF0000"/>
                </a:solidFill>
                <a:latin typeface="Arial Unicode MS" pitchFamily="34" charset="-122"/>
                <a:ea typeface="Arial Unicode MS" pitchFamily="34" charset="-122"/>
                <a:cs typeface="Arial Unicode MS" pitchFamily="34" charset="-122"/>
              </a:rPr>
              <a:t> Dialogue separation is the orderly initiation, termination, and managing of communication</a:t>
            </a:r>
            <a:r>
              <a:rPr lang="en-US" altLang="zh-CN" sz="2000">
                <a:latin typeface="Arial Unicode MS" pitchFamily="34" charset="-122"/>
                <a:ea typeface="Arial Unicode MS" pitchFamily="34" charset="-122"/>
                <a:cs typeface="Arial Unicode MS" pitchFamily="34" charset="-122"/>
              </a:rPr>
              <a:t>.</a:t>
            </a:r>
          </a:p>
        </p:txBody>
      </p:sp>
      <p:sp>
        <p:nvSpPr>
          <p:cNvPr id="11267" name="Rectangle 4"/>
          <p:cNvSpPr>
            <a:spLocks noGrp="1" noChangeArrowheads="1"/>
          </p:cNvSpPr>
          <p:nvPr>
            <p:ph type="title" idx="4294967295"/>
          </p:nvPr>
        </p:nvSpPr>
        <p:spPr/>
        <p:txBody>
          <a:bodyPr/>
          <a:lstStyle/>
          <a:p>
            <a:pPr eaLnBrk="1" hangingPunct="1"/>
            <a:r>
              <a:rPr lang="en-US" altLang="zh-CN" smtClean="0"/>
              <a:t>The Session Layer</a:t>
            </a:r>
            <a:endParaRPr lang="zh-CN" altLang="en-US" smtClean="0"/>
          </a:p>
        </p:txBody>
      </p:sp>
      <p:pic>
        <p:nvPicPr>
          <p:cNvPr id="1126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638" y="1989138"/>
            <a:ext cx="4679950" cy="388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6" fill="hold" grpId="0" nodeType="clickEffect">
                                  <p:stCondLst>
                                    <p:cond delay="0"/>
                                  </p:stCondLst>
                                  <p:childTnLst>
                                    <p:set>
                                      <p:cBhvr>
                                        <p:cTn id="6" dur="1" fill="hold">
                                          <p:stCondLst>
                                            <p:cond delay="0"/>
                                          </p:stCondLst>
                                        </p:cTn>
                                        <p:tgtEl>
                                          <p:spTgt spid="1053699">
                                            <p:txEl>
                                              <p:pRg st="0" end="0"/>
                                            </p:txEl>
                                          </p:spTgt>
                                        </p:tgtEl>
                                        <p:attrNameLst>
                                          <p:attrName>style.visibility</p:attrName>
                                        </p:attrNameLst>
                                      </p:cBhvr>
                                      <p:to>
                                        <p:strVal val="visible"/>
                                      </p:to>
                                    </p:set>
                                    <p:anim calcmode="lin" valueType="num">
                                      <p:cBhvr>
                                        <p:cTn id="7" dur="500" fill="hold"/>
                                        <p:tgtEl>
                                          <p:spTgt spid="1053699">
                                            <p:txEl>
                                              <p:pRg st="0" end="0"/>
                                            </p:txEl>
                                          </p:spTgt>
                                        </p:tgtEl>
                                        <p:attrNameLst>
                                          <p:attrName>ppt_w</p:attrName>
                                        </p:attrNameLst>
                                      </p:cBhvr>
                                      <p:tavLst>
                                        <p:tav tm="0">
                                          <p:val>
                                            <p:strVal val="(6*min(max(#ppt_w*#ppt_h,.3),1)-7.4)/-.7*#ppt_w"/>
                                          </p:val>
                                        </p:tav>
                                        <p:tav tm="100000">
                                          <p:val>
                                            <p:strVal val="#ppt_w"/>
                                          </p:val>
                                        </p:tav>
                                      </p:tavLst>
                                    </p:anim>
                                    <p:anim calcmode="lin" valueType="num">
                                      <p:cBhvr>
                                        <p:cTn id="8" dur="500" fill="hold"/>
                                        <p:tgtEl>
                                          <p:spTgt spid="1053699">
                                            <p:txEl>
                                              <p:pRg st="0" end="0"/>
                                            </p:txEl>
                                          </p:spTgt>
                                        </p:tgtEl>
                                        <p:attrNameLst>
                                          <p:attrName>ppt_h</p:attrName>
                                        </p:attrNameLst>
                                      </p:cBhvr>
                                      <p:tavLst>
                                        <p:tav tm="0">
                                          <p:val>
                                            <p:strVal val="(6*min(max(#ppt_w*#ppt_h,.3),1)-7.4)/-.7*#ppt_h"/>
                                          </p:val>
                                        </p:tav>
                                        <p:tav tm="100000">
                                          <p:val>
                                            <p:strVal val="#ppt_h"/>
                                          </p:val>
                                        </p:tav>
                                      </p:tavLst>
                                    </p:anim>
                                    <p:anim calcmode="lin" valueType="num">
                                      <p:cBhvr>
                                        <p:cTn id="9" dur="500" fill="hold"/>
                                        <p:tgtEl>
                                          <p:spTgt spid="1053699">
                                            <p:txEl>
                                              <p:pRg st="0" end="0"/>
                                            </p:txEl>
                                          </p:spTgt>
                                        </p:tgtEl>
                                        <p:attrNameLst>
                                          <p:attrName>ppt_x</p:attrName>
                                        </p:attrNameLst>
                                      </p:cBhvr>
                                      <p:tavLst>
                                        <p:tav tm="0">
                                          <p:val>
                                            <p:fltVal val="0.5"/>
                                          </p:val>
                                        </p:tav>
                                        <p:tav tm="100000">
                                          <p:val>
                                            <p:strVal val="#ppt_x"/>
                                          </p:val>
                                        </p:tav>
                                      </p:tavLst>
                                    </p:anim>
                                    <p:anim calcmode="lin" valueType="num">
                                      <p:cBhvr>
                                        <p:cTn id="10" dur="500" fill="hold"/>
                                        <p:tgtEl>
                                          <p:spTgt spid="1053699">
                                            <p:txEl>
                                              <p:pRg st="0" end="0"/>
                                            </p:txEl>
                                          </p:spTgt>
                                        </p:tgtEl>
                                        <p:attrNameLst>
                                          <p:attrName>ppt_y</p:attrName>
                                        </p:attrNameLst>
                                      </p:cBhvr>
                                      <p:tavLst>
                                        <p:tav tm="0">
                                          <p:val>
                                            <p:strVal val="1+(6*min(max(#ppt_w*#ppt_h,.3),1)-7.4)/-.7*#ppt_h/2"/>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3" presetClass="entr" presetSubtype="36" fill="hold" grpId="0" nodeType="clickEffect">
                                  <p:stCondLst>
                                    <p:cond delay="0"/>
                                  </p:stCondLst>
                                  <p:childTnLst>
                                    <p:set>
                                      <p:cBhvr>
                                        <p:cTn id="14" dur="1" fill="hold">
                                          <p:stCondLst>
                                            <p:cond delay="0"/>
                                          </p:stCondLst>
                                        </p:cTn>
                                        <p:tgtEl>
                                          <p:spTgt spid="1053699">
                                            <p:txEl>
                                              <p:pRg st="1" end="1"/>
                                            </p:txEl>
                                          </p:spTgt>
                                        </p:tgtEl>
                                        <p:attrNameLst>
                                          <p:attrName>style.visibility</p:attrName>
                                        </p:attrNameLst>
                                      </p:cBhvr>
                                      <p:to>
                                        <p:strVal val="visible"/>
                                      </p:to>
                                    </p:set>
                                    <p:anim calcmode="lin" valueType="num">
                                      <p:cBhvr>
                                        <p:cTn id="15" dur="500" fill="hold"/>
                                        <p:tgtEl>
                                          <p:spTgt spid="1053699">
                                            <p:txEl>
                                              <p:pRg st="1" end="1"/>
                                            </p:txEl>
                                          </p:spTgt>
                                        </p:tgtEl>
                                        <p:attrNameLst>
                                          <p:attrName>ppt_w</p:attrName>
                                        </p:attrNameLst>
                                      </p:cBhvr>
                                      <p:tavLst>
                                        <p:tav tm="0">
                                          <p:val>
                                            <p:strVal val="(6*min(max(#ppt_w*#ppt_h,.3),1)-7.4)/-.7*#ppt_w"/>
                                          </p:val>
                                        </p:tav>
                                        <p:tav tm="100000">
                                          <p:val>
                                            <p:strVal val="#ppt_w"/>
                                          </p:val>
                                        </p:tav>
                                      </p:tavLst>
                                    </p:anim>
                                    <p:anim calcmode="lin" valueType="num">
                                      <p:cBhvr>
                                        <p:cTn id="16" dur="500" fill="hold"/>
                                        <p:tgtEl>
                                          <p:spTgt spid="1053699">
                                            <p:txEl>
                                              <p:pRg st="1" end="1"/>
                                            </p:txEl>
                                          </p:spTgt>
                                        </p:tgtEl>
                                        <p:attrNameLst>
                                          <p:attrName>ppt_h</p:attrName>
                                        </p:attrNameLst>
                                      </p:cBhvr>
                                      <p:tavLst>
                                        <p:tav tm="0">
                                          <p:val>
                                            <p:strVal val="(6*min(max(#ppt_w*#ppt_h,.3),1)-7.4)/-.7*#ppt_h"/>
                                          </p:val>
                                        </p:tav>
                                        <p:tav tm="100000">
                                          <p:val>
                                            <p:strVal val="#ppt_h"/>
                                          </p:val>
                                        </p:tav>
                                      </p:tavLst>
                                    </p:anim>
                                    <p:anim calcmode="lin" valueType="num">
                                      <p:cBhvr>
                                        <p:cTn id="17" dur="500" fill="hold"/>
                                        <p:tgtEl>
                                          <p:spTgt spid="1053699">
                                            <p:txEl>
                                              <p:pRg st="1" end="1"/>
                                            </p:txEl>
                                          </p:spTgt>
                                        </p:tgtEl>
                                        <p:attrNameLst>
                                          <p:attrName>ppt_x</p:attrName>
                                        </p:attrNameLst>
                                      </p:cBhvr>
                                      <p:tavLst>
                                        <p:tav tm="0">
                                          <p:val>
                                            <p:fltVal val="0.5"/>
                                          </p:val>
                                        </p:tav>
                                        <p:tav tm="100000">
                                          <p:val>
                                            <p:strVal val="#ppt_x"/>
                                          </p:val>
                                        </p:tav>
                                      </p:tavLst>
                                    </p:anim>
                                    <p:anim calcmode="lin" valueType="num">
                                      <p:cBhvr>
                                        <p:cTn id="18" dur="500" fill="hold"/>
                                        <p:tgtEl>
                                          <p:spTgt spid="1053699">
                                            <p:txEl>
                                              <p:pRg st="1" end="1"/>
                                            </p:txEl>
                                          </p:spTgt>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3699"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5330" name="Rectangle 2"/>
          <p:cNvSpPr>
            <a:spLocks noChangeArrowheads="1"/>
          </p:cNvSpPr>
          <p:nvPr/>
        </p:nvSpPr>
        <p:spPr bwMode="auto">
          <a:xfrm>
            <a:off x="468313" y="1773238"/>
            <a:ext cx="8458200" cy="430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150000"/>
              </a:lnSpc>
              <a:spcBef>
                <a:spcPts val="500"/>
              </a:spcBef>
              <a:spcAft>
                <a:spcPts val="500"/>
              </a:spcAft>
              <a:buClr>
                <a:schemeClr val="tx2"/>
              </a:buClr>
              <a:buSzPct val="110000"/>
              <a:buFont typeface="Wingdings" pitchFamily="2" charset="2"/>
              <a:buChar char="§"/>
            </a:pPr>
            <a:r>
              <a:rPr lang="en-US" altLang="zh-CN" sz="2400" b="1">
                <a:latin typeface="Times New Roman" pitchFamily="18" charset="0"/>
              </a:rPr>
              <a:t> The </a:t>
            </a:r>
            <a:r>
              <a:rPr lang="en-US" altLang="zh-CN" sz="2400" b="1" i="1">
                <a:latin typeface="Times New Roman" pitchFamily="18" charset="0"/>
              </a:rPr>
              <a:t>DNS</a:t>
            </a:r>
            <a:r>
              <a:rPr lang="en-US" altLang="zh-CN" sz="2400" b="1">
                <a:latin typeface="Times New Roman" pitchFamily="18" charset="0"/>
              </a:rPr>
              <a:t> system is set up in a hierarchy that creates different levels of </a:t>
            </a:r>
            <a:r>
              <a:rPr lang="en-US" altLang="zh-CN" sz="2400" b="1" i="1">
                <a:latin typeface="Times New Roman" pitchFamily="18" charset="0"/>
              </a:rPr>
              <a:t>DNS</a:t>
            </a:r>
            <a:r>
              <a:rPr lang="en-US" altLang="zh-CN" sz="2400" b="1">
                <a:latin typeface="Times New Roman" pitchFamily="18" charset="0"/>
              </a:rPr>
              <a:t> servers. </a:t>
            </a:r>
          </a:p>
          <a:p>
            <a:pPr eaLnBrk="0" hangingPunct="0">
              <a:lnSpc>
                <a:spcPct val="150000"/>
              </a:lnSpc>
              <a:spcBef>
                <a:spcPts val="500"/>
              </a:spcBef>
              <a:spcAft>
                <a:spcPts val="500"/>
              </a:spcAft>
              <a:buClr>
                <a:schemeClr val="tx2"/>
              </a:buClr>
              <a:buSzPct val="110000"/>
              <a:buFont typeface="Wingdings" pitchFamily="2" charset="2"/>
              <a:buChar char="§"/>
            </a:pPr>
            <a:r>
              <a:rPr lang="en-US" altLang="zh-CN" sz="2400" b="1">
                <a:latin typeface="Times New Roman" pitchFamily="18" charset="0"/>
              </a:rPr>
              <a:t> The </a:t>
            </a:r>
            <a:r>
              <a:rPr lang="en-US" altLang="zh-CN" sz="2400" b="1" i="1">
                <a:latin typeface="Times New Roman" pitchFamily="18" charset="0"/>
              </a:rPr>
              <a:t>DNS</a:t>
            </a:r>
            <a:r>
              <a:rPr lang="en-US" altLang="zh-CN" sz="2400" b="1">
                <a:latin typeface="Times New Roman" pitchFamily="18" charset="0"/>
              </a:rPr>
              <a:t> server at this level judges if itself is able to translate the domain name into an associated IP address:</a:t>
            </a:r>
          </a:p>
          <a:p>
            <a:pPr lvl="1" eaLnBrk="0" hangingPunct="0">
              <a:lnSpc>
                <a:spcPct val="150000"/>
              </a:lnSpc>
              <a:spcBef>
                <a:spcPts val="500"/>
              </a:spcBef>
              <a:spcAft>
                <a:spcPts val="500"/>
              </a:spcAft>
              <a:buClr>
                <a:schemeClr val="hlink"/>
              </a:buClr>
              <a:buSzPct val="110000"/>
              <a:buFont typeface="Wingdings" pitchFamily="2" charset="2"/>
              <a:buChar char="§"/>
            </a:pPr>
            <a:r>
              <a:rPr lang="en-US" altLang="zh-CN" sz="2400" b="1">
                <a:latin typeface="Times New Roman" pitchFamily="18" charset="0"/>
              </a:rPr>
              <a:t> If it can do that, it does so and returns the result to the client</a:t>
            </a:r>
          </a:p>
          <a:p>
            <a:pPr lvl="1" eaLnBrk="0" hangingPunct="0">
              <a:lnSpc>
                <a:spcPct val="150000"/>
              </a:lnSpc>
              <a:spcBef>
                <a:spcPts val="500"/>
              </a:spcBef>
              <a:spcAft>
                <a:spcPts val="500"/>
              </a:spcAft>
              <a:buClr>
                <a:schemeClr val="hlink"/>
              </a:buClr>
              <a:buSzPct val="110000"/>
              <a:buFont typeface="Wingdings" pitchFamily="2" charset="2"/>
              <a:buChar char="§"/>
            </a:pPr>
            <a:r>
              <a:rPr lang="en-US" altLang="zh-CN" sz="2400" b="1">
                <a:latin typeface="Times New Roman" pitchFamily="18" charset="0"/>
              </a:rPr>
              <a:t> If not, it sends the request to the higher level.</a:t>
            </a:r>
            <a:r>
              <a:rPr lang="en-US" altLang="zh-CN" sz="2400">
                <a:latin typeface="Times New Roman" pitchFamily="18" charset="0"/>
              </a:rPr>
              <a:t> </a:t>
            </a:r>
          </a:p>
        </p:txBody>
      </p:sp>
      <p:sp>
        <p:nvSpPr>
          <p:cNvPr id="33795" name="Rectangle 3"/>
          <p:cNvSpPr>
            <a:spLocks noGrp="1" noChangeArrowheads="1"/>
          </p:cNvSpPr>
          <p:nvPr>
            <p:ph type="title" idx="4294967295"/>
          </p:nvPr>
        </p:nvSpPr>
        <p:spPr/>
        <p:txBody>
          <a:bodyPr/>
          <a:lstStyle/>
          <a:p>
            <a:pPr eaLnBrk="1" hangingPunct="1"/>
            <a:r>
              <a:rPr lang="en-US" altLang="zh-CN" sz="3400" smtClean="0"/>
              <a:t>Domain Name Server (DNS)</a:t>
            </a:r>
            <a:endParaRPr lang="zh-CN" altLang="en-US" sz="3400" smtClean="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95330">
                                            <p:txEl>
                                              <p:pRg st="0" end="0"/>
                                            </p:txEl>
                                          </p:spTgt>
                                        </p:tgtEl>
                                        <p:attrNameLst>
                                          <p:attrName>style.visibility</p:attrName>
                                        </p:attrNameLst>
                                      </p:cBhvr>
                                      <p:to>
                                        <p:strVal val="visible"/>
                                      </p:to>
                                    </p:set>
                                    <p:animEffect transition="in" filter="wipe(down)">
                                      <p:cBhvr>
                                        <p:cTn id="7" dur="500"/>
                                        <p:tgtEl>
                                          <p:spTgt spid="99533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95330">
                                            <p:txEl>
                                              <p:pRg st="1" end="1"/>
                                            </p:txEl>
                                          </p:spTgt>
                                        </p:tgtEl>
                                        <p:attrNameLst>
                                          <p:attrName>style.visibility</p:attrName>
                                        </p:attrNameLst>
                                      </p:cBhvr>
                                      <p:to>
                                        <p:strVal val="visible"/>
                                      </p:to>
                                    </p:set>
                                    <p:animEffect transition="in" filter="wipe(down)">
                                      <p:cBhvr>
                                        <p:cTn id="12" dur="500"/>
                                        <p:tgtEl>
                                          <p:spTgt spid="995330">
                                            <p:txEl>
                                              <p:pRg st="1" end="1"/>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995330">
                                            <p:txEl>
                                              <p:pRg st="2" end="2"/>
                                            </p:txEl>
                                          </p:spTgt>
                                        </p:tgtEl>
                                        <p:attrNameLst>
                                          <p:attrName>style.visibility</p:attrName>
                                        </p:attrNameLst>
                                      </p:cBhvr>
                                      <p:to>
                                        <p:strVal val="visible"/>
                                      </p:to>
                                    </p:set>
                                    <p:animEffect transition="in" filter="wipe(down)">
                                      <p:cBhvr>
                                        <p:cTn id="15" dur="500"/>
                                        <p:tgtEl>
                                          <p:spTgt spid="995330">
                                            <p:txEl>
                                              <p:pRg st="2" end="2"/>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995330">
                                            <p:txEl>
                                              <p:pRg st="3" end="3"/>
                                            </p:txEl>
                                          </p:spTgt>
                                        </p:tgtEl>
                                        <p:attrNameLst>
                                          <p:attrName>style.visibility</p:attrName>
                                        </p:attrNameLst>
                                      </p:cBhvr>
                                      <p:to>
                                        <p:strVal val="visible"/>
                                      </p:to>
                                    </p:set>
                                    <p:animEffect transition="in" filter="wipe(down)">
                                      <p:cBhvr>
                                        <p:cTn id="18" dur="500"/>
                                        <p:tgtEl>
                                          <p:spTgt spid="99533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5330" grpId="0" build="p"/>
    </p:bldLst>
  </p:timing>
</p:sld>
</file>

<file path=ppt/slides/slide5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3277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76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3" name="Rectangle 4"/>
            <p:cNvSpPr>
              <a:spLocks noChangeArrowheads="1"/>
            </p:cNvSpPr>
            <p:nvPr/>
          </p:nvSpPr>
          <p:spPr bwMode="auto">
            <a:xfrm>
              <a:off x="2688" y="528"/>
              <a:ext cx="2880" cy="576"/>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32771" name="Rectangle 5"/>
          <p:cNvSpPr>
            <a:spLocks noGrp="1" noChangeArrowheads="1"/>
          </p:cNvSpPr>
          <p:nvPr>
            <p:ph type="title" idx="4294967295"/>
          </p:nvPr>
        </p:nvSpPr>
        <p:spPr/>
        <p:txBody>
          <a:bodyPr/>
          <a:lstStyle/>
          <a:p>
            <a:pPr eaLnBrk="1" hangingPunct="1"/>
            <a:r>
              <a:rPr lang="zh-CN" altLang="en-US" smtClean="0"/>
              <a:t> </a:t>
            </a:r>
          </a:p>
        </p:txBody>
      </p:sp>
      <p:pic>
        <p:nvPicPr>
          <p:cNvPr id="3" name="图片 2"/>
          <p:cNvPicPr>
            <a:picLocks noChangeAspect="1"/>
          </p:cNvPicPr>
          <p:nvPr/>
        </p:nvPicPr>
        <p:blipFill>
          <a:blip r:embed="rId4"/>
          <a:stretch>
            <a:fillRect/>
          </a:stretch>
        </p:blipFill>
        <p:spPr>
          <a:xfrm>
            <a:off x="-14288" y="14287"/>
            <a:ext cx="9172575" cy="6829425"/>
          </a:xfrm>
          <a:prstGeom prst="rect">
            <a:avLst/>
          </a:prstGeom>
        </p:spPr>
      </p:pic>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5090" name="Rectangle 2"/>
          <p:cNvSpPr>
            <a:spLocks noChangeArrowheads="1"/>
          </p:cNvSpPr>
          <p:nvPr/>
        </p:nvSpPr>
        <p:spPr bwMode="auto">
          <a:xfrm>
            <a:off x="250825" y="1700213"/>
            <a:ext cx="8686800"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120000"/>
              </a:lnSpc>
              <a:spcBef>
                <a:spcPct val="50000"/>
              </a:spcBef>
              <a:buClr>
                <a:schemeClr val="tx2"/>
              </a:buClr>
              <a:buSzPct val="110000"/>
              <a:buFont typeface="Wingdings" pitchFamily="2" charset="2"/>
              <a:buChar char="§"/>
            </a:pPr>
            <a:r>
              <a:rPr lang="en-US" altLang="zh-CN" sz="2000" u="sng"/>
              <a:t> One way that communication processing takes place</a:t>
            </a:r>
            <a:r>
              <a:rPr lang="en-US" altLang="zh-CN" sz="2000"/>
              <a:t>:</a:t>
            </a:r>
          </a:p>
          <a:p>
            <a:pPr lvl="1" eaLnBrk="0" hangingPunct="0">
              <a:lnSpc>
                <a:spcPct val="120000"/>
              </a:lnSpc>
              <a:spcBef>
                <a:spcPct val="50000"/>
              </a:spcBef>
              <a:buClr>
                <a:schemeClr val="tx2"/>
              </a:buClr>
              <a:buSzPct val="110000"/>
              <a:buFont typeface="Wingdings" pitchFamily="2" charset="2"/>
              <a:buChar char="§"/>
            </a:pPr>
            <a:r>
              <a:rPr lang="en-US" altLang="zh-CN" sz="2000"/>
              <a:t> When a browser opens, it is connected to the default page and the files of the page are transferred to the client.  </a:t>
            </a:r>
          </a:p>
          <a:p>
            <a:pPr lvl="1" eaLnBrk="0" hangingPunct="0">
              <a:lnSpc>
                <a:spcPct val="120000"/>
              </a:lnSpc>
              <a:spcBef>
                <a:spcPts val="500"/>
              </a:spcBef>
              <a:spcAft>
                <a:spcPts val="500"/>
              </a:spcAft>
              <a:buClr>
                <a:schemeClr val="tx2"/>
              </a:buClr>
              <a:buSzPct val="110000"/>
              <a:buFont typeface="Wingdings" pitchFamily="2" charset="2"/>
              <a:buChar char="§"/>
            </a:pPr>
            <a:r>
              <a:rPr lang="en-US" altLang="zh-CN" sz="2000"/>
              <a:t> After the processing is completed, the connection is broken</a:t>
            </a:r>
          </a:p>
          <a:p>
            <a:pPr eaLnBrk="0" hangingPunct="0">
              <a:lnSpc>
                <a:spcPct val="120000"/>
              </a:lnSpc>
              <a:spcBef>
                <a:spcPts val="500"/>
              </a:spcBef>
              <a:spcAft>
                <a:spcPts val="500"/>
              </a:spcAft>
              <a:buClr>
                <a:schemeClr val="tx2"/>
              </a:buClr>
              <a:buSzPct val="110000"/>
              <a:buFont typeface="Wingdings" pitchFamily="2" charset="2"/>
              <a:buChar char="§"/>
            </a:pPr>
            <a:r>
              <a:rPr lang="en-US" altLang="zh-CN" sz="2000" u="sng"/>
              <a:t>The second way:</a:t>
            </a:r>
          </a:p>
          <a:p>
            <a:pPr lvl="1" eaLnBrk="0" hangingPunct="0">
              <a:lnSpc>
                <a:spcPct val="120000"/>
              </a:lnSpc>
              <a:spcBef>
                <a:spcPts val="500"/>
              </a:spcBef>
              <a:spcAft>
                <a:spcPts val="500"/>
              </a:spcAft>
              <a:buClr>
                <a:schemeClr val="tx2"/>
              </a:buClr>
              <a:buSzPct val="110000"/>
              <a:buFont typeface="Wingdings" pitchFamily="2" charset="2"/>
              <a:buChar char="§"/>
            </a:pPr>
            <a:r>
              <a:rPr lang="en-US" altLang="zh-CN" sz="2000"/>
              <a:t> As Telnet and FTP, establish a connection to the server and maintain that connection until all processing is performed. </a:t>
            </a:r>
          </a:p>
          <a:p>
            <a:pPr lvl="1" eaLnBrk="0" hangingPunct="0">
              <a:lnSpc>
                <a:spcPct val="120000"/>
              </a:lnSpc>
              <a:spcBef>
                <a:spcPts val="500"/>
              </a:spcBef>
              <a:spcAft>
                <a:spcPts val="500"/>
              </a:spcAft>
              <a:buClr>
                <a:schemeClr val="tx2"/>
              </a:buClr>
              <a:buSzPct val="110000"/>
              <a:buFont typeface="Wingdings" pitchFamily="2" charset="2"/>
              <a:buChar char="§"/>
            </a:pPr>
            <a:r>
              <a:rPr lang="en-US" altLang="zh-CN" sz="2000"/>
              <a:t> The client terminates the connection when the user determines that he/she has finished. </a:t>
            </a:r>
          </a:p>
          <a:p>
            <a:pPr eaLnBrk="0" hangingPunct="0">
              <a:lnSpc>
                <a:spcPct val="120000"/>
              </a:lnSpc>
              <a:spcBef>
                <a:spcPts val="500"/>
              </a:spcBef>
              <a:spcAft>
                <a:spcPts val="500"/>
              </a:spcAft>
              <a:buClr>
                <a:schemeClr val="tx2"/>
              </a:buClr>
              <a:buSzPct val="110000"/>
              <a:buFont typeface="Wingdings" pitchFamily="2" charset="2"/>
              <a:buChar char="§"/>
            </a:pPr>
            <a:r>
              <a:rPr lang="en-US" altLang="zh-CN" sz="2000">
                <a:solidFill>
                  <a:schemeClr val="folHlink"/>
                </a:solidFill>
              </a:rPr>
              <a:t> </a:t>
            </a:r>
            <a:r>
              <a:rPr lang="en-US" altLang="zh-CN" sz="2000">
                <a:solidFill>
                  <a:srgbClr val="006600"/>
                </a:solidFill>
              </a:rPr>
              <a:t>All communication activity falls into one of these two categories.</a:t>
            </a:r>
          </a:p>
        </p:txBody>
      </p:sp>
      <p:sp>
        <p:nvSpPr>
          <p:cNvPr id="34819" name="Rectangle 4"/>
          <p:cNvSpPr>
            <a:spLocks noGrp="1" noChangeArrowheads="1"/>
          </p:cNvSpPr>
          <p:nvPr>
            <p:ph type="title" idx="4294967295"/>
          </p:nvPr>
        </p:nvSpPr>
        <p:spPr/>
        <p:txBody>
          <a:bodyPr/>
          <a:lstStyle/>
          <a:p>
            <a:pPr eaLnBrk="1" hangingPunct="1"/>
            <a:r>
              <a:rPr lang="en-US" altLang="zh-CN" sz="2500" smtClean="0"/>
              <a:t>Application Layer: Communication Ways</a:t>
            </a:r>
            <a:endParaRPr lang="zh-CN" altLang="en-US" sz="2500" smtClean="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85090">
                                            <p:txEl>
                                              <p:pRg st="0" end="0"/>
                                            </p:txEl>
                                          </p:spTgt>
                                        </p:tgtEl>
                                        <p:attrNameLst>
                                          <p:attrName>style.visibility</p:attrName>
                                        </p:attrNameLst>
                                      </p:cBhvr>
                                      <p:to>
                                        <p:strVal val="visible"/>
                                      </p:to>
                                    </p:set>
                                    <p:animEffect transition="in" filter="wipe(left)">
                                      <p:cBhvr>
                                        <p:cTn id="7" dur="500"/>
                                        <p:tgtEl>
                                          <p:spTgt spid="985090">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85090">
                                            <p:txEl>
                                              <p:pRg st="1" end="1"/>
                                            </p:txEl>
                                          </p:spTgt>
                                        </p:tgtEl>
                                        <p:attrNameLst>
                                          <p:attrName>style.visibility</p:attrName>
                                        </p:attrNameLst>
                                      </p:cBhvr>
                                      <p:to>
                                        <p:strVal val="visible"/>
                                      </p:to>
                                    </p:set>
                                    <p:animEffect transition="in" filter="wipe(left)">
                                      <p:cBhvr>
                                        <p:cTn id="10" dur="500"/>
                                        <p:tgtEl>
                                          <p:spTgt spid="985090">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85090">
                                            <p:txEl>
                                              <p:pRg st="2" end="2"/>
                                            </p:txEl>
                                          </p:spTgt>
                                        </p:tgtEl>
                                        <p:attrNameLst>
                                          <p:attrName>style.visibility</p:attrName>
                                        </p:attrNameLst>
                                      </p:cBhvr>
                                      <p:to>
                                        <p:strVal val="visible"/>
                                      </p:to>
                                    </p:set>
                                    <p:animEffect transition="in" filter="wipe(left)">
                                      <p:cBhvr>
                                        <p:cTn id="13" dur="500"/>
                                        <p:tgtEl>
                                          <p:spTgt spid="985090">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985090">
                                            <p:txEl>
                                              <p:pRg st="3" end="3"/>
                                            </p:txEl>
                                          </p:spTgt>
                                        </p:tgtEl>
                                        <p:attrNameLst>
                                          <p:attrName>style.visibility</p:attrName>
                                        </p:attrNameLst>
                                      </p:cBhvr>
                                      <p:to>
                                        <p:strVal val="visible"/>
                                      </p:to>
                                    </p:set>
                                    <p:animEffect transition="in" filter="wipe(left)">
                                      <p:cBhvr>
                                        <p:cTn id="18" dur="500"/>
                                        <p:tgtEl>
                                          <p:spTgt spid="985090">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985090">
                                            <p:txEl>
                                              <p:pRg st="4" end="4"/>
                                            </p:txEl>
                                          </p:spTgt>
                                        </p:tgtEl>
                                        <p:attrNameLst>
                                          <p:attrName>style.visibility</p:attrName>
                                        </p:attrNameLst>
                                      </p:cBhvr>
                                      <p:to>
                                        <p:strVal val="visible"/>
                                      </p:to>
                                    </p:set>
                                    <p:animEffect transition="in" filter="wipe(left)">
                                      <p:cBhvr>
                                        <p:cTn id="21" dur="500"/>
                                        <p:tgtEl>
                                          <p:spTgt spid="985090">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985090">
                                            <p:txEl>
                                              <p:pRg st="5" end="5"/>
                                            </p:txEl>
                                          </p:spTgt>
                                        </p:tgtEl>
                                        <p:attrNameLst>
                                          <p:attrName>style.visibility</p:attrName>
                                        </p:attrNameLst>
                                      </p:cBhvr>
                                      <p:to>
                                        <p:strVal val="visible"/>
                                      </p:to>
                                    </p:set>
                                    <p:animEffect transition="in" filter="wipe(left)">
                                      <p:cBhvr>
                                        <p:cTn id="24" dur="500"/>
                                        <p:tgtEl>
                                          <p:spTgt spid="985090">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985090">
                                            <p:txEl>
                                              <p:pRg st="6" end="6"/>
                                            </p:txEl>
                                          </p:spTgt>
                                        </p:tgtEl>
                                        <p:attrNameLst>
                                          <p:attrName>style.visibility</p:attrName>
                                        </p:attrNameLst>
                                      </p:cBhvr>
                                      <p:to>
                                        <p:strVal val="visible"/>
                                      </p:to>
                                    </p:set>
                                    <p:animEffect transition="in" filter="wipe(left)">
                                      <p:cBhvr>
                                        <p:cTn id="29" dur="500"/>
                                        <p:tgtEl>
                                          <p:spTgt spid="98509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5090"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0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3" name="图片 7" descr="04.png"/>
          <p:cNvPicPr>
            <a:picLocks noChangeAspect="1"/>
          </p:cNvPicPr>
          <p:nvPr/>
        </p:nvPicPr>
        <p:blipFill>
          <a:blip r:embed="rId4">
            <a:lum contrast="20000"/>
            <a:extLst>
              <a:ext uri="{28A0092B-C50C-407E-A947-70E740481C1C}">
                <a14:useLocalDpi xmlns:a14="http://schemas.microsoft.com/office/drawing/2010/main" val="0"/>
              </a:ext>
            </a:extLst>
          </a:blip>
          <a:srcRect/>
          <a:stretch>
            <a:fillRect/>
          </a:stretch>
        </p:blipFill>
        <p:spPr bwMode="auto">
          <a:xfrm>
            <a:off x="0" y="0"/>
            <a:ext cx="9144000"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0" y="1238250"/>
            <a:ext cx="9144000" cy="619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9" name="TextBox 38"/>
          <p:cNvSpPr txBox="1"/>
          <p:nvPr/>
        </p:nvSpPr>
        <p:spPr>
          <a:xfrm>
            <a:off x="3786182" y="2857496"/>
            <a:ext cx="1871025" cy="707886"/>
          </a:xfrm>
          <a:prstGeom prst="rect">
            <a:avLst/>
          </a:prstGeom>
          <a:noFill/>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fontAlgn="auto">
              <a:spcBef>
                <a:spcPts val="0"/>
              </a:spcBef>
              <a:spcAft>
                <a:spcPts val="0"/>
              </a:spcAft>
              <a:defRPr/>
            </a:pPr>
            <a:r>
              <a:rPr lang="zh-CN" altLang="en-US" sz="4000" b="1" cap="all" dirty="0">
                <a:ln w="0"/>
                <a:solidFill>
                  <a:srgbClr val="006600"/>
                </a:solidFill>
                <a:effectLst>
                  <a:reflection blurRad="6350" stA="50000" endA="300" endPos="50000" dist="29997" dir="5400000" sy="-100000" algn="bl" rotWithShape="0"/>
                </a:effectLst>
                <a:latin typeface="Arial" pitchFamily="34" charset="0"/>
                <a:ea typeface="+mn-ea"/>
                <a:cs typeface="Arial" pitchFamily="34" charset="0"/>
              </a:rPr>
              <a:t>谢 谢！</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nodeType="afterGroup">
                            <p:stCondLst>
                              <p:cond delay="500"/>
                            </p:stCondLst>
                            <p:childTnLst>
                              <p:par>
                                <p:cTn id="9" presetID="42" presetClass="entr" presetSubtype="0" fill="hold"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fade">
                                      <p:cBhvr>
                                        <p:cTn id="11" dur="500"/>
                                        <p:tgtEl>
                                          <p:spTgt spid="39"/>
                                        </p:tgtEl>
                                      </p:cBhvr>
                                    </p:animEffect>
                                    <p:anim calcmode="lin" valueType="num">
                                      <p:cBhvr>
                                        <p:cTn id="12" dur="500" fill="hold"/>
                                        <p:tgtEl>
                                          <p:spTgt spid="39"/>
                                        </p:tgtEl>
                                        <p:attrNameLst>
                                          <p:attrName>ppt_x</p:attrName>
                                        </p:attrNameLst>
                                      </p:cBhvr>
                                      <p:tavLst>
                                        <p:tav tm="0">
                                          <p:val>
                                            <p:strVal val="#ppt_x"/>
                                          </p:val>
                                        </p:tav>
                                        <p:tav tm="100000">
                                          <p:val>
                                            <p:strVal val="#ppt_x"/>
                                          </p:val>
                                        </p:tav>
                                      </p:tavLst>
                                    </p:anim>
                                    <p:anim calcmode="lin" valueType="num">
                                      <p:cBhvr>
                                        <p:cTn id="13" dur="5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1028"/>
          <p:cNvSpPr>
            <a:spLocks noGrp="1" noChangeArrowheads="1"/>
          </p:cNvSpPr>
          <p:nvPr>
            <p:ph type="title" idx="4294967295"/>
          </p:nvPr>
        </p:nvSpPr>
        <p:spPr>
          <a:xfrm>
            <a:off x="684213" y="404813"/>
            <a:ext cx="7793037" cy="1143000"/>
          </a:xfrm>
        </p:spPr>
        <p:txBody>
          <a:bodyPr/>
          <a:lstStyle/>
          <a:p>
            <a:pPr eaLnBrk="1" hangingPunct="1"/>
            <a:r>
              <a:rPr lang="en-US" altLang="zh-CN" smtClean="0"/>
              <a:t>Some Applications of Layer 5</a:t>
            </a:r>
          </a:p>
        </p:txBody>
      </p:sp>
      <p:graphicFrame>
        <p:nvGraphicFramePr>
          <p:cNvPr id="2050" name="Object 1029"/>
          <p:cNvGraphicFramePr>
            <a:graphicFrameLocks noChangeAspect="1"/>
          </p:cNvGraphicFramePr>
          <p:nvPr/>
        </p:nvGraphicFramePr>
        <p:xfrm>
          <a:off x="1187450" y="1700213"/>
          <a:ext cx="6121400" cy="4392612"/>
        </p:xfrm>
        <a:graphic>
          <a:graphicData uri="http://schemas.openxmlformats.org/presentationml/2006/ole">
            <mc:AlternateContent xmlns:mc="http://schemas.openxmlformats.org/markup-compatibility/2006">
              <mc:Choice xmlns:v="urn:schemas-microsoft-com:vml" Requires="v">
                <p:oleObj spid="_x0000_s2088" name="位图图像" r:id="rId4" imgW="6752381" imgH="4858428" progId="Paint.Picture">
                  <p:embed/>
                </p:oleObj>
              </mc:Choice>
              <mc:Fallback>
                <p:oleObj name="位图图像" r:id="rId4" imgW="6752381" imgH="4858428" progId="Paint.Picture">
                  <p:embed/>
                  <p:pic>
                    <p:nvPicPr>
                      <p:cNvPr id="0" name="Object 10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450" y="1700213"/>
                        <a:ext cx="6121400" cy="439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smtClean="0"/>
              <a:t>The Application Layers</a:t>
            </a:r>
          </a:p>
        </p:txBody>
      </p:sp>
      <p:sp>
        <p:nvSpPr>
          <p:cNvPr id="12291" name="Rectangle 3"/>
          <p:cNvSpPr>
            <a:spLocks noGrp="1" noChangeArrowheads="1"/>
          </p:cNvSpPr>
          <p:nvPr>
            <p:ph type="body" idx="1"/>
          </p:nvPr>
        </p:nvSpPr>
        <p:spPr>
          <a:xfrm>
            <a:off x="1066800" y="1981200"/>
            <a:ext cx="7924800" cy="4114800"/>
          </a:xfrm>
        </p:spPr>
        <p:txBody>
          <a:bodyPr/>
          <a:lstStyle/>
          <a:p>
            <a:pPr eaLnBrk="1" hangingPunct="1">
              <a:lnSpc>
                <a:spcPct val="190000"/>
              </a:lnSpc>
            </a:pPr>
            <a:r>
              <a:rPr lang="en-US" altLang="zh-CN" smtClean="0"/>
              <a:t>The Session Layer</a:t>
            </a:r>
          </a:p>
          <a:p>
            <a:pPr eaLnBrk="1" hangingPunct="1">
              <a:lnSpc>
                <a:spcPct val="190000"/>
              </a:lnSpc>
            </a:pPr>
            <a:r>
              <a:rPr lang="en-US" altLang="zh-CN" smtClean="0">
                <a:solidFill>
                  <a:srgbClr val="006600"/>
                </a:solidFill>
              </a:rPr>
              <a:t>The Presentation Layer</a:t>
            </a:r>
          </a:p>
          <a:p>
            <a:pPr eaLnBrk="1" hangingPunct="1">
              <a:lnSpc>
                <a:spcPct val="190000"/>
              </a:lnSpc>
            </a:pPr>
            <a:r>
              <a:rPr lang="en-US" altLang="zh-CN" smtClean="0"/>
              <a:t>The Application Layer</a:t>
            </a:r>
          </a:p>
          <a:p>
            <a:pPr lvl="1" eaLnBrk="1" hangingPunct="1">
              <a:lnSpc>
                <a:spcPct val="190000"/>
              </a:lnSpc>
            </a:pPr>
            <a:endParaRPr lang="en-US" altLang="zh-CN" smtClean="0"/>
          </a:p>
        </p:txBody>
      </p:sp>
    </p:spTree>
  </p:cSld>
  <p:clrMapOvr>
    <a:masterClrMapping/>
  </p:clrMapOvr>
  <p:transition spd="med">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11188" y="404813"/>
            <a:ext cx="8153400" cy="1143000"/>
          </a:xfrm>
        </p:spPr>
        <p:txBody>
          <a:bodyPr/>
          <a:lstStyle/>
          <a:p>
            <a:pPr eaLnBrk="1" hangingPunct="1"/>
            <a:r>
              <a:rPr lang="en-US" altLang="zh-CN" sz="3400" smtClean="0"/>
              <a:t>Layer 6 - The Presentation Layer</a:t>
            </a:r>
          </a:p>
        </p:txBody>
      </p:sp>
      <p:sp>
        <p:nvSpPr>
          <p:cNvPr id="13315" name="Rectangle 3"/>
          <p:cNvSpPr>
            <a:spLocks noGrp="1" noChangeArrowheads="1"/>
          </p:cNvSpPr>
          <p:nvPr>
            <p:ph type="body" idx="1"/>
          </p:nvPr>
        </p:nvSpPr>
        <p:spPr>
          <a:xfrm>
            <a:off x="609600" y="2017713"/>
            <a:ext cx="8345488" cy="4459287"/>
          </a:xfrm>
        </p:spPr>
        <p:txBody>
          <a:bodyPr/>
          <a:lstStyle/>
          <a:p>
            <a:pPr eaLnBrk="1" hangingPunct="1">
              <a:lnSpc>
                <a:spcPct val="110000"/>
              </a:lnSpc>
              <a:spcBef>
                <a:spcPts val="500"/>
              </a:spcBef>
              <a:spcAft>
                <a:spcPts val="500"/>
              </a:spcAft>
            </a:pPr>
            <a:r>
              <a:rPr lang="en-US" altLang="zh-CN" sz="2600" smtClean="0"/>
              <a:t>The presentation layer is responsible for presenting data in a form that the receiving device can understand. </a:t>
            </a:r>
          </a:p>
          <a:p>
            <a:pPr eaLnBrk="1" hangingPunct="1">
              <a:lnSpc>
                <a:spcPct val="110000"/>
              </a:lnSpc>
            </a:pPr>
            <a:r>
              <a:rPr lang="en-US" altLang="zh-CN" sz="2600" smtClean="0"/>
              <a:t>The presentation layer has 3 main functions:</a:t>
            </a:r>
          </a:p>
          <a:p>
            <a:pPr lvl="1" eaLnBrk="1" hangingPunct="1">
              <a:lnSpc>
                <a:spcPct val="110000"/>
              </a:lnSpc>
              <a:spcBef>
                <a:spcPts val="500"/>
              </a:spcBef>
              <a:spcAft>
                <a:spcPts val="500"/>
              </a:spcAft>
            </a:pPr>
            <a:r>
              <a:rPr lang="en-US" altLang="zh-CN" smtClean="0"/>
              <a:t>Data formatting</a:t>
            </a:r>
          </a:p>
          <a:p>
            <a:pPr lvl="1" eaLnBrk="1" hangingPunct="1">
              <a:lnSpc>
                <a:spcPct val="110000"/>
              </a:lnSpc>
              <a:spcBef>
                <a:spcPts val="500"/>
              </a:spcBef>
              <a:spcAft>
                <a:spcPts val="500"/>
              </a:spcAft>
            </a:pPr>
            <a:r>
              <a:rPr lang="en-US" altLang="zh-CN" smtClean="0"/>
              <a:t>Data compression</a:t>
            </a:r>
          </a:p>
          <a:p>
            <a:pPr lvl="1" eaLnBrk="1" hangingPunct="1">
              <a:lnSpc>
                <a:spcPct val="110000"/>
              </a:lnSpc>
              <a:spcBef>
                <a:spcPts val="500"/>
              </a:spcBef>
              <a:spcAft>
                <a:spcPts val="500"/>
              </a:spcAft>
            </a:pPr>
            <a:r>
              <a:rPr lang="en-US" altLang="zh-CN" smtClean="0"/>
              <a:t>Data encryption </a:t>
            </a:r>
          </a:p>
          <a:p>
            <a:pPr eaLnBrk="1" hangingPunct="1">
              <a:lnSpc>
                <a:spcPct val="110000"/>
              </a:lnSpc>
              <a:buFont typeface="Wingdings" pitchFamily="2" charset="2"/>
              <a:buNone/>
            </a:pPr>
            <a:endParaRPr lang="zh-CN" altLang="en-US" sz="260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CN" smtClean="0"/>
              <a:t>Data Formatting</a:t>
            </a:r>
          </a:p>
        </p:txBody>
      </p:sp>
      <p:sp>
        <p:nvSpPr>
          <p:cNvPr id="14339" name="Rectangle 3"/>
          <p:cNvSpPr>
            <a:spLocks noGrp="1" noChangeArrowheads="1"/>
          </p:cNvSpPr>
          <p:nvPr>
            <p:ph type="body" idx="1"/>
          </p:nvPr>
        </p:nvSpPr>
        <p:spPr>
          <a:xfrm>
            <a:off x="838200" y="2057400"/>
            <a:ext cx="7772400" cy="4114800"/>
          </a:xfrm>
        </p:spPr>
        <p:txBody>
          <a:bodyPr/>
          <a:lstStyle/>
          <a:p>
            <a:pPr eaLnBrk="1" hangingPunct="1">
              <a:lnSpc>
                <a:spcPct val="120000"/>
              </a:lnSpc>
              <a:spcBef>
                <a:spcPts val="500"/>
              </a:spcBef>
              <a:spcAft>
                <a:spcPts val="500"/>
              </a:spcAft>
              <a:buSzPct val="110000"/>
              <a:buFont typeface="Wingdings" pitchFamily="2" charset="2"/>
              <a:buChar char="§"/>
            </a:pPr>
            <a:r>
              <a:rPr lang="en-US" altLang="zh-CN" sz="2600" smtClean="0"/>
              <a:t>Imagine two dissimilar systems. </a:t>
            </a:r>
          </a:p>
          <a:p>
            <a:pPr lvl="1" eaLnBrk="1" hangingPunct="1">
              <a:lnSpc>
                <a:spcPct val="120000"/>
              </a:lnSpc>
              <a:spcBef>
                <a:spcPts val="500"/>
              </a:spcBef>
              <a:spcAft>
                <a:spcPts val="500"/>
              </a:spcAft>
              <a:buSzPct val="110000"/>
              <a:buFont typeface="Wingdings" pitchFamily="2" charset="2"/>
              <a:buChar char="§"/>
            </a:pPr>
            <a:r>
              <a:rPr lang="en-US" altLang="zh-CN" sz="2200" smtClean="0"/>
              <a:t>One uses </a:t>
            </a:r>
            <a:r>
              <a:rPr lang="en-US" altLang="zh-CN" sz="2200" smtClean="0">
                <a:solidFill>
                  <a:srgbClr val="006600"/>
                </a:solidFill>
              </a:rPr>
              <a:t>Extended Binary Coded Decimal Interchange Code (EBCDIC)</a:t>
            </a:r>
            <a:r>
              <a:rPr lang="en-US" altLang="zh-CN" sz="2200" smtClean="0"/>
              <a:t> to format text </a:t>
            </a:r>
          </a:p>
          <a:p>
            <a:pPr lvl="1" eaLnBrk="1" hangingPunct="1">
              <a:lnSpc>
                <a:spcPct val="120000"/>
              </a:lnSpc>
              <a:spcBef>
                <a:spcPts val="500"/>
              </a:spcBef>
              <a:spcAft>
                <a:spcPts val="500"/>
              </a:spcAft>
              <a:buSzPct val="110000"/>
              <a:buFont typeface="Wingdings" pitchFamily="2" charset="2"/>
              <a:buChar char="§"/>
            </a:pPr>
            <a:r>
              <a:rPr lang="en-US" altLang="zh-CN" sz="2200" smtClean="0"/>
              <a:t>The other uses </a:t>
            </a:r>
            <a:r>
              <a:rPr lang="en-US" altLang="zh-CN" sz="2200" smtClean="0">
                <a:solidFill>
                  <a:srgbClr val="006600"/>
                </a:solidFill>
              </a:rPr>
              <a:t>American Standard Code for Information Interchange (ASCII)</a:t>
            </a:r>
            <a:r>
              <a:rPr lang="en-US" altLang="zh-CN" sz="2200" smtClean="0"/>
              <a:t> to format text </a:t>
            </a:r>
          </a:p>
          <a:p>
            <a:pPr eaLnBrk="1" hangingPunct="1">
              <a:lnSpc>
                <a:spcPct val="120000"/>
              </a:lnSpc>
              <a:spcBef>
                <a:spcPts val="500"/>
              </a:spcBef>
              <a:spcAft>
                <a:spcPts val="500"/>
              </a:spcAft>
              <a:buSzPct val="110000"/>
              <a:buFont typeface="Wingdings" pitchFamily="2" charset="2"/>
              <a:buChar char="§"/>
            </a:pPr>
            <a:r>
              <a:rPr lang="en-US" altLang="zh-CN" sz="2600" smtClean="0"/>
              <a:t>Layer 6 provides the translation between these two different types of codes</a:t>
            </a:r>
            <a:endParaRPr lang="en-US" altLang="zh-CN"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8325</TotalTime>
  <Words>8385</Words>
  <Application>Microsoft Office PowerPoint</Application>
  <PresentationFormat>全屏显示(4:3)</PresentationFormat>
  <Paragraphs>715</Paragraphs>
  <Slides>53</Slides>
  <Notes>53</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53</vt:i4>
      </vt:variant>
    </vt:vector>
  </HeadingPairs>
  <TitlesOfParts>
    <vt:vector size="68" baseType="lpstr">
      <vt:lpstr>Arial Unicode MS</vt:lpstr>
      <vt:lpstr>黑体</vt:lpstr>
      <vt:lpstr>宋体</vt:lpstr>
      <vt:lpstr>Arial</vt:lpstr>
      <vt:lpstr>Arial Black</vt:lpstr>
      <vt:lpstr>Arial Narrow</vt:lpstr>
      <vt:lpstr>Courier New</vt:lpstr>
      <vt:lpstr>Tahoma</vt:lpstr>
      <vt:lpstr>Times New Roman</vt:lpstr>
      <vt:lpstr>Verdana</vt:lpstr>
      <vt:lpstr>Wingdings</vt:lpstr>
      <vt:lpstr>Wingdings 3</vt:lpstr>
      <vt:lpstr>Profile</vt:lpstr>
      <vt:lpstr>位图图像</vt:lpstr>
      <vt:lpstr>VISIO</vt:lpstr>
      <vt:lpstr>OSI Layer 5-7: Application Layers</vt:lpstr>
      <vt:lpstr>OSI Layer 5-7: Application Layers</vt:lpstr>
      <vt:lpstr>PowerPoint 演示文稿</vt:lpstr>
      <vt:lpstr>The Session Layer</vt:lpstr>
      <vt:lpstr>The Session Layer</vt:lpstr>
      <vt:lpstr>Some Applications of Layer 5</vt:lpstr>
      <vt:lpstr>The Application Layers</vt:lpstr>
      <vt:lpstr>Layer 6 - The Presentation Layer</vt:lpstr>
      <vt:lpstr>Data Formatting</vt:lpstr>
      <vt:lpstr>Graphic File Formats</vt:lpstr>
      <vt:lpstr>Multimedia File Format</vt:lpstr>
      <vt:lpstr>Encryption &amp; Compression</vt:lpstr>
      <vt:lpstr>The Application Layers</vt:lpstr>
      <vt:lpstr>PowerPoint 演示文稿</vt:lpstr>
      <vt:lpstr>Layer 7:  Application Layer</vt:lpstr>
      <vt:lpstr>HTTP</vt:lpstr>
      <vt:lpstr>统一资源定位符 URL</vt:lpstr>
      <vt:lpstr>HTTP  </vt:lpstr>
      <vt:lpstr>HTTP 的报文结构（请求报文） </vt:lpstr>
      <vt:lpstr>HTTP 请求报文的一些方法 </vt:lpstr>
      <vt:lpstr> HyperText Markup Language</vt:lpstr>
      <vt:lpstr>FTP and TFTP</vt:lpstr>
      <vt:lpstr>主进程工作步骤</vt:lpstr>
      <vt:lpstr> FTP 的屏幕信息举例 </vt:lpstr>
      <vt:lpstr> FTP 的屏幕信息举例 </vt:lpstr>
      <vt:lpstr> FTP 的屏幕信息举例 </vt:lpstr>
      <vt:lpstr> FTP 的屏幕信息举例 </vt:lpstr>
      <vt:lpstr> FTP 的屏幕信息举例 </vt:lpstr>
      <vt:lpstr> FTP 的屏幕信息举例 </vt:lpstr>
      <vt:lpstr> FTP 的屏幕信息举例 </vt:lpstr>
      <vt:lpstr> FTP 的屏幕信息举例 </vt:lpstr>
      <vt:lpstr> FTP 的屏幕信息举例 </vt:lpstr>
      <vt:lpstr> FTP 的屏幕信息举例 </vt:lpstr>
      <vt:lpstr> FTP 的屏幕信息举例 </vt:lpstr>
      <vt:lpstr> FTP 的屏幕信息举例 </vt:lpstr>
      <vt:lpstr> FTP 的屏幕信息举例 </vt:lpstr>
      <vt:lpstr> FTP 的屏幕信息举例 </vt:lpstr>
      <vt:lpstr> FTP 的屏幕信息举例 </vt:lpstr>
      <vt:lpstr>Telnet</vt:lpstr>
      <vt:lpstr>SMTP and POP</vt:lpstr>
      <vt:lpstr>SMTP and POP</vt:lpstr>
      <vt:lpstr>MIME 和 SMTP 的关系 </vt:lpstr>
      <vt:lpstr>MIME 增加 5 个新的邮件首部 </vt:lpstr>
      <vt:lpstr>SNMP</vt:lpstr>
      <vt:lpstr>Domain Name System (DNS)</vt:lpstr>
      <vt:lpstr>Domain Name</vt:lpstr>
      <vt:lpstr>TLD (Top Level Domain)</vt:lpstr>
      <vt:lpstr>TLD (Top Level Domain)</vt:lpstr>
      <vt:lpstr>Domain Name Server (DNS)</vt:lpstr>
      <vt:lpstr>Domain Name Server (DNS)</vt:lpstr>
      <vt:lpstr> </vt:lpstr>
      <vt:lpstr>Application Layer: Communication Ways</vt:lpstr>
      <vt:lpstr>PowerPoint 演示文稿</vt:lpstr>
    </vt:vector>
  </TitlesOfParts>
  <Company>Red Mountain High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CISCO, Semester 1, Chapter 1</dc:title>
  <dc:creator>StRUT</dc:creator>
  <cp:lastModifiedBy>liufeng</cp:lastModifiedBy>
  <cp:revision>246</cp:revision>
  <cp:lastPrinted>1601-01-01T00:00:00Z</cp:lastPrinted>
  <dcterms:created xsi:type="dcterms:W3CDTF">2001-03-25T17:13:46Z</dcterms:created>
  <dcterms:modified xsi:type="dcterms:W3CDTF">2020-04-10T02:37:43Z</dcterms:modified>
</cp:coreProperties>
</file>