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69"/>
  </p:notesMasterIdLst>
  <p:handoutMasterIdLst>
    <p:handoutMasterId r:id="rId70"/>
  </p:handoutMasterIdLst>
  <p:sldIdLst>
    <p:sldId id="335" r:id="rId2"/>
    <p:sldId id="337" r:id="rId3"/>
    <p:sldId id="260" r:id="rId4"/>
    <p:sldId id="261" r:id="rId5"/>
    <p:sldId id="343" r:id="rId6"/>
    <p:sldId id="344" r:id="rId7"/>
    <p:sldId id="262" r:id="rId8"/>
    <p:sldId id="263" r:id="rId9"/>
    <p:sldId id="264" r:id="rId10"/>
    <p:sldId id="265" r:id="rId11"/>
    <p:sldId id="266" r:id="rId12"/>
    <p:sldId id="267" r:id="rId13"/>
    <p:sldId id="342" r:id="rId14"/>
    <p:sldId id="268" r:id="rId15"/>
    <p:sldId id="336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345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3" r:id="rId66"/>
    <p:sldId id="324" r:id="rId67"/>
    <p:sldId id="334" r:id="rId68"/>
  </p:sldIdLst>
  <p:sldSz cx="9144000" cy="6858000" type="screen4x3"/>
  <p:notesSz cx="6640513" cy="99044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642D"/>
    <a:srgbClr val="003399"/>
    <a:srgbClr val="7261B1"/>
    <a:srgbClr val="1DADF5"/>
    <a:srgbClr val="FF9966"/>
    <a:srgbClr val="660066"/>
    <a:srgbClr val="786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78" autoAdjust="0"/>
    <p:restoredTop sz="75123" autoAdjust="0"/>
  </p:normalViewPr>
  <p:slideViewPr>
    <p:cSldViewPr>
      <p:cViewPr varScale="1">
        <p:scale>
          <a:sx n="66" d="100"/>
          <a:sy n="66" d="100"/>
        </p:scale>
        <p:origin x="1637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26" tIns="45313" rIns="90626" bIns="45313" numCol="1" anchor="t" anchorCtr="0" compatLnSpc="1">
            <a:prstTxWarp prst="textNoShape">
              <a:avLst/>
            </a:prstTxWarp>
          </a:bodyPr>
          <a:lstStyle>
            <a:lvl1pPr defTabSz="906463">
              <a:defRPr kumimoji="1"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26" tIns="45313" rIns="90626" bIns="45313" numCol="1" anchor="t" anchorCtr="0" compatLnSpc="1">
            <a:prstTxWarp prst="textNoShape">
              <a:avLst/>
            </a:prstTxWarp>
          </a:bodyPr>
          <a:lstStyle>
            <a:lvl1pPr algn="r" defTabSz="906463">
              <a:defRPr kumimoji="1"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26" tIns="45313" rIns="90626" bIns="45313" numCol="1" anchor="b" anchorCtr="0" compatLnSpc="1">
            <a:prstTxWarp prst="textNoShape">
              <a:avLst/>
            </a:prstTxWarp>
          </a:bodyPr>
          <a:lstStyle>
            <a:lvl1pPr defTabSz="906463">
              <a:defRPr kumimoji="1"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409113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26" tIns="45313" rIns="90626" bIns="45313" numCol="1" anchor="b" anchorCtr="0" compatLnSpc="1">
            <a:prstTxWarp prst="textNoShape">
              <a:avLst/>
            </a:prstTxWarp>
          </a:bodyPr>
          <a:lstStyle>
            <a:lvl1pPr algn="r" defTabSz="906463">
              <a:defRPr kumimoji="1"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DE8642-CE71-4FC4-AC0A-736A28851C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426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0788" y="0"/>
            <a:ext cx="28781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4550" y="742950"/>
            <a:ext cx="4951413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3575" y="4705350"/>
            <a:ext cx="5313363" cy="445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525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0788" y="9407525"/>
            <a:ext cx="28781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D3C9066F-2838-4FE4-8287-4A2531A643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0949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4B8D9DEB-8687-4D8A-BE0F-29476903D54D}" type="slidenum">
              <a:rPr lang="zh-CN" altLang="en-US" smtClean="0">
                <a:latin typeface="Times New Roman" pitchFamily="18" charset="0"/>
              </a:rPr>
              <a:pPr eaLnBrk="1" hangingPunct="1"/>
              <a:t>1</a:t>
            </a:fld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327CE3E2-1F30-49AA-81F8-C529A9692F52}" type="slidenum">
              <a:rPr lang="en-US" altLang="zh-CN" smtClean="0">
                <a:latin typeface="Times New Roman" pitchFamily="18" charset="0"/>
              </a:rPr>
              <a:pPr eaLnBrk="1" hangingPunct="1"/>
              <a:t>10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2FB2A723-BE3C-4D8A-8753-C4ACA64DC3D1}" type="slidenum">
              <a:rPr lang="en-US" altLang="zh-CN" smtClean="0">
                <a:latin typeface="Times New Roman" pitchFamily="18" charset="0"/>
              </a:rPr>
              <a:pPr eaLnBrk="1" hangingPunct="1"/>
              <a:t>11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12247E23-120C-45CE-A8C4-86D129DEDF11}" type="slidenum">
              <a:rPr lang="en-US" altLang="zh-CN" smtClean="0">
                <a:latin typeface="Times New Roman" pitchFamily="18" charset="0"/>
              </a:rPr>
              <a:pPr eaLnBrk="1" hangingPunct="1"/>
              <a:t>12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B7BE86A9-4DA8-4D90-B0F0-8B157DE32B93}" type="slidenum">
              <a:rPr lang="en-US" altLang="zh-CN" smtClean="0">
                <a:latin typeface="Times New Roman" pitchFamily="18" charset="0"/>
              </a:rPr>
              <a:pPr eaLnBrk="1" hangingPunct="1"/>
              <a:t>13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F7FFE373-A373-43FD-8BB1-AAA2F5A273E4}" type="slidenum">
              <a:rPr lang="en-US" altLang="zh-CN" smtClean="0">
                <a:latin typeface="Times New Roman" pitchFamily="18" charset="0"/>
              </a:rPr>
              <a:pPr eaLnBrk="1" hangingPunct="1"/>
              <a:t>14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. Use the </a:t>
            </a:r>
            <a:r>
              <a:rPr lang="en-US" altLang="zh-CN" b="1" smtClean="0">
                <a:ea typeface="宋体" charset="-122"/>
              </a:rPr>
              <a:t>show running-config</a:t>
            </a:r>
            <a:r>
              <a:rPr lang="en-US" altLang="zh-CN" smtClean="0">
                <a:ea typeface="宋体" charset="-122"/>
              </a:rPr>
              <a:t> or </a:t>
            </a:r>
            <a:r>
              <a:rPr lang="en-US" altLang="zh-CN" b="1" smtClean="0">
                <a:ea typeface="宋体" charset="-122"/>
              </a:rPr>
              <a:t>show ip protocols</a:t>
            </a:r>
            <a:r>
              <a:rPr lang="en-US" altLang="zh-CN" smtClean="0">
                <a:ea typeface="宋体" charset="-122"/>
              </a:rPr>
              <a:t> privileged EXEC commands on the router to check for a possible misconfigured routing protocol.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1B5EC66F-7073-48ED-A6B5-5C26AF7930A2}" type="slidenum">
              <a:rPr lang="en-US" altLang="zh-CN" smtClean="0">
                <a:latin typeface="Times New Roman" pitchFamily="18" charset="0"/>
              </a:rPr>
              <a:pPr eaLnBrk="1" hangingPunct="1"/>
              <a:t>15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8AC477DB-E46B-40C9-8265-1342F65B527E}" type="slidenum">
              <a:rPr lang="en-US" altLang="zh-CN" smtClean="0">
                <a:latin typeface="Times New Roman" pitchFamily="18" charset="0"/>
              </a:rPr>
              <a:pPr eaLnBrk="1" hangingPunct="1"/>
              <a:t>16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3948A3E-F6EE-4DD0-9154-C9D1006C0534}" type="slidenum">
              <a:rPr lang="en-US" altLang="zh-CN" smtClean="0">
                <a:latin typeface="Times New Roman" pitchFamily="18" charset="0"/>
              </a:rPr>
              <a:pPr eaLnBrk="1" hangingPunct="1"/>
              <a:t>17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73ACC4EC-7A71-4DFE-8AB1-E355E9A2AACF}" type="slidenum">
              <a:rPr lang="en-US" altLang="zh-CN" smtClean="0">
                <a:latin typeface="Times New Roman" pitchFamily="18" charset="0"/>
              </a:rPr>
              <a:pPr eaLnBrk="1" hangingPunct="1"/>
              <a:t>18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14350" y="261938"/>
            <a:ext cx="5667375" cy="4249737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4664075"/>
            <a:ext cx="5797550" cy="4530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39" tIns="44969" rIns="89939" bIns="44969"/>
          <a:lstStyle/>
          <a:p>
            <a:pPr marL="112713" indent="-112713" defTabSz="1020763"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A53F2026-3A8A-454D-9D6C-E60A0DC13717}" type="slidenum">
              <a:rPr lang="en-US" altLang="zh-CN" smtClean="0">
                <a:latin typeface="Times New Roman" pitchFamily="18" charset="0"/>
              </a:rPr>
              <a:pPr eaLnBrk="1" hangingPunct="1"/>
              <a:t>19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14350" y="261938"/>
            <a:ext cx="5667375" cy="4249737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4664075"/>
            <a:ext cx="5797550" cy="4530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39" tIns="44969" rIns="89939" bIns="44969"/>
          <a:lstStyle/>
          <a:p>
            <a:pPr marL="112713" indent="-112713" defTabSz="1020763" eaLnBrk="1" hangingPunct="1"/>
            <a:r>
              <a:rPr lang="en-US" altLang="zh-CN" smtClean="0">
                <a:ea typeface="宋体" charset="-122"/>
              </a:rPr>
              <a:t>OSPF chooses the best path based on bandwidth and therefore the T3 link are chosen.</a:t>
            </a:r>
          </a:p>
          <a:p>
            <a:pPr marL="112713" indent="-112713" defTabSz="1020763" eaLnBrk="1" hangingPunct="1"/>
            <a:r>
              <a:rPr lang="en-US" altLang="zh-CN" smtClean="0">
                <a:ea typeface="宋体" charset="-122"/>
              </a:rPr>
              <a:t>RIP in the other hand uses Hop count and chooses the path that has the minimum number of hops to the destination.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C52CD270-E704-4D5C-93BB-D030227BD402}" type="slidenum">
              <a:rPr lang="en-US" altLang="zh-CN" smtClean="0">
                <a:latin typeface="Times New Roman" pitchFamily="18" charset="0"/>
              </a:rPr>
              <a:pPr eaLnBrk="1" hangingPunct="1"/>
              <a:t>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CAAA7479-9440-48A1-A278-FB30FB8B7AB3}" type="slidenum">
              <a:rPr lang="en-US" altLang="zh-CN" smtClean="0">
                <a:latin typeface="Times New Roman" pitchFamily="18" charset="0"/>
              </a:rPr>
              <a:pPr eaLnBrk="1" hangingPunct="1"/>
              <a:t>20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423D5BF-643B-4963-A477-DBCBA5C14C43}" type="slidenum">
              <a:rPr lang="en-US" altLang="zh-CN" smtClean="0">
                <a:latin typeface="Times New Roman" pitchFamily="18" charset="0"/>
              </a:rPr>
              <a:pPr eaLnBrk="1" hangingPunct="1"/>
              <a:t>21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5825" y="4044950"/>
            <a:ext cx="4868863" cy="5116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</a:pPr>
            <a:endParaRPr lang="zh-CN" altLang="zh-CN" smtClean="0">
              <a:ea typeface="宋体" charset="-122"/>
            </a:endParaRPr>
          </a:p>
        </p:txBody>
      </p:sp>
      <p:sp>
        <p:nvSpPr>
          <p:cNvPr id="9728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2200" y="495300"/>
            <a:ext cx="4403725" cy="33020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C4CA53A4-19B5-48E3-8B78-13D686EC2EE6}" type="slidenum">
              <a:rPr lang="en-US" altLang="zh-CN" smtClean="0">
                <a:latin typeface="Times New Roman" pitchFamily="18" charset="0"/>
              </a:rPr>
              <a:pPr eaLnBrk="1" hangingPunct="1"/>
              <a:t>22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5825" y="4044950"/>
            <a:ext cx="4868863" cy="5116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</a:pPr>
            <a:r>
              <a:rPr lang="zh-CN" altLang="en-US" dirty="0" smtClean="0">
                <a:ea typeface="宋体" charset="-122"/>
              </a:rPr>
              <a:t>网段、掩码、类型、花费</a:t>
            </a:r>
            <a:endParaRPr lang="zh-CN" altLang="zh-CN" dirty="0" smtClean="0">
              <a:ea typeface="宋体" charset="-122"/>
            </a:endParaRPr>
          </a:p>
        </p:txBody>
      </p:sp>
      <p:sp>
        <p:nvSpPr>
          <p:cNvPr id="983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2200" y="495300"/>
            <a:ext cx="4403725" cy="33020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34BAAF01-2EE3-4920-8C66-330E640FAF26}" type="slidenum">
              <a:rPr lang="en-US" altLang="zh-CN" smtClean="0">
                <a:latin typeface="Times New Roman" pitchFamily="18" charset="0"/>
              </a:rPr>
              <a:pPr eaLnBrk="1" hangingPunct="1"/>
              <a:t>23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AE6216CC-E70E-4864-9909-3FCAF107DAC9}" type="slidenum">
              <a:rPr lang="en-US" altLang="zh-CN" smtClean="0">
                <a:latin typeface="Times New Roman" pitchFamily="18" charset="0"/>
              </a:rPr>
              <a:pPr eaLnBrk="1" hangingPunct="1"/>
              <a:t>24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5825" y="4044950"/>
            <a:ext cx="4868863" cy="5116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</a:pPr>
            <a:endParaRPr lang="zh-CN" altLang="zh-CN" smtClean="0">
              <a:ea typeface="宋体" charset="-122"/>
            </a:endParaRPr>
          </a:p>
        </p:txBody>
      </p:sp>
      <p:sp>
        <p:nvSpPr>
          <p:cNvPr id="10035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2200" y="495300"/>
            <a:ext cx="4403725" cy="33020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2A4898C4-1A02-463A-9C51-CF74EA35B157}" type="slidenum">
              <a:rPr lang="en-US" altLang="zh-CN" smtClean="0">
                <a:latin typeface="Times New Roman" pitchFamily="18" charset="0"/>
              </a:rPr>
              <a:pPr eaLnBrk="1" hangingPunct="1"/>
              <a:t>25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2D386496-C9EA-401E-B9F5-33E05606DCC0}" type="slidenum">
              <a:rPr lang="en-US" altLang="zh-CN" smtClean="0">
                <a:latin typeface="Times New Roman" pitchFamily="18" charset="0"/>
              </a:rPr>
              <a:pPr eaLnBrk="1" hangingPunct="1"/>
              <a:t>26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5825" y="4044950"/>
            <a:ext cx="4868863" cy="5116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</a:pPr>
            <a:endParaRPr lang="zh-CN" altLang="zh-CN" smtClean="0">
              <a:ea typeface="宋体" charset="-122"/>
            </a:endParaRPr>
          </a:p>
        </p:txBody>
      </p:sp>
      <p:sp>
        <p:nvSpPr>
          <p:cNvPr id="10240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2200" y="495300"/>
            <a:ext cx="4403725" cy="33020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8047E7A9-30BF-415F-A40F-B932BA23BAC4}" type="slidenum">
              <a:rPr lang="en-US" altLang="zh-CN" smtClean="0">
                <a:latin typeface="Times New Roman" pitchFamily="18" charset="0"/>
              </a:rPr>
              <a:pPr eaLnBrk="1" hangingPunct="1"/>
              <a:t>27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5825" y="4044950"/>
            <a:ext cx="4868863" cy="5116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</a:pPr>
            <a:endParaRPr lang="zh-CN" altLang="zh-CN" smtClean="0">
              <a:ea typeface="宋体" charset="-122"/>
            </a:endParaRPr>
          </a:p>
        </p:txBody>
      </p:sp>
      <p:sp>
        <p:nvSpPr>
          <p:cNvPr id="1034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2200" y="495300"/>
            <a:ext cx="4403725" cy="33020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FB7B216F-F963-46FA-8F32-0150799CF8F1}" type="slidenum">
              <a:rPr lang="en-US" altLang="zh-CN" smtClean="0">
                <a:latin typeface="Times New Roman" pitchFamily="18" charset="0"/>
              </a:rPr>
              <a:pPr eaLnBrk="1" hangingPunct="1"/>
              <a:t>28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5825" y="4044950"/>
            <a:ext cx="4868863" cy="5116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</a:pPr>
            <a:endParaRPr lang="zh-CN" altLang="zh-CN" smtClean="0">
              <a:ea typeface="宋体" charset="-122"/>
            </a:endParaRPr>
          </a:p>
        </p:txBody>
      </p:sp>
      <p:sp>
        <p:nvSpPr>
          <p:cNvPr id="10445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2200" y="495300"/>
            <a:ext cx="4403725" cy="33020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5AE32F39-DAC1-4FDB-98E1-43FE2DBD14D5}" type="slidenum">
              <a:rPr lang="en-US" altLang="zh-CN" smtClean="0">
                <a:latin typeface="Times New Roman" pitchFamily="18" charset="0"/>
              </a:rPr>
              <a:pPr eaLnBrk="1" hangingPunct="1"/>
              <a:t>29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5825" y="4044950"/>
            <a:ext cx="4868863" cy="5116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</a:pPr>
            <a:endParaRPr lang="zh-CN" altLang="zh-CN" smtClean="0">
              <a:ea typeface="宋体" charset="-122"/>
            </a:endParaRPr>
          </a:p>
        </p:txBody>
      </p:sp>
      <p:sp>
        <p:nvSpPr>
          <p:cNvPr id="10547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2200" y="495300"/>
            <a:ext cx="4403725" cy="33020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DD537194-A375-43F1-BA38-5BD88818AB41}" type="slidenum">
              <a:rPr lang="en-US" altLang="zh-CN" smtClean="0">
                <a:latin typeface="Times New Roman" pitchFamily="18" charset="0"/>
              </a:rPr>
              <a:pPr eaLnBrk="1" hangingPunct="1"/>
              <a:t>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C853186F-3C3E-4632-8937-7F2C32D8E1AC}" type="slidenum">
              <a:rPr lang="en-US" altLang="zh-CN" smtClean="0">
                <a:latin typeface="Times New Roman" pitchFamily="18" charset="0"/>
              </a:rPr>
              <a:pPr eaLnBrk="1" hangingPunct="1"/>
              <a:t>30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779D125A-ADAF-4417-8730-665B802D7686}" type="slidenum">
              <a:rPr lang="en-US" altLang="zh-CN" smtClean="0">
                <a:latin typeface="Times New Roman" pitchFamily="18" charset="0"/>
              </a:rPr>
              <a:pPr eaLnBrk="1" hangingPunct="1"/>
              <a:t>31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14350" y="261938"/>
            <a:ext cx="5667375" cy="4249737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4664075"/>
            <a:ext cx="5797550" cy="4530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39" tIns="44969" rIns="89939" bIns="44969"/>
          <a:lstStyle/>
          <a:p>
            <a:pPr marL="112713" indent="-112713" defTabSz="1020763" eaLnBrk="1" hangingPunct="1"/>
            <a:r>
              <a:rPr lang="en-US" altLang="zh-CN" smtClean="0">
                <a:ea typeface="宋体" charset="-122"/>
              </a:rPr>
              <a:t>OSPF has to have at least one Area (Area 0 ). This area is the bacbone were all the other areas must be connected to.</a:t>
            </a:r>
          </a:p>
          <a:p>
            <a:pPr marL="112713" indent="-112713" defTabSz="1020763" eaLnBrk="1" hangingPunct="1"/>
            <a:endParaRPr lang="en-US" altLang="zh-CN" smtClean="0">
              <a:ea typeface="宋体" charset="-122"/>
            </a:endParaRPr>
          </a:p>
          <a:p>
            <a:pPr marL="112713" indent="-112713" defTabSz="1020763" eaLnBrk="1" hangingPunct="1"/>
            <a:r>
              <a:rPr lang="en-US" altLang="zh-CN" smtClean="0">
                <a:ea typeface="宋体" charset="-122"/>
              </a:rPr>
              <a:t>ABR: Area border Routers are routers that have interfaces in more than one area, generally between Area 0 and other areas.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447A0BE0-DDF9-4CF7-B39A-E5A8198C27DC}" type="slidenum">
              <a:rPr lang="en-US" altLang="zh-CN" smtClean="0">
                <a:latin typeface="Times New Roman" pitchFamily="18" charset="0"/>
              </a:rPr>
              <a:pPr eaLnBrk="1" hangingPunct="1"/>
              <a:t>32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14350" y="261938"/>
            <a:ext cx="5667375" cy="4249737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4664075"/>
            <a:ext cx="5797550" cy="4530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39" tIns="44969" rIns="89939" bIns="44969"/>
          <a:lstStyle/>
          <a:p>
            <a:pPr marL="112713" indent="-112713" defTabSz="1020763"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1D8ECCFC-71BC-4984-AAAB-01C29BBB8F44}" type="slidenum">
              <a:rPr lang="en-US" altLang="zh-CN" smtClean="0">
                <a:latin typeface="Times New Roman" pitchFamily="18" charset="0"/>
              </a:rPr>
              <a:pPr eaLnBrk="1" hangingPunct="1"/>
              <a:t>33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FC92BB79-BC58-4BDC-9727-AB1BB76B3A1D}" type="slidenum">
              <a:rPr lang="en-US" altLang="zh-CN" smtClean="0">
                <a:latin typeface="Times New Roman" pitchFamily="18" charset="0"/>
              </a:rPr>
              <a:pPr eaLnBrk="1" hangingPunct="1"/>
              <a:t>34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4</a:t>
            </a:r>
            <a:r>
              <a:rPr lang="zh-CN" altLang="en-US" dirty="0" smtClean="0">
                <a:ea typeface="宋体" charset="-122"/>
              </a:rPr>
              <a:t>种模型：多路唯一、点对点、点对多点（帧中继，被连路由器不互联）、多路复用</a:t>
            </a:r>
            <a:endParaRPr lang="zh-CN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E2FEEC26-FCB4-418E-9036-20C92B6678F7}" type="slidenum">
              <a:rPr lang="en-US" altLang="zh-CN" smtClean="0">
                <a:latin typeface="Times New Roman" pitchFamily="18" charset="0"/>
              </a:rPr>
              <a:pPr eaLnBrk="1" hangingPunct="1"/>
              <a:t>35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02FC78A-B3A3-4639-BF81-10FA5C8B8F6E}" type="slidenum">
              <a:rPr lang="en-US" altLang="zh-CN" smtClean="0">
                <a:latin typeface="Times New Roman" pitchFamily="18" charset="0"/>
              </a:rPr>
              <a:pPr eaLnBrk="1" hangingPunct="1"/>
              <a:t>36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14350" y="261938"/>
            <a:ext cx="5667375" cy="4249737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4664075"/>
            <a:ext cx="5797550" cy="4530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39" tIns="44969" rIns="89939" bIns="44969"/>
          <a:lstStyle/>
          <a:p>
            <a:pPr marL="112713" indent="-112713" defTabSz="1020763" eaLnBrk="1" hangingPunct="1"/>
            <a:r>
              <a:rPr lang="en-US" altLang="zh-CN" sz="1000" smtClean="0">
                <a:ea typeface="宋体" charset="-122"/>
              </a:rPr>
              <a:t>DR : Designated Routers &gt;&gt;</a:t>
            </a:r>
          </a:p>
          <a:p>
            <a:pPr marL="482600" lvl="1" indent="-120650" defTabSz="1020763" eaLnBrk="1" hangingPunct="1"/>
            <a:r>
              <a:rPr lang="en-US" altLang="zh-CN" sz="1000" smtClean="0">
                <a:ea typeface="宋体" charset="-122"/>
              </a:rPr>
              <a:t>Reduce OSPF traffic on Multiaccess Links</a:t>
            </a:r>
          </a:p>
          <a:p>
            <a:pPr marL="482600" lvl="1" indent="-120650" defTabSz="1020763" eaLnBrk="1" hangingPunct="1"/>
            <a:r>
              <a:rPr lang="en-US" altLang="zh-CN" sz="1000" smtClean="0">
                <a:ea typeface="宋体" charset="-122"/>
              </a:rPr>
              <a:t>Store and Distribute neighbors LSDBs</a:t>
            </a:r>
          </a:p>
          <a:p>
            <a:pPr marL="482600" lvl="1" indent="-120650" defTabSz="1020763" eaLnBrk="1" hangingPunct="1"/>
            <a:r>
              <a:rPr lang="en-US" altLang="zh-CN" sz="1000" smtClean="0">
                <a:ea typeface="宋体" charset="-122"/>
              </a:rPr>
              <a:t>BDR exist as a backup for redundancy.</a:t>
            </a:r>
          </a:p>
          <a:p>
            <a:pPr marL="112713" indent="-112713" defTabSz="1020763" eaLnBrk="1" hangingPunct="1"/>
            <a:endParaRPr lang="en-US" altLang="zh-CN" sz="1000" smtClean="0">
              <a:ea typeface="宋体" charset="-122"/>
            </a:endParaRPr>
          </a:p>
          <a:p>
            <a:pPr marL="112713" indent="-112713" defTabSz="1020763" eaLnBrk="1" hangingPunct="1"/>
            <a:r>
              <a:rPr lang="en-US" altLang="zh-CN" sz="1000" smtClean="0">
                <a:ea typeface="宋体" charset="-122"/>
              </a:rPr>
              <a:t>DR election:</a:t>
            </a:r>
          </a:p>
          <a:p>
            <a:pPr marL="482600" lvl="1" indent="-120650" defTabSz="1020763" eaLnBrk="1" hangingPunct="1"/>
            <a:r>
              <a:rPr lang="en-US" altLang="zh-CN" sz="1000" smtClean="0">
                <a:ea typeface="宋体" charset="-122"/>
              </a:rPr>
              <a:t>OSPF Priority is used in the selection : 1 </a:t>
            </a:r>
            <a:r>
              <a:rPr lang="en-US" altLang="zh-CN" sz="1000" smtClean="0">
                <a:latin typeface="Arial" charset="0"/>
                <a:ea typeface="宋体" charset="-122"/>
              </a:rPr>
              <a:t>–</a:t>
            </a:r>
            <a:r>
              <a:rPr lang="en-US" altLang="zh-CN" sz="1000" smtClean="0">
                <a:ea typeface="宋体" charset="-122"/>
              </a:rPr>
              <a:t> 255, default = 1, 0 for noncandidate</a:t>
            </a:r>
          </a:p>
          <a:p>
            <a:pPr marL="482600" lvl="1" indent="-120650" defTabSz="1020763" eaLnBrk="1" hangingPunct="1"/>
            <a:r>
              <a:rPr lang="en-US" altLang="zh-CN" sz="1000" smtClean="0">
                <a:ea typeface="宋体" charset="-122"/>
              </a:rPr>
              <a:t>If priorities are the same, higher Loopback IP address.</a:t>
            </a:r>
          </a:p>
          <a:p>
            <a:pPr marL="482600" lvl="1" indent="-120650" defTabSz="1020763" eaLnBrk="1" hangingPunct="1"/>
            <a:r>
              <a:rPr lang="en-US" altLang="zh-CN" sz="1000" smtClean="0">
                <a:ea typeface="宋体" charset="-122"/>
              </a:rPr>
              <a:t>In case of no existing Loopbacks highest IP address of interfaces are used.</a:t>
            </a:r>
          </a:p>
          <a:p>
            <a:pPr marL="112713" indent="-112713" defTabSz="1020763" eaLnBrk="1" hangingPunct="1"/>
            <a:endParaRPr lang="en-US" altLang="zh-CN" sz="1000" smtClean="0">
              <a:ea typeface="宋体" charset="-122"/>
            </a:endParaRPr>
          </a:p>
          <a:p>
            <a:pPr marL="112713" indent="-112713" defTabSz="1020763" eaLnBrk="1" hangingPunct="1"/>
            <a:r>
              <a:rPr lang="en-US" altLang="zh-CN" sz="1000" smtClean="0">
                <a:latin typeface="Helvetica" pitchFamily="34" charset="0"/>
                <a:ea typeface="宋体" charset="-122"/>
              </a:rPr>
              <a:t>OSPF Order of events:</a:t>
            </a:r>
          </a:p>
          <a:p>
            <a:pPr marL="482600" lvl="1" indent="-120650" defTabSz="1020763" eaLnBrk="1" hangingPunct="1"/>
            <a:r>
              <a:rPr lang="en-US" altLang="zh-CN" sz="1000" smtClean="0">
                <a:latin typeface="Helvetica" pitchFamily="34" charset="0"/>
                <a:ea typeface="宋体" charset="-122"/>
              </a:rPr>
              <a:t>Establish router adjacencies</a:t>
            </a:r>
          </a:p>
          <a:p>
            <a:pPr marL="482600" lvl="1" indent="-120650" defTabSz="1020763" eaLnBrk="1" hangingPunct="1"/>
            <a:r>
              <a:rPr lang="en-US" altLang="zh-CN" sz="1000" smtClean="0">
                <a:latin typeface="Helvetica" pitchFamily="34" charset="0"/>
                <a:ea typeface="宋体" charset="-122"/>
              </a:rPr>
              <a:t>Elect a </a:t>
            </a:r>
            <a:r>
              <a:rPr lang="en-US" altLang="zh-CN" sz="1000" smtClean="0">
                <a:solidFill>
                  <a:schemeClr val="accent2"/>
                </a:solidFill>
                <a:latin typeface="Helvetica" pitchFamily="34" charset="0"/>
                <a:ea typeface="宋体" charset="-122"/>
              </a:rPr>
              <a:t>Designated Router</a:t>
            </a:r>
          </a:p>
          <a:p>
            <a:pPr marL="482600" lvl="1" indent="-120650" defTabSz="1020763" eaLnBrk="1" hangingPunct="1"/>
            <a:r>
              <a:rPr lang="en-US" altLang="zh-CN" sz="1000" smtClean="0">
                <a:latin typeface="Helvetica" pitchFamily="34" charset="0"/>
                <a:ea typeface="宋体" charset="-122"/>
              </a:rPr>
              <a:t>Discover Routes</a:t>
            </a:r>
          </a:p>
          <a:p>
            <a:pPr marL="482600" lvl="1" indent="-120650" defTabSz="1020763" eaLnBrk="1" hangingPunct="1"/>
            <a:r>
              <a:rPr lang="en-US" altLang="zh-CN" sz="1000" smtClean="0">
                <a:latin typeface="Helvetica" pitchFamily="34" charset="0"/>
                <a:ea typeface="宋体" charset="-122"/>
              </a:rPr>
              <a:t>Select appropriate routes</a:t>
            </a:r>
          </a:p>
          <a:p>
            <a:pPr marL="482600" lvl="1" indent="-120650" defTabSz="1020763" eaLnBrk="1" hangingPunct="1"/>
            <a:r>
              <a:rPr lang="en-US" altLang="zh-CN" sz="1000" smtClean="0">
                <a:latin typeface="Helvetica" pitchFamily="34" charset="0"/>
                <a:ea typeface="宋体" charset="-122"/>
              </a:rPr>
              <a:t>Maintain routing info</a:t>
            </a:r>
          </a:p>
          <a:p>
            <a:pPr marL="482600" lvl="1" indent="-120650" defTabSz="1020763" eaLnBrk="1" hangingPunct="1"/>
            <a:r>
              <a:rPr lang="en-US" altLang="zh-CN" sz="1000" smtClean="0">
                <a:latin typeface="Helvetica" pitchFamily="34" charset="0"/>
                <a:ea typeface="宋体" charset="-122"/>
              </a:rPr>
              <a:t>Relies on IP packets for delivery of routing information (uses protocol number 89)</a:t>
            </a:r>
            <a:endParaRPr lang="en-AU" altLang="zh-CN" sz="1000" smtClean="0">
              <a:latin typeface="Helvetica" pitchFamily="34" charset="0"/>
              <a:ea typeface="宋体" charset="-122"/>
            </a:endParaRPr>
          </a:p>
          <a:p>
            <a:pPr marL="112713" indent="-112713" defTabSz="1020763" eaLnBrk="1" hangingPunct="1"/>
            <a:endParaRPr lang="en-US" altLang="zh-CN" sz="10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C0A74E4B-44A2-4045-BC2E-EC6C602C98FB}" type="slidenum">
              <a:rPr lang="en-US" altLang="zh-CN" smtClean="0">
                <a:latin typeface="Times New Roman" pitchFamily="18" charset="0"/>
              </a:rPr>
              <a:pPr eaLnBrk="1" hangingPunct="1"/>
              <a:t>37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14350" y="261938"/>
            <a:ext cx="5667375" cy="4249737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4664075"/>
            <a:ext cx="5797550" cy="4530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39" tIns="44969" rIns="89939" bIns="44969"/>
          <a:lstStyle/>
          <a:p>
            <a:pPr marL="112713" indent="-112713" defTabSz="1020763"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E2884A29-72E0-4AB9-880A-A4202D669CB6}" type="slidenum">
              <a:rPr lang="en-US" altLang="zh-CN" smtClean="0">
                <a:latin typeface="Times New Roman" pitchFamily="18" charset="0"/>
              </a:rPr>
              <a:pPr eaLnBrk="1" hangingPunct="1"/>
              <a:t>38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协议号：</a:t>
            </a:r>
            <a:r>
              <a:rPr lang="en-US" altLang="zh-CN" dirty="0" smtClean="0"/>
              <a:t>89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C9066F-2838-4FE4-8287-4A2531A6432B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9483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ED6FFD01-1753-4890-A461-6C1D63976397}" type="slidenum">
              <a:rPr lang="en-US" altLang="zh-CN" smtClean="0">
                <a:latin typeface="Times New Roman" pitchFamily="18" charset="0"/>
              </a:rPr>
              <a:pPr eaLnBrk="1" hangingPunct="1"/>
              <a:t>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有类路由选择通告路由信息的两个原则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: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发送原则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:  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先判断路由信息与出接口的主网络号是否相同 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主网络不同时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自动汇总为主网络地址再发送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主网络相同时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判断子网掩码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,(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相同就发送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不同就不发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 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接收原则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:  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接收后比较与接收接口的主网络号是否相同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不同是加上对应主网络的缺省掩码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相同时加上接收接口对应的掩码</a:t>
            </a:r>
            <a:endParaRPr lang="zh-CN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90B92BC8-792D-46FB-B01B-399EA4A458D4}" type="slidenum">
              <a:rPr lang="en-US" altLang="zh-CN" smtClean="0">
                <a:latin typeface="Times New Roman" pitchFamily="18" charset="0"/>
              </a:rPr>
              <a:pPr eaLnBrk="1" hangingPunct="1"/>
              <a:t>40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240564CA-9B54-4853-9BB4-5AEB299A0852}" type="slidenum">
              <a:rPr lang="en-US" altLang="zh-CN" smtClean="0">
                <a:latin typeface="Times New Roman" pitchFamily="18" charset="0"/>
              </a:rPr>
              <a:pPr eaLnBrk="1" hangingPunct="1"/>
              <a:t>41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0D67D437-C765-41CA-B743-718DA4E86860}" type="slidenum">
              <a:rPr lang="en-US" altLang="zh-CN" smtClean="0">
                <a:latin typeface="Times New Roman" pitchFamily="18" charset="0"/>
              </a:rPr>
              <a:pPr eaLnBrk="1" hangingPunct="1"/>
              <a:t>42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2200" y="495300"/>
            <a:ext cx="4403725" cy="3302000"/>
          </a:xfrm>
          <a:ln w="12700" cap="flat">
            <a:solidFill>
              <a:schemeClr val="tx1"/>
            </a:solidFill>
          </a:ln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044950"/>
            <a:ext cx="4868863" cy="5116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B80E4EAC-322D-4EDC-A85B-5022205D3836}" type="slidenum">
              <a:rPr lang="en-US" altLang="zh-CN" smtClean="0">
                <a:latin typeface="Times New Roman" pitchFamily="18" charset="0"/>
              </a:rPr>
              <a:pPr eaLnBrk="1" hangingPunct="1"/>
              <a:t>43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2200" y="495300"/>
            <a:ext cx="4403725" cy="3302000"/>
          </a:xfrm>
          <a:ln w="12700" cap="flat">
            <a:solidFill>
              <a:schemeClr val="tx1"/>
            </a:solidFill>
          </a:ln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044950"/>
            <a:ext cx="4868863" cy="5116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D53896B7-C82B-4B93-BA91-AB21741D3E37}" type="slidenum">
              <a:rPr lang="en-US" altLang="zh-CN" smtClean="0">
                <a:latin typeface="Times New Roman" pitchFamily="18" charset="0"/>
              </a:rPr>
              <a:pPr eaLnBrk="1" hangingPunct="1"/>
              <a:t>44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2200" y="495300"/>
            <a:ext cx="4403725" cy="3302000"/>
          </a:xfrm>
          <a:ln w="12700" cap="flat">
            <a:solidFill>
              <a:schemeClr val="tx1"/>
            </a:solidFill>
          </a:ln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044950"/>
            <a:ext cx="4868863" cy="5116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CD3462C6-5597-4D82-BC39-11791B8809DF}" type="slidenum">
              <a:rPr lang="en-US" altLang="zh-CN" smtClean="0">
                <a:latin typeface="Times New Roman" pitchFamily="18" charset="0"/>
              </a:rPr>
              <a:pPr eaLnBrk="1" hangingPunct="1"/>
              <a:t>45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14350" y="261938"/>
            <a:ext cx="5667375" cy="4249737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4664075"/>
            <a:ext cx="5797550" cy="4530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39" tIns="44969" rIns="89939" bIns="44969"/>
          <a:lstStyle/>
          <a:p>
            <a:pPr marL="112713" indent="-112713" defTabSz="1020763"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179596A7-6230-4939-A12C-F4BF2D6A2026}" type="slidenum">
              <a:rPr lang="en-US" altLang="zh-CN" smtClean="0">
                <a:latin typeface="Times New Roman" pitchFamily="18" charset="0"/>
              </a:rPr>
              <a:pPr eaLnBrk="1" hangingPunct="1"/>
              <a:t>46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F0EB2983-8DE9-43C8-AE0E-CB579E11826C}" type="slidenum">
              <a:rPr lang="en-US" altLang="zh-CN" smtClean="0">
                <a:latin typeface="Times New Roman" pitchFamily="18" charset="0"/>
              </a:rPr>
              <a:pPr eaLnBrk="1" hangingPunct="1"/>
              <a:t>47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77179D4-EF67-405C-B767-1D5DF923E806}" type="slidenum">
              <a:rPr lang="en-US" altLang="zh-CN" smtClean="0">
                <a:latin typeface="Times New Roman" pitchFamily="18" charset="0"/>
              </a:rPr>
              <a:pPr eaLnBrk="1" hangingPunct="1"/>
              <a:t>48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02ADAA69-82D4-46C6-AB38-6F4A5F46560C}" type="slidenum">
              <a:rPr lang="en-US" altLang="zh-CN" smtClean="0">
                <a:latin typeface="Times New Roman" pitchFamily="18" charset="0"/>
              </a:rPr>
              <a:pPr eaLnBrk="1" hangingPunct="1"/>
              <a:t>49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17BB905E-1AA6-42CC-BFA0-CBA617B44E35}" type="slidenum">
              <a:rPr lang="en-US" altLang="zh-CN" smtClean="0">
                <a:latin typeface="Times New Roman" pitchFamily="18" charset="0"/>
              </a:rPr>
              <a:pPr eaLnBrk="1" hangingPunct="1"/>
              <a:t>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311C51E8-4FCA-48E7-B7BF-1D045637C426}" type="slidenum">
              <a:rPr lang="en-US" altLang="zh-CN" smtClean="0">
                <a:latin typeface="Times New Roman" pitchFamily="18" charset="0"/>
              </a:rPr>
              <a:pPr eaLnBrk="1" hangingPunct="1"/>
              <a:t>50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2386588F-5A3D-432C-8895-30E1D32AFF03}" type="slidenum">
              <a:rPr lang="en-US" altLang="zh-CN" smtClean="0">
                <a:latin typeface="Times New Roman" pitchFamily="18" charset="0"/>
              </a:rPr>
              <a:pPr eaLnBrk="1" hangingPunct="1"/>
              <a:t>51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0E708772-CEEE-43E4-AED1-188DACF554A2}" type="slidenum">
              <a:rPr lang="en-US" altLang="zh-CN" smtClean="0">
                <a:latin typeface="Times New Roman" pitchFamily="18" charset="0"/>
              </a:rPr>
              <a:pPr eaLnBrk="1" hangingPunct="1"/>
              <a:t>52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2200" y="495300"/>
            <a:ext cx="4403725" cy="3302000"/>
          </a:xfrm>
          <a:ln w="12700" cap="flat">
            <a:solidFill>
              <a:schemeClr val="tx1"/>
            </a:solidFill>
          </a:ln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044950"/>
            <a:ext cx="4868863" cy="5116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249FA616-99F2-479B-913F-421EFF642A17}" type="slidenum">
              <a:rPr lang="en-US" altLang="zh-CN" smtClean="0">
                <a:latin typeface="Times New Roman" pitchFamily="18" charset="0"/>
              </a:rPr>
              <a:pPr eaLnBrk="1" hangingPunct="1"/>
              <a:t>53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2200" y="495300"/>
            <a:ext cx="4403725" cy="3302000"/>
          </a:xfrm>
          <a:ln w="12700" cap="flat">
            <a:solidFill>
              <a:schemeClr val="tx1"/>
            </a:solidFill>
          </a:ln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044950"/>
            <a:ext cx="4868863" cy="5116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7DF328E2-ADB2-4AC4-B256-812BE70713D4}" type="slidenum">
              <a:rPr lang="en-US" altLang="zh-CN" smtClean="0">
                <a:latin typeface="Times New Roman" pitchFamily="18" charset="0"/>
              </a:rPr>
              <a:pPr eaLnBrk="1" hangingPunct="1"/>
              <a:t>54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300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5825" y="4044950"/>
            <a:ext cx="4868863" cy="5116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>
              <a:lnSpc>
                <a:spcPts val="2400"/>
              </a:lnSpc>
              <a:spcBef>
                <a:spcPct val="0"/>
              </a:spcBef>
            </a:pPr>
            <a:endParaRPr lang="zh-CN" altLang="zh-CN" smtClean="0">
              <a:ea typeface="宋体" charset="-122"/>
            </a:endParaRPr>
          </a:p>
        </p:txBody>
      </p:sp>
      <p:sp>
        <p:nvSpPr>
          <p:cNvPr id="13005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2313" y="365125"/>
            <a:ext cx="5319712" cy="3989388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F7159849-B414-4ECD-A51D-104913F2A0B5}" type="slidenum">
              <a:rPr lang="en-US" altLang="zh-CN" smtClean="0">
                <a:latin typeface="Times New Roman" pitchFamily="18" charset="0"/>
              </a:rPr>
              <a:pPr eaLnBrk="1" hangingPunct="1"/>
              <a:t>55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5825" y="4044950"/>
            <a:ext cx="4868863" cy="5116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>
              <a:lnSpc>
                <a:spcPts val="2400"/>
              </a:lnSpc>
              <a:spcBef>
                <a:spcPct val="0"/>
              </a:spcBef>
            </a:pPr>
            <a:endParaRPr lang="zh-CN" altLang="zh-CN" smtClean="0">
              <a:ea typeface="宋体" charset="-122"/>
            </a:endParaRPr>
          </a:p>
        </p:txBody>
      </p:sp>
      <p:sp>
        <p:nvSpPr>
          <p:cNvPr id="13107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2313" y="365125"/>
            <a:ext cx="5319712" cy="3989388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2F9758AE-75B7-4C79-85B1-A253E94019B9}" type="slidenum">
              <a:rPr lang="en-US" altLang="zh-CN" smtClean="0">
                <a:latin typeface="Times New Roman" pitchFamily="18" charset="0"/>
              </a:rPr>
              <a:pPr eaLnBrk="1" hangingPunct="1"/>
              <a:t>56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D1B4A742-8F75-4C2C-A3BA-DA415FB7FDB3}" type="slidenum">
              <a:rPr lang="en-US" altLang="zh-CN" smtClean="0">
                <a:latin typeface="Times New Roman" pitchFamily="18" charset="0"/>
              </a:rPr>
              <a:pPr eaLnBrk="1" hangingPunct="1"/>
              <a:t>57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7BC1E3C7-1926-4B87-9128-E72338254EAA}" type="slidenum">
              <a:rPr lang="en-US" altLang="zh-CN" smtClean="0">
                <a:latin typeface="Times New Roman" pitchFamily="18" charset="0"/>
              </a:rPr>
              <a:pPr eaLnBrk="1" hangingPunct="1"/>
              <a:t>58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F8005A91-8A57-424E-B497-286E6F8DA96E}" type="slidenum">
              <a:rPr lang="en-US" altLang="zh-CN" smtClean="0">
                <a:latin typeface="Times New Roman" pitchFamily="18" charset="0"/>
              </a:rPr>
              <a:pPr eaLnBrk="1" hangingPunct="1"/>
              <a:t>59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951B83C5-3ECE-43C5-A023-DC6BE4792C80}" type="slidenum">
              <a:rPr lang="en-US" altLang="zh-CN" smtClean="0">
                <a:latin typeface="Times New Roman" pitchFamily="18" charset="0"/>
              </a:rPr>
              <a:pPr eaLnBrk="1" hangingPunct="1"/>
              <a:t>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F9BB1E35-0226-45E5-8B80-2FCE1B536280}" type="slidenum">
              <a:rPr lang="en-US" altLang="zh-CN" smtClean="0">
                <a:latin typeface="Times New Roman" pitchFamily="18" charset="0"/>
              </a:rPr>
              <a:pPr eaLnBrk="1" hangingPunct="1"/>
              <a:t>60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A51628E4-6A2F-40FE-95A6-E9BA1A7F58A0}" type="slidenum">
              <a:rPr lang="en-US" altLang="zh-CN" smtClean="0">
                <a:latin typeface="Times New Roman" pitchFamily="18" charset="0"/>
              </a:rPr>
              <a:pPr eaLnBrk="1" hangingPunct="1"/>
              <a:t>61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1DF5D851-20E8-4A4F-856E-6999FE0985B4}" type="slidenum">
              <a:rPr lang="en-US" altLang="zh-CN" smtClean="0">
                <a:latin typeface="Times New Roman" pitchFamily="18" charset="0"/>
              </a:rPr>
              <a:pPr eaLnBrk="1" hangingPunct="1"/>
              <a:t>62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14350" y="261938"/>
            <a:ext cx="5667375" cy="4249737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4664075"/>
            <a:ext cx="5797550" cy="4530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39" tIns="44969" rIns="89939" bIns="44969"/>
          <a:lstStyle/>
          <a:p>
            <a:pPr marL="112713" indent="-112713" defTabSz="1020763"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398662BA-840A-4FD5-9EF9-3F663FBB15B5}" type="slidenum">
              <a:rPr lang="en-US" altLang="zh-CN" smtClean="0">
                <a:latin typeface="Times New Roman" pitchFamily="18" charset="0"/>
              </a:rPr>
              <a:pPr eaLnBrk="1" hangingPunct="1"/>
              <a:t>63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F8619095-1911-4AAE-9EC9-76C3BDB880F3}" type="slidenum">
              <a:rPr lang="en-US" altLang="zh-CN" smtClean="0">
                <a:latin typeface="Times New Roman" pitchFamily="18" charset="0"/>
              </a:rPr>
              <a:pPr eaLnBrk="1" hangingPunct="1"/>
              <a:t>64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4C78235-BE12-42A1-9FD2-12C4C5B9B74E}" type="slidenum">
              <a:rPr lang="en-US" altLang="zh-CN" smtClean="0">
                <a:latin typeface="Times New Roman" pitchFamily="18" charset="0"/>
              </a:rPr>
              <a:pPr eaLnBrk="1" hangingPunct="1"/>
              <a:t>65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020811D1-F666-4BB2-9F8E-333D403B4999}" type="slidenum">
              <a:rPr lang="en-US" altLang="zh-CN" smtClean="0">
                <a:latin typeface="Times New Roman" pitchFamily="18" charset="0"/>
              </a:rPr>
              <a:pPr eaLnBrk="1" hangingPunct="1"/>
              <a:t>66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mtClean="0">
              <a:ea typeface="宋体" charset="-122"/>
            </a:endParaRPr>
          </a:p>
        </p:txBody>
      </p:sp>
      <p:sp>
        <p:nvSpPr>
          <p:cNvPr id="145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F1CF87FA-15FA-4FB9-A51B-FD566A580FE9}" type="slidenum">
              <a:rPr lang="zh-CN" altLang="en-US" smtClean="0">
                <a:latin typeface="Times New Roman" pitchFamily="18" charset="0"/>
              </a:rPr>
              <a:pPr eaLnBrk="1" hangingPunct="1"/>
              <a:t>67</a:t>
            </a:fld>
            <a:endParaRPr lang="en-US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DCA7EBA6-7B24-49FB-BF6B-8A2A86A6EC6E}" type="slidenum">
              <a:rPr lang="en-US" altLang="zh-CN" smtClean="0">
                <a:latin typeface="Times New Roman" pitchFamily="18" charset="0"/>
              </a:rPr>
              <a:pPr eaLnBrk="1" hangingPunct="1"/>
              <a:t>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F8BBFE5C-FBE5-4592-AEB9-56ACD7C9597A}" type="slidenum">
              <a:rPr lang="en-US" altLang="zh-CN" smtClean="0">
                <a:latin typeface="Times New Roman" pitchFamily="18" charset="0"/>
              </a:rPr>
              <a:pPr eaLnBrk="1" hangingPunct="1"/>
              <a:t>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834B1A31-F722-48E1-ABAC-86A20069E8E1}" type="slidenum">
              <a:rPr lang="en-US" altLang="zh-CN" smtClean="0">
                <a:latin typeface="Times New Roman" pitchFamily="18" charset="0"/>
              </a:rPr>
              <a:pPr eaLnBrk="1" hangingPunct="1"/>
              <a:t>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1D07A-1769-4D52-A870-DF3E016BB9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5259045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866A8-C485-4430-BAF6-52353EB8F5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411264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2BEB9-9276-4F8D-A0B8-284CB56600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4520595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D450F-6B6D-48B4-B5BB-632B8FA9DB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513886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800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6738" y="3962400"/>
            <a:ext cx="800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18EEC-700C-45CE-8852-03A65AEEB4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754500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07C00-295B-4260-B7F8-FF6486C3D6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3633704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8A26C-910E-4956-B3EA-7B4010E9B4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493147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832D2-87EE-4C0B-AC06-A5C2E5E641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0962016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9"/>
          <p:cNvSpPr>
            <a:spLocks noChangeArrowheads="1"/>
          </p:cNvSpPr>
          <p:nvPr userDrawn="1"/>
        </p:nvSpPr>
        <p:spPr bwMode="auto">
          <a:xfrm>
            <a:off x="1714480" y="2786058"/>
            <a:ext cx="7127875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ln>
            <a:solidFill>
              <a:schemeClr val="accent6">
                <a:lumMod val="75000"/>
              </a:schemeClr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4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2"/>
          <p:cNvGraphicFramePr>
            <a:graphicFrameLocks noChangeAspect="1"/>
          </p:cNvGraphicFramePr>
          <p:nvPr userDrawn="1"/>
        </p:nvGraphicFramePr>
        <p:xfrm>
          <a:off x="1714500" y="6127750"/>
          <a:ext cx="74295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3" name="位图图像" r:id="rId4" imgW="7430537" imgH="724001" progId="PBrush">
                  <p:embed/>
                </p:oleObj>
              </mc:Choice>
              <mc:Fallback>
                <p:oleObj name="位图图像" r:id="rId4" imgW="7430537" imgH="724001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6127750"/>
                        <a:ext cx="74295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85918" y="1214422"/>
            <a:ext cx="6672282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17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40CB6-9DFE-4E27-91A0-7C154A162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3555623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2CA7F-A5C9-4100-8226-7B3DE96D26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0411565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5C08E-070C-43EE-9FAA-0BC45B785F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1861271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3C459-C537-4ACF-A4E6-5EC4DCAE5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4083668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93ADB-2658-4BB6-B951-0BB0041010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8868701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8FA24-11AE-4E85-AF28-48807E86F0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4737192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45E69-098C-435E-9143-13E5FBD3CF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3956844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8628-3E16-41F1-B2EA-3C5DDFBA00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6019854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9684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9685" name="Line 5"/>
          <p:cNvSpPr>
            <a:spLocks noChangeShapeType="1"/>
          </p:cNvSpPr>
          <p:nvPr/>
        </p:nvSpPr>
        <p:spPr bwMode="auto">
          <a:xfrm flipV="1">
            <a:off x="609600" y="659765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96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96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96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F12865A0-C5AD-4D68-A26C-8EF39B5476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 userDrawn="1"/>
        </p:nvGraphicFramePr>
        <p:xfrm>
          <a:off x="6400800" y="228600"/>
          <a:ext cx="24384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r:id="rId20" imgW="2971429" imgH="781159" progId="Paint.Picture">
                  <p:embed/>
                </p:oleObj>
              </mc:Choice>
              <mc:Fallback>
                <p:oleObj r:id="rId20" imgW="2971429" imgH="781159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28600"/>
                        <a:ext cx="2438400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9" r:id="rId17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8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7.png"/><Relationship Id="rId4" Type="http://schemas.openxmlformats.org/officeDocument/2006/relationships/oleObject" Target="../embeddings/oleObject7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3"/>
          <p:cNvSpPr>
            <a:spLocks noGrp="1"/>
          </p:cNvSpPr>
          <p:nvPr>
            <p:ph type="ctrTitle"/>
          </p:nvPr>
        </p:nvSpPr>
        <p:spPr>
          <a:xfrm>
            <a:off x="1714500" y="1214438"/>
            <a:ext cx="6529388" cy="1470025"/>
          </a:xfrm>
        </p:spPr>
        <p:txBody>
          <a:bodyPr/>
          <a:lstStyle/>
          <a:p>
            <a:pPr eaLnBrk="1" hangingPunct="1"/>
            <a:r>
              <a:rPr lang="en-US" altLang="zh-CN" smtClean="0"/>
              <a:t>Routing Protocols</a:t>
            </a:r>
            <a:endParaRPr lang="zh-CN" altLang="en-US" smtClean="0"/>
          </a:p>
        </p:txBody>
      </p:sp>
      <p:sp>
        <p:nvSpPr>
          <p:cNvPr id="8196" name="矩形 3"/>
          <p:cNvSpPr>
            <a:spLocks noChangeArrowheads="1"/>
          </p:cNvSpPr>
          <p:nvPr/>
        </p:nvSpPr>
        <p:spPr bwMode="auto">
          <a:xfrm>
            <a:off x="2571750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RIP and OSPF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RIP v2 Configuration Example</a:t>
            </a:r>
          </a:p>
        </p:txBody>
      </p:sp>
      <p:pic>
        <p:nvPicPr>
          <p:cNvPr id="17411" name="Picture 3" descr="config 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00213"/>
            <a:ext cx="7534275" cy="487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6911975" y="3141663"/>
            <a:ext cx="2232025" cy="647700"/>
          </a:xfrm>
          <a:prstGeom prst="wedgeRectCallout">
            <a:avLst>
              <a:gd name="adj1" fmla="val -98292"/>
              <a:gd name="adj2" fmla="val 78671"/>
            </a:avLst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73025" tIns="36512" rIns="73025" bIns="36512"/>
          <a:lstStyle/>
          <a:p>
            <a:r>
              <a:rPr lang="en-US" altLang="zh-CN" b="1" i="1">
                <a:solidFill>
                  <a:schemeClr val="hlink"/>
                </a:solidFill>
                <a:latin typeface="Times New Roman" pitchFamily="18" charset="0"/>
              </a:rPr>
              <a:t>Select a routing protocol</a:t>
            </a:r>
          </a:p>
          <a:p>
            <a:pPr algn="ctr"/>
            <a:endParaRPr lang="en-US" altLang="zh-CN" b="1">
              <a:latin typeface="Times New Roman" pitchFamily="18" charset="0"/>
            </a:endParaRP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6911975" y="4292600"/>
            <a:ext cx="2232025" cy="647700"/>
          </a:xfrm>
          <a:prstGeom prst="wedgeRectCallout">
            <a:avLst>
              <a:gd name="adj1" fmla="val -66838"/>
              <a:gd name="adj2" fmla="val 15440"/>
            </a:avLst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73025" tIns="36512" rIns="73025" bIns="36512"/>
          <a:lstStyle/>
          <a:p>
            <a:r>
              <a:rPr lang="en-US" altLang="zh-CN" b="1" i="1">
                <a:solidFill>
                  <a:schemeClr val="hlink"/>
                </a:solidFill>
                <a:latin typeface="Times New Roman" pitchFamily="18" charset="0"/>
              </a:rPr>
              <a:t>Select rip version 2 as the routing protocol</a:t>
            </a:r>
          </a:p>
          <a:p>
            <a:pPr algn="ctr"/>
            <a:endParaRPr lang="en-US" altLang="zh-CN" b="1">
              <a:latin typeface="Times New Roman" pitchFamily="18" charset="0"/>
            </a:endParaRPr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5292725" y="5661025"/>
            <a:ext cx="3671888" cy="647700"/>
          </a:xfrm>
          <a:prstGeom prst="wedgeRectCallout">
            <a:avLst>
              <a:gd name="adj1" fmla="val -43213"/>
              <a:gd name="adj2" fmla="val -133356"/>
            </a:avLst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73025" tIns="36512" rIns="73025" bIns="36512"/>
          <a:lstStyle/>
          <a:p>
            <a:r>
              <a:rPr lang="en-US" altLang="zh-CN" b="1" i="1">
                <a:solidFill>
                  <a:schemeClr val="hlink"/>
                </a:solidFill>
                <a:latin typeface="Times New Roman" pitchFamily="18" charset="0"/>
              </a:rPr>
              <a:t>Mandatory configuration command for each IP routing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Verifying &amp;Troubleshooting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785938"/>
            <a:ext cx="8786812" cy="4857750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Verifying RIP v2</a:t>
            </a:r>
          </a:p>
          <a:p>
            <a:pPr lvl="1" eaLnBrk="1" hangingPunct="1"/>
            <a:r>
              <a:rPr lang="en-US" altLang="zh-CN" sz="2400" smtClean="0"/>
              <a:t>Router# show ip protocols  </a:t>
            </a:r>
          </a:p>
          <a:p>
            <a:pPr lvl="2" eaLnBrk="1" hangingPunct="1"/>
            <a:r>
              <a:rPr lang="en-US" altLang="zh-CN" sz="2400" smtClean="0"/>
              <a:t> Verifying the RIP Configuration</a:t>
            </a:r>
          </a:p>
          <a:p>
            <a:pPr lvl="1" eaLnBrk="1" hangingPunct="1"/>
            <a:r>
              <a:rPr lang="en-US" altLang="zh-CN" sz="2400" smtClean="0"/>
              <a:t>Router# show ip route</a:t>
            </a:r>
          </a:p>
          <a:p>
            <a:pPr lvl="2" eaLnBrk="1" hangingPunct="1"/>
            <a:r>
              <a:rPr lang="en-US" altLang="zh-CN" sz="2400" smtClean="0"/>
              <a:t>Displaying the IP Routing Table</a:t>
            </a:r>
          </a:p>
          <a:p>
            <a:pPr eaLnBrk="1" hangingPunct="1"/>
            <a:r>
              <a:rPr lang="en-US" altLang="zh-CN" sz="2400" smtClean="0"/>
              <a:t>Troubleshooting RIP v2 </a:t>
            </a:r>
          </a:p>
          <a:p>
            <a:pPr lvl="1" eaLnBrk="1" hangingPunct="1"/>
            <a:r>
              <a:rPr lang="en-US" altLang="zh-CN" sz="2400" smtClean="0"/>
              <a:t>Router# debug ip rip</a:t>
            </a:r>
          </a:p>
          <a:p>
            <a:pPr lvl="2" eaLnBrk="1" hangingPunct="1"/>
            <a:r>
              <a:rPr lang="en-US" altLang="zh-CN" sz="2400" smtClean="0"/>
              <a:t>display RIP routing updates sent and received.   </a:t>
            </a:r>
          </a:p>
          <a:p>
            <a:pPr lvl="1" eaLnBrk="1" hangingPunct="1"/>
            <a:r>
              <a:rPr lang="en-US" altLang="zh-CN" sz="2400" smtClean="0"/>
              <a:t>Router# undebug all (/no debug all)</a:t>
            </a:r>
          </a:p>
          <a:p>
            <a:pPr lvl="2" eaLnBrk="1" hangingPunct="1"/>
            <a:r>
              <a:rPr lang="en-US" altLang="zh-CN" sz="2400" smtClean="0"/>
              <a:t>Router# turn off all debugging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3927475" cy="4267200"/>
          </a:xfrm>
        </p:spPr>
        <p:txBody>
          <a:bodyPr/>
          <a:lstStyle/>
          <a:p>
            <a:pPr eaLnBrk="1" hangingPunct="1"/>
            <a:endParaRPr lang="zh-CN" altLang="zh-CN" sz="2600" smtClean="0"/>
          </a:p>
        </p:txBody>
      </p:sp>
      <p:sp>
        <p:nvSpPr>
          <p:cNvPr id="19459" name="Rectangle 3"/>
          <p:cNvSpPr>
            <a:spLocks noGrp="1" noChangeArrowheads="1" noTextEdit="1"/>
          </p:cNvSpPr>
          <p:nvPr>
            <p:ph type="chart" sz="half" idx="2"/>
          </p:nvPr>
        </p:nvSpPr>
        <p:spPr>
          <a:xfrm>
            <a:off x="4638675" y="1752600"/>
            <a:ext cx="3929063" cy="4267200"/>
          </a:xfrm>
        </p:spPr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12_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0"/>
            <a:ext cx="70199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165475" y="2513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21336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accent6"/>
              </a:buClr>
              <a:buFont typeface="Wingdings" pitchFamily="2" charset="2"/>
              <a:buChar char="p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The </a:t>
            </a:r>
            <a:r>
              <a:rPr lang="en-US" altLang="zh-CN" sz="2000" b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debug </a:t>
            </a:r>
            <a:r>
              <a:rPr lang="en-US" altLang="zh-CN" sz="2000" b="1" dirty="0" err="1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ip</a:t>
            </a:r>
            <a:r>
              <a:rPr lang="en-US" altLang="zh-CN" sz="2000" b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rip</a:t>
            </a: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command displays RIP routing updates as they are sent and received. In this example, the update is sent by 183.8.128.130. </a:t>
            </a:r>
          </a:p>
          <a:p>
            <a:pPr>
              <a:buClr>
                <a:schemeClr val="accent6"/>
              </a:buClr>
              <a:buFont typeface="Wingdings" pitchFamily="2" charset="2"/>
              <a:buChar char="p"/>
              <a:defRPr/>
            </a:pPr>
            <a:endParaRPr lang="en-US" altLang="zh-CN" sz="2000" dirty="0">
              <a:solidFill>
                <a:srgbClr val="00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buClr>
                <a:schemeClr val="accent6"/>
              </a:buClr>
              <a:buFont typeface="Wingdings" pitchFamily="2" charset="2"/>
              <a:buChar char="p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It reported on three routers, one of which is inaccessible because its hop count is greater than 15. Updates were then broadcast through 183.8.128.2.</a:t>
            </a:r>
          </a:p>
          <a:p>
            <a:pPr eaLnBrk="0" hangingPunct="0">
              <a:defRPr/>
            </a:pPr>
            <a:endParaRPr lang="en-US" altLang="zh-CN" sz="2000" dirty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" t="25003" r="39380" b="22502"/>
          <a:stretch>
            <a:fillRect/>
          </a:stretch>
        </p:blipFill>
        <p:spPr bwMode="auto">
          <a:xfrm>
            <a:off x="0" y="228600"/>
            <a:ext cx="91440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Routing and Routers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434387" cy="42672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RIPv1/RIPv2</a:t>
            </a:r>
          </a:p>
          <a:p>
            <a:pPr lvl="1" eaLnBrk="1" hangingPunct="1"/>
            <a:r>
              <a:rPr lang="en-US" altLang="zh-CN" sz="2800" smtClean="0"/>
              <a:t>RIP History </a:t>
            </a:r>
          </a:p>
          <a:p>
            <a:pPr lvl="1" eaLnBrk="1" hangingPunct="1"/>
            <a:r>
              <a:rPr lang="en-US" altLang="zh-CN" sz="2800" smtClean="0"/>
              <a:t>Differences Between RIP v1 and RIP v2 </a:t>
            </a:r>
          </a:p>
          <a:p>
            <a:pPr lvl="1" eaLnBrk="1" hangingPunct="1"/>
            <a:r>
              <a:rPr lang="en-US" altLang="zh-CN" sz="2800" smtClean="0"/>
              <a:t>Configuration of RIP v2 </a:t>
            </a:r>
          </a:p>
          <a:p>
            <a:pPr eaLnBrk="1" hangingPunct="1"/>
            <a:r>
              <a:rPr lang="en-US" altLang="zh-CN" sz="2800" smtClean="0">
                <a:solidFill>
                  <a:srgbClr val="00642D"/>
                </a:solidFill>
              </a:rPr>
              <a:t>OSPF(single area)</a:t>
            </a:r>
          </a:p>
          <a:p>
            <a:pPr lvl="1" eaLnBrk="1" hangingPunct="1"/>
            <a:r>
              <a:rPr lang="en-US" altLang="en-US" sz="2800" smtClean="0"/>
              <a:t>Link-state routing protocol</a:t>
            </a:r>
          </a:p>
          <a:p>
            <a:pPr lvl="1" eaLnBrk="1" hangingPunct="1"/>
            <a:r>
              <a:rPr lang="en-US" altLang="en-US" sz="2800" smtClean="0"/>
              <a:t>Single</a:t>
            </a:r>
            <a:r>
              <a:rPr lang="en-GB" altLang="en-US" sz="2800" smtClean="0"/>
              <a:t>-</a:t>
            </a:r>
            <a:r>
              <a:rPr lang="en-US" altLang="en-US" sz="2800" smtClean="0"/>
              <a:t>area OSPF concepts</a:t>
            </a:r>
          </a:p>
          <a:p>
            <a:pPr lvl="1" eaLnBrk="1" hangingPunct="1"/>
            <a:r>
              <a:rPr lang="en-US" altLang="en-US" sz="2800" smtClean="0"/>
              <a:t>Single</a:t>
            </a:r>
            <a:r>
              <a:rPr lang="en-GB" altLang="en-US" sz="2800" smtClean="0"/>
              <a:t>-</a:t>
            </a:r>
            <a:r>
              <a:rPr lang="en-US" altLang="en-US" sz="2800" smtClean="0"/>
              <a:t>area OSPF configuration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800" smtClean="0">
              <a:solidFill>
                <a:srgbClr val="00642D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 smtClean="0"/>
              <a:t>OSPF Overview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71500" y="1857375"/>
            <a:ext cx="8358188" cy="395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2" rIns="73025" bIns="36512">
            <a:spAutoFit/>
          </a:bodyPr>
          <a:lstStyle/>
          <a:p>
            <a:pPr eaLnBrk="0" hangingPunct="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p"/>
              <a:defRPr/>
            </a:pPr>
            <a:r>
              <a:rPr lang="en-US" altLang="zh-CN" sz="2400" dirty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Open Shortest Path First (OSPF) </a:t>
            </a:r>
            <a:r>
              <a:rPr lang="en-US" altLang="zh-CN" sz="2400" dirty="0">
                <a:latin typeface="Arial" charset="0"/>
                <a:ea typeface="宋体" pitchFamily="2" charset="-122"/>
              </a:rPr>
              <a:t>is a </a:t>
            </a:r>
            <a:r>
              <a:rPr lang="en-US" altLang="zh-CN" sz="2400" dirty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link-state</a:t>
            </a:r>
            <a:r>
              <a:rPr lang="en-US" altLang="zh-CN" sz="2400" dirty="0">
                <a:latin typeface="Arial" charset="0"/>
                <a:ea typeface="宋体" pitchFamily="2" charset="-122"/>
              </a:rPr>
              <a:t> routing protocol based on </a:t>
            </a:r>
            <a:r>
              <a:rPr lang="en-US" altLang="zh-CN" sz="2400" dirty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open </a:t>
            </a:r>
            <a:r>
              <a:rPr lang="en-US" altLang="zh-CN" sz="2400" dirty="0">
                <a:latin typeface="Arial" charset="0"/>
                <a:ea typeface="宋体" pitchFamily="2" charset="-122"/>
              </a:rPr>
              <a:t>standards. </a:t>
            </a:r>
          </a:p>
          <a:p>
            <a:pPr eaLnBrk="0" hangingPunct="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p"/>
              <a:defRPr/>
            </a:pPr>
            <a:r>
              <a:rPr lang="en-US" altLang="zh-CN" sz="2400" dirty="0">
                <a:latin typeface="Arial" charset="0"/>
                <a:ea typeface="宋体" pitchFamily="2" charset="-122"/>
              </a:rPr>
              <a:t>It is described in several standards of the Internet Engineering Task Force (IETF)</a:t>
            </a:r>
          </a:p>
          <a:p>
            <a:pPr lvl="1" eaLnBrk="0" hangingPunct="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n"/>
              <a:defRPr/>
            </a:pPr>
            <a:r>
              <a:rPr lang="en-US" altLang="zh-CN" sz="2400" dirty="0">
                <a:latin typeface="Arial" charset="0"/>
                <a:ea typeface="宋体" pitchFamily="2" charset="-122"/>
              </a:rPr>
              <a:t>The most recent description is RFC 2328. </a:t>
            </a:r>
          </a:p>
          <a:p>
            <a:pPr eaLnBrk="0" hangingPunct="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p"/>
              <a:defRPr/>
            </a:pPr>
            <a:r>
              <a:rPr lang="en-US" altLang="zh-CN" sz="2400" dirty="0">
                <a:latin typeface="Arial" charset="0"/>
                <a:ea typeface="宋体" pitchFamily="2" charset="-122"/>
              </a:rPr>
              <a:t>OSPF is becoming the preferred IGP protocol when compared with RIPv1 and RIPv2 because it is scalable.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 smtClean="0"/>
              <a:t>Routing Information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714500"/>
            <a:ext cx="8715375" cy="4648200"/>
          </a:xfrm>
        </p:spPr>
        <p:txBody>
          <a:bodyPr/>
          <a:lstStyle/>
          <a:p>
            <a:pPr marL="288925" indent="-288925" defTabSz="814388" eaLnBrk="1" hangingPunct="1">
              <a:lnSpc>
                <a:spcPct val="150000"/>
              </a:lnSpc>
            </a:pPr>
            <a:r>
              <a:rPr lang="en-US" altLang="zh-CN" sz="2400" smtClean="0">
                <a:latin typeface="Arial" charset="0"/>
                <a:cs typeface="Arial" charset="0"/>
              </a:rPr>
              <a:t>The state of the link is a description of an interface and the relationship to its neighboring routers. </a:t>
            </a:r>
          </a:p>
          <a:p>
            <a:pPr marL="288925" indent="-288925" defTabSz="814388" eaLnBrk="1" hangingPunct="1">
              <a:lnSpc>
                <a:spcPct val="150000"/>
              </a:lnSpc>
            </a:pPr>
            <a:r>
              <a:rPr lang="en-US" altLang="zh-CN" sz="2400" smtClean="0">
                <a:latin typeface="Arial" charset="0"/>
                <a:cs typeface="Arial" charset="0"/>
              </a:rPr>
              <a:t>The collection of link-states forms a link-state database, sometimes called a </a:t>
            </a:r>
            <a:r>
              <a:rPr lang="en-US" altLang="zh-CN" sz="2400" smtClean="0">
                <a:solidFill>
                  <a:srgbClr val="0070C0"/>
                </a:solidFill>
                <a:latin typeface="Arial" charset="0"/>
                <a:cs typeface="Arial" charset="0"/>
              </a:rPr>
              <a:t>topological database</a:t>
            </a:r>
            <a:r>
              <a:rPr lang="en-US" altLang="zh-CN" sz="2400" smtClean="0">
                <a:latin typeface="Arial" charset="0"/>
                <a:cs typeface="Arial" charset="0"/>
              </a:rPr>
              <a:t>. </a:t>
            </a:r>
          </a:p>
          <a:p>
            <a:pPr marL="288925" indent="-288925" defTabSz="814388" eaLnBrk="1" hangingPunct="1">
              <a:lnSpc>
                <a:spcPct val="150000"/>
              </a:lnSpc>
            </a:pPr>
            <a:r>
              <a:rPr lang="en-US" altLang="zh-CN" sz="2400" smtClean="0">
                <a:latin typeface="Arial" charset="0"/>
                <a:cs typeface="Arial" charset="0"/>
              </a:rPr>
              <a:t>Routers apply the </a:t>
            </a:r>
            <a:r>
              <a:rPr lang="en-US" altLang="zh-CN" sz="2400" smtClean="0">
                <a:solidFill>
                  <a:srgbClr val="0070C0"/>
                </a:solidFill>
                <a:latin typeface="Arial" charset="0"/>
                <a:cs typeface="Arial" charset="0"/>
              </a:rPr>
              <a:t>Dijkstra shortest path first (SPF) </a:t>
            </a:r>
            <a:r>
              <a:rPr lang="en-US" altLang="zh-CN" sz="2400" smtClean="0">
                <a:latin typeface="Arial" charset="0"/>
                <a:cs typeface="Arial" charset="0"/>
              </a:rPr>
              <a:t>algorithm to build the SPF tree, with themselves as the root. </a:t>
            </a:r>
          </a:p>
          <a:p>
            <a:pPr marL="288925" indent="-288925" defTabSz="814388" eaLnBrk="1" hangingPunct="1">
              <a:lnSpc>
                <a:spcPct val="150000"/>
              </a:lnSpc>
            </a:pPr>
            <a:r>
              <a:rPr lang="en-US" altLang="zh-CN" sz="2400" smtClean="0">
                <a:latin typeface="Arial" charset="0"/>
                <a:cs typeface="Arial" charset="0"/>
              </a:rPr>
              <a:t>Routers calculate the best paths through SPF tree, then best paths are selected and placed in the </a:t>
            </a:r>
            <a:r>
              <a:rPr lang="en-US" altLang="zh-CN" sz="2400" smtClean="0">
                <a:solidFill>
                  <a:srgbClr val="0070C0"/>
                </a:solidFill>
                <a:latin typeface="Arial" charset="0"/>
                <a:cs typeface="Arial" charset="0"/>
              </a:rPr>
              <a:t>routing table</a:t>
            </a:r>
            <a:r>
              <a:rPr lang="en-US" altLang="zh-CN" sz="2400" smtClean="0">
                <a:latin typeface="Arial" charset="0"/>
                <a:cs typeface="Arial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 smtClean="0"/>
              <a:t>OSPF vs. RIP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133600"/>
            <a:ext cx="1454150" cy="4114800"/>
          </a:xfrm>
          <a:noFill/>
        </p:spPr>
        <p:txBody>
          <a:bodyPr/>
          <a:lstStyle/>
          <a:p>
            <a:pPr marL="288925" indent="-288925" defTabSz="814388"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zh-CN" sz="3500" smtClean="0">
              <a:solidFill>
                <a:schemeClr val="accent2"/>
              </a:solidFill>
            </a:endParaRPr>
          </a:p>
          <a:p>
            <a:pPr marL="288925" indent="-288925" defTabSz="814388"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3500" smtClean="0">
                <a:solidFill>
                  <a:schemeClr val="tx2"/>
                </a:solidFill>
              </a:rPr>
              <a:t>OSPF</a:t>
            </a:r>
            <a:r>
              <a:rPr lang="en-US" altLang="zh-CN" sz="3500" smtClean="0">
                <a:solidFill>
                  <a:schemeClr val="accent2"/>
                </a:solidFill>
              </a:rPr>
              <a:t> </a:t>
            </a:r>
          </a:p>
          <a:p>
            <a:pPr marL="288925" indent="-288925" defTabSz="814388"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zh-CN" sz="3500" smtClean="0">
              <a:solidFill>
                <a:schemeClr val="accent2"/>
              </a:solidFill>
            </a:endParaRPr>
          </a:p>
          <a:p>
            <a:pPr marL="288925" indent="-288925" defTabSz="814388" eaLnBrk="1" hangingPunct="1">
              <a:lnSpc>
                <a:spcPct val="125000"/>
              </a:lnSpc>
              <a:buFont typeface="Wingdings" pitchFamily="2" charset="2"/>
              <a:buNone/>
            </a:pPr>
            <a:endParaRPr lang="en-US" altLang="zh-CN" sz="3500" smtClean="0">
              <a:solidFill>
                <a:schemeClr val="accent2"/>
              </a:solidFill>
            </a:endParaRPr>
          </a:p>
          <a:p>
            <a:pPr marL="288925" indent="-288925" defTabSz="814388"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3500" smtClean="0">
                <a:solidFill>
                  <a:srgbClr val="006600"/>
                </a:solidFill>
              </a:rPr>
              <a:t>  RIP</a:t>
            </a:r>
            <a:r>
              <a:rPr lang="en-US" altLang="zh-CN" sz="3500" smtClean="0">
                <a:solidFill>
                  <a:srgbClr val="6FBED1"/>
                </a:solidFill>
              </a:rPr>
              <a:t> </a:t>
            </a:r>
          </a:p>
          <a:p>
            <a:pPr marL="288925" indent="-288925" defTabSz="814388"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zh-CN" sz="2600" smtClean="0"/>
          </a:p>
        </p:txBody>
      </p:sp>
      <p:sp>
        <p:nvSpPr>
          <p:cNvPr id="463876" name="Text Box 4"/>
          <p:cNvSpPr txBox="1">
            <a:spLocks noChangeArrowheads="1"/>
          </p:cNvSpPr>
          <p:nvPr/>
        </p:nvSpPr>
        <p:spPr bwMode="auto">
          <a:xfrm>
            <a:off x="2613025" y="2179638"/>
            <a:ext cx="5692775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100" b="1">
                <a:solidFill>
                  <a:schemeClr val="tx2"/>
                </a:solidFill>
                <a:latin typeface="Arial" charset="0"/>
              </a:rPr>
              <a:t>Uses Metrics such as Bandwidth</a:t>
            </a:r>
          </a:p>
          <a:p>
            <a:pPr>
              <a:lnSpc>
                <a:spcPct val="110000"/>
              </a:lnSpc>
            </a:pPr>
            <a:r>
              <a:rPr lang="en-US" altLang="zh-CN" sz="2100" b="1">
                <a:solidFill>
                  <a:schemeClr val="tx2"/>
                </a:solidFill>
                <a:latin typeface="Arial" charset="0"/>
              </a:rPr>
              <a:t>Appropriate for Large Networks</a:t>
            </a:r>
          </a:p>
          <a:p>
            <a:pPr>
              <a:lnSpc>
                <a:spcPct val="110000"/>
              </a:lnSpc>
            </a:pPr>
            <a:r>
              <a:rPr lang="en-US" altLang="zh-CN" sz="2100" b="1">
                <a:solidFill>
                  <a:schemeClr val="tx2"/>
                </a:solidFill>
                <a:latin typeface="Arial" charset="0"/>
              </a:rPr>
              <a:t>Can further subdivide a network into areas</a:t>
            </a:r>
          </a:p>
          <a:p>
            <a:pPr>
              <a:lnSpc>
                <a:spcPct val="110000"/>
              </a:lnSpc>
            </a:pPr>
            <a:r>
              <a:rPr lang="en-US" altLang="zh-CN" sz="2100" b="1">
                <a:solidFill>
                  <a:schemeClr val="tx2"/>
                </a:solidFill>
                <a:latin typeface="Arial" charset="0"/>
              </a:rPr>
              <a:t>Supports VLSM</a:t>
            </a:r>
          </a:p>
          <a:p>
            <a:pPr>
              <a:lnSpc>
                <a:spcPct val="110000"/>
              </a:lnSpc>
            </a:pPr>
            <a:r>
              <a:rPr lang="en-US" altLang="zh-CN" sz="2100" b="1">
                <a:solidFill>
                  <a:schemeClr val="tx2"/>
                </a:solidFill>
                <a:latin typeface="Arial" charset="0"/>
              </a:rPr>
              <a:t>Fast convergence</a:t>
            </a:r>
          </a:p>
          <a:p>
            <a:pPr>
              <a:lnSpc>
                <a:spcPct val="110000"/>
              </a:lnSpc>
            </a:pPr>
            <a:r>
              <a:rPr lang="en-US" altLang="zh-CN" sz="2100" b="1">
                <a:solidFill>
                  <a:schemeClr val="tx2"/>
                </a:solidFill>
                <a:latin typeface="Arial" charset="0"/>
              </a:rPr>
              <a:t>Supports equal-cost multipath</a:t>
            </a:r>
            <a:endParaRPr lang="en-AU" altLang="zh-CN" sz="2100" b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463877" name="Text Box 5"/>
          <p:cNvSpPr txBox="1">
            <a:spLocks noChangeArrowheads="1"/>
          </p:cNvSpPr>
          <p:nvPr/>
        </p:nvSpPr>
        <p:spPr bwMode="auto">
          <a:xfrm>
            <a:off x="2667000" y="4495800"/>
            <a:ext cx="509587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r>
              <a:rPr lang="en-US" altLang="zh-CN" sz="2100" b="1">
                <a:solidFill>
                  <a:srgbClr val="006600"/>
                </a:solidFill>
                <a:latin typeface="Arial" charset="0"/>
              </a:rPr>
              <a:t>Uses Hop Count</a:t>
            </a:r>
          </a:p>
          <a:p>
            <a:r>
              <a:rPr lang="en-US" altLang="zh-CN" sz="2100" b="1">
                <a:solidFill>
                  <a:srgbClr val="006600"/>
                </a:solidFill>
                <a:latin typeface="Arial" charset="0"/>
              </a:rPr>
              <a:t>Designed for Small Networks (15 hops)</a:t>
            </a:r>
          </a:p>
          <a:p>
            <a:r>
              <a:rPr lang="en-US" altLang="zh-CN" sz="2100" b="1">
                <a:solidFill>
                  <a:srgbClr val="006600"/>
                </a:solidFill>
                <a:latin typeface="Arial" charset="0"/>
              </a:rPr>
              <a:t>Flat hierarchy design</a:t>
            </a:r>
          </a:p>
          <a:p>
            <a:r>
              <a:rPr lang="en-US" altLang="zh-CN" sz="2100" b="1">
                <a:solidFill>
                  <a:srgbClr val="006600"/>
                </a:solidFill>
                <a:latin typeface="Arial" charset="0"/>
              </a:rPr>
              <a:t>Non VLSM (for RIP v1)</a:t>
            </a:r>
            <a:endParaRPr lang="en-AU" altLang="zh-CN" sz="2100" b="1">
              <a:solidFill>
                <a:srgbClr val="006600"/>
              </a:solidFill>
              <a:latin typeface="Arial" charset="0"/>
            </a:endParaRPr>
          </a:p>
        </p:txBody>
      </p:sp>
      <p:sp>
        <p:nvSpPr>
          <p:cNvPr id="463878" name="AutoShape 6"/>
          <p:cNvSpPr>
            <a:spLocks/>
          </p:cNvSpPr>
          <p:nvPr/>
        </p:nvSpPr>
        <p:spPr bwMode="auto">
          <a:xfrm>
            <a:off x="2265363" y="2252663"/>
            <a:ext cx="241300" cy="2205037"/>
          </a:xfrm>
          <a:prstGeom prst="leftBrace">
            <a:avLst>
              <a:gd name="adj1" fmla="val 76151"/>
              <a:gd name="adj2" fmla="val 31102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3025" tIns="36512" rIns="73025" bIns="36512" anchor="ctr"/>
          <a:lstStyle/>
          <a:p>
            <a:endParaRPr lang="zh-CN" altLang="en-US"/>
          </a:p>
        </p:txBody>
      </p:sp>
      <p:sp>
        <p:nvSpPr>
          <p:cNvPr id="463879" name="AutoShape 7"/>
          <p:cNvSpPr>
            <a:spLocks/>
          </p:cNvSpPr>
          <p:nvPr/>
        </p:nvSpPr>
        <p:spPr bwMode="auto">
          <a:xfrm>
            <a:off x="2262188" y="4559300"/>
            <a:ext cx="241300" cy="1319213"/>
          </a:xfrm>
          <a:prstGeom prst="leftBrace">
            <a:avLst>
              <a:gd name="adj1" fmla="val 45559"/>
              <a:gd name="adj2" fmla="val 39356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3025" tIns="36512" rIns="73025" bIns="36512" anchor="ctr"/>
          <a:lstStyle/>
          <a:p>
            <a:pPr algn="ctr" eaLnBrk="0" hangingPunct="0"/>
            <a:endParaRPr lang="zh-CN" altLang="zh-CN">
              <a:solidFill>
                <a:schemeClr val="hlink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63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utoUpdateAnimBg="0"/>
      <p:bldP spid="463877" grpId="0" autoUpdateAnimBg="0"/>
      <p:bldP spid="463878" grpId="0" animBg="1"/>
      <p:bldP spid="463879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 smtClean="0"/>
              <a:t>OSPF vs. RIP (cont.)</a:t>
            </a:r>
          </a:p>
        </p:txBody>
      </p:sp>
      <p:pic>
        <p:nvPicPr>
          <p:cNvPr id="26627" name="Picture 3" descr="OSPF x RI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9113" y="2214563"/>
            <a:ext cx="8101012" cy="4489450"/>
          </a:xfrm>
          <a:noFill/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16038" y="2741613"/>
            <a:ext cx="6411912" cy="1150937"/>
            <a:chOff x="829" y="1727"/>
            <a:chExt cx="4039" cy="725"/>
          </a:xfrm>
        </p:grpSpPr>
        <p:sp>
          <p:nvSpPr>
            <p:cNvPr id="26635" name="Line 5"/>
            <p:cNvSpPr>
              <a:spLocks noChangeShapeType="1"/>
            </p:cNvSpPr>
            <p:nvPr/>
          </p:nvSpPr>
          <p:spPr bwMode="auto">
            <a:xfrm flipV="1">
              <a:off x="829" y="1890"/>
              <a:ext cx="633" cy="5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3025" tIns="36512" rIns="73025" bIns="36512"/>
            <a:lstStyle/>
            <a:p>
              <a:endParaRPr lang="zh-CN" altLang="en-US"/>
            </a:p>
          </p:txBody>
        </p:sp>
        <p:sp>
          <p:nvSpPr>
            <p:cNvPr id="26636" name="Line 6"/>
            <p:cNvSpPr>
              <a:spLocks noChangeShapeType="1"/>
            </p:cNvSpPr>
            <p:nvPr/>
          </p:nvSpPr>
          <p:spPr bwMode="auto">
            <a:xfrm>
              <a:off x="2148" y="1727"/>
              <a:ext cx="13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3025" tIns="36512" rIns="73025" bIns="36512"/>
            <a:lstStyle/>
            <a:p>
              <a:endParaRPr lang="zh-CN" altLang="en-US"/>
            </a:p>
          </p:txBody>
        </p:sp>
        <p:sp>
          <p:nvSpPr>
            <p:cNvPr id="26637" name="Line 7"/>
            <p:cNvSpPr>
              <a:spLocks noChangeShapeType="1"/>
            </p:cNvSpPr>
            <p:nvPr/>
          </p:nvSpPr>
          <p:spPr bwMode="auto">
            <a:xfrm>
              <a:off x="4254" y="1924"/>
              <a:ext cx="614" cy="5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3025" tIns="36512" rIns="73025" bIns="36512"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677988" y="5287963"/>
            <a:ext cx="5648325" cy="852487"/>
            <a:chOff x="1057" y="3331"/>
            <a:chExt cx="3558" cy="537"/>
          </a:xfrm>
        </p:grpSpPr>
        <p:sp>
          <p:nvSpPr>
            <p:cNvPr id="26633" name="Line 9"/>
            <p:cNvSpPr>
              <a:spLocks noChangeShapeType="1"/>
            </p:cNvSpPr>
            <p:nvPr/>
          </p:nvSpPr>
          <p:spPr bwMode="auto">
            <a:xfrm>
              <a:off x="1057" y="3341"/>
              <a:ext cx="1152" cy="48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3025" tIns="36512" rIns="73025" bIns="36512"/>
            <a:lstStyle/>
            <a:p>
              <a:endParaRPr lang="zh-CN" altLang="en-US"/>
            </a:p>
          </p:txBody>
        </p:sp>
        <p:sp>
          <p:nvSpPr>
            <p:cNvPr id="26634" name="Line 10"/>
            <p:cNvSpPr>
              <a:spLocks noChangeShapeType="1"/>
            </p:cNvSpPr>
            <p:nvPr/>
          </p:nvSpPr>
          <p:spPr bwMode="auto">
            <a:xfrm flipV="1">
              <a:off x="3456" y="3331"/>
              <a:ext cx="1159" cy="537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3025" tIns="36512" rIns="73025" bIns="36512"/>
            <a:lstStyle/>
            <a:p>
              <a:endParaRPr lang="zh-CN" altLang="en-US"/>
            </a:p>
          </p:txBody>
        </p:sp>
      </p:grpSp>
      <p:sp>
        <p:nvSpPr>
          <p:cNvPr id="465931" name="Text Box 11"/>
          <p:cNvSpPr txBox="1">
            <a:spLocks noChangeArrowheads="1"/>
          </p:cNvSpPr>
          <p:nvPr/>
        </p:nvSpPr>
        <p:spPr bwMode="auto">
          <a:xfrm>
            <a:off x="457200" y="2590800"/>
            <a:ext cx="23066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Arial" charset="0"/>
              </a:rPr>
              <a:t>OSPF Chosen Path</a:t>
            </a:r>
          </a:p>
        </p:txBody>
      </p:sp>
      <p:sp>
        <p:nvSpPr>
          <p:cNvPr id="465932" name="Text Box 12"/>
          <p:cNvSpPr txBox="1">
            <a:spLocks noChangeArrowheads="1"/>
          </p:cNvSpPr>
          <p:nvPr/>
        </p:nvSpPr>
        <p:spPr bwMode="auto">
          <a:xfrm>
            <a:off x="609600" y="5867400"/>
            <a:ext cx="21542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Arial" charset="0"/>
              </a:rPr>
              <a:t>RIP Chosen Path</a:t>
            </a:r>
          </a:p>
        </p:txBody>
      </p:sp>
      <p:sp>
        <p:nvSpPr>
          <p:cNvPr id="26632" name="Text Box 13"/>
          <p:cNvSpPr txBox="1">
            <a:spLocks noChangeArrowheads="1"/>
          </p:cNvSpPr>
          <p:nvPr/>
        </p:nvSpPr>
        <p:spPr bwMode="auto">
          <a:xfrm>
            <a:off x="500063" y="1714500"/>
            <a:ext cx="554831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latin typeface="Arial" charset="0"/>
              </a:rPr>
              <a:t>What is the Best Path from A to B?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31" grpId="0" autoUpdateAnimBg="0"/>
      <p:bldP spid="46593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Routing and Routers</a:t>
            </a:r>
          </a:p>
        </p:txBody>
      </p:sp>
      <p:sp>
        <p:nvSpPr>
          <p:cNvPr id="9219" name="Rectangle 3"/>
          <p:cNvSpPr txBox="1">
            <a:spLocks noChangeArrowheads="1"/>
          </p:cNvSpPr>
          <p:nvPr/>
        </p:nvSpPr>
        <p:spPr bwMode="auto">
          <a:xfrm>
            <a:off x="566738" y="1752600"/>
            <a:ext cx="8434387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908050" indent="-436563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altLang="zh-CN" sz="2800">
                <a:solidFill>
                  <a:srgbClr val="00642D"/>
                </a:solidFill>
              </a:rPr>
              <a:t>RIPv1/RIPv2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z="2800"/>
              <a:t>RIP History 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z="2800"/>
              <a:t>Differences Between RIP v1 and RIP v2 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z="2800"/>
              <a:t>Configuration of RIP v2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altLang="zh-CN" sz="2800"/>
              <a:t>OSPF(single area)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en-US" sz="2800"/>
              <a:t>Link-state routing protocol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en-US" sz="2800"/>
              <a:t>Single</a:t>
            </a:r>
            <a:r>
              <a:rPr lang="en-GB" altLang="en-US" sz="2800"/>
              <a:t>-</a:t>
            </a:r>
            <a:r>
              <a:rPr lang="en-US" altLang="en-US" sz="2800"/>
              <a:t>area OSPF concepts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en-US" sz="2800"/>
              <a:t>Single</a:t>
            </a:r>
            <a:r>
              <a:rPr lang="en-GB" altLang="en-US" sz="2800"/>
              <a:t>-</a:t>
            </a:r>
            <a:r>
              <a:rPr lang="en-US" altLang="en-US" sz="2800"/>
              <a:t>area OSPF configuration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sz="2800">
              <a:solidFill>
                <a:srgbClr val="00642D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 smtClean="0"/>
              <a:t>OSPF Feature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032750" cy="2952750"/>
          </a:xfrm>
        </p:spPr>
        <p:txBody>
          <a:bodyPr/>
          <a:lstStyle/>
          <a:p>
            <a:pPr marL="288925" indent="-288925" defTabSz="814388" eaLnBrk="1" hangingPunct="1"/>
            <a:r>
              <a:rPr lang="en-US" altLang="zh-CN" sz="2400" smtClean="0"/>
              <a:t>OSPF overcomes these limitations</a:t>
            </a:r>
          </a:p>
          <a:p>
            <a:pPr marL="727075" lvl="1" indent="-288925" defTabSz="814388" eaLnBrk="1" hangingPunct="1"/>
            <a:r>
              <a:rPr lang="en-US" altLang="zh-CN" sz="2400" smtClean="0">
                <a:solidFill>
                  <a:schemeClr val="tx2"/>
                </a:solidFill>
              </a:rPr>
              <a:t>More robust </a:t>
            </a:r>
            <a:endParaRPr lang="en-US" altLang="zh-CN" sz="2400" smtClean="0"/>
          </a:p>
          <a:p>
            <a:pPr marL="727075" lvl="1" indent="-288925" defTabSz="814388" eaLnBrk="1" hangingPunct="1"/>
            <a:r>
              <a:rPr lang="en-US" altLang="zh-CN" sz="2400" smtClean="0">
                <a:solidFill>
                  <a:schemeClr val="tx2"/>
                </a:solidFill>
              </a:rPr>
              <a:t>More scalable</a:t>
            </a:r>
            <a:r>
              <a:rPr lang="en-US" altLang="zh-CN" sz="2400" smtClean="0"/>
              <a:t> </a:t>
            </a:r>
          </a:p>
          <a:p>
            <a:pPr marL="288925" indent="-288925" defTabSz="814388" eaLnBrk="1" hangingPunct="1"/>
            <a:r>
              <a:rPr lang="en-US" altLang="zh-CN" sz="2400" smtClean="0"/>
              <a:t>Large OSPF networks use a </a:t>
            </a:r>
            <a:r>
              <a:rPr lang="en-US" altLang="zh-CN" sz="2400" smtClean="0">
                <a:solidFill>
                  <a:schemeClr val="tx2"/>
                </a:solidFill>
              </a:rPr>
              <a:t>hierarchical</a:t>
            </a:r>
            <a:r>
              <a:rPr lang="en-US" altLang="zh-CN" sz="2400" smtClean="0">
                <a:solidFill>
                  <a:schemeClr val="accent2"/>
                </a:solidFill>
              </a:rPr>
              <a:t> </a:t>
            </a:r>
            <a:r>
              <a:rPr lang="en-US" altLang="zh-CN" sz="2400" smtClean="0">
                <a:solidFill>
                  <a:schemeClr val="tx2"/>
                </a:solidFill>
              </a:rPr>
              <a:t>design</a:t>
            </a:r>
            <a:r>
              <a:rPr lang="en-US" altLang="zh-CN" sz="2400" smtClean="0"/>
              <a:t>. 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3429000"/>
            <a:ext cx="5429250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374173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Freeform 2"/>
          <p:cNvSpPr>
            <a:spLocks/>
          </p:cNvSpPr>
          <p:nvPr/>
        </p:nvSpPr>
        <p:spPr bwMode="auto">
          <a:xfrm rot="-2735422">
            <a:off x="962819" y="3998119"/>
            <a:ext cx="2209800" cy="173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" y="0"/>
              </a:cxn>
              <a:cxn ang="0">
                <a:pos x="912" y="96"/>
              </a:cxn>
              <a:cxn ang="0">
                <a:pos x="2016" y="96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571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28398" dir="1593903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70019" name="Line 3"/>
          <p:cNvSpPr>
            <a:spLocks noChangeShapeType="1"/>
          </p:cNvSpPr>
          <p:nvPr/>
        </p:nvSpPr>
        <p:spPr bwMode="auto">
          <a:xfrm>
            <a:off x="5486400" y="2903538"/>
            <a:ext cx="838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70020" name="Line 4"/>
          <p:cNvSpPr>
            <a:spLocks noChangeShapeType="1"/>
          </p:cNvSpPr>
          <p:nvPr/>
        </p:nvSpPr>
        <p:spPr bwMode="auto">
          <a:xfrm>
            <a:off x="5181600" y="2598738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70021" name="Line 5"/>
          <p:cNvSpPr>
            <a:spLocks noChangeShapeType="1"/>
          </p:cNvSpPr>
          <p:nvPr/>
        </p:nvSpPr>
        <p:spPr bwMode="auto">
          <a:xfrm flipH="1" flipV="1">
            <a:off x="4724400" y="2141538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68392" dir="1308085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70022" name="Line 6"/>
          <p:cNvSpPr>
            <a:spLocks noChangeShapeType="1"/>
          </p:cNvSpPr>
          <p:nvPr/>
        </p:nvSpPr>
        <p:spPr bwMode="auto">
          <a:xfrm flipV="1">
            <a:off x="2971800" y="2370138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70023" name="Line 7"/>
          <p:cNvSpPr>
            <a:spLocks noChangeShapeType="1"/>
          </p:cNvSpPr>
          <p:nvPr/>
        </p:nvSpPr>
        <p:spPr bwMode="auto">
          <a:xfrm>
            <a:off x="2752725" y="3592513"/>
            <a:ext cx="3475038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48275" tIns="70803" rIns="48275" bIns="70803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28680" name="Picture 8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287713"/>
            <a:ext cx="10223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63" y="3243263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1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1989138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3" name="Picture 11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3233738"/>
            <a:ext cx="89535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4" name="Picture 1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43400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5" name="Picture 1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2162175"/>
            <a:ext cx="102393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6" name="Picture 1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98738"/>
            <a:ext cx="1023938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2214563" y="3643313"/>
            <a:ext cx="2214562" cy="1233487"/>
            <a:chOff x="2214546" y="3643314"/>
            <a:chExt cx="2214578" cy="1233493"/>
          </a:xfrm>
        </p:grpSpPr>
        <p:sp>
          <p:nvSpPr>
            <p:cNvPr id="28690" name="Line 15"/>
            <p:cNvSpPr>
              <a:spLocks noChangeShapeType="1"/>
            </p:cNvSpPr>
            <p:nvPr/>
          </p:nvSpPr>
          <p:spPr bwMode="auto">
            <a:xfrm flipV="1">
              <a:off x="3714744" y="3643314"/>
              <a:ext cx="357190" cy="7143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8" name="Rectangle 16"/>
            <p:cNvSpPr>
              <a:spLocks noChangeArrowheads="1"/>
            </p:cNvSpPr>
            <p:nvPr/>
          </p:nvSpPr>
          <p:spPr bwMode="auto">
            <a:xfrm>
              <a:off x="3071802" y="4429130"/>
              <a:ext cx="1357322" cy="44767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48275" tIns="70803" rIns="48275" bIns="70803"/>
            <a:lstStyle/>
            <a:p>
              <a:pPr algn="ctr" defTabSz="1790700" eaLnBrk="0" hangingPunct="0">
                <a:defRPr/>
              </a:pPr>
              <a:r>
                <a:rPr lang="en-US" altLang="zh-CN" sz="2000" b="1" dirty="0">
                  <a:latin typeface="Helvetica" pitchFamily="34" charset="0"/>
                </a:rPr>
                <a:t>Link</a:t>
              </a:r>
            </a:p>
          </p:txBody>
        </p:sp>
        <p:sp>
          <p:nvSpPr>
            <p:cNvPr id="28692" name="Line 17"/>
            <p:cNvSpPr>
              <a:spLocks noChangeShapeType="1"/>
            </p:cNvSpPr>
            <p:nvPr/>
          </p:nvSpPr>
          <p:spPr bwMode="auto">
            <a:xfrm flipH="1" flipV="1">
              <a:off x="2214546" y="4071942"/>
              <a:ext cx="857256" cy="3857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70034" name="Text Box 18"/>
          <p:cNvSpPr txBox="1">
            <a:spLocks noChangeArrowheads="1"/>
          </p:cNvSpPr>
          <p:nvPr/>
        </p:nvSpPr>
        <p:spPr bwMode="auto">
          <a:xfrm>
            <a:off x="1571625" y="4929188"/>
            <a:ext cx="7215188" cy="442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025" tIns="36512" rIns="73025" bIns="36512">
            <a:spAutoFit/>
          </a:bodyPr>
          <a:lstStyle/>
          <a:p>
            <a:pPr eaLnBrk="0" hangingPunct="0">
              <a:defRPr/>
            </a:pPr>
            <a:r>
              <a:rPr lang="en-AU" sz="2400" dirty="0">
                <a:latin typeface="Arial" pitchFamily="34" charset="0"/>
              </a:rPr>
              <a:t>A physical connection between two network devices</a:t>
            </a:r>
            <a:endParaRPr lang="en-US" altLang="zh-CN" sz="2400" dirty="0">
              <a:latin typeface="Arial" pitchFamily="34" charset="0"/>
            </a:endParaRPr>
          </a:p>
        </p:txBody>
      </p:sp>
      <p:sp>
        <p:nvSpPr>
          <p:cNvPr id="2868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OSPF Terminology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70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6586538" y="1773238"/>
            <a:ext cx="1643062" cy="685800"/>
            <a:chOff x="4272" y="1056"/>
            <a:chExt cx="1035" cy="432"/>
          </a:xfrm>
        </p:grpSpPr>
        <p:sp>
          <p:nvSpPr>
            <p:cNvPr id="2" name="Rectangle 3"/>
            <p:cNvSpPr>
              <a:spLocks noChangeArrowheads="1"/>
            </p:cNvSpPr>
            <p:nvPr/>
          </p:nvSpPr>
          <p:spPr bwMode="auto">
            <a:xfrm>
              <a:off x="4464" y="1056"/>
              <a:ext cx="84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8275" tIns="70803" rIns="48275" bIns="70803"/>
            <a:lstStyle/>
            <a:p>
              <a:pPr eaLnBrk="0" hangingPunct="0"/>
              <a:r>
                <a:rPr lang="en-US" altLang="zh-CN" sz="2100" b="1">
                  <a:latin typeface="Helvetica" pitchFamily="34" charset="0"/>
                </a:rPr>
                <a:t>Neighbors</a:t>
              </a:r>
            </a:p>
          </p:txBody>
        </p:sp>
        <p:sp>
          <p:nvSpPr>
            <p:cNvPr id="29716" name="Line 4"/>
            <p:cNvSpPr>
              <a:spLocks noChangeShapeType="1"/>
            </p:cNvSpPr>
            <p:nvPr/>
          </p:nvSpPr>
          <p:spPr bwMode="auto">
            <a:xfrm flipH="1">
              <a:off x="4272" y="124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7" name="Line 5"/>
            <p:cNvSpPr>
              <a:spLocks noChangeShapeType="1"/>
            </p:cNvSpPr>
            <p:nvPr/>
          </p:nvSpPr>
          <p:spPr bwMode="auto">
            <a:xfrm flipH="1">
              <a:off x="4560" y="12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72070" name="Freeform 6"/>
          <p:cNvSpPr>
            <a:spLocks/>
          </p:cNvSpPr>
          <p:nvPr/>
        </p:nvSpPr>
        <p:spPr bwMode="auto">
          <a:xfrm rot="-2735422">
            <a:off x="962819" y="3934619"/>
            <a:ext cx="2209800" cy="173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" y="0"/>
              </a:cxn>
              <a:cxn ang="0">
                <a:pos x="912" y="96"/>
              </a:cxn>
              <a:cxn ang="0">
                <a:pos x="2016" y="96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571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28398" dir="1593903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72071" name="Line 7"/>
          <p:cNvSpPr>
            <a:spLocks noChangeShapeType="1"/>
          </p:cNvSpPr>
          <p:nvPr/>
        </p:nvSpPr>
        <p:spPr bwMode="auto">
          <a:xfrm>
            <a:off x="5486400" y="2840038"/>
            <a:ext cx="838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72072" name="Line 8"/>
          <p:cNvSpPr>
            <a:spLocks noChangeShapeType="1"/>
          </p:cNvSpPr>
          <p:nvPr/>
        </p:nvSpPr>
        <p:spPr bwMode="auto">
          <a:xfrm>
            <a:off x="5181600" y="2535238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72073" name="Line 9"/>
          <p:cNvSpPr>
            <a:spLocks noChangeShapeType="1"/>
          </p:cNvSpPr>
          <p:nvPr/>
        </p:nvSpPr>
        <p:spPr bwMode="auto">
          <a:xfrm flipH="1" flipV="1">
            <a:off x="4724400" y="2078038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68392" dir="1308085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72074" name="Line 10"/>
          <p:cNvSpPr>
            <a:spLocks noChangeShapeType="1"/>
          </p:cNvSpPr>
          <p:nvPr/>
        </p:nvSpPr>
        <p:spPr bwMode="auto">
          <a:xfrm flipV="1">
            <a:off x="2971800" y="2306638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72075" name="Line 11"/>
          <p:cNvSpPr>
            <a:spLocks noChangeShapeType="1"/>
          </p:cNvSpPr>
          <p:nvPr/>
        </p:nvSpPr>
        <p:spPr bwMode="auto">
          <a:xfrm>
            <a:off x="2752725" y="3529013"/>
            <a:ext cx="3475038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48275" tIns="70803" rIns="48275" bIns="70803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29705" name="Picture 1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224213"/>
            <a:ext cx="10223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6" name="Picture 1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63" y="3179763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7" name="Picture 1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1925638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8" name="Picture 1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3170238"/>
            <a:ext cx="89535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9" name="Picture 1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79900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0" name="Picture 1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2098675"/>
            <a:ext cx="102393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1" name="Picture 18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35238"/>
            <a:ext cx="1023938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5" name="Text Box 22"/>
          <p:cNvSpPr txBox="1">
            <a:spLocks noChangeArrowheads="1"/>
          </p:cNvSpPr>
          <p:nvPr/>
        </p:nvSpPr>
        <p:spPr bwMode="auto">
          <a:xfrm>
            <a:off x="214313" y="4962525"/>
            <a:ext cx="8715375" cy="1181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025" tIns="36512" rIns="73025" bIns="36512">
            <a:spAutoFit/>
          </a:bodyPr>
          <a:lstStyle/>
          <a:p>
            <a:pPr eaLnBrk="0" hangingPunct="0"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charset="0"/>
              </a:rPr>
              <a:t>The status of a link between two routers, </a:t>
            </a:r>
            <a:r>
              <a:rPr lang="en-AU" altLang="zh-CN" sz="2400" dirty="0">
                <a:solidFill>
                  <a:schemeClr val="tx1"/>
                </a:solidFill>
                <a:latin typeface="Arial" charset="0"/>
              </a:rPr>
              <a:t>including  information about a router's interface and its relationship to neighbouring routers.</a:t>
            </a:r>
            <a:endParaRPr lang="en-US" altLang="zh-CN" sz="2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713" name="Rectangle 2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OSPF Terminology</a:t>
            </a:r>
          </a:p>
        </p:txBody>
      </p:sp>
      <p:sp>
        <p:nvSpPr>
          <p:cNvPr id="24" name="矩形 23"/>
          <p:cNvSpPr/>
          <p:nvPr/>
        </p:nvSpPr>
        <p:spPr>
          <a:xfrm>
            <a:off x="3571875" y="4429125"/>
            <a:ext cx="2071688" cy="4619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chemeClr val="tx2"/>
                </a:solidFill>
                <a:latin typeface="Arial" charset="0"/>
              </a:rPr>
              <a:t>Link-State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5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6586538" y="1628775"/>
            <a:ext cx="1643062" cy="685800"/>
            <a:chOff x="4272" y="1056"/>
            <a:chExt cx="1035" cy="432"/>
          </a:xfrm>
        </p:grpSpPr>
        <p:sp>
          <p:nvSpPr>
            <p:cNvPr id="2" name="Rectangle 3"/>
            <p:cNvSpPr>
              <a:spLocks noChangeArrowheads="1"/>
            </p:cNvSpPr>
            <p:nvPr/>
          </p:nvSpPr>
          <p:spPr bwMode="auto">
            <a:xfrm>
              <a:off x="4464" y="1056"/>
              <a:ext cx="84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8275" tIns="70803" rIns="48275" bIns="70803"/>
            <a:lstStyle/>
            <a:p>
              <a:pPr eaLnBrk="0" hangingPunct="0"/>
              <a:r>
                <a:rPr lang="en-US" altLang="zh-CN" sz="2100" b="1">
                  <a:latin typeface="Helvetica" pitchFamily="34" charset="0"/>
                </a:rPr>
                <a:t>Neighbors</a:t>
              </a:r>
            </a:p>
          </p:txBody>
        </p:sp>
        <p:sp>
          <p:nvSpPr>
            <p:cNvPr id="30743" name="Line 4"/>
            <p:cNvSpPr>
              <a:spLocks noChangeShapeType="1"/>
            </p:cNvSpPr>
            <p:nvPr/>
          </p:nvSpPr>
          <p:spPr bwMode="auto">
            <a:xfrm flipH="1">
              <a:off x="4272" y="124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4" name="Line 5"/>
            <p:cNvSpPr>
              <a:spLocks noChangeShapeType="1"/>
            </p:cNvSpPr>
            <p:nvPr/>
          </p:nvSpPr>
          <p:spPr bwMode="auto">
            <a:xfrm flipH="1">
              <a:off x="4560" y="12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74118" name="Freeform 6"/>
          <p:cNvSpPr>
            <a:spLocks/>
          </p:cNvSpPr>
          <p:nvPr/>
        </p:nvSpPr>
        <p:spPr bwMode="auto">
          <a:xfrm rot="-2735422">
            <a:off x="962819" y="3790156"/>
            <a:ext cx="2209800" cy="173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" y="0"/>
              </a:cxn>
              <a:cxn ang="0">
                <a:pos x="912" y="96"/>
              </a:cxn>
              <a:cxn ang="0">
                <a:pos x="2016" y="96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571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28398" dir="1593903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74119" name="Line 7"/>
          <p:cNvSpPr>
            <a:spLocks noChangeShapeType="1"/>
          </p:cNvSpPr>
          <p:nvPr/>
        </p:nvSpPr>
        <p:spPr bwMode="auto">
          <a:xfrm>
            <a:off x="5486400" y="2695575"/>
            <a:ext cx="838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74120" name="Line 8"/>
          <p:cNvSpPr>
            <a:spLocks noChangeShapeType="1"/>
          </p:cNvSpPr>
          <p:nvPr/>
        </p:nvSpPr>
        <p:spPr bwMode="auto">
          <a:xfrm>
            <a:off x="5181600" y="2390775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74121" name="Line 9"/>
          <p:cNvSpPr>
            <a:spLocks noChangeShapeType="1"/>
          </p:cNvSpPr>
          <p:nvPr/>
        </p:nvSpPr>
        <p:spPr bwMode="auto">
          <a:xfrm flipH="1" flipV="1">
            <a:off x="4724400" y="1933575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68392" dir="1308085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74122" name="Line 10"/>
          <p:cNvSpPr>
            <a:spLocks noChangeShapeType="1"/>
          </p:cNvSpPr>
          <p:nvPr/>
        </p:nvSpPr>
        <p:spPr bwMode="auto">
          <a:xfrm flipV="1">
            <a:off x="2971800" y="2162175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74123" name="Line 11"/>
          <p:cNvSpPr>
            <a:spLocks noChangeShapeType="1"/>
          </p:cNvSpPr>
          <p:nvPr/>
        </p:nvSpPr>
        <p:spPr bwMode="auto">
          <a:xfrm>
            <a:off x="2752725" y="3384550"/>
            <a:ext cx="3475038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48275" tIns="70803" rIns="48275" bIns="70803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30729" name="Picture 1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079750"/>
            <a:ext cx="10223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0" name="Picture 1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63" y="3035300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1" name="Picture 1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1781175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2" name="Picture 1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3025775"/>
            <a:ext cx="8953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3" name="Picture 1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35438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4" name="Picture 1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1954213"/>
            <a:ext cx="1023937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5" name="Picture 18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90775"/>
            <a:ext cx="1023938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6" name="Rectangle 22"/>
          <p:cNvSpPr>
            <a:spLocks noChangeArrowheads="1"/>
          </p:cNvSpPr>
          <p:nvPr/>
        </p:nvSpPr>
        <p:spPr bwMode="auto">
          <a:xfrm>
            <a:off x="4178300" y="2543175"/>
            <a:ext cx="13382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2100" b="1">
                <a:latin typeface="Helvetica" pitchFamily="34" charset="0"/>
              </a:rPr>
              <a:t>Cost = 10</a:t>
            </a:r>
          </a:p>
        </p:txBody>
      </p:sp>
      <p:sp>
        <p:nvSpPr>
          <p:cNvPr id="30737" name="Rectangle 23"/>
          <p:cNvSpPr>
            <a:spLocks noChangeArrowheads="1"/>
          </p:cNvSpPr>
          <p:nvPr/>
        </p:nvSpPr>
        <p:spPr bwMode="auto">
          <a:xfrm>
            <a:off x="5181600" y="3609975"/>
            <a:ext cx="118745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2100" b="1">
                <a:latin typeface="Helvetica" pitchFamily="34" charset="0"/>
              </a:rPr>
              <a:t>Cost = 6</a:t>
            </a:r>
          </a:p>
        </p:txBody>
      </p:sp>
      <p:sp>
        <p:nvSpPr>
          <p:cNvPr id="30738" name="Rectangle 24"/>
          <p:cNvSpPr>
            <a:spLocks noChangeArrowheads="1"/>
          </p:cNvSpPr>
          <p:nvPr/>
        </p:nvSpPr>
        <p:spPr bwMode="auto">
          <a:xfrm>
            <a:off x="685800" y="3276600"/>
            <a:ext cx="1036638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2100" b="1">
                <a:latin typeface="Helvetica" pitchFamily="34" charset="0"/>
              </a:rPr>
              <a:t>Cost = 1785</a:t>
            </a:r>
          </a:p>
        </p:txBody>
      </p:sp>
      <p:sp>
        <p:nvSpPr>
          <p:cNvPr id="30742" name="Text Box 25"/>
          <p:cNvSpPr txBox="1">
            <a:spLocks noChangeArrowheads="1"/>
          </p:cNvSpPr>
          <p:nvPr/>
        </p:nvSpPr>
        <p:spPr bwMode="auto">
          <a:xfrm>
            <a:off x="500063" y="4929188"/>
            <a:ext cx="8429625" cy="1181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025" tIns="36512" rIns="73025" bIns="36512">
            <a:spAutoFit/>
          </a:bodyPr>
          <a:lstStyle/>
          <a:p>
            <a:pPr eaLnBrk="0" hangingPunct="0">
              <a:defRPr/>
            </a:pPr>
            <a:r>
              <a:rPr lang="en-US" altLang="zh-CN" sz="2400" dirty="0">
                <a:latin typeface="Arial" charset="0"/>
              </a:rPr>
              <a:t>The value assigned to a link</a:t>
            </a:r>
          </a:p>
          <a:p>
            <a:pPr eaLnBrk="0" hangingPunct="0">
              <a:defRPr/>
            </a:pPr>
            <a:r>
              <a:rPr lang="en-US" altLang="zh-CN" sz="2400" dirty="0">
                <a:latin typeface="Arial" charset="0"/>
              </a:rPr>
              <a:t>Rather than hops, link-state protocols assign a cost to a link, which is based on the bandwidth of the link</a:t>
            </a:r>
          </a:p>
        </p:txBody>
      </p:sp>
      <p:sp>
        <p:nvSpPr>
          <p:cNvPr id="30740" name="Rectangle 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OSPF Terminology</a:t>
            </a:r>
          </a:p>
        </p:txBody>
      </p:sp>
      <p:sp>
        <p:nvSpPr>
          <p:cNvPr id="27" name="矩形 26"/>
          <p:cNvSpPr/>
          <p:nvPr/>
        </p:nvSpPr>
        <p:spPr>
          <a:xfrm>
            <a:off x="3571875" y="4429125"/>
            <a:ext cx="2071688" cy="4619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chemeClr val="tx2"/>
                </a:solidFill>
                <a:latin typeface="Arial" charset="0"/>
              </a:rPr>
              <a:t>Cost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2" grpId="0" animBg="1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3200400" y="2466975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6586538" y="1628775"/>
            <a:ext cx="1643062" cy="685800"/>
            <a:chOff x="4272" y="1056"/>
            <a:chExt cx="1035" cy="432"/>
          </a:xfrm>
        </p:grpSpPr>
        <p:sp>
          <p:nvSpPr>
            <p:cNvPr id="31772" name="Rectangle 4"/>
            <p:cNvSpPr>
              <a:spLocks noChangeArrowheads="1"/>
            </p:cNvSpPr>
            <p:nvPr/>
          </p:nvSpPr>
          <p:spPr bwMode="auto">
            <a:xfrm>
              <a:off x="4464" y="1056"/>
              <a:ext cx="84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8275" tIns="70803" rIns="48275" bIns="70803"/>
            <a:lstStyle/>
            <a:p>
              <a:pPr eaLnBrk="0" hangingPunct="0"/>
              <a:r>
                <a:rPr lang="en-US" altLang="zh-CN" sz="2100" b="1">
                  <a:latin typeface="Helvetica" pitchFamily="34" charset="0"/>
                </a:rPr>
                <a:t>Neighbors</a:t>
              </a:r>
            </a:p>
          </p:txBody>
        </p:sp>
        <p:sp>
          <p:nvSpPr>
            <p:cNvPr id="31773" name="Line 5"/>
            <p:cNvSpPr>
              <a:spLocks noChangeShapeType="1"/>
            </p:cNvSpPr>
            <p:nvPr/>
          </p:nvSpPr>
          <p:spPr bwMode="auto">
            <a:xfrm flipH="1">
              <a:off x="4272" y="124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4" name="Line 6"/>
            <p:cNvSpPr>
              <a:spLocks noChangeShapeType="1"/>
            </p:cNvSpPr>
            <p:nvPr/>
          </p:nvSpPr>
          <p:spPr bwMode="auto">
            <a:xfrm flipH="1">
              <a:off x="4560" y="12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76167" name="Freeform 7"/>
          <p:cNvSpPr>
            <a:spLocks/>
          </p:cNvSpPr>
          <p:nvPr/>
        </p:nvSpPr>
        <p:spPr bwMode="auto">
          <a:xfrm rot="-2735422">
            <a:off x="962819" y="3790156"/>
            <a:ext cx="2209800" cy="173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" y="0"/>
              </a:cxn>
              <a:cxn ang="0">
                <a:pos x="912" y="96"/>
              </a:cxn>
              <a:cxn ang="0">
                <a:pos x="2016" y="96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571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28398" dir="1593903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76168" name="Line 8"/>
          <p:cNvSpPr>
            <a:spLocks noChangeShapeType="1"/>
          </p:cNvSpPr>
          <p:nvPr/>
        </p:nvSpPr>
        <p:spPr bwMode="auto">
          <a:xfrm>
            <a:off x="5486400" y="2695575"/>
            <a:ext cx="838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76169" name="Line 9"/>
          <p:cNvSpPr>
            <a:spLocks noChangeShapeType="1"/>
          </p:cNvSpPr>
          <p:nvPr/>
        </p:nvSpPr>
        <p:spPr bwMode="auto">
          <a:xfrm>
            <a:off x="5181600" y="2390775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76170" name="Line 10"/>
          <p:cNvSpPr>
            <a:spLocks noChangeShapeType="1"/>
          </p:cNvSpPr>
          <p:nvPr/>
        </p:nvSpPr>
        <p:spPr bwMode="auto">
          <a:xfrm flipH="1" flipV="1">
            <a:off x="4724400" y="1933575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68392" dir="1308085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76171" name="Line 11"/>
          <p:cNvSpPr>
            <a:spLocks noChangeShapeType="1"/>
          </p:cNvSpPr>
          <p:nvPr/>
        </p:nvSpPr>
        <p:spPr bwMode="auto">
          <a:xfrm flipV="1">
            <a:off x="2971800" y="2162175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76172" name="Line 12"/>
          <p:cNvSpPr>
            <a:spLocks noChangeShapeType="1"/>
          </p:cNvSpPr>
          <p:nvPr/>
        </p:nvSpPr>
        <p:spPr bwMode="auto">
          <a:xfrm>
            <a:off x="2752725" y="3384550"/>
            <a:ext cx="3475038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48275" tIns="70803" rIns="48275" bIns="70803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31754" name="Picture 1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079750"/>
            <a:ext cx="10223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5" name="Picture 1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63" y="3035300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6" name="Picture 1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1781175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7" name="Picture 1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3025775"/>
            <a:ext cx="8953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8" name="Picture 1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35438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9" name="Picture 18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1954213"/>
            <a:ext cx="1023937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0" name="Picture 1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90775"/>
            <a:ext cx="1023938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61" name="Line 20"/>
          <p:cNvSpPr>
            <a:spLocks noChangeShapeType="1"/>
          </p:cNvSpPr>
          <p:nvPr/>
        </p:nvSpPr>
        <p:spPr bwMode="auto">
          <a:xfrm>
            <a:off x="3352800" y="232727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1762" name="Rectangle 21"/>
          <p:cNvSpPr>
            <a:spLocks noChangeArrowheads="1"/>
          </p:cNvSpPr>
          <p:nvPr/>
        </p:nvSpPr>
        <p:spPr bwMode="auto">
          <a:xfrm>
            <a:off x="2700338" y="2051050"/>
            <a:ext cx="71913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2000" b="1">
                <a:latin typeface="Helvetica" pitchFamily="34" charset="0"/>
              </a:rPr>
              <a:t>Link</a:t>
            </a:r>
          </a:p>
        </p:txBody>
      </p:sp>
      <p:sp>
        <p:nvSpPr>
          <p:cNvPr id="31763" name="Rectangle 22"/>
          <p:cNvSpPr>
            <a:spLocks noChangeArrowheads="1"/>
          </p:cNvSpPr>
          <p:nvPr/>
        </p:nvSpPr>
        <p:spPr bwMode="auto">
          <a:xfrm>
            <a:off x="666750" y="2405063"/>
            <a:ext cx="156527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>
              <a:lnSpc>
                <a:spcPts val="3600"/>
              </a:lnSpc>
              <a:tabLst>
                <a:tab pos="681038" algn="l"/>
                <a:tab pos="1357313" algn="l"/>
                <a:tab pos="2038350" algn="l"/>
              </a:tabLst>
            </a:pPr>
            <a:r>
              <a:rPr lang="en-US" altLang="zh-CN" sz="2900" b="1">
                <a:solidFill>
                  <a:srgbClr val="002060"/>
                </a:solidFill>
                <a:latin typeface="Helvetica" pitchFamily="34" charset="0"/>
              </a:rPr>
              <a:t>Area 1</a:t>
            </a:r>
          </a:p>
        </p:txBody>
      </p:sp>
      <p:sp>
        <p:nvSpPr>
          <p:cNvPr id="31764" name="Freeform 23"/>
          <p:cNvSpPr>
            <a:spLocks/>
          </p:cNvSpPr>
          <p:nvPr/>
        </p:nvSpPr>
        <p:spPr bwMode="auto">
          <a:xfrm>
            <a:off x="1143000" y="2149475"/>
            <a:ext cx="3479800" cy="2374900"/>
          </a:xfrm>
          <a:custGeom>
            <a:avLst/>
            <a:gdLst>
              <a:gd name="T0" fmla="*/ 2147483647 w 2192"/>
              <a:gd name="T1" fmla="*/ 2147483647 h 1496"/>
              <a:gd name="T2" fmla="*/ 0 w 2192"/>
              <a:gd name="T3" fmla="*/ 2147483647 h 1496"/>
              <a:gd name="T4" fmla="*/ 2147483647 w 2192"/>
              <a:gd name="T5" fmla="*/ 0 h 1496"/>
              <a:gd name="T6" fmla="*/ 2147483647 w 2192"/>
              <a:gd name="T7" fmla="*/ 0 h 1496"/>
              <a:gd name="T8" fmla="*/ 2147483647 w 2192"/>
              <a:gd name="T9" fmla="*/ 2147483647 h 1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2"/>
              <a:gd name="T16" fmla="*/ 0 h 1496"/>
              <a:gd name="T17" fmla="*/ 2192 w 2192"/>
              <a:gd name="T18" fmla="*/ 1496 h 1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2" h="1496">
                <a:moveTo>
                  <a:pt x="696" y="1496"/>
                </a:moveTo>
                <a:lnTo>
                  <a:pt x="0" y="1496"/>
                </a:lnTo>
                <a:lnTo>
                  <a:pt x="1494" y="0"/>
                </a:lnTo>
                <a:lnTo>
                  <a:pt x="2192" y="0"/>
                </a:lnTo>
                <a:lnTo>
                  <a:pt x="696" y="1496"/>
                </a:lnTo>
                <a:close/>
              </a:path>
            </a:pathLst>
          </a:custGeom>
          <a:noFill/>
          <a:ln w="38100">
            <a:solidFill>
              <a:srgbClr val="916EC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1765" name="Rectangle 24"/>
          <p:cNvSpPr>
            <a:spLocks noChangeArrowheads="1"/>
          </p:cNvSpPr>
          <p:nvPr/>
        </p:nvSpPr>
        <p:spPr bwMode="auto">
          <a:xfrm>
            <a:off x="7196138" y="2781300"/>
            <a:ext cx="1566862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>
              <a:lnSpc>
                <a:spcPts val="3600"/>
              </a:lnSpc>
              <a:tabLst>
                <a:tab pos="681038" algn="l"/>
                <a:tab pos="1357313" algn="l"/>
                <a:tab pos="2038350" algn="l"/>
              </a:tabLst>
            </a:pPr>
            <a:r>
              <a:rPr lang="en-US" altLang="zh-CN" sz="2900" b="1">
                <a:solidFill>
                  <a:srgbClr val="002060"/>
                </a:solidFill>
                <a:latin typeface="Helvetica" pitchFamily="34" charset="0"/>
              </a:rPr>
              <a:t>Area 0</a:t>
            </a:r>
          </a:p>
        </p:txBody>
      </p:sp>
      <p:sp>
        <p:nvSpPr>
          <p:cNvPr id="31766" name="Rectangle 25"/>
          <p:cNvSpPr>
            <a:spLocks noChangeArrowheads="1"/>
          </p:cNvSpPr>
          <p:nvPr/>
        </p:nvSpPr>
        <p:spPr bwMode="auto">
          <a:xfrm>
            <a:off x="4178300" y="2543175"/>
            <a:ext cx="13382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2100" b="1">
                <a:latin typeface="Helvetica" pitchFamily="34" charset="0"/>
              </a:rPr>
              <a:t>Cost = 10</a:t>
            </a:r>
          </a:p>
        </p:txBody>
      </p:sp>
      <p:sp>
        <p:nvSpPr>
          <p:cNvPr id="31767" name="Rectangle 26"/>
          <p:cNvSpPr>
            <a:spLocks noChangeArrowheads="1"/>
          </p:cNvSpPr>
          <p:nvPr/>
        </p:nvSpPr>
        <p:spPr bwMode="auto">
          <a:xfrm>
            <a:off x="5181600" y="3609975"/>
            <a:ext cx="118745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2100" b="1">
                <a:latin typeface="Helvetica" pitchFamily="34" charset="0"/>
              </a:rPr>
              <a:t>Cost = 6</a:t>
            </a:r>
          </a:p>
        </p:txBody>
      </p:sp>
      <p:sp>
        <p:nvSpPr>
          <p:cNvPr id="31768" name="Rectangle 27"/>
          <p:cNvSpPr>
            <a:spLocks noChangeArrowheads="1"/>
          </p:cNvSpPr>
          <p:nvPr/>
        </p:nvSpPr>
        <p:spPr bwMode="auto">
          <a:xfrm>
            <a:off x="177800" y="3597275"/>
            <a:ext cx="1036638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2100" b="1">
                <a:latin typeface="Helvetica" pitchFamily="34" charset="0"/>
              </a:rPr>
              <a:t>Cost = 1785</a:t>
            </a:r>
          </a:p>
        </p:txBody>
      </p:sp>
      <p:sp>
        <p:nvSpPr>
          <p:cNvPr id="31769" name="Text Box 28"/>
          <p:cNvSpPr txBox="1">
            <a:spLocks noChangeArrowheads="1"/>
          </p:cNvSpPr>
          <p:nvPr/>
        </p:nvSpPr>
        <p:spPr bwMode="auto">
          <a:xfrm>
            <a:off x="357188" y="4941888"/>
            <a:ext cx="8572500" cy="812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025" tIns="36512" rIns="73025" bIns="36512">
            <a:spAutoFit/>
          </a:bodyPr>
          <a:lstStyle/>
          <a:p>
            <a:pPr eaLnBrk="0" hangingPunct="0">
              <a:defRPr/>
            </a:pPr>
            <a:r>
              <a:rPr lang="en-US" altLang="zh-CN" sz="2400" dirty="0">
                <a:latin typeface="Arial" charset="0"/>
              </a:rPr>
              <a:t>A collection of networks/routers having the same area ID</a:t>
            </a:r>
          </a:p>
          <a:p>
            <a:pPr eaLnBrk="0" hangingPunct="0">
              <a:defRPr/>
            </a:pPr>
            <a:r>
              <a:rPr lang="en-US" altLang="zh-CN" sz="2400" dirty="0">
                <a:latin typeface="Arial" charset="0"/>
              </a:rPr>
              <a:t>Each router within an area has the same link-state information</a:t>
            </a:r>
          </a:p>
        </p:txBody>
      </p:sp>
      <p:sp>
        <p:nvSpPr>
          <p:cNvPr id="31770" name="Rectangle 2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OSPF Terminology</a:t>
            </a:r>
          </a:p>
        </p:txBody>
      </p:sp>
      <p:sp>
        <p:nvSpPr>
          <p:cNvPr id="30" name="矩形 29"/>
          <p:cNvSpPr/>
          <p:nvPr/>
        </p:nvSpPr>
        <p:spPr>
          <a:xfrm>
            <a:off x="3571875" y="4429125"/>
            <a:ext cx="2071688" cy="4619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chemeClr val="tx2"/>
                </a:solidFill>
                <a:latin typeface="Arial" charset="0"/>
              </a:rPr>
              <a:t>Area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9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/>
          <p:cNvSpPr>
            <a:spLocks noChangeArrowheads="1"/>
          </p:cNvSpPr>
          <p:nvPr/>
        </p:nvSpPr>
        <p:spPr bwMode="auto">
          <a:xfrm>
            <a:off x="0" y="1828800"/>
            <a:ext cx="8686800" cy="4724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3200400" y="3516313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04800" y="2438400"/>
            <a:ext cx="25431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2400" b="1">
                <a:latin typeface="Helvetica" pitchFamily="34" charset="0"/>
              </a:rPr>
              <a:t>Autonomous System</a:t>
            </a:r>
          </a:p>
        </p:txBody>
      </p:sp>
      <p:grpSp>
        <p:nvGrpSpPr>
          <p:cNvPr id="32773" name="Group 5"/>
          <p:cNvGrpSpPr>
            <a:grpSpLocks/>
          </p:cNvGrpSpPr>
          <p:nvPr/>
        </p:nvGrpSpPr>
        <p:grpSpPr bwMode="auto">
          <a:xfrm>
            <a:off x="6586538" y="2678113"/>
            <a:ext cx="1643062" cy="685800"/>
            <a:chOff x="4272" y="1056"/>
            <a:chExt cx="1035" cy="432"/>
          </a:xfrm>
        </p:grpSpPr>
        <p:sp>
          <p:nvSpPr>
            <p:cNvPr id="32796" name="Rectangle 6"/>
            <p:cNvSpPr>
              <a:spLocks noChangeArrowheads="1"/>
            </p:cNvSpPr>
            <p:nvPr/>
          </p:nvSpPr>
          <p:spPr bwMode="auto">
            <a:xfrm>
              <a:off x="4464" y="1056"/>
              <a:ext cx="84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8275" tIns="70803" rIns="48275" bIns="70803"/>
            <a:lstStyle/>
            <a:p>
              <a:pPr eaLnBrk="0" hangingPunct="0"/>
              <a:r>
                <a:rPr lang="en-US" altLang="zh-CN" sz="2100" b="1">
                  <a:latin typeface="Helvetica" pitchFamily="34" charset="0"/>
                </a:rPr>
                <a:t>Neighbors</a:t>
              </a:r>
            </a:p>
          </p:txBody>
        </p:sp>
        <p:sp>
          <p:nvSpPr>
            <p:cNvPr id="32797" name="Line 7"/>
            <p:cNvSpPr>
              <a:spLocks noChangeShapeType="1"/>
            </p:cNvSpPr>
            <p:nvPr/>
          </p:nvSpPr>
          <p:spPr bwMode="auto">
            <a:xfrm flipH="1">
              <a:off x="4272" y="124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98" name="Line 8"/>
            <p:cNvSpPr>
              <a:spLocks noChangeShapeType="1"/>
            </p:cNvSpPr>
            <p:nvPr/>
          </p:nvSpPr>
          <p:spPr bwMode="auto">
            <a:xfrm flipH="1">
              <a:off x="4560" y="12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78217" name="Freeform 9"/>
          <p:cNvSpPr>
            <a:spLocks/>
          </p:cNvSpPr>
          <p:nvPr/>
        </p:nvSpPr>
        <p:spPr bwMode="auto">
          <a:xfrm rot="-2735422">
            <a:off x="962819" y="4839494"/>
            <a:ext cx="2209800" cy="173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" y="0"/>
              </a:cxn>
              <a:cxn ang="0">
                <a:pos x="912" y="96"/>
              </a:cxn>
              <a:cxn ang="0">
                <a:pos x="2016" y="96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571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28398" dir="1593903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78218" name="Line 10"/>
          <p:cNvSpPr>
            <a:spLocks noChangeShapeType="1"/>
          </p:cNvSpPr>
          <p:nvPr/>
        </p:nvSpPr>
        <p:spPr bwMode="auto">
          <a:xfrm>
            <a:off x="5486400" y="3744913"/>
            <a:ext cx="838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78219" name="Line 11"/>
          <p:cNvSpPr>
            <a:spLocks noChangeShapeType="1"/>
          </p:cNvSpPr>
          <p:nvPr/>
        </p:nvSpPr>
        <p:spPr bwMode="auto">
          <a:xfrm>
            <a:off x="5181600" y="3440113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78220" name="Line 12"/>
          <p:cNvSpPr>
            <a:spLocks noChangeShapeType="1"/>
          </p:cNvSpPr>
          <p:nvPr/>
        </p:nvSpPr>
        <p:spPr bwMode="auto">
          <a:xfrm flipH="1" flipV="1">
            <a:off x="4724400" y="2982913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68392" dir="1308085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78221" name="Line 13"/>
          <p:cNvSpPr>
            <a:spLocks noChangeShapeType="1"/>
          </p:cNvSpPr>
          <p:nvPr/>
        </p:nvSpPr>
        <p:spPr bwMode="auto">
          <a:xfrm flipV="1">
            <a:off x="2971800" y="3211513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78222" name="Line 14"/>
          <p:cNvSpPr>
            <a:spLocks noChangeShapeType="1"/>
          </p:cNvSpPr>
          <p:nvPr/>
        </p:nvSpPr>
        <p:spPr bwMode="auto">
          <a:xfrm>
            <a:off x="2752725" y="4433888"/>
            <a:ext cx="3475038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48275" tIns="70803" rIns="48275" bIns="70803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32780" name="Picture 1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4129088"/>
            <a:ext cx="10223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1" name="Picture 1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63" y="4084638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2" name="Picture 1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2830513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3" name="Picture 1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4075113"/>
            <a:ext cx="89535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4" name="Picture 1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84775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5" name="Picture 2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3003550"/>
            <a:ext cx="102393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6" name="Picture 2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440113"/>
            <a:ext cx="1023938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7" name="Line 22"/>
          <p:cNvSpPr>
            <a:spLocks noChangeShapeType="1"/>
          </p:cNvSpPr>
          <p:nvPr/>
        </p:nvSpPr>
        <p:spPr bwMode="auto">
          <a:xfrm>
            <a:off x="3352800" y="3376613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788" name="Rectangle 23"/>
          <p:cNvSpPr>
            <a:spLocks noChangeArrowheads="1"/>
          </p:cNvSpPr>
          <p:nvPr/>
        </p:nvSpPr>
        <p:spPr bwMode="auto">
          <a:xfrm>
            <a:off x="2627313" y="3100388"/>
            <a:ext cx="6461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2000" b="1">
                <a:latin typeface="Helvetica" pitchFamily="34" charset="0"/>
              </a:rPr>
              <a:t>Link</a:t>
            </a:r>
          </a:p>
        </p:txBody>
      </p:sp>
      <p:sp>
        <p:nvSpPr>
          <p:cNvPr id="32789" name="Rectangle 24"/>
          <p:cNvSpPr>
            <a:spLocks noChangeArrowheads="1"/>
          </p:cNvSpPr>
          <p:nvPr/>
        </p:nvSpPr>
        <p:spPr bwMode="auto">
          <a:xfrm>
            <a:off x="666750" y="3454400"/>
            <a:ext cx="156527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>
              <a:lnSpc>
                <a:spcPts val="3600"/>
              </a:lnSpc>
              <a:tabLst>
                <a:tab pos="681038" algn="l"/>
                <a:tab pos="1357313" algn="l"/>
                <a:tab pos="2038350" algn="l"/>
              </a:tabLst>
            </a:pPr>
            <a:r>
              <a:rPr lang="en-US" altLang="zh-CN" sz="2900" b="1">
                <a:solidFill>
                  <a:srgbClr val="002060"/>
                </a:solidFill>
                <a:latin typeface="Helvetica" pitchFamily="34" charset="0"/>
              </a:rPr>
              <a:t>Area 1</a:t>
            </a:r>
          </a:p>
        </p:txBody>
      </p:sp>
      <p:sp>
        <p:nvSpPr>
          <p:cNvPr id="32790" name="Freeform 25"/>
          <p:cNvSpPr>
            <a:spLocks/>
          </p:cNvSpPr>
          <p:nvPr/>
        </p:nvSpPr>
        <p:spPr bwMode="auto">
          <a:xfrm>
            <a:off x="1143000" y="3198813"/>
            <a:ext cx="3479800" cy="2374900"/>
          </a:xfrm>
          <a:custGeom>
            <a:avLst/>
            <a:gdLst>
              <a:gd name="T0" fmla="*/ 2147483647 w 2192"/>
              <a:gd name="T1" fmla="*/ 2147483647 h 1496"/>
              <a:gd name="T2" fmla="*/ 0 w 2192"/>
              <a:gd name="T3" fmla="*/ 2147483647 h 1496"/>
              <a:gd name="T4" fmla="*/ 2147483647 w 2192"/>
              <a:gd name="T5" fmla="*/ 0 h 1496"/>
              <a:gd name="T6" fmla="*/ 2147483647 w 2192"/>
              <a:gd name="T7" fmla="*/ 0 h 1496"/>
              <a:gd name="T8" fmla="*/ 2147483647 w 2192"/>
              <a:gd name="T9" fmla="*/ 2147483647 h 1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2"/>
              <a:gd name="T16" fmla="*/ 0 h 1496"/>
              <a:gd name="T17" fmla="*/ 2192 w 2192"/>
              <a:gd name="T18" fmla="*/ 1496 h 1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2" h="1496">
                <a:moveTo>
                  <a:pt x="696" y="1496"/>
                </a:moveTo>
                <a:lnTo>
                  <a:pt x="0" y="1496"/>
                </a:lnTo>
                <a:lnTo>
                  <a:pt x="1494" y="0"/>
                </a:lnTo>
                <a:lnTo>
                  <a:pt x="2192" y="0"/>
                </a:lnTo>
                <a:lnTo>
                  <a:pt x="696" y="1496"/>
                </a:lnTo>
                <a:close/>
              </a:path>
            </a:pathLst>
          </a:custGeom>
          <a:noFill/>
          <a:ln w="38100">
            <a:solidFill>
              <a:srgbClr val="916EC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791" name="Rectangle 26"/>
          <p:cNvSpPr>
            <a:spLocks noChangeArrowheads="1"/>
          </p:cNvSpPr>
          <p:nvPr/>
        </p:nvSpPr>
        <p:spPr bwMode="auto">
          <a:xfrm>
            <a:off x="7196138" y="3830638"/>
            <a:ext cx="1566862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>
              <a:lnSpc>
                <a:spcPts val="3600"/>
              </a:lnSpc>
              <a:tabLst>
                <a:tab pos="681038" algn="l"/>
                <a:tab pos="1357313" algn="l"/>
                <a:tab pos="2038350" algn="l"/>
              </a:tabLst>
            </a:pPr>
            <a:r>
              <a:rPr lang="en-US" altLang="zh-CN" sz="2900" b="1">
                <a:solidFill>
                  <a:srgbClr val="002060"/>
                </a:solidFill>
                <a:latin typeface="Helvetica" pitchFamily="34" charset="0"/>
              </a:rPr>
              <a:t>Area 0</a:t>
            </a:r>
          </a:p>
        </p:txBody>
      </p:sp>
      <p:sp>
        <p:nvSpPr>
          <p:cNvPr id="32792" name="Rectangle 27"/>
          <p:cNvSpPr>
            <a:spLocks noChangeArrowheads="1"/>
          </p:cNvSpPr>
          <p:nvPr/>
        </p:nvSpPr>
        <p:spPr bwMode="auto">
          <a:xfrm>
            <a:off x="177800" y="4646613"/>
            <a:ext cx="1036638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2100" b="1">
                <a:latin typeface="Helvetica" pitchFamily="34" charset="0"/>
              </a:rPr>
              <a:t>Cost = 1785</a:t>
            </a:r>
          </a:p>
        </p:txBody>
      </p:sp>
      <p:sp>
        <p:nvSpPr>
          <p:cNvPr id="32793" name="Rectangle 28"/>
          <p:cNvSpPr>
            <a:spLocks noChangeArrowheads="1"/>
          </p:cNvSpPr>
          <p:nvPr/>
        </p:nvSpPr>
        <p:spPr bwMode="auto">
          <a:xfrm>
            <a:off x="4178300" y="3592513"/>
            <a:ext cx="13382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2100" b="1">
                <a:latin typeface="Helvetica" pitchFamily="34" charset="0"/>
              </a:rPr>
              <a:t>Cost = 10</a:t>
            </a:r>
          </a:p>
        </p:txBody>
      </p:sp>
      <p:sp>
        <p:nvSpPr>
          <p:cNvPr id="32794" name="Rectangle 29"/>
          <p:cNvSpPr>
            <a:spLocks noChangeArrowheads="1"/>
          </p:cNvSpPr>
          <p:nvPr/>
        </p:nvSpPr>
        <p:spPr bwMode="auto">
          <a:xfrm>
            <a:off x="5181600" y="4659313"/>
            <a:ext cx="118745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2100" b="1">
                <a:latin typeface="Helvetica" pitchFamily="34" charset="0"/>
              </a:rPr>
              <a:t>Cost = 6</a:t>
            </a:r>
          </a:p>
        </p:txBody>
      </p:sp>
      <p:sp>
        <p:nvSpPr>
          <p:cNvPr id="32795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971550" y="333375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OSPF Terminology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2"/>
          <p:cNvSpPr>
            <a:spLocks noChangeArrowheads="1"/>
          </p:cNvSpPr>
          <p:nvPr/>
        </p:nvSpPr>
        <p:spPr bwMode="auto">
          <a:xfrm>
            <a:off x="152400" y="1928813"/>
            <a:ext cx="8686800" cy="36337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539750" y="1962150"/>
            <a:ext cx="25431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b="1">
                <a:latin typeface="Helvetica" pitchFamily="34" charset="0"/>
              </a:rPr>
              <a:t>Autonomous System</a:t>
            </a: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3200400" y="2760663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3106738" y="3751263"/>
            <a:ext cx="1587" cy="1074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0262" name="AutoShape 6"/>
          <p:cNvSpPr>
            <a:spLocks noChangeArrowheads="1"/>
          </p:cNvSpPr>
          <p:nvPr/>
        </p:nvSpPr>
        <p:spPr bwMode="auto">
          <a:xfrm>
            <a:off x="2105025" y="4838700"/>
            <a:ext cx="1857375" cy="857250"/>
          </a:xfrm>
          <a:prstGeom prst="roundRect">
            <a:avLst>
              <a:gd name="adj" fmla="val 12495"/>
            </a:avLst>
          </a:prstGeom>
          <a:solidFill>
            <a:srgbClr val="C8FEC8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68735" tIns="100811" rIns="68735" bIns="100811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2057400" y="4797425"/>
            <a:ext cx="1935163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735" tIns="100811" rIns="68735" bIns="100811"/>
          <a:lstStyle/>
          <a:p>
            <a:pPr algn="ctr" defTabSz="1028700" eaLnBrk="0" hangingPunct="0"/>
            <a:r>
              <a:rPr lang="en-US" altLang="zh-CN" b="1">
                <a:latin typeface="Helvetica" pitchFamily="34" charset="0"/>
              </a:rPr>
              <a:t>Neighborship </a:t>
            </a:r>
          </a:p>
          <a:p>
            <a:pPr algn="ctr" defTabSz="1028700" eaLnBrk="0" hangingPunct="0"/>
            <a:r>
              <a:rPr lang="en-US" altLang="zh-CN" b="1">
                <a:latin typeface="Helvetica" pitchFamily="34" charset="0"/>
              </a:rPr>
              <a:t>Database</a:t>
            </a:r>
          </a:p>
          <a:p>
            <a:pPr algn="ctr" defTabSz="1028700" eaLnBrk="0" hangingPunct="0"/>
            <a:r>
              <a:rPr lang="en-US" altLang="zh-CN" b="1">
                <a:latin typeface="Helvetica" pitchFamily="34" charset="0"/>
              </a:rPr>
              <a:t>Lists Neighbors</a:t>
            </a:r>
            <a:endParaRPr lang="en-US" altLang="zh-CN" b="1" i="1">
              <a:latin typeface="Helvetica" pitchFamily="34" charset="0"/>
            </a:endParaRPr>
          </a:p>
        </p:txBody>
      </p:sp>
      <p:grpSp>
        <p:nvGrpSpPr>
          <p:cNvPr id="33800" name="Group 8"/>
          <p:cNvGrpSpPr>
            <a:grpSpLocks/>
          </p:cNvGrpSpPr>
          <p:nvPr/>
        </p:nvGrpSpPr>
        <p:grpSpPr bwMode="auto">
          <a:xfrm>
            <a:off x="6586538" y="1922463"/>
            <a:ext cx="1643062" cy="685800"/>
            <a:chOff x="4272" y="1056"/>
            <a:chExt cx="1035" cy="432"/>
          </a:xfrm>
        </p:grpSpPr>
        <p:sp>
          <p:nvSpPr>
            <p:cNvPr id="33824" name="Rectangle 9"/>
            <p:cNvSpPr>
              <a:spLocks noChangeArrowheads="1"/>
            </p:cNvSpPr>
            <p:nvPr/>
          </p:nvSpPr>
          <p:spPr bwMode="auto">
            <a:xfrm>
              <a:off x="4464" y="1056"/>
              <a:ext cx="84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8275" tIns="70803" rIns="48275" bIns="70803"/>
            <a:lstStyle/>
            <a:p>
              <a:pPr eaLnBrk="0" hangingPunct="0"/>
              <a:r>
                <a:rPr lang="en-US" altLang="zh-CN" sz="2100" b="1">
                  <a:latin typeface="Helvetica" pitchFamily="34" charset="0"/>
                </a:rPr>
                <a:t>Neighbors</a:t>
              </a:r>
            </a:p>
          </p:txBody>
        </p:sp>
        <p:sp>
          <p:nvSpPr>
            <p:cNvPr id="33825" name="Line 10"/>
            <p:cNvSpPr>
              <a:spLocks noChangeShapeType="1"/>
            </p:cNvSpPr>
            <p:nvPr/>
          </p:nvSpPr>
          <p:spPr bwMode="auto">
            <a:xfrm flipH="1">
              <a:off x="4272" y="124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6" name="Line 11"/>
            <p:cNvSpPr>
              <a:spLocks noChangeShapeType="1"/>
            </p:cNvSpPr>
            <p:nvPr/>
          </p:nvSpPr>
          <p:spPr bwMode="auto">
            <a:xfrm flipH="1">
              <a:off x="4560" y="12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80268" name="Freeform 12"/>
          <p:cNvSpPr>
            <a:spLocks/>
          </p:cNvSpPr>
          <p:nvPr/>
        </p:nvSpPr>
        <p:spPr bwMode="auto">
          <a:xfrm rot="-2735422">
            <a:off x="962819" y="4083844"/>
            <a:ext cx="2209800" cy="173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" y="0"/>
              </a:cxn>
              <a:cxn ang="0">
                <a:pos x="912" y="96"/>
              </a:cxn>
              <a:cxn ang="0">
                <a:pos x="2016" y="96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571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28398" dir="1593903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80269" name="Line 13"/>
          <p:cNvSpPr>
            <a:spLocks noChangeShapeType="1"/>
          </p:cNvSpPr>
          <p:nvPr/>
        </p:nvSpPr>
        <p:spPr bwMode="auto">
          <a:xfrm>
            <a:off x="5486400" y="2989263"/>
            <a:ext cx="838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80270" name="Line 14"/>
          <p:cNvSpPr>
            <a:spLocks noChangeShapeType="1"/>
          </p:cNvSpPr>
          <p:nvPr/>
        </p:nvSpPr>
        <p:spPr bwMode="auto">
          <a:xfrm>
            <a:off x="5181600" y="2684463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80271" name="Line 15"/>
          <p:cNvSpPr>
            <a:spLocks noChangeShapeType="1"/>
          </p:cNvSpPr>
          <p:nvPr/>
        </p:nvSpPr>
        <p:spPr bwMode="auto">
          <a:xfrm flipH="1" flipV="1">
            <a:off x="4724400" y="2227263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68392" dir="1308085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80272" name="Line 16"/>
          <p:cNvSpPr>
            <a:spLocks noChangeShapeType="1"/>
          </p:cNvSpPr>
          <p:nvPr/>
        </p:nvSpPr>
        <p:spPr bwMode="auto">
          <a:xfrm flipV="1">
            <a:off x="2971800" y="2455863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80273" name="Line 17"/>
          <p:cNvSpPr>
            <a:spLocks noChangeShapeType="1"/>
          </p:cNvSpPr>
          <p:nvPr/>
        </p:nvSpPr>
        <p:spPr bwMode="auto">
          <a:xfrm>
            <a:off x="2752725" y="3678238"/>
            <a:ext cx="3475038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48275" tIns="70803" rIns="48275" bIns="70803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33807" name="Picture 18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373438"/>
            <a:ext cx="10223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8" name="Picture 1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63" y="3328988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9" name="Picture 2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2074863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0" name="Picture 21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3319463"/>
            <a:ext cx="89535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1" name="Picture 2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29125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2" name="Picture 2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2247900"/>
            <a:ext cx="102393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3" name="Picture 2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84463"/>
            <a:ext cx="1023938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14" name="Line 25"/>
          <p:cNvSpPr>
            <a:spLocks noChangeShapeType="1"/>
          </p:cNvSpPr>
          <p:nvPr/>
        </p:nvSpPr>
        <p:spPr bwMode="auto">
          <a:xfrm>
            <a:off x="3352800" y="2620963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3815" name="Rectangle 26"/>
          <p:cNvSpPr>
            <a:spLocks noChangeArrowheads="1"/>
          </p:cNvSpPr>
          <p:nvPr/>
        </p:nvSpPr>
        <p:spPr bwMode="auto">
          <a:xfrm>
            <a:off x="2627313" y="2393950"/>
            <a:ext cx="71913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2000" b="1">
                <a:latin typeface="Helvetica" pitchFamily="34" charset="0"/>
              </a:rPr>
              <a:t>Link</a:t>
            </a:r>
          </a:p>
        </p:txBody>
      </p:sp>
      <p:sp>
        <p:nvSpPr>
          <p:cNvPr id="33816" name="Rectangle 27"/>
          <p:cNvSpPr>
            <a:spLocks noChangeArrowheads="1"/>
          </p:cNvSpPr>
          <p:nvPr/>
        </p:nvSpPr>
        <p:spPr bwMode="auto">
          <a:xfrm>
            <a:off x="666750" y="2698750"/>
            <a:ext cx="156527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>
              <a:lnSpc>
                <a:spcPts val="3600"/>
              </a:lnSpc>
              <a:tabLst>
                <a:tab pos="681038" algn="l"/>
                <a:tab pos="1357313" algn="l"/>
                <a:tab pos="2038350" algn="l"/>
              </a:tabLst>
            </a:pPr>
            <a:r>
              <a:rPr lang="en-US" altLang="zh-CN" sz="2900" b="1">
                <a:solidFill>
                  <a:srgbClr val="002060"/>
                </a:solidFill>
                <a:latin typeface="Helvetica" pitchFamily="34" charset="0"/>
              </a:rPr>
              <a:t>Area 1</a:t>
            </a:r>
          </a:p>
        </p:txBody>
      </p:sp>
      <p:sp>
        <p:nvSpPr>
          <p:cNvPr id="33817" name="Freeform 28"/>
          <p:cNvSpPr>
            <a:spLocks/>
          </p:cNvSpPr>
          <p:nvPr/>
        </p:nvSpPr>
        <p:spPr bwMode="auto">
          <a:xfrm>
            <a:off x="1143000" y="2443163"/>
            <a:ext cx="3479800" cy="2374900"/>
          </a:xfrm>
          <a:custGeom>
            <a:avLst/>
            <a:gdLst>
              <a:gd name="T0" fmla="*/ 2147483647 w 2192"/>
              <a:gd name="T1" fmla="*/ 2147483647 h 1496"/>
              <a:gd name="T2" fmla="*/ 0 w 2192"/>
              <a:gd name="T3" fmla="*/ 2147483647 h 1496"/>
              <a:gd name="T4" fmla="*/ 2147483647 w 2192"/>
              <a:gd name="T5" fmla="*/ 0 h 1496"/>
              <a:gd name="T6" fmla="*/ 2147483647 w 2192"/>
              <a:gd name="T7" fmla="*/ 0 h 1496"/>
              <a:gd name="T8" fmla="*/ 2147483647 w 2192"/>
              <a:gd name="T9" fmla="*/ 2147483647 h 1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2"/>
              <a:gd name="T16" fmla="*/ 0 h 1496"/>
              <a:gd name="T17" fmla="*/ 2192 w 2192"/>
              <a:gd name="T18" fmla="*/ 1496 h 1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2" h="1496">
                <a:moveTo>
                  <a:pt x="696" y="1496"/>
                </a:moveTo>
                <a:lnTo>
                  <a:pt x="0" y="1496"/>
                </a:lnTo>
                <a:lnTo>
                  <a:pt x="1494" y="0"/>
                </a:lnTo>
                <a:lnTo>
                  <a:pt x="2192" y="0"/>
                </a:lnTo>
                <a:lnTo>
                  <a:pt x="696" y="1496"/>
                </a:lnTo>
                <a:close/>
              </a:path>
            </a:pathLst>
          </a:custGeom>
          <a:noFill/>
          <a:ln w="38100">
            <a:solidFill>
              <a:srgbClr val="916EC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3818" name="Rectangle 29"/>
          <p:cNvSpPr>
            <a:spLocks noChangeArrowheads="1"/>
          </p:cNvSpPr>
          <p:nvPr/>
        </p:nvSpPr>
        <p:spPr bwMode="auto">
          <a:xfrm>
            <a:off x="7196138" y="3843338"/>
            <a:ext cx="1566862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>
              <a:lnSpc>
                <a:spcPts val="3600"/>
              </a:lnSpc>
              <a:tabLst>
                <a:tab pos="681038" algn="l"/>
                <a:tab pos="1357313" algn="l"/>
                <a:tab pos="2038350" algn="l"/>
              </a:tabLst>
            </a:pPr>
            <a:r>
              <a:rPr lang="en-US" altLang="zh-CN" sz="2900" b="1">
                <a:solidFill>
                  <a:srgbClr val="002060"/>
                </a:solidFill>
                <a:latin typeface="Helvetica" pitchFamily="34" charset="0"/>
              </a:rPr>
              <a:t>Area 0</a:t>
            </a:r>
          </a:p>
        </p:txBody>
      </p:sp>
      <p:sp>
        <p:nvSpPr>
          <p:cNvPr id="33819" name="Rectangle 30"/>
          <p:cNvSpPr>
            <a:spLocks noChangeArrowheads="1"/>
          </p:cNvSpPr>
          <p:nvPr/>
        </p:nvSpPr>
        <p:spPr bwMode="auto">
          <a:xfrm>
            <a:off x="4178300" y="2836863"/>
            <a:ext cx="13382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2100" b="1">
                <a:latin typeface="Helvetica" pitchFamily="34" charset="0"/>
              </a:rPr>
              <a:t>Cost = 10</a:t>
            </a:r>
          </a:p>
        </p:txBody>
      </p:sp>
      <p:sp>
        <p:nvSpPr>
          <p:cNvPr id="33820" name="Rectangle 31"/>
          <p:cNvSpPr>
            <a:spLocks noChangeArrowheads="1"/>
          </p:cNvSpPr>
          <p:nvPr/>
        </p:nvSpPr>
        <p:spPr bwMode="auto">
          <a:xfrm>
            <a:off x="5181600" y="3903663"/>
            <a:ext cx="118745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2100" b="1">
                <a:latin typeface="Helvetica" pitchFamily="34" charset="0"/>
              </a:rPr>
              <a:t>Cost = 6</a:t>
            </a:r>
          </a:p>
        </p:txBody>
      </p:sp>
      <p:sp>
        <p:nvSpPr>
          <p:cNvPr id="33821" name="Rectangle 32"/>
          <p:cNvSpPr>
            <a:spLocks noChangeArrowheads="1"/>
          </p:cNvSpPr>
          <p:nvPr/>
        </p:nvSpPr>
        <p:spPr bwMode="auto">
          <a:xfrm>
            <a:off x="177800" y="3890963"/>
            <a:ext cx="1036638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2100" b="1">
                <a:latin typeface="Helvetica" pitchFamily="34" charset="0"/>
              </a:rPr>
              <a:t>Cost = 1785</a:t>
            </a:r>
          </a:p>
        </p:txBody>
      </p:sp>
      <p:sp>
        <p:nvSpPr>
          <p:cNvPr id="33822" name="Text Box 33"/>
          <p:cNvSpPr txBox="1">
            <a:spLocks noChangeArrowheads="1"/>
          </p:cNvSpPr>
          <p:nvPr/>
        </p:nvSpPr>
        <p:spPr bwMode="auto">
          <a:xfrm>
            <a:off x="357188" y="5759450"/>
            <a:ext cx="8643937" cy="812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025" tIns="36512" rIns="73025" bIns="36512">
            <a:spAutoFit/>
          </a:bodyPr>
          <a:lstStyle/>
          <a:p>
            <a:pPr eaLnBrk="0" hangingPunct="0">
              <a:defRPr/>
            </a:pPr>
            <a:r>
              <a:rPr lang="en-US" altLang="zh-CN" sz="2400" dirty="0">
                <a:latin typeface="Arial" charset="0"/>
              </a:rPr>
              <a:t>A listing of all the neighbors to which a router has established a bi-directional communication.</a:t>
            </a:r>
          </a:p>
        </p:txBody>
      </p:sp>
      <p:sp>
        <p:nvSpPr>
          <p:cNvPr id="33823" name="Rectangle 3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OSPF Terminology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2"/>
          <p:cNvSpPr>
            <a:spLocks noChangeArrowheads="1"/>
          </p:cNvSpPr>
          <p:nvPr/>
        </p:nvSpPr>
        <p:spPr bwMode="auto">
          <a:xfrm>
            <a:off x="142875" y="1785938"/>
            <a:ext cx="8686800" cy="38576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611188" y="1982788"/>
            <a:ext cx="254317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b="1">
                <a:latin typeface="Helvetica" pitchFamily="34" charset="0"/>
              </a:rPr>
              <a:t>Autonomous System</a:t>
            </a: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3200400" y="2682875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21" name="Freeform 5"/>
          <p:cNvSpPr>
            <a:spLocks/>
          </p:cNvSpPr>
          <p:nvPr/>
        </p:nvSpPr>
        <p:spPr bwMode="auto">
          <a:xfrm>
            <a:off x="3200400" y="3687763"/>
            <a:ext cx="1670050" cy="1039812"/>
          </a:xfrm>
          <a:custGeom>
            <a:avLst/>
            <a:gdLst>
              <a:gd name="T0" fmla="*/ 0 w 1052"/>
              <a:gd name="T1" fmla="*/ 0 h 511"/>
              <a:gd name="T2" fmla="*/ 0 w 1052"/>
              <a:gd name="T3" fmla="*/ 2147483647 h 511"/>
              <a:gd name="T4" fmla="*/ 2147483647 w 1052"/>
              <a:gd name="T5" fmla="*/ 2147483647 h 511"/>
              <a:gd name="T6" fmla="*/ 2147483647 w 1052"/>
              <a:gd name="T7" fmla="*/ 2147483647 h 511"/>
              <a:gd name="T8" fmla="*/ 0 60000 65536"/>
              <a:gd name="T9" fmla="*/ 0 60000 65536"/>
              <a:gd name="T10" fmla="*/ 0 60000 65536"/>
              <a:gd name="T11" fmla="*/ 0 60000 65536"/>
              <a:gd name="T12" fmla="*/ 0 w 1052"/>
              <a:gd name="T13" fmla="*/ 0 h 511"/>
              <a:gd name="T14" fmla="*/ 1052 w 1052"/>
              <a:gd name="T15" fmla="*/ 511 h 5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2" h="511">
                <a:moveTo>
                  <a:pt x="0" y="0"/>
                </a:moveTo>
                <a:lnTo>
                  <a:pt x="0" y="297"/>
                </a:lnTo>
                <a:lnTo>
                  <a:pt x="1052" y="297"/>
                </a:lnTo>
                <a:lnTo>
                  <a:pt x="1050" y="511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4822" name="Group 6"/>
          <p:cNvGrpSpPr>
            <a:grpSpLocks/>
          </p:cNvGrpSpPr>
          <p:nvPr/>
        </p:nvGrpSpPr>
        <p:grpSpPr bwMode="auto">
          <a:xfrm>
            <a:off x="4073525" y="4725988"/>
            <a:ext cx="2000250" cy="928687"/>
            <a:chOff x="2300" y="2629"/>
            <a:chExt cx="1120" cy="520"/>
          </a:xfrm>
        </p:grpSpPr>
        <p:sp>
          <p:nvSpPr>
            <p:cNvPr id="482311" name="AutoShape 7"/>
            <p:cNvSpPr>
              <a:spLocks noChangeArrowheads="1"/>
            </p:cNvSpPr>
            <p:nvPr/>
          </p:nvSpPr>
          <p:spPr bwMode="auto">
            <a:xfrm>
              <a:off x="2300" y="2636"/>
              <a:ext cx="1120" cy="496"/>
            </a:xfrm>
            <a:prstGeom prst="roundRect">
              <a:avLst>
                <a:gd name="adj" fmla="val 12495"/>
              </a:avLst>
            </a:prstGeom>
            <a:solidFill>
              <a:srgbClr val="E3BE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77327" tIns="113412" rIns="77327" bIns="113412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4854" name="Rectangle 8"/>
            <p:cNvSpPr>
              <a:spLocks noChangeArrowheads="1"/>
            </p:cNvSpPr>
            <p:nvPr/>
          </p:nvSpPr>
          <p:spPr bwMode="auto">
            <a:xfrm>
              <a:off x="2306" y="2629"/>
              <a:ext cx="1083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7327" tIns="113412" rIns="77327" bIns="113412"/>
            <a:lstStyle/>
            <a:p>
              <a:pPr algn="ctr" defTabSz="1028700" eaLnBrk="0" hangingPunct="0"/>
              <a:r>
                <a:rPr lang="en-US" altLang="zh-CN" b="1">
                  <a:latin typeface="Helvetica" pitchFamily="34" charset="0"/>
                </a:rPr>
                <a:t>Topology </a:t>
              </a:r>
            </a:p>
            <a:p>
              <a:pPr algn="ctr" defTabSz="1028700" eaLnBrk="0" hangingPunct="0"/>
              <a:r>
                <a:rPr lang="en-US" altLang="zh-CN" b="1">
                  <a:latin typeface="Helvetica" pitchFamily="34" charset="0"/>
                </a:rPr>
                <a:t>Database</a:t>
              </a:r>
            </a:p>
            <a:p>
              <a:pPr algn="ctr" defTabSz="1028700" eaLnBrk="0" hangingPunct="0"/>
              <a:r>
                <a:rPr lang="en-US" altLang="zh-CN" b="1">
                  <a:latin typeface="Helvetica" pitchFamily="34" charset="0"/>
                </a:rPr>
                <a:t>Lists All Routes</a:t>
              </a:r>
              <a:endParaRPr lang="en-US" altLang="zh-CN" b="1" i="1">
                <a:latin typeface="Helvetica" pitchFamily="34" charset="0"/>
              </a:endParaRPr>
            </a:p>
          </p:txBody>
        </p:sp>
      </p:grpSp>
      <p:sp>
        <p:nvSpPr>
          <p:cNvPr id="34823" name="Line 9"/>
          <p:cNvSpPr>
            <a:spLocks noChangeShapeType="1"/>
          </p:cNvSpPr>
          <p:nvPr/>
        </p:nvSpPr>
        <p:spPr bwMode="auto">
          <a:xfrm>
            <a:off x="3106738" y="3673475"/>
            <a:ext cx="1587" cy="1074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2314" name="AutoShape 10"/>
          <p:cNvSpPr>
            <a:spLocks noChangeArrowheads="1"/>
          </p:cNvSpPr>
          <p:nvPr/>
        </p:nvSpPr>
        <p:spPr bwMode="auto">
          <a:xfrm>
            <a:off x="2105025" y="4760913"/>
            <a:ext cx="1857375" cy="857250"/>
          </a:xfrm>
          <a:prstGeom prst="roundRect">
            <a:avLst>
              <a:gd name="adj" fmla="val 12495"/>
            </a:avLst>
          </a:prstGeom>
          <a:solidFill>
            <a:srgbClr val="C8FEC8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68735" tIns="100811" rIns="68735" bIns="100811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4825" name="Rectangle 11"/>
          <p:cNvSpPr>
            <a:spLocks noChangeArrowheads="1"/>
          </p:cNvSpPr>
          <p:nvPr/>
        </p:nvSpPr>
        <p:spPr bwMode="auto">
          <a:xfrm>
            <a:off x="2057400" y="4719638"/>
            <a:ext cx="1935163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735" tIns="100811" rIns="68735" bIns="100811"/>
          <a:lstStyle/>
          <a:p>
            <a:pPr algn="ctr" defTabSz="1028700" eaLnBrk="0" hangingPunct="0"/>
            <a:r>
              <a:rPr lang="en-US" altLang="zh-CN" b="1">
                <a:latin typeface="Helvetica" pitchFamily="34" charset="0"/>
              </a:rPr>
              <a:t>Neighborship </a:t>
            </a:r>
          </a:p>
          <a:p>
            <a:pPr algn="ctr" defTabSz="1028700" eaLnBrk="0" hangingPunct="0"/>
            <a:r>
              <a:rPr lang="en-US" altLang="zh-CN" b="1">
                <a:latin typeface="Helvetica" pitchFamily="34" charset="0"/>
              </a:rPr>
              <a:t>Database</a:t>
            </a:r>
          </a:p>
          <a:p>
            <a:pPr algn="ctr" defTabSz="1028700" eaLnBrk="0" hangingPunct="0"/>
            <a:r>
              <a:rPr lang="en-US" altLang="zh-CN" b="1">
                <a:latin typeface="Helvetica" pitchFamily="34" charset="0"/>
              </a:rPr>
              <a:t>Lists Neighbors</a:t>
            </a:r>
            <a:endParaRPr lang="en-US" altLang="zh-CN" b="1" i="1">
              <a:latin typeface="Helvetica" pitchFamily="34" charset="0"/>
            </a:endParaRPr>
          </a:p>
        </p:txBody>
      </p:sp>
      <p:grpSp>
        <p:nvGrpSpPr>
          <p:cNvPr id="34826" name="Group 12"/>
          <p:cNvGrpSpPr>
            <a:grpSpLocks/>
          </p:cNvGrpSpPr>
          <p:nvPr/>
        </p:nvGrpSpPr>
        <p:grpSpPr bwMode="auto">
          <a:xfrm>
            <a:off x="6586538" y="1844675"/>
            <a:ext cx="1643062" cy="685800"/>
            <a:chOff x="4272" y="1056"/>
            <a:chExt cx="1035" cy="432"/>
          </a:xfrm>
        </p:grpSpPr>
        <p:sp>
          <p:nvSpPr>
            <p:cNvPr id="34850" name="Rectangle 13"/>
            <p:cNvSpPr>
              <a:spLocks noChangeArrowheads="1"/>
            </p:cNvSpPr>
            <p:nvPr/>
          </p:nvSpPr>
          <p:spPr bwMode="auto">
            <a:xfrm>
              <a:off x="4464" y="1056"/>
              <a:ext cx="84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8275" tIns="70803" rIns="48275" bIns="70803"/>
            <a:lstStyle/>
            <a:p>
              <a:pPr eaLnBrk="0" hangingPunct="0"/>
              <a:r>
                <a:rPr lang="en-US" altLang="zh-CN" sz="2100" b="1">
                  <a:latin typeface="Helvetica" pitchFamily="34" charset="0"/>
                </a:rPr>
                <a:t>Neighbors</a:t>
              </a:r>
            </a:p>
          </p:txBody>
        </p:sp>
        <p:sp>
          <p:nvSpPr>
            <p:cNvPr id="34851" name="Line 14"/>
            <p:cNvSpPr>
              <a:spLocks noChangeShapeType="1"/>
            </p:cNvSpPr>
            <p:nvPr/>
          </p:nvSpPr>
          <p:spPr bwMode="auto">
            <a:xfrm flipH="1">
              <a:off x="4272" y="124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52" name="Line 15"/>
            <p:cNvSpPr>
              <a:spLocks noChangeShapeType="1"/>
            </p:cNvSpPr>
            <p:nvPr/>
          </p:nvSpPr>
          <p:spPr bwMode="auto">
            <a:xfrm flipH="1">
              <a:off x="4560" y="12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82320" name="Freeform 16"/>
          <p:cNvSpPr>
            <a:spLocks/>
          </p:cNvSpPr>
          <p:nvPr/>
        </p:nvSpPr>
        <p:spPr bwMode="auto">
          <a:xfrm rot="-2735422">
            <a:off x="962819" y="4006056"/>
            <a:ext cx="2209800" cy="173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" y="0"/>
              </a:cxn>
              <a:cxn ang="0">
                <a:pos x="912" y="96"/>
              </a:cxn>
              <a:cxn ang="0">
                <a:pos x="2016" y="96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571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28398" dir="1593903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82321" name="Line 17"/>
          <p:cNvSpPr>
            <a:spLocks noChangeShapeType="1"/>
          </p:cNvSpPr>
          <p:nvPr/>
        </p:nvSpPr>
        <p:spPr bwMode="auto">
          <a:xfrm>
            <a:off x="5486400" y="2911475"/>
            <a:ext cx="838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82322" name="Line 18"/>
          <p:cNvSpPr>
            <a:spLocks noChangeShapeType="1"/>
          </p:cNvSpPr>
          <p:nvPr/>
        </p:nvSpPr>
        <p:spPr bwMode="auto">
          <a:xfrm>
            <a:off x="5181600" y="2606675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82323" name="Line 19"/>
          <p:cNvSpPr>
            <a:spLocks noChangeShapeType="1"/>
          </p:cNvSpPr>
          <p:nvPr/>
        </p:nvSpPr>
        <p:spPr bwMode="auto">
          <a:xfrm flipH="1" flipV="1">
            <a:off x="4724400" y="2149475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68392" dir="1308085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82324" name="Line 20"/>
          <p:cNvSpPr>
            <a:spLocks noChangeShapeType="1"/>
          </p:cNvSpPr>
          <p:nvPr/>
        </p:nvSpPr>
        <p:spPr bwMode="auto">
          <a:xfrm flipV="1">
            <a:off x="2971800" y="2378075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82325" name="Line 21"/>
          <p:cNvSpPr>
            <a:spLocks noChangeShapeType="1"/>
          </p:cNvSpPr>
          <p:nvPr/>
        </p:nvSpPr>
        <p:spPr bwMode="auto">
          <a:xfrm>
            <a:off x="2752725" y="3600450"/>
            <a:ext cx="3475038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48275" tIns="70803" rIns="48275" bIns="70803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34833" name="Picture 2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295650"/>
            <a:ext cx="10223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4" name="Picture 2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63" y="3251200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5" name="Picture 2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1997075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6" name="Picture 2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3241675"/>
            <a:ext cx="8953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7" name="Picture 2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51338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8" name="Picture 2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2170113"/>
            <a:ext cx="1023937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9" name="Picture 28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06675"/>
            <a:ext cx="1023938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40" name="Line 29"/>
          <p:cNvSpPr>
            <a:spLocks noChangeShapeType="1"/>
          </p:cNvSpPr>
          <p:nvPr/>
        </p:nvSpPr>
        <p:spPr bwMode="auto">
          <a:xfrm>
            <a:off x="3352800" y="254317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841" name="Rectangle 30"/>
          <p:cNvSpPr>
            <a:spLocks noChangeArrowheads="1"/>
          </p:cNvSpPr>
          <p:nvPr/>
        </p:nvSpPr>
        <p:spPr bwMode="auto">
          <a:xfrm>
            <a:off x="2627313" y="2343150"/>
            <a:ext cx="71913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2000" b="1">
                <a:latin typeface="Helvetica" pitchFamily="34" charset="0"/>
              </a:rPr>
              <a:t>Link</a:t>
            </a:r>
          </a:p>
        </p:txBody>
      </p:sp>
      <p:sp>
        <p:nvSpPr>
          <p:cNvPr id="34842" name="Rectangle 31"/>
          <p:cNvSpPr>
            <a:spLocks noChangeArrowheads="1"/>
          </p:cNvSpPr>
          <p:nvPr/>
        </p:nvSpPr>
        <p:spPr bwMode="auto">
          <a:xfrm>
            <a:off x="666750" y="2620963"/>
            <a:ext cx="156527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>
              <a:lnSpc>
                <a:spcPts val="3600"/>
              </a:lnSpc>
              <a:tabLst>
                <a:tab pos="681038" algn="l"/>
                <a:tab pos="1357313" algn="l"/>
                <a:tab pos="2038350" algn="l"/>
              </a:tabLst>
            </a:pPr>
            <a:r>
              <a:rPr lang="en-US" altLang="zh-CN" sz="2900" b="1">
                <a:solidFill>
                  <a:srgbClr val="002060"/>
                </a:solidFill>
                <a:latin typeface="Helvetica" pitchFamily="34" charset="0"/>
              </a:rPr>
              <a:t>Area 1</a:t>
            </a:r>
          </a:p>
        </p:txBody>
      </p:sp>
      <p:sp>
        <p:nvSpPr>
          <p:cNvPr id="34843" name="Freeform 32"/>
          <p:cNvSpPr>
            <a:spLocks/>
          </p:cNvSpPr>
          <p:nvPr/>
        </p:nvSpPr>
        <p:spPr bwMode="auto">
          <a:xfrm>
            <a:off x="1143000" y="2365375"/>
            <a:ext cx="3479800" cy="2374900"/>
          </a:xfrm>
          <a:custGeom>
            <a:avLst/>
            <a:gdLst>
              <a:gd name="T0" fmla="*/ 2147483647 w 2192"/>
              <a:gd name="T1" fmla="*/ 2147483647 h 1496"/>
              <a:gd name="T2" fmla="*/ 0 w 2192"/>
              <a:gd name="T3" fmla="*/ 2147483647 h 1496"/>
              <a:gd name="T4" fmla="*/ 2147483647 w 2192"/>
              <a:gd name="T5" fmla="*/ 0 h 1496"/>
              <a:gd name="T6" fmla="*/ 2147483647 w 2192"/>
              <a:gd name="T7" fmla="*/ 0 h 1496"/>
              <a:gd name="T8" fmla="*/ 2147483647 w 2192"/>
              <a:gd name="T9" fmla="*/ 2147483647 h 1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2"/>
              <a:gd name="T16" fmla="*/ 0 h 1496"/>
              <a:gd name="T17" fmla="*/ 2192 w 2192"/>
              <a:gd name="T18" fmla="*/ 1496 h 1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2" h="1496">
                <a:moveTo>
                  <a:pt x="696" y="1496"/>
                </a:moveTo>
                <a:lnTo>
                  <a:pt x="0" y="1496"/>
                </a:lnTo>
                <a:lnTo>
                  <a:pt x="1494" y="0"/>
                </a:lnTo>
                <a:lnTo>
                  <a:pt x="2192" y="0"/>
                </a:lnTo>
                <a:lnTo>
                  <a:pt x="696" y="1496"/>
                </a:lnTo>
                <a:close/>
              </a:path>
            </a:pathLst>
          </a:custGeom>
          <a:noFill/>
          <a:ln w="38100">
            <a:solidFill>
              <a:srgbClr val="916EC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844" name="Rectangle 33"/>
          <p:cNvSpPr>
            <a:spLocks noChangeArrowheads="1"/>
          </p:cNvSpPr>
          <p:nvPr/>
        </p:nvSpPr>
        <p:spPr bwMode="auto">
          <a:xfrm>
            <a:off x="7196138" y="2740025"/>
            <a:ext cx="1566862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>
              <a:lnSpc>
                <a:spcPts val="3600"/>
              </a:lnSpc>
              <a:tabLst>
                <a:tab pos="681038" algn="l"/>
                <a:tab pos="1357313" algn="l"/>
                <a:tab pos="2038350" algn="l"/>
              </a:tabLst>
            </a:pPr>
            <a:r>
              <a:rPr lang="en-US" altLang="zh-CN" sz="2900" b="1">
                <a:solidFill>
                  <a:srgbClr val="002060"/>
                </a:solidFill>
                <a:latin typeface="Helvetica" pitchFamily="34" charset="0"/>
              </a:rPr>
              <a:t>Area 0</a:t>
            </a:r>
          </a:p>
        </p:txBody>
      </p:sp>
      <p:sp>
        <p:nvSpPr>
          <p:cNvPr id="34845" name="Rectangle 34"/>
          <p:cNvSpPr>
            <a:spLocks noChangeArrowheads="1"/>
          </p:cNvSpPr>
          <p:nvPr/>
        </p:nvSpPr>
        <p:spPr bwMode="auto">
          <a:xfrm>
            <a:off x="177800" y="3813175"/>
            <a:ext cx="1036638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2100" b="1">
                <a:latin typeface="Helvetica" pitchFamily="34" charset="0"/>
              </a:rPr>
              <a:t>Cost = 1785</a:t>
            </a:r>
          </a:p>
        </p:txBody>
      </p:sp>
      <p:sp>
        <p:nvSpPr>
          <p:cNvPr id="34846" name="Rectangle 35"/>
          <p:cNvSpPr>
            <a:spLocks noChangeArrowheads="1"/>
          </p:cNvSpPr>
          <p:nvPr/>
        </p:nvSpPr>
        <p:spPr bwMode="auto">
          <a:xfrm>
            <a:off x="4178300" y="2759075"/>
            <a:ext cx="13382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2100" b="1">
                <a:latin typeface="Helvetica" pitchFamily="34" charset="0"/>
              </a:rPr>
              <a:t>Cost = 10</a:t>
            </a:r>
          </a:p>
        </p:txBody>
      </p:sp>
      <p:sp>
        <p:nvSpPr>
          <p:cNvPr id="34847" name="Rectangle 36"/>
          <p:cNvSpPr>
            <a:spLocks noChangeArrowheads="1"/>
          </p:cNvSpPr>
          <p:nvPr/>
        </p:nvSpPr>
        <p:spPr bwMode="auto">
          <a:xfrm>
            <a:off x="5181600" y="3825875"/>
            <a:ext cx="118745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2100" b="1">
                <a:latin typeface="Helvetica" pitchFamily="34" charset="0"/>
              </a:rPr>
              <a:t>Cost = 6</a:t>
            </a:r>
          </a:p>
        </p:txBody>
      </p:sp>
      <p:sp>
        <p:nvSpPr>
          <p:cNvPr id="34848" name="Text Box 37"/>
          <p:cNvSpPr txBox="1">
            <a:spLocks noChangeArrowheads="1"/>
          </p:cNvSpPr>
          <p:nvPr/>
        </p:nvSpPr>
        <p:spPr bwMode="auto">
          <a:xfrm>
            <a:off x="285750" y="5715000"/>
            <a:ext cx="8677275" cy="812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025" tIns="36512" rIns="73025" bIns="36512">
            <a:spAutoFit/>
          </a:bodyPr>
          <a:lstStyle/>
          <a:p>
            <a:pPr eaLnBrk="0" hangingPunct="0">
              <a:defRPr/>
            </a:pPr>
            <a:r>
              <a:rPr lang="en-US" altLang="zh-CN" sz="2400" b="1" dirty="0">
                <a:latin typeface="Arial" charset="0"/>
              </a:rPr>
              <a:t>A list of information about all other routers in the internetwork. It shows the internetwork topology.</a:t>
            </a:r>
          </a:p>
        </p:txBody>
      </p:sp>
      <p:sp>
        <p:nvSpPr>
          <p:cNvPr id="34849" name="Rectangle 3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OSPF Terminology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"/>
          <p:cNvSpPr>
            <a:spLocks noChangeArrowheads="1"/>
          </p:cNvSpPr>
          <p:nvPr/>
        </p:nvSpPr>
        <p:spPr bwMode="auto">
          <a:xfrm>
            <a:off x="152400" y="1714500"/>
            <a:ext cx="8686800" cy="3273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04800" y="1866900"/>
            <a:ext cx="25431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b="1">
                <a:latin typeface="Helvetica" pitchFamily="34" charset="0"/>
              </a:rPr>
              <a:t>Autonomous System</a:t>
            </a:r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3200400" y="258603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5" name="Freeform 5"/>
          <p:cNvSpPr>
            <a:spLocks/>
          </p:cNvSpPr>
          <p:nvPr/>
        </p:nvSpPr>
        <p:spPr bwMode="auto">
          <a:xfrm>
            <a:off x="3276600" y="3614738"/>
            <a:ext cx="3927475" cy="1028700"/>
          </a:xfrm>
          <a:custGeom>
            <a:avLst/>
            <a:gdLst>
              <a:gd name="T0" fmla="*/ 0 w 2474"/>
              <a:gd name="T1" fmla="*/ 0 h 648"/>
              <a:gd name="T2" fmla="*/ 0 w 2474"/>
              <a:gd name="T3" fmla="*/ 2147483647 h 648"/>
              <a:gd name="T4" fmla="*/ 2147483647 w 2474"/>
              <a:gd name="T5" fmla="*/ 2147483647 h 648"/>
              <a:gd name="T6" fmla="*/ 2147483647 w 2474"/>
              <a:gd name="T7" fmla="*/ 2147483647 h 648"/>
              <a:gd name="T8" fmla="*/ 0 60000 65536"/>
              <a:gd name="T9" fmla="*/ 0 60000 65536"/>
              <a:gd name="T10" fmla="*/ 0 60000 65536"/>
              <a:gd name="T11" fmla="*/ 0 60000 65536"/>
              <a:gd name="T12" fmla="*/ 0 w 2474"/>
              <a:gd name="T13" fmla="*/ 0 h 648"/>
              <a:gd name="T14" fmla="*/ 2474 w 2474"/>
              <a:gd name="T15" fmla="*/ 648 h 6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4" h="648">
                <a:moveTo>
                  <a:pt x="0" y="0"/>
                </a:moveTo>
                <a:lnTo>
                  <a:pt x="0" y="335"/>
                </a:lnTo>
                <a:lnTo>
                  <a:pt x="2474" y="335"/>
                </a:lnTo>
                <a:lnTo>
                  <a:pt x="2474" y="648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4358" name="AutoShape 6"/>
          <p:cNvSpPr>
            <a:spLocks noChangeArrowheads="1"/>
          </p:cNvSpPr>
          <p:nvPr/>
        </p:nvSpPr>
        <p:spPr bwMode="auto">
          <a:xfrm>
            <a:off x="6189663" y="4648200"/>
            <a:ext cx="2087562" cy="885825"/>
          </a:xfrm>
          <a:prstGeom prst="roundRect">
            <a:avLst>
              <a:gd name="adj" fmla="val 12495"/>
            </a:avLst>
          </a:prstGeom>
          <a:solidFill>
            <a:srgbClr val="C1CEFF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86993" tIns="127589" rIns="86993" bIns="127589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6184900" y="4703763"/>
            <a:ext cx="2138363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27589">
            <a:spAutoFit/>
          </a:bodyPr>
          <a:lstStyle/>
          <a:p>
            <a:pPr algn="ctr" defTabSz="1028700" eaLnBrk="0" hangingPunct="0"/>
            <a:r>
              <a:rPr lang="en-US" altLang="zh-CN" b="1">
                <a:latin typeface="Helvetica" pitchFamily="34" charset="0"/>
              </a:rPr>
              <a:t>Routing</a:t>
            </a:r>
          </a:p>
          <a:p>
            <a:pPr algn="ctr" defTabSz="1028700" eaLnBrk="0" hangingPunct="0"/>
            <a:r>
              <a:rPr lang="en-US" altLang="zh-CN" b="1">
                <a:latin typeface="Helvetica" pitchFamily="34" charset="0"/>
              </a:rPr>
              <a:t>Table</a:t>
            </a:r>
          </a:p>
          <a:p>
            <a:pPr algn="ctr" defTabSz="1028700" eaLnBrk="0" hangingPunct="0"/>
            <a:r>
              <a:rPr lang="en-US" altLang="zh-CN" b="1">
                <a:latin typeface="Helvetica" pitchFamily="34" charset="0"/>
              </a:rPr>
              <a:t>Lists Best Routes</a:t>
            </a:r>
            <a:endParaRPr lang="en-US" altLang="zh-CN" b="1" i="1">
              <a:latin typeface="Helvetica" pitchFamily="34" charset="0"/>
            </a:endParaRPr>
          </a:p>
        </p:txBody>
      </p:sp>
      <p:sp>
        <p:nvSpPr>
          <p:cNvPr id="35848" name="Freeform 8"/>
          <p:cNvSpPr>
            <a:spLocks/>
          </p:cNvSpPr>
          <p:nvPr/>
        </p:nvSpPr>
        <p:spPr bwMode="auto">
          <a:xfrm>
            <a:off x="3200400" y="3590925"/>
            <a:ext cx="1670050" cy="1039813"/>
          </a:xfrm>
          <a:custGeom>
            <a:avLst/>
            <a:gdLst>
              <a:gd name="T0" fmla="*/ 0 w 1052"/>
              <a:gd name="T1" fmla="*/ 0 h 511"/>
              <a:gd name="T2" fmla="*/ 0 w 1052"/>
              <a:gd name="T3" fmla="*/ 2147483647 h 511"/>
              <a:gd name="T4" fmla="*/ 2147483647 w 1052"/>
              <a:gd name="T5" fmla="*/ 2147483647 h 511"/>
              <a:gd name="T6" fmla="*/ 2147483647 w 1052"/>
              <a:gd name="T7" fmla="*/ 2147483647 h 511"/>
              <a:gd name="T8" fmla="*/ 0 60000 65536"/>
              <a:gd name="T9" fmla="*/ 0 60000 65536"/>
              <a:gd name="T10" fmla="*/ 0 60000 65536"/>
              <a:gd name="T11" fmla="*/ 0 60000 65536"/>
              <a:gd name="T12" fmla="*/ 0 w 1052"/>
              <a:gd name="T13" fmla="*/ 0 h 511"/>
              <a:gd name="T14" fmla="*/ 1052 w 1052"/>
              <a:gd name="T15" fmla="*/ 511 h 5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2" h="511">
                <a:moveTo>
                  <a:pt x="0" y="0"/>
                </a:moveTo>
                <a:lnTo>
                  <a:pt x="0" y="297"/>
                </a:lnTo>
                <a:lnTo>
                  <a:pt x="1052" y="297"/>
                </a:lnTo>
                <a:lnTo>
                  <a:pt x="1050" y="511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4361" name="AutoShape 9"/>
          <p:cNvSpPr>
            <a:spLocks noChangeArrowheads="1"/>
          </p:cNvSpPr>
          <p:nvPr/>
        </p:nvSpPr>
        <p:spPr bwMode="auto">
          <a:xfrm>
            <a:off x="4073525" y="4641850"/>
            <a:ext cx="2000250" cy="885825"/>
          </a:xfrm>
          <a:prstGeom prst="roundRect">
            <a:avLst>
              <a:gd name="adj" fmla="val 12495"/>
            </a:avLst>
          </a:prstGeom>
          <a:solidFill>
            <a:srgbClr val="E3BEFF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77327" tIns="113412" rIns="77327" bIns="113412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4084638" y="4629150"/>
            <a:ext cx="19335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327" tIns="113412" rIns="77327" bIns="113412"/>
          <a:lstStyle/>
          <a:p>
            <a:pPr algn="ctr" defTabSz="1028700" eaLnBrk="0" hangingPunct="0"/>
            <a:r>
              <a:rPr lang="en-US" altLang="zh-CN" b="1">
                <a:latin typeface="Helvetica" pitchFamily="34" charset="0"/>
              </a:rPr>
              <a:t>Topology </a:t>
            </a:r>
          </a:p>
          <a:p>
            <a:pPr algn="ctr" defTabSz="1028700" eaLnBrk="0" hangingPunct="0"/>
            <a:r>
              <a:rPr lang="en-US" altLang="zh-CN" b="1">
                <a:latin typeface="Helvetica" pitchFamily="34" charset="0"/>
              </a:rPr>
              <a:t>Database</a:t>
            </a:r>
          </a:p>
          <a:p>
            <a:pPr algn="ctr" defTabSz="1028700" eaLnBrk="0" hangingPunct="0"/>
            <a:r>
              <a:rPr lang="en-US" altLang="zh-CN" b="1">
                <a:latin typeface="Helvetica" pitchFamily="34" charset="0"/>
              </a:rPr>
              <a:t>Lists All Routes</a:t>
            </a:r>
            <a:endParaRPr lang="en-US" altLang="zh-CN" b="1" i="1">
              <a:latin typeface="Helvetica" pitchFamily="34" charset="0"/>
            </a:endParaRPr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3106738" y="3576638"/>
            <a:ext cx="1587" cy="1074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4364" name="AutoShape 12"/>
          <p:cNvSpPr>
            <a:spLocks noChangeArrowheads="1"/>
          </p:cNvSpPr>
          <p:nvPr/>
        </p:nvSpPr>
        <p:spPr bwMode="auto">
          <a:xfrm>
            <a:off x="2105025" y="4664075"/>
            <a:ext cx="1857375" cy="857250"/>
          </a:xfrm>
          <a:prstGeom prst="roundRect">
            <a:avLst>
              <a:gd name="adj" fmla="val 12495"/>
            </a:avLst>
          </a:prstGeom>
          <a:solidFill>
            <a:srgbClr val="C8FEC8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68735" tIns="100811" rIns="68735" bIns="100811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2051050" y="4587875"/>
            <a:ext cx="1935163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735" tIns="100811" rIns="68735" bIns="100811"/>
          <a:lstStyle/>
          <a:p>
            <a:pPr algn="ctr" defTabSz="1028700" eaLnBrk="0" hangingPunct="0"/>
            <a:r>
              <a:rPr lang="en-US" altLang="zh-CN" b="1">
                <a:latin typeface="Helvetica" pitchFamily="34" charset="0"/>
              </a:rPr>
              <a:t>Neighborship </a:t>
            </a:r>
          </a:p>
          <a:p>
            <a:pPr algn="ctr" defTabSz="1028700" eaLnBrk="0" hangingPunct="0"/>
            <a:r>
              <a:rPr lang="en-US" altLang="zh-CN" b="1">
                <a:latin typeface="Helvetica" pitchFamily="34" charset="0"/>
              </a:rPr>
              <a:t>Database</a:t>
            </a:r>
          </a:p>
          <a:p>
            <a:pPr algn="ctr" defTabSz="1028700" eaLnBrk="0" hangingPunct="0"/>
            <a:r>
              <a:rPr lang="en-US" altLang="zh-CN" b="1">
                <a:latin typeface="Helvetica" pitchFamily="34" charset="0"/>
              </a:rPr>
              <a:t>Lists Neighbors</a:t>
            </a:r>
            <a:endParaRPr lang="en-US" altLang="zh-CN" b="1" i="1">
              <a:latin typeface="Helvetica" pitchFamily="34" charset="0"/>
            </a:endParaRPr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4178300" y="2662238"/>
            <a:ext cx="13382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2100" b="1">
                <a:latin typeface="Helvetica" pitchFamily="34" charset="0"/>
              </a:rPr>
              <a:t>Cost = 10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177800" y="3716338"/>
            <a:ext cx="1036638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2100" b="1">
                <a:latin typeface="Helvetica" pitchFamily="34" charset="0"/>
              </a:rPr>
              <a:t>Cost = 1785</a:t>
            </a: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5181600" y="3729038"/>
            <a:ext cx="118745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2100" b="1">
                <a:latin typeface="Helvetica" pitchFamily="34" charset="0"/>
              </a:rPr>
              <a:t>Cost = 6</a:t>
            </a:r>
          </a:p>
        </p:txBody>
      </p:sp>
      <p:grpSp>
        <p:nvGrpSpPr>
          <p:cNvPr id="35857" name="Group 17"/>
          <p:cNvGrpSpPr>
            <a:grpSpLocks/>
          </p:cNvGrpSpPr>
          <p:nvPr/>
        </p:nvGrpSpPr>
        <p:grpSpPr bwMode="auto">
          <a:xfrm>
            <a:off x="6586538" y="1747838"/>
            <a:ext cx="1643062" cy="685800"/>
            <a:chOff x="4272" y="1056"/>
            <a:chExt cx="1035" cy="432"/>
          </a:xfrm>
        </p:grpSpPr>
        <p:sp>
          <p:nvSpPr>
            <p:cNvPr id="35878" name="Rectangle 18"/>
            <p:cNvSpPr>
              <a:spLocks noChangeArrowheads="1"/>
            </p:cNvSpPr>
            <p:nvPr/>
          </p:nvSpPr>
          <p:spPr bwMode="auto">
            <a:xfrm>
              <a:off x="4464" y="1056"/>
              <a:ext cx="84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8275" tIns="70803" rIns="48275" bIns="70803"/>
            <a:lstStyle/>
            <a:p>
              <a:pPr eaLnBrk="0" hangingPunct="0"/>
              <a:r>
                <a:rPr lang="en-US" altLang="zh-CN" sz="2100" b="1">
                  <a:latin typeface="Helvetica" pitchFamily="34" charset="0"/>
                </a:rPr>
                <a:t>Neighbors</a:t>
              </a:r>
            </a:p>
          </p:txBody>
        </p:sp>
        <p:sp>
          <p:nvSpPr>
            <p:cNvPr id="35879" name="Line 19"/>
            <p:cNvSpPr>
              <a:spLocks noChangeShapeType="1"/>
            </p:cNvSpPr>
            <p:nvPr/>
          </p:nvSpPr>
          <p:spPr bwMode="auto">
            <a:xfrm flipH="1">
              <a:off x="4272" y="124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80" name="Line 20"/>
            <p:cNvSpPr>
              <a:spLocks noChangeShapeType="1"/>
            </p:cNvSpPr>
            <p:nvPr/>
          </p:nvSpPr>
          <p:spPr bwMode="auto">
            <a:xfrm flipH="1">
              <a:off x="4560" y="12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84373" name="Freeform 21"/>
          <p:cNvSpPr>
            <a:spLocks/>
          </p:cNvSpPr>
          <p:nvPr/>
        </p:nvSpPr>
        <p:spPr bwMode="auto">
          <a:xfrm rot="18864578">
            <a:off x="962819" y="3909219"/>
            <a:ext cx="2209800" cy="173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" y="0"/>
              </a:cxn>
              <a:cxn ang="0">
                <a:pos x="912" y="96"/>
              </a:cxn>
              <a:cxn ang="0">
                <a:pos x="2016" y="96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571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28398" dir="1593903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84374" name="Line 22"/>
          <p:cNvSpPr>
            <a:spLocks noChangeShapeType="1"/>
          </p:cNvSpPr>
          <p:nvPr/>
        </p:nvSpPr>
        <p:spPr bwMode="auto">
          <a:xfrm>
            <a:off x="5486400" y="2814638"/>
            <a:ext cx="838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84375" name="Line 23"/>
          <p:cNvSpPr>
            <a:spLocks noChangeShapeType="1"/>
          </p:cNvSpPr>
          <p:nvPr/>
        </p:nvSpPr>
        <p:spPr bwMode="auto">
          <a:xfrm>
            <a:off x="5181600" y="2509838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84376" name="Line 24"/>
          <p:cNvSpPr>
            <a:spLocks noChangeShapeType="1"/>
          </p:cNvSpPr>
          <p:nvPr/>
        </p:nvSpPr>
        <p:spPr bwMode="auto">
          <a:xfrm flipH="1" flipV="1">
            <a:off x="4724400" y="2052638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68392" dir="1308085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84377" name="Line 25"/>
          <p:cNvSpPr>
            <a:spLocks noChangeShapeType="1"/>
          </p:cNvSpPr>
          <p:nvPr/>
        </p:nvSpPr>
        <p:spPr bwMode="auto">
          <a:xfrm flipV="1">
            <a:off x="2971800" y="2281238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84378" name="Line 26"/>
          <p:cNvSpPr>
            <a:spLocks noChangeShapeType="1"/>
          </p:cNvSpPr>
          <p:nvPr/>
        </p:nvSpPr>
        <p:spPr bwMode="auto">
          <a:xfrm>
            <a:off x="2752725" y="3503613"/>
            <a:ext cx="3475038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48275" tIns="70803" rIns="48275" bIns="70803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35864" name="Picture 2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198813"/>
            <a:ext cx="10223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5" name="Picture 28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63" y="3154363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6" name="Picture 2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1900238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7" name="Picture 3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3144838"/>
            <a:ext cx="89535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8" name="Picture 3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54500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9" name="Picture 3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2073275"/>
            <a:ext cx="102393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70" name="Picture 3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09838"/>
            <a:ext cx="1023938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71" name="Line 34"/>
          <p:cNvSpPr>
            <a:spLocks noChangeShapeType="1"/>
          </p:cNvSpPr>
          <p:nvPr/>
        </p:nvSpPr>
        <p:spPr bwMode="auto">
          <a:xfrm>
            <a:off x="3352800" y="2446338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872" name="Rectangle 35"/>
          <p:cNvSpPr>
            <a:spLocks noChangeArrowheads="1"/>
          </p:cNvSpPr>
          <p:nvPr/>
        </p:nvSpPr>
        <p:spPr bwMode="auto">
          <a:xfrm>
            <a:off x="2700338" y="2179638"/>
            <a:ext cx="6461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/>
            <a:r>
              <a:rPr lang="en-US" altLang="zh-CN" sz="2000" b="1">
                <a:latin typeface="Helvetica" pitchFamily="34" charset="0"/>
              </a:rPr>
              <a:t>Link</a:t>
            </a:r>
          </a:p>
        </p:txBody>
      </p:sp>
      <p:sp>
        <p:nvSpPr>
          <p:cNvPr id="35873" name="Rectangle 36"/>
          <p:cNvSpPr>
            <a:spLocks noChangeArrowheads="1"/>
          </p:cNvSpPr>
          <p:nvPr/>
        </p:nvSpPr>
        <p:spPr bwMode="auto">
          <a:xfrm>
            <a:off x="666750" y="2524125"/>
            <a:ext cx="156527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>
              <a:lnSpc>
                <a:spcPts val="3600"/>
              </a:lnSpc>
              <a:tabLst>
                <a:tab pos="681038" algn="l"/>
                <a:tab pos="1357313" algn="l"/>
                <a:tab pos="2038350" algn="l"/>
              </a:tabLst>
            </a:pPr>
            <a:r>
              <a:rPr lang="en-US" altLang="zh-CN" sz="2900" b="1">
                <a:solidFill>
                  <a:srgbClr val="002060"/>
                </a:solidFill>
                <a:latin typeface="Helvetica" pitchFamily="34" charset="0"/>
              </a:rPr>
              <a:t>Area 1</a:t>
            </a:r>
          </a:p>
        </p:txBody>
      </p:sp>
      <p:sp>
        <p:nvSpPr>
          <p:cNvPr id="35874" name="Freeform 37"/>
          <p:cNvSpPr>
            <a:spLocks/>
          </p:cNvSpPr>
          <p:nvPr/>
        </p:nvSpPr>
        <p:spPr bwMode="auto">
          <a:xfrm>
            <a:off x="1143000" y="2268538"/>
            <a:ext cx="3479800" cy="2374900"/>
          </a:xfrm>
          <a:custGeom>
            <a:avLst/>
            <a:gdLst>
              <a:gd name="T0" fmla="*/ 2147483647 w 2192"/>
              <a:gd name="T1" fmla="*/ 2147483647 h 1496"/>
              <a:gd name="T2" fmla="*/ 0 w 2192"/>
              <a:gd name="T3" fmla="*/ 2147483647 h 1496"/>
              <a:gd name="T4" fmla="*/ 2147483647 w 2192"/>
              <a:gd name="T5" fmla="*/ 0 h 1496"/>
              <a:gd name="T6" fmla="*/ 2147483647 w 2192"/>
              <a:gd name="T7" fmla="*/ 0 h 1496"/>
              <a:gd name="T8" fmla="*/ 2147483647 w 2192"/>
              <a:gd name="T9" fmla="*/ 2147483647 h 1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2"/>
              <a:gd name="T16" fmla="*/ 0 h 1496"/>
              <a:gd name="T17" fmla="*/ 2192 w 2192"/>
              <a:gd name="T18" fmla="*/ 1496 h 1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2" h="1496">
                <a:moveTo>
                  <a:pt x="696" y="1496"/>
                </a:moveTo>
                <a:lnTo>
                  <a:pt x="0" y="1496"/>
                </a:lnTo>
                <a:lnTo>
                  <a:pt x="1494" y="0"/>
                </a:lnTo>
                <a:lnTo>
                  <a:pt x="2192" y="0"/>
                </a:lnTo>
                <a:lnTo>
                  <a:pt x="696" y="1496"/>
                </a:lnTo>
                <a:close/>
              </a:path>
            </a:pathLst>
          </a:custGeom>
          <a:noFill/>
          <a:ln w="38100">
            <a:solidFill>
              <a:srgbClr val="916EC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875" name="Rectangle 38"/>
          <p:cNvSpPr>
            <a:spLocks noChangeArrowheads="1"/>
          </p:cNvSpPr>
          <p:nvPr/>
        </p:nvSpPr>
        <p:spPr bwMode="auto">
          <a:xfrm>
            <a:off x="7196138" y="2900363"/>
            <a:ext cx="1566862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275" tIns="70803" rIns="48275" bIns="70803"/>
          <a:lstStyle/>
          <a:p>
            <a:pPr defTabSz="1790700" eaLnBrk="0" hangingPunct="0">
              <a:lnSpc>
                <a:spcPts val="3600"/>
              </a:lnSpc>
              <a:tabLst>
                <a:tab pos="681038" algn="l"/>
                <a:tab pos="1357313" algn="l"/>
                <a:tab pos="2038350" algn="l"/>
              </a:tabLst>
            </a:pPr>
            <a:r>
              <a:rPr lang="en-US" altLang="zh-CN" sz="2900" b="1">
                <a:solidFill>
                  <a:srgbClr val="002060"/>
                </a:solidFill>
                <a:latin typeface="Helvetica" pitchFamily="34" charset="0"/>
              </a:rPr>
              <a:t>Area 0</a:t>
            </a:r>
          </a:p>
        </p:txBody>
      </p:sp>
      <p:sp>
        <p:nvSpPr>
          <p:cNvPr id="35876" name="Text Box 39"/>
          <p:cNvSpPr txBox="1">
            <a:spLocks noChangeArrowheads="1"/>
          </p:cNvSpPr>
          <p:nvPr/>
        </p:nvSpPr>
        <p:spPr bwMode="auto">
          <a:xfrm>
            <a:off x="1609725" y="5572125"/>
            <a:ext cx="7177088" cy="812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025" tIns="36512" rIns="73025" bIns="36512">
            <a:spAutoFit/>
          </a:bodyPr>
          <a:lstStyle/>
          <a:p>
            <a:pPr eaLnBrk="0" hangingPunct="0">
              <a:defRPr/>
            </a:pPr>
            <a:r>
              <a:rPr lang="en-US" altLang="zh-CN" sz="2400" b="1" dirty="0">
                <a:latin typeface="Arial" charset="0"/>
              </a:rPr>
              <a:t>Sometimes known as the forwarding database</a:t>
            </a:r>
          </a:p>
          <a:p>
            <a:pPr eaLnBrk="0" hangingPunct="0">
              <a:defRPr/>
            </a:pPr>
            <a:r>
              <a:rPr lang="en-US" altLang="zh-CN" sz="2400" b="1" dirty="0">
                <a:latin typeface="Arial" charset="0"/>
              </a:rPr>
              <a:t>The routing table for each router is unique.</a:t>
            </a:r>
          </a:p>
        </p:txBody>
      </p:sp>
      <p:sp>
        <p:nvSpPr>
          <p:cNvPr id="35877" name="Rectangle 4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OSPF Terminology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Freeform 2"/>
          <p:cNvSpPr>
            <a:spLocks/>
          </p:cNvSpPr>
          <p:nvPr/>
        </p:nvSpPr>
        <p:spPr bwMode="auto">
          <a:xfrm rot="18864578">
            <a:off x="962819" y="3723481"/>
            <a:ext cx="2209800" cy="173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" y="0"/>
              </a:cxn>
              <a:cxn ang="0">
                <a:pos x="912" y="96"/>
              </a:cxn>
              <a:cxn ang="0">
                <a:pos x="2016" y="96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571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28398" dir="1593903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86403" name="Line 3"/>
          <p:cNvSpPr>
            <a:spLocks noChangeShapeType="1"/>
          </p:cNvSpPr>
          <p:nvPr/>
        </p:nvSpPr>
        <p:spPr bwMode="auto">
          <a:xfrm>
            <a:off x="5486400" y="2628900"/>
            <a:ext cx="838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86404" name="Line 4"/>
          <p:cNvSpPr>
            <a:spLocks noChangeShapeType="1"/>
          </p:cNvSpPr>
          <p:nvPr/>
        </p:nvSpPr>
        <p:spPr bwMode="auto">
          <a:xfrm>
            <a:off x="5181600" y="2324100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86405" name="Line 5"/>
          <p:cNvSpPr>
            <a:spLocks noChangeShapeType="1"/>
          </p:cNvSpPr>
          <p:nvPr/>
        </p:nvSpPr>
        <p:spPr bwMode="auto">
          <a:xfrm flipH="1" flipV="1">
            <a:off x="4724400" y="1866900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68392" dir="1308085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86406" name="Line 6"/>
          <p:cNvSpPr>
            <a:spLocks noChangeShapeType="1"/>
          </p:cNvSpPr>
          <p:nvPr/>
        </p:nvSpPr>
        <p:spPr bwMode="auto">
          <a:xfrm flipV="1">
            <a:off x="2971800" y="2095500"/>
            <a:ext cx="13716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86407" name="Line 7"/>
          <p:cNvSpPr>
            <a:spLocks noChangeShapeType="1"/>
          </p:cNvSpPr>
          <p:nvPr/>
        </p:nvSpPr>
        <p:spPr bwMode="auto">
          <a:xfrm>
            <a:off x="2752725" y="3317875"/>
            <a:ext cx="3475038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48275" tIns="70803" rIns="48275" bIns="70803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36872" name="Picture 8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013075"/>
            <a:ext cx="10223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3" name="Picture 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63" y="2968625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4" name="Picture 1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1714500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5" name="Picture 11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63" y="2959100"/>
            <a:ext cx="8001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6" name="Picture 1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68763"/>
            <a:ext cx="10223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7" name="Picture 1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1887538"/>
            <a:ext cx="1023937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8" name="Picture 1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24100"/>
            <a:ext cx="1023938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6416" name="Text Box 16"/>
          <p:cNvSpPr txBox="1">
            <a:spLocks noChangeArrowheads="1"/>
          </p:cNvSpPr>
          <p:nvPr/>
        </p:nvSpPr>
        <p:spPr bwMode="auto">
          <a:xfrm>
            <a:off x="4427538" y="1997075"/>
            <a:ext cx="4762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eaLnBrk="0" hangingPunct="0">
              <a:defRPr/>
            </a:pP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DR</a:t>
            </a:r>
          </a:p>
        </p:txBody>
      </p:sp>
      <p:sp>
        <p:nvSpPr>
          <p:cNvPr id="486417" name="Text Box 17"/>
          <p:cNvSpPr txBox="1">
            <a:spLocks noChangeArrowheads="1"/>
          </p:cNvSpPr>
          <p:nvPr/>
        </p:nvSpPr>
        <p:spPr bwMode="auto">
          <a:xfrm>
            <a:off x="6300788" y="3221038"/>
            <a:ext cx="641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eaLnBrk="0" hangingPunct="0">
              <a:defRPr/>
            </a:pP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BDR</a:t>
            </a:r>
          </a:p>
        </p:txBody>
      </p:sp>
      <p:sp>
        <p:nvSpPr>
          <p:cNvPr id="36881" name="Rectangle 1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OSPF Terminology</a:t>
            </a:r>
          </a:p>
        </p:txBody>
      </p:sp>
      <p:grpSp>
        <p:nvGrpSpPr>
          <p:cNvPr id="2" name="组合 21"/>
          <p:cNvGrpSpPr>
            <a:grpSpLocks/>
          </p:cNvGrpSpPr>
          <p:nvPr/>
        </p:nvGrpSpPr>
        <p:grpSpPr bwMode="auto">
          <a:xfrm>
            <a:off x="1857375" y="3805238"/>
            <a:ext cx="7000875" cy="1695450"/>
            <a:chOff x="1857357" y="3805230"/>
            <a:chExt cx="7000924" cy="1695472"/>
          </a:xfrm>
        </p:grpSpPr>
        <p:sp>
          <p:nvSpPr>
            <p:cNvPr id="486415" name="Text Box 15"/>
            <p:cNvSpPr txBox="1">
              <a:spLocks noChangeArrowheads="1"/>
            </p:cNvSpPr>
            <p:nvPr/>
          </p:nvSpPr>
          <p:spPr bwMode="auto">
            <a:xfrm>
              <a:off x="1857357" y="4300536"/>
              <a:ext cx="7000924" cy="120016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AU" sz="2400" dirty="0">
                  <a:latin typeface="Arial" pitchFamily="34" charset="0"/>
                </a:rPr>
                <a:t>One router on </a:t>
              </a:r>
              <a:r>
                <a:rPr lang="en-AU" sz="2400" dirty="0">
                  <a:solidFill>
                    <a:schemeClr val="tx1"/>
                  </a:solidFill>
                  <a:latin typeface="Arial" pitchFamily="34" charset="0"/>
                </a:rPr>
                <a:t>an</a:t>
              </a:r>
              <a:r>
                <a:rPr lang="en-AU" sz="2400" dirty="0">
                  <a:latin typeface="Arial" pitchFamily="34" charset="0"/>
                </a:rPr>
                <a:t> OSPF </a:t>
              </a:r>
              <a:r>
                <a:rPr lang="en-AU" sz="2400" dirty="0" err="1">
                  <a:latin typeface="Arial" pitchFamily="34" charset="0"/>
                </a:rPr>
                <a:t>multiaccess</a:t>
              </a:r>
              <a:r>
                <a:rPr lang="en-AU" sz="2400" dirty="0">
                  <a:latin typeface="Arial" pitchFamily="34" charset="0"/>
                </a:rPr>
                <a:t> network that is elected to represent all the routers in that network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357424" y="3805230"/>
              <a:ext cx="5429288" cy="46196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AU" sz="2400" dirty="0">
                  <a:solidFill>
                    <a:schemeClr val="accent3"/>
                  </a:solidFill>
                  <a:latin typeface="Arial" pitchFamily="34" charset="0"/>
                </a:rPr>
                <a:t>Designated Router (DR)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2428875" y="5610225"/>
            <a:ext cx="5357813" cy="46196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AU" sz="2400" dirty="0">
                <a:solidFill>
                  <a:schemeClr val="accent3"/>
                </a:solidFill>
                <a:latin typeface="Arial" pitchFamily="34" charset="0"/>
              </a:rPr>
              <a:t>Backup Designated Router (BDR)</a:t>
            </a:r>
            <a:endParaRPr lang="zh-CN" altLang="en-US" sz="2400" dirty="0">
              <a:solidFill>
                <a:schemeClr val="accent3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1500" y="6110288"/>
            <a:ext cx="8572500" cy="4619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en-AU" sz="2400" dirty="0">
                <a:latin typeface="Arial" pitchFamily="34" charset="0"/>
              </a:rPr>
              <a:t>A standby router that becomes the DR, if the original DR fails. </a:t>
            </a:r>
            <a:endParaRPr lang="en-US" altLang="zh-CN" sz="2400" dirty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RIP History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857375"/>
            <a:ext cx="8929687" cy="46434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latin typeface="Arial" charset="0"/>
                <a:cs typeface="Arial" charset="0"/>
              </a:rPr>
              <a:t>RIP v1 is considered an </a:t>
            </a:r>
            <a:r>
              <a:rPr lang="en-US" altLang="zh-CN" sz="2800" smtClean="0">
                <a:solidFill>
                  <a:schemeClr val="hlink"/>
                </a:solidFill>
                <a:latin typeface="Arial" charset="0"/>
                <a:cs typeface="Arial" charset="0"/>
              </a:rPr>
              <a:t>interior gateway protocol</a:t>
            </a:r>
            <a:r>
              <a:rPr lang="en-US" altLang="zh-CN" sz="2800" smtClean="0">
                <a:latin typeface="Arial" charset="0"/>
                <a:cs typeface="Arial" charset="0"/>
              </a:rPr>
              <a:t> that is classful.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smtClean="0">
                <a:latin typeface="Arial" charset="0"/>
                <a:cs typeface="Arial" charset="0"/>
              </a:rPr>
              <a:t>RIP v1 is a </a:t>
            </a:r>
            <a:r>
              <a:rPr lang="en-US" altLang="zh-CN" sz="2800" smtClean="0">
                <a:solidFill>
                  <a:schemeClr val="hlink"/>
                </a:solidFill>
                <a:latin typeface="Arial" charset="0"/>
                <a:cs typeface="Arial" charset="0"/>
              </a:rPr>
              <a:t>distance vector protocol</a:t>
            </a:r>
            <a:r>
              <a:rPr lang="en-US" altLang="zh-CN" sz="2800" smtClean="0">
                <a:latin typeface="Arial" charset="0"/>
                <a:cs typeface="Arial" charset="0"/>
              </a:rPr>
              <a:t> that broadcasts its entire routing table to each neighbor router at predetermined intervals. The default interval is </a:t>
            </a:r>
            <a:r>
              <a:rPr lang="en-US" altLang="zh-CN" sz="2800" smtClean="0">
                <a:solidFill>
                  <a:schemeClr val="hlink"/>
                </a:solidFill>
                <a:latin typeface="Arial" charset="0"/>
                <a:cs typeface="Arial" charset="0"/>
              </a:rPr>
              <a:t>30 seconds</a:t>
            </a:r>
            <a:r>
              <a:rPr lang="en-US" altLang="zh-CN" sz="2800" smtClean="0">
                <a:latin typeface="Arial" charset="0"/>
                <a:cs typeface="Arial" charset="0"/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smtClean="0">
                <a:latin typeface="Arial" charset="0"/>
                <a:cs typeface="Arial" charset="0"/>
              </a:rPr>
              <a:t>RIP uses </a:t>
            </a:r>
            <a:r>
              <a:rPr lang="en-US" altLang="zh-CN" sz="2800" smtClean="0">
                <a:solidFill>
                  <a:schemeClr val="hlink"/>
                </a:solidFill>
                <a:latin typeface="Arial" charset="0"/>
                <a:cs typeface="Arial" charset="0"/>
              </a:rPr>
              <a:t>hop count</a:t>
            </a:r>
            <a:r>
              <a:rPr lang="en-US" altLang="zh-CN" sz="2800" smtClean="0">
                <a:latin typeface="Arial" charset="0"/>
                <a:cs typeface="Arial" charset="0"/>
              </a:rPr>
              <a:t> as a metric, with </a:t>
            </a:r>
            <a:r>
              <a:rPr lang="en-US" altLang="zh-CN" sz="2800" smtClean="0">
                <a:solidFill>
                  <a:schemeClr val="hlink"/>
                </a:solidFill>
                <a:latin typeface="Arial" charset="0"/>
                <a:cs typeface="Arial" charset="0"/>
              </a:rPr>
              <a:t>15</a:t>
            </a:r>
            <a:r>
              <a:rPr lang="en-US" altLang="zh-CN" sz="2800" smtClean="0">
                <a:latin typeface="Arial" charset="0"/>
                <a:cs typeface="Arial" charset="0"/>
              </a:rPr>
              <a:t> as the maximum number of hops.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latin typeface="Arial" charset="0"/>
                <a:cs typeface="Arial" charset="0"/>
              </a:rPr>
              <a:t>RIP v1 is capable of </a:t>
            </a:r>
            <a:r>
              <a:rPr lang="en-US" altLang="zh-CN" sz="2800" smtClean="0">
                <a:solidFill>
                  <a:schemeClr val="hlink"/>
                </a:solidFill>
                <a:latin typeface="Arial" charset="0"/>
                <a:cs typeface="Arial" charset="0"/>
              </a:rPr>
              <a:t>load balancing</a:t>
            </a:r>
            <a:r>
              <a:rPr lang="en-US" altLang="zh-CN" sz="2800" smtClean="0">
                <a:latin typeface="Arial" charset="0"/>
                <a:cs typeface="Arial" charset="0"/>
              </a:rPr>
              <a:t> over as many as six equal-cost paths, with four paths as the default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Arial" charset="0"/>
                <a:cs typeface="Arial" charset="0"/>
              </a:rPr>
              <a:t>RIP was originally specified in RFC 1058</a:t>
            </a:r>
            <a:endParaRPr lang="en-US" altLang="zh-CN" sz="28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 smtClean="0"/>
              <a:t>OSPF Areas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785938"/>
            <a:ext cx="8747125" cy="3922712"/>
          </a:xfrm>
        </p:spPr>
        <p:txBody>
          <a:bodyPr/>
          <a:lstStyle/>
          <a:p>
            <a:pPr marL="288925" indent="-288925" defTabSz="814388" eaLnBrk="1" hangingPunct="1">
              <a:lnSpc>
                <a:spcPct val="140000"/>
              </a:lnSpc>
            </a:pPr>
            <a:r>
              <a:rPr lang="en-US" altLang="zh-CN" sz="2400" smtClean="0"/>
              <a:t>Areas are defined with a 32 bits number</a:t>
            </a:r>
          </a:p>
          <a:p>
            <a:pPr marL="627063" lvl="1" indent="0" defTabSz="814388" eaLnBrk="1" hangingPunct="1">
              <a:lnSpc>
                <a:spcPct val="140000"/>
              </a:lnSpc>
            </a:pPr>
            <a:r>
              <a:rPr lang="en-US" altLang="zh-CN" sz="2400" smtClean="0"/>
              <a:t>Can be either in IP format or single decimal value</a:t>
            </a:r>
          </a:p>
          <a:p>
            <a:pPr marL="627063" lvl="1" indent="0" defTabSz="814388" eaLnBrk="1" hangingPunct="1">
              <a:lnSpc>
                <a:spcPct val="140000"/>
              </a:lnSpc>
            </a:pPr>
            <a:r>
              <a:rPr lang="en-US" altLang="zh-CN" sz="2400" smtClean="0"/>
              <a:t>Area 0  or Area 0.0.0.0</a:t>
            </a:r>
          </a:p>
          <a:p>
            <a:pPr marL="288925" indent="-288925" defTabSz="814388" eaLnBrk="1" hangingPunct="1">
              <a:lnSpc>
                <a:spcPct val="130000"/>
              </a:lnSpc>
            </a:pPr>
            <a:r>
              <a:rPr lang="en-US" altLang="zh-CN" sz="2400" smtClean="0"/>
              <a:t>Area 0: A single area whose area number is 0 </a:t>
            </a:r>
          </a:p>
          <a:p>
            <a:pPr marL="288925" indent="-288925" defTabSz="814388" eaLnBrk="1" hangingPunct="1">
              <a:lnSpc>
                <a:spcPct val="130000"/>
              </a:lnSpc>
            </a:pPr>
            <a:r>
              <a:rPr lang="en-US" altLang="zh-CN" sz="2400" smtClean="0"/>
              <a:t>OSPF uses a 2 level hierarchical model</a:t>
            </a:r>
          </a:p>
          <a:p>
            <a:pPr marL="288925" indent="-288925" defTabSz="814388" eaLnBrk="1" hangingPunct="1">
              <a:lnSpc>
                <a:spcPct val="130000"/>
              </a:lnSpc>
            </a:pPr>
            <a:r>
              <a:rPr lang="en-US" altLang="zh-CN" sz="2400" smtClean="0"/>
              <a:t>In multi-area OSPF networks, all areas are required to connect to area 0(backbone)</a:t>
            </a:r>
          </a:p>
          <a:p>
            <a:pPr marL="288925" indent="-288925" defTabSz="814388" eaLnBrk="1" hangingPunct="1">
              <a:lnSpc>
                <a:spcPct val="130000"/>
              </a:lnSpc>
            </a:pP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468313" y="1828800"/>
            <a:ext cx="8424862" cy="5035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/>
          <a:p>
            <a:endParaRPr lang="zh-CN" altLang="en-US"/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3503613" y="3984625"/>
            <a:ext cx="5105400" cy="2749550"/>
            <a:chOff x="2207" y="2387"/>
            <a:chExt cx="3216" cy="1732"/>
          </a:xfrm>
        </p:grpSpPr>
        <p:sp>
          <p:nvSpPr>
            <p:cNvPr id="7" name="Oval 44"/>
            <p:cNvSpPr>
              <a:spLocks noChangeArrowheads="1"/>
            </p:cNvSpPr>
            <p:nvPr/>
          </p:nvSpPr>
          <p:spPr bwMode="auto">
            <a:xfrm rot="-4288605">
              <a:off x="2492" y="2102"/>
              <a:ext cx="1732" cy="2302"/>
            </a:xfrm>
            <a:prstGeom prst="ellipse">
              <a:avLst/>
            </a:prstGeom>
            <a:solidFill>
              <a:srgbClr val="00CCFF">
                <a:alpha val="20000"/>
              </a:srgbClr>
            </a:solidFill>
            <a:ln w="19050" algn="ctr">
              <a:solidFill>
                <a:srgbClr val="800000"/>
              </a:solidFill>
              <a:round/>
              <a:headEnd/>
              <a:tailEnd/>
            </a:ln>
          </p:spPr>
          <p:txBody>
            <a:bodyPr wrap="none" lIns="73025" tIns="36512" rIns="73025" bIns="36512" anchor="ctr"/>
            <a:lstStyle/>
            <a:p>
              <a:endParaRPr lang="zh-CN" altLang="en-US"/>
            </a:p>
          </p:txBody>
        </p:sp>
        <p:sp>
          <p:nvSpPr>
            <p:cNvPr id="8" name="Text Box 45"/>
            <p:cNvSpPr txBox="1">
              <a:spLocks noChangeArrowheads="1"/>
            </p:cNvSpPr>
            <p:nvPr/>
          </p:nvSpPr>
          <p:spPr bwMode="auto">
            <a:xfrm>
              <a:off x="4329" y="3856"/>
              <a:ext cx="109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663300"/>
                  </a:solidFill>
                  <a:latin typeface="Arial" charset="0"/>
                </a:rPr>
                <a:t>Area 3</a:t>
              </a:r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7085013" y="2100263"/>
            <a:ext cx="1757362" cy="2257425"/>
            <a:chOff x="4463" y="1200"/>
            <a:chExt cx="1107" cy="1422"/>
          </a:xfrm>
        </p:grpSpPr>
        <p:sp>
          <p:nvSpPr>
            <p:cNvPr id="9" name="Oval 53"/>
            <p:cNvSpPr>
              <a:spLocks noChangeArrowheads="1"/>
            </p:cNvSpPr>
            <p:nvPr/>
          </p:nvSpPr>
          <p:spPr bwMode="auto">
            <a:xfrm rot="5400000">
              <a:off x="4415" y="1248"/>
              <a:ext cx="1185" cy="1089"/>
            </a:xfrm>
            <a:prstGeom prst="ellipse">
              <a:avLst/>
            </a:prstGeom>
            <a:solidFill>
              <a:srgbClr val="00FF00">
                <a:alpha val="20000"/>
              </a:srgbClr>
            </a:solidFill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lIns="73025" tIns="36512" rIns="73025" bIns="36512" anchor="ctr"/>
            <a:lstStyle/>
            <a:p>
              <a:endParaRPr lang="zh-CN" altLang="en-US"/>
            </a:p>
          </p:txBody>
        </p:sp>
        <p:sp>
          <p:nvSpPr>
            <p:cNvPr id="10" name="Text Box 54"/>
            <p:cNvSpPr txBox="1">
              <a:spLocks noChangeArrowheads="1"/>
            </p:cNvSpPr>
            <p:nvPr/>
          </p:nvSpPr>
          <p:spPr bwMode="auto">
            <a:xfrm>
              <a:off x="4476" y="2403"/>
              <a:ext cx="109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16B65E"/>
                  </a:solidFill>
                  <a:latin typeface="Arial" charset="0"/>
                </a:rPr>
                <a:t>Area 4</a:t>
              </a:r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2641600" y="2033588"/>
            <a:ext cx="4440238" cy="1879600"/>
            <a:chOff x="1664" y="1158"/>
            <a:chExt cx="2797" cy="1184"/>
          </a:xfrm>
        </p:grpSpPr>
        <p:sp>
          <p:nvSpPr>
            <p:cNvPr id="11" name="Oval 47"/>
            <p:cNvSpPr>
              <a:spLocks noChangeArrowheads="1"/>
            </p:cNvSpPr>
            <p:nvPr/>
          </p:nvSpPr>
          <p:spPr bwMode="auto">
            <a:xfrm>
              <a:off x="1664" y="1549"/>
              <a:ext cx="2797" cy="793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73025" tIns="36512" rIns="73025" bIns="36512" anchor="ctr"/>
            <a:lstStyle/>
            <a:p>
              <a:endParaRPr lang="zh-CN" altLang="en-US"/>
            </a:p>
          </p:txBody>
        </p:sp>
        <p:sp>
          <p:nvSpPr>
            <p:cNvPr id="12" name="Text Box 48"/>
            <p:cNvSpPr txBox="1">
              <a:spLocks noChangeArrowheads="1"/>
            </p:cNvSpPr>
            <p:nvPr/>
          </p:nvSpPr>
          <p:spPr bwMode="auto">
            <a:xfrm>
              <a:off x="2528" y="1158"/>
              <a:ext cx="1094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latin typeface="Arial" charset="0"/>
                </a:rPr>
                <a:t>Area 0 (Backbone)</a:t>
              </a:r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584200" y="1843088"/>
            <a:ext cx="2563813" cy="1266825"/>
            <a:chOff x="368" y="1038"/>
            <a:chExt cx="1615" cy="798"/>
          </a:xfrm>
        </p:grpSpPr>
        <p:sp>
          <p:nvSpPr>
            <p:cNvPr id="13" name="Oval 50"/>
            <p:cNvSpPr>
              <a:spLocks noChangeArrowheads="1"/>
            </p:cNvSpPr>
            <p:nvPr/>
          </p:nvSpPr>
          <p:spPr bwMode="auto">
            <a:xfrm rot="239790">
              <a:off x="368" y="1259"/>
              <a:ext cx="1615" cy="577"/>
            </a:xfrm>
            <a:prstGeom prst="ellipse">
              <a:avLst/>
            </a:prstGeom>
            <a:solidFill>
              <a:srgbClr val="00FFFF">
                <a:alpha val="20000"/>
              </a:srgbClr>
            </a:solidFill>
            <a:ln w="19050" algn="ctr">
              <a:solidFill>
                <a:srgbClr val="000080"/>
              </a:solidFill>
              <a:round/>
              <a:headEnd/>
              <a:tailEnd/>
            </a:ln>
          </p:spPr>
          <p:txBody>
            <a:bodyPr wrap="none" lIns="73025" tIns="36512" rIns="73025" bIns="36512" anchor="ctr"/>
            <a:lstStyle/>
            <a:p>
              <a:endParaRPr lang="zh-CN" altLang="en-US"/>
            </a:p>
          </p:txBody>
        </p:sp>
        <p:sp>
          <p:nvSpPr>
            <p:cNvPr id="14" name="Text Box 51"/>
            <p:cNvSpPr txBox="1">
              <a:spLocks noChangeArrowheads="1"/>
            </p:cNvSpPr>
            <p:nvPr/>
          </p:nvSpPr>
          <p:spPr bwMode="auto">
            <a:xfrm>
              <a:off x="570" y="1038"/>
              <a:ext cx="109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000066"/>
                  </a:solidFill>
                  <a:latin typeface="Arial" charset="0"/>
                </a:rPr>
                <a:t>Area 1</a:t>
              </a:r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855663" y="3870325"/>
            <a:ext cx="3155950" cy="1676400"/>
            <a:chOff x="539" y="2315"/>
            <a:chExt cx="1988" cy="1056"/>
          </a:xfrm>
        </p:grpSpPr>
        <p:sp>
          <p:nvSpPr>
            <p:cNvPr id="15" name="Oval 41"/>
            <p:cNvSpPr>
              <a:spLocks noChangeArrowheads="1"/>
            </p:cNvSpPr>
            <p:nvPr/>
          </p:nvSpPr>
          <p:spPr bwMode="auto">
            <a:xfrm rot="-878568">
              <a:off x="542" y="2315"/>
              <a:ext cx="1985" cy="737"/>
            </a:xfrm>
            <a:prstGeom prst="ellipse">
              <a:avLst/>
            </a:prstGeom>
            <a:solidFill>
              <a:srgbClr val="993366">
                <a:alpha val="20000"/>
              </a:srgbClr>
            </a:solidFill>
            <a:ln w="19050" algn="ctr">
              <a:solidFill>
                <a:srgbClr val="800080"/>
              </a:solidFill>
              <a:round/>
              <a:headEnd/>
              <a:tailEnd/>
            </a:ln>
          </p:spPr>
          <p:txBody>
            <a:bodyPr wrap="none" lIns="73025" tIns="36512" rIns="73025" bIns="36512" anchor="ctr"/>
            <a:lstStyle/>
            <a:p>
              <a:endParaRPr lang="zh-CN" altLang="en-US"/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539" y="3152"/>
              <a:ext cx="109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990099"/>
                  </a:solidFill>
                  <a:latin typeface="Arial" charset="0"/>
                </a:rPr>
                <a:t>Area 2</a:t>
              </a:r>
            </a:p>
          </p:txBody>
        </p:sp>
      </p:grpSp>
      <p:grpSp>
        <p:nvGrpSpPr>
          <p:cNvPr id="38920" name="Group 3"/>
          <p:cNvGrpSpPr>
            <a:grpSpLocks/>
          </p:cNvGrpSpPr>
          <p:nvPr/>
        </p:nvGrpSpPr>
        <p:grpSpPr bwMode="auto">
          <a:xfrm>
            <a:off x="755650" y="2255838"/>
            <a:ext cx="7894638" cy="4060825"/>
            <a:chOff x="466" y="1297"/>
            <a:chExt cx="4973" cy="2558"/>
          </a:xfrm>
        </p:grpSpPr>
        <p:pic>
          <p:nvPicPr>
            <p:cNvPr id="38938" name="Picture 4" descr="router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87" y="3615"/>
              <a:ext cx="419" cy="24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pic>
          <p:nvPicPr>
            <p:cNvPr id="38939" name="Picture 5" descr="router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59" y="1388"/>
              <a:ext cx="407" cy="250"/>
            </a:xfrm>
            <a:prstGeom prst="rect">
              <a:avLst/>
            </a:prstGeom>
            <a:noFill/>
            <a:ln>
              <a:noFill/>
              <a:headEnd/>
              <a:tailEnd/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pic>
          <p:nvPicPr>
            <p:cNvPr id="38940" name="Picture 6" descr="router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804" y="1594"/>
              <a:ext cx="407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pic>
          <p:nvPicPr>
            <p:cNvPr id="38941" name="Picture 7" descr="router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99" y="1604"/>
              <a:ext cx="407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pic>
          <p:nvPicPr>
            <p:cNvPr id="38942" name="Picture 8" descr="router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42" y="1795"/>
              <a:ext cx="407" cy="249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pic>
          <p:nvPicPr>
            <p:cNvPr id="38943" name="Picture 9" descr="router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378" y="2245"/>
              <a:ext cx="407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pic>
          <p:nvPicPr>
            <p:cNvPr id="38944" name="Picture 10" descr="router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032" y="1372"/>
              <a:ext cx="407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pic>
          <p:nvPicPr>
            <p:cNvPr id="38945" name="Picture 11" descr="router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8" y="2687"/>
              <a:ext cx="407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pic>
          <p:nvPicPr>
            <p:cNvPr id="38946" name="Picture 12" descr="router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13" y="2982"/>
              <a:ext cx="407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pic>
          <p:nvPicPr>
            <p:cNvPr id="38947" name="Picture 13" descr="router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59" y="3605"/>
              <a:ext cx="407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sp>
          <p:nvSpPr>
            <p:cNvPr id="38948" name="Line 14"/>
            <p:cNvSpPr>
              <a:spLocks noChangeShapeType="1"/>
            </p:cNvSpPr>
            <p:nvPr/>
          </p:nvSpPr>
          <p:spPr bwMode="auto">
            <a:xfrm>
              <a:off x="1794" y="2044"/>
              <a:ext cx="1702" cy="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3025" tIns="36512" rIns="73025" bIns="36512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49" name="Line 15"/>
            <p:cNvSpPr>
              <a:spLocks noChangeShapeType="1"/>
            </p:cNvSpPr>
            <p:nvPr/>
          </p:nvSpPr>
          <p:spPr bwMode="auto">
            <a:xfrm>
              <a:off x="2566" y="3416"/>
              <a:ext cx="1702" cy="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3025" tIns="36512" rIns="73025" bIns="36512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50" name="Line 16"/>
            <p:cNvSpPr>
              <a:spLocks noChangeShapeType="1"/>
            </p:cNvSpPr>
            <p:nvPr/>
          </p:nvSpPr>
          <p:spPr bwMode="auto">
            <a:xfrm>
              <a:off x="2011" y="1841"/>
              <a:ext cx="0" cy="19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3025" tIns="36512" rIns="73025" bIns="36512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51" name="Line 17"/>
            <p:cNvSpPr>
              <a:spLocks noChangeShapeType="1"/>
            </p:cNvSpPr>
            <p:nvPr/>
          </p:nvSpPr>
          <p:spPr bwMode="auto">
            <a:xfrm>
              <a:off x="2583" y="2047"/>
              <a:ext cx="0" cy="19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3025" tIns="36512" rIns="73025" bIns="36512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52" name="Line 18"/>
            <p:cNvSpPr>
              <a:spLocks noChangeShapeType="1"/>
            </p:cNvSpPr>
            <p:nvPr/>
          </p:nvSpPr>
          <p:spPr bwMode="auto">
            <a:xfrm>
              <a:off x="3304" y="1855"/>
              <a:ext cx="0" cy="19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3025" tIns="36512" rIns="73025" bIns="36512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53" name="Line 19"/>
            <p:cNvSpPr>
              <a:spLocks noChangeShapeType="1"/>
            </p:cNvSpPr>
            <p:nvPr/>
          </p:nvSpPr>
          <p:spPr bwMode="auto">
            <a:xfrm>
              <a:off x="3419" y="3225"/>
              <a:ext cx="0" cy="19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3025" tIns="36512" rIns="73025" bIns="36512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54" name="Line 20"/>
            <p:cNvSpPr>
              <a:spLocks noChangeShapeType="1"/>
            </p:cNvSpPr>
            <p:nvPr/>
          </p:nvSpPr>
          <p:spPr bwMode="auto">
            <a:xfrm>
              <a:off x="2762" y="3415"/>
              <a:ext cx="0" cy="19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3025" tIns="36512" rIns="73025" bIns="36512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55" name="Line 21"/>
            <p:cNvSpPr>
              <a:spLocks noChangeShapeType="1"/>
            </p:cNvSpPr>
            <p:nvPr/>
          </p:nvSpPr>
          <p:spPr bwMode="auto">
            <a:xfrm>
              <a:off x="4096" y="3420"/>
              <a:ext cx="0" cy="19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3025" tIns="36512" rIns="73025" bIns="36512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56" name="Line 22"/>
            <p:cNvSpPr>
              <a:spLocks noChangeShapeType="1"/>
            </p:cNvSpPr>
            <p:nvPr/>
          </p:nvSpPr>
          <p:spPr bwMode="auto">
            <a:xfrm>
              <a:off x="469" y="1418"/>
              <a:ext cx="0" cy="19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3025" tIns="36512" rIns="73025" bIns="36512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57" name="Line 23"/>
            <p:cNvSpPr>
              <a:spLocks noChangeShapeType="1"/>
            </p:cNvSpPr>
            <p:nvPr/>
          </p:nvSpPr>
          <p:spPr bwMode="auto">
            <a:xfrm>
              <a:off x="1014" y="2934"/>
              <a:ext cx="0" cy="137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3025" tIns="36512" rIns="73025" bIns="36512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58" name="Line 24"/>
            <p:cNvSpPr>
              <a:spLocks noChangeShapeType="1"/>
            </p:cNvSpPr>
            <p:nvPr/>
          </p:nvSpPr>
          <p:spPr bwMode="auto">
            <a:xfrm rot="5400000">
              <a:off x="1012" y="2983"/>
              <a:ext cx="0" cy="19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3025" tIns="36512" rIns="73025" bIns="36512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59" name="Line 25"/>
            <p:cNvSpPr>
              <a:spLocks noChangeShapeType="1"/>
            </p:cNvSpPr>
            <p:nvPr/>
          </p:nvSpPr>
          <p:spPr bwMode="auto">
            <a:xfrm rot="5400000">
              <a:off x="563" y="1419"/>
              <a:ext cx="0" cy="19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3025" tIns="36512" rIns="73025" bIns="36512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60" name="Freeform 26"/>
            <p:cNvSpPr>
              <a:spLocks/>
            </p:cNvSpPr>
            <p:nvPr/>
          </p:nvSpPr>
          <p:spPr bwMode="auto">
            <a:xfrm>
              <a:off x="1061" y="1517"/>
              <a:ext cx="741" cy="197"/>
            </a:xfrm>
            <a:custGeom>
              <a:avLst/>
              <a:gdLst>
                <a:gd name="T0" fmla="*/ 0 w 741"/>
                <a:gd name="T1" fmla="*/ 0 h 197"/>
                <a:gd name="T2" fmla="*/ 434 w 741"/>
                <a:gd name="T3" fmla="*/ 86 h 197"/>
                <a:gd name="T4" fmla="*/ 324 w 741"/>
                <a:gd name="T5" fmla="*/ 120 h 197"/>
                <a:gd name="T6" fmla="*/ 741 w 741"/>
                <a:gd name="T7" fmla="*/ 197 h 1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1"/>
                <a:gd name="T13" fmla="*/ 0 h 197"/>
                <a:gd name="T14" fmla="*/ 741 w 741"/>
                <a:gd name="T15" fmla="*/ 197 h 1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1" h="197">
                  <a:moveTo>
                    <a:pt x="0" y="0"/>
                  </a:moveTo>
                  <a:lnTo>
                    <a:pt x="434" y="86"/>
                  </a:lnTo>
                  <a:lnTo>
                    <a:pt x="324" y="120"/>
                  </a:lnTo>
                  <a:lnTo>
                    <a:pt x="741" y="197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3025" tIns="36512" rIns="73025" bIns="36512"/>
            <a:lstStyle/>
            <a:p>
              <a:pPr>
                <a:defRPr/>
              </a:pP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38961" name="Freeform 27"/>
            <p:cNvSpPr>
              <a:spLocks/>
            </p:cNvSpPr>
            <p:nvPr/>
          </p:nvSpPr>
          <p:spPr bwMode="auto">
            <a:xfrm>
              <a:off x="3504" y="1727"/>
              <a:ext cx="741" cy="197"/>
            </a:xfrm>
            <a:custGeom>
              <a:avLst/>
              <a:gdLst>
                <a:gd name="T0" fmla="*/ 0 w 741"/>
                <a:gd name="T1" fmla="*/ 0 h 197"/>
                <a:gd name="T2" fmla="*/ 434 w 741"/>
                <a:gd name="T3" fmla="*/ 86 h 197"/>
                <a:gd name="T4" fmla="*/ 324 w 741"/>
                <a:gd name="T5" fmla="*/ 120 h 197"/>
                <a:gd name="T6" fmla="*/ 741 w 741"/>
                <a:gd name="T7" fmla="*/ 197 h 1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1"/>
                <a:gd name="T13" fmla="*/ 0 h 197"/>
                <a:gd name="T14" fmla="*/ 741 w 741"/>
                <a:gd name="T15" fmla="*/ 197 h 1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1" h="197">
                  <a:moveTo>
                    <a:pt x="0" y="0"/>
                  </a:moveTo>
                  <a:lnTo>
                    <a:pt x="434" y="86"/>
                  </a:lnTo>
                  <a:lnTo>
                    <a:pt x="324" y="120"/>
                  </a:lnTo>
                  <a:lnTo>
                    <a:pt x="741" y="197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3025" tIns="36512" rIns="73025" bIns="36512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62" name="Freeform 28"/>
            <p:cNvSpPr>
              <a:spLocks/>
            </p:cNvSpPr>
            <p:nvPr/>
          </p:nvSpPr>
          <p:spPr bwMode="auto">
            <a:xfrm>
              <a:off x="1210" y="2431"/>
              <a:ext cx="1176" cy="382"/>
            </a:xfrm>
            <a:custGeom>
              <a:avLst/>
              <a:gdLst>
                <a:gd name="T0" fmla="*/ 1176 w 1176"/>
                <a:gd name="T1" fmla="*/ 0 h 382"/>
                <a:gd name="T2" fmla="*/ 591 w 1176"/>
                <a:gd name="T3" fmla="*/ 208 h 382"/>
                <a:gd name="T4" fmla="*/ 668 w 1176"/>
                <a:gd name="T5" fmla="*/ 122 h 382"/>
                <a:gd name="T6" fmla="*/ 0 w 1176"/>
                <a:gd name="T7" fmla="*/ 382 h 3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76"/>
                <a:gd name="T13" fmla="*/ 0 h 382"/>
                <a:gd name="T14" fmla="*/ 1176 w 1176"/>
                <a:gd name="T15" fmla="*/ 382 h 3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76" h="382">
                  <a:moveTo>
                    <a:pt x="1176" y="0"/>
                  </a:moveTo>
                  <a:lnTo>
                    <a:pt x="591" y="208"/>
                  </a:lnTo>
                  <a:lnTo>
                    <a:pt x="668" y="122"/>
                  </a:lnTo>
                  <a:lnTo>
                    <a:pt x="0" y="382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3025" tIns="36512" rIns="73025" bIns="36512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63" name="Line 29"/>
            <p:cNvSpPr>
              <a:spLocks noChangeShapeType="1"/>
            </p:cNvSpPr>
            <p:nvPr/>
          </p:nvSpPr>
          <p:spPr bwMode="auto">
            <a:xfrm rot="5400000">
              <a:off x="4390" y="1737"/>
              <a:ext cx="886" cy="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3025" tIns="36512" rIns="73025" bIns="36512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64" name="Line 30"/>
            <p:cNvSpPr>
              <a:spLocks noChangeShapeType="1"/>
            </p:cNvSpPr>
            <p:nvPr/>
          </p:nvSpPr>
          <p:spPr bwMode="auto">
            <a:xfrm rot="5400000">
              <a:off x="4738" y="1824"/>
              <a:ext cx="0" cy="19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3025" tIns="36512" rIns="73025" bIns="36512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65" name="Line 31"/>
            <p:cNvSpPr>
              <a:spLocks noChangeShapeType="1"/>
            </p:cNvSpPr>
            <p:nvPr/>
          </p:nvSpPr>
          <p:spPr bwMode="auto">
            <a:xfrm rot="5400000">
              <a:off x="4938" y="1406"/>
              <a:ext cx="0" cy="19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3025" tIns="36512" rIns="73025" bIns="36512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66" name="Freeform 32"/>
            <p:cNvSpPr>
              <a:spLocks/>
            </p:cNvSpPr>
            <p:nvPr/>
          </p:nvSpPr>
          <p:spPr bwMode="auto">
            <a:xfrm>
              <a:off x="2724" y="2467"/>
              <a:ext cx="602" cy="519"/>
            </a:xfrm>
            <a:custGeom>
              <a:avLst/>
              <a:gdLst>
                <a:gd name="T0" fmla="*/ 0 w 602"/>
                <a:gd name="T1" fmla="*/ 0 h 519"/>
                <a:gd name="T2" fmla="*/ 358 w 602"/>
                <a:gd name="T3" fmla="*/ 272 h 519"/>
                <a:gd name="T4" fmla="*/ 244 w 602"/>
                <a:gd name="T5" fmla="*/ 255 h 519"/>
                <a:gd name="T6" fmla="*/ 602 w 602"/>
                <a:gd name="T7" fmla="*/ 519 h 5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2"/>
                <a:gd name="T13" fmla="*/ 0 h 519"/>
                <a:gd name="T14" fmla="*/ 602 w 602"/>
                <a:gd name="T15" fmla="*/ 519 h 5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2" h="519">
                  <a:moveTo>
                    <a:pt x="0" y="0"/>
                  </a:moveTo>
                  <a:lnTo>
                    <a:pt x="358" y="272"/>
                  </a:lnTo>
                  <a:lnTo>
                    <a:pt x="244" y="255"/>
                  </a:lnTo>
                  <a:lnTo>
                    <a:pt x="602" y="519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3025" tIns="36512" rIns="73025" bIns="36512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8921" name="Rectangle 33"/>
          <p:cNvSpPr>
            <a:spLocks noGrp="1" noChangeArrowheads="1"/>
          </p:cNvSpPr>
          <p:nvPr>
            <p:ph type="title" sz="quarter"/>
          </p:nvPr>
        </p:nvSpPr>
        <p:spPr>
          <a:xfrm>
            <a:off x="500063" y="285750"/>
            <a:ext cx="7793037" cy="1143000"/>
          </a:xfrm>
        </p:spPr>
        <p:txBody>
          <a:bodyPr/>
          <a:lstStyle/>
          <a:p>
            <a:pPr defTabSz="814388" eaLnBrk="1" hangingPunct="1"/>
            <a:r>
              <a:rPr lang="en-US" altLang="zh-CN" smtClean="0"/>
              <a:t>OSPF Areas Example</a:t>
            </a:r>
          </a:p>
        </p:txBody>
      </p:sp>
      <p:grpSp>
        <p:nvGrpSpPr>
          <p:cNvPr id="18" name="Group 34"/>
          <p:cNvGrpSpPr>
            <a:grpSpLocks/>
          </p:cNvGrpSpPr>
          <p:nvPr/>
        </p:nvGrpSpPr>
        <p:grpSpPr bwMode="auto">
          <a:xfrm>
            <a:off x="2878138" y="2046288"/>
            <a:ext cx="4564062" cy="2046287"/>
            <a:chOff x="1813" y="1166"/>
            <a:chExt cx="2875" cy="1289"/>
          </a:xfrm>
        </p:grpSpPr>
        <p:sp>
          <p:nvSpPr>
            <p:cNvPr id="38923" name="Text Box 35"/>
            <p:cNvSpPr txBox="1">
              <a:spLocks noChangeArrowheads="1"/>
            </p:cNvSpPr>
            <p:nvPr/>
          </p:nvSpPr>
          <p:spPr bwMode="auto">
            <a:xfrm>
              <a:off x="4234" y="2275"/>
              <a:ext cx="454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470153"/>
                  </a:solidFill>
                  <a:latin typeface="Arial" charset="0"/>
                </a:rPr>
                <a:t>ABR</a:t>
              </a:r>
            </a:p>
          </p:txBody>
        </p:sp>
        <p:sp>
          <p:nvSpPr>
            <p:cNvPr id="38924" name="Text Box 36"/>
            <p:cNvSpPr txBox="1">
              <a:spLocks noChangeArrowheads="1"/>
            </p:cNvSpPr>
            <p:nvPr/>
          </p:nvSpPr>
          <p:spPr bwMode="auto">
            <a:xfrm>
              <a:off x="1813" y="1166"/>
              <a:ext cx="454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470153"/>
                  </a:solidFill>
                  <a:latin typeface="Arial" charset="0"/>
                </a:rPr>
                <a:t>ABR</a:t>
              </a:r>
            </a:p>
          </p:txBody>
        </p:sp>
        <p:sp>
          <p:nvSpPr>
            <p:cNvPr id="38925" name="Line 37"/>
            <p:cNvSpPr>
              <a:spLocks noChangeShapeType="1"/>
            </p:cNvSpPr>
            <p:nvPr/>
          </p:nvSpPr>
          <p:spPr bwMode="auto">
            <a:xfrm>
              <a:off x="2067" y="1338"/>
              <a:ext cx="0" cy="2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3025" tIns="36512" rIns="73025" bIns="36512" anchor="ctr"/>
            <a:lstStyle/>
            <a:p>
              <a:endParaRPr lang="zh-CN" altLang="en-US"/>
            </a:p>
          </p:txBody>
        </p:sp>
        <p:sp>
          <p:nvSpPr>
            <p:cNvPr id="38926" name="Line 38"/>
            <p:cNvSpPr>
              <a:spLocks noChangeShapeType="1"/>
            </p:cNvSpPr>
            <p:nvPr/>
          </p:nvSpPr>
          <p:spPr bwMode="auto">
            <a:xfrm flipH="1" flipV="1">
              <a:off x="3597" y="2361"/>
              <a:ext cx="710" cy="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3025" tIns="36512" rIns="73025" bIns="36512" anchor="ctr"/>
            <a:lstStyle/>
            <a:p>
              <a:endParaRPr lang="zh-CN" altLang="en-US"/>
            </a:p>
          </p:txBody>
        </p:sp>
        <p:sp>
          <p:nvSpPr>
            <p:cNvPr id="38927" name="Line 39"/>
            <p:cNvSpPr>
              <a:spLocks noChangeShapeType="1"/>
            </p:cNvSpPr>
            <p:nvPr/>
          </p:nvSpPr>
          <p:spPr bwMode="auto">
            <a:xfrm flipV="1">
              <a:off x="4454" y="2080"/>
              <a:ext cx="0" cy="19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3025" tIns="36512" rIns="73025" bIns="36512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 smtClean="0"/>
              <a:t>OSPF Operations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928813"/>
            <a:ext cx="8216900" cy="4157662"/>
          </a:xfrm>
        </p:spPr>
        <p:txBody>
          <a:bodyPr/>
          <a:lstStyle/>
          <a:p>
            <a:pPr marL="288925" indent="-288925" defTabSz="814388" eaLnBrk="1" hangingPunct="1">
              <a:lnSpc>
                <a:spcPct val="105000"/>
              </a:lnSpc>
            </a:pPr>
            <a:r>
              <a:rPr lang="en-US" altLang="zh-CN" sz="2100" smtClean="0"/>
              <a:t>OSPF uses neighbor adjacencies to gain full knowledge of the network.</a:t>
            </a:r>
          </a:p>
          <a:p>
            <a:pPr marL="288925" indent="-288925" defTabSz="814388" eaLnBrk="1" hangingPunct="1">
              <a:lnSpc>
                <a:spcPct val="105000"/>
              </a:lnSpc>
            </a:pPr>
            <a:r>
              <a:rPr lang="en-US" altLang="zh-CN" sz="2100" smtClean="0"/>
              <a:t>OSPF operation include five steps:</a:t>
            </a:r>
          </a:p>
          <a:p>
            <a:pPr marL="627063" lvl="1" indent="0" defTabSz="814388" eaLnBrk="1" hangingPunct="1">
              <a:lnSpc>
                <a:spcPct val="105000"/>
              </a:lnSpc>
            </a:pPr>
            <a:r>
              <a:rPr lang="en-US" altLang="zh-CN" sz="2200" smtClean="0"/>
              <a:t>Step1: Set up the adjacency relationships</a:t>
            </a:r>
          </a:p>
          <a:p>
            <a:pPr marL="627063" lvl="1" indent="0" defTabSz="814388" eaLnBrk="1" hangingPunct="1">
              <a:lnSpc>
                <a:spcPct val="105000"/>
              </a:lnSpc>
            </a:pPr>
            <a:r>
              <a:rPr lang="en-US" altLang="zh-CN" sz="2200" smtClean="0"/>
              <a:t>Step2: Elect DR and BDR (if needed)</a:t>
            </a:r>
          </a:p>
          <a:p>
            <a:pPr marL="627063" lvl="1" indent="0" defTabSz="814388" eaLnBrk="1" hangingPunct="1">
              <a:lnSpc>
                <a:spcPct val="105000"/>
              </a:lnSpc>
            </a:pPr>
            <a:r>
              <a:rPr lang="en-US" altLang="zh-CN" sz="2200" smtClean="0"/>
              <a:t>Step3: Discover the routes</a:t>
            </a:r>
          </a:p>
          <a:p>
            <a:pPr marL="627063" lvl="1" indent="0" defTabSz="814388" eaLnBrk="1" hangingPunct="1">
              <a:lnSpc>
                <a:spcPct val="105000"/>
              </a:lnSpc>
            </a:pPr>
            <a:r>
              <a:rPr lang="en-US" altLang="zh-CN" sz="2200" smtClean="0"/>
              <a:t>Step4: Choose appropriate routes</a:t>
            </a:r>
          </a:p>
          <a:p>
            <a:pPr marL="627063" lvl="1" indent="0" defTabSz="814388" eaLnBrk="1" hangingPunct="1">
              <a:lnSpc>
                <a:spcPct val="105000"/>
              </a:lnSpc>
            </a:pPr>
            <a:r>
              <a:rPr lang="en-US" altLang="zh-CN" sz="2200" smtClean="0"/>
              <a:t>Step5: Maintain the route information</a:t>
            </a:r>
          </a:p>
          <a:p>
            <a:pPr marL="288925" indent="-288925" defTabSz="814388" eaLnBrk="1" hangingPunct="1">
              <a:lnSpc>
                <a:spcPct val="105000"/>
              </a:lnSpc>
            </a:pPr>
            <a:r>
              <a:rPr lang="en-US" altLang="zh-CN" sz="2100" smtClean="0"/>
              <a:t>OSPF has seven states. Briefly, they are:</a:t>
            </a:r>
          </a:p>
          <a:p>
            <a:pPr marL="627063" lvl="1" indent="0" defTabSz="814388" eaLnBrk="1" hangingPunct="1">
              <a:lnSpc>
                <a:spcPct val="105000"/>
              </a:lnSpc>
            </a:pPr>
            <a:r>
              <a:rPr lang="en-US" altLang="zh-CN" sz="2200" smtClean="0"/>
              <a:t>Init, 2Way, Ex Start, Exchange, Loading, Full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7972425" cy="1216025"/>
          </a:xfrm>
        </p:spPr>
        <p:txBody>
          <a:bodyPr/>
          <a:lstStyle/>
          <a:p>
            <a:pPr defTabSz="814388" eaLnBrk="1" hangingPunct="1"/>
            <a:r>
              <a:rPr lang="en-US" altLang="zh-CN" dirty="0"/>
              <a:t>The shortest path algorithm </a:t>
            </a:r>
          </a:p>
        </p:txBody>
      </p:sp>
      <p:graphicFrame>
        <p:nvGraphicFramePr>
          <p:cNvPr id="3074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304800" y="2895600"/>
          <a:ext cx="44958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位图图像" r:id="rId4" imgW="3790476" imgH="1809524" progId="Paint.Picture">
                  <p:embed/>
                </p:oleObj>
              </mc:Choice>
              <mc:Fallback>
                <p:oleObj name="位图图像" r:id="rId4" imgW="3790476" imgH="1809524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95600"/>
                        <a:ext cx="44958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105400" y="2819400"/>
          <a:ext cx="40386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位图图像" r:id="rId6" imgW="4334480" imgH="2066667" progId="Paint.Picture">
                  <p:embed/>
                </p:oleObj>
              </mc:Choice>
              <mc:Fallback>
                <p:oleObj name="位图图像" r:id="rId6" imgW="4334480" imgH="206666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819400"/>
                        <a:ext cx="40386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533400" y="1981200"/>
            <a:ext cx="8208963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r>
              <a:rPr lang="en-US" altLang="zh-CN" b="1" dirty="0">
                <a:latin typeface="Arial" charset="0"/>
              </a:rPr>
              <a:t>The shortest path algorithm calculates a loop-free topology using the node as the starting point and examining in turn information it has about adjacent nodes. </a:t>
            </a:r>
          </a:p>
        </p:txBody>
      </p:sp>
      <p:sp>
        <p:nvSpPr>
          <p:cNvPr id="3079" name="AutoShape 6"/>
          <p:cNvSpPr>
            <a:spLocks noChangeArrowheads="1"/>
          </p:cNvSpPr>
          <p:nvPr/>
        </p:nvSpPr>
        <p:spPr bwMode="auto">
          <a:xfrm>
            <a:off x="4800600" y="3810000"/>
            <a:ext cx="431800" cy="287338"/>
          </a:xfrm>
          <a:prstGeom prst="rightArrow">
            <a:avLst>
              <a:gd name="adj1" fmla="val 50000"/>
              <a:gd name="adj2" fmla="val 37569"/>
            </a:avLst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/>
          <a:p>
            <a:endParaRPr lang="zh-CN" altLang="en-US"/>
          </a:p>
        </p:txBody>
      </p:sp>
      <p:graphicFrame>
        <p:nvGraphicFramePr>
          <p:cNvPr id="3076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09600" y="5486400"/>
          <a:ext cx="8001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位图图像" r:id="rId8" imgW="4447619" imgH="790476" progId="Paint.Picture">
                  <p:embed/>
                </p:oleObj>
              </mc:Choice>
              <mc:Fallback>
                <p:oleObj name="位图图像" r:id="rId8" imgW="4447619" imgH="790476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486400"/>
                        <a:ext cx="80010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AutoShape 8"/>
          <p:cNvSpPr>
            <a:spLocks/>
          </p:cNvSpPr>
          <p:nvPr/>
        </p:nvSpPr>
        <p:spPr bwMode="auto">
          <a:xfrm>
            <a:off x="4800600" y="2819400"/>
            <a:ext cx="1066800" cy="685800"/>
          </a:xfrm>
          <a:prstGeom prst="borderCallout2">
            <a:avLst>
              <a:gd name="adj1" fmla="val 16667"/>
              <a:gd name="adj2" fmla="val 107144"/>
              <a:gd name="adj3" fmla="val 16667"/>
              <a:gd name="adj4" fmla="val 123662"/>
              <a:gd name="adj5" fmla="val 15741"/>
              <a:gd name="adj6" fmla="val 14092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3025" tIns="36512" rIns="73025" bIns="36512"/>
          <a:lstStyle/>
          <a:p>
            <a:pPr algn="ctr" eaLnBrk="0" hangingPunct="0"/>
            <a:r>
              <a:rPr lang="en-US" altLang="zh-CN" b="1">
                <a:latin typeface="Arial" charset="0"/>
              </a:rPr>
              <a:t>starting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 dirty="0" smtClean="0"/>
              <a:t>Elect DR and BDR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213100"/>
            <a:ext cx="678180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827088" y="1700213"/>
            <a:ext cx="700087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>
              <a:buClr>
                <a:srgbClr val="000099"/>
              </a:buClr>
              <a:buFont typeface="Wingdings" pitchFamily="2" charset="2"/>
              <a:buChar char="n"/>
            </a:pPr>
            <a:r>
              <a:rPr lang="en-US" altLang="zh-CN" sz="2400" b="1">
                <a:latin typeface="Tahoma" pitchFamily="34" charset="0"/>
              </a:rPr>
              <a:t>OSPF Network Types</a:t>
            </a:r>
            <a:r>
              <a:rPr lang="en-US" altLang="zh-CN" sz="2400" b="1">
                <a:latin typeface="Arial" charset="0"/>
              </a:rPr>
              <a:t> </a:t>
            </a:r>
          </a:p>
          <a:p>
            <a:pPr lvl="1">
              <a:buClr>
                <a:srgbClr val="FC1604"/>
              </a:buClr>
              <a:buSzPct val="75000"/>
              <a:buFont typeface="Wingdings" pitchFamily="2" charset="2"/>
              <a:buChar char="n"/>
            </a:pPr>
            <a:r>
              <a:rPr lang="en-US" altLang="zh-CN" sz="2400" b="1">
                <a:latin typeface="Arial" charset="0"/>
              </a:rPr>
              <a:t> </a:t>
            </a:r>
            <a:r>
              <a:rPr lang="en-US" altLang="zh-CN" sz="2400">
                <a:latin typeface="Arial" charset="0"/>
              </a:rPr>
              <a:t>Broadcast multi-access, such as Ethernet </a:t>
            </a:r>
          </a:p>
          <a:p>
            <a:pPr lvl="1">
              <a:buClr>
                <a:srgbClr val="FC1604"/>
              </a:buClr>
              <a:buSzPct val="75000"/>
              <a:buFont typeface="Wingdings" pitchFamily="2" charset="2"/>
              <a:buChar char="n"/>
            </a:pPr>
            <a:r>
              <a:rPr lang="en-US" altLang="zh-CN" sz="2400">
                <a:latin typeface="Arial" charset="0"/>
              </a:rPr>
              <a:t> Point-to-point networks </a:t>
            </a:r>
          </a:p>
          <a:p>
            <a:pPr lvl="1">
              <a:buClr>
                <a:srgbClr val="FC1604"/>
              </a:buClr>
              <a:buSzPct val="75000"/>
              <a:buFont typeface="Wingdings" pitchFamily="2" charset="2"/>
              <a:buChar char="n"/>
            </a:pPr>
            <a:r>
              <a:rPr lang="en-US" altLang="zh-CN" sz="2400">
                <a:latin typeface="Arial" charset="0"/>
              </a:rPr>
              <a:t> Nonbroadcast multi-access (NBMA)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 smtClean="0"/>
              <a:t>DR &amp; BDR</a:t>
            </a:r>
          </a:p>
        </p:txBody>
      </p:sp>
      <p:pic>
        <p:nvPicPr>
          <p:cNvPr id="4100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571625"/>
            <a:ext cx="8686800" cy="3071813"/>
          </a:xfrm>
          <a:noFill/>
        </p:spPr>
      </p:pic>
      <p:graphicFrame>
        <p:nvGraphicFramePr>
          <p:cNvPr id="4098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5857875" y="0"/>
          <a:ext cx="328612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位图图像" r:id="rId5" imgW="3629532" imgH="2314286" progId="Paint.Picture">
                  <p:embed/>
                </p:oleObj>
              </mc:Choice>
              <mc:Fallback>
                <p:oleObj name="位图图像" r:id="rId5" imgW="3629532" imgH="2314286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75" y="0"/>
                        <a:ext cx="3286125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304800" y="4786313"/>
            <a:ext cx="8839200" cy="173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eaLnBrk="0" hangingPunct="0">
              <a:buClr>
                <a:srgbClr val="000099"/>
              </a:buClr>
              <a:buFont typeface="Wingdings" pitchFamily="2" charset="2"/>
              <a:buChar char="n"/>
              <a:defRPr/>
            </a:pPr>
            <a:r>
              <a:rPr lang="en-US" altLang="zh-CN" sz="2000" b="1" dirty="0">
                <a:latin typeface="Arial" charset="0"/>
                <a:ea typeface="宋体" pitchFamily="2" charset="-122"/>
              </a:rPr>
              <a:t>Each router then forms adjacency with DR and BDR</a:t>
            </a:r>
            <a:endParaRPr lang="en-US" altLang="zh-CN" sz="2000" b="1" dirty="0">
              <a:latin typeface="Arial" pitchFamily="34" charset="0"/>
              <a:ea typeface="宋体" pitchFamily="2" charset="-122"/>
            </a:endParaRPr>
          </a:p>
          <a:p>
            <a:pPr eaLnBrk="0" hangingPunct="0">
              <a:buClr>
                <a:srgbClr val="000099"/>
              </a:buClr>
              <a:buFont typeface="Wingdings" pitchFamily="2" charset="2"/>
              <a:buChar char="n"/>
              <a:defRPr/>
            </a:pPr>
            <a:r>
              <a:rPr lang="en-US" altLang="zh-CN" sz="2000" b="1" dirty="0">
                <a:latin typeface="Arial" pitchFamily="34" charset="0"/>
                <a:ea typeface="宋体" pitchFamily="2" charset="-122"/>
              </a:rPr>
              <a:t>The DR sends link-state information to all other routers on the segment using the multicast address of</a:t>
            </a:r>
            <a:r>
              <a:rPr lang="en-US" altLang="zh-CN" sz="2400" b="1" dirty="0">
                <a:solidFill>
                  <a:schemeClr val="accent2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00642D"/>
                </a:solidFill>
                <a:latin typeface="Arial" pitchFamily="34" charset="0"/>
                <a:ea typeface="宋体" pitchFamily="2" charset="-122"/>
              </a:rPr>
              <a:t>224.0.0.5</a:t>
            </a:r>
            <a:r>
              <a:rPr lang="en-US" altLang="zh-CN" sz="2400" b="1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000" b="1" dirty="0">
                <a:latin typeface="Arial" pitchFamily="34" charset="0"/>
                <a:ea typeface="宋体" pitchFamily="2" charset="-122"/>
              </a:rPr>
              <a:t>for all OSPF routers. </a:t>
            </a:r>
          </a:p>
          <a:p>
            <a:pPr eaLnBrk="0" hangingPunct="0">
              <a:buClr>
                <a:srgbClr val="000099"/>
              </a:buClr>
              <a:buFont typeface="Wingdings" pitchFamily="2" charset="2"/>
              <a:buChar char="n"/>
              <a:defRPr/>
            </a:pPr>
            <a:r>
              <a:rPr lang="en-US" altLang="zh-CN" sz="2000" b="1" dirty="0">
                <a:latin typeface="Arial" pitchFamily="34" charset="0"/>
                <a:ea typeface="宋体" pitchFamily="2" charset="-122"/>
              </a:rPr>
              <a:t>To ensure that DR/BDR see the link states all routers send on the segment, the multicast address for all DR/BDRs, </a:t>
            </a:r>
            <a:r>
              <a:rPr lang="en-US" altLang="zh-CN" sz="2400" b="1" dirty="0">
                <a:solidFill>
                  <a:srgbClr val="00642D"/>
                </a:solidFill>
                <a:latin typeface="Arial" pitchFamily="34" charset="0"/>
                <a:ea typeface="宋体" pitchFamily="2" charset="-122"/>
              </a:rPr>
              <a:t>224.0.0.6</a:t>
            </a:r>
            <a:r>
              <a:rPr lang="en-US" altLang="zh-CN" sz="2000" b="1" dirty="0">
                <a:latin typeface="Arial" pitchFamily="34" charset="0"/>
                <a:ea typeface="宋体" pitchFamily="2" charset="-122"/>
              </a:rPr>
              <a:t>, is used.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827088" y="2420938"/>
            <a:ext cx="7921625" cy="3816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/>
          <a:p>
            <a:pPr algn="ctr">
              <a:buClr>
                <a:schemeClr val="tx2"/>
              </a:buClr>
              <a:buSzPct val="125000"/>
              <a:buFont typeface="Wingdings" pitchFamily="2" charset="2"/>
              <a:buChar char="§"/>
            </a:pPr>
            <a:endParaRPr lang="zh-CN" altLang="zh-CN" sz="2000">
              <a:latin typeface="Tahoma" pitchFamily="34" charset="0"/>
            </a:endParaRPr>
          </a:p>
        </p:txBody>
      </p:sp>
      <p:sp>
        <p:nvSpPr>
          <p:cNvPr id="502787" name="Oval 3" descr="Diagonal brick"/>
          <p:cNvSpPr>
            <a:spLocks noChangeArrowheads="1"/>
          </p:cNvSpPr>
          <p:nvPr/>
        </p:nvSpPr>
        <p:spPr bwMode="auto">
          <a:xfrm>
            <a:off x="1870075" y="4322763"/>
            <a:ext cx="3433763" cy="1870075"/>
          </a:xfrm>
          <a:prstGeom prst="ellipse">
            <a:avLst/>
          </a:prstGeom>
          <a:pattFill prst="diagBrick">
            <a:fgClr>
              <a:srgbClr val="FFFF00"/>
            </a:fgClr>
            <a:bgClr>
              <a:srgbClr val="FFFFFF"/>
            </a:bgClr>
          </a:patt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73025" tIns="36512" rIns="73025" bIns="36512" anchor="ctr"/>
          <a:lstStyle/>
          <a:p>
            <a:endParaRPr lang="zh-CN" altLang="en-US"/>
          </a:p>
        </p:txBody>
      </p:sp>
      <p:sp>
        <p:nvSpPr>
          <p:cNvPr id="502788" name="Oval 4" descr="60%"/>
          <p:cNvSpPr>
            <a:spLocks noChangeArrowheads="1"/>
          </p:cNvSpPr>
          <p:nvPr/>
        </p:nvSpPr>
        <p:spPr bwMode="auto">
          <a:xfrm>
            <a:off x="1422400" y="2900363"/>
            <a:ext cx="7142163" cy="1412875"/>
          </a:xfrm>
          <a:prstGeom prst="ellipse">
            <a:avLst/>
          </a:prstGeom>
          <a:pattFill prst="pct60">
            <a:fgClr>
              <a:srgbClr val="FFFF00">
                <a:alpha val="50195"/>
              </a:srgbClr>
            </a:fgClr>
            <a:bgClr>
              <a:srgbClr val="FFFFFF">
                <a:alpha val="50195"/>
              </a:srgbClr>
            </a:bgClr>
          </a:patt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73025" tIns="36512" rIns="73025" bIns="36512" anchor="ctr"/>
          <a:lstStyle/>
          <a:p>
            <a:endParaRPr lang="zh-CN" altLang="en-US"/>
          </a:p>
        </p:txBody>
      </p:sp>
      <p:pic>
        <p:nvPicPr>
          <p:cNvPr id="41989" name="Picture 5" descr="route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388" y="5414963"/>
            <a:ext cx="882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6" descr="route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550" y="5418138"/>
            <a:ext cx="882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7" descr="route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088" y="2711450"/>
            <a:ext cx="88265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8" descr="route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8" y="4094163"/>
            <a:ext cx="882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3" name="Picture 9" descr="route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709863"/>
            <a:ext cx="882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4" name="Picture 10" descr="route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692400"/>
            <a:ext cx="88265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5" name="Picture 11" descr="route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788" y="4076700"/>
            <a:ext cx="88265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830388" y="4530725"/>
            <a:ext cx="2362200" cy="914400"/>
            <a:chOff x="1153" y="3126"/>
            <a:chExt cx="1488" cy="576"/>
          </a:xfrm>
        </p:grpSpPr>
        <p:sp>
          <p:nvSpPr>
            <p:cNvPr id="42013" name="Text Box 13"/>
            <p:cNvSpPr txBox="1">
              <a:spLocks noChangeArrowheads="1"/>
            </p:cNvSpPr>
            <p:nvPr/>
          </p:nvSpPr>
          <p:spPr bwMode="auto">
            <a:xfrm>
              <a:off x="1153" y="3483"/>
              <a:ext cx="40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660066"/>
                  </a:solidFill>
                  <a:latin typeface="Arial" charset="0"/>
                </a:rPr>
                <a:t>DR</a:t>
              </a:r>
            </a:p>
          </p:txBody>
        </p:sp>
        <p:sp>
          <p:nvSpPr>
            <p:cNvPr id="42014" name="Text Box 14"/>
            <p:cNvSpPr txBox="1">
              <a:spLocks noChangeArrowheads="1"/>
            </p:cNvSpPr>
            <p:nvPr/>
          </p:nvSpPr>
          <p:spPr bwMode="auto">
            <a:xfrm>
              <a:off x="2238" y="3126"/>
              <a:ext cx="40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660066"/>
                  </a:solidFill>
                  <a:latin typeface="Arial" charset="0"/>
                </a:rPr>
                <a:t>BDR</a:t>
              </a:r>
            </a:p>
          </p:txBody>
        </p:sp>
      </p:grpSp>
      <p:sp>
        <p:nvSpPr>
          <p:cNvPr id="41997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 smtClean="0"/>
              <a:t>OSPF in Multi-Access media</a:t>
            </a:r>
          </a:p>
        </p:txBody>
      </p:sp>
      <p:sp>
        <p:nvSpPr>
          <p:cNvPr id="41998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773238"/>
            <a:ext cx="7780338" cy="989012"/>
          </a:xfrm>
          <a:noFill/>
        </p:spPr>
        <p:txBody>
          <a:bodyPr/>
          <a:lstStyle/>
          <a:p>
            <a:pPr marL="288925" indent="-288925" defTabSz="814388" eaLnBrk="1" hangingPunct="1"/>
            <a:r>
              <a:rPr lang="en-US" altLang="zh-CN" sz="2300" smtClean="0"/>
              <a:t>Giga/Fast/Ethernet, FDDI, Token Ring</a:t>
            </a:r>
            <a:endParaRPr lang="en-US" altLang="zh-CN" sz="2300" smtClean="0">
              <a:solidFill>
                <a:srgbClr val="660066"/>
              </a:solidFill>
            </a:endParaRPr>
          </a:p>
        </p:txBody>
      </p:sp>
      <p:sp>
        <p:nvSpPr>
          <p:cNvPr id="41999" name="Line 17"/>
          <p:cNvSpPr>
            <a:spLocks noChangeShapeType="1"/>
          </p:cNvSpPr>
          <p:nvPr/>
        </p:nvSpPr>
        <p:spPr bwMode="auto">
          <a:xfrm flipV="1">
            <a:off x="2019300" y="3698875"/>
            <a:ext cx="5775325" cy="142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025" tIns="36512" rIns="73025" bIns="36512" anchor="ctr"/>
          <a:lstStyle/>
          <a:p>
            <a:endParaRPr lang="zh-CN" altLang="en-US"/>
          </a:p>
        </p:txBody>
      </p:sp>
      <p:sp>
        <p:nvSpPr>
          <p:cNvPr id="42000" name="Line 18"/>
          <p:cNvSpPr>
            <a:spLocks noChangeShapeType="1"/>
          </p:cNvSpPr>
          <p:nvPr/>
        </p:nvSpPr>
        <p:spPr bwMode="auto">
          <a:xfrm flipV="1">
            <a:off x="2035175" y="4979988"/>
            <a:ext cx="3054350" cy="63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025" tIns="36512" rIns="73025" bIns="36512" anchor="ctr"/>
          <a:lstStyle/>
          <a:p>
            <a:endParaRPr lang="zh-CN" altLang="en-US"/>
          </a:p>
        </p:txBody>
      </p:sp>
      <p:sp>
        <p:nvSpPr>
          <p:cNvPr id="42001" name="Line 19"/>
          <p:cNvSpPr>
            <a:spLocks noChangeShapeType="1"/>
          </p:cNvSpPr>
          <p:nvPr/>
        </p:nvSpPr>
        <p:spPr bwMode="auto">
          <a:xfrm flipH="1">
            <a:off x="2416175" y="3213100"/>
            <a:ext cx="0" cy="4921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025" tIns="36512" rIns="73025" bIns="36512" anchor="ctr"/>
          <a:lstStyle/>
          <a:p>
            <a:endParaRPr lang="zh-CN" altLang="en-US"/>
          </a:p>
        </p:txBody>
      </p:sp>
      <p:sp>
        <p:nvSpPr>
          <p:cNvPr id="42002" name="Line 20"/>
          <p:cNvSpPr>
            <a:spLocks noChangeShapeType="1"/>
          </p:cNvSpPr>
          <p:nvPr/>
        </p:nvSpPr>
        <p:spPr bwMode="auto">
          <a:xfrm flipH="1">
            <a:off x="4894263" y="3219450"/>
            <a:ext cx="0" cy="4921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025" tIns="36512" rIns="73025" bIns="36512" anchor="ctr"/>
          <a:lstStyle/>
          <a:p>
            <a:endParaRPr lang="zh-CN" altLang="en-US"/>
          </a:p>
        </p:txBody>
      </p:sp>
      <p:sp>
        <p:nvSpPr>
          <p:cNvPr id="42003" name="Line 21"/>
          <p:cNvSpPr>
            <a:spLocks noChangeShapeType="1"/>
          </p:cNvSpPr>
          <p:nvPr/>
        </p:nvSpPr>
        <p:spPr bwMode="auto">
          <a:xfrm flipH="1">
            <a:off x="3592513" y="3706813"/>
            <a:ext cx="0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025" tIns="36512" rIns="73025" bIns="36512" anchor="ctr"/>
          <a:lstStyle/>
          <a:p>
            <a:endParaRPr lang="zh-CN" altLang="en-US"/>
          </a:p>
        </p:txBody>
      </p:sp>
      <p:sp>
        <p:nvSpPr>
          <p:cNvPr id="42004" name="Line 22"/>
          <p:cNvSpPr>
            <a:spLocks noChangeShapeType="1"/>
          </p:cNvSpPr>
          <p:nvPr/>
        </p:nvSpPr>
        <p:spPr bwMode="auto">
          <a:xfrm flipH="1">
            <a:off x="7316788" y="3206750"/>
            <a:ext cx="0" cy="4921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025" tIns="36512" rIns="73025" bIns="36512" anchor="ctr"/>
          <a:lstStyle/>
          <a:p>
            <a:endParaRPr lang="zh-CN" altLang="en-US"/>
          </a:p>
        </p:txBody>
      </p:sp>
      <p:sp>
        <p:nvSpPr>
          <p:cNvPr id="42005" name="Line 23"/>
          <p:cNvSpPr>
            <a:spLocks noChangeShapeType="1"/>
          </p:cNvSpPr>
          <p:nvPr/>
        </p:nvSpPr>
        <p:spPr bwMode="auto">
          <a:xfrm>
            <a:off x="4799013" y="4979988"/>
            <a:ext cx="3175" cy="4413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025" tIns="36512" rIns="73025" bIns="36512" anchor="ctr"/>
          <a:lstStyle/>
          <a:p>
            <a:endParaRPr lang="zh-CN" altLang="en-US"/>
          </a:p>
        </p:txBody>
      </p:sp>
      <p:sp>
        <p:nvSpPr>
          <p:cNvPr id="42006" name="Line 24"/>
          <p:cNvSpPr>
            <a:spLocks noChangeShapeType="1"/>
          </p:cNvSpPr>
          <p:nvPr/>
        </p:nvSpPr>
        <p:spPr bwMode="auto">
          <a:xfrm>
            <a:off x="2436813" y="4979988"/>
            <a:ext cx="3175" cy="4413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025" tIns="36512" rIns="73025" bIns="36512" anchor="ctr"/>
          <a:lstStyle/>
          <a:p>
            <a:endParaRPr lang="zh-CN" altLang="en-US"/>
          </a:p>
        </p:txBody>
      </p:sp>
      <p:sp>
        <p:nvSpPr>
          <p:cNvPr id="42007" name="Line 25"/>
          <p:cNvSpPr>
            <a:spLocks noChangeShapeType="1"/>
          </p:cNvSpPr>
          <p:nvPr/>
        </p:nvSpPr>
        <p:spPr bwMode="auto">
          <a:xfrm>
            <a:off x="3590925" y="4591050"/>
            <a:ext cx="3175" cy="37941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025" tIns="36512" rIns="73025" bIns="36512" anchor="ctr"/>
          <a:lstStyle/>
          <a:p>
            <a:endParaRPr lang="zh-CN" altLang="en-US"/>
          </a:p>
        </p:txBody>
      </p:sp>
      <p:sp>
        <p:nvSpPr>
          <p:cNvPr id="42008" name="Line 26"/>
          <p:cNvSpPr>
            <a:spLocks noChangeShapeType="1"/>
          </p:cNvSpPr>
          <p:nvPr/>
        </p:nvSpPr>
        <p:spPr bwMode="auto">
          <a:xfrm flipH="1">
            <a:off x="6089650" y="3689350"/>
            <a:ext cx="0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025" tIns="36512" rIns="73025" bIns="36512" anchor="ctr"/>
          <a:lstStyle/>
          <a:p>
            <a:endParaRPr lang="zh-CN" altLang="en-US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937125" y="3175000"/>
            <a:ext cx="1893888" cy="969963"/>
            <a:chOff x="3110" y="2272"/>
            <a:chExt cx="1193" cy="611"/>
          </a:xfrm>
        </p:grpSpPr>
        <p:sp>
          <p:nvSpPr>
            <p:cNvPr id="42011" name="Text Box 28"/>
            <p:cNvSpPr txBox="1">
              <a:spLocks noChangeArrowheads="1"/>
            </p:cNvSpPr>
            <p:nvPr/>
          </p:nvSpPr>
          <p:spPr bwMode="auto">
            <a:xfrm>
              <a:off x="3110" y="2272"/>
              <a:ext cx="40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660066"/>
                  </a:solidFill>
                  <a:latin typeface="Arial" charset="0"/>
                </a:rPr>
                <a:t>DR</a:t>
              </a:r>
            </a:p>
          </p:txBody>
        </p:sp>
        <p:sp>
          <p:nvSpPr>
            <p:cNvPr id="42012" name="Text Box 29"/>
            <p:cNvSpPr txBox="1">
              <a:spLocks noChangeArrowheads="1"/>
            </p:cNvSpPr>
            <p:nvPr/>
          </p:nvSpPr>
          <p:spPr bwMode="auto">
            <a:xfrm>
              <a:off x="3900" y="2664"/>
              <a:ext cx="40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660066"/>
                  </a:solidFill>
                  <a:latin typeface="Arial" charset="0"/>
                </a:rPr>
                <a:t>BDR</a:t>
              </a:r>
            </a:p>
          </p:txBody>
        </p:sp>
      </p:grpSp>
      <p:sp>
        <p:nvSpPr>
          <p:cNvPr id="42010" name="Rectangle 30"/>
          <p:cNvSpPr>
            <a:spLocks noChangeArrowheads="1"/>
          </p:cNvSpPr>
          <p:nvPr/>
        </p:nvSpPr>
        <p:spPr bwMode="auto">
          <a:xfrm>
            <a:off x="395288" y="2133600"/>
            <a:ext cx="73025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7" grpId="0" animBg="1"/>
      <p:bldP spid="50278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 smtClean="0"/>
              <a:t>OSPF Packets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43138"/>
            <a:ext cx="8216900" cy="4157662"/>
          </a:xfrm>
        </p:spPr>
        <p:txBody>
          <a:bodyPr/>
          <a:lstStyle/>
          <a:p>
            <a:pPr marL="288925" indent="-288925" defTabSz="814388" eaLnBrk="1" hangingPunct="1">
              <a:lnSpc>
                <a:spcPct val="85000"/>
              </a:lnSpc>
              <a:defRPr/>
            </a:pPr>
            <a:r>
              <a:rPr lang="en-US" altLang="zh-CN" sz="2100" smtClean="0"/>
              <a:t>There are 5 types of OSPF routing protocol packets</a:t>
            </a:r>
          </a:p>
          <a:p>
            <a:pPr marL="627063" lvl="1" indent="0" defTabSz="814388" eaLnBrk="1" hangingPunct="1">
              <a:lnSpc>
                <a:spcPct val="85000"/>
              </a:lnSpc>
              <a:defRPr/>
            </a:pPr>
            <a:endParaRPr lang="en-US" altLang="zh-CN" sz="2000" i="1" u="sng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27063" lvl="1" indent="0" defTabSz="814388" eaLnBrk="1" hangingPunct="1">
              <a:lnSpc>
                <a:spcPct val="135000"/>
              </a:lnSpc>
              <a:defRPr/>
            </a:pPr>
            <a:r>
              <a:rPr lang="en-US" altLang="zh-CN" sz="2200" i="1" u="sng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Function					Name</a:t>
            </a:r>
          </a:p>
          <a:p>
            <a:pPr marL="627063" lvl="1" indent="0" defTabSz="814388" eaLnBrk="1" hangingPunct="1">
              <a:lnSpc>
                <a:spcPct val="135000"/>
              </a:lnSpc>
              <a:defRPr/>
            </a:pPr>
            <a:r>
              <a:rPr lang="en-US" altLang="zh-CN" sz="2200" smtClean="0">
                <a:solidFill>
                  <a:schemeClr val="tx2"/>
                </a:solidFill>
              </a:rPr>
              <a:t>Hello						Hello</a:t>
            </a:r>
          </a:p>
          <a:p>
            <a:pPr marL="627063" lvl="1" indent="0" defTabSz="814388" eaLnBrk="1" hangingPunct="1">
              <a:lnSpc>
                <a:spcPct val="135000"/>
              </a:lnSpc>
              <a:defRPr/>
            </a:pPr>
            <a:r>
              <a:rPr lang="en-US" altLang="zh-CN" sz="2200" smtClean="0">
                <a:solidFill>
                  <a:schemeClr val="tx2"/>
                </a:solidFill>
              </a:rPr>
              <a:t>Database Description			DBD</a:t>
            </a:r>
          </a:p>
          <a:p>
            <a:pPr marL="627063" lvl="1" indent="0" defTabSz="814388" eaLnBrk="1" hangingPunct="1">
              <a:lnSpc>
                <a:spcPct val="135000"/>
              </a:lnSpc>
              <a:defRPr/>
            </a:pPr>
            <a:r>
              <a:rPr lang="en-US" altLang="zh-CN" sz="2200" smtClean="0">
                <a:solidFill>
                  <a:schemeClr val="tx2"/>
                </a:solidFill>
              </a:rPr>
              <a:t>Link-State Request			LSR</a:t>
            </a:r>
          </a:p>
          <a:p>
            <a:pPr marL="627063" lvl="1" indent="0" defTabSz="814388" eaLnBrk="1" hangingPunct="1">
              <a:lnSpc>
                <a:spcPct val="135000"/>
              </a:lnSpc>
              <a:defRPr/>
            </a:pPr>
            <a:r>
              <a:rPr lang="en-US" altLang="zh-CN" sz="2200" smtClean="0">
                <a:solidFill>
                  <a:schemeClr val="tx2"/>
                </a:solidFill>
              </a:rPr>
              <a:t>Link-State Update			LSU</a:t>
            </a:r>
          </a:p>
          <a:p>
            <a:pPr marL="627063" lvl="1" indent="0" defTabSz="814388" eaLnBrk="1" hangingPunct="1">
              <a:lnSpc>
                <a:spcPct val="135000"/>
              </a:lnSpc>
              <a:defRPr/>
            </a:pPr>
            <a:r>
              <a:rPr lang="en-US" altLang="zh-CN" sz="2200" smtClean="0">
                <a:solidFill>
                  <a:schemeClr val="tx2"/>
                </a:solidFill>
              </a:rPr>
              <a:t>Link-State Acknowledgement	LSAck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 smtClean="0"/>
              <a:t>OSPF Hello Protocol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357188" y="1714500"/>
            <a:ext cx="8786812" cy="438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025" tIns="36512" rIns="73025" bIns="36512">
            <a:spAutoFit/>
          </a:bodyPr>
          <a:lstStyle/>
          <a:p>
            <a:pPr eaLnBrk="0" hangingPunct="0">
              <a:buClr>
                <a:schemeClr val="accent6"/>
              </a:buClr>
              <a:buFont typeface="Wingdings" pitchFamily="2" charset="2"/>
              <a:buChar char="p"/>
              <a:defRPr/>
            </a:pPr>
            <a:r>
              <a:rPr lang="en-US" altLang="zh-CN" sz="2800" dirty="0">
                <a:latin typeface="Arial" charset="0"/>
                <a:ea typeface="宋体" pitchFamily="2" charset="-122"/>
              </a:rPr>
              <a:t>When a router starts an OSPF routing process on an interface, it sends a hello packet and continues to send hellos </a:t>
            </a:r>
            <a:r>
              <a:rPr lang="en-US" altLang="zh-CN" sz="2800" dirty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at regular intervals</a:t>
            </a:r>
            <a:r>
              <a:rPr lang="en-US" altLang="zh-CN" sz="2800" dirty="0">
                <a:latin typeface="Arial" charset="0"/>
                <a:ea typeface="宋体" pitchFamily="2" charset="-122"/>
              </a:rPr>
              <a:t>. </a:t>
            </a:r>
          </a:p>
          <a:p>
            <a:pPr eaLnBrk="0" hangingPunct="0">
              <a:buClr>
                <a:schemeClr val="accent6"/>
              </a:buClr>
              <a:buFont typeface="Wingdings" pitchFamily="2" charset="2"/>
              <a:buChar char="p"/>
              <a:defRPr/>
            </a:pPr>
            <a:r>
              <a:rPr lang="en-US" altLang="zh-CN" sz="2800" dirty="0">
                <a:latin typeface="Arial" charset="0"/>
                <a:ea typeface="宋体" pitchFamily="2" charset="-122"/>
              </a:rPr>
              <a:t>The rules that govern the exchange of OSPF hello packets are called the </a:t>
            </a:r>
            <a:r>
              <a:rPr lang="en-US" altLang="zh-CN" sz="2800" dirty="0">
                <a:solidFill>
                  <a:srgbClr val="003399"/>
                </a:solidFill>
                <a:latin typeface="Arial" charset="0"/>
                <a:ea typeface="宋体" pitchFamily="2" charset="-122"/>
              </a:rPr>
              <a:t>Hello protocol</a:t>
            </a:r>
            <a:r>
              <a:rPr lang="en-US" altLang="zh-CN" sz="2800" dirty="0">
                <a:latin typeface="Arial" charset="0"/>
                <a:ea typeface="宋体" pitchFamily="2" charset="-122"/>
              </a:rPr>
              <a:t>. </a:t>
            </a:r>
          </a:p>
          <a:p>
            <a:pPr eaLnBrk="0" hangingPunct="0">
              <a:buClr>
                <a:schemeClr val="accent6"/>
              </a:buClr>
              <a:buFont typeface="Wingdings" pitchFamily="2" charset="2"/>
              <a:buChar char="p"/>
              <a:defRPr/>
            </a:pPr>
            <a:r>
              <a:rPr lang="en-US" altLang="zh-CN" sz="2800" dirty="0">
                <a:latin typeface="Arial" charset="0"/>
                <a:ea typeface="宋体" pitchFamily="2" charset="-122"/>
              </a:rPr>
              <a:t>Hello packets are addressed to </a:t>
            </a:r>
            <a:r>
              <a:rPr lang="en-US" altLang="zh-CN" sz="2800" dirty="0">
                <a:solidFill>
                  <a:srgbClr val="003399"/>
                </a:solidFill>
                <a:latin typeface="Arial" charset="0"/>
                <a:ea typeface="宋体" pitchFamily="2" charset="-122"/>
              </a:rPr>
              <a:t>224.0.0.5</a:t>
            </a:r>
            <a:r>
              <a:rPr lang="en-US" altLang="zh-CN" sz="2800" dirty="0">
                <a:latin typeface="Arial" charset="0"/>
                <a:ea typeface="宋体" pitchFamily="2" charset="-122"/>
              </a:rPr>
              <a:t>. </a:t>
            </a:r>
          </a:p>
          <a:p>
            <a:pPr eaLnBrk="0" hangingPunct="0">
              <a:buClr>
                <a:schemeClr val="accent6"/>
              </a:buClr>
              <a:buFont typeface="Wingdings" pitchFamily="2" charset="2"/>
              <a:buChar char="p"/>
              <a:defRPr/>
            </a:pPr>
            <a:r>
              <a:rPr lang="en-US" altLang="zh-CN" sz="2800" dirty="0">
                <a:latin typeface="Arial" charset="0"/>
                <a:ea typeface="宋体" pitchFamily="2" charset="-122"/>
              </a:rPr>
              <a:t>Hellos are sent every </a:t>
            </a:r>
            <a:r>
              <a:rPr lang="en-US" altLang="zh-CN" sz="2800" dirty="0">
                <a:solidFill>
                  <a:srgbClr val="003399"/>
                </a:solidFill>
                <a:latin typeface="Arial" charset="0"/>
                <a:ea typeface="宋体" pitchFamily="2" charset="-122"/>
              </a:rPr>
              <a:t>10</a:t>
            </a:r>
            <a:r>
              <a:rPr lang="en-US" altLang="zh-CN" sz="2800" dirty="0">
                <a:solidFill>
                  <a:schemeClr val="accent2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US" altLang="zh-CN" sz="2800" dirty="0">
                <a:latin typeface="Arial" charset="0"/>
                <a:ea typeface="宋体" pitchFamily="2" charset="-122"/>
              </a:rPr>
              <a:t>seconds by default on </a:t>
            </a:r>
            <a:r>
              <a:rPr lang="en-US" altLang="zh-CN" sz="2800" dirty="0">
                <a:solidFill>
                  <a:srgbClr val="003399"/>
                </a:solidFill>
                <a:latin typeface="Arial" charset="0"/>
                <a:ea typeface="宋体" pitchFamily="2" charset="-122"/>
              </a:rPr>
              <a:t>broadcast multi-access</a:t>
            </a:r>
            <a:r>
              <a:rPr lang="en-US" altLang="zh-CN" sz="2800" dirty="0">
                <a:latin typeface="Arial" charset="0"/>
                <a:ea typeface="宋体" pitchFamily="2" charset="-122"/>
              </a:rPr>
              <a:t> and </a:t>
            </a:r>
            <a:r>
              <a:rPr lang="en-US" altLang="zh-CN" sz="2800" dirty="0">
                <a:solidFill>
                  <a:srgbClr val="003399"/>
                </a:solidFill>
                <a:latin typeface="Arial" charset="0"/>
                <a:ea typeface="宋体" pitchFamily="2" charset="-122"/>
              </a:rPr>
              <a:t>point-to-point</a:t>
            </a:r>
            <a:r>
              <a:rPr lang="en-US" altLang="zh-CN" sz="2800" dirty="0">
                <a:latin typeface="Arial" charset="0"/>
                <a:ea typeface="宋体" pitchFamily="2" charset="-122"/>
              </a:rPr>
              <a:t> networks. </a:t>
            </a:r>
          </a:p>
          <a:p>
            <a:pPr eaLnBrk="0" hangingPunct="0">
              <a:buClr>
                <a:schemeClr val="accent6"/>
              </a:buClr>
              <a:buFont typeface="Wingdings" pitchFamily="2" charset="2"/>
              <a:buChar char="p"/>
              <a:defRPr/>
            </a:pPr>
            <a:r>
              <a:rPr lang="en-US" altLang="zh-CN" sz="2800" dirty="0">
                <a:latin typeface="Arial" charset="0"/>
                <a:ea typeface="宋体" pitchFamily="2" charset="-122"/>
              </a:rPr>
              <a:t>On interfaces that connect to </a:t>
            </a:r>
            <a:r>
              <a:rPr lang="en-US" altLang="zh-CN" sz="2800" dirty="0">
                <a:solidFill>
                  <a:srgbClr val="003399"/>
                </a:solidFill>
                <a:latin typeface="Arial" charset="0"/>
                <a:ea typeface="宋体" pitchFamily="2" charset="-122"/>
              </a:rPr>
              <a:t>NBMA networks</a:t>
            </a:r>
            <a:r>
              <a:rPr lang="en-US" altLang="zh-CN" sz="2800" dirty="0">
                <a:latin typeface="Arial" charset="0"/>
                <a:ea typeface="宋体" pitchFamily="2" charset="-122"/>
              </a:rPr>
              <a:t>, such as Frame Relay, the default time is </a:t>
            </a:r>
            <a:r>
              <a:rPr lang="en-US" altLang="zh-CN" sz="2800" dirty="0">
                <a:solidFill>
                  <a:srgbClr val="003399"/>
                </a:solidFill>
                <a:latin typeface="Arial" charset="0"/>
                <a:ea typeface="宋体" pitchFamily="2" charset="-122"/>
              </a:rPr>
              <a:t>30</a:t>
            </a:r>
            <a:r>
              <a:rPr lang="en-US" altLang="zh-CN" sz="2800" dirty="0">
                <a:latin typeface="Arial" charset="0"/>
                <a:ea typeface="宋体" pitchFamily="2" charset="-122"/>
              </a:rPr>
              <a:t> seconds.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OSPF Packet Header</a:t>
            </a:r>
            <a:endParaRPr lang="zh-CN" altLang="en-US" smtClean="0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500313"/>
            <a:ext cx="87487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357188" y="1857375"/>
            <a:ext cx="6707187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r>
              <a:rPr lang="en-US" altLang="zh-CN" sz="2400" b="1">
                <a:solidFill>
                  <a:srgbClr val="002060"/>
                </a:solidFill>
                <a:latin typeface="Arial" charset="0"/>
              </a:rPr>
              <a:t>For the hello packet the type field is set to 1. 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RIP History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857375"/>
            <a:ext cx="8501062" cy="41148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RIPv1 has the following limitations:</a:t>
            </a:r>
          </a:p>
          <a:p>
            <a:pPr lvl="1" eaLnBrk="1" hangingPunct="1"/>
            <a:r>
              <a:rPr lang="en-US" altLang="zh-CN" sz="2800" smtClean="0"/>
              <a:t>It does not send subnet mask information in its updates. </a:t>
            </a:r>
          </a:p>
          <a:p>
            <a:pPr lvl="1" eaLnBrk="1" hangingPunct="1"/>
            <a:r>
              <a:rPr lang="en-US" altLang="zh-CN" sz="2800" smtClean="0"/>
              <a:t>It sends updates as broadcasts on 255.255.255.255 . </a:t>
            </a:r>
          </a:p>
          <a:p>
            <a:pPr lvl="1" eaLnBrk="1" hangingPunct="1"/>
            <a:r>
              <a:rPr lang="en-US" altLang="zh-CN" sz="2800" smtClean="0"/>
              <a:t>It does not support authentication. </a:t>
            </a:r>
          </a:p>
          <a:p>
            <a:pPr lvl="1" eaLnBrk="1" hangingPunct="1"/>
            <a:r>
              <a:rPr lang="en-US" altLang="zh-CN" sz="2800" smtClean="0"/>
              <a:t>It is not able to support VLSM or Classless Interdomain Routing (CIDR). </a:t>
            </a:r>
          </a:p>
          <a:p>
            <a:pPr eaLnBrk="1" hangingPunct="1"/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 smtClean="0"/>
              <a:t>OSPF Hello Protocol</a:t>
            </a:r>
          </a:p>
        </p:txBody>
      </p:sp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643063"/>
            <a:ext cx="878681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2722563" y="6143625"/>
            <a:ext cx="3349625" cy="377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3025" tIns="36512" rIns="73025" bIns="36512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sz="2000" b="1" dirty="0">
                <a:latin typeface="Arial" charset="0"/>
              </a:rPr>
              <a:t>OSPF Hello Packet Header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 smtClean="0"/>
              <a:t>Which Router will be DR?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785938"/>
            <a:ext cx="8748713" cy="3998912"/>
          </a:xfrm>
        </p:spPr>
        <p:txBody>
          <a:bodyPr/>
          <a:lstStyle/>
          <a:p>
            <a:pPr eaLnBrk="1" hangingPunct="1">
              <a:buSzPct val="102000"/>
              <a:buFont typeface="Wingdings" pitchFamily="2" charset="2"/>
              <a:buChar char="p"/>
            </a:pPr>
            <a:r>
              <a:rPr lang="en-US" altLang="zh-CN" sz="2800" smtClean="0"/>
              <a:t>Priority + Router ID, the biggest is DR, the second biggest is BDR.</a:t>
            </a:r>
          </a:p>
          <a:p>
            <a:pPr eaLnBrk="1" hangingPunct="1">
              <a:buSzPct val="102000"/>
              <a:buFont typeface="Wingdings" pitchFamily="2" charset="2"/>
              <a:buChar char="p"/>
            </a:pPr>
            <a:r>
              <a:rPr lang="en-US" altLang="zh-CN" sz="2800" smtClean="0"/>
              <a:t>Priority: 1-255      Default=1</a:t>
            </a:r>
          </a:p>
          <a:p>
            <a:pPr eaLnBrk="1" hangingPunct="1">
              <a:buSzPct val="102000"/>
              <a:buFont typeface="Wingdings" pitchFamily="2" charset="2"/>
              <a:buChar char="p"/>
            </a:pPr>
            <a:r>
              <a:rPr lang="en-US" altLang="zh-CN" sz="2800" smtClean="0"/>
              <a:t>Router ID</a:t>
            </a:r>
          </a:p>
          <a:p>
            <a:pPr lvl="1" eaLnBrk="1" hangingPunct="1">
              <a:buSzPct val="102000"/>
              <a:buFont typeface="Wingdings" pitchFamily="2" charset="2"/>
              <a:buChar char="p"/>
            </a:pPr>
            <a:r>
              <a:rPr lang="en-US" altLang="zh-CN" sz="2800" smtClean="0"/>
              <a:t>A loopback IP address</a:t>
            </a:r>
          </a:p>
          <a:p>
            <a:pPr lvl="1" eaLnBrk="1" hangingPunct="1">
              <a:buSzPct val="102000"/>
              <a:buFont typeface="Wingdings" pitchFamily="2" charset="2"/>
              <a:buChar char="p"/>
            </a:pPr>
            <a:r>
              <a:rPr lang="en-US" altLang="zh-CN" sz="2800" smtClean="0"/>
              <a:t>If the absence of loopback IP address, the highest-value address interface IP</a:t>
            </a:r>
          </a:p>
          <a:p>
            <a:pPr lvl="1" eaLnBrk="1" hangingPunct="1">
              <a:buSzPct val="102000"/>
              <a:buFont typeface="Wingdings" pitchFamily="2" charset="2"/>
              <a:buChar char="p"/>
            </a:pPr>
            <a:r>
              <a:rPr lang="en-US" altLang="zh-CN" sz="2800" smtClean="0"/>
              <a:t>If the interface goes down, the router must re-establishing adjacency and readvertising LSA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Line 2"/>
          <p:cNvSpPr>
            <a:spLocks noChangeShapeType="1"/>
          </p:cNvSpPr>
          <p:nvPr/>
        </p:nvSpPr>
        <p:spPr bwMode="auto">
          <a:xfrm flipH="1">
            <a:off x="2157413" y="5187950"/>
            <a:ext cx="42433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027" name="Rectangle 3"/>
          <p:cNvSpPr>
            <a:spLocks noChangeArrowheads="1"/>
          </p:cNvSpPr>
          <p:nvPr/>
        </p:nvSpPr>
        <p:spPr bwMode="auto">
          <a:xfrm>
            <a:off x="1068388" y="4754563"/>
            <a:ext cx="513397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584" tIns="51793" rIns="103584" bIns="51793">
            <a:spAutoFit/>
          </a:bodyPr>
          <a:lstStyle/>
          <a:p>
            <a:pPr defTabSz="1028700" eaLnBrk="0" hangingPunct="0"/>
            <a:r>
              <a:rPr lang="en-US" altLang="zh-CN" b="1">
                <a:latin typeface="Helvetica" pitchFamily="34" charset="0"/>
              </a:rPr>
              <a:t>I am router ID 172.16.5.2, and I see 172.16.5.1.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36663" y="5430838"/>
            <a:ext cx="2671762" cy="928687"/>
            <a:chOff x="779" y="3078"/>
            <a:chExt cx="1683" cy="585"/>
          </a:xfrm>
        </p:grpSpPr>
        <p:sp>
          <p:nvSpPr>
            <p:cNvPr id="513029" name="AutoShape 5"/>
            <p:cNvSpPr>
              <a:spLocks noChangeArrowheads="1"/>
            </p:cNvSpPr>
            <p:nvPr/>
          </p:nvSpPr>
          <p:spPr bwMode="auto">
            <a:xfrm>
              <a:off x="779" y="3110"/>
              <a:ext cx="1683" cy="522"/>
            </a:xfrm>
            <a:prstGeom prst="roundRect">
              <a:avLst>
                <a:gd name="adj" fmla="val 12495"/>
              </a:avLst>
            </a:prstGeom>
            <a:solidFill>
              <a:srgbClr val="B4E6A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8157" name="Rectangle 6"/>
            <p:cNvSpPr>
              <a:spLocks noChangeArrowheads="1"/>
            </p:cNvSpPr>
            <p:nvPr/>
          </p:nvSpPr>
          <p:spPr bwMode="auto">
            <a:xfrm>
              <a:off x="870" y="3078"/>
              <a:ext cx="1482" cy="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algn="ctr" defTabSz="1028700" eaLnBrk="0" hangingPunct="0"/>
              <a:r>
                <a:rPr lang="en-US" altLang="zh-CN" b="1">
                  <a:latin typeface="Helvetica" pitchFamily="34" charset="0"/>
                </a:rPr>
                <a:t>Router A</a:t>
              </a:r>
            </a:p>
            <a:p>
              <a:pPr algn="ctr" defTabSz="1028700" eaLnBrk="0" hangingPunct="0"/>
              <a:r>
                <a:rPr lang="en-US" altLang="zh-CN" b="1">
                  <a:latin typeface="Helvetica" pitchFamily="34" charset="0"/>
                </a:rPr>
                <a:t>Neighbors List</a:t>
              </a:r>
            </a:p>
            <a:p>
              <a:pPr algn="ctr" defTabSz="1028700" eaLnBrk="0" hangingPunct="0"/>
              <a:r>
                <a:rPr lang="en-US" altLang="zh-CN" b="1">
                  <a:latin typeface="Helvetica" pitchFamily="34" charset="0"/>
                </a:rPr>
                <a:t>172.16.5.2/24, int E0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586288" y="3738563"/>
            <a:ext cx="2771775" cy="942975"/>
            <a:chOff x="3209" y="2012"/>
            <a:chExt cx="1746" cy="594"/>
          </a:xfrm>
        </p:grpSpPr>
        <p:sp>
          <p:nvSpPr>
            <p:cNvPr id="513032" name="AutoShape 8"/>
            <p:cNvSpPr>
              <a:spLocks noChangeArrowheads="1"/>
            </p:cNvSpPr>
            <p:nvPr/>
          </p:nvSpPr>
          <p:spPr bwMode="auto">
            <a:xfrm>
              <a:off x="3209" y="2012"/>
              <a:ext cx="1746" cy="594"/>
            </a:xfrm>
            <a:prstGeom prst="roundRect">
              <a:avLst>
                <a:gd name="adj" fmla="val 12495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53882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8155" name="Rectangle 9"/>
            <p:cNvSpPr>
              <a:spLocks noChangeArrowheads="1"/>
            </p:cNvSpPr>
            <p:nvPr/>
          </p:nvSpPr>
          <p:spPr bwMode="auto">
            <a:xfrm>
              <a:off x="3313" y="2019"/>
              <a:ext cx="1482" cy="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algn="ctr" defTabSz="1028700" eaLnBrk="0" hangingPunct="0"/>
              <a:r>
                <a:rPr lang="en-US" altLang="zh-CN" b="1">
                  <a:solidFill>
                    <a:schemeClr val="bg1"/>
                  </a:solidFill>
                  <a:latin typeface="Helvetica" pitchFamily="34" charset="0"/>
                </a:rPr>
                <a:t>Router B</a:t>
              </a:r>
            </a:p>
            <a:p>
              <a:pPr algn="ctr" defTabSz="1028700" eaLnBrk="0" hangingPunct="0"/>
              <a:r>
                <a:rPr lang="en-US" altLang="zh-CN" b="1">
                  <a:solidFill>
                    <a:schemeClr val="bg1"/>
                  </a:solidFill>
                  <a:latin typeface="Helvetica" pitchFamily="34" charset="0"/>
                </a:rPr>
                <a:t>Neighbors List</a:t>
              </a:r>
            </a:p>
            <a:p>
              <a:pPr algn="ctr" defTabSz="1028700" eaLnBrk="0" hangingPunct="0"/>
              <a:r>
                <a:rPr lang="en-US" altLang="zh-CN" b="1">
                  <a:solidFill>
                    <a:schemeClr val="bg1"/>
                  </a:solidFill>
                  <a:latin typeface="Helvetica" pitchFamily="34" charset="0"/>
                </a:rPr>
                <a:t>172.16.5.1/24, int E1</a:t>
              </a:r>
            </a:p>
          </p:txBody>
        </p:sp>
      </p:grpSp>
      <p:sp>
        <p:nvSpPr>
          <p:cNvPr id="513034" name="Line 10"/>
          <p:cNvSpPr>
            <a:spLocks noChangeShapeType="1"/>
          </p:cNvSpPr>
          <p:nvPr/>
        </p:nvSpPr>
        <p:spPr bwMode="auto">
          <a:xfrm>
            <a:off x="1960563" y="3305175"/>
            <a:ext cx="42433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035" name="Rectangle 11"/>
          <p:cNvSpPr>
            <a:spLocks noChangeArrowheads="1"/>
          </p:cNvSpPr>
          <p:nvPr/>
        </p:nvSpPr>
        <p:spPr bwMode="auto">
          <a:xfrm>
            <a:off x="1014413" y="2906713"/>
            <a:ext cx="480377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584" tIns="51793" rIns="103584" bIns="51793">
            <a:spAutoFit/>
          </a:bodyPr>
          <a:lstStyle/>
          <a:p>
            <a:pPr defTabSz="1028700" eaLnBrk="0" hangingPunct="0"/>
            <a:r>
              <a:rPr lang="en-US" altLang="zh-CN" b="1">
                <a:latin typeface="Helvetica" pitchFamily="34" charset="0"/>
              </a:rPr>
              <a:t>I am router ID 172.16.5.1 and I see  no one.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271838" y="2611438"/>
            <a:ext cx="1179512" cy="317500"/>
            <a:chOff x="2381" y="1302"/>
            <a:chExt cx="743" cy="200"/>
          </a:xfrm>
        </p:grpSpPr>
        <p:sp>
          <p:nvSpPr>
            <p:cNvPr id="513037" name="Rectangle 13"/>
            <p:cNvSpPr>
              <a:spLocks noChangeArrowheads="1"/>
            </p:cNvSpPr>
            <p:nvPr/>
          </p:nvSpPr>
          <p:spPr bwMode="auto">
            <a:xfrm>
              <a:off x="2381" y="1310"/>
              <a:ext cx="702" cy="171"/>
            </a:xfrm>
            <a:prstGeom prst="rect">
              <a:avLst/>
            </a:prstGeom>
            <a:solidFill>
              <a:srgbClr val="E3BE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8153" name="Rectangle 14"/>
            <p:cNvSpPr>
              <a:spLocks noChangeArrowheads="1"/>
            </p:cNvSpPr>
            <p:nvPr/>
          </p:nvSpPr>
          <p:spPr bwMode="auto">
            <a:xfrm>
              <a:off x="2383" y="1302"/>
              <a:ext cx="741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/>
              <a:r>
                <a:rPr lang="en-US" altLang="zh-CN" sz="1400" b="1">
                  <a:latin typeface="Helvetica" pitchFamily="34" charset="0"/>
                </a:rPr>
                <a:t>Down State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386138" y="3425825"/>
            <a:ext cx="957262" cy="317500"/>
            <a:chOff x="2453" y="1815"/>
            <a:chExt cx="603" cy="200"/>
          </a:xfrm>
        </p:grpSpPr>
        <p:sp>
          <p:nvSpPr>
            <p:cNvPr id="513040" name="Rectangle 16"/>
            <p:cNvSpPr>
              <a:spLocks noChangeArrowheads="1"/>
            </p:cNvSpPr>
            <p:nvPr/>
          </p:nvSpPr>
          <p:spPr bwMode="auto">
            <a:xfrm>
              <a:off x="2453" y="1823"/>
              <a:ext cx="549" cy="171"/>
            </a:xfrm>
            <a:prstGeom prst="rect">
              <a:avLst/>
            </a:prstGeom>
            <a:solidFill>
              <a:srgbClr val="E3BE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8151" name="Rectangle 17"/>
            <p:cNvSpPr>
              <a:spLocks noChangeArrowheads="1"/>
            </p:cNvSpPr>
            <p:nvPr/>
          </p:nvSpPr>
          <p:spPr bwMode="auto">
            <a:xfrm>
              <a:off x="2455" y="1815"/>
              <a:ext cx="601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/>
              <a:r>
                <a:rPr lang="en-US" altLang="zh-CN" sz="1400" b="1">
                  <a:latin typeface="Helvetica" pitchFamily="34" charset="0"/>
                </a:rPr>
                <a:t>Init State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3892550" y="6237288"/>
            <a:ext cx="1471613" cy="317500"/>
            <a:chOff x="2320" y="3705"/>
            <a:chExt cx="927" cy="200"/>
          </a:xfrm>
        </p:grpSpPr>
        <p:sp>
          <p:nvSpPr>
            <p:cNvPr id="513043" name="Rectangle 19"/>
            <p:cNvSpPr>
              <a:spLocks noChangeArrowheads="1"/>
            </p:cNvSpPr>
            <p:nvPr/>
          </p:nvSpPr>
          <p:spPr bwMode="auto">
            <a:xfrm>
              <a:off x="2345" y="3713"/>
              <a:ext cx="873" cy="171"/>
            </a:xfrm>
            <a:prstGeom prst="rect">
              <a:avLst/>
            </a:prstGeom>
            <a:solidFill>
              <a:srgbClr val="E3BE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8149" name="Rectangle 20"/>
            <p:cNvSpPr>
              <a:spLocks noChangeArrowheads="1"/>
            </p:cNvSpPr>
            <p:nvPr/>
          </p:nvSpPr>
          <p:spPr bwMode="auto">
            <a:xfrm>
              <a:off x="2320" y="3705"/>
              <a:ext cx="927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/>
              <a:r>
                <a:rPr lang="en-US" altLang="zh-CN" sz="1400" b="1">
                  <a:latin typeface="Helvetica" pitchFamily="34" charset="0"/>
                </a:rPr>
                <a:t>Two-Way State</a:t>
              </a: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092200" y="1981200"/>
            <a:ext cx="5329238" cy="790575"/>
            <a:chOff x="1107" y="905"/>
            <a:chExt cx="3357" cy="498"/>
          </a:xfrm>
        </p:grpSpPr>
        <p:sp>
          <p:nvSpPr>
            <p:cNvPr id="513046" name="Line 22"/>
            <p:cNvSpPr>
              <a:spLocks noChangeShapeType="1"/>
            </p:cNvSpPr>
            <p:nvPr/>
          </p:nvSpPr>
          <p:spPr bwMode="auto">
            <a:xfrm>
              <a:off x="1485" y="1145"/>
              <a:ext cx="2484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48142" name="Picture 2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" y="953"/>
              <a:ext cx="585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43" name="Picture 2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9" y="953"/>
              <a:ext cx="585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44" name="Rectangle 25"/>
            <p:cNvSpPr>
              <a:spLocks noChangeArrowheads="1"/>
            </p:cNvSpPr>
            <p:nvPr/>
          </p:nvSpPr>
          <p:spPr bwMode="auto">
            <a:xfrm>
              <a:off x="1672" y="905"/>
              <a:ext cx="1010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>
                <a:lnSpc>
                  <a:spcPct val="125000"/>
                </a:lnSpc>
              </a:pPr>
              <a:r>
                <a:rPr lang="en-US" altLang="zh-CN" b="1">
                  <a:latin typeface="Helvetica" pitchFamily="34" charset="0"/>
                </a:rPr>
                <a:t>172.16.5.1/24</a:t>
              </a:r>
            </a:p>
            <a:p>
              <a:pPr defTabSz="1028700" eaLnBrk="0" hangingPunct="0">
                <a:lnSpc>
                  <a:spcPct val="125000"/>
                </a:lnSpc>
              </a:pPr>
              <a:r>
                <a:rPr lang="en-US" altLang="zh-CN" b="1">
                  <a:latin typeface="Helvetica" pitchFamily="34" charset="0"/>
                </a:rPr>
                <a:t>E0</a:t>
              </a:r>
            </a:p>
          </p:txBody>
        </p:sp>
        <p:sp>
          <p:nvSpPr>
            <p:cNvPr id="48145" name="Rectangle 26"/>
            <p:cNvSpPr>
              <a:spLocks noChangeArrowheads="1"/>
            </p:cNvSpPr>
            <p:nvPr/>
          </p:nvSpPr>
          <p:spPr bwMode="auto">
            <a:xfrm>
              <a:off x="2924" y="905"/>
              <a:ext cx="1010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algn="r" defTabSz="1028700" eaLnBrk="0" hangingPunct="0">
                <a:lnSpc>
                  <a:spcPct val="125000"/>
                </a:lnSpc>
              </a:pPr>
              <a:r>
                <a:rPr lang="en-US" altLang="zh-CN" b="1">
                  <a:latin typeface="Helvetica" pitchFamily="34" charset="0"/>
                </a:rPr>
                <a:t>172.16.5.2/24</a:t>
              </a:r>
            </a:p>
            <a:p>
              <a:pPr algn="r" defTabSz="1028700" eaLnBrk="0" hangingPunct="0">
                <a:lnSpc>
                  <a:spcPct val="125000"/>
                </a:lnSpc>
              </a:pPr>
              <a:r>
                <a:rPr lang="en-US" altLang="zh-CN" b="1">
                  <a:latin typeface="Helvetica" pitchFamily="34" charset="0"/>
                </a:rPr>
                <a:t>E1</a:t>
              </a:r>
            </a:p>
          </p:txBody>
        </p:sp>
        <p:sp>
          <p:nvSpPr>
            <p:cNvPr id="48146" name="Rectangle 27"/>
            <p:cNvSpPr>
              <a:spLocks noChangeArrowheads="1"/>
            </p:cNvSpPr>
            <p:nvPr/>
          </p:nvSpPr>
          <p:spPr bwMode="auto">
            <a:xfrm>
              <a:off x="1275" y="1092"/>
              <a:ext cx="246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/>
              <a:r>
                <a:rPr lang="en-US" altLang="zh-CN" sz="2000" b="1">
                  <a:solidFill>
                    <a:schemeClr val="bg1"/>
                  </a:solidFill>
                  <a:latin typeface="Helvetica" pitchFamily="34" charset="0"/>
                </a:rPr>
                <a:t>A</a:t>
              </a:r>
            </a:p>
          </p:txBody>
        </p:sp>
        <p:sp>
          <p:nvSpPr>
            <p:cNvPr id="48147" name="Rectangle 28"/>
            <p:cNvSpPr>
              <a:spLocks noChangeArrowheads="1"/>
            </p:cNvSpPr>
            <p:nvPr/>
          </p:nvSpPr>
          <p:spPr bwMode="auto">
            <a:xfrm>
              <a:off x="4072" y="1096"/>
              <a:ext cx="246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/>
              <a:r>
                <a:rPr lang="en-US" altLang="zh-CN" sz="2000" b="1">
                  <a:solidFill>
                    <a:schemeClr val="bg1"/>
                  </a:solidFill>
                  <a:latin typeface="Helvetica" pitchFamily="34" charset="0"/>
                </a:rPr>
                <a:t>B</a:t>
              </a:r>
            </a:p>
          </p:txBody>
        </p:sp>
      </p:grpSp>
      <p:sp>
        <p:nvSpPr>
          <p:cNvPr id="48140" name="Rectangle 29"/>
          <p:cNvSpPr>
            <a:spLocks noGrp="1" noChangeArrowheads="1"/>
          </p:cNvSpPr>
          <p:nvPr>
            <p:ph type="title"/>
          </p:nvPr>
        </p:nvSpPr>
        <p:spPr>
          <a:xfrm>
            <a:off x="468313" y="341313"/>
            <a:ext cx="7993062" cy="1143000"/>
          </a:xfrm>
        </p:spPr>
        <p:txBody>
          <a:bodyPr/>
          <a:lstStyle/>
          <a:p>
            <a:pPr defTabSz="814388" eaLnBrk="1" hangingPunct="1"/>
            <a:r>
              <a:rPr lang="en-US" altLang="zh-CN" smtClean="0">
                <a:cs typeface="Arial" charset="0"/>
              </a:rPr>
              <a:t>Steps in the Operation of OSPF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6" grpId="0" animBg="1"/>
      <p:bldP spid="513027" grpId="0" autoUpdateAnimBg="0"/>
      <p:bldP spid="513034" grpId="0" animBg="1"/>
      <p:bldP spid="513035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38200" y="4867275"/>
            <a:ext cx="6773863" cy="1704975"/>
            <a:chOff x="528" y="3054"/>
            <a:chExt cx="4267" cy="1074"/>
          </a:xfrm>
        </p:grpSpPr>
        <p:sp>
          <p:nvSpPr>
            <p:cNvPr id="49190" name="Rectangle 3"/>
            <p:cNvSpPr>
              <a:spLocks noChangeArrowheads="1"/>
            </p:cNvSpPr>
            <p:nvPr/>
          </p:nvSpPr>
          <p:spPr bwMode="auto">
            <a:xfrm>
              <a:off x="808" y="3281"/>
              <a:ext cx="32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/>
              <a:r>
                <a:rPr lang="en-US" altLang="zh-CN" b="1">
                  <a:latin typeface="Helvetica" pitchFamily="34" charset="0"/>
                </a:rPr>
                <a:t>Here is a summary of my link-state database.</a:t>
              </a:r>
            </a:p>
          </p:txBody>
        </p:sp>
        <p:sp>
          <p:nvSpPr>
            <p:cNvPr id="49191" name="Line 4"/>
            <p:cNvSpPr>
              <a:spLocks noChangeShapeType="1"/>
            </p:cNvSpPr>
            <p:nvPr/>
          </p:nvSpPr>
          <p:spPr bwMode="auto">
            <a:xfrm>
              <a:off x="4553" y="3509"/>
              <a:ext cx="2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2" name="Line 5"/>
            <p:cNvSpPr>
              <a:spLocks noChangeShapeType="1"/>
            </p:cNvSpPr>
            <p:nvPr/>
          </p:nvSpPr>
          <p:spPr bwMode="auto">
            <a:xfrm>
              <a:off x="4543" y="3428"/>
              <a:ext cx="1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3" name="Line 6"/>
            <p:cNvSpPr>
              <a:spLocks noChangeShapeType="1"/>
            </p:cNvSpPr>
            <p:nvPr/>
          </p:nvSpPr>
          <p:spPr bwMode="auto">
            <a:xfrm>
              <a:off x="4537" y="3356"/>
              <a:ext cx="1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4" name="Rectangle 7"/>
            <p:cNvSpPr>
              <a:spLocks noChangeArrowheads="1"/>
            </p:cNvSpPr>
            <p:nvPr/>
          </p:nvSpPr>
          <p:spPr bwMode="auto">
            <a:xfrm>
              <a:off x="4182" y="3130"/>
              <a:ext cx="290" cy="12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5" name="Rectangle 8"/>
            <p:cNvSpPr>
              <a:spLocks noChangeArrowheads="1"/>
            </p:cNvSpPr>
            <p:nvPr/>
          </p:nvSpPr>
          <p:spPr bwMode="auto">
            <a:xfrm>
              <a:off x="4100" y="3260"/>
              <a:ext cx="459" cy="2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6" name="Line 9"/>
            <p:cNvSpPr>
              <a:spLocks noChangeShapeType="1"/>
            </p:cNvSpPr>
            <p:nvPr/>
          </p:nvSpPr>
          <p:spPr bwMode="auto">
            <a:xfrm flipH="1">
              <a:off x="4327" y="3263"/>
              <a:ext cx="229" cy="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7" name="Rectangle 10"/>
            <p:cNvSpPr>
              <a:spLocks noChangeArrowheads="1"/>
            </p:cNvSpPr>
            <p:nvPr/>
          </p:nvSpPr>
          <p:spPr bwMode="auto">
            <a:xfrm>
              <a:off x="4166" y="3383"/>
              <a:ext cx="364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1076" tIns="21431" rIns="41076" bIns="21431">
              <a:spAutoFit/>
            </a:bodyPr>
            <a:lstStyle/>
            <a:p>
              <a:pPr defTabSz="165100" eaLnBrk="0" hangingPunct="0"/>
              <a:r>
                <a:rPr lang="en-US" altLang="zh-CN" b="1">
                  <a:latin typeface="Helvetica" pitchFamily="34" charset="0"/>
                </a:rPr>
                <a:t>DBD</a:t>
              </a:r>
            </a:p>
          </p:txBody>
        </p:sp>
        <p:sp>
          <p:nvSpPr>
            <p:cNvPr id="49198" name="Rectangle 11"/>
            <p:cNvSpPr>
              <a:spLocks noChangeArrowheads="1"/>
            </p:cNvSpPr>
            <p:nvPr/>
          </p:nvSpPr>
          <p:spPr bwMode="auto">
            <a:xfrm>
              <a:off x="4200" y="3153"/>
              <a:ext cx="234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1076" tIns="21431" rIns="41076" bIns="21431">
              <a:spAutoFit/>
            </a:bodyPr>
            <a:lstStyle/>
            <a:p>
              <a:pPr defTabSz="165100" eaLnBrk="0" hangingPunct="0"/>
              <a:r>
                <a:rPr lang="en-US" altLang="zh-CN" sz="300" b="1">
                  <a:latin typeface="Helvetica" pitchFamily="34" charset="0"/>
                </a:rPr>
                <a:t>afadjfjorqpoeru</a:t>
              </a:r>
            </a:p>
            <a:p>
              <a:pPr defTabSz="165100" eaLnBrk="0" hangingPunct="0"/>
              <a:r>
                <a:rPr lang="en-US" altLang="zh-CN" sz="300" b="1">
                  <a:latin typeface="Helvetica" pitchFamily="34" charset="0"/>
                </a:rPr>
                <a:t>39547439070713</a:t>
              </a:r>
            </a:p>
          </p:txBody>
        </p:sp>
        <p:sp>
          <p:nvSpPr>
            <p:cNvPr id="49199" name="Line 12"/>
            <p:cNvSpPr>
              <a:spLocks noChangeShapeType="1"/>
            </p:cNvSpPr>
            <p:nvPr/>
          </p:nvSpPr>
          <p:spPr bwMode="auto">
            <a:xfrm>
              <a:off x="4098" y="3264"/>
              <a:ext cx="229" cy="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0" name="Line 13"/>
            <p:cNvSpPr>
              <a:spLocks noChangeShapeType="1"/>
            </p:cNvSpPr>
            <p:nvPr/>
          </p:nvSpPr>
          <p:spPr bwMode="auto">
            <a:xfrm flipH="1">
              <a:off x="783" y="3552"/>
              <a:ext cx="314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86" name="Rectangle 14"/>
            <p:cNvSpPr>
              <a:spLocks noChangeArrowheads="1"/>
            </p:cNvSpPr>
            <p:nvPr/>
          </p:nvSpPr>
          <p:spPr bwMode="auto">
            <a:xfrm>
              <a:off x="2435" y="3062"/>
              <a:ext cx="873" cy="171"/>
            </a:xfrm>
            <a:prstGeom prst="rect">
              <a:avLst/>
            </a:prstGeom>
            <a:solidFill>
              <a:srgbClr val="E3BE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03584" tIns="51793" rIns="103584" bIns="51793">
              <a:spAutoFit/>
            </a:bodyPr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02" name="Rectangle 15"/>
            <p:cNvSpPr>
              <a:spLocks noChangeArrowheads="1"/>
            </p:cNvSpPr>
            <p:nvPr/>
          </p:nvSpPr>
          <p:spPr bwMode="auto">
            <a:xfrm>
              <a:off x="2410" y="3054"/>
              <a:ext cx="961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/>
              <a:r>
                <a:rPr lang="en-US" altLang="zh-CN" sz="1400" b="1">
                  <a:latin typeface="Helvetica" pitchFamily="34" charset="0"/>
                </a:rPr>
                <a:t>Exchange State</a:t>
              </a:r>
            </a:p>
          </p:txBody>
        </p:sp>
        <p:sp>
          <p:nvSpPr>
            <p:cNvPr id="49203" name="Line 16"/>
            <p:cNvSpPr>
              <a:spLocks noChangeShapeType="1"/>
            </p:cNvSpPr>
            <p:nvPr/>
          </p:nvSpPr>
          <p:spPr bwMode="auto">
            <a:xfrm>
              <a:off x="1296" y="4128"/>
              <a:ext cx="30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4" name="Rectangle 17"/>
            <p:cNvSpPr>
              <a:spLocks noChangeArrowheads="1"/>
            </p:cNvSpPr>
            <p:nvPr/>
          </p:nvSpPr>
          <p:spPr bwMode="auto">
            <a:xfrm>
              <a:off x="1243" y="3848"/>
              <a:ext cx="32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/>
              <a:r>
                <a:rPr lang="en-US" altLang="zh-CN" b="1">
                  <a:latin typeface="Helvetica" pitchFamily="34" charset="0"/>
                </a:rPr>
                <a:t>Here is a summary of my link-state database.</a:t>
              </a:r>
            </a:p>
          </p:txBody>
        </p:sp>
        <p:grpSp>
          <p:nvGrpSpPr>
            <p:cNvPr id="49205" name="Group 18"/>
            <p:cNvGrpSpPr>
              <a:grpSpLocks/>
            </p:cNvGrpSpPr>
            <p:nvPr/>
          </p:nvGrpSpPr>
          <p:grpSpPr bwMode="auto">
            <a:xfrm>
              <a:off x="528" y="3686"/>
              <a:ext cx="688" cy="415"/>
              <a:chOff x="469" y="3095"/>
              <a:chExt cx="612" cy="369"/>
            </a:xfrm>
          </p:grpSpPr>
          <p:sp>
            <p:nvSpPr>
              <p:cNvPr id="49206" name="Line 19"/>
              <p:cNvSpPr>
                <a:spLocks noChangeShapeType="1"/>
              </p:cNvSpPr>
              <p:nvPr/>
            </p:nvSpPr>
            <p:spPr bwMode="auto">
              <a:xfrm flipH="1">
                <a:off x="469" y="3424"/>
                <a:ext cx="21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6211" tIns="24110" rIns="46211" bIns="2411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207" name="Line 20"/>
              <p:cNvSpPr>
                <a:spLocks noChangeShapeType="1"/>
              </p:cNvSpPr>
              <p:nvPr/>
            </p:nvSpPr>
            <p:spPr bwMode="auto">
              <a:xfrm flipH="1">
                <a:off x="548" y="3352"/>
                <a:ext cx="16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6211" tIns="24110" rIns="46211" bIns="2411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208" name="Line 21"/>
              <p:cNvSpPr>
                <a:spLocks noChangeShapeType="1"/>
              </p:cNvSpPr>
              <p:nvPr/>
            </p:nvSpPr>
            <p:spPr bwMode="auto">
              <a:xfrm flipH="1">
                <a:off x="599" y="3288"/>
                <a:ext cx="13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6211" tIns="24110" rIns="46211" bIns="2411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209" name="Rectangle 22"/>
              <p:cNvSpPr>
                <a:spLocks noChangeArrowheads="1"/>
              </p:cNvSpPr>
              <p:nvPr/>
            </p:nvSpPr>
            <p:spPr bwMode="auto">
              <a:xfrm>
                <a:off x="759" y="3095"/>
                <a:ext cx="266" cy="1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6211" tIns="24110" rIns="46211" bIns="2411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210" name="Rectangle 23"/>
              <p:cNvSpPr>
                <a:spLocks noChangeArrowheads="1"/>
              </p:cNvSpPr>
              <p:nvPr/>
            </p:nvSpPr>
            <p:spPr bwMode="auto">
              <a:xfrm>
                <a:off x="673" y="3210"/>
                <a:ext cx="408" cy="25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46211" tIns="24110" rIns="46211" bIns="2411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211" name="Line 24"/>
              <p:cNvSpPr>
                <a:spLocks noChangeShapeType="1"/>
              </p:cNvSpPr>
              <p:nvPr/>
            </p:nvSpPr>
            <p:spPr bwMode="auto">
              <a:xfrm flipH="1">
                <a:off x="869" y="3214"/>
                <a:ext cx="211" cy="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6211" tIns="24110" rIns="46211" bIns="2411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212" name="Rectangle 25"/>
              <p:cNvSpPr>
                <a:spLocks noChangeArrowheads="1"/>
              </p:cNvSpPr>
              <p:nvPr/>
            </p:nvSpPr>
            <p:spPr bwMode="auto">
              <a:xfrm>
                <a:off x="714" y="3292"/>
                <a:ext cx="313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46211" tIns="24110" rIns="46211" bIns="24110">
                <a:spAutoFit/>
              </a:bodyPr>
              <a:lstStyle/>
              <a:p>
                <a:pPr defTabSz="165100" eaLnBrk="0" hangingPunct="0"/>
                <a:r>
                  <a:rPr lang="en-US" altLang="zh-CN" sz="1700" b="1">
                    <a:latin typeface="Helvetica" pitchFamily="34" charset="0"/>
                  </a:rPr>
                  <a:t>DBD</a:t>
                </a:r>
              </a:p>
            </p:txBody>
          </p:sp>
          <p:sp>
            <p:nvSpPr>
              <p:cNvPr id="49213" name="Rectangle 26"/>
              <p:cNvSpPr>
                <a:spLocks noChangeArrowheads="1"/>
              </p:cNvSpPr>
              <p:nvPr/>
            </p:nvSpPr>
            <p:spPr bwMode="auto">
              <a:xfrm>
                <a:off x="777" y="3115"/>
                <a:ext cx="21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46211" tIns="24110" rIns="46211" bIns="24110">
                <a:spAutoFit/>
              </a:bodyPr>
              <a:lstStyle/>
              <a:p>
                <a:pPr defTabSz="165100" eaLnBrk="0" hangingPunct="0"/>
                <a:r>
                  <a:rPr lang="en-US" altLang="zh-CN" sz="300" b="1">
                    <a:latin typeface="Helvetica" pitchFamily="34" charset="0"/>
                  </a:rPr>
                  <a:t>afadjfjorqpoeru</a:t>
                </a:r>
              </a:p>
              <a:p>
                <a:pPr defTabSz="165100" eaLnBrk="0" hangingPunct="0"/>
                <a:r>
                  <a:rPr lang="en-US" altLang="zh-CN" sz="300" b="1">
                    <a:latin typeface="Helvetica" pitchFamily="34" charset="0"/>
                  </a:rPr>
                  <a:t>39547439070713</a:t>
                </a:r>
              </a:p>
            </p:txBody>
          </p:sp>
          <p:sp>
            <p:nvSpPr>
              <p:cNvPr id="49214" name="Line 27"/>
              <p:cNvSpPr>
                <a:spLocks noChangeShapeType="1"/>
              </p:cNvSpPr>
              <p:nvPr/>
            </p:nvSpPr>
            <p:spPr bwMode="auto">
              <a:xfrm>
                <a:off x="673" y="3210"/>
                <a:ext cx="202" cy="8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6211" tIns="24110" rIns="46211" bIns="24110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084263" y="1892300"/>
            <a:ext cx="7661275" cy="3024188"/>
            <a:chOff x="683" y="927"/>
            <a:chExt cx="4826" cy="1905"/>
          </a:xfrm>
        </p:grpSpPr>
        <p:sp>
          <p:nvSpPr>
            <p:cNvPr id="515101" name="Line 29"/>
            <p:cNvSpPr>
              <a:spLocks noChangeShapeType="1"/>
            </p:cNvSpPr>
            <p:nvPr/>
          </p:nvSpPr>
          <p:spPr bwMode="auto">
            <a:xfrm flipV="1">
              <a:off x="1506" y="1290"/>
              <a:ext cx="0" cy="324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15102" name="Freeform 30"/>
            <p:cNvSpPr>
              <a:spLocks noChangeArrowheads="1"/>
            </p:cNvSpPr>
            <p:nvPr/>
          </p:nvSpPr>
          <p:spPr bwMode="auto">
            <a:xfrm>
              <a:off x="1494" y="1164"/>
              <a:ext cx="2868" cy="444"/>
            </a:xfrm>
            <a:custGeom>
              <a:avLst/>
              <a:gdLst/>
              <a:ahLst/>
              <a:cxnLst>
                <a:cxn ang="0">
                  <a:pos x="0" y="441"/>
                </a:cxn>
                <a:cxn ang="0">
                  <a:pos x="2868" y="444"/>
                </a:cxn>
                <a:cxn ang="0">
                  <a:pos x="2868" y="0"/>
                </a:cxn>
              </a:cxnLst>
              <a:rect l="0" t="0" r="r" b="b"/>
              <a:pathLst>
                <a:path w="2868" h="444">
                  <a:moveTo>
                    <a:pt x="0" y="441"/>
                  </a:moveTo>
                  <a:lnTo>
                    <a:pt x="2868" y="444"/>
                  </a:lnTo>
                  <a:lnTo>
                    <a:pt x="2868" y="0"/>
                  </a:lnTo>
                </a:path>
              </a:pathLst>
            </a:cu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49161" name="Picture 3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" y="954"/>
              <a:ext cx="585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62" name="Rectangle 32"/>
            <p:cNvSpPr>
              <a:spLocks noChangeArrowheads="1"/>
            </p:cNvSpPr>
            <p:nvPr/>
          </p:nvSpPr>
          <p:spPr bwMode="auto">
            <a:xfrm>
              <a:off x="683" y="1238"/>
              <a:ext cx="810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algn="r" defTabSz="1028700" eaLnBrk="0" hangingPunct="0">
                <a:lnSpc>
                  <a:spcPct val="125000"/>
                </a:lnSpc>
              </a:pPr>
              <a:r>
                <a:rPr lang="en-US" altLang="zh-CN" b="1">
                  <a:latin typeface="Helvetica" pitchFamily="34" charset="0"/>
                </a:rPr>
                <a:t>E0</a:t>
              </a:r>
            </a:p>
            <a:p>
              <a:pPr algn="r" defTabSz="1028700" eaLnBrk="0" hangingPunct="0">
                <a:lnSpc>
                  <a:spcPct val="125000"/>
                </a:lnSpc>
              </a:pPr>
              <a:r>
                <a:rPr lang="en-US" altLang="zh-CN" b="1">
                  <a:latin typeface="Helvetica" pitchFamily="34" charset="0"/>
                </a:rPr>
                <a:t>172.16.5.1</a:t>
              </a:r>
            </a:p>
          </p:txBody>
        </p:sp>
        <p:pic>
          <p:nvPicPr>
            <p:cNvPr id="49163" name="Picture 3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4" y="927"/>
              <a:ext cx="585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64" name="Rectangle 34"/>
            <p:cNvSpPr>
              <a:spLocks noChangeArrowheads="1"/>
            </p:cNvSpPr>
            <p:nvPr/>
          </p:nvSpPr>
          <p:spPr bwMode="auto">
            <a:xfrm>
              <a:off x="4174" y="1043"/>
              <a:ext cx="33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>
                <a:lnSpc>
                  <a:spcPct val="125000"/>
                </a:lnSpc>
              </a:pPr>
              <a:r>
                <a:rPr lang="en-US" altLang="zh-CN" b="1">
                  <a:solidFill>
                    <a:schemeClr val="bg1"/>
                  </a:solidFill>
                  <a:latin typeface="Helvetica" pitchFamily="34" charset="0"/>
                </a:rPr>
                <a:t>DR</a:t>
              </a:r>
            </a:p>
          </p:txBody>
        </p:sp>
        <p:sp>
          <p:nvSpPr>
            <p:cNvPr id="49165" name="Rectangle 35"/>
            <p:cNvSpPr>
              <a:spLocks noChangeArrowheads="1"/>
            </p:cNvSpPr>
            <p:nvPr/>
          </p:nvSpPr>
          <p:spPr bwMode="auto">
            <a:xfrm>
              <a:off x="4327" y="1238"/>
              <a:ext cx="811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3584" tIns="51793" rIns="103584" bIns="51793">
              <a:spAutoFit/>
            </a:bodyPr>
            <a:lstStyle/>
            <a:p>
              <a:pPr defTabSz="1028700" eaLnBrk="0" hangingPunct="0">
                <a:lnSpc>
                  <a:spcPct val="125000"/>
                </a:lnSpc>
              </a:pPr>
              <a:r>
                <a:rPr lang="en-US" altLang="zh-CN" b="1">
                  <a:latin typeface="Helvetica" pitchFamily="34" charset="0"/>
                </a:rPr>
                <a:t>E0</a:t>
              </a:r>
            </a:p>
            <a:p>
              <a:pPr defTabSz="1028700" eaLnBrk="0" hangingPunct="0">
                <a:lnSpc>
                  <a:spcPct val="125000"/>
                </a:lnSpc>
              </a:pPr>
              <a:r>
                <a:rPr lang="en-US" altLang="zh-CN" b="1">
                  <a:latin typeface="Helvetica" pitchFamily="34" charset="0"/>
                </a:rPr>
                <a:t>172.16.5.2</a:t>
              </a:r>
            </a:p>
          </p:txBody>
        </p:sp>
        <p:sp>
          <p:nvSpPr>
            <p:cNvPr id="49166" name="Line 36"/>
            <p:cNvSpPr>
              <a:spLocks noChangeShapeType="1"/>
            </p:cNvSpPr>
            <p:nvPr/>
          </p:nvSpPr>
          <p:spPr bwMode="auto">
            <a:xfrm flipH="1">
              <a:off x="765" y="2811"/>
              <a:ext cx="314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7" name="Rectangle 37"/>
            <p:cNvSpPr>
              <a:spLocks noChangeArrowheads="1"/>
            </p:cNvSpPr>
            <p:nvPr/>
          </p:nvSpPr>
          <p:spPr bwMode="auto">
            <a:xfrm>
              <a:off x="853" y="2405"/>
              <a:ext cx="2994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/>
              <a:r>
                <a:rPr lang="en-US" altLang="zh-CN" b="1">
                  <a:latin typeface="Helvetica" pitchFamily="34" charset="0"/>
                </a:rPr>
                <a:t>No, I will start exchange because I have a </a:t>
              </a:r>
            </a:p>
            <a:p>
              <a:pPr defTabSz="1028700" eaLnBrk="0" hangingPunct="0"/>
              <a:r>
                <a:rPr lang="en-US" altLang="zh-CN" b="1">
                  <a:latin typeface="Helvetica" pitchFamily="34" charset="0"/>
                </a:rPr>
                <a:t>higher router ID.</a:t>
              </a:r>
            </a:p>
          </p:txBody>
        </p:sp>
        <p:sp>
          <p:nvSpPr>
            <p:cNvPr id="49168" name="Line 38"/>
            <p:cNvSpPr>
              <a:spLocks noChangeShapeType="1"/>
            </p:cNvSpPr>
            <p:nvPr/>
          </p:nvSpPr>
          <p:spPr bwMode="auto">
            <a:xfrm>
              <a:off x="1620" y="2253"/>
              <a:ext cx="32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9" name="Rectangle 39"/>
            <p:cNvSpPr>
              <a:spLocks noChangeArrowheads="1"/>
            </p:cNvSpPr>
            <p:nvPr/>
          </p:nvSpPr>
          <p:spPr bwMode="auto">
            <a:xfrm>
              <a:off x="1546" y="1982"/>
              <a:ext cx="3963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/>
              <a:r>
                <a:rPr lang="en-US" altLang="zh-CN" b="1">
                  <a:latin typeface="Helvetica" pitchFamily="34" charset="0"/>
                </a:rPr>
                <a:t>I will start exchange because I have router ID 172.16.5.1.</a:t>
              </a:r>
            </a:p>
          </p:txBody>
        </p:sp>
        <p:sp>
          <p:nvSpPr>
            <p:cNvPr id="49170" name="Line 40"/>
            <p:cNvSpPr>
              <a:spLocks noChangeShapeType="1"/>
            </p:cNvSpPr>
            <p:nvPr/>
          </p:nvSpPr>
          <p:spPr bwMode="auto">
            <a:xfrm flipH="1">
              <a:off x="807" y="2217"/>
              <a:ext cx="2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1" name="Line 41"/>
            <p:cNvSpPr>
              <a:spLocks noChangeShapeType="1"/>
            </p:cNvSpPr>
            <p:nvPr/>
          </p:nvSpPr>
          <p:spPr bwMode="auto">
            <a:xfrm flipH="1">
              <a:off x="896" y="2136"/>
              <a:ext cx="1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2" name="Line 42"/>
            <p:cNvSpPr>
              <a:spLocks noChangeShapeType="1"/>
            </p:cNvSpPr>
            <p:nvPr/>
          </p:nvSpPr>
          <p:spPr bwMode="auto">
            <a:xfrm flipH="1">
              <a:off x="953" y="2064"/>
              <a:ext cx="1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3" name="Rectangle 43"/>
            <p:cNvSpPr>
              <a:spLocks noChangeArrowheads="1"/>
            </p:cNvSpPr>
            <p:nvPr/>
          </p:nvSpPr>
          <p:spPr bwMode="auto">
            <a:xfrm>
              <a:off x="1133" y="1847"/>
              <a:ext cx="299" cy="1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4" name="Rectangle 44"/>
            <p:cNvSpPr>
              <a:spLocks noChangeArrowheads="1"/>
            </p:cNvSpPr>
            <p:nvPr/>
          </p:nvSpPr>
          <p:spPr bwMode="auto">
            <a:xfrm>
              <a:off x="1036" y="1976"/>
              <a:ext cx="459" cy="2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5" name="Line 45"/>
            <p:cNvSpPr>
              <a:spLocks noChangeShapeType="1"/>
            </p:cNvSpPr>
            <p:nvPr/>
          </p:nvSpPr>
          <p:spPr bwMode="auto">
            <a:xfrm flipH="1">
              <a:off x="1257" y="1981"/>
              <a:ext cx="237" cy="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6" name="Rectangle 46"/>
            <p:cNvSpPr>
              <a:spLocks noChangeArrowheads="1"/>
            </p:cNvSpPr>
            <p:nvPr/>
          </p:nvSpPr>
          <p:spPr bwMode="auto">
            <a:xfrm>
              <a:off x="1086" y="2069"/>
              <a:ext cx="404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1076" tIns="21431" rIns="41076" bIns="21431">
              <a:spAutoFit/>
            </a:bodyPr>
            <a:lstStyle/>
            <a:p>
              <a:pPr defTabSz="165100" eaLnBrk="0" hangingPunct="0"/>
              <a:r>
                <a:rPr lang="en-US" altLang="zh-CN" b="1">
                  <a:latin typeface="Helvetica" pitchFamily="34" charset="0"/>
                </a:rPr>
                <a:t>Hello</a:t>
              </a:r>
            </a:p>
          </p:txBody>
        </p:sp>
        <p:sp>
          <p:nvSpPr>
            <p:cNvPr id="49177" name="Rectangle 47"/>
            <p:cNvSpPr>
              <a:spLocks noChangeArrowheads="1"/>
            </p:cNvSpPr>
            <p:nvPr/>
          </p:nvSpPr>
          <p:spPr bwMode="auto">
            <a:xfrm>
              <a:off x="1153" y="1869"/>
              <a:ext cx="234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1076" tIns="21431" rIns="41076" bIns="21431">
              <a:spAutoFit/>
            </a:bodyPr>
            <a:lstStyle/>
            <a:p>
              <a:pPr defTabSz="165100" eaLnBrk="0" hangingPunct="0"/>
              <a:r>
                <a:rPr lang="en-US" altLang="zh-CN" sz="300" b="1">
                  <a:latin typeface="Helvetica" pitchFamily="34" charset="0"/>
                </a:rPr>
                <a:t>afadjfjorqpoeru</a:t>
              </a:r>
            </a:p>
            <a:p>
              <a:pPr defTabSz="165100" eaLnBrk="0" hangingPunct="0"/>
              <a:r>
                <a:rPr lang="en-US" altLang="zh-CN" sz="300" b="1">
                  <a:latin typeface="Helvetica" pitchFamily="34" charset="0"/>
                </a:rPr>
                <a:t>39547439070713</a:t>
              </a:r>
            </a:p>
          </p:txBody>
        </p:sp>
        <p:sp>
          <p:nvSpPr>
            <p:cNvPr id="49178" name="Line 48"/>
            <p:cNvSpPr>
              <a:spLocks noChangeShapeType="1"/>
            </p:cNvSpPr>
            <p:nvPr/>
          </p:nvSpPr>
          <p:spPr bwMode="auto">
            <a:xfrm>
              <a:off x="1036" y="1976"/>
              <a:ext cx="227" cy="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9" name="Line 49"/>
            <p:cNvSpPr>
              <a:spLocks noChangeShapeType="1"/>
            </p:cNvSpPr>
            <p:nvPr/>
          </p:nvSpPr>
          <p:spPr bwMode="auto">
            <a:xfrm>
              <a:off x="4535" y="2768"/>
              <a:ext cx="2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0" name="Line 50"/>
            <p:cNvSpPr>
              <a:spLocks noChangeShapeType="1"/>
            </p:cNvSpPr>
            <p:nvPr/>
          </p:nvSpPr>
          <p:spPr bwMode="auto">
            <a:xfrm>
              <a:off x="4525" y="2687"/>
              <a:ext cx="1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1" name="Line 51"/>
            <p:cNvSpPr>
              <a:spLocks noChangeShapeType="1"/>
            </p:cNvSpPr>
            <p:nvPr/>
          </p:nvSpPr>
          <p:spPr bwMode="auto">
            <a:xfrm>
              <a:off x="4519" y="2615"/>
              <a:ext cx="1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2" name="Rectangle 52"/>
            <p:cNvSpPr>
              <a:spLocks noChangeArrowheads="1"/>
            </p:cNvSpPr>
            <p:nvPr/>
          </p:nvSpPr>
          <p:spPr bwMode="auto">
            <a:xfrm>
              <a:off x="4164" y="2389"/>
              <a:ext cx="290" cy="12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3" name="Rectangle 53"/>
            <p:cNvSpPr>
              <a:spLocks noChangeArrowheads="1"/>
            </p:cNvSpPr>
            <p:nvPr/>
          </p:nvSpPr>
          <p:spPr bwMode="auto">
            <a:xfrm>
              <a:off x="4082" y="2519"/>
              <a:ext cx="459" cy="2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4" name="Line 54"/>
            <p:cNvSpPr>
              <a:spLocks noChangeShapeType="1"/>
            </p:cNvSpPr>
            <p:nvPr/>
          </p:nvSpPr>
          <p:spPr bwMode="auto">
            <a:xfrm flipH="1">
              <a:off x="4309" y="2522"/>
              <a:ext cx="229" cy="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5" name="Rectangle 55"/>
            <p:cNvSpPr>
              <a:spLocks noChangeArrowheads="1"/>
            </p:cNvSpPr>
            <p:nvPr/>
          </p:nvSpPr>
          <p:spPr bwMode="auto">
            <a:xfrm>
              <a:off x="4119" y="2633"/>
              <a:ext cx="404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1076" tIns="21431" rIns="41076" bIns="21431">
              <a:spAutoFit/>
            </a:bodyPr>
            <a:lstStyle/>
            <a:p>
              <a:pPr defTabSz="165100" eaLnBrk="0" hangingPunct="0"/>
              <a:r>
                <a:rPr lang="en-US" altLang="zh-CN" b="1">
                  <a:latin typeface="Helvetica" pitchFamily="34" charset="0"/>
                </a:rPr>
                <a:t>Hello</a:t>
              </a:r>
            </a:p>
          </p:txBody>
        </p:sp>
        <p:sp>
          <p:nvSpPr>
            <p:cNvPr id="49186" name="Rectangle 56"/>
            <p:cNvSpPr>
              <a:spLocks noChangeArrowheads="1"/>
            </p:cNvSpPr>
            <p:nvPr/>
          </p:nvSpPr>
          <p:spPr bwMode="auto">
            <a:xfrm>
              <a:off x="4182" y="2412"/>
              <a:ext cx="234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1076" tIns="21431" rIns="41076" bIns="21431">
              <a:spAutoFit/>
            </a:bodyPr>
            <a:lstStyle/>
            <a:p>
              <a:pPr defTabSz="165100" eaLnBrk="0" hangingPunct="0"/>
              <a:r>
                <a:rPr lang="en-US" altLang="zh-CN" sz="300" b="1">
                  <a:latin typeface="Helvetica" pitchFamily="34" charset="0"/>
                </a:rPr>
                <a:t>afadjfjorqpoeru</a:t>
              </a:r>
            </a:p>
            <a:p>
              <a:pPr defTabSz="165100" eaLnBrk="0" hangingPunct="0"/>
              <a:r>
                <a:rPr lang="en-US" altLang="zh-CN" sz="300" b="1">
                  <a:latin typeface="Helvetica" pitchFamily="34" charset="0"/>
                </a:rPr>
                <a:t>39547439070713</a:t>
              </a:r>
            </a:p>
          </p:txBody>
        </p:sp>
        <p:sp>
          <p:nvSpPr>
            <p:cNvPr id="49187" name="Line 57"/>
            <p:cNvSpPr>
              <a:spLocks noChangeShapeType="1"/>
            </p:cNvSpPr>
            <p:nvPr/>
          </p:nvSpPr>
          <p:spPr bwMode="auto">
            <a:xfrm>
              <a:off x="4080" y="2523"/>
              <a:ext cx="229" cy="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30" name="Rectangle 58"/>
            <p:cNvSpPr>
              <a:spLocks noChangeArrowheads="1"/>
            </p:cNvSpPr>
            <p:nvPr/>
          </p:nvSpPr>
          <p:spPr bwMode="auto">
            <a:xfrm>
              <a:off x="2507" y="1736"/>
              <a:ext cx="746" cy="171"/>
            </a:xfrm>
            <a:prstGeom prst="rect">
              <a:avLst/>
            </a:prstGeom>
            <a:solidFill>
              <a:srgbClr val="E3BE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03584" tIns="51793" rIns="103584" bIns="51793">
              <a:spAutoFit/>
            </a:bodyPr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89" name="Rectangle 59"/>
            <p:cNvSpPr>
              <a:spLocks noChangeArrowheads="1"/>
            </p:cNvSpPr>
            <p:nvPr/>
          </p:nvSpPr>
          <p:spPr bwMode="auto">
            <a:xfrm>
              <a:off x="2482" y="1728"/>
              <a:ext cx="81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/>
              <a:r>
                <a:rPr lang="en-US" altLang="zh-CN" sz="1400" b="1">
                  <a:latin typeface="Helvetica" pitchFamily="34" charset="0"/>
                </a:rPr>
                <a:t>Exstart State</a:t>
              </a:r>
            </a:p>
          </p:txBody>
        </p:sp>
      </p:grpSp>
      <p:sp>
        <p:nvSpPr>
          <p:cNvPr id="49156" name="Rectangle 60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993062" cy="1143000"/>
          </a:xfrm>
        </p:spPr>
        <p:txBody>
          <a:bodyPr/>
          <a:lstStyle/>
          <a:p>
            <a:pPr defTabSz="814388" eaLnBrk="1" hangingPunct="1"/>
            <a:r>
              <a:rPr lang="en-US" altLang="zh-CN" smtClean="0">
                <a:cs typeface="Arial" charset="0"/>
              </a:rPr>
              <a:t>Steps in the Operation of OSPF</a:t>
            </a:r>
          </a:p>
        </p:txBody>
      </p:sp>
      <p:sp>
        <p:nvSpPr>
          <p:cNvPr id="49157" name="Text Box 61"/>
          <p:cNvSpPr txBox="1">
            <a:spLocks noChangeArrowheads="1"/>
          </p:cNvSpPr>
          <p:nvPr/>
        </p:nvSpPr>
        <p:spPr bwMode="auto">
          <a:xfrm>
            <a:off x="612775" y="2078038"/>
            <a:ext cx="1258888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Priority:1</a:t>
            </a:r>
          </a:p>
        </p:txBody>
      </p:sp>
      <p:sp>
        <p:nvSpPr>
          <p:cNvPr id="49158" name="Text Box 62"/>
          <p:cNvSpPr txBox="1">
            <a:spLocks noChangeArrowheads="1"/>
          </p:cNvSpPr>
          <p:nvPr/>
        </p:nvSpPr>
        <p:spPr bwMode="auto">
          <a:xfrm>
            <a:off x="7391400" y="2057400"/>
            <a:ext cx="1258888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Priority:1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097338" y="6523038"/>
            <a:ext cx="1003300" cy="317500"/>
            <a:chOff x="2581" y="3965"/>
            <a:chExt cx="632" cy="200"/>
          </a:xfrm>
        </p:grpSpPr>
        <p:sp>
          <p:nvSpPr>
            <p:cNvPr id="517123" name="Rectangle 3"/>
            <p:cNvSpPr>
              <a:spLocks noChangeArrowheads="1"/>
            </p:cNvSpPr>
            <p:nvPr/>
          </p:nvSpPr>
          <p:spPr bwMode="auto">
            <a:xfrm>
              <a:off x="2597" y="3973"/>
              <a:ext cx="604" cy="171"/>
            </a:xfrm>
            <a:prstGeom prst="rect">
              <a:avLst/>
            </a:prstGeom>
            <a:solidFill>
              <a:srgbClr val="E3BE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03584" tIns="51793" rIns="103584" bIns="51793">
              <a:spAutoFit/>
            </a:bodyPr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0246" name="Rectangle 4"/>
            <p:cNvSpPr>
              <a:spLocks noChangeArrowheads="1"/>
            </p:cNvSpPr>
            <p:nvPr/>
          </p:nvSpPr>
          <p:spPr bwMode="auto">
            <a:xfrm>
              <a:off x="2581" y="3965"/>
              <a:ext cx="63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/>
              <a:r>
                <a:rPr lang="en-US" altLang="zh-CN" sz="1400" b="1">
                  <a:latin typeface="Helvetica" pitchFamily="34" charset="0"/>
                </a:rPr>
                <a:t>Full State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852488" y="4052888"/>
            <a:ext cx="6958012" cy="2470150"/>
            <a:chOff x="537" y="2409"/>
            <a:chExt cx="4383" cy="1556"/>
          </a:xfrm>
        </p:grpSpPr>
        <p:sp>
          <p:nvSpPr>
            <p:cNvPr id="50210" name="Line 6"/>
            <p:cNvSpPr>
              <a:spLocks noChangeShapeType="1"/>
            </p:cNvSpPr>
            <p:nvPr/>
          </p:nvSpPr>
          <p:spPr bwMode="auto">
            <a:xfrm>
              <a:off x="1323" y="2917"/>
              <a:ext cx="350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1" name="Rectangle 7"/>
            <p:cNvSpPr>
              <a:spLocks noChangeArrowheads="1"/>
            </p:cNvSpPr>
            <p:nvPr/>
          </p:nvSpPr>
          <p:spPr bwMode="auto">
            <a:xfrm>
              <a:off x="1267" y="2646"/>
              <a:ext cx="3653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/>
              <a:r>
                <a:rPr lang="en-US" altLang="zh-CN" b="1">
                  <a:latin typeface="Helvetica" pitchFamily="34" charset="0"/>
                </a:rPr>
                <a:t>I need the complete entry for network 172.16.6.0/24.</a:t>
              </a:r>
            </a:p>
          </p:txBody>
        </p:sp>
        <p:sp>
          <p:nvSpPr>
            <p:cNvPr id="50212" name="Rectangle 8"/>
            <p:cNvSpPr>
              <a:spLocks noChangeArrowheads="1"/>
            </p:cNvSpPr>
            <p:nvPr/>
          </p:nvSpPr>
          <p:spPr bwMode="auto">
            <a:xfrm>
              <a:off x="1074" y="3168"/>
              <a:ext cx="3045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/>
              <a:r>
                <a:rPr lang="en-US" altLang="zh-CN" b="1">
                  <a:latin typeface="Helvetica" pitchFamily="34" charset="0"/>
                </a:rPr>
                <a:t>Here is the entry for network 172.16.6.0/24.</a:t>
              </a:r>
            </a:p>
          </p:txBody>
        </p:sp>
        <p:sp>
          <p:nvSpPr>
            <p:cNvPr id="50213" name="Rectangle 9"/>
            <p:cNvSpPr>
              <a:spLocks noChangeArrowheads="1"/>
            </p:cNvSpPr>
            <p:nvPr/>
          </p:nvSpPr>
          <p:spPr bwMode="auto">
            <a:xfrm>
              <a:off x="1288" y="3726"/>
              <a:ext cx="19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/>
              <a:r>
                <a:rPr lang="en-US" altLang="zh-CN" b="1">
                  <a:latin typeface="Helvetica" pitchFamily="34" charset="0"/>
                </a:rPr>
                <a:t>Thanks for the information!</a:t>
              </a:r>
            </a:p>
          </p:txBody>
        </p:sp>
        <p:sp>
          <p:nvSpPr>
            <p:cNvPr id="50214" name="Line 10"/>
            <p:cNvSpPr>
              <a:spLocks noChangeShapeType="1"/>
            </p:cNvSpPr>
            <p:nvPr/>
          </p:nvSpPr>
          <p:spPr bwMode="auto">
            <a:xfrm flipH="1">
              <a:off x="537" y="2881"/>
              <a:ext cx="2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5" name="Line 11"/>
            <p:cNvSpPr>
              <a:spLocks noChangeShapeType="1"/>
            </p:cNvSpPr>
            <p:nvPr/>
          </p:nvSpPr>
          <p:spPr bwMode="auto">
            <a:xfrm flipH="1">
              <a:off x="626" y="2800"/>
              <a:ext cx="1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6" name="Line 12"/>
            <p:cNvSpPr>
              <a:spLocks noChangeShapeType="1"/>
            </p:cNvSpPr>
            <p:nvPr/>
          </p:nvSpPr>
          <p:spPr bwMode="auto">
            <a:xfrm flipH="1">
              <a:off x="683" y="2728"/>
              <a:ext cx="1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7" name="Rectangle 13"/>
            <p:cNvSpPr>
              <a:spLocks noChangeArrowheads="1"/>
            </p:cNvSpPr>
            <p:nvPr/>
          </p:nvSpPr>
          <p:spPr bwMode="auto">
            <a:xfrm>
              <a:off x="863" y="2511"/>
              <a:ext cx="299" cy="1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8" name="Rectangle 14"/>
            <p:cNvSpPr>
              <a:spLocks noChangeArrowheads="1"/>
            </p:cNvSpPr>
            <p:nvPr/>
          </p:nvSpPr>
          <p:spPr bwMode="auto">
            <a:xfrm>
              <a:off x="766" y="2640"/>
              <a:ext cx="459" cy="2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9" name="Line 15"/>
            <p:cNvSpPr>
              <a:spLocks noChangeShapeType="1"/>
            </p:cNvSpPr>
            <p:nvPr/>
          </p:nvSpPr>
          <p:spPr bwMode="auto">
            <a:xfrm flipH="1">
              <a:off x="987" y="2645"/>
              <a:ext cx="237" cy="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0" name="Rectangle 16"/>
            <p:cNvSpPr>
              <a:spLocks noChangeArrowheads="1"/>
            </p:cNvSpPr>
            <p:nvPr/>
          </p:nvSpPr>
          <p:spPr bwMode="auto">
            <a:xfrm>
              <a:off x="843" y="2733"/>
              <a:ext cx="324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1076" tIns="21431" rIns="41076" bIns="21431">
              <a:spAutoFit/>
            </a:bodyPr>
            <a:lstStyle/>
            <a:p>
              <a:pPr defTabSz="165100" eaLnBrk="0" hangingPunct="0"/>
              <a:r>
                <a:rPr lang="en-US" altLang="zh-CN" sz="1700" b="1">
                  <a:latin typeface="Helvetica" pitchFamily="34" charset="0"/>
                </a:rPr>
                <a:t>LSR</a:t>
              </a:r>
            </a:p>
          </p:txBody>
        </p:sp>
        <p:sp>
          <p:nvSpPr>
            <p:cNvPr id="50221" name="Rectangle 17"/>
            <p:cNvSpPr>
              <a:spLocks noChangeArrowheads="1"/>
            </p:cNvSpPr>
            <p:nvPr/>
          </p:nvSpPr>
          <p:spPr bwMode="auto">
            <a:xfrm>
              <a:off x="883" y="2533"/>
              <a:ext cx="234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1076" tIns="21431" rIns="41076" bIns="21431">
              <a:spAutoFit/>
            </a:bodyPr>
            <a:lstStyle/>
            <a:p>
              <a:pPr defTabSz="165100" eaLnBrk="0" hangingPunct="0"/>
              <a:r>
                <a:rPr lang="en-US" altLang="zh-CN" sz="300" b="1">
                  <a:latin typeface="Helvetica" pitchFamily="34" charset="0"/>
                </a:rPr>
                <a:t>afadjfjorqpoeru</a:t>
              </a:r>
            </a:p>
            <a:p>
              <a:pPr defTabSz="165100" eaLnBrk="0" hangingPunct="0"/>
              <a:r>
                <a:rPr lang="en-US" altLang="zh-CN" sz="300" b="1">
                  <a:latin typeface="Helvetica" pitchFamily="34" charset="0"/>
                </a:rPr>
                <a:t>39547439070713</a:t>
              </a:r>
            </a:p>
          </p:txBody>
        </p:sp>
        <p:sp>
          <p:nvSpPr>
            <p:cNvPr id="50222" name="Line 18"/>
            <p:cNvSpPr>
              <a:spLocks noChangeShapeType="1"/>
            </p:cNvSpPr>
            <p:nvPr/>
          </p:nvSpPr>
          <p:spPr bwMode="auto">
            <a:xfrm>
              <a:off x="766" y="2640"/>
              <a:ext cx="227" cy="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3" name="Line 19"/>
            <p:cNvSpPr>
              <a:spLocks noChangeShapeType="1"/>
            </p:cNvSpPr>
            <p:nvPr/>
          </p:nvSpPr>
          <p:spPr bwMode="auto">
            <a:xfrm flipH="1">
              <a:off x="546" y="3907"/>
              <a:ext cx="2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4" name="Line 20"/>
            <p:cNvSpPr>
              <a:spLocks noChangeShapeType="1"/>
            </p:cNvSpPr>
            <p:nvPr/>
          </p:nvSpPr>
          <p:spPr bwMode="auto">
            <a:xfrm flipH="1">
              <a:off x="635" y="3826"/>
              <a:ext cx="1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5" name="Line 21"/>
            <p:cNvSpPr>
              <a:spLocks noChangeShapeType="1"/>
            </p:cNvSpPr>
            <p:nvPr/>
          </p:nvSpPr>
          <p:spPr bwMode="auto">
            <a:xfrm flipH="1">
              <a:off x="692" y="3754"/>
              <a:ext cx="1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6" name="Rectangle 22"/>
            <p:cNvSpPr>
              <a:spLocks noChangeArrowheads="1"/>
            </p:cNvSpPr>
            <p:nvPr/>
          </p:nvSpPr>
          <p:spPr bwMode="auto">
            <a:xfrm>
              <a:off x="872" y="3537"/>
              <a:ext cx="299" cy="1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7" name="Rectangle 23"/>
            <p:cNvSpPr>
              <a:spLocks noChangeArrowheads="1"/>
            </p:cNvSpPr>
            <p:nvPr/>
          </p:nvSpPr>
          <p:spPr bwMode="auto">
            <a:xfrm>
              <a:off x="775" y="3666"/>
              <a:ext cx="459" cy="2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8" name="Line 24"/>
            <p:cNvSpPr>
              <a:spLocks noChangeShapeType="1"/>
            </p:cNvSpPr>
            <p:nvPr/>
          </p:nvSpPr>
          <p:spPr bwMode="auto">
            <a:xfrm flipH="1">
              <a:off x="996" y="3671"/>
              <a:ext cx="237" cy="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9" name="Rectangle 25"/>
            <p:cNvSpPr>
              <a:spLocks noChangeArrowheads="1"/>
            </p:cNvSpPr>
            <p:nvPr/>
          </p:nvSpPr>
          <p:spPr bwMode="auto">
            <a:xfrm>
              <a:off x="789" y="3759"/>
              <a:ext cx="474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1076" tIns="21431" rIns="41076" bIns="21431">
              <a:spAutoFit/>
            </a:bodyPr>
            <a:lstStyle/>
            <a:p>
              <a:pPr defTabSz="165100" eaLnBrk="0" hangingPunct="0"/>
              <a:r>
                <a:rPr lang="en-US" altLang="zh-CN" sz="1700" b="1">
                  <a:latin typeface="Helvetica" pitchFamily="34" charset="0"/>
                </a:rPr>
                <a:t>LSAck</a:t>
              </a:r>
            </a:p>
          </p:txBody>
        </p:sp>
        <p:sp>
          <p:nvSpPr>
            <p:cNvPr id="50230" name="Rectangle 26"/>
            <p:cNvSpPr>
              <a:spLocks noChangeArrowheads="1"/>
            </p:cNvSpPr>
            <p:nvPr/>
          </p:nvSpPr>
          <p:spPr bwMode="auto">
            <a:xfrm>
              <a:off x="892" y="3559"/>
              <a:ext cx="234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1076" tIns="21431" rIns="41076" bIns="21431">
              <a:spAutoFit/>
            </a:bodyPr>
            <a:lstStyle/>
            <a:p>
              <a:pPr defTabSz="165100" eaLnBrk="0" hangingPunct="0"/>
              <a:r>
                <a:rPr lang="en-US" altLang="zh-CN" sz="300" b="1">
                  <a:latin typeface="Helvetica" pitchFamily="34" charset="0"/>
                </a:rPr>
                <a:t>afadjfjorqpoeru</a:t>
              </a:r>
            </a:p>
            <a:p>
              <a:pPr defTabSz="165100" eaLnBrk="0" hangingPunct="0"/>
              <a:r>
                <a:rPr lang="en-US" altLang="zh-CN" sz="300" b="1">
                  <a:latin typeface="Helvetica" pitchFamily="34" charset="0"/>
                </a:rPr>
                <a:t>39547439070713</a:t>
              </a:r>
            </a:p>
          </p:txBody>
        </p:sp>
        <p:sp>
          <p:nvSpPr>
            <p:cNvPr id="50231" name="Line 27"/>
            <p:cNvSpPr>
              <a:spLocks noChangeShapeType="1"/>
            </p:cNvSpPr>
            <p:nvPr/>
          </p:nvSpPr>
          <p:spPr bwMode="auto">
            <a:xfrm>
              <a:off x="775" y="3666"/>
              <a:ext cx="227" cy="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2" name="Line 28"/>
            <p:cNvSpPr>
              <a:spLocks noChangeShapeType="1"/>
            </p:cNvSpPr>
            <p:nvPr/>
          </p:nvSpPr>
          <p:spPr bwMode="auto">
            <a:xfrm>
              <a:off x="4678" y="3403"/>
              <a:ext cx="2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3" name="Line 29"/>
            <p:cNvSpPr>
              <a:spLocks noChangeShapeType="1"/>
            </p:cNvSpPr>
            <p:nvPr/>
          </p:nvSpPr>
          <p:spPr bwMode="auto">
            <a:xfrm>
              <a:off x="4641" y="3322"/>
              <a:ext cx="1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4" name="Line 30"/>
            <p:cNvSpPr>
              <a:spLocks noChangeShapeType="1"/>
            </p:cNvSpPr>
            <p:nvPr/>
          </p:nvSpPr>
          <p:spPr bwMode="auto">
            <a:xfrm>
              <a:off x="4626" y="3250"/>
              <a:ext cx="1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5" name="Rectangle 31"/>
            <p:cNvSpPr>
              <a:spLocks noChangeArrowheads="1"/>
            </p:cNvSpPr>
            <p:nvPr/>
          </p:nvSpPr>
          <p:spPr bwMode="auto">
            <a:xfrm>
              <a:off x="4294" y="3033"/>
              <a:ext cx="299" cy="1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6" name="Rectangle 32"/>
            <p:cNvSpPr>
              <a:spLocks noChangeArrowheads="1"/>
            </p:cNvSpPr>
            <p:nvPr/>
          </p:nvSpPr>
          <p:spPr bwMode="auto">
            <a:xfrm>
              <a:off x="4231" y="3162"/>
              <a:ext cx="459" cy="2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7" name="Line 33"/>
            <p:cNvSpPr>
              <a:spLocks noChangeShapeType="1"/>
            </p:cNvSpPr>
            <p:nvPr/>
          </p:nvSpPr>
          <p:spPr bwMode="auto">
            <a:xfrm>
              <a:off x="4232" y="3167"/>
              <a:ext cx="238" cy="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8" name="Rectangle 34"/>
            <p:cNvSpPr>
              <a:spLocks noChangeArrowheads="1"/>
            </p:cNvSpPr>
            <p:nvPr/>
          </p:nvSpPr>
          <p:spPr bwMode="auto">
            <a:xfrm flipH="1">
              <a:off x="4309" y="3255"/>
              <a:ext cx="324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1076" tIns="21431" rIns="41076" bIns="21431">
              <a:spAutoFit/>
            </a:bodyPr>
            <a:lstStyle/>
            <a:p>
              <a:pPr defTabSz="165100" eaLnBrk="0" hangingPunct="0"/>
              <a:r>
                <a:rPr lang="en-US" altLang="zh-CN" sz="1700" b="1">
                  <a:latin typeface="Helvetica" pitchFamily="34" charset="0"/>
                </a:rPr>
                <a:t>LSU</a:t>
              </a:r>
            </a:p>
          </p:txBody>
        </p:sp>
        <p:sp>
          <p:nvSpPr>
            <p:cNvPr id="50239" name="Rectangle 35"/>
            <p:cNvSpPr>
              <a:spLocks noChangeArrowheads="1"/>
            </p:cNvSpPr>
            <p:nvPr/>
          </p:nvSpPr>
          <p:spPr bwMode="auto">
            <a:xfrm flipH="1">
              <a:off x="4313" y="3055"/>
              <a:ext cx="234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1076" tIns="21431" rIns="41076" bIns="21431">
              <a:spAutoFit/>
            </a:bodyPr>
            <a:lstStyle/>
            <a:p>
              <a:pPr defTabSz="165100" eaLnBrk="0" hangingPunct="0"/>
              <a:r>
                <a:rPr lang="en-US" altLang="zh-CN" sz="300" b="1">
                  <a:latin typeface="Helvetica" pitchFamily="34" charset="0"/>
                </a:rPr>
                <a:t>afadjfjorqpoeru</a:t>
              </a:r>
            </a:p>
            <a:p>
              <a:pPr defTabSz="165100" eaLnBrk="0" hangingPunct="0"/>
              <a:r>
                <a:rPr lang="en-US" altLang="zh-CN" sz="300" b="1">
                  <a:latin typeface="Helvetica" pitchFamily="34" charset="0"/>
                </a:rPr>
                <a:t>39547439070713</a:t>
              </a:r>
            </a:p>
          </p:txBody>
        </p:sp>
        <p:sp>
          <p:nvSpPr>
            <p:cNvPr id="50240" name="Line 36"/>
            <p:cNvSpPr>
              <a:spLocks noChangeShapeType="1"/>
            </p:cNvSpPr>
            <p:nvPr/>
          </p:nvSpPr>
          <p:spPr bwMode="auto">
            <a:xfrm flipH="1">
              <a:off x="4463" y="3162"/>
              <a:ext cx="227" cy="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41" name="Line 37"/>
            <p:cNvSpPr>
              <a:spLocks noChangeShapeType="1"/>
            </p:cNvSpPr>
            <p:nvPr/>
          </p:nvSpPr>
          <p:spPr bwMode="auto">
            <a:xfrm>
              <a:off x="1332" y="3943"/>
              <a:ext cx="314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42" name="Line 38"/>
            <p:cNvSpPr>
              <a:spLocks noChangeShapeType="1"/>
            </p:cNvSpPr>
            <p:nvPr/>
          </p:nvSpPr>
          <p:spPr bwMode="auto">
            <a:xfrm flipH="1">
              <a:off x="1035" y="3430"/>
              <a:ext cx="30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159" name="Rectangle 39"/>
            <p:cNvSpPr>
              <a:spLocks noChangeArrowheads="1"/>
            </p:cNvSpPr>
            <p:nvPr/>
          </p:nvSpPr>
          <p:spPr bwMode="auto">
            <a:xfrm>
              <a:off x="2429" y="2409"/>
              <a:ext cx="927" cy="171"/>
            </a:xfrm>
            <a:prstGeom prst="rect">
              <a:avLst/>
            </a:prstGeom>
            <a:solidFill>
              <a:srgbClr val="E3BE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03584" tIns="51793" rIns="103584" bIns="51793">
              <a:spAutoFit/>
            </a:bodyPr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0244" name="Rectangle 40"/>
            <p:cNvSpPr>
              <a:spLocks noChangeArrowheads="1"/>
            </p:cNvSpPr>
            <p:nvPr/>
          </p:nvSpPr>
          <p:spPr bwMode="auto">
            <a:xfrm>
              <a:off x="2449" y="2410"/>
              <a:ext cx="867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/>
              <a:r>
                <a:rPr lang="en-US" altLang="zh-CN" sz="1400" b="1">
                  <a:latin typeface="Helvetica" pitchFamily="34" charset="0"/>
                </a:rPr>
                <a:t>Loading State</a:t>
              </a: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809625" y="1905000"/>
            <a:ext cx="7288213" cy="2027238"/>
            <a:chOff x="510" y="1056"/>
            <a:chExt cx="4591" cy="1277"/>
          </a:xfrm>
        </p:grpSpPr>
        <p:sp>
          <p:nvSpPr>
            <p:cNvPr id="517162" name="Line 42"/>
            <p:cNvSpPr>
              <a:spLocks noChangeShapeType="1"/>
            </p:cNvSpPr>
            <p:nvPr/>
          </p:nvSpPr>
          <p:spPr bwMode="auto">
            <a:xfrm flipV="1">
              <a:off x="1413" y="1383"/>
              <a:ext cx="0" cy="325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lIns="131099" tIns="65550" rIns="131099" bIns="65550">
              <a:spAutoFit/>
            </a:bodyPr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17163" name="Line 43"/>
            <p:cNvSpPr>
              <a:spLocks noChangeShapeType="1"/>
            </p:cNvSpPr>
            <p:nvPr/>
          </p:nvSpPr>
          <p:spPr bwMode="auto">
            <a:xfrm flipV="1">
              <a:off x="4212" y="1383"/>
              <a:ext cx="0" cy="325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lIns="131099" tIns="65550" rIns="131099" bIns="65550">
              <a:spAutoFit/>
            </a:bodyPr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17164" name="Line 44"/>
            <p:cNvSpPr>
              <a:spLocks noChangeShapeType="1"/>
            </p:cNvSpPr>
            <p:nvPr/>
          </p:nvSpPr>
          <p:spPr bwMode="auto">
            <a:xfrm>
              <a:off x="1404" y="1699"/>
              <a:ext cx="2817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lIns="131099" tIns="65550" rIns="131099" bIns="65550">
              <a:spAutoFit/>
            </a:bodyPr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50185" name="Picture 4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1056"/>
              <a:ext cx="585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6" name="Rectangle 46"/>
            <p:cNvSpPr>
              <a:spLocks noChangeArrowheads="1"/>
            </p:cNvSpPr>
            <p:nvPr/>
          </p:nvSpPr>
          <p:spPr bwMode="auto">
            <a:xfrm>
              <a:off x="539" y="1359"/>
              <a:ext cx="846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31099" tIns="65550" rIns="131099" bIns="65550">
              <a:spAutoFit/>
            </a:bodyPr>
            <a:lstStyle/>
            <a:p>
              <a:pPr algn="r" defTabSz="1028700" eaLnBrk="0" hangingPunct="0">
                <a:lnSpc>
                  <a:spcPct val="125000"/>
                </a:lnSpc>
              </a:pPr>
              <a:r>
                <a:rPr lang="en-US" altLang="zh-CN" b="1">
                  <a:latin typeface="Helvetica" pitchFamily="34" charset="0"/>
                </a:rPr>
                <a:t>E0</a:t>
              </a:r>
            </a:p>
            <a:p>
              <a:pPr algn="r" defTabSz="1028700" eaLnBrk="0" hangingPunct="0">
                <a:lnSpc>
                  <a:spcPct val="125000"/>
                </a:lnSpc>
              </a:pPr>
              <a:r>
                <a:rPr lang="en-US" altLang="zh-CN" b="1">
                  <a:latin typeface="Helvetica" pitchFamily="34" charset="0"/>
                </a:rPr>
                <a:t>172.16.5.1</a:t>
              </a:r>
            </a:p>
          </p:txBody>
        </p:sp>
        <p:pic>
          <p:nvPicPr>
            <p:cNvPr id="50187" name="Picture 4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" y="1056"/>
              <a:ext cx="585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8" name="Rectangle 48"/>
            <p:cNvSpPr>
              <a:spLocks noChangeArrowheads="1"/>
            </p:cNvSpPr>
            <p:nvPr/>
          </p:nvSpPr>
          <p:spPr bwMode="auto">
            <a:xfrm>
              <a:off x="4255" y="1359"/>
              <a:ext cx="846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31099" tIns="65550" rIns="131099" bIns="65550">
              <a:spAutoFit/>
            </a:bodyPr>
            <a:lstStyle/>
            <a:p>
              <a:pPr defTabSz="1028700" eaLnBrk="0" hangingPunct="0">
                <a:lnSpc>
                  <a:spcPct val="125000"/>
                </a:lnSpc>
              </a:pPr>
              <a:r>
                <a:rPr lang="en-US" altLang="zh-CN" b="1">
                  <a:latin typeface="Helvetica" pitchFamily="34" charset="0"/>
                </a:rPr>
                <a:t>E0</a:t>
              </a:r>
              <a:br>
                <a:rPr lang="en-US" altLang="zh-CN" b="1">
                  <a:latin typeface="Helvetica" pitchFamily="34" charset="0"/>
                </a:rPr>
              </a:br>
              <a:r>
                <a:rPr lang="en-US" altLang="zh-CN" b="1">
                  <a:latin typeface="Helvetica" pitchFamily="34" charset="0"/>
                </a:rPr>
                <a:t>172.16.5.2</a:t>
              </a:r>
            </a:p>
          </p:txBody>
        </p:sp>
        <p:sp>
          <p:nvSpPr>
            <p:cNvPr id="50189" name="Rectangle 49"/>
            <p:cNvSpPr>
              <a:spLocks noChangeArrowheads="1"/>
            </p:cNvSpPr>
            <p:nvPr/>
          </p:nvSpPr>
          <p:spPr bwMode="auto">
            <a:xfrm>
              <a:off x="1801" y="2039"/>
              <a:ext cx="19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/>
              <a:r>
                <a:rPr lang="en-US" altLang="zh-CN" b="1">
                  <a:latin typeface="Helvetica" pitchFamily="34" charset="0"/>
                </a:rPr>
                <a:t>Thanks for the information!</a:t>
              </a:r>
            </a:p>
          </p:txBody>
        </p:sp>
        <p:sp>
          <p:nvSpPr>
            <p:cNvPr id="50190" name="Line 50"/>
            <p:cNvSpPr>
              <a:spLocks noChangeShapeType="1"/>
            </p:cNvSpPr>
            <p:nvPr/>
          </p:nvSpPr>
          <p:spPr bwMode="auto">
            <a:xfrm flipH="1">
              <a:off x="510" y="2221"/>
              <a:ext cx="2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211" tIns="24110" rIns="46211" bIns="24110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91" name="Line 51"/>
            <p:cNvSpPr>
              <a:spLocks noChangeShapeType="1"/>
            </p:cNvSpPr>
            <p:nvPr/>
          </p:nvSpPr>
          <p:spPr bwMode="auto">
            <a:xfrm flipH="1">
              <a:off x="599" y="2140"/>
              <a:ext cx="1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211" tIns="24110" rIns="46211" bIns="24110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92" name="Line 52"/>
            <p:cNvSpPr>
              <a:spLocks noChangeShapeType="1"/>
            </p:cNvSpPr>
            <p:nvPr/>
          </p:nvSpPr>
          <p:spPr bwMode="auto">
            <a:xfrm flipH="1">
              <a:off x="656" y="2068"/>
              <a:ext cx="1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211" tIns="24110" rIns="46211" bIns="24110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93" name="Rectangle 53"/>
            <p:cNvSpPr>
              <a:spLocks noChangeArrowheads="1"/>
            </p:cNvSpPr>
            <p:nvPr/>
          </p:nvSpPr>
          <p:spPr bwMode="auto">
            <a:xfrm>
              <a:off x="836" y="1850"/>
              <a:ext cx="299" cy="12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6211" tIns="24110" rIns="46211" bIns="24110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94" name="Rectangle 54"/>
            <p:cNvSpPr>
              <a:spLocks noChangeArrowheads="1"/>
            </p:cNvSpPr>
            <p:nvPr/>
          </p:nvSpPr>
          <p:spPr bwMode="auto">
            <a:xfrm>
              <a:off x="739" y="1980"/>
              <a:ext cx="459" cy="2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6211" tIns="24110" rIns="46211" bIns="24110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95" name="Line 55"/>
            <p:cNvSpPr>
              <a:spLocks noChangeShapeType="1"/>
            </p:cNvSpPr>
            <p:nvPr/>
          </p:nvSpPr>
          <p:spPr bwMode="auto">
            <a:xfrm flipH="1">
              <a:off x="960" y="1984"/>
              <a:ext cx="237" cy="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211" tIns="24110" rIns="46211" bIns="24110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96" name="Rectangle 56"/>
            <p:cNvSpPr>
              <a:spLocks noChangeArrowheads="1"/>
            </p:cNvSpPr>
            <p:nvPr/>
          </p:nvSpPr>
          <p:spPr bwMode="auto">
            <a:xfrm>
              <a:off x="737" y="2081"/>
              <a:ext cx="480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6211" tIns="24110" rIns="46211" bIns="24110">
              <a:spAutoFit/>
            </a:bodyPr>
            <a:lstStyle/>
            <a:p>
              <a:pPr defTabSz="165100" eaLnBrk="0" hangingPunct="0"/>
              <a:r>
                <a:rPr lang="en-US" altLang="zh-CN" sz="1700" b="1">
                  <a:latin typeface="Helvetica" pitchFamily="34" charset="0"/>
                </a:rPr>
                <a:t>LSAck</a:t>
              </a:r>
            </a:p>
          </p:txBody>
        </p:sp>
        <p:sp>
          <p:nvSpPr>
            <p:cNvPr id="50197" name="Rectangle 57"/>
            <p:cNvSpPr>
              <a:spLocks noChangeArrowheads="1"/>
            </p:cNvSpPr>
            <p:nvPr/>
          </p:nvSpPr>
          <p:spPr bwMode="auto">
            <a:xfrm>
              <a:off x="856" y="1873"/>
              <a:ext cx="240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6211" tIns="24110" rIns="46211" bIns="24110">
              <a:spAutoFit/>
            </a:bodyPr>
            <a:lstStyle/>
            <a:p>
              <a:pPr defTabSz="165100" eaLnBrk="0" hangingPunct="0"/>
              <a:r>
                <a:rPr lang="en-US" altLang="zh-CN" sz="300" b="1">
                  <a:latin typeface="Helvetica" pitchFamily="34" charset="0"/>
                </a:rPr>
                <a:t>afadjfjorqpoeru</a:t>
              </a:r>
            </a:p>
            <a:p>
              <a:pPr defTabSz="165100" eaLnBrk="0" hangingPunct="0"/>
              <a:r>
                <a:rPr lang="en-US" altLang="zh-CN" sz="300" b="1">
                  <a:latin typeface="Helvetica" pitchFamily="34" charset="0"/>
                </a:rPr>
                <a:t>39547439070713</a:t>
              </a:r>
            </a:p>
          </p:txBody>
        </p:sp>
        <p:sp>
          <p:nvSpPr>
            <p:cNvPr id="50198" name="Line 58"/>
            <p:cNvSpPr>
              <a:spLocks noChangeShapeType="1"/>
            </p:cNvSpPr>
            <p:nvPr/>
          </p:nvSpPr>
          <p:spPr bwMode="auto">
            <a:xfrm>
              <a:off x="739" y="1980"/>
              <a:ext cx="228" cy="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211" tIns="24110" rIns="46211" bIns="24110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99" name="Line 59"/>
            <p:cNvSpPr>
              <a:spLocks noChangeShapeType="1"/>
            </p:cNvSpPr>
            <p:nvPr/>
          </p:nvSpPr>
          <p:spPr bwMode="auto">
            <a:xfrm>
              <a:off x="1296" y="2256"/>
              <a:ext cx="29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0" name="Line 60"/>
            <p:cNvSpPr>
              <a:spLocks noChangeShapeType="1"/>
            </p:cNvSpPr>
            <p:nvPr/>
          </p:nvSpPr>
          <p:spPr bwMode="auto">
            <a:xfrm>
              <a:off x="4797" y="2265"/>
              <a:ext cx="2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1" name="Line 61"/>
            <p:cNvSpPr>
              <a:spLocks noChangeShapeType="1"/>
            </p:cNvSpPr>
            <p:nvPr/>
          </p:nvSpPr>
          <p:spPr bwMode="auto">
            <a:xfrm>
              <a:off x="4760" y="2184"/>
              <a:ext cx="1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2" name="Line 62"/>
            <p:cNvSpPr>
              <a:spLocks noChangeShapeType="1"/>
            </p:cNvSpPr>
            <p:nvPr/>
          </p:nvSpPr>
          <p:spPr bwMode="auto">
            <a:xfrm>
              <a:off x="4745" y="2112"/>
              <a:ext cx="1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3" name="Rectangle 63"/>
            <p:cNvSpPr>
              <a:spLocks noChangeArrowheads="1"/>
            </p:cNvSpPr>
            <p:nvPr/>
          </p:nvSpPr>
          <p:spPr bwMode="auto">
            <a:xfrm>
              <a:off x="4413" y="1895"/>
              <a:ext cx="300" cy="1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4" name="Rectangle 64"/>
            <p:cNvSpPr>
              <a:spLocks noChangeArrowheads="1"/>
            </p:cNvSpPr>
            <p:nvPr/>
          </p:nvSpPr>
          <p:spPr bwMode="auto">
            <a:xfrm>
              <a:off x="4350" y="2024"/>
              <a:ext cx="459" cy="2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5" name="Line 65"/>
            <p:cNvSpPr>
              <a:spLocks noChangeShapeType="1"/>
            </p:cNvSpPr>
            <p:nvPr/>
          </p:nvSpPr>
          <p:spPr bwMode="auto">
            <a:xfrm>
              <a:off x="4352" y="2029"/>
              <a:ext cx="237" cy="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6" name="Rectangle 66"/>
            <p:cNvSpPr>
              <a:spLocks noChangeArrowheads="1"/>
            </p:cNvSpPr>
            <p:nvPr/>
          </p:nvSpPr>
          <p:spPr bwMode="auto">
            <a:xfrm flipH="1">
              <a:off x="4346" y="2144"/>
              <a:ext cx="474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1076" tIns="21431" rIns="41076" bIns="21431">
              <a:spAutoFit/>
            </a:bodyPr>
            <a:lstStyle/>
            <a:p>
              <a:pPr defTabSz="165100" eaLnBrk="0" hangingPunct="0"/>
              <a:r>
                <a:rPr lang="en-US" altLang="zh-CN" sz="1700" b="1">
                  <a:latin typeface="Helvetica" pitchFamily="34" charset="0"/>
                </a:rPr>
                <a:t>LSAck</a:t>
              </a:r>
            </a:p>
          </p:txBody>
        </p:sp>
        <p:sp>
          <p:nvSpPr>
            <p:cNvPr id="50207" name="Rectangle 67"/>
            <p:cNvSpPr>
              <a:spLocks noChangeArrowheads="1"/>
            </p:cNvSpPr>
            <p:nvPr/>
          </p:nvSpPr>
          <p:spPr bwMode="auto">
            <a:xfrm flipH="1">
              <a:off x="4432" y="1917"/>
              <a:ext cx="234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1076" tIns="21431" rIns="41076" bIns="21431">
              <a:spAutoFit/>
            </a:bodyPr>
            <a:lstStyle/>
            <a:p>
              <a:pPr defTabSz="165100" eaLnBrk="0" hangingPunct="0"/>
              <a:r>
                <a:rPr lang="en-US" altLang="zh-CN" sz="300" b="1">
                  <a:latin typeface="Helvetica" pitchFamily="34" charset="0"/>
                </a:rPr>
                <a:t>afadjfjorqpoeru</a:t>
              </a:r>
            </a:p>
            <a:p>
              <a:pPr defTabSz="165100" eaLnBrk="0" hangingPunct="0"/>
              <a:r>
                <a:rPr lang="en-US" altLang="zh-CN" sz="300" b="1">
                  <a:latin typeface="Helvetica" pitchFamily="34" charset="0"/>
                </a:rPr>
                <a:t>39547439070713</a:t>
              </a:r>
            </a:p>
          </p:txBody>
        </p:sp>
        <p:sp>
          <p:nvSpPr>
            <p:cNvPr id="50208" name="Line 68"/>
            <p:cNvSpPr>
              <a:spLocks noChangeShapeType="1"/>
            </p:cNvSpPr>
            <p:nvPr/>
          </p:nvSpPr>
          <p:spPr bwMode="auto">
            <a:xfrm flipH="1">
              <a:off x="4582" y="2024"/>
              <a:ext cx="227" cy="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9" name="Rectangle 69"/>
            <p:cNvSpPr>
              <a:spLocks noChangeArrowheads="1"/>
            </p:cNvSpPr>
            <p:nvPr/>
          </p:nvSpPr>
          <p:spPr bwMode="auto">
            <a:xfrm>
              <a:off x="4064" y="1163"/>
              <a:ext cx="33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>
                <a:lnSpc>
                  <a:spcPct val="125000"/>
                </a:lnSpc>
              </a:pPr>
              <a:r>
                <a:rPr lang="en-US" altLang="zh-CN" b="1">
                  <a:solidFill>
                    <a:schemeClr val="bg1"/>
                  </a:solidFill>
                  <a:latin typeface="Helvetica" pitchFamily="34" charset="0"/>
                </a:rPr>
                <a:t>DR</a:t>
              </a:r>
            </a:p>
          </p:txBody>
        </p:sp>
      </p:grpSp>
      <p:sp>
        <p:nvSpPr>
          <p:cNvPr id="50181" name="Rectangle 70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993062" cy="1143000"/>
          </a:xfrm>
        </p:spPr>
        <p:txBody>
          <a:bodyPr/>
          <a:lstStyle/>
          <a:p>
            <a:pPr defTabSz="814388" eaLnBrk="1" hangingPunct="1"/>
            <a:r>
              <a:rPr lang="en-US" altLang="zh-CN" smtClean="0">
                <a:cs typeface="Arial" charset="0"/>
              </a:rPr>
              <a:t>Steps in the Operation of OSPF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 smtClean="0"/>
              <a:t>Review: OSPF Operation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857375"/>
            <a:ext cx="8216900" cy="4157663"/>
          </a:xfrm>
        </p:spPr>
        <p:txBody>
          <a:bodyPr/>
          <a:lstStyle/>
          <a:p>
            <a:pPr marL="288925" indent="-288925" defTabSz="814388" eaLnBrk="1" hangingPunct="1">
              <a:lnSpc>
                <a:spcPct val="155000"/>
              </a:lnSpc>
            </a:pPr>
            <a:r>
              <a:rPr lang="en-US" altLang="zh-CN" sz="2800" smtClean="0"/>
              <a:t>Step1: Set up the adjacency relationships</a:t>
            </a:r>
          </a:p>
          <a:p>
            <a:pPr marL="288925" indent="-288925" defTabSz="814388" eaLnBrk="1" hangingPunct="1">
              <a:lnSpc>
                <a:spcPct val="155000"/>
              </a:lnSpc>
            </a:pPr>
            <a:r>
              <a:rPr lang="en-US" altLang="zh-CN" sz="2800" smtClean="0"/>
              <a:t>Step2: Elect DR and BDR (if needed)</a:t>
            </a:r>
          </a:p>
          <a:p>
            <a:pPr marL="288925" indent="-288925" defTabSz="814388" eaLnBrk="1" hangingPunct="1">
              <a:lnSpc>
                <a:spcPct val="155000"/>
              </a:lnSpc>
            </a:pPr>
            <a:r>
              <a:rPr lang="en-US" altLang="zh-CN" sz="2800" smtClean="0"/>
              <a:t>Step3: Discover the routes</a:t>
            </a:r>
          </a:p>
          <a:p>
            <a:pPr marL="288925" indent="-288925" defTabSz="814388" eaLnBrk="1" hangingPunct="1">
              <a:lnSpc>
                <a:spcPct val="155000"/>
              </a:lnSpc>
            </a:pPr>
            <a:r>
              <a:rPr lang="en-US" altLang="zh-CN" sz="2800" smtClean="0"/>
              <a:t>Step4: Choose appropriate routes</a:t>
            </a:r>
          </a:p>
          <a:p>
            <a:pPr marL="288925" indent="-288925" defTabSz="814388" eaLnBrk="1" hangingPunct="1">
              <a:lnSpc>
                <a:spcPct val="155000"/>
              </a:lnSpc>
            </a:pPr>
            <a:r>
              <a:rPr lang="en-US" altLang="zh-CN" sz="2800" smtClean="0"/>
              <a:t>Step5: Maintain the route information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782638"/>
            <a:ext cx="8001000" cy="738187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Step 1: Establish Router Adjacencies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785938"/>
            <a:ext cx="8964612" cy="4537075"/>
          </a:xfrm>
        </p:spPr>
        <p:txBody>
          <a:bodyPr/>
          <a:lstStyle/>
          <a:p>
            <a:pPr eaLnBrk="1" hangingPunct="1"/>
            <a:r>
              <a:rPr lang="en-US" altLang="zh-CN" sz="2600" smtClean="0"/>
              <a:t>Routers send hello packet at an interval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600" smtClean="0"/>
              <a:t>If a neighbor founded:</a:t>
            </a:r>
          </a:p>
          <a:p>
            <a:pPr lvl="1" eaLnBrk="1" hangingPunct="1"/>
            <a:r>
              <a:rPr lang="en-US" altLang="zh-CN" smtClean="0"/>
              <a:t>Add the neighbor to the neighborship database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smtClean="0"/>
              <a:t>Discover the network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If a multi-access network, enter the DR/BDR election process and enter Step 2.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If point-to-point or point-to-multipoint, no DR/BDR is elected and skip Step 2.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If the DR/BDR fields in the hello packet</a:t>
            </a:r>
            <a:r>
              <a:rPr lang="en-US" altLang="zh-CN" smtClean="0">
                <a:latin typeface="Tahoma" pitchFamily="34" charset="0"/>
              </a:rPr>
              <a:t>’</a:t>
            </a:r>
            <a:r>
              <a:rPr lang="en-US" altLang="zh-CN" smtClean="0"/>
              <a:t>s header is already occupied (i.e. a DR/BDR pair already exists), no DR/BDR election occurs and skip Step 2.</a:t>
            </a:r>
          </a:p>
          <a:p>
            <a:pPr lvl="1" eaLnBrk="1" hangingPunct="1">
              <a:lnSpc>
                <a:spcPct val="140000"/>
              </a:lnSpc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976313"/>
            <a:ext cx="8001000" cy="544512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Step 2: Elect a DR and a BDR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00213"/>
            <a:ext cx="8642350" cy="4191000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If no other router online, the router becomes the DR. The next router to </a:t>
            </a:r>
            <a:r>
              <a:rPr lang="en-US" altLang="zh-CN" sz="2400" smtClean="0">
                <a:latin typeface="Tahoma" pitchFamily="34" charset="0"/>
              </a:rPr>
              <a:t>“</a:t>
            </a:r>
            <a:r>
              <a:rPr lang="en-US" altLang="zh-CN" sz="2400" smtClean="0"/>
              <a:t>come up</a:t>
            </a:r>
            <a:r>
              <a:rPr lang="en-US" altLang="zh-CN" sz="2400" smtClean="0">
                <a:latin typeface="Tahoma" pitchFamily="34" charset="0"/>
              </a:rPr>
              <a:t>”</a:t>
            </a:r>
            <a:r>
              <a:rPr lang="en-US" altLang="zh-CN" sz="2400" smtClean="0"/>
              <a:t> will be the BDR.</a:t>
            </a:r>
          </a:p>
          <a:p>
            <a:pPr eaLnBrk="1" hangingPunct="1"/>
            <a:r>
              <a:rPr lang="en-US" altLang="zh-CN" sz="2400" smtClean="0"/>
              <a:t>If multiple routers (two or more) come online simultaneously, then</a:t>
            </a:r>
            <a:r>
              <a:rPr lang="en-US" altLang="zh-CN" sz="2400" smtClean="0">
                <a:latin typeface="Tahoma" pitchFamily="34" charset="0"/>
              </a:rPr>
              <a:t>…</a:t>
            </a:r>
            <a:endParaRPr lang="en-US" altLang="zh-CN" sz="2400" smtClean="0"/>
          </a:p>
          <a:p>
            <a:pPr lvl="1" eaLnBrk="1" hangingPunct="1"/>
            <a:r>
              <a:rPr lang="en-US" altLang="zh-CN" sz="2400" smtClean="0"/>
              <a:t>The router with the highest priority becomes DR</a:t>
            </a:r>
          </a:p>
          <a:p>
            <a:pPr lvl="2" eaLnBrk="1" hangingPunct="1"/>
            <a:r>
              <a:rPr lang="en-US" altLang="zh-CN" sz="2400" smtClean="0"/>
              <a:t>Priority of zero means </a:t>
            </a:r>
            <a:r>
              <a:rPr lang="en-US" altLang="zh-CN" sz="2400" smtClean="0">
                <a:latin typeface="Tahoma" pitchFamily="34" charset="0"/>
              </a:rPr>
              <a:t>“</a:t>
            </a:r>
            <a:r>
              <a:rPr lang="en-US" altLang="zh-CN" sz="2400" smtClean="0"/>
              <a:t>never DR</a:t>
            </a:r>
            <a:r>
              <a:rPr lang="en-US" altLang="zh-CN" sz="2400" smtClean="0">
                <a:latin typeface="Tahoma" pitchFamily="34" charset="0"/>
              </a:rPr>
              <a:t>”</a:t>
            </a:r>
            <a:endParaRPr lang="en-US" altLang="zh-CN" sz="2400" smtClean="0"/>
          </a:p>
          <a:p>
            <a:pPr lvl="1" eaLnBrk="1" hangingPunct="1"/>
            <a:r>
              <a:rPr lang="en-US" altLang="zh-CN" sz="2400" smtClean="0"/>
              <a:t>If there is a tie, then the router with the highest router ID becomes DR</a:t>
            </a:r>
          </a:p>
          <a:p>
            <a:pPr lvl="2" eaLnBrk="1" hangingPunct="1"/>
            <a:r>
              <a:rPr lang="en-US" altLang="zh-CN" sz="2400" smtClean="0"/>
              <a:t>Router ID is the highest loopback or interface IP address</a:t>
            </a:r>
          </a:p>
          <a:p>
            <a:pPr lvl="1" eaLnBrk="1" hangingPunct="1"/>
            <a:r>
              <a:rPr lang="en-US" altLang="zh-CN" sz="2400" smtClean="0"/>
              <a:t>Router with second highest priority or router ID becomes the BDR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976313"/>
            <a:ext cx="8001000" cy="544512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Step 2: Elect a DR and a BDR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785938"/>
            <a:ext cx="8358187" cy="4476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BDR becomes DR if the DR fails.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However…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smtClean="0"/>
              <a:t>If a new OSPF router joins the network with a higher priority or router ID, the current DR and BDR </a:t>
            </a:r>
            <a:r>
              <a:rPr lang="en-US" altLang="zh-CN" sz="2800" b="1" smtClean="0">
                <a:solidFill>
                  <a:srgbClr val="C00000"/>
                </a:solidFill>
              </a:rPr>
              <a:t>do not change</a:t>
            </a:r>
            <a:r>
              <a:rPr lang="en-US" altLang="zh-CN" sz="2800" smtClean="0"/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smtClean="0"/>
              <a:t>It would become the new BDR only if the current DR failed or the new DR only if the current DR </a:t>
            </a:r>
            <a:r>
              <a:rPr lang="en-US" altLang="zh-CN" sz="2800" u="sng" smtClean="0"/>
              <a:t>and</a:t>
            </a:r>
            <a:r>
              <a:rPr lang="en-US" altLang="zh-CN" sz="2800" smtClean="0"/>
              <a:t> BDR failed.</a:t>
            </a:r>
          </a:p>
          <a:p>
            <a:pPr lvl="1" eaLnBrk="1" hangingPunct="1"/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923925"/>
            <a:ext cx="8001000" cy="596900"/>
          </a:xfrm>
        </p:spPr>
        <p:txBody>
          <a:bodyPr/>
          <a:lstStyle/>
          <a:p>
            <a:pPr eaLnBrk="1" hangingPunct="1"/>
            <a:r>
              <a:rPr lang="en-US" altLang="zh-CN" sz="3400" smtClean="0"/>
              <a:t>Step 3: Discover Routes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00213"/>
            <a:ext cx="8893175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latin typeface="Arial" charset="0"/>
                <a:cs typeface="Arial" charset="0"/>
              </a:rPr>
              <a:t>Previously explained in the ExStart to Full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smtClean="0">
                <a:latin typeface="Arial" charset="0"/>
                <a:cs typeface="Arial" charset="0"/>
              </a:rPr>
              <a:t>Routers determine “master/slave” relationship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smtClean="0">
                <a:latin typeface="Arial" charset="0"/>
                <a:cs typeface="Arial" charset="0"/>
              </a:rPr>
              <a:t>DR/BDR in multiaccess networks exchange LSAs and all DRothers send the DR/BDR their Type 2 DBDs.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smtClean="0">
                <a:latin typeface="Arial" charset="0"/>
                <a:cs typeface="Arial" charset="0"/>
              </a:rPr>
              <a:t>If necessary, a router may enter the loading state by sending a LSR requesting more information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smtClean="0">
                <a:latin typeface="Arial" charset="0"/>
                <a:cs typeface="Arial" charset="0"/>
              </a:rPr>
              <a:t>All routers must wait in Loading State until the requesting router is fully updated.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smtClean="0">
                <a:latin typeface="Arial" charset="0"/>
                <a:cs typeface="Arial" charset="0"/>
              </a:rPr>
              <a:t>Routers now enter the Full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250825" y="1700213"/>
            <a:ext cx="4321175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 The </a:t>
            </a:r>
            <a:r>
              <a:rPr lang="en-US" altLang="zh-CN" sz="2800">
                <a:solidFill>
                  <a:srgbClr val="002060"/>
                </a:solidFill>
                <a:latin typeface="Arial" charset="0"/>
                <a:cs typeface="Arial" charset="0"/>
              </a:rPr>
              <a:t>router rip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command selects RIP as the routing protocol. </a:t>
            </a:r>
          </a:p>
          <a:p>
            <a:pPr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 The </a:t>
            </a:r>
            <a:r>
              <a:rPr lang="en-US" altLang="zh-CN" sz="2800">
                <a:solidFill>
                  <a:srgbClr val="002060"/>
                </a:solidFill>
                <a:latin typeface="Arial" charset="0"/>
                <a:cs typeface="Arial" charset="0"/>
              </a:rPr>
              <a:t>network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command assigns a NIC-based network address to which a router will be directly connected. </a:t>
            </a:r>
          </a:p>
          <a:p>
            <a:pPr eaLnBrk="0" hangingPunct="0"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RIP Configuration</a:t>
            </a: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1714500"/>
            <a:ext cx="4729162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923925"/>
            <a:ext cx="8001000" cy="596900"/>
          </a:xfrm>
        </p:spPr>
        <p:txBody>
          <a:bodyPr/>
          <a:lstStyle/>
          <a:p>
            <a:pPr eaLnBrk="1" hangingPunct="1"/>
            <a:r>
              <a:rPr lang="en-US" altLang="zh-CN" sz="3400" smtClean="0"/>
              <a:t>4. Select Appropriate Routes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700213"/>
            <a:ext cx="8435975" cy="4800600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The SPF Algorithm is now calculated in parallel with every other router on the network.</a:t>
            </a:r>
          </a:p>
          <a:p>
            <a:pPr lvl="1" eaLnBrk="1" hangingPunct="1"/>
            <a:r>
              <a:rPr lang="en-US" altLang="zh-CN" sz="2400" smtClean="0"/>
              <a:t>Remember: All routers must have identical link-state databases before this can occur.</a:t>
            </a:r>
          </a:p>
          <a:p>
            <a:pPr lvl="1" eaLnBrk="1" hangingPunct="1"/>
            <a:r>
              <a:rPr lang="en-US" altLang="zh-CN" sz="2400" smtClean="0"/>
              <a:t>The SPF uses cost as its metric</a:t>
            </a:r>
          </a:p>
          <a:p>
            <a:pPr lvl="1" eaLnBrk="1" hangingPunct="1"/>
            <a:r>
              <a:rPr lang="en-US" altLang="zh-CN" sz="2400" smtClean="0"/>
              <a:t>SPF adds up the cost for each path from itself to the destination, builds a tree with the router as the root</a:t>
            </a:r>
          </a:p>
          <a:p>
            <a:pPr lvl="1" eaLnBrk="1" hangingPunct="1"/>
            <a:r>
              <a:rPr lang="en-US" altLang="zh-CN" sz="2400" smtClean="0"/>
              <a:t>OSPF then installs the least cost path in the routing table </a:t>
            </a:r>
          </a:p>
          <a:p>
            <a:pPr lvl="2" eaLnBrk="1" hangingPunct="1"/>
            <a:r>
              <a:rPr lang="en-US" altLang="zh-CN" sz="2400" smtClean="0"/>
              <a:t>Up to 4 equal cost paths will be installed for load sharing</a:t>
            </a:r>
          </a:p>
          <a:p>
            <a:pPr lvl="1" eaLnBrk="1" hangingPunct="1"/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976313"/>
            <a:ext cx="8001000" cy="544512"/>
          </a:xfrm>
        </p:spPr>
        <p:txBody>
          <a:bodyPr/>
          <a:lstStyle/>
          <a:p>
            <a:pPr eaLnBrk="1" hangingPunct="1"/>
            <a:r>
              <a:rPr lang="en-US" altLang="zh-CN" sz="3000" smtClean="0"/>
              <a:t>5. Maintain Routing Information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700213"/>
            <a:ext cx="8964612" cy="4681537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The regular exchange of Hellos is the mechanism OSPF uses to detect a new neighbor or a downed neighbor.</a:t>
            </a:r>
          </a:p>
          <a:p>
            <a:pPr lvl="1" eaLnBrk="1" hangingPunct="1"/>
            <a:r>
              <a:rPr lang="en-US" altLang="zh-CN" sz="2400" smtClean="0"/>
              <a:t>Hello packets are sent at different default intervals depending on the type of network.</a:t>
            </a:r>
          </a:p>
          <a:p>
            <a:pPr lvl="2" eaLnBrk="1" hangingPunct="1"/>
            <a:r>
              <a:rPr lang="en-US" altLang="zh-CN" sz="2400" smtClean="0"/>
              <a:t>For links with speeds T1 (1.544 Mbps) or greater, every 10 second: </a:t>
            </a:r>
            <a:r>
              <a:rPr lang="en-US" altLang="zh-CN" sz="2400" i="1" u="sng" smtClean="0"/>
              <a:t>broadcast multiaccess and point-to-point links</a:t>
            </a:r>
          </a:p>
          <a:p>
            <a:pPr lvl="2" eaLnBrk="1" hangingPunct="1"/>
            <a:r>
              <a:rPr lang="en-US" altLang="zh-CN" sz="2400" smtClean="0"/>
              <a:t>For links with less than a T1, every 30 seconds: </a:t>
            </a:r>
            <a:r>
              <a:rPr lang="en-US" altLang="zh-CN" sz="2400" i="1" u="sng" smtClean="0"/>
              <a:t>nonbroadcast multiaccess links</a:t>
            </a:r>
          </a:p>
          <a:p>
            <a:pPr lvl="2" eaLnBrk="1" hangingPunct="1"/>
            <a:r>
              <a:rPr lang="en-US" altLang="zh-CN" sz="2400" smtClean="0"/>
              <a:t>The </a:t>
            </a:r>
            <a:r>
              <a:rPr lang="en-US" altLang="zh-CN" sz="2400" smtClean="0">
                <a:latin typeface="Tahoma" pitchFamily="34" charset="0"/>
              </a:rPr>
              <a:t>“</a:t>
            </a:r>
            <a:r>
              <a:rPr lang="en-US" altLang="zh-CN" sz="2400" smtClean="0"/>
              <a:t>dead interval</a:t>
            </a:r>
            <a:r>
              <a:rPr lang="en-US" altLang="zh-CN" sz="2400" smtClean="0">
                <a:latin typeface="Tahoma" pitchFamily="34" charset="0"/>
              </a:rPr>
              <a:t>”</a:t>
            </a:r>
            <a:r>
              <a:rPr lang="en-US" altLang="zh-CN" sz="2400" smtClean="0"/>
              <a:t> is four times the hello interval.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444500" y="5791200"/>
            <a:ext cx="82264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53" tIns="41076" rIns="82153" bIns="41076" anchor="ctr" anchorCtr="1"/>
          <a:lstStyle/>
          <a:p>
            <a:pPr marL="288925" indent="-288925" defTabSz="814388" eaLnBrk="0" hangingPunct="0">
              <a:lnSpc>
                <a:spcPct val="95000"/>
              </a:lnSpc>
              <a:spcBef>
                <a:spcPct val="50000"/>
              </a:spcBef>
              <a:buClr>
                <a:srgbClr val="000099"/>
              </a:buClr>
              <a:buFont typeface="Wingdings" pitchFamily="2" charset="2"/>
              <a:buChar char="n"/>
            </a:pPr>
            <a:r>
              <a:rPr lang="en-US" altLang="zh-CN" sz="2700" b="1">
                <a:latin typeface="Helvetica" pitchFamily="34" charset="0"/>
              </a:rPr>
              <a:t>Router A tells all OSPF DRs on 224.0.0.6</a:t>
            </a:r>
          </a:p>
        </p:txBody>
      </p:sp>
      <p:sp>
        <p:nvSpPr>
          <p:cNvPr id="58371" name="Line 3"/>
          <p:cNvSpPr>
            <a:spLocks noChangeShapeType="1"/>
          </p:cNvSpPr>
          <p:nvPr/>
        </p:nvSpPr>
        <p:spPr bwMode="auto">
          <a:xfrm>
            <a:off x="3733800" y="4448175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508" name="Freeform 4"/>
          <p:cNvSpPr>
            <a:spLocks/>
          </p:cNvSpPr>
          <p:nvPr/>
        </p:nvSpPr>
        <p:spPr bwMode="auto">
          <a:xfrm>
            <a:off x="5695950" y="4314825"/>
            <a:ext cx="809625" cy="1019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6" y="290"/>
              </a:cxn>
              <a:cxn ang="0">
                <a:pos x="148" y="284"/>
              </a:cxn>
              <a:cxn ang="0">
                <a:pos x="510" y="642"/>
              </a:cxn>
            </a:cxnLst>
            <a:rect l="0" t="0" r="r" b="b"/>
            <a:pathLst>
              <a:path w="510" h="642">
                <a:moveTo>
                  <a:pt x="0" y="0"/>
                </a:moveTo>
                <a:lnTo>
                  <a:pt x="286" y="290"/>
                </a:lnTo>
                <a:lnTo>
                  <a:pt x="148" y="284"/>
                </a:lnTo>
                <a:lnTo>
                  <a:pt x="510" y="642"/>
                </a:lnTo>
              </a:path>
            </a:pathLst>
          </a:custGeom>
          <a:noFill/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 flipV="1">
            <a:off x="3851275" y="2924175"/>
            <a:ext cx="1873250" cy="15922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4191000" y="31623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8375" name="Group 7"/>
          <p:cNvGrpSpPr>
            <a:grpSpLocks/>
          </p:cNvGrpSpPr>
          <p:nvPr/>
        </p:nvGrpSpPr>
        <p:grpSpPr bwMode="auto">
          <a:xfrm>
            <a:off x="1457325" y="3967163"/>
            <a:ext cx="614363" cy="985837"/>
            <a:chOff x="816" y="1864"/>
            <a:chExt cx="344" cy="552"/>
          </a:xfrm>
        </p:grpSpPr>
        <p:sp>
          <p:nvSpPr>
            <p:cNvPr id="58405" name="Rectangle 8"/>
            <p:cNvSpPr>
              <a:spLocks noChangeArrowheads="1"/>
            </p:cNvSpPr>
            <p:nvPr/>
          </p:nvSpPr>
          <p:spPr bwMode="auto">
            <a:xfrm>
              <a:off x="832" y="1864"/>
              <a:ext cx="328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4110" tIns="34157" rIns="24110" bIns="34157"/>
            <a:lstStyle/>
            <a:p>
              <a:pPr defTabSz="1028700" eaLnBrk="0" hangingPunct="0">
                <a:lnSpc>
                  <a:spcPts val="6413"/>
                </a:lnSpc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5400" b="1">
                  <a:solidFill>
                    <a:srgbClr val="000000"/>
                  </a:solidFill>
                  <a:latin typeface="Helvetica" pitchFamily="34" charset="0"/>
                </a:rPr>
                <a:t>x</a:t>
              </a:r>
            </a:p>
          </p:txBody>
        </p:sp>
        <p:sp>
          <p:nvSpPr>
            <p:cNvPr id="58406" name="Rectangle 9"/>
            <p:cNvSpPr>
              <a:spLocks noChangeArrowheads="1"/>
            </p:cNvSpPr>
            <p:nvPr/>
          </p:nvSpPr>
          <p:spPr bwMode="auto">
            <a:xfrm>
              <a:off x="816" y="1864"/>
              <a:ext cx="328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4110" tIns="34157" rIns="24110" bIns="34157"/>
            <a:lstStyle/>
            <a:p>
              <a:pPr defTabSz="1028700" eaLnBrk="0" hangingPunct="0">
                <a:lnSpc>
                  <a:spcPts val="6413"/>
                </a:lnSpc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5400" b="1">
                  <a:solidFill>
                    <a:srgbClr val="D5000A"/>
                  </a:solidFill>
                  <a:latin typeface="Helvetica" pitchFamily="34" charset="0"/>
                </a:rPr>
                <a:t>x</a:t>
              </a:r>
            </a:p>
          </p:txBody>
        </p:sp>
      </p:grpSp>
      <p:sp>
        <p:nvSpPr>
          <p:cNvPr id="58376" name="Rectangle 10"/>
          <p:cNvSpPr>
            <a:spLocks noChangeArrowheads="1"/>
          </p:cNvSpPr>
          <p:nvPr/>
        </p:nvSpPr>
        <p:spPr bwMode="auto">
          <a:xfrm>
            <a:off x="1314450" y="2295525"/>
            <a:ext cx="22431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/>
          <a:p>
            <a:pPr algn="just" defTabSz="1028700" eaLnBrk="0" hangingPunct="0">
              <a:lnSpc>
                <a:spcPts val="2250"/>
              </a:lnSpc>
              <a:spcAft>
                <a:spcPts val="900"/>
              </a:spcAft>
            </a:pPr>
            <a:r>
              <a:rPr lang="en-US" altLang="zh-CN" sz="2300" b="1">
                <a:solidFill>
                  <a:srgbClr val="000000"/>
                </a:solidFill>
                <a:latin typeface="Helvetica" pitchFamily="34" charset="0"/>
              </a:rPr>
              <a:t>Link-State Change</a:t>
            </a:r>
          </a:p>
        </p:txBody>
      </p:sp>
      <p:sp>
        <p:nvSpPr>
          <p:cNvPr id="533527" name="Rectangle 23"/>
          <p:cNvSpPr>
            <a:spLocks noChangeArrowheads="1"/>
          </p:cNvSpPr>
          <p:nvPr/>
        </p:nvSpPr>
        <p:spPr bwMode="auto">
          <a:xfrm>
            <a:off x="3965575" y="3875088"/>
            <a:ext cx="585788" cy="31432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8378" name="Rectangle 24"/>
          <p:cNvSpPr>
            <a:spLocks noChangeArrowheads="1"/>
          </p:cNvSpPr>
          <p:nvPr/>
        </p:nvSpPr>
        <p:spPr bwMode="auto">
          <a:xfrm>
            <a:off x="4014788" y="3919538"/>
            <a:ext cx="642937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</a:pPr>
            <a:r>
              <a:rPr lang="en-US" altLang="zh-CN" b="1">
                <a:solidFill>
                  <a:srgbClr val="000000"/>
                </a:solidFill>
                <a:latin typeface="Helvetica" pitchFamily="34" charset="0"/>
              </a:rPr>
              <a:t>LSU</a:t>
            </a:r>
          </a:p>
        </p:txBody>
      </p:sp>
      <p:sp>
        <p:nvSpPr>
          <p:cNvPr id="58379" name="Line 28"/>
          <p:cNvSpPr>
            <a:spLocks noChangeShapeType="1"/>
          </p:cNvSpPr>
          <p:nvPr/>
        </p:nvSpPr>
        <p:spPr bwMode="auto">
          <a:xfrm>
            <a:off x="4800600" y="2466975"/>
            <a:ext cx="0" cy="2286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0" name="Line 29"/>
          <p:cNvSpPr>
            <a:spLocks noChangeShapeType="1"/>
          </p:cNvSpPr>
          <p:nvPr/>
        </p:nvSpPr>
        <p:spPr bwMode="auto">
          <a:xfrm>
            <a:off x="4800600" y="4371975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1" name="Line 30"/>
          <p:cNvSpPr>
            <a:spLocks noChangeShapeType="1"/>
          </p:cNvSpPr>
          <p:nvPr/>
        </p:nvSpPr>
        <p:spPr bwMode="auto">
          <a:xfrm>
            <a:off x="4800600" y="2695575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8382" name="Picture 3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2884488"/>
            <a:ext cx="75088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3" name="Picture 3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227513"/>
            <a:ext cx="77470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4" name="Picture 3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4062413"/>
            <a:ext cx="75723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5" name="Picture 3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5" y="2424113"/>
            <a:ext cx="757238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3539" name="Rectangle 35"/>
          <p:cNvSpPr>
            <a:spLocks noChangeArrowheads="1"/>
          </p:cNvSpPr>
          <p:nvPr/>
        </p:nvSpPr>
        <p:spPr bwMode="auto">
          <a:xfrm>
            <a:off x="5872163" y="2619375"/>
            <a:ext cx="409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  <a:tabLst>
                <a:tab pos="514350" algn="l"/>
                <a:tab pos="1028700" algn="l"/>
                <a:tab pos="1543050" algn="l"/>
              </a:tabLst>
              <a:defRPr/>
            </a:pPr>
            <a:r>
              <a:rPr lang="en-US" altLang="zh-CN" b="1">
                <a:solidFill>
                  <a:schemeClr val="bg1"/>
                </a:solidFill>
                <a:latin typeface="Helvetica" pitchFamily="34" charset="0"/>
                <a:ea typeface="宋体" pitchFamily="2" charset="-122"/>
              </a:rPr>
              <a:t>DR</a:t>
            </a:r>
            <a:br>
              <a:rPr lang="en-US" altLang="zh-CN" b="1">
                <a:solidFill>
                  <a:schemeClr val="bg1"/>
                </a:solidFill>
                <a:latin typeface="Helvetica" pitchFamily="34" charset="0"/>
                <a:ea typeface="宋体" pitchFamily="2" charset="-122"/>
              </a:rPr>
            </a:br>
            <a:endParaRPr lang="en-US" altLang="zh-CN" b="1">
              <a:solidFill>
                <a:schemeClr val="bg1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533540" name="Rectangle 36"/>
          <p:cNvSpPr>
            <a:spLocks noChangeArrowheads="1"/>
          </p:cNvSpPr>
          <p:nvPr/>
        </p:nvSpPr>
        <p:spPr bwMode="auto">
          <a:xfrm>
            <a:off x="3405188" y="4400550"/>
            <a:ext cx="409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b="1">
                <a:solidFill>
                  <a:schemeClr val="bg1"/>
                </a:solidFill>
                <a:latin typeface="Helvetica" pitchFamily="34" charset="0"/>
              </a:rPr>
              <a:t>A</a:t>
            </a:r>
            <a:br>
              <a:rPr lang="en-US" altLang="zh-CN" b="1">
                <a:solidFill>
                  <a:schemeClr val="bg1"/>
                </a:solidFill>
                <a:latin typeface="Helvetica" pitchFamily="34" charset="0"/>
              </a:rPr>
            </a:br>
            <a:endParaRPr lang="en-US" altLang="zh-CN" b="1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533541" name="Rectangle 37"/>
          <p:cNvSpPr>
            <a:spLocks noChangeArrowheads="1"/>
          </p:cNvSpPr>
          <p:nvPr/>
        </p:nvSpPr>
        <p:spPr bwMode="auto">
          <a:xfrm>
            <a:off x="5886450" y="4284663"/>
            <a:ext cx="409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b="1">
                <a:solidFill>
                  <a:schemeClr val="bg1"/>
                </a:solidFill>
                <a:latin typeface="Helvetica" pitchFamily="34" charset="0"/>
              </a:rPr>
              <a:t>B</a:t>
            </a:r>
            <a:br>
              <a:rPr lang="en-US" altLang="zh-CN" b="1">
                <a:solidFill>
                  <a:schemeClr val="bg1"/>
                </a:solidFill>
                <a:latin typeface="Helvetica" pitchFamily="34" charset="0"/>
              </a:rPr>
            </a:br>
            <a:endParaRPr lang="en-US" altLang="zh-CN" b="1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58389" name="Rectangle 38"/>
          <p:cNvSpPr>
            <a:spLocks noGrp="1" noChangeArrowheads="1"/>
          </p:cNvSpPr>
          <p:nvPr>
            <p:ph type="title"/>
          </p:nvPr>
        </p:nvSpPr>
        <p:spPr>
          <a:xfrm>
            <a:off x="769938" y="333375"/>
            <a:ext cx="8374062" cy="1143000"/>
          </a:xfrm>
          <a:noFill/>
        </p:spPr>
        <p:txBody>
          <a:bodyPr lIns="82124" tIns="41061" rIns="82124" bIns="41061"/>
          <a:lstStyle/>
          <a:p>
            <a:pPr eaLnBrk="1" hangingPunct="1"/>
            <a:r>
              <a:rPr lang="en-US" altLang="zh-CN" sz="3400" smtClean="0"/>
              <a:t>Maintaining Routing Information</a:t>
            </a:r>
          </a:p>
        </p:txBody>
      </p:sp>
      <p:sp>
        <p:nvSpPr>
          <p:cNvPr id="58390" name="Rectangle 46"/>
          <p:cNvSpPr>
            <a:spLocks noChangeArrowheads="1"/>
          </p:cNvSpPr>
          <p:nvPr/>
        </p:nvSpPr>
        <p:spPr bwMode="auto">
          <a:xfrm>
            <a:off x="2663825" y="4268788"/>
            <a:ext cx="473075" cy="22225"/>
          </a:xfrm>
          <a:prstGeom prst="rect">
            <a:avLst/>
          </a:prstGeom>
          <a:solidFill>
            <a:schemeClr val="bg2"/>
          </a:solidFill>
          <a:ln w="12700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1" name="Rectangle 47"/>
          <p:cNvSpPr>
            <a:spLocks noChangeArrowheads="1"/>
          </p:cNvSpPr>
          <p:nvPr/>
        </p:nvSpPr>
        <p:spPr bwMode="auto">
          <a:xfrm>
            <a:off x="2638425" y="2947988"/>
            <a:ext cx="25400" cy="1703387"/>
          </a:xfrm>
          <a:prstGeom prst="rect">
            <a:avLst/>
          </a:prstGeom>
          <a:solidFill>
            <a:schemeClr val="bg2"/>
          </a:solidFill>
          <a:ln w="12700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2" name="Line 48"/>
          <p:cNvSpPr>
            <a:spLocks noChangeShapeType="1"/>
          </p:cNvSpPr>
          <p:nvPr/>
        </p:nvSpPr>
        <p:spPr bwMode="auto">
          <a:xfrm flipH="1">
            <a:off x="2143125" y="3132138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3" name="Line 49"/>
          <p:cNvSpPr>
            <a:spLocks noChangeShapeType="1"/>
          </p:cNvSpPr>
          <p:nvPr/>
        </p:nvSpPr>
        <p:spPr bwMode="auto">
          <a:xfrm flipH="1">
            <a:off x="2143125" y="3273425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4" name="Line 50"/>
          <p:cNvSpPr>
            <a:spLocks noChangeShapeType="1"/>
          </p:cNvSpPr>
          <p:nvPr/>
        </p:nvSpPr>
        <p:spPr bwMode="auto">
          <a:xfrm flipH="1">
            <a:off x="2143125" y="3427413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5" name="Line 51"/>
          <p:cNvSpPr>
            <a:spLocks noChangeShapeType="1"/>
          </p:cNvSpPr>
          <p:nvPr/>
        </p:nvSpPr>
        <p:spPr bwMode="auto">
          <a:xfrm flipH="1">
            <a:off x="2143125" y="3568700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6" name="Line 52"/>
          <p:cNvSpPr>
            <a:spLocks noChangeShapeType="1"/>
          </p:cNvSpPr>
          <p:nvPr/>
        </p:nvSpPr>
        <p:spPr bwMode="auto">
          <a:xfrm flipH="1">
            <a:off x="2143125" y="3709988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7" name="Line 53"/>
          <p:cNvSpPr>
            <a:spLocks noChangeShapeType="1"/>
          </p:cNvSpPr>
          <p:nvPr/>
        </p:nvSpPr>
        <p:spPr bwMode="auto">
          <a:xfrm flipH="1">
            <a:off x="2143125" y="3862388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8" name="Line 54"/>
          <p:cNvSpPr>
            <a:spLocks noChangeShapeType="1"/>
          </p:cNvSpPr>
          <p:nvPr/>
        </p:nvSpPr>
        <p:spPr bwMode="auto">
          <a:xfrm flipH="1">
            <a:off x="2143125" y="4003675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9" name="Line 55"/>
          <p:cNvSpPr>
            <a:spLocks noChangeShapeType="1"/>
          </p:cNvSpPr>
          <p:nvPr/>
        </p:nvSpPr>
        <p:spPr bwMode="auto">
          <a:xfrm flipH="1">
            <a:off x="2143125" y="4144963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00" name="Line 56"/>
          <p:cNvSpPr>
            <a:spLocks noChangeShapeType="1"/>
          </p:cNvSpPr>
          <p:nvPr/>
        </p:nvSpPr>
        <p:spPr bwMode="auto">
          <a:xfrm flipH="1">
            <a:off x="1838325" y="4286250"/>
            <a:ext cx="7937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01" name="Line 57"/>
          <p:cNvSpPr>
            <a:spLocks noChangeShapeType="1"/>
          </p:cNvSpPr>
          <p:nvPr/>
        </p:nvSpPr>
        <p:spPr bwMode="auto">
          <a:xfrm flipH="1">
            <a:off x="2143125" y="4440238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8402" name="Group 58"/>
          <p:cNvGrpSpPr>
            <a:grpSpLocks/>
          </p:cNvGrpSpPr>
          <p:nvPr/>
        </p:nvGrpSpPr>
        <p:grpSpPr bwMode="auto">
          <a:xfrm>
            <a:off x="3563938" y="3573463"/>
            <a:ext cx="347662" cy="409575"/>
            <a:chOff x="2006" y="1729"/>
            <a:chExt cx="195" cy="229"/>
          </a:xfrm>
        </p:grpSpPr>
        <p:sp>
          <p:nvSpPr>
            <p:cNvPr id="58403" name="Oval 59"/>
            <p:cNvSpPr>
              <a:spLocks noChangeArrowheads="1"/>
            </p:cNvSpPr>
            <p:nvPr/>
          </p:nvSpPr>
          <p:spPr bwMode="auto">
            <a:xfrm>
              <a:off x="2020" y="1740"/>
              <a:ext cx="168" cy="2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3584" tIns="51793" rIns="103584" bIns="51793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04" name="Rectangle 60"/>
            <p:cNvSpPr>
              <a:spLocks noChangeArrowheads="1"/>
            </p:cNvSpPr>
            <p:nvPr/>
          </p:nvSpPr>
          <p:spPr bwMode="auto">
            <a:xfrm>
              <a:off x="2006" y="1729"/>
              <a:ext cx="19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/>
              <a:r>
                <a:rPr lang="en-US" altLang="zh-CN" sz="2000" b="1">
                  <a:latin typeface="Helvetica" pitchFamily="34" charset="0"/>
                </a:rPr>
                <a:t>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Line 2"/>
          <p:cNvSpPr>
            <a:spLocks noChangeShapeType="1"/>
          </p:cNvSpPr>
          <p:nvPr/>
        </p:nvSpPr>
        <p:spPr bwMode="auto">
          <a:xfrm flipH="1">
            <a:off x="4318000" y="2489200"/>
            <a:ext cx="1439863" cy="358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5000625" y="2746375"/>
            <a:ext cx="0" cy="11287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4951413" y="2549525"/>
            <a:ext cx="511175" cy="27305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4967288" y="2562225"/>
            <a:ext cx="56038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</a:pPr>
            <a:r>
              <a:rPr lang="en-US" altLang="zh-CN" b="1">
                <a:solidFill>
                  <a:srgbClr val="000000"/>
                </a:solidFill>
                <a:latin typeface="Helvetica" pitchFamily="34" charset="0"/>
              </a:rPr>
              <a:t>LSU</a:t>
            </a:r>
          </a:p>
        </p:txBody>
      </p:sp>
      <p:sp>
        <p:nvSpPr>
          <p:cNvPr id="59398" name="Rectangle 9"/>
          <p:cNvSpPr>
            <a:spLocks noChangeArrowheads="1"/>
          </p:cNvSpPr>
          <p:nvPr/>
        </p:nvSpPr>
        <p:spPr bwMode="auto">
          <a:xfrm>
            <a:off x="444500" y="5156200"/>
            <a:ext cx="8226425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53" tIns="41076" rIns="82153" bIns="41076" anchor="ctr" anchorCtr="1"/>
          <a:lstStyle/>
          <a:p>
            <a:pPr marL="288925" indent="-288925" defTabSz="814388" eaLnBrk="0" hangingPunct="0">
              <a:lnSpc>
                <a:spcPct val="95000"/>
              </a:lnSpc>
              <a:spcBef>
                <a:spcPct val="50000"/>
              </a:spcBef>
              <a:buClr>
                <a:srgbClr val="000099"/>
              </a:buClr>
              <a:buFont typeface="Wingdings" pitchFamily="2" charset="2"/>
              <a:buChar char="n"/>
            </a:pPr>
            <a:r>
              <a:rPr lang="en-US" altLang="zh-CN" sz="2700" b="1">
                <a:latin typeface="Helvetica" pitchFamily="34" charset="0"/>
              </a:rPr>
              <a:t>Router A tells all OSPF DRs on 224.0.0.6</a:t>
            </a:r>
          </a:p>
          <a:p>
            <a:pPr marL="288925" indent="-288925" defTabSz="814388" eaLnBrk="0" hangingPunct="0">
              <a:lnSpc>
                <a:spcPct val="95000"/>
              </a:lnSpc>
              <a:spcBef>
                <a:spcPct val="50000"/>
              </a:spcBef>
              <a:buClr>
                <a:srgbClr val="000099"/>
              </a:buClr>
              <a:buFont typeface="Wingdings" pitchFamily="2" charset="2"/>
              <a:buChar char="n"/>
            </a:pPr>
            <a:r>
              <a:rPr lang="en-US" altLang="zh-CN" sz="2700" b="1">
                <a:latin typeface="Helvetica" pitchFamily="34" charset="0"/>
              </a:rPr>
              <a:t>DR tells others on 224.0.0.5</a:t>
            </a:r>
          </a:p>
        </p:txBody>
      </p:sp>
      <p:sp>
        <p:nvSpPr>
          <p:cNvPr id="59399" name="Line 10"/>
          <p:cNvSpPr>
            <a:spLocks noChangeShapeType="1"/>
          </p:cNvSpPr>
          <p:nvPr/>
        </p:nvSpPr>
        <p:spPr bwMode="auto">
          <a:xfrm>
            <a:off x="3733800" y="4256088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5563" name="Freeform 11"/>
          <p:cNvSpPr>
            <a:spLocks/>
          </p:cNvSpPr>
          <p:nvPr/>
        </p:nvSpPr>
        <p:spPr bwMode="auto">
          <a:xfrm>
            <a:off x="5695950" y="4122738"/>
            <a:ext cx="809625" cy="1019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6" y="290"/>
              </a:cxn>
              <a:cxn ang="0">
                <a:pos x="148" y="284"/>
              </a:cxn>
              <a:cxn ang="0">
                <a:pos x="510" y="642"/>
              </a:cxn>
            </a:cxnLst>
            <a:rect l="0" t="0" r="r" b="b"/>
            <a:pathLst>
              <a:path w="510" h="642">
                <a:moveTo>
                  <a:pt x="0" y="0"/>
                </a:moveTo>
                <a:lnTo>
                  <a:pt x="286" y="290"/>
                </a:lnTo>
                <a:lnTo>
                  <a:pt x="148" y="284"/>
                </a:lnTo>
                <a:lnTo>
                  <a:pt x="510" y="642"/>
                </a:lnTo>
              </a:path>
            </a:pathLst>
          </a:custGeom>
          <a:noFill/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9401" name="Line 12"/>
          <p:cNvSpPr>
            <a:spLocks noChangeShapeType="1"/>
          </p:cNvSpPr>
          <p:nvPr/>
        </p:nvSpPr>
        <p:spPr bwMode="auto">
          <a:xfrm flipV="1">
            <a:off x="3886200" y="2884488"/>
            <a:ext cx="1447800" cy="1447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2" name="Line 13"/>
          <p:cNvSpPr>
            <a:spLocks noChangeShapeType="1"/>
          </p:cNvSpPr>
          <p:nvPr/>
        </p:nvSpPr>
        <p:spPr bwMode="auto">
          <a:xfrm>
            <a:off x="4191000" y="2970213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9403" name="Group 14"/>
          <p:cNvGrpSpPr>
            <a:grpSpLocks/>
          </p:cNvGrpSpPr>
          <p:nvPr/>
        </p:nvGrpSpPr>
        <p:grpSpPr bwMode="auto">
          <a:xfrm>
            <a:off x="1457325" y="3775075"/>
            <a:ext cx="614363" cy="985838"/>
            <a:chOff x="816" y="1864"/>
            <a:chExt cx="344" cy="552"/>
          </a:xfrm>
        </p:grpSpPr>
        <p:sp>
          <p:nvSpPr>
            <p:cNvPr id="59436" name="Rectangle 15"/>
            <p:cNvSpPr>
              <a:spLocks noChangeArrowheads="1"/>
            </p:cNvSpPr>
            <p:nvPr/>
          </p:nvSpPr>
          <p:spPr bwMode="auto">
            <a:xfrm>
              <a:off x="832" y="1864"/>
              <a:ext cx="328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4110" tIns="34157" rIns="24110" bIns="34157"/>
            <a:lstStyle/>
            <a:p>
              <a:pPr defTabSz="1028700" eaLnBrk="0" hangingPunct="0">
                <a:lnSpc>
                  <a:spcPts val="6413"/>
                </a:lnSpc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5400" b="1">
                  <a:solidFill>
                    <a:srgbClr val="000000"/>
                  </a:solidFill>
                  <a:latin typeface="Helvetica" pitchFamily="34" charset="0"/>
                </a:rPr>
                <a:t>x</a:t>
              </a:r>
            </a:p>
          </p:txBody>
        </p:sp>
        <p:sp>
          <p:nvSpPr>
            <p:cNvPr id="59437" name="Rectangle 16"/>
            <p:cNvSpPr>
              <a:spLocks noChangeArrowheads="1"/>
            </p:cNvSpPr>
            <p:nvPr/>
          </p:nvSpPr>
          <p:spPr bwMode="auto">
            <a:xfrm>
              <a:off x="816" y="1864"/>
              <a:ext cx="328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4110" tIns="34157" rIns="24110" bIns="34157"/>
            <a:lstStyle/>
            <a:p>
              <a:pPr defTabSz="1028700" eaLnBrk="0" hangingPunct="0">
                <a:lnSpc>
                  <a:spcPts val="6413"/>
                </a:lnSpc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5400" b="1">
                  <a:solidFill>
                    <a:srgbClr val="D5000A"/>
                  </a:solidFill>
                  <a:latin typeface="Helvetica" pitchFamily="34" charset="0"/>
                </a:rPr>
                <a:t>x</a:t>
              </a:r>
            </a:p>
          </p:txBody>
        </p:sp>
      </p:grpSp>
      <p:sp>
        <p:nvSpPr>
          <p:cNvPr id="59404" name="Rectangle 17"/>
          <p:cNvSpPr>
            <a:spLocks noChangeArrowheads="1"/>
          </p:cNvSpPr>
          <p:nvPr/>
        </p:nvSpPr>
        <p:spPr bwMode="auto">
          <a:xfrm>
            <a:off x="1314450" y="2103438"/>
            <a:ext cx="22431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/>
          <a:p>
            <a:pPr algn="just" defTabSz="1028700" eaLnBrk="0" hangingPunct="0">
              <a:lnSpc>
                <a:spcPts val="2250"/>
              </a:lnSpc>
              <a:spcAft>
                <a:spcPts val="900"/>
              </a:spcAft>
            </a:pPr>
            <a:r>
              <a:rPr lang="en-US" altLang="zh-CN" sz="2300" b="1">
                <a:solidFill>
                  <a:srgbClr val="000000"/>
                </a:solidFill>
                <a:latin typeface="Helvetica" pitchFamily="34" charset="0"/>
              </a:rPr>
              <a:t>Link-State Change</a:t>
            </a:r>
          </a:p>
        </p:txBody>
      </p:sp>
      <p:sp>
        <p:nvSpPr>
          <p:cNvPr id="535582" name="Rectangle 30"/>
          <p:cNvSpPr>
            <a:spLocks noChangeArrowheads="1"/>
          </p:cNvSpPr>
          <p:nvPr/>
        </p:nvSpPr>
        <p:spPr bwMode="auto">
          <a:xfrm>
            <a:off x="3965575" y="3683000"/>
            <a:ext cx="585788" cy="31432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9406" name="Rectangle 31"/>
          <p:cNvSpPr>
            <a:spLocks noChangeArrowheads="1"/>
          </p:cNvSpPr>
          <p:nvPr/>
        </p:nvSpPr>
        <p:spPr bwMode="auto">
          <a:xfrm>
            <a:off x="4014788" y="3727450"/>
            <a:ext cx="642937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</a:pPr>
            <a:r>
              <a:rPr lang="en-US" altLang="zh-CN" b="1">
                <a:solidFill>
                  <a:srgbClr val="000000"/>
                </a:solidFill>
                <a:latin typeface="Helvetica" pitchFamily="34" charset="0"/>
              </a:rPr>
              <a:t>LSU</a:t>
            </a:r>
          </a:p>
        </p:txBody>
      </p:sp>
      <p:sp>
        <p:nvSpPr>
          <p:cNvPr id="59407" name="Line 35"/>
          <p:cNvSpPr>
            <a:spLocks noChangeShapeType="1"/>
          </p:cNvSpPr>
          <p:nvPr/>
        </p:nvSpPr>
        <p:spPr bwMode="auto">
          <a:xfrm>
            <a:off x="4800600" y="2274888"/>
            <a:ext cx="0" cy="2286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8" name="Line 36"/>
          <p:cNvSpPr>
            <a:spLocks noChangeShapeType="1"/>
          </p:cNvSpPr>
          <p:nvPr/>
        </p:nvSpPr>
        <p:spPr bwMode="auto">
          <a:xfrm>
            <a:off x="4800600" y="4179888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9" name="Line 37"/>
          <p:cNvSpPr>
            <a:spLocks noChangeShapeType="1"/>
          </p:cNvSpPr>
          <p:nvPr/>
        </p:nvSpPr>
        <p:spPr bwMode="auto">
          <a:xfrm>
            <a:off x="4800600" y="2503488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9410" name="Picture 38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2692400"/>
            <a:ext cx="750888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11" name="Picture 3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035425"/>
            <a:ext cx="7747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12" name="Picture 4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3870325"/>
            <a:ext cx="75723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13" name="Picture 4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5" y="2232025"/>
            <a:ext cx="757238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5594" name="Rectangle 42"/>
          <p:cNvSpPr>
            <a:spLocks noChangeArrowheads="1"/>
          </p:cNvSpPr>
          <p:nvPr/>
        </p:nvSpPr>
        <p:spPr bwMode="auto">
          <a:xfrm>
            <a:off x="5872163" y="2427288"/>
            <a:ext cx="409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  <a:tabLst>
                <a:tab pos="514350" algn="l"/>
                <a:tab pos="1028700" algn="l"/>
                <a:tab pos="1543050" algn="l"/>
              </a:tabLst>
              <a:defRPr/>
            </a:pPr>
            <a:r>
              <a:rPr lang="en-US" altLang="zh-CN" b="1">
                <a:solidFill>
                  <a:schemeClr val="bg1"/>
                </a:solidFill>
                <a:latin typeface="Helvetica" pitchFamily="34" charset="0"/>
                <a:ea typeface="宋体" pitchFamily="2" charset="-122"/>
              </a:rPr>
              <a:t>DR</a:t>
            </a:r>
            <a:br>
              <a:rPr lang="en-US" altLang="zh-CN" b="1">
                <a:solidFill>
                  <a:schemeClr val="bg1"/>
                </a:solidFill>
                <a:latin typeface="Helvetica" pitchFamily="34" charset="0"/>
                <a:ea typeface="宋体" pitchFamily="2" charset="-122"/>
              </a:rPr>
            </a:br>
            <a:endParaRPr lang="en-US" altLang="zh-CN" b="1">
              <a:solidFill>
                <a:schemeClr val="bg1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535595" name="Rectangle 43"/>
          <p:cNvSpPr>
            <a:spLocks noChangeArrowheads="1"/>
          </p:cNvSpPr>
          <p:nvPr/>
        </p:nvSpPr>
        <p:spPr bwMode="auto">
          <a:xfrm>
            <a:off x="3405188" y="4208463"/>
            <a:ext cx="409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b="1">
                <a:solidFill>
                  <a:schemeClr val="bg1"/>
                </a:solidFill>
                <a:latin typeface="Helvetica" pitchFamily="34" charset="0"/>
              </a:rPr>
              <a:t>A</a:t>
            </a:r>
            <a:br>
              <a:rPr lang="en-US" altLang="zh-CN" b="1">
                <a:solidFill>
                  <a:schemeClr val="bg1"/>
                </a:solidFill>
                <a:latin typeface="Helvetica" pitchFamily="34" charset="0"/>
              </a:rPr>
            </a:br>
            <a:endParaRPr lang="en-US" altLang="zh-CN" b="1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535596" name="Rectangle 44"/>
          <p:cNvSpPr>
            <a:spLocks noChangeArrowheads="1"/>
          </p:cNvSpPr>
          <p:nvPr/>
        </p:nvSpPr>
        <p:spPr bwMode="auto">
          <a:xfrm>
            <a:off x="5886450" y="4092575"/>
            <a:ext cx="409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b="1">
                <a:solidFill>
                  <a:schemeClr val="bg1"/>
                </a:solidFill>
                <a:latin typeface="Helvetica" pitchFamily="34" charset="0"/>
              </a:rPr>
              <a:t>B</a:t>
            </a:r>
            <a:br>
              <a:rPr lang="en-US" altLang="zh-CN" b="1">
                <a:solidFill>
                  <a:schemeClr val="bg1"/>
                </a:solidFill>
                <a:latin typeface="Helvetica" pitchFamily="34" charset="0"/>
              </a:rPr>
            </a:br>
            <a:endParaRPr lang="en-US" altLang="zh-CN" b="1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59417" name="Rectangle 4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82124" tIns="41061" rIns="82124" bIns="41061"/>
          <a:lstStyle/>
          <a:p>
            <a:pPr eaLnBrk="1" hangingPunct="1"/>
            <a:r>
              <a:rPr lang="en-US" altLang="zh-CN" sz="3400" smtClean="0"/>
              <a:t>Maintaining Routing Information</a:t>
            </a:r>
          </a:p>
        </p:txBody>
      </p:sp>
      <p:grpSp>
        <p:nvGrpSpPr>
          <p:cNvPr id="59418" name="Group 50"/>
          <p:cNvGrpSpPr>
            <a:grpSpLocks/>
          </p:cNvGrpSpPr>
          <p:nvPr/>
        </p:nvGrpSpPr>
        <p:grpSpPr bwMode="auto">
          <a:xfrm>
            <a:off x="5440363" y="1935163"/>
            <a:ext cx="347662" cy="409575"/>
            <a:chOff x="3046" y="817"/>
            <a:chExt cx="195" cy="229"/>
          </a:xfrm>
        </p:grpSpPr>
        <p:sp>
          <p:nvSpPr>
            <p:cNvPr id="59434" name="Oval 51"/>
            <p:cNvSpPr>
              <a:spLocks noChangeArrowheads="1"/>
            </p:cNvSpPr>
            <p:nvPr/>
          </p:nvSpPr>
          <p:spPr bwMode="auto">
            <a:xfrm>
              <a:off x="3060" y="828"/>
              <a:ext cx="168" cy="2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3584" tIns="51793" rIns="103584" bIns="51793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35" name="Rectangle 52"/>
            <p:cNvSpPr>
              <a:spLocks noChangeArrowheads="1"/>
            </p:cNvSpPr>
            <p:nvPr/>
          </p:nvSpPr>
          <p:spPr bwMode="auto">
            <a:xfrm>
              <a:off x="3046" y="817"/>
              <a:ext cx="19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/>
              <a:r>
                <a:rPr lang="en-US" altLang="zh-CN" sz="2000" b="1">
                  <a:latin typeface="Helvetica" pitchFamily="34" charset="0"/>
                </a:rPr>
                <a:t>2</a:t>
              </a:r>
            </a:p>
          </p:txBody>
        </p:sp>
      </p:grpSp>
      <p:sp>
        <p:nvSpPr>
          <p:cNvPr id="59419" name="Rectangle 53"/>
          <p:cNvSpPr>
            <a:spLocks noChangeArrowheads="1"/>
          </p:cNvSpPr>
          <p:nvPr/>
        </p:nvSpPr>
        <p:spPr bwMode="auto">
          <a:xfrm>
            <a:off x="2663825" y="4268788"/>
            <a:ext cx="473075" cy="22225"/>
          </a:xfrm>
          <a:prstGeom prst="rect">
            <a:avLst/>
          </a:prstGeom>
          <a:solidFill>
            <a:schemeClr val="bg2"/>
          </a:solidFill>
          <a:ln w="12700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0" name="Rectangle 54"/>
          <p:cNvSpPr>
            <a:spLocks noChangeArrowheads="1"/>
          </p:cNvSpPr>
          <p:nvPr/>
        </p:nvSpPr>
        <p:spPr bwMode="auto">
          <a:xfrm>
            <a:off x="2638425" y="2947988"/>
            <a:ext cx="25400" cy="1703387"/>
          </a:xfrm>
          <a:prstGeom prst="rect">
            <a:avLst/>
          </a:prstGeom>
          <a:solidFill>
            <a:schemeClr val="bg2"/>
          </a:solidFill>
          <a:ln w="12700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1" name="Line 55"/>
          <p:cNvSpPr>
            <a:spLocks noChangeShapeType="1"/>
          </p:cNvSpPr>
          <p:nvPr/>
        </p:nvSpPr>
        <p:spPr bwMode="auto">
          <a:xfrm flipH="1">
            <a:off x="2143125" y="3132138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2" name="Line 56"/>
          <p:cNvSpPr>
            <a:spLocks noChangeShapeType="1"/>
          </p:cNvSpPr>
          <p:nvPr/>
        </p:nvSpPr>
        <p:spPr bwMode="auto">
          <a:xfrm flipH="1">
            <a:off x="2143125" y="3273425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3" name="Line 57"/>
          <p:cNvSpPr>
            <a:spLocks noChangeShapeType="1"/>
          </p:cNvSpPr>
          <p:nvPr/>
        </p:nvSpPr>
        <p:spPr bwMode="auto">
          <a:xfrm flipH="1">
            <a:off x="2143125" y="3427413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4" name="Line 58"/>
          <p:cNvSpPr>
            <a:spLocks noChangeShapeType="1"/>
          </p:cNvSpPr>
          <p:nvPr/>
        </p:nvSpPr>
        <p:spPr bwMode="auto">
          <a:xfrm flipH="1">
            <a:off x="2143125" y="3568700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5" name="Line 59"/>
          <p:cNvSpPr>
            <a:spLocks noChangeShapeType="1"/>
          </p:cNvSpPr>
          <p:nvPr/>
        </p:nvSpPr>
        <p:spPr bwMode="auto">
          <a:xfrm flipH="1">
            <a:off x="2143125" y="3709988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6" name="Line 60"/>
          <p:cNvSpPr>
            <a:spLocks noChangeShapeType="1"/>
          </p:cNvSpPr>
          <p:nvPr/>
        </p:nvSpPr>
        <p:spPr bwMode="auto">
          <a:xfrm flipH="1">
            <a:off x="2143125" y="3862388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7" name="Line 61"/>
          <p:cNvSpPr>
            <a:spLocks noChangeShapeType="1"/>
          </p:cNvSpPr>
          <p:nvPr/>
        </p:nvSpPr>
        <p:spPr bwMode="auto">
          <a:xfrm flipH="1">
            <a:off x="2143125" y="4003675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8" name="Line 62"/>
          <p:cNvSpPr>
            <a:spLocks noChangeShapeType="1"/>
          </p:cNvSpPr>
          <p:nvPr/>
        </p:nvSpPr>
        <p:spPr bwMode="auto">
          <a:xfrm flipH="1">
            <a:off x="2143125" y="4144963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9" name="Line 63"/>
          <p:cNvSpPr>
            <a:spLocks noChangeShapeType="1"/>
          </p:cNvSpPr>
          <p:nvPr/>
        </p:nvSpPr>
        <p:spPr bwMode="auto">
          <a:xfrm flipH="1">
            <a:off x="1838325" y="4286250"/>
            <a:ext cx="7937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30" name="Line 64"/>
          <p:cNvSpPr>
            <a:spLocks noChangeShapeType="1"/>
          </p:cNvSpPr>
          <p:nvPr/>
        </p:nvSpPr>
        <p:spPr bwMode="auto">
          <a:xfrm flipH="1">
            <a:off x="2143125" y="4440238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9431" name="Group 65"/>
          <p:cNvGrpSpPr>
            <a:grpSpLocks/>
          </p:cNvGrpSpPr>
          <p:nvPr/>
        </p:nvGrpSpPr>
        <p:grpSpPr bwMode="auto">
          <a:xfrm>
            <a:off x="3563938" y="3573463"/>
            <a:ext cx="347662" cy="409575"/>
            <a:chOff x="2006" y="1729"/>
            <a:chExt cx="195" cy="229"/>
          </a:xfrm>
        </p:grpSpPr>
        <p:sp>
          <p:nvSpPr>
            <p:cNvPr id="59432" name="Oval 66"/>
            <p:cNvSpPr>
              <a:spLocks noChangeArrowheads="1"/>
            </p:cNvSpPr>
            <p:nvPr/>
          </p:nvSpPr>
          <p:spPr bwMode="auto">
            <a:xfrm>
              <a:off x="2020" y="1740"/>
              <a:ext cx="168" cy="2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3584" tIns="51793" rIns="103584" bIns="51793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33" name="Rectangle 67"/>
            <p:cNvSpPr>
              <a:spLocks noChangeArrowheads="1"/>
            </p:cNvSpPr>
            <p:nvPr/>
          </p:nvSpPr>
          <p:spPr bwMode="auto">
            <a:xfrm>
              <a:off x="2006" y="1729"/>
              <a:ext cx="19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/>
              <a:r>
                <a:rPr lang="en-US" altLang="zh-CN" sz="2000" b="1">
                  <a:latin typeface="Helvetica" pitchFamily="34" charset="0"/>
                </a:rPr>
                <a:t>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Line 2"/>
          <p:cNvSpPr>
            <a:spLocks noChangeShapeType="1"/>
          </p:cNvSpPr>
          <p:nvPr/>
        </p:nvSpPr>
        <p:spPr bwMode="auto">
          <a:xfrm>
            <a:off x="6000750" y="4024313"/>
            <a:ext cx="933450" cy="9191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7603" name="Rectangle 3"/>
          <p:cNvSpPr>
            <a:spLocks noChangeArrowheads="1"/>
          </p:cNvSpPr>
          <p:nvPr/>
        </p:nvSpPr>
        <p:spPr bwMode="auto">
          <a:xfrm>
            <a:off x="6192838" y="4267200"/>
            <a:ext cx="585787" cy="31432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6242050" y="4305300"/>
            <a:ext cx="642938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</a:pPr>
            <a:r>
              <a:rPr lang="en-US" altLang="zh-CN" b="1">
                <a:solidFill>
                  <a:srgbClr val="000000"/>
                </a:solidFill>
                <a:latin typeface="Helvetica" pitchFamily="34" charset="0"/>
              </a:rPr>
              <a:t>LSU</a:t>
            </a:r>
          </a:p>
        </p:txBody>
      </p:sp>
      <p:sp>
        <p:nvSpPr>
          <p:cNvPr id="60421" name="Line 8"/>
          <p:cNvSpPr>
            <a:spLocks noChangeShapeType="1"/>
          </p:cNvSpPr>
          <p:nvPr/>
        </p:nvSpPr>
        <p:spPr bwMode="auto">
          <a:xfrm flipH="1">
            <a:off x="4318000" y="2443163"/>
            <a:ext cx="1439863" cy="358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2" name="Line 9"/>
          <p:cNvSpPr>
            <a:spLocks noChangeShapeType="1"/>
          </p:cNvSpPr>
          <p:nvPr/>
        </p:nvSpPr>
        <p:spPr bwMode="auto">
          <a:xfrm>
            <a:off x="5000625" y="2700338"/>
            <a:ext cx="0" cy="11287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7610" name="Rectangle 10"/>
          <p:cNvSpPr>
            <a:spLocks noChangeArrowheads="1"/>
          </p:cNvSpPr>
          <p:nvPr/>
        </p:nvSpPr>
        <p:spPr bwMode="auto">
          <a:xfrm>
            <a:off x="4951413" y="2503488"/>
            <a:ext cx="511175" cy="27305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0424" name="Rectangle 11"/>
          <p:cNvSpPr>
            <a:spLocks noChangeArrowheads="1"/>
          </p:cNvSpPr>
          <p:nvPr/>
        </p:nvSpPr>
        <p:spPr bwMode="auto">
          <a:xfrm>
            <a:off x="4967288" y="2516188"/>
            <a:ext cx="56038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</a:pPr>
            <a:r>
              <a:rPr lang="en-US" altLang="zh-CN" b="1">
                <a:solidFill>
                  <a:srgbClr val="000000"/>
                </a:solidFill>
                <a:latin typeface="Helvetica" pitchFamily="34" charset="0"/>
              </a:rPr>
              <a:t>LSU</a:t>
            </a:r>
          </a:p>
        </p:txBody>
      </p:sp>
      <p:sp>
        <p:nvSpPr>
          <p:cNvPr id="60425" name="Line 15"/>
          <p:cNvSpPr>
            <a:spLocks noChangeShapeType="1"/>
          </p:cNvSpPr>
          <p:nvPr/>
        </p:nvSpPr>
        <p:spPr bwMode="auto">
          <a:xfrm>
            <a:off x="3733800" y="4210050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7616" name="Freeform 16"/>
          <p:cNvSpPr>
            <a:spLocks/>
          </p:cNvSpPr>
          <p:nvPr/>
        </p:nvSpPr>
        <p:spPr bwMode="auto">
          <a:xfrm>
            <a:off x="5695950" y="4076700"/>
            <a:ext cx="809625" cy="1019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6" y="290"/>
              </a:cxn>
              <a:cxn ang="0">
                <a:pos x="148" y="284"/>
              </a:cxn>
              <a:cxn ang="0">
                <a:pos x="510" y="642"/>
              </a:cxn>
            </a:cxnLst>
            <a:rect l="0" t="0" r="r" b="b"/>
            <a:pathLst>
              <a:path w="510" h="642">
                <a:moveTo>
                  <a:pt x="0" y="0"/>
                </a:moveTo>
                <a:lnTo>
                  <a:pt x="286" y="290"/>
                </a:lnTo>
                <a:lnTo>
                  <a:pt x="148" y="284"/>
                </a:lnTo>
                <a:lnTo>
                  <a:pt x="510" y="642"/>
                </a:lnTo>
              </a:path>
            </a:pathLst>
          </a:custGeom>
          <a:noFill/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0427" name="Line 17"/>
          <p:cNvSpPr>
            <a:spLocks noChangeShapeType="1"/>
          </p:cNvSpPr>
          <p:nvPr/>
        </p:nvSpPr>
        <p:spPr bwMode="auto">
          <a:xfrm flipV="1">
            <a:off x="3886200" y="2838450"/>
            <a:ext cx="1447800" cy="1447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8" name="Line 18"/>
          <p:cNvSpPr>
            <a:spLocks noChangeShapeType="1"/>
          </p:cNvSpPr>
          <p:nvPr/>
        </p:nvSpPr>
        <p:spPr bwMode="auto">
          <a:xfrm>
            <a:off x="4191000" y="2924175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0429" name="Group 19"/>
          <p:cNvGrpSpPr>
            <a:grpSpLocks/>
          </p:cNvGrpSpPr>
          <p:nvPr/>
        </p:nvGrpSpPr>
        <p:grpSpPr bwMode="auto">
          <a:xfrm>
            <a:off x="1457325" y="3729038"/>
            <a:ext cx="614363" cy="985837"/>
            <a:chOff x="816" y="1864"/>
            <a:chExt cx="344" cy="552"/>
          </a:xfrm>
        </p:grpSpPr>
        <p:sp>
          <p:nvSpPr>
            <p:cNvPr id="60466" name="Rectangle 20"/>
            <p:cNvSpPr>
              <a:spLocks noChangeArrowheads="1"/>
            </p:cNvSpPr>
            <p:nvPr/>
          </p:nvSpPr>
          <p:spPr bwMode="auto">
            <a:xfrm>
              <a:off x="832" y="1864"/>
              <a:ext cx="328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4110" tIns="34157" rIns="24110" bIns="34157"/>
            <a:lstStyle/>
            <a:p>
              <a:pPr defTabSz="1028700" eaLnBrk="0" hangingPunct="0">
                <a:lnSpc>
                  <a:spcPts val="6413"/>
                </a:lnSpc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5400" b="1">
                  <a:solidFill>
                    <a:srgbClr val="000000"/>
                  </a:solidFill>
                  <a:latin typeface="Helvetica" pitchFamily="34" charset="0"/>
                </a:rPr>
                <a:t>x</a:t>
              </a:r>
            </a:p>
          </p:txBody>
        </p:sp>
        <p:sp>
          <p:nvSpPr>
            <p:cNvPr id="60467" name="Rectangle 21"/>
            <p:cNvSpPr>
              <a:spLocks noChangeArrowheads="1"/>
            </p:cNvSpPr>
            <p:nvPr/>
          </p:nvSpPr>
          <p:spPr bwMode="auto">
            <a:xfrm>
              <a:off x="816" y="1864"/>
              <a:ext cx="328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4110" tIns="34157" rIns="24110" bIns="34157"/>
            <a:lstStyle/>
            <a:p>
              <a:pPr defTabSz="1028700" eaLnBrk="0" hangingPunct="0">
                <a:lnSpc>
                  <a:spcPts val="6413"/>
                </a:lnSpc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5400" b="1">
                  <a:solidFill>
                    <a:srgbClr val="D5000A"/>
                  </a:solidFill>
                  <a:latin typeface="Helvetica" pitchFamily="34" charset="0"/>
                </a:rPr>
                <a:t>x</a:t>
              </a:r>
            </a:p>
          </p:txBody>
        </p:sp>
      </p:grpSp>
      <p:sp>
        <p:nvSpPr>
          <p:cNvPr id="60430" name="Rectangle 22"/>
          <p:cNvSpPr>
            <a:spLocks noChangeArrowheads="1"/>
          </p:cNvSpPr>
          <p:nvPr/>
        </p:nvSpPr>
        <p:spPr bwMode="auto">
          <a:xfrm>
            <a:off x="1314450" y="2057400"/>
            <a:ext cx="22431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/>
          <a:p>
            <a:pPr algn="just" defTabSz="1028700" eaLnBrk="0" hangingPunct="0">
              <a:lnSpc>
                <a:spcPts val="2250"/>
              </a:lnSpc>
              <a:spcAft>
                <a:spcPts val="900"/>
              </a:spcAft>
            </a:pPr>
            <a:r>
              <a:rPr lang="en-US" altLang="zh-CN" sz="2300" b="1">
                <a:solidFill>
                  <a:srgbClr val="000000"/>
                </a:solidFill>
                <a:latin typeface="Helvetica" pitchFamily="34" charset="0"/>
              </a:rPr>
              <a:t>Link-State Change</a:t>
            </a:r>
          </a:p>
        </p:txBody>
      </p:sp>
      <p:sp>
        <p:nvSpPr>
          <p:cNvPr id="537635" name="Rectangle 35"/>
          <p:cNvSpPr>
            <a:spLocks noChangeArrowheads="1"/>
          </p:cNvSpPr>
          <p:nvPr/>
        </p:nvSpPr>
        <p:spPr bwMode="auto">
          <a:xfrm>
            <a:off x="3965575" y="3636963"/>
            <a:ext cx="585788" cy="31432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0432" name="Rectangle 36"/>
          <p:cNvSpPr>
            <a:spLocks noChangeArrowheads="1"/>
          </p:cNvSpPr>
          <p:nvPr/>
        </p:nvSpPr>
        <p:spPr bwMode="auto">
          <a:xfrm>
            <a:off x="4014788" y="3681413"/>
            <a:ext cx="642937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</a:pPr>
            <a:r>
              <a:rPr lang="en-US" altLang="zh-CN" b="1">
                <a:solidFill>
                  <a:srgbClr val="000000"/>
                </a:solidFill>
                <a:latin typeface="Helvetica" pitchFamily="34" charset="0"/>
              </a:rPr>
              <a:t>LSU</a:t>
            </a:r>
          </a:p>
        </p:txBody>
      </p:sp>
      <p:sp>
        <p:nvSpPr>
          <p:cNvPr id="60433" name="Line 40"/>
          <p:cNvSpPr>
            <a:spLocks noChangeShapeType="1"/>
          </p:cNvSpPr>
          <p:nvPr/>
        </p:nvSpPr>
        <p:spPr bwMode="auto">
          <a:xfrm>
            <a:off x="4800600" y="2228850"/>
            <a:ext cx="0" cy="2286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4" name="Line 41"/>
          <p:cNvSpPr>
            <a:spLocks noChangeShapeType="1"/>
          </p:cNvSpPr>
          <p:nvPr/>
        </p:nvSpPr>
        <p:spPr bwMode="auto">
          <a:xfrm>
            <a:off x="4800600" y="4133850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5" name="Line 42"/>
          <p:cNvSpPr>
            <a:spLocks noChangeShapeType="1"/>
          </p:cNvSpPr>
          <p:nvPr/>
        </p:nvSpPr>
        <p:spPr bwMode="auto">
          <a:xfrm>
            <a:off x="4800600" y="245745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0436" name="Picture 4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2646363"/>
            <a:ext cx="75088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7" name="Picture 4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989388"/>
            <a:ext cx="77470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8" name="Picture 4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3824288"/>
            <a:ext cx="75723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9" name="Picture 4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5" y="2185988"/>
            <a:ext cx="757238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647" name="Rectangle 47"/>
          <p:cNvSpPr>
            <a:spLocks noChangeArrowheads="1"/>
          </p:cNvSpPr>
          <p:nvPr/>
        </p:nvSpPr>
        <p:spPr bwMode="auto">
          <a:xfrm>
            <a:off x="5872163" y="2381250"/>
            <a:ext cx="409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  <a:tabLst>
                <a:tab pos="514350" algn="l"/>
                <a:tab pos="1028700" algn="l"/>
                <a:tab pos="1543050" algn="l"/>
              </a:tabLst>
              <a:defRPr/>
            </a:pPr>
            <a:r>
              <a:rPr lang="en-US" altLang="zh-CN" b="1">
                <a:solidFill>
                  <a:schemeClr val="bg1"/>
                </a:solidFill>
                <a:latin typeface="Helvetica" pitchFamily="34" charset="0"/>
                <a:ea typeface="宋体" pitchFamily="2" charset="-122"/>
              </a:rPr>
              <a:t>DR</a:t>
            </a:r>
            <a:br>
              <a:rPr lang="en-US" altLang="zh-CN" b="1">
                <a:solidFill>
                  <a:schemeClr val="bg1"/>
                </a:solidFill>
                <a:latin typeface="Helvetica" pitchFamily="34" charset="0"/>
                <a:ea typeface="宋体" pitchFamily="2" charset="-122"/>
              </a:rPr>
            </a:br>
            <a:endParaRPr lang="en-US" altLang="zh-CN" b="1">
              <a:solidFill>
                <a:schemeClr val="bg1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537648" name="Rectangle 48"/>
          <p:cNvSpPr>
            <a:spLocks noChangeArrowheads="1"/>
          </p:cNvSpPr>
          <p:nvPr/>
        </p:nvSpPr>
        <p:spPr bwMode="auto">
          <a:xfrm>
            <a:off x="3405188" y="4162425"/>
            <a:ext cx="409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b="1">
                <a:solidFill>
                  <a:schemeClr val="bg1"/>
                </a:solidFill>
                <a:latin typeface="Helvetica" pitchFamily="34" charset="0"/>
              </a:rPr>
              <a:t>A</a:t>
            </a:r>
            <a:br>
              <a:rPr lang="en-US" altLang="zh-CN" b="1">
                <a:solidFill>
                  <a:schemeClr val="bg1"/>
                </a:solidFill>
                <a:latin typeface="Helvetica" pitchFamily="34" charset="0"/>
              </a:rPr>
            </a:br>
            <a:endParaRPr lang="en-US" altLang="zh-CN" b="1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537649" name="Rectangle 49"/>
          <p:cNvSpPr>
            <a:spLocks noChangeArrowheads="1"/>
          </p:cNvSpPr>
          <p:nvPr/>
        </p:nvSpPr>
        <p:spPr bwMode="auto">
          <a:xfrm>
            <a:off x="5886450" y="4046538"/>
            <a:ext cx="409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b="1">
                <a:solidFill>
                  <a:schemeClr val="bg1"/>
                </a:solidFill>
                <a:latin typeface="Helvetica" pitchFamily="34" charset="0"/>
              </a:rPr>
              <a:t>B</a:t>
            </a:r>
            <a:br>
              <a:rPr lang="en-US" altLang="zh-CN" b="1">
                <a:solidFill>
                  <a:schemeClr val="bg1"/>
                </a:solidFill>
                <a:latin typeface="Helvetica" pitchFamily="34" charset="0"/>
              </a:rPr>
            </a:br>
            <a:endParaRPr lang="en-US" altLang="zh-CN" b="1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60443" name="Rectangle 50"/>
          <p:cNvSpPr>
            <a:spLocks noChangeArrowheads="1"/>
          </p:cNvSpPr>
          <p:nvPr/>
        </p:nvSpPr>
        <p:spPr bwMode="auto">
          <a:xfrm>
            <a:off x="444500" y="5110163"/>
            <a:ext cx="8226425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53" tIns="41076" rIns="82153" bIns="41076" anchor="ctr" anchorCtr="1"/>
          <a:lstStyle/>
          <a:p>
            <a:pPr marL="288925" indent="-288925" defTabSz="814388" eaLnBrk="0" hangingPunct="0">
              <a:lnSpc>
                <a:spcPct val="95000"/>
              </a:lnSpc>
              <a:spcBef>
                <a:spcPct val="50000"/>
              </a:spcBef>
              <a:buClr>
                <a:srgbClr val="000099"/>
              </a:buClr>
              <a:buFont typeface="Wingdings" pitchFamily="2" charset="2"/>
              <a:buChar char="n"/>
            </a:pPr>
            <a:r>
              <a:rPr lang="en-US" altLang="zh-CN" sz="2700" b="1">
                <a:latin typeface="Helvetica" pitchFamily="34" charset="0"/>
              </a:rPr>
              <a:t>Router A tells all OSPF DRs on 224.0.0.6</a:t>
            </a:r>
          </a:p>
          <a:p>
            <a:pPr marL="288925" indent="-288925" defTabSz="814388" eaLnBrk="0" hangingPunct="0">
              <a:lnSpc>
                <a:spcPct val="95000"/>
              </a:lnSpc>
              <a:spcBef>
                <a:spcPct val="50000"/>
              </a:spcBef>
              <a:buClr>
                <a:srgbClr val="000099"/>
              </a:buClr>
              <a:buFont typeface="Wingdings" pitchFamily="2" charset="2"/>
              <a:buChar char="n"/>
            </a:pPr>
            <a:r>
              <a:rPr lang="en-US" altLang="zh-CN" sz="2700" b="1">
                <a:latin typeface="Helvetica" pitchFamily="34" charset="0"/>
              </a:rPr>
              <a:t>DR tells others on 224.0.0.5</a:t>
            </a:r>
          </a:p>
        </p:txBody>
      </p:sp>
      <p:sp>
        <p:nvSpPr>
          <p:cNvPr id="60444" name="Rectangle 51"/>
          <p:cNvSpPr>
            <a:spLocks noGrp="1" noChangeArrowheads="1"/>
          </p:cNvSpPr>
          <p:nvPr>
            <p:ph type="title"/>
          </p:nvPr>
        </p:nvSpPr>
        <p:spPr>
          <a:xfrm>
            <a:off x="846138" y="333375"/>
            <a:ext cx="8297862" cy="1143000"/>
          </a:xfrm>
          <a:noFill/>
        </p:spPr>
        <p:txBody>
          <a:bodyPr lIns="82124" tIns="41061" rIns="82124" bIns="41061"/>
          <a:lstStyle/>
          <a:p>
            <a:pPr eaLnBrk="1" hangingPunct="1"/>
            <a:r>
              <a:rPr lang="en-US" altLang="zh-CN" sz="3400" smtClean="0"/>
              <a:t>Maintaining Routing Information</a:t>
            </a:r>
          </a:p>
        </p:txBody>
      </p:sp>
      <p:grpSp>
        <p:nvGrpSpPr>
          <p:cNvPr id="60445" name="Group 53"/>
          <p:cNvGrpSpPr>
            <a:grpSpLocks/>
          </p:cNvGrpSpPr>
          <p:nvPr/>
        </p:nvGrpSpPr>
        <p:grpSpPr bwMode="auto">
          <a:xfrm>
            <a:off x="6372225" y="3860800"/>
            <a:ext cx="347663" cy="409575"/>
            <a:chOff x="3566" y="1945"/>
            <a:chExt cx="195" cy="229"/>
          </a:xfrm>
        </p:grpSpPr>
        <p:sp>
          <p:nvSpPr>
            <p:cNvPr id="60464" name="Oval 54"/>
            <p:cNvSpPr>
              <a:spLocks noChangeArrowheads="1"/>
            </p:cNvSpPr>
            <p:nvPr/>
          </p:nvSpPr>
          <p:spPr bwMode="auto">
            <a:xfrm>
              <a:off x="3580" y="1956"/>
              <a:ext cx="168" cy="2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3584" tIns="51793" rIns="103584" bIns="51793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65" name="Rectangle 55"/>
            <p:cNvSpPr>
              <a:spLocks noChangeArrowheads="1"/>
            </p:cNvSpPr>
            <p:nvPr/>
          </p:nvSpPr>
          <p:spPr bwMode="auto">
            <a:xfrm>
              <a:off x="3566" y="1945"/>
              <a:ext cx="19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/>
              <a:r>
                <a:rPr lang="en-US" altLang="zh-CN" sz="2000" b="1">
                  <a:latin typeface="Helvetica" pitchFamily="34" charset="0"/>
                </a:rPr>
                <a:t>3</a:t>
              </a:r>
            </a:p>
          </p:txBody>
        </p:sp>
      </p:grpSp>
      <p:grpSp>
        <p:nvGrpSpPr>
          <p:cNvPr id="60446" name="Group 56"/>
          <p:cNvGrpSpPr>
            <a:grpSpLocks/>
          </p:cNvGrpSpPr>
          <p:nvPr/>
        </p:nvGrpSpPr>
        <p:grpSpPr bwMode="auto">
          <a:xfrm>
            <a:off x="5440363" y="1935163"/>
            <a:ext cx="347662" cy="409575"/>
            <a:chOff x="3046" y="817"/>
            <a:chExt cx="195" cy="229"/>
          </a:xfrm>
        </p:grpSpPr>
        <p:sp>
          <p:nvSpPr>
            <p:cNvPr id="60462" name="Oval 57"/>
            <p:cNvSpPr>
              <a:spLocks noChangeArrowheads="1"/>
            </p:cNvSpPr>
            <p:nvPr/>
          </p:nvSpPr>
          <p:spPr bwMode="auto">
            <a:xfrm>
              <a:off x="3060" y="828"/>
              <a:ext cx="168" cy="2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3584" tIns="51793" rIns="103584" bIns="51793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63" name="Rectangle 58"/>
            <p:cNvSpPr>
              <a:spLocks noChangeArrowheads="1"/>
            </p:cNvSpPr>
            <p:nvPr/>
          </p:nvSpPr>
          <p:spPr bwMode="auto">
            <a:xfrm>
              <a:off x="3046" y="817"/>
              <a:ext cx="19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/>
              <a:r>
                <a:rPr lang="en-US" altLang="zh-CN" sz="2000" b="1">
                  <a:latin typeface="Helvetica" pitchFamily="34" charset="0"/>
                </a:rPr>
                <a:t>2</a:t>
              </a:r>
            </a:p>
          </p:txBody>
        </p:sp>
      </p:grpSp>
      <p:sp>
        <p:nvSpPr>
          <p:cNvPr id="60447" name="Rectangle 59"/>
          <p:cNvSpPr>
            <a:spLocks noChangeArrowheads="1"/>
          </p:cNvSpPr>
          <p:nvPr/>
        </p:nvSpPr>
        <p:spPr bwMode="auto">
          <a:xfrm>
            <a:off x="2663825" y="4268788"/>
            <a:ext cx="473075" cy="22225"/>
          </a:xfrm>
          <a:prstGeom prst="rect">
            <a:avLst/>
          </a:prstGeom>
          <a:solidFill>
            <a:schemeClr val="bg2"/>
          </a:solidFill>
          <a:ln w="12700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48" name="Rectangle 60"/>
          <p:cNvSpPr>
            <a:spLocks noChangeArrowheads="1"/>
          </p:cNvSpPr>
          <p:nvPr/>
        </p:nvSpPr>
        <p:spPr bwMode="auto">
          <a:xfrm>
            <a:off x="2638425" y="2947988"/>
            <a:ext cx="25400" cy="1703387"/>
          </a:xfrm>
          <a:prstGeom prst="rect">
            <a:avLst/>
          </a:prstGeom>
          <a:solidFill>
            <a:schemeClr val="bg2"/>
          </a:solidFill>
          <a:ln w="12700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49" name="Line 61"/>
          <p:cNvSpPr>
            <a:spLocks noChangeShapeType="1"/>
          </p:cNvSpPr>
          <p:nvPr/>
        </p:nvSpPr>
        <p:spPr bwMode="auto">
          <a:xfrm flipH="1">
            <a:off x="2143125" y="3132138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50" name="Line 62"/>
          <p:cNvSpPr>
            <a:spLocks noChangeShapeType="1"/>
          </p:cNvSpPr>
          <p:nvPr/>
        </p:nvSpPr>
        <p:spPr bwMode="auto">
          <a:xfrm flipH="1">
            <a:off x="2143125" y="3273425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51" name="Line 63"/>
          <p:cNvSpPr>
            <a:spLocks noChangeShapeType="1"/>
          </p:cNvSpPr>
          <p:nvPr/>
        </p:nvSpPr>
        <p:spPr bwMode="auto">
          <a:xfrm flipH="1">
            <a:off x="2143125" y="3427413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52" name="Line 64"/>
          <p:cNvSpPr>
            <a:spLocks noChangeShapeType="1"/>
          </p:cNvSpPr>
          <p:nvPr/>
        </p:nvSpPr>
        <p:spPr bwMode="auto">
          <a:xfrm flipH="1">
            <a:off x="2143125" y="3568700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53" name="Line 65"/>
          <p:cNvSpPr>
            <a:spLocks noChangeShapeType="1"/>
          </p:cNvSpPr>
          <p:nvPr/>
        </p:nvSpPr>
        <p:spPr bwMode="auto">
          <a:xfrm flipH="1">
            <a:off x="2143125" y="3709988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54" name="Line 66"/>
          <p:cNvSpPr>
            <a:spLocks noChangeShapeType="1"/>
          </p:cNvSpPr>
          <p:nvPr/>
        </p:nvSpPr>
        <p:spPr bwMode="auto">
          <a:xfrm flipH="1">
            <a:off x="2143125" y="3862388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55" name="Line 67"/>
          <p:cNvSpPr>
            <a:spLocks noChangeShapeType="1"/>
          </p:cNvSpPr>
          <p:nvPr/>
        </p:nvSpPr>
        <p:spPr bwMode="auto">
          <a:xfrm flipH="1">
            <a:off x="2143125" y="4003675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56" name="Line 68"/>
          <p:cNvSpPr>
            <a:spLocks noChangeShapeType="1"/>
          </p:cNvSpPr>
          <p:nvPr/>
        </p:nvSpPr>
        <p:spPr bwMode="auto">
          <a:xfrm flipH="1">
            <a:off x="2143125" y="4144963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57" name="Line 69"/>
          <p:cNvSpPr>
            <a:spLocks noChangeShapeType="1"/>
          </p:cNvSpPr>
          <p:nvPr/>
        </p:nvSpPr>
        <p:spPr bwMode="auto">
          <a:xfrm flipH="1">
            <a:off x="1838325" y="4286250"/>
            <a:ext cx="7937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58" name="Line 70"/>
          <p:cNvSpPr>
            <a:spLocks noChangeShapeType="1"/>
          </p:cNvSpPr>
          <p:nvPr/>
        </p:nvSpPr>
        <p:spPr bwMode="auto">
          <a:xfrm flipH="1">
            <a:off x="2143125" y="4440238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0459" name="Group 71"/>
          <p:cNvGrpSpPr>
            <a:grpSpLocks/>
          </p:cNvGrpSpPr>
          <p:nvPr/>
        </p:nvGrpSpPr>
        <p:grpSpPr bwMode="auto">
          <a:xfrm>
            <a:off x="3563938" y="3573463"/>
            <a:ext cx="347662" cy="409575"/>
            <a:chOff x="2006" y="1729"/>
            <a:chExt cx="195" cy="229"/>
          </a:xfrm>
        </p:grpSpPr>
        <p:sp>
          <p:nvSpPr>
            <p:cNvPr id="60460" name="Oval 72"/>
            <p:cNvSpPr>
              <a:spLocks noChangeArrowheads="1"/>
            </p:cNvSpPr>
            <p:nvPr/>
          </p:nvSpPr>
          <p:spPr bwMode="auto">
            <a:xfrm>
              <a:off x="2020" y="1740"/>
              <a:ext cx="168" cy="2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3584" tIns="51793" rIns="103584" bIns="51793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61" name="Rectangle 73"/>
            <p:cNvSpPr>
              <a:spLocks noChangeArrowheads="1"/>
            </p:cNvSpPr>
            <p:nvPr/>
          </p:nvSpPr>
          <p:spPr bwMode="auto">
            <a:xfrm>
              <a:off x="2006" y="1729"/>
              <a:ext cx="19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/>
              <a:r>
                <a:rPr lang="en-US" altLang="zh-CN" sz="2000" b="1">
                  <a:latin typeface="Helvetica" pitchFamily="34" charset="0"/>
                </a:rPr>
                <a:t>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AutoShape 2"/>
          <p:cNvSpPr>
            <a:spLocks noChangeArrowheads="1"/>
          </p:cNvSpPr>
          <p:nvPr/>
        </p:nvSpPr>
        <p:spPr bwMode="auto">
          <a:xfrm>
            <a:off x="6237288" y="2835275"/>
            <a:ext cx="2500312" cy="750888"/>
          </a:xfrm>
          <a:prstGeom prst="wedgeRoundRectCallout">
            <a:avLst>
              <a:gd name="adj1" fmla="val -41671"/>
              <a:gd name="adj2" fmla="val 66667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 wrap="none" lIns="111480" tIns="157930" rIns="111480" bIns="157930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6354763" y="2747963"/>
            <a:ext cx="22796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1480" tIns="157930" rIns="111480" bIns="157930"/>
          <a:lstStyle/>
          <a:p>
            <a:pPr defTabSz="1028700" eaLnBrk="0" hangingPunct="0"/>
            <a:r>
              <a:rPr lang="en-US" altLang="zh-CN" sz="2000" b="1">
                <a:latin typeface="Helvetica" pitchFamily="34" charset="0"/>
              </a:rPr>
              <a:t>I need to update </a:t>
            </a:r>
          </a:p>
          <a:p>
            <a:pPr defTabSz="1028700" eaLnBrk="0" hangingPunct="0"/>
            <a:r>
              <a:rPr lang="en-US" altLang="zh-CN" sz="2000" b="1">
                <a:latin typeface="Helvetica" pitchFamily="34" charset="0"/>
              </a:rPr>
              <a:t>my routing table.</a:t>
            </a:r>
          </a:p>
        </p:txBody>
      </p:sp>
      <p:sp>
        <p:nvSpPr>
          <p:cNvPr id="61444" name="Oval 4"/>
          <p:cNvSpPr>
            <a:spLocks noChangeArrowheads="1"/>
          </p:cNvSpPr>
          <p:nvPr/>
        </p:nvSpPr>
        <p:spPr bwMode="auto">
          <a:xfrm>
            <a:off x="6051550" y="2992438"/>
            <a:ext cx="300038" cy="35718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111480" tIns="157930" rIns="111480" bIns="157930"/>
          <a:lstStyle/>
          <a:p>
            <a:endParaRPr lang="zh-CN" altLang="en-US"/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6026150" y="2859088"/>
            <a:ext cx="350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1480" tIns="157930" rIns="111480" bIns="157930"/>
          <a:lstStyle/>
          <a:p>
            <a:pPr defTabSz="1028700" eaLnBrk="0" hangingPunct="0"/>
            <a:r>
              <a:rPr lang="en-US" altLang="zh-CN" sz="2000" b="1">
                <a:latin typeface="Helvetica" pitchFamily="34" charset="0"/>
              </a:rPr>
              <a:t>4</a:t>
            </a:r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>
            <a:off x="6000750" y="4100513"/>
            <a:ext cx="933450" cy="9191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9655" name="Rectangle 7"/>
          <p:cNvSpPr>
            <a:spLocks noChangeArrowheads="1"/>
          </p:cNvSpPr>
          <p:nvPr/>
        </p:nvSpPr>
        <p:spPr bwMode="auto">
          <a:xfrm>
            <a:off x="6192838" y="4343400"/>
            <a:ext cx="585787" cy="31432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6242050" y="4381500"/>
            <a:ext cx="642938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</a:pPr>
            <a:r>
              <a:rPr lang="en-US" altLang="zh-CN" b="1">
                <a:solidFill>
                  <a:srgbClr val="000000"/>
                </a:solidFill>
                <a:latin typeface="Helvetica" pitchFamily="34" charset="0"/>
              </a:rPr>
              <a:t>LSU</a:t>
            </a:r>
          </a:p>
        </p:txBody>
      </p:sp>
      <p:grpSp>
        <p:nvGrpSpPr>
          <p:cNvPr id="61449" name="Group 9"/>
          <p:cNvGrpSpPr>
            <a:grpSpLocks/>
          </p:cNvGrpSpPr>
          <p:nvPr/>
        </p:nvGrpSpPr>
        <p:grpSpPr bwMode="auto">
          <a:xfrm>
            <a:off x="6372225" y="3860800"/>
            <a:ext cx="347663" cy="409575"/>
            <a:chOff x="3566" y="1945"/>
            <a:chExt cx="195" cy="229"/>
          </a:xfrm>
        </p:grpSpPr>
        <p:sp>
          <p:nvSpPr>
            <p:cNvPr id="61531" name="Oval 10"/>
            <p:cNvSpPr>
              <a:spLocks noChangeArrowheads="1"/>
            </p:cNvSpPr>
            <p:nvPr/>
          </p:nvSpPr>
          <p:spPr bwMode="auto">
            <a:xfrm>
              <a:off x="3580" y="1956"/>
              <a:ext cx="168" cy="2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3584" tIns="51793" rIns="103584" bIns="51793">
              <a:spAutoFit/>
            </a:bodyPr>
            <a:lstStyle/>
            <a:p>
              <a:endParaRPr lang="zh-CN" altLang="en-US"/>
            </a:p>
          </p:txBody>
        </p:sp>
        <p:sp>
          <p:nvSpPr>
            <p:cNvPr id="61532" name="Rectangle 11"/>
            <p:cNvSpPr>
              <a:spLocks noChangeArrowheads="1"/>
            </p:cNvSpPr>
            <p:nvPr/>
          </p:nvSpPr>
          <p:spPr bwMode="auto">
            <a:xfrm>
              <a:off x="3566" y="1945"/>
              <a:ext cx="19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/>
              <a:r>
                <a:rPr lang="en-US" altLang="zh-CN" sz="2000" b="1">
                  <a:latin typeface="Helvetica" pitchFamily="34" charset="0"/>
                </a:rPr>
                <a:t>3</a:t>
              </a:r>
            </a:p>
          </p:txBody>
        </p:sp>
      </p:grpSp>
      <p:sp>
        <p:nvSpPr>
          <p:cNvPr id="61450" name="Line 12"/>
          <p:cNvSpPr>
            <a:spLocks noChangeShapeType="1"/>
          </p:cNvSpPr>
          <p:nvPr/>
        </p:nvSpPr>
        <p:spPr bwMode="auto">
          <a:xfrm flipH="1">
            <a:off x="4318000" y="2519363"/>
            <a:ext cx="1439863" cy="358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1" name="Line 13"/>
          <p:cNvSpPr>
            <a:spLocks noChangeShapeType="1"/>
          </p:cNvSpPr>
          <p:nvPr/>
        </p:nvSpPr>
        <p:spPr bwMode="auto">
          <a:xfrm>
            <a:off x="5000625" y="2776538"/>
            <a:ext cx="0" cy="11287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9662" name="Rectangle 14"/>
          <p:cNvSpPr>
            <a:spLocks noChangeArrowheads="1"/>
          </p:cNvSpPr>
          <p:nvPr/>
        </p:nvSpPr>
        <p:spPr bwMode="auto">
          <a:xfrm>
            <a:off x="4951413" y="2579688"/>
            <a:ext cx="511175" cy="27305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1453" name="Rectangle 15"/>
          <p:cNvSpPr>
            <a:spLocks noChangeArrowheads="1"/>
          </p:cNvSpPr>
          <p:nvPr/>
        </p:nvSpPr>
        <p:spPr bwMode="auto">
          <a:xfrm>
            <a:off x="4967288" y="2592388"/>
            <a:ext cx="56038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</a:pPr>
            <a:r>
              <a:rPr lang="en-US" altLang="zh-CN" b="1">
                <a:solidFill>
                  <a:srgbClr val="000000"/>
                </a:solidFill>
                <a:latin typeface="Helvetica" pitchFamily="34" charset="0"/>
              </a:rPr>
              <a:t>LSU</a:t>
            </a:r>
          </a:p>
        </p:txBody>
      </p:sp>
      <p:grpSp>
        <p:nvGrpSpPr>
          <p:cNvPr id="61454" name="Group 16"/>
          <p:cNvGrpSpPr>
            <a:grpSpLocks/>
          </p:cNvGrpSpPr>
          <p:nvPr/>
        </p:nvGrpSpPr>
        <p:grpSpPr bwMode="auto">
          <a:xfrm>
            <a:off x="5440363" y="1935163"/>
            <a:ext cx="347662" cy="409575"/>
            <a:chOff x="3046" y="817"/>
            <a:chExt cx="195" cy="229"/>
          </a:xfrm>
        </p:grpSpPr>
        <p:sp>
          <p:nvSpPr>
            <p:cNvPr id="61529" name="Oval 17"/>
            <p:cNvSpPr>
              <a:spLocks noChangeArrowheads="1"/>
            </p:cNvSpPr>
            <p:nvPr/>
          </p:nvSpPr>
          <p:spPr bwMode="auto">
            <a:xfrm>
              <a:off x="3060" y="828"/>
              <a:ext cx="168" cy="2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3584" tIns="51793" rIns="103584" bIns="51793">
              <a:spAutoFit/>
            </a:bodyPr>
            <a:lstStyle/>
            <a:p>
              <a:endParaRPr lang="zh-CN" altLang="en-US"/>
            </a:p>
          </p:txBody>
        </p:sp>
        <p:sp>
          <p:nvSpPr>
            <p:cNvPr id="61530" name="Rectangle 18"/>
            <p:cNvSpPr>
              <a:spLocks noChangeArrowheads="1"/>
            </p:cNvSpPr>
            <p:nvPr/>
          </p:nvSpPr>
          <p:spPr bwMode="auto">
            <a:xfrm>
              <a:off x="3046" y="817"/>
              <a:ext cx="19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/>
              <a:r>
                <a:rPr lang="en-US" altLang="zh-CN" sz="2000" b="1">
                  <a:latin typeface="Helvetica" pitchFamily="34" charset="0"/>
                </a:rPr>
                <a:t>2</a:t>
              </a:r>
            </a:p>
          </p:txBody>
        </p:sp>
      </p:grpSp>
      <p:sp>
        <p:nvSpPr>
          <p:cNvPr id="61455" name="Line 19"/>
          <p:cNvSpPr>
            <a:spLocks noChangeShapeType="1"/>
          </p:cNvSpPr>
          <p:nvPr/>
        </p:nvSpPr>
        <p:spPr bwMode="auto">
          <a:xfrm>
            <a:off x="3733800" y="4286250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9668" name="Freeform 20"/>
          <p:cNvSpPr>
            <a:spLocks/>
          </p:cNvSpPr>
          <p:nvPr/>
        </p:nvSpPr>
        <p:spPr bwMode="auto">
          <a:xfrm>
            <a:off x="5695950" y="4152900"/>
            <a:ext cx="809625" cy="1019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6" y="290"/>
              </a:cxn>
              <a:cxn ang="0">
                <a:pos x="148" y="284"/>
              </a:cxn>
              <a:cxn ang="0">
                <a:pos x="510" y="642"/>
              </a:cxn>
            </a:cxnLst>
            <a:rect l="0" t="0" r="r" b="b"/>
            <a:pathLst>
              <a:path w="510" h="642">
                <a:moveTo>
                  <a:pt x="0" y="0"/>
                </a:moveTo>
                <a:lnTo>
                  <a:pt x="286" y="290"/>
                </a:lnTo>
                <a:lnTo>
                  <a:pt x="148" y="284"/>
                </a:lnTo>
                <a:lnTo>
                  <a:pt x="510" y="642"/>
                </a:lnTo>
              </a:path>
            </a:pathLst>
          </a:custGeom>
          <a:noFill/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1457" name="Line 21"/>
          <p:cNvSpPr>
            <a:spLocks noChangeShapeType="1"/>
          </p:cNvSpPr>
          <p:nvPr/>
        </p:nvSpPr>
        <p:spPr bwMode="auto">
          <a:xfrm flipV="1">
            <a:off x="3886200" y="2914650"/>
            <a:ext cx="1447800" cy="1447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8" name="Line 22"/>
          <p:cNvSpPr>
            <a:spLocks noChangeShapeType="1"/>
          </p:cNvSpPr>
          <p:nvPr/>
        </p:nvSpPr>
        <p:spPr bwMode="auto">
          <a:xfrm>
            <a:off x="4191000" y="3000375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459" name="Group 23"/>
          <p:cNvGrpSpPr>
            <a:grpSpLocks/>
          </p:cNvGrpSpPr>
          <p:nvPr/>
        </p:nvGrpSpPr>
        <p:grpSpPr bwMode="auto">
          <a:xfrm>
            <a:off x="1457325" y="3805238"/>
            <a:ext cx="614363" cy="985837"/>
            <a:chOff x="816" y="1864"/>
            <a:chExt cx="344" cy="552"/>
          </a:xfrm>
        </p:grpSpPr>
        <p:sp>
          <p:nvSpPr>
            <p:cNvPr id="61527" name="Rectangle 24"/>
            <p:cNvSpPr>
              <a:spLocks noChangeArrowheads="1"/>
            </p:cNvSpPr>
            <p:nvPr/>
          </p:nvSpPr>
          <p:spPr bwMode="auto">
            <a:xfrm>
              <a:off x="832" y="1864"/>
              <a:ext cx="328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4110" tIns="34157" rIns="24110" bIns="34157"/>
            <a:lstStyle/>
            <a:p>
              <a:pPr defTabSz="1028700" eaLnBrk="0" hangingPunct="0">
                <a:lnSpc>
                  <a:spcPts val="6413"/>
                </a:lnSpc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5400" b="1">
                  <a:solidFill>
                    <a:srgbClr val="000000"/>
                  </a:solidFill>
                  <a:latin typeface="Helvetica" pitchFamily="34" charset="0"/>
                </a:rPr>
                <a:t>x</a:t>
              </a:r>
            </a:p>
          </p:txBody>
        </p:sp>
        <p:sp>
          <p:nvSpPr>
            <p:cNvPr id="61528" name="Rectangle 25"/>
            <p:cNvSpPr>
              <a:spLocks noChangeArrowheads="1"/>
            </p:cNvSpPr>
            <p:nvPr/>
          </p:nvSpPr>
          <p:spPr bwMode="auto">
            <a:xfrm>
              <a:off x="816" y="1864"/>
              <a:ext cx="328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4110" tIns="34157" rIns="24110" bIns="34157"/>
            <a:lstStyle/>
            <a:p>
              <a:pPr defTabSz="1028700" eaLnBrk="0" hangingPunct="0">
                <a:lnSpc>
                  <a:spcPts val="6413"/>
                </a:lnSpc>
                <a:tabLst>
                  <a:tab pos="514350" algn="l"/>
                  <a:tab pos="1028700" algn="l"/>
                  <a:tab pos="1543050" algn="l"/>
                </a:tabLst>
              </a:pPr>
              <a:r>
                <a:rPr lang="en-US" altLang="zh-CN" sz="5400" b="1">
                  <a:solidFill>
                    <a:srgbClr val="D5000A"/>
                  </a:solidFill>
                  <a:latin typeface="Helvetica" pitchFamily="34" charset="0"/>
                </a:rPr>
                <a:t>x</a:t>
              </a:r>
            </a:p>
          </p:txBody>
        </p:sp>
      </p:grpSp>
      <p:sp>
        <p:nvSpPr>
          <p:cNvPr id="61460" name="Rectangle 26"/>
          <p:cNvSpPr>
            <a:spLocks noChangeArrowheads="1"/>
          </p:cNvSpPr>
          <p:nvPr/>
        </p:nvSpPr>
        <p:spPr bwMode="auto">
          <a:xfrm>
            <a:off x="1314450" y="2133600"/>
            <a:ext cx="22431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/>
          <a:p>
            <a:pPr algn="just" defTabSz="1028700" eaLnBrk="0" hangingPunct="0">
              <a:lnSpc>
                <a:spcPts val="2250"/>
              </a:lnSpc>
              <a:spcAft>
                <a:spcPts val="900"/>
              </a:spcAft>
            </a:pPr>
            <a:r>
              <a:rPr lang="en-US" altLang="zh-CN" sz="2300" b="1">
                <a:solidFill>
                  <a:srgbClr val="000000"/>
                </a:solidFill>
                <a:latin typeface="Helvetica" pitchFamily="34" charset="0"/>
              </a:rPr>
              <a:t>Link-State Change</a:t>
            </a:r>
          </a:p>
        </p:txBody>
      </p:sp>
      <p:sp>
        <p:nvSpPr>
          <p:cNvPr id="61461" name="Rectangle 27"/>
          <p:cNvSpPr>
            <a:spLocks noChangeArrowheads="1"/>
          </p:cNvSpPr>
          <p:nvPr/>
        </p:nvSpPr>
        <p:spPr bwMode="auto">
          <a:xfrm>
            <a:off x="2682875" y="4259263"/>
            <a:ext cx="473075" cy="22225"/>
          </a:xfrm>
          <a:prstGeom prst="rect">
            <a:avLst/>
          </a:prstGeom>
          <a:solidFill>
            <a:schemeClr val="bg2"/>
          </a:solidFill>
          <a:ln w="12700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2" name="Rectangle 28"/>
          <p:cNvSpPr>
            <a:spLocks noChangeArrowheads="1"/>
          </p:cNvSpPr>
          <p:nvPr/>
        </p:nvSpPr>
        <p:spPr bwMode="auto">
          <a:xfrm>
            <a:off x="2657475" y="2938463"/>
            <a:ext cx="25400" cy="1703387"/>
          </a:xfrm>
          <a:prstGeom prst="rect">
            <a:avLst/>
          </a:prstGeom>
          <a:solidFill>
            <a:schemeClr val="bg2"/>
          </a:solidFill>
          <a:ln w="12700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3" name="Line 29"/>
          <p:cNvSpPr>
            <a:spLocks noChangeShapeType="1"/>
          </p:cNvSpPr>
          <p:nvPr/>
        </p:nvSpPr>
        <p:spPr bwMode="auto">
          <a:xfrm flipH="1">
            <a:off x="2162175" y="3122613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4" name="Line 30"/>
          <p:cNvSpPr>
            <a:spLocks noChangeShapeType="1"/>
          </p:cNvSpPr>
          <p:nvPr/>
        </p:nvSpPr>
        <p:spPr bwMode="auto">
          <a:xfrm flipH="1">
            <a:off x="2162175" y="3263900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5" name="Line 31"/>
          <p:cNvSpPr>
            <a:spLocks noChangeShapeType="1"/>
          </p:cNvSpPr>
          <p:nvPr/>
        </p:nvSpPr>
        <p:spPr bwMode="auto">
          <a:xfrm flipH="1">
            <a:off x="2162175" y="3417888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6" name="Line 32"/>
          <p:cNvSpPr>
            <a:spLocks noChangeShapeType="1"/>
          </p:cNvSpPr>
          <p:nvPr/>
        </p:nvSpPr>
        <p:spPr bwMode="auto">
          <a:xfrm flipH="1">
            <a:off x="2162175" y="3559175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7" name="Line 33"/>
          <p:cNvSpPr>
            <a:spLocks noChangeShapeType="1"/>
          </p:cNvSpPr>
          <p:nvPr/>
        </p:nvSpPr>
        <p:spPr bwMode="auto">
          <a:xfrm flipH="1">
            <a:off x="2162175" y="3700463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8" name="Line 34"/>
          <p:cNvSpPr>
            <a:spLocks noChangeShapeType="1"/>
          </p:cNvSpPr>
          <p:nvPr/>
        </p:nvSpPr>
        <p:spPr bwMode="auto">
          <a:xfrm flipH="1">
            <a:off x="2162175" y="3852863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9" name="Line 35"/>
          <p:cNvSpPr>
            <a:spLocks noChangeShapeType="1"/>
          </p:cNvSpPr>
          <p:nvPr/>
        </p:nvSpPr>
        <p:spPr bwMode="auto">
          <a:xfrm flipH="1">
            <a:off x="2162175" y="3994150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0" name="Line 36"/>
          <p:cNvSpPr>
            <a:spLocks noChangeShapeType="1"/>
          </p:cNvSpPr>
          <p:nvPr/>
        </p:nvSpPr>
        <p:spPr bwMode="auto">
          <a:xfrm flipH="1">
            <a:off x="2162175" y="4135438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1" name="Line 37"/>
          <p:cNvSpPr>
            <a:spLocks noChangeShapeType="1"/>
          </p:cNvSpPr>
          <p:nvPr/>
        </p:nvSpPr>
        <p:spPr bwMode="auto">
          <a:xfrm flipH="1">
            <a:off x="1857375" y="4276725"/>
            <a:ext cx="7937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2" name="Line 38"/>
          <p:cNvSpPr>
            <a:spLocks noChangeShapeType="1"/>
          </p:cNvSpPr>
          <p:nvPr/>
        </p:nvSpPr>
        <p:spPr bwMode="auto">
          <a:xfrm flipH="1">
            <a:off x="2162175" y="4430713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9687" name="Rectangle 39"/>
          <p:cNvSpPr>
            <a:spLocks noChangeArrowheads="1"/>
          </p:cNvSpPr>
          <p:nvPr/>
        </p:nvSpPr>
        <p:spPr bwMode="auto">
          <a:xfrm>
            <a:off x="3965575" y="3713163"/>
            <a:ext cx="585788" cy="31432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1474" name="Rectangle 40"/>
          <p:cNvSpPr>
            <a:spLocks noChangeArrowheads="1"/>
          </p:cNvSpPr>
          <p:nvPr/>
        </p:nvSpPr>
        <p:spPr bwMode="auto">
          <a:xfrm>
            <a:off x="4014788" y="3757613"/>
            <a:ext cx="642937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</a:pPr>
            <a:r>
              <a:rPr lang="en-US" altLang="zh-CN" b="1">
                <a:solidFill>
                  <a:srgbClr val="000000"/>
                </a:solidFill>
                <a:latin typeface="Helvetica" pitchFamily="34" charset="0"/>
              </a:rPr>
              <a:t>LSU</a:t>
            </a:r>
          </a:p>
        </p:txBody>
      </p:sp>
      <p:grpSp>
        <p:nvGrpSpPr>
          <p:cNvPr id="61475" name="Group 41"/>
          <p:cNvGrpSpPr>
            <a:grpSpLocks/>
          </p:cNvGrpSpPr>
          <p:nvPr/>
        </p:nvGrpSpPr>
        <p:grpSpPr bwMode="auto">
          <a:xfrm>
            <a:off x="3582988" y="3563938"/>
            <a:ext cx="347662" cy="409575"/>
            <a:chOff x="2006" y="1729"/>
            <a:chExt cx="195" cy="229"/>
          </a:xfrm>
        </p:grpSpPr>
        <p:sp>
          <p:nvSpPr>
            <p:cNvPr id="61525" name="Oval 42"/>
            <p:cNvSpPr>
              <a:spLocks noChangeArrowheads="1"/>
            </p:cNvSpPr>
            <p:nvPr/>
          </p:nvSpPr>
          <p:spPr bwMode="auto">
            <a:xfrm>
              <a:off x="2020" y="1740"/>
              <a:ext cx="168" cy="2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3584" tIns="51793" rIns="103584" bIns="51793">
              <a:spAutoFit/>
            </a:bodyPr>
            <a:lstStyle/>
            <a:p>
              <a:endParaRPr lang="zh-CN" altLang="en-US"/>
            </a:p>
          </p:txBody>
        </p:sp>
        <p:sp>
          <p:nvSpPr>
            <p:cNvPr id="61526" name="Rectangle 43"/>
            <p:cNvSpPr>
              <a:spLocks noChangeArrowheads="1"/>
            </p:cNvSpPr>
            <p:nvPr/>
          </p:nvSpPr>
          <p:spPr bwMode="auto">
            <a:xfrm>
              <a:off x="2006" y="1729"/>
              <a:ext cx="19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/>
              <a:r>
                <a:rPr lang="en-US" altLang="zh-CN" sz="2000" b="1">
                  <a:latin typeface="Helvetica" pitchFamily="34" charset="0"/>
                </a:rPr>
                <a:t>1</a:t>
              </a:r>
            </a:p>
          </p:txBody>
        </p:sp>
      </p:grpSp>
      <p:sp>
        <p:nvSpPr>
          <p:cNvPr id="61476" name="Line 44"/>
          <p:cNvSpPr>
            <a:spLocks noChangeShapeType="1"/>
          </p:cNvSpPr>
          <p:nvPr/>
        </p:nvSpPr>
        <p:spPr bwMode="auto">
          <a:xfrm>
            <a:off x="4800600" y="2305050"/>
            <a:ext cx="0" cy="2286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7" name="Line 45"/>
          <p:cNvSpPr>
            <a:spLocks noChangeShapeType="1"/>
          </p:cNvSpPr>
          <p:nvPr/>
        </p:nvSpPr>
        <p:spPr bwMode="auto">
          <a:xfrm>
            <a:off x="4800600" y="4210050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8" name="Line 46"/>
          <p:cNvSpPr>
            <a:spLocks noChangeShapeType="1"/>
          </p:cNvSpPr>
          <p:nvPr/>
        </p:nvSpPr>
        <p:spPr bwMode="auto">
          <a:xfrm>
            <a:off x="4800600" y="253365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1479" name="Picture 4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708275"/>
            <a:ext cx="750888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0" name="Picture 48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065588"/>
            <a:ext cx="77470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1" name="Picture 4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3900488"/>
            <a:ext cx="75723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2" name="Picture 5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5" y="2262188"/>
            <a:ext cx="757238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9699" name="Rectangle 51"/>
          <p:cNvSpPr>
            <a:spLocks noChangeArrowheads="1"/>
          </p:cNvSpPr>
          <p:nvPr/>
        </p:nvSpPr>
        <p:spPr bwMode="auto">
          <a:xfrm>
            <a:off x="5872163" y="2457450"/>
            <a:ext cx="409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  <a:tabLst>
                <a:tab pos="514350" algn="l"/>
                <a:tab pos="1028700" algn="l"/>
                <a:tab pos="1543050" algn="l"/>
              </a:tabLst>
              <a:defRPr/>
            </a:pPr>
            <a:r>
              <a:rPr lang="en-US" altLang="zh-CN" b="1">
                <a:solidFill>
                  <a:schemeClr val="bg1"/>
                </a:solidFill>
                <a:latin typeface="Helvetica" pitchFamily="34" charset="0"/>
                <a:ea typeface="宋体" pitchFamily="2" charset="-122"/>
              </a:rPr>
              <a:t>DR</a:t>
            </a:r>
            <a:br>
              <a:rPr lang="en-US" altLang="zh-CN" b="1">
                <a:solidFill>
                  <a:schemeClr val="bg1"/>
                </a:solidFill>
                <a:latin typeface="Helvetica" pitchFamily="34" charset="0"/>
                <a:ea typeface="宋体" pitchFamily="2" charset="-122"/>
              </a:rPr>
            </a:br>
            <a:endParaRPr lang="en-US" altLang="zh-CN" b="1">
              <a:solidFill>
                <a:schemeClr val="bg1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539700" name="Rectangle 52"/>
          <p:cNvSpPr>
            <a:spLocks noChangeArrowheads="1"/>
          </p:cNvSpPr>
          <p:nvPr/>
        </p:nvSpPr>
        <p:spPr bwMode="auto">
          <a:xfrm>
            <a:off x="3405188" y="4238625"/>
            <a:ext cx="409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b="1">
                <a:solidFill>
                  <a:schemeClr val="bg1"/>
                </a:solidFill>
                <a:latin typeface="Helvetica" pitchFamily="34" charset="0"/>
              </a:rPr>
              <a:t>A</a:t>
            </a:r>
            <a:br>
              <a:rPr lang="en-US" altLang="zh-CN" b="1">
                <a:solidFill>
                  <a:schemeClr val="bg1"/>
                </a:solidFill>
                <a:latin typeface="Helvetica" pitchFamily="34" charset="0"/>
              </a:rPr>
            </a:br>
            <a:endParaRPr lang="en-US" altLang="zh-CN" b="1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539701" name="Rectangle 53"/>
          <p:cNvSpPr>
            <a:spLocks noChangeArrowheads="1"/>
          </p:cNvSpPr>
          <p:nvPr/>
        </p:nvSpPr>
        <p:spPr bwMode="auto">
          <a:xfrm>
            <a:off x="5886450" y="4122738"/>
            <a:ext cx="409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 defTabSz="1028700" eaLnBrk="0" hangingPunct="0">
              <a:lnSpc>
                <a:spcPts val="1800"/>
              </a:lnSpc>
              <a:spcAft>
                <a:spcPts val="900"/>
              </a:spcAft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b="1">
                <a:solidFill>
                  <a:schemeClr val="bg1"/>
                </a:solidFill>
                <a:latin typeface="Helvetica" pitchFamily="34" charset="0"/>
              </a:rPr>
              <a:t>B</a:t>
            </a:r>
            <a:br>
              <a:rPr lang="en-US" altLang="zh-CN" b="1">
                <a:solidFill>
                  <a:schemeClr val="bg1"/>
                </a:solidFill>
                <a:latin typeface="Helvetica" pitchFamily="34" charset="0"/>
              </a:rPr>
            </a:br>
            <a:endParaRPr lang="en-US" altLang="zh-CN" b="1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61486" name="Rectangle 54"/>
          <p:cNvSpPr>
            <a:spLocks noChangeArrowheads="1"/>
          </p:cNvSpPr>
          <p:nvPr/>
        </p:nvSpPr>
        <p:spPr bwMode="auto">
          <a:xfrm>
            <a:off x="444500" y="5186363"/>
            <a:ext cx="8226425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53" tIns="41076" rIns="82153" bIns="41076" anchor="ctr" anchorCtr="1"/>
          <a:lstStyle/>
          <a:p>
            <a:pPr marL="288925" indent="-288925" defTabSz="814388" eaLnBrk="0" hangingPunct="0">
              <a:lnSpc>
                <a:spcPct val="95000"/>
              </a:lnSpc>
              <a:spcBef>
                <a:spcPct val="50000"/>
              </a:spcBef>
              <a:buClr>
                <a:srgbClr val="000099"/>
              </a:buClr>
              <a:buFont typeface="Wingdings" pitchFamily="2" charset="2"/>
              <a:buChar char="n"/>
            </a:pPr>
            <a:r>
              <a:rPr lang="en-US" altLang="zh-CN" sz="2700" b="1">
                <a:latin typeface="Helvetica" pitchFamily="34" charset="0"/>
              </a:rPr>
              <a:t>Router A tells all OSPF DRs on 224.0.0.6</a:t>
            </a:r>
          </a:p>
          <a:p>
            <a:pPr marL="288925" indent="-288925" defTabSz="814388" eaLnBrk="0" hangingPunct="0">
              <a:lnSpc>
                <a:spcPct val="95000"/>
              </a:lnSpc>
              <a:spcBef>
                <a:spcPct val="50000"/>
              </a:spcBef>
              <a:buClr>
                <a:srgbClr val="000099"/>
              </a:buClr>
              <a:buFont typeface="Wingdings" pitchFamily="2" charset="2"/>
              <a:buChar char="n"/>
            </a:pPr>
            <a:r>
              <a:rPr lang="en-US" altLang="zh-CN" sz="2700" b="1">
                <a:latin typeface="Helvetica" pitchFamily="34" charset="0"/>
              </a:rPr>
              <a:t>DR tells others on 224.0.0.5</a:t>
            </a:r>
          </a:p>
        </p:txBody>
      </p:sp>
      <p:sp>
        <p:nvSpPr>
          <p:cNvPr id="61487" name="Rectangle 5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82124" tIns="41061" rIns="82124" bIns="41061"/>
          <a:lstStyle/>
          <a:p>
            <a:pPr eaLnBrk="1" hangingPunct="1"/>
            <a:r>
              <a:rPr lang="en-US" altLang="zh-CN" sz="3400" smtClean="0"/>
              <a:t>Maintaining Routing Information</a:t>
            </a:r>
          </a:p>
        </p:txBody>
      </p:sp>
      <p:sp>
        <p:nvSpPr>
          <p:cNvPr id="61488" name="Rectangle 56"/>
          <p:cNvSpPr>
            <a:spLocks noChangeArrowheads="1"/>
          </p:cNvSpPr>
          <p:nvPr/>
        </p:nvSpPr>
        <p:spPr bwMode="auto">
          <a:xfrm>
            <a:off x="2663825" y="4268788"/>
            <a:ext cx="473075" cy="22225"/>
          </a:xfrm>
          <a:prstGeom prst="rect">
            <a:avLst/>
          </a:prstGeom>
          <a:solidFill>
            <a:schemeClr val="bg2"/>
          </a:solidFill>
          <a:ln w="12700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9" name="Rectangle 57"/>
          <p:cNvSpPr>
            <a:spLocks noChangeArrowheads="1"/>
          </p:cNvSpPr>
          <p:nvPr/>
        </p:nvSpPr>
        <p:spPr bwMode="auto">
          <a:xfrm>
            <a:off x="2638425" y="2947988"/>
            <a:ext cx="25400" cy="1703387"/>
          </a:xfrm>
          <a:prstGeom prst="rect">
            <a:avLst/>
          </a:prstGeom>
          <a:solidFill>
            <a:schemeClr val="bg2"/>
          </a:solidFill>
          <a:ln w="12700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0" name="Line 58"/>
          <p:cNvSpPr>
            <a:spLocks noChangeShapeType="1"/>
          </p:cNvSpPr>
          <p:nvPr/>
        </p:nvSpPr>
        <p:spPr bwMode="auto">
          <a:xfrm flipH="1">
            <a:off x="2143125" y="3132138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1" name="Line 59"/>
          <p:cNvSpPr>
            <a:spLocks noChangeShapeType="1"/>
          </p:cNvSpPr>
          <p:nvPr/>
        </p:nvSpPr>
        <p:spPr bwMode="auto">
          <a:xfrm flipH="1">
            <a:off x="2143125" y="3273425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2" name="Line 60"/>
          <p:cNvSpPr>
            <a:spLocks noChangeShapeType="1"/>
          </p:cNvSpPr>
          <p:nvPr/>
        </p:nvSpPr>
        <p:spPr bwMode="auto">
          <a:xfrm flipH="1">
            <a:off x="2143125" y="3427413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3" name="Line 61"/>
          <p:cNvSpPr>
            <a:spLocks noChangeShapeType="1"/>
          </p:cNvSpPr>
          <p:nvPr/>
        </p:nvSpPr>
        <p:spPr bwMode="auto">
          <a:xfrm flipH="1">
            <a:off x="2143125" y="3568700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4" name="Line 62"/>
          <p:cNvSpPr>
            <a:spLocks noChangeShapeType="1"/>
          </p:cNvSpPr>
          <p:nvPr/>
        </p:nvSpPr>
        <p:spPr bwMode="auto">
          <a:xfrm flipH="1">
            <a:off x="2143125" y="3709988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5" name="Line 63"/>
          <p:cNvSpPr>
            <a:spLocks noChangeShapeType="1"/>
          </p:cNvSpPr>
          <p:nvPr/>
        </p:nvSpPr>
        <p:spPr bwMode="auto">
          <a:xfrm flipH="1">
            <a:off x="2143125" y="3862388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6" name="Line 64"/>
          <p:cNvSpPr>
            <a:spLocks noChangeShapeType="1"/>
          </p:cNvSpPr>
          <p:nvPr/>
        </p:nvSpPr>
        <p:spPr bwMode="auto">
          <a:xfrm flipH="1">
            <a:off x="2143125" y="4003675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7" name="Line 65"/>
          <p:cNvSpPr>
            <a:spLocks noChangeShapeType="1"/>
          </p:cNvSpPr>
          <p:nvPr/>
        </p:nvSpPr>
        <p:spPr bwMode="auto">
          <a:xfrm flipH="1">
            <a:off x="2143125" y="4144963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8" name="Line 66"/>
          <p:cNvSpPr>
            <a:spLocks noChangeShapeType="1"/>
          </p:cNvSpPr>
          <p:nvPr/>
        </p:nvSpPr>
        <p:spPr bwMode="auto">
          <a:xfrm flipH="1">
            <a:off x="1838325" y="4286250"/>
            <a:ext cx="7937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9" name="Line 67"/>
          <p:cNvSpPr>
            <a:spLocks noChangeShapeType="1"/>
          </p:cNvSpPr>
          <p:nvPr/>
        </p:nvSpPr>
        <p:spPr bwMode="auto">
          <a:xfrm flipH="1">
            <a:off x="2143125" y="4440238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500" name="Group 68"/>
          <p:cNvGrpSpPr>
            <a:grpSpLocks/>
          </p:cNvGrpSpPr>
          <p:nvPr/>
        </p:nvGrpSpPr>
        <p:grpSpPr bwMode="auto">
          <a:xfrm>
            <a:off x="3563938" y="3573463"/>
            <a:ext cx="347662" cy="409575"/>
            <a:chOff x="2006" y="1729"/>
            <a:chExt cx="195" cy="229"/>
          </a:xfrm>
        </p:grpSpPr>
        <p:sp>
          <p:nvSpPr>
            <p:cNvPr id="61523" name="Oval 69"/>
            <p:cNvSpPr>
              <a:spLocks noChangeArrowheads="1"/>
            </p:cNvSpPr>
            <p:nvPr/>
          </p:nvSpPr>
          <p:spPr bwMode="auto">
            <a:xfrm>
              <a:off x="2020" y="1740"/>
              <a:ext cx="168" cy="2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3584" tIns="51793" rIns="103584" bIns="51793">
              <a:spAutoFit/>
            </a:bodyPr>
            <a:lstStyle/>
            <a:p>
              <a:endParaRPr lang="zh-CN" altLang="en-US"/>
            </a:p>
          </p:txBody>
        </p:sp>
        <p:sp>
          <p:nvSpPr>
            <p:cNvPr id="61524" name="Rectangle 70"/>
            <p:cNvSpPr>
              <a:spLocks noChangeArrowheads="1"/>
            </p:cNvSpPr>
            <p:nvPr/>
          </p:nvSpPr>
          <p:spPr bwMode="auto">
            <a:xfrm>
              <a:off x="2006" y="1729"/>
              <a:ext cx="19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/>
              <a:r>
                <a:rPr lang="en-US" altLang="zh-CN" sz="2000" b="1">
                  <a:latin typeface="Helvetica" pitchFamily="34" charset="0"/>
                </a:rPr>
                <a:t>1</a:t>
              </a:r>
            </a:p>
          </p:txBody>
        </p:sp>
      </p:grpSp>
      <p:sp>
        <p:nvSpPr>
          <p:cNvPr id="61501" name="Rectangle 71"/>
          <p:cNvSpPr>
            <a:spLocks noChangeArrowheads="1"/>
          </p:cNvSpPr>
          <p:nvPr/>
        </p:nvSpPr>
        <p:spPr bwMode="auto">
          <a:xfrm>
            <a:off x="6026150" y="2859088"/>
            <a:ext cx="350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1480" tIns="157930" rIns="111480" bIns="157930"/>
          <a:lstStyle/>
          <a:p>
            <a:pPr defTabSz="1028700" eaLnBrk="0" hangingPunct="0"/>
            <a:r>
              <a:rPr lang="en-US" altLang="zh-CN" sz="2000" b="1">
                <a:latin typeface="Helvetica" pitchFamily="34" charset="0"/>
              </a:rPr>
              <a:t>4</a:t>
            </a:r>
          </a:p>
        </p:txBody>
      </p:sp>
      <p:grpSp>
        <p:nvGrpSpPr>
          <p:cNvPr id="61502" name="Group 72"/>
          <p:cNvGrpSpPr>
            <a:grpSpLocks/>
          </p:cNvGrpSpPr>
          <p:nvPr/>
        </p:nvGrpSpPr>
        <p:grpSpPr bwMode="auto">
          <a:xfrm>
            <a:off x="6372225" y="3860800"/>
            <a:ext cx="347663" cy="409575"/>
            <a:chOff x="3566" y="1945"/>
            <a:chExt cx="195" cy="229"/>
          </a:xfrm>
        </p:grpSpPr>
        <p:sp>
          <p:nvSpPr>
            <p:cNvPr id="61521" name="Oval 73"/>
            <p:cNvSpPr>
              <a:spLocks noChangeArrowheads="1"/>
            </p:cNvSpPr>
            <p:nvPr/>
          </p:nvSpPr>
          <p:spPr bwMode="auto">
            <a:xfrm>
              <a:off x="3580" y="1956"/>
              <a:ext cx="168" cy="2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3584" tIns="51793" rIns="103584" bIns="51793">
              <a:spAutoFit/>
            </a:bodyPr>
            <a:lstStyle/>
            <a:p>
              <a:endParaRPr lang="zh-CN" altLang="en-US"/>
            </a:p>
          </p:txBody>
        </p:sp>
        <p:sp>
          <p:nvSpPr>
            <p:cNvPr id="61522" name="Rectangle 74"/>
            <p:cNvSpPr>
              <a:spLocks noChangeArrowheads="1"/>
            </p:cNvSpPr>
            <p:nvPr/>
          </p:nvSpPr>
          <p:spPr bwMode="auto">
            <a:xfrm>
              <a:off x="3566" y="1945"/>
              <a:ext cx="19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/>
              <a:r>
                <a:rPr lang="en-US" altLang="zh-CN" sz="2000" b="1">
                  <a:latin typeface="Helvetica" pitchFamily="34" charset="0"/>
                </a:rPr>
                <a:t>3</a:t>
              </a:r>
            </a:p>
          </p:txBody>
        </p:sp>
      </p:grpSp>
      <p:grpSp>
        <p:nvGrpSpPr>
          <p:cNvPr id="61503" name="Group 75"/>
          <p:cNvGrpSpPr>
            <a:grpSpLocks/>
          </p:cNvGrpSpPr>
          <p:nvPr/>
        </p:nvGrpSpPr>
        <p:grpSpPr bwMode="auto">
          <a:xfrm>
            <a:off x="5440363" y="1935163"/>
            <a:ext cx="347662" cy="409575"/>
            <a:chOff x="3046" y="817"/>
            <a:chExt cx="195" cy="229"/>
          </a:xfrm>
        </p:grpSpPr>
        <p:sp>
          <p:nvSpPr>
            <p:cNvPr id="61519" name="Oval 76"/>
            <p:cNvSpPr>
              <a:spLocks noChangeArrowheads="1"/>
            </p:cNvSpPr>
            <p:nvPr/>
          </p:nvSpPr>
          <p:spPr bwMode="auto">
            <a:xfrm>
              <a:off x="3060" y="828"/>
              <a:ext cx="168" cy="2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3584" tIns="51793" rIns="103584" bIns="51793">
              <a:spAutoFit/>
            </a:bodyPr>
            <a:lstStyle/>
            <a:p>
              <a:endParaRPr lang="zh-CN" altLang="en-US"/>
            </a:p>
          </p:txBody>
        </p:sp>
        <p:sp>
          <p:nvSpPr>
            <p:cNvPr id="61520" name="Rectangle 77"/>
            <p:cNvSpPr>
              <a:spLocks noChangeArrowheads="1"/>
            </p:cNvSpPr>
            <p:nvPr/>
          </p:nvSpPr>
          <p:spPr bwMode="auto">
            <a:xfrm>
              <a:off x="3046" y="817"/>
              <a:ext cx="19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/>
              <a:r>
                <a:rPr lang="en-US" altLang="zh-CN" sz="2000" b="1">
                  <a:latin typeface="Helvetica" pitchFamily="34" charset="0"/>
                </a:rPr>
                <a:t>2</a:t>
              </a:r>
            </a:p>
          </p:txBody>
        </p:sp>
      </p:grpSp>
      <p:sp>
        <p:nvSpPr>
          <p:cNvPr id="61504" name="Rectangle 78"/>
          <p:cNvSpPr>
            <a:spLocks noChangeArrowheads="1"/>
          </p:cNvSpPr>
          <p:nvPr/>
        </p:nvSpPr>
        <p:spPr bwMode="auto">
          <a:xfrm>
            <a:off x="2663825" y="4268788"/>
            <a:ext cx="473075" cy="22225"/>
          </a:xfrm>
          <a:prstGeom prst="rect">
            <a:avLst/>
          </a:prstGeom>
          <a:solidFill>
            <a:schemeClr val="bg2"/>
          </a:solidFill>
          <a:ln w="12700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5" name="Rectangle 79"/>
          <p:cNvSpPr>
            <a:spLocks noChangeArrowheads="1"/>
          </p:cNvSpPr>
          <p:nvPr/>
        </p:nvSpPr>
        <p:spPr bwMode="auto">
          <a:xfrm>
            <a:off x="2638425" y="2947988"/>
            <a:ext cx="25400" cy="1703387"/>
          </a:xfrm>
          <a:prstGeom prst="rect">
            <a:avLst/>
          </a:prstGeom>
          <a:solidFill>
            <a:schemeClr val="bg2"/>
          </a:solidFill>
          <a:ln w="12700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6" name="Line 80"/>
          <p:cNvSpPr>
            <a:spLocks noChangeShapeType="1"/>
          </p:cNvSpPr>
          <p:nvPr/>
        </p:nvSpPr>
        <p:spPr bwMode="auto">
          <a:xfrm flipH="1">
            <a:off x="2143125" y="3132138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7" name="Line 81"/>
          <p:cNvSpPr>
            <a:spLocks noChangeShapeType="1"/>
          </p:cNvSpPr>
          <p:nvPr/>
        </p:nvSpPr>
        <p:spPr bwMode="auto">
          <a:xfrm flipH="1">
            <a:off x="2143125" y="3273425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8" name="Line 82"/>
          <p:cNvSpPr>
            <a:spLocks noChangeShapeType="1"/>
          </p:cNvSpPr>
          <p:nvPr/>
        </p:nvSpPr>
        <p:spPr bwMode="auto">
          <a:xfrm flipH="1">
            <a:off x="2143125" y="3427413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9" name="Line 83"/>
          <p:cNvSpPr>
            <a:spLocks noChangeShapeType="1"/>
          </p:cNvSpPr>
          <p:nvPr/>
        </p:nvSpPr>
        <p:spPr bwMode="auto">
          <a:xfrm flipH="1">
            <a:off x="2143125" y="3568700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0" name="Line 84"/>
          <p:cNvSpPr>
            <a:spLocks noChangeShapeType="1"/>
          </p:cNvSpPr>
          <p:nvPr/>
        </p:nvSpPr>
        <p:spPr bwMode="auto">
          <a:xfrm flipH="1">
            <a:off x="2143125" y="3709988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1" name="Line 85"/>
          <p:cNvSpPr>
            <a:spLocks noChangeShapeType="1"/>
          </p:cNvSpPr>
          <p:nvPr/>
        </p:nvSpPr>
        <p:spPr bwMode="auto">
          <a:xfrm flipH="1">
            <a:off x="2143125" y="3862388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2" name="Line 86"/>
          <p:cNvSpPr>
            <a:spLocks noChangeShapeType="1"/>
          </p:cNvSpPr>
          <p:nvPr/>
        </p:nvSpPr>
        <p:spPr bwMode="auto">
          <a:xfrm flipH="1">
            <a:off x="2143125" y="4003675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3" name="Line 87"/>
          <p:cNvSpPr>
            <a:spLocks noChangeShapeType="1"/>
          </p:cNvSpPr>
          <p:nvPr/>
        </p:nvSpPr>
        <p:spPr bwMode="auto">
          <a:xfrm flipH="1">
            <a:off x="2143125" y="4144963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4" name="Line 88"/>
          <p:cNvSpPr>
            <a:spLocks noChangeShapeType="1"/>
          </p:cNvSpPr>
          <p:nvPr/>
        </p:nvSpPr>
        <p:spPr bwMode="auto">
          <a:xfrm flipH="1">
            <a:off x="1838325" y="4286250"/>
            <a:ext cx="7937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5" name="Line 89"/>
          <p:cNvSpPr>
            <a:spLocks noChangeShapeType="1"/>
          </p:cNvSpPr>
          <p:nvPr/>
        </p:nvSpPr>
        <p:spPr bwMode="auto">
          <a:xfrm flipH="1">
            <a:off x="2143125" y="4440238"/>
            <a:ext cx="48895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516" name="Group 90"/>
          <p:cNvGrpSpPr>
            <a:grpSpLocks/>
          </p:cNvGrpSpPr>
          <p:nvPr/>
        </p:nvGrpSpPr>
        <p:grpSpPr bwMode="auto">
          <a:xfrm>
            <a:off x="3563938" y="3573463"/>
            <a:ext cx="347662" cy="409575"/>
            <a:chOff x="2006" y="1729"/>
            <a:chExt cx="195" cy="229"/>
          </a:xfrm>
        </p:grpSpPr>
        <p:sp>
          <p:nvSpPr>
            <p:cNvPr id="61517" name="Oval 91"/>
            <p:cNvSpPr>
              <a:spLocks noChangeArrowheads="1"/>
            </p:cNvSpPr>
            <p:nvPr/>
          </p:nvSpPr>
          <p:spPr bwMode="auto">
            <a:xfrm>
              <a:off x="2020" y="1740"/>
              <a:ext cx="168" cy="2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3584" tIns="51793" rIns="103584" bIns="51793">
              <a:spAutoFit/>
            </a:bodyPr>
            <a:lstStyle/>
            <a:p>
              <a:endParaRPr lang="zh-CN" altLang="en-US"/>
            </a:p>
          </p:txBody>
        </p:sp>
        <p:sp>
          <p:nvSpPr>
            <p:cNvPr id="61518" name="Rectangle 92"/>
            <p:cNvSpPr>
              <a:spLocks noChangeArrowheads="1"/>
            </p:cNvSpPr>
            <p:nvPr/>
          </p:nvSpPr>
          <p:spPr bwMode="auto">
            <a:xfrm>
              <a:off x="2006" y="1729"/>
              <a:ext cx="19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hangingPunct="0"/>
              <a:r>
                <a:rPr lang="en-US" altLang="zh-CN" sz="2000" b="1">
                  <a:latin typeface="Helvetica" pitchFamily="34" charset="0"/>
                </a:rPr>
                <a:t>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497887" cy="3581400"/>
          </a:xfrm>
        </p:spPr>
        <p:txBody>
          <a:bodyPr/>
          <a:lstStyle/>
          <a:p>
            <a:pPr marL="288925" indent="-288925" defTabSz="814388" eaLnBrk="1" hangingPunct="1">
              <a:spcBef>
                <a:spcPct val="25000"/>
              </a:spcBef>
              <a:buClr>
                <a:srgbClr val="000099"/>
              </a:buClr>
            </a:pPr>
            <a:r>
              <a:rPr lang="en-US" altLang="zh-CN" sz="2100" smtClean="0"/>
              <a:t>Enable OSPF on the router </a:t>
            </a:r>
          </a:p>
          <a:p>
            <a:pPr marL="288925" indent="-288925" defTabSz="814388" eaLnBrk="1" hangingPunct="1">
              <a:spcBef>
                <a:spcPct val="25000"/>
              </a:spcBef>
              <a:buClr>
                <a:srgbClr val="000099"/>
              </a:buClr>
            </a:pPr>
            <a:endParaRPr lang="en-US" altLang="zh-CN" sz="2100" smtClean="0"/>
          </a:p>
          <a:p>
            <a:pPr marL="627063" lvl="1" indent="0" defTabSz="814388" eaLnBrk="1" hangingPunct="1">
              <a:spcBef>
                <a:spcPct val="15000"/>
              </a:spcBef>
              <a:buClr>
                <a:srgbClr val="000099"/>
              </a:buClr>
            </a:pPr>
            <a:r>
              <a:rPr lang="en-US" altLang="zh-CN" sz="2100" b="1" i="1" smtClean="0"/>
              <a:t>process-id</a:t>
            </a:r>
          </a:p>
          <a:p>
            <a:pPr marL="965200" lvl="2" indent="0" defTabSz="814388" eaLnBrk="1" hangingPunct="1">
              <a:spcBef>
                <a:spcPct val="10000"/>
              </a:spcBef>
              <a:buClr>
                <a:srgbClr val="000099"/>
              </a:buClr>
            </a:pPr>
            <a:r>
              <a:rPr lang="en-US" altLang="zh-CN" smtClean="0"/>
              <a:t> Value: 1 ~ 65535</a:t>
            </a:r>
          </a:p>
          <a:p>
            <a:pPr marL="965200" lvl="2" indent="0" defTabSz="814388" eaLnBrk="1" hangingPunct="1">
              <a:spcBef>
                <a:spcPct val="10000"/>
              </a:spcBef>
              <a:buClr>
                <a:srgbClr val="000099"/>
              </a:buClr>
            </a:pPr>
            <a:r>
              <a:rPr lang="en-US" altLang="zh-CN" smtClean="0"/>
              <a:t> Identify multiple OSPF processes on one router</a:t>
            </a:r>
          </a:p>
          <a:p>
            <a:pPr marL="965200" lvl="2" indent="0" defTabSz="814388" eaLnBrk="1" hangingPunct="1">
              <a:spcBef>
                <a:spcPct val="10000"/>
              </a:spcBef>
              <a:buClr>
                <a:srgbClr val="000099"/>
              </a:buClr>
            </a:pPr>
            <a:r>
              <a:rPr lang="en-US" altLang="zh-CN" smtClean="0"/>
              <a:t> Usually keep the same process ID throughout the entire AS</a:t>
            </a:r>
          </a:p>
          <a:p>
            <a:pPr marL="288925" indent="-288925" defTabSz="814388" eaLnBrk="1" hangingPunct="1">
              <a:spcBef>
                <a:spcPct val="25000"/>
              </a:spcBef>
              <a:buClr>
                <a:srgbClr val="000099"/>
              </a:buClr>
            </a:pPr>
            <a:r>
              <a:rPr lang="en-US" altLang="zh-CN" sz="2100" smtClean="0"/>
              <a:t>Identify IP networks on the router</a:t>
            </a:r>
          </a:p>
          <a:p>
            <a:pPr marL="627063" lvl="1" indent="0" defTabSz="814388" eaLnBrk="1" hangingPunct="1">
              <a:buClr>
                <a:srgbClr val="000099"/>
              </a:buClr>
            </a:pPr>
            <a:endParaRPr lang="en-US" altLang="zh-CN" sz="2100" b="1" i="1" smtClean="0"/>
          </a:p>
        </p:txBody>
      </p:sp>
      <p:sp>
        <p:nvSpPr>
          <p:cNvPr id="543747" name="Rectangle 3"/>
          <p:cNvSpPr>
            <a:spLocks noChangeArrowheads="1"/>
          </p:cNvSpPr>
          <p:nvPr/>
        </p:nvSpPr>
        <p:spPr bwMode="auto">
          <a:xfrm>
            <a:off x="685800" y="2060575"/>
            <a:ext cx="7391400" cy="473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8000" tIns="36000" rIns="73025" bIns="72000" anchor="ctr">
            <a:spAutoFit/>
          </a:bodyPr>
          <a:lstStyle/>
          <a:p>
            <a:pPr eaLnBrk="0" hangingPunct="0">
              <a:defRPr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Router (config) # router ospf  </a:t>
            </a:r>
            <a:r>
              <a:rPr lang="en-US" altLang="zh-CN" sz="24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process-id</a:t>
            </a:r>
          </a:p>
        </p:txBody>
      </p:sp>
      <p:sp>
        <p:nvSpPr>
          <p:cNvPr id="543748" name="Rectangle 4"/>
          <p:cNvSpPr>
            <a:spLocks noChangeArrowheads="1"/>
          </p:cNvSpPr>
          <p:nvPr/>
        </p:nvSpPr>
        <p:spPr bwMode="auto">
          <a:xfrm>
            <a:off x="685800" y="4786313"/>
            <a:ext cx="7391400" cy="838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8000" tIns="36000" rIns="73025" bIns="72000" anchor="ctr">
            <a:spAutoFit/>
          </a:bodyPr>
          <a:lstStyle/>
          <a:p>
            <a:pPr eaLnBrk="0" hangingPunct="0">
              <a:defRPr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Router (config-router) # network </a:t>
            </a:r>
            <a:r>
              <a:rPr lang="en-US" altLang="zh-CN" sz="24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address wildcard-mask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area </a:t>
            </a:r>
            <a:r>
              <a:rPr lang="en-US" altLang="zh-CN" sz="24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area-id</a:t>
            </a:r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609600" y="5738813"/>
            <a:ext cx="8101013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>
                <a:latin typeface="Arial" pitchFamily="34" charset="0"/>
                <a:ea typeface="宋体" pitchFamily="2" charset="-122"/>
              </a:rPr>
              <a:t>The network address can be a whole network, a subnet, or the address of the interface. </a:t>
            </a:r>
          </a:p>
          <a:p>
            <a:pPr eaLnBrk="0" hangingPunct="0">
              <a:defRPr/>
            </a:pP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82124" tIns="41061" rIns="82124" bIns="41061"/>
          <a:lstStyle/>
          <a:p>
            <a:pPr defTabSz="814388" eaLnBrk="1" hangingPunct="1"/>
            <a:r>
              <a:rPr lang="en-US" altLang="zh-CN" smtClean="0"/>
              <a:t>Basic OSPF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 smtClean="0">
                <a:cs typeface="Arial" charset="0"/>
              </a:rPr>
              <a:t>Basic OSPF Configuration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152400" y="152400"/>
          <a:ext cx="8839200" cy="670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位图图像" r:id="rId4" imgW="10447619" imgH="6144483" progId="Paint.Picture">
                  <p:embed/>
                </p:oleObj>
              </mc:Choice>
              <mc:Fallback>
                <p:oleObj name="位图图像" r:id="rId4" imgW="10447619" imgH="6144483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52400"/>
                        <a:ext cx="8839200" cy="670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993062" cy="1143000"/>
          </a:xfrm>
        </p:spPr>
        <p:txBody>
          <a:bodyPr/>
          <a:lstStyle/>
          <a:p>
            <a:pPr defTabSz="814388" eaLnBrk="1" hangingPunct="1"/>
            <a:r>
              <a:rPr lang="en-US" altLang="zh-CN" sz="3400" smtClean="0"/>
              <a:t>Configuring a Loopback Address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229600" cy="4529138"/>
          </a:xfrm>
        </p:spPr>
        <p:txBody>
          <a:bodyPr/>
          <a:lstStyle/>
          <a:p>
            <a:pPr marL="288925" indent="-288925" defTabSz="814388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100" smtClean="0"/>
              <a:t>To add stability to OSPF router ID</a:t>
            </a:r>
          </a:p>
          <a:p>
            <a:pPr marL="288925" indent="-288925" defTabSz="814388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zh-CN" sz="2100" smtClean="0"/>
          </a:p>
          <a:p>
            <a:pPr marL="288925" indent="-288925" defTabSz="814388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zh-CN" sz="2100" smtClean="0"/>
          </a:p>
          <a:p>
            <a:pPr marL="288925" indent="-288925" defTabSz="814388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zh-CN" sz="2100" smtClean="0"/>
          </a:p>
          <a:p>
            <a:pPr marL="627063" lvl="1" indent="0" defTabSz="814388" eaLnBrk="1" hangingPunct="1">
              <a:lnSpc>
                <a:spcPct val="110000"/>
              </a:lnSpc>
              <a:buClr>
                <a:srgbClr val="000099"/>
              </a:buClr>
            </a:pPr>
            <a:r>
              <a:rPr lang="en-US" altLang="zh-CN" sz="2200" smtClean="0">
                <a:solidFill>
                  <a:srgbClr val="000000"/>
                </a:solidFill>
                <a:cs typeface="Arial" charset="0"/>
              </a:rPr>
              <a:t>The loopback interface must be configured before the OSPF process starts</a:t>
            </a:r>
          </a:p>
          <a:p>
            <a:pPr marL="627063" lvl="1" indent="0" defTabSz="814388" eaLnBrk="1" hangingPunct="1">
              <a:lnSpc>
                <a:spcPct val="110000"/>
              </a:lnSpc>
              <a:buClr>
                <a:srgbClr val="000099"/>
              </a:buClr>
            </a:pPr>
            <a:r>
              <a:rPr lang="en-US" altLang="zh-CN" sz="2200" smtClean="0">
                <a:solidFill>
                  <a:srgbClr val="000000"/>
                </a:solidFill>
                <a:cs typeface="Arial" charset="0"/>
              </a:rPr>
              <a:t>When configuring loopbacks, use a /32 mask to avoid potential routing problems</a:t>
            </a:r>
          </a:p>
          <a:p>
            <a:pPr marL="627063" lvl="1" indent="0" defTabSz="814388" eaLnBrk="1" hangingPunct="1">
              <a:lnSpc>
                <a:spcPct val="110000"/>
              </a:lnSpc>
              <a:buClr>
                <a:srgbClr val="000099"/>
              </a:buClr>
            </a:pPr>
            <a:r>
              <a:rPr lang="en-US" altLang="zh-CN" sz="2200" smtClean="0">
                <a:solidFill>
                  <a:srgbClr val="000000"/>
                </a:solidFill>
                <a:cs typeface="Arial" charset="0"/>
              </a:rPr>
              <a:t>It is recommended that you use the loopback address (private or public address) on all key routers in your OSPF based network.</a:t>
            </a:r>
          </a:p>
        </p:txBody>
      </p:sp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900113" y="2492375"/>
            <a:ext cx="7848600" cy="9112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8000" tIns="36000" rIns="73025" bIns="72000" anchor="ctr">
            <a:spAutoFit/>
          </a:bodyPr>
          <a:lstStyle/>
          <a:p>
            <a:pPr eaLnBrk="0" hangingPunct="0">
              <a:lnSpc>
                <a:spcPct val="110000"/>
              </a:lnSpc>
              <a:defRPr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Router (config) # interface loopback </a:t>
            </a:r>
            <a:r>
              <a:rPr lang="en-US" altLang="zh-CN" sz="24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number</a:t>
            </a:r>
            <a:endParaRPr lang="en-US" altLang="zh-CN" sz="2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eaLnBrk="0" hangingPunct="0">
              <a:lnSpc>
                <a:spcPct val="110000"/>
              </a:lnSpc>
              <a:defRPr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Router (config-if) # ip address </a:t>
            </a:r>
            <a:r>
              <a:rPr lang="en-US" altLang="zh-CN" sz="24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address subnet-mask</a:t>
            </a:r>
          </a:p>
        </p:txBody>
      </p:sp>
      <p:sp>
        <p:nvSpPr>
          <p:cNvPr id="547845" name="Text Box 5"/>
          <p:cNvSpPr txBox="1">
            <a:spLocks noChangeArrowheads="1"/>
          </p:cNvSpPr>
          <p:nvPr/>
        </p:nvSpPr>
        <p:spPr bwMode="auto">
          <a:xfrm>
            <a:off x="0" y="6324600"/>
            <a:ext cx="9144000" cy="509588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3025" tIns="36512" rIns="73025" bIns="72000">
            <a:spAutoFit/>
          </a:bodyPr>
          <a:lstStyle/>
          <a:p>
            <a:pPr algn="ctr" eaLnBrk="0" hangingPunct="0">
              <a:lnSpc>
                <a:spcPct val="110000"/>
              </a:lnSpc>
              <a:defRPr/>
            </a:pPr>
            <a:r>
              <a:rPr lang="en-US" altLang="zh-CN" sz="2400" b="1" u="sng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宋体" pitchFamily="2" charset="-122"/>
              </a:rPr>
              <a:t>Note</a:t>
            </a: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宋体" pitchFamily="2" charset="-122"/>
              </a:rPr>
              <a:t>: </a:t>
            </a:r>
            <a:r>
              <a:rPr lang="en-US" altLang="zh-CN" sz="2400" i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宋体" pitchFamily="2" charset="-122"/>
              </a:rPr>
              <a:t>no shutdown</a:t>
            </a: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宋体" pitchFamily="2" charset="-122"/>
              </a:rPr>
              <a:t> command is not needed.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04800"/>
            <a:ext cx="8820150" cy="1216025"/>
          </a:xfrm>
        </p:spPr>
        <p:txBody>
          <a:bodyPr/>
          <a:lstStyle/>
          <a:p>
            <a:pPr defTabSz="814388" eaLnBrk="1" hangingPunct="1"/>
            <a:r>
              <a:rPr lang="en-US" altLang="zh-CN" sz="3200" smtClean="0">
                <a:cs typeface="Arial" charset="0"/>
              </a:rPr>
              <a:t>Configuring a Loopback Address Example</a:t>
            </a:r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84860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12_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828800"/>
            <a:ext cx="5997575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165475" y="119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1773238"/>
            <a:ext cx="3048000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200000"/>
              </a:lnSpc>
              <a:buClr>
                <a:schemeClr val="accent6"/>
              </a:buClr>
              <a:buSzPct val="120000"/>
              <a:buFont typeface="Wingdings" pitchFamily="2" charset="2"/>
              <a:buChar char="p"/>
              <a:defRPr/>
            </a:pPr>
            <a:r>
              <a:rPr lang="en-US" altLang="zh-CN" sz="2800" dirty="0">
                <a:solidFill>
                  <a:srgbClr val="00206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router rip </a:t>
            </a:r>
            <a:endParaRPr lang="en-US" altLang="zh-CN" sz="2800" dirty="0">
              <a:solidFill>
                <a:srgbClr val="002060"/>
              </a:solidFill>
              <a:latin typeface="Times New Roman" pitchFamily="18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Clr>
                <a:schemeClr val="accent6"/>
              </a:buClr>
              <a:buSzPct val="120000"/>
              <a:buFont typeface="Wingdings" pitchFamily="2" charset="2"/>
              <a:buChar char="p"/>
              <a:defRPr/>
            </a:pPr>
            <a:r>
              <a:rPr lang="en-US" altLang="zh-CN" sz="2800" dirty="0">
                <a:solidFill>
                  <a:srgbClr val="00206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network 1.0.0.0</a:t>
            </a:r>
            <a:endParaRPr lang="en-US" altLang="zh-CN" sz="2800" dirty="0">
              <a:solidFill>
                <a:srgbClr val="002060"/>
              </a:solidFill>
              <a:latin typeface="Times New Roman" pitchFamily="18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Clr>
                <a:schemeClr val="accent6"/>
              </a:buClr>
              <a:buSzPct val="120000"/>
              <a:buFont typeface="Wingdings" pitchFamily="2" charset="2"/>
              <a:buChar char="p"/>
              <a:defRPr/>
            </a:pPr>
            <a:r>
              <a:rPr lang="en-US" altLang="zh-CN" sz="2800" dirty="0">
                <a:solidFill>
                  <a:srgbClr val="00206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network 2.0.0.0 </a:t>
            </a:r>
            <a:endParaRPr lang="en-US" altLang="zh-CN" sz="2800" dirty="0">
              <a:solidFill>
                <a:srgbClr val="00206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RIP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8604250" cy="1216025"/>
          </a:xfrm>
        </p:spPr>
        <p:txBody>
          <a:bodyPr/>
          <a:lstStyle/>
          <a:p>
            <a:pPr defTabSz="814388" eaLnBrk="1" hangingPunct="1"/>
            <a:r>
              <a:rPr lang="en-US" altLang="zh-CN" smtClean="0"/>
              <a:t>Modifying OSPF Interface Priority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496300" cy="4495800"/>
          </a:xfrm>
        </p:spPr>
        <p:txBody>
          <a:bodyPr/>
          <a:lstStyle/>
          <a:p>
            <a:pPr marL="288925" indent="-288925" defTabSz="814388" eaLnBrk="1" hangingPunct="1">
              <a:lnSpc>
                <a:spcPct val="85000"/>
              </a:lnSpc>
            </a:pPr>
            <a:r>
              <a:rPr lang="en-US" altLang="zh-CN" sz="2400" smtClean="0"/>
              <a:t>To manipulate DR/BDR elections</a:t>
            </a:r>
          </a:p>
          <a:p>
            <a:pPr marL="627063" lvl="1" indent="0" defTabSz="814388" eaLnBrk="1" hangingPunct="1">
              <a:lnSpc>
                <a:spcPct val="85000"/>
              </a:lnSpc>
            </a:pPr>
            <a:endParaRPr lang="en-US" altLang="zh-CN" sz="2400" b="1" i="1" smtClean="0"/>
          </a:p>
          <a:p>
            <a:pPr marL="627063" lvl="1" indent="0" defTabSz="814388" eaLnBrk="1" hangingPunct="1">
              <a:lnSpc>
                <a:spcPct val="85000"/>
              </a:lnSpc>
            </a:pPr>
            <a:endParaRPr lang="en-US" altLang="zh-CN" sz="2400" b="1" i="1" smtClean="0"/>
          </a:p>
          <a:p>
            <a:pPr marL="627063" lvl="1" indent="0" defTabSz="814388" eaLnBrk="1" hangingPunct="1">
              <a:lnSpc>
                <a:spcPct val="85000"/>
              </a:lnSpc>
            </a:pPr>
            <a:r>
              <a:rPr lang="en-US" altLang="zh-CN" sz="2400" b="1" i="1" smtClean="0"/>
              <a:t>number</a:t>
            </a:r>
            <a:endParaRPr lang="en-US" altLang="zh-CN" sz="2400" smtClean="0"/>
          </a:p>
          <a:p>
            <a:pPr marL="965200" lvl="2" indent="0" defTabSz="814388" eaLnBrk="1" hangingPunct="1">
              <a:lnSpc>
                <a:spcPct val="85000"/>
              </a:lnSpc>
              <a:buClr>
                <a:srgbClr val="006600"/>
              </a:buClr>
              <a:buFont typeface="Wingdings" pitchFamily="2" charset="2"/>
              <a:buChar char="Ø"/>
            </a:pPr>
            <a:r>
              <a:rPr lang="en-US" altLang="zh-CN" sz="2400" smtClean="0"/>
              <a:t> Value: 0 ~ 255, default is 1</a:t>
            </a:r>
          </a:p>
          <a:p>
            <a:pPr marL="965200" lvl="2" indent="0" defTabSz="814388" eaLnBrk="1" hangingPunct="1">
              <a:lnSpc>
                <a:spcPct val="115000"/>
              </a:lnSpc>
              <a:buClr>
                <a:srgbClr val="006600"/>
              </a:buClr>
              <a:buFont typeface="Wingdings" pitchFamily="2" charset="2"/>
              <a:buChar char="Ø"/>
            </a:pPr>
            <a:r>
              <a:rPr lang="en-US" altLang="zh-CN" sz="2400" smtClean="0"/>
              <a:t> A priority of 0 indicates an interface cannot be elected as DR or BDR</a:t>
            </a:r>
          </a:p>
          <a:p>
            <a:pPr marL="965200" lvl="2" indent="0" defTabSz="814388" eaLnBrk="1" hangingPunct="1">
              <a:lnSpc>
                <a:spcPct val="85000"/>
              </a:lnSpc>
              <a:buClr>
                <a:schemeClr val="accent1"/>
              </a:buClr>
              <a:buFont typeface="Wingdings" pitchFamily="2" charset="2"/>
              <a:buChar char="Ø"/>
            </a:pPr>
            <a:endParaRPr lang="en-US" altLang="zh-CN" sz="2400" smtClean="0"/>
          </a:p>
          <a:p>
            <a:pPr marL="288925" indent="-288925" defTabSz="814388" eaLnBrk="1" hangingPunct="1">
              <a:lnSpc>
                <a:spcPct val="85000"/>
              </a:lnSpc>
            </a:pPr>
            <a:r>
              <a:rPr lang="en-US" altLang="zh-CN" sz="2400" smtClean="0"/>
              <a:t>Monitoring OSPF interface priority</a:t>
            </a:r>
          </a:p>
          <a:p>
            <a:pPr marL="965200" lvl="2" indent="0" defTabSz="814388" eaLnBrk="1" hangingPunct="1">
              <a:lnSpc>
                <a:spcPct val="85000"/>
              </a:lnSpc>
              <a:buClr>
                <a:schemeClr val="accent1"/>
              </a:buClr>
              <a:buFont typeface="Wingdings" pitchFamily="2" charset="2"/>
              <a:buChar char="Ø"/>
            </a:pPr>
            <a:endParaRPr lang="en-US" altLang="zh-CN" sz="2400" smtClean="0"/>
          </a:p>
        </p:txBody>
      </p:sp>
      <p:sp>
        <p:nvSpPr>
          <p:cNvPr id="551940" name="Rectangle 4"/>
          <p:cNvSpPr>
            <a:spLocks noChangeArrowheads="1"/>
          </p:cNvSpPr>
          <p:nvPr/>
        </p:nvSpPr>
        <p:spPr bwMode="auto">
          <a:xfrm>
            <a:off x="838200" y="2514600"/>
            <a:ext cx="7848600" cy="473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8000" tIns="36000" rIns="73025" bIns="72000" anchor="ctr">
            <a:spAutoFit/>
          </a:bodyPr>
          <a:lstStyle/>
          <a:p>
            <a:pPr eaLnBrk="0" hangingPunct="0"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Router (</a:t>
            </a:r>
            <a:r>
              <a:rPr lang="en-US" altLang="zh-CN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config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-if) # </a:t>
            </a:r>
            <a:r>
              <a:rPr lang="en-US" altLang="zh-CN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ip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ospf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priority </a:t>
            </a:r>
            <a:r>
              <a:rPr lang="en-US" altLang="zh-CN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number</a:t>
            </a:r>
          </a:p>
        </p:txBody>
      </p:sp>
      <p:sp>
        <p:nvSpPr>
          <p:cNvPr id="551941" name="Rectangle 5"/>
          <p:cNvSpPr>
            <a:spLocks noChangeArrowheads="1"/>
          </p:cNvSpPr>
          <p:nvPr/>
        </p:nvSpPr>
        <p:spPr bwMode="auto">
          <a:xfrm>
            <a:off x="762000" y="5638800"/>
            <a:ext cx="7848600" cy="473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8000" tIns="36000" rIns="73025" bIns="72000" anchor="ctr">
            <a:spAutoFit/>
          </a:bodyPr>
          <a:lstStyle/>
          <a:p>
            <a:pPr eaLnBrk="0" hangingPunct="0">
              <a:defRPr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Router # show ip ospf [interface </a:t>
            </a:r>
            <a:r>
              <a:rPr lang="en-US" altLang="zh-CN" sz="24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type number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]</a:t>
            </a:r>
            <a:endParaRPr lang="en-US" altLang="zh-CN" sz="2400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 smtClean="0">
                <a:cs typeface="Arial" charset="0"/>
              </a:rPr>
              <a:t>Setting OSPF Priority Example</a:t>
            </a: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8077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457200" y="5410200"/>
            <a:ext cx="868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Arial" charset="0"/>
                <a:cs typeface="Arial" charset="0"/>
              </a:rPr>
              <a:t>A router with the highest OSPF priority will win the election for DR</a:t>
            </a:r>
            <a:r>
              <a:rPr lang="en-GB" altLang="zh-CN" sz="2000" b="1">
                <a:latin typeface="Arial" charset="0"/>
                <a:cs typeface="Arial" charset="0"/>
              </a:rPr>
              <a:t>.</a:t>
            </a:r>
            <a:endParaRPr lang="en-US" altLang="zh-CN" sz="2000" b="1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 smtClean="0"/>
              <a:t>OSPF Cost = Metric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088" y="1884363"/>
            <a:ext cx="7996237" cy="3125787"/>
          </a:xfrm>
        </p:spPr>
        <p:txBody>
          <a:bodyPr/>
          <a:lstStyle/>
          <a:p>
            <a:pPr marL="288925" indent="-288925" defTabSz="814388" eaLnBrk="1" hangingPunct="1">
              <a:lnSpc>
                <a:spcPct val="85000"/>
              </a:lnSpc>
            </a:pPr>
            <a:r>
              <a:rPr lang="en-US" altLang="zh-CN" sz="2300" smtClean="0"/>
              <a:t>Cost is applied on all router link paths</a:t>
            </a:r>
          </a:p>
          <a:p>
            <a:pPr marL="288925" indent="-288925" defTabSz="814388" eaLnBrk="1" hangingPunct="1">
              <a:lnSpc>
                <a:spcPct val="85000"/>
              </a:lnSpc>
            </a:pPr>
            <a:r>
              <a:rPr lang="en-US" altLang="zh-CN" sz="2300" smtClean="0"/>
              <a:t>16 bits number (1 </a:t>
            </a:r>
            <a:r>
              <a:rPr lang="en-US" altLang="zh-CN" sz="2300" smtClean="0">
                <a:latin typeface="Arial" charset="0"/>
              </a:rPr>
              <a:t>–</a:t>
            </a:r>
            <a:r>
              <a:rPr lang="en-US" altLang="zh-CN" sz="2300" smtClean="0"/>
              <a:t> 65,535)</a:t>
            </a:r>
          </a:p>
          <a:p>
            <a:pPr marL="288925" indent="-288925" defTabSz="814388" eaLnBrk="1" hangingPunct="1">
              <a:lnSpc>
                <a:spcPct val="85000"/>
              </a:lnSpc>
            </a:pPr>
            <a:r>
              <a:rPr lang="en-US" altLang="zh-CN" sz="2300" smtClean="0"/>
              <a:t>Lower metric = more desirable</a:t>
            </a:r>
          </a:p>
          <a:p>
            <a:pPr marL="288925" indent="-288925" defTabSz="814388" eaLnBrk="1" hangingPunct="1">
              <a:lnSpc>
                <a:spcPct val="85000"/>
              </a:lnSpc>
            </a:pPr>
            <a:r>
              <a:rPr lang="en-US" altLang="zh-CN" sz="2300" smtClean="0"/>
              <a:t>Route decision is made on total cost of the path.</a:t>
            </a:r>
          </a:p>
          <a:p>
            <a:pPr marL="288925" indent="-288925" defTabSz="814388" eaLnBrk="1" hangingPunct="1">
              <a:lnSpc>
                <a:spcPct val="85000"/>
              </a:lnSpc>
            </a:pPr>
            <a:r>
              <a:rPr lang="en-US" altLang="zh-CN" sz="2300" smtClean="0"/>
              <a:t>Metric is derived from Bandwidth</a:t>
            </a:r>
          </a:p>
        </p:txBody>
      </p:sp>
      <p:grpSp>
        <p:nvGrpSpPr>
          <p:cNvPr id="67588" name="Group 4"/>
          <p:cNvGrpSpPr>
            <a:grpSpLocks/>
          </p:cNvGrpSpPr>
          <p:nvPr/>
        </p:nvGrpSpPr>
        <p:grpSpPr bwMode="auto">
          <a:xfrm>
            <a:off x="1254125" y="4283075"/>
            <a:ext cx="4246563" cy="746125"/>
            <a:chOff x="654" y="1598"/>
            <a:chExt cx="2675" cy="470"/>
          </a:xfrm>
        </p:grpSpPr>
        <p:sp>
          <p:nvSpPr>
            <p:cNvPr id="67590" name="Text Box 5"/>
            <p:cNvSpPr txBox="1">
              <a:spLocks noChangeArrowheads="1"/>
            </p:cNvSpPr>
            <p:nvPr/>
          </p:nvSpPr>
          <p:spPr bwMode="auto">
            <a:xfrm>
              <a:off x="2274" y="1598"/>
              <a:ext cx="103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2"/>
                  </a:solidFill>
                  <a:latin typeface="Arial" charset="0"/>
                </a:rPr>
                <a:t>100,000,000</a:t>
              </a:r>
            </a:p>
          </p:txBody>
        </p:sp>
        <p:sp>
          <p:nvSpPr>
            <p:cNvPr id="67591" name="Text Box 6"/>
            <p:cNvSpPr txBox="1">
              <a:spLocks noChangeArrowheads="1"/>
            </p:cNvSpPr>
            <p:nvPr/>
          </p:nvSpPr>
          <p:spPr bwMode="auto">
            <a:xfrm>
              <a:off x="2260" y="1830"/>
              <a:ext cx="106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latin typeface="Arial" charset="0"/>
                </a:rPr>
                <a:t>  </a:t>
              </a:r>
              <a:r>
                <a:rPr lang="en-US" altLang="zh-CN" sz="2000" b="1">
                  <a:solidFill>
                    <a:schemeClr val="tx2"/>
                  </a:solidFill>
                  <a:latin typeface="Arial" charset="0"/>
                </a:rPr>
                <a:t>Bandwidth</a:t>
              </a:r>
            </a:p>
          </p:txBody>
        </p:sp>
        <p:sp>
          <p:nvSpPr>
            <p:cNvPr id="67592" name="Text Box 7"/>
            <p:cNvSpPr txBox="1">
              <a:spLocks noChangeArrowheads="1"/>
            </p:cNvSpPr>
            <p:nvPr/>
          </p:nvSpPr>
          <p:spPr bwMode="auto">
            <a:xfrm>
              <a:off x="654" y="1724"/>
              <a:ext cx="1575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Arial" charset="0"/>
                </a:rPr>
                <a:t>Formula</a:t>
              </a:r>
              <a:r>
                <a:rPr lang="en-US" altLang="zh-CN" sz="2000" b="1">
                  <a:solidFill>
                    <a:srgbClr val="FF0000"/>
                  </a:solidFill>
                  <a:latin typeface="Arial" charset="0"/>
                </a:rPr>
                <a:t>     </a:t>
              </a:r>
              <a:r>
                <a:rPr lang="en-US" altLang="zh-CN" sz="2000" b="1">
                  <a:solidFill>
                    <a:schemeClr val="tx2"/>
                  </a:solidFill>
                  <a:latin typeface="Arial" charset="0"/>
                </a:rPr>
                <a:t>COST =</a:t>
              </a:r>
            </a:p>
          </p:txBody>
        </p:sp>
        <p:sp>
          <p:nvSpPr>
            <p:cNvPr id="67593" name="Line 8"/>
            <p:cNvSpPr>
              <a:spLocks noChangeShapeType="1"/>
            </p:cNvSpPr>
            <p:nvPr/>
          </p:nvSpPr>
          <p:spPr bwMode="auto">
            <a:xfrm>
              <a:off x="2240" y="1828"/>
              <a:ext cx="1062" cy="0"/>
            </a:xfrm>
            <a:prstGeom prst="line">
              <a:avLst/>
            </a:prstGeom>
            <a:noFill/>
            <a:ln w="28575">
              <a:solidFill>
                <a:srgbClr val="F8B7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3025" tIns="36512" rIns="73025" bIns="36512"/>
            <a:lstStyle/>
            <a:p>
              <a:endParaRPr lang="zh-CN" altLang="en-US"/>
            </a:p>
          </p:txBody>
        </p:sp>
      </p:grpSp>
      <p:sp>
        <p:nvSpPr>
          <p:cNvPr id="67589" name="Text Box 9"/>
          <p:cNvSpPr txBox="1">
            <a:spLocks noChangeArrowheads="1"/>
          </p:cNvSpPr>
          <p:nvPr/>
        </p:nvSpPr>
        <p:spPr bwMode="auto">
          <a:xfrm>
            <a:off x="1219200" y="5257800"/>
            <a:ext cx="65532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6600"/>
                </a:solidFill>
                <a:latin typeface="Arial" charset="0"/>
              </a:rPr>
              <a:t>OSPF Cost for T1 =  100,000,000 / 1,544,000  =</a:t>
            </a:r>
            <a:r>
              <a:rPr lang="en-US" altLang="zh-CN" sz="2000" b="1">
                <a:solidFill>
                  <a:srgbClr val="333399"/>
                </a:solidFill>
                <a:latin typeface="Arial" charset="0"/>
              </a:rPr>
              <a:t>  </a:t>
            </a:r>
            <a:r>
              <a:rPr lang="en-US" altLang="zh-CN" sz="2000" b="1">
                <a:solidFill>
                  <a:srgbClr val="FC1604"/>
                </a:solidFill>
                <a:latin typeface="Arial" charset="0"/>
              </a:rPr>
              <a:t>64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 smtClean="0"/>
              <a:t>OSPF Path Cost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375650" cy="4537075"/>
          </a:xfrm>
        </p:spPr>
        <p:txBody>
          <a:bodyPr/>
          <a:lstStyle/>
          <a:p>
            <a:pPr marL="288925" indent="-288925" defTabSz="814388" eaLnBrk="1" hangingPunct="1">
              <a:spcBef>
                <a:spcPct val="25000"/>
              </a:spcBef>
            </a:pPr>
            <a:r>
              <a:rPr lang="en-US" altLang="zh-CN" sz="2400" smtClean="0"/>
              <a:t>All interfaces connected to the same link must agree on the cost of that link. Otherwise, the link will be considered down</a:t>
            </a:r>
          </a:p>
          <a:p>
            <a:pPr marL="627063" lvl="1" indent="0" defTabSz="814388" eaLnBrk="1" hangingPunct="1"/>
            <a:r>
              <a:rPr lang="en-US" altLang="zh-CN" sz="2400" smtClean="0"/>
              <a:t>A Cisco router</a:t>
            </a:r>
            <a:r>
              <a:rPr lang="en-US" altLang="zh-CN" sz="2400" smtClean="0">
                <a:latin typeface="Arial" charset="0"/>
              </a:rPr>
              <a:t>’</a:t>
            </a:r>
            <a:r>
              <a:rPr lang="en-US" altLang="zh-CN" sz="2400" smtClean="0"/>
              <a:t>s default cost for a serial link is 1784 ( 56Kbps bandwidth )</a:t>
            </a:r>
          </a:p>
          <a:p>
            <a:pPr marL="627063" lvl="1" indent="0" defTabSz="814388" eaLnBrk="1" hangingPunct="1"/>
            <a:endParaRPr lang="en-US" altLang="zh-CN" sz="2400" smtClean="0"/>
          </a:p>
          <a:p>
            <a:pPr marL="288925" indent="-288925" defTabSz="814388" eaLnBrk="1" hangingPunct="1"/>
            <a:endParaRPr lang="en-US" altLang="zh-CN" sz="2400" smtClean="0">
              <a:solidFill>
                <a:srgbClr val="000000"/>
              </a:solidFill>
              <a:cs typeface="Arial" charset="0"/>
            </a:endParaRPr>
          </a:p>
          <a:p>
            <a:pPr marL="627063" lvl="1" indent="0" defTabSz="814388" eaLnBrk="1" hangingPunct="1"/>
            <a:r>
              <a:rPr lang="en-US" altLang="zh-CN" sz="2400" smtClean="0">
                <a:solidFill>
                  <a:srgbClr val="000000"/>
                </a:solidFill>
                <a:cs typeface="Arial" charset="0"/>
              </a:rPr>
              <a:t>If the line is a slower speed, you must specify the real link speed</a:t>
            </a:r>
          </a:p>
        </p:txBody>
      </p:sp>
      <p:sp>
        <p:nvSpPr>
          <p:cNvPr id="558084" name="Rectangle 4"/>
          <p:cNvSpPr>
            <a:spLocks noChangeArrowheads="1"/>
          </p:cNvSpPr>
          <p:nvPr/>
        </p:nvSpPr>
        <p:spPr bwMode="auto">
          <a:xfrm>
            <a:off x="1187450" y="4035425"/>
            <a:ext cx="7416800" cy="473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8000" tIns="36000" rIns="73025" bIns="72000" anchor="ctr">
            <a:spAutoFit/>
          </a:bodyPr>
          <a:lstStyle/>
          <a:p>
            <a:pPr eaLnBrk="0" hangingPunct="0">
              <a:defRPr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Router (config-if) # ip ospf cost </a:t>
            </a:r>
            <a:r>
              <a:rPr lang="en-US" altLang="zh-CN" sz="24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number</a:t>
            </a:r>
          </a:p>
        </p:txBody>
      </p:sp>
      <p:sp>
        <p:nvSpPr>
          <p:cNvPr id="558085" name="Rectangle 5"/>
          <p:cNvSpPr>
            <a:spLocks noChangeArrowheads="1"/>
          </p:cNvSpPr>
          <p:nvPr/>
        </p:nvSpPr>
        <p:spPr bwMode="auto">
          <a:xfrm>
            <a:off x="1196975" y="5692775"/>
            <a:ext cx="7340600" cy="473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8000" tIns="36000" rIns="73025" bIns="72000" anchor="ctr">
            <a:spAutoFit/>
          </a:bodyPr>
          <a:lstStyle/>
          <a:p>
            <a:pPr eaLnBrk="0" hangingPunct="0">
              <a:defRPr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Router (config-if) # bandwidth </a:t>
            </a:r>
            <a:r>
              <a:rPr lang="en-US" altLang="zh-CN" sz="24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number</a:t>
            </a:r>
          </a:p>
        </p:txBody>
      </p:sp>
      <p:sp>
        <p:nvSpPr>
          <p:cNvPr id="558086" name="AutoShape 6"/>
          <p:cNvSpPr>
            <a:spLocks/>
          </p:cNvSpPr>
          <p:nvPr/>
        </p:nvSpPr>
        <p:spPr bwMode="auto">
          <a:xfrm>
            <a:off x="7102475" y="3603625"/>
            <a:ext cx="1501775" cy="420688"/>
          </a:xfrm>
          <a:prstGeom prst="borderCallout2">
            <a:avLst>
              <a:gd name="adj1" fmla="val 27171"/>
              <a:gd name="adj2" fmla="val -5074"/>
              <a:gd name="adj3" fmla="val 27171"/>
              <a:gd name="adj4" fmla="val -25685"/>
              <a:gd name="adj5" fmla="val 137356"/>
              <a:gd name="adj6" fmla="val -46407"/>
            </a:avLst>
          </a:prstGeom>
          <a:solidFill>
            <a:srgbClr val="FFCC00"/>
          </a:solidFill>
          <a:ln w="57150">
            <a:solidFill>
              <a:srgbClr val="FFCC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36000" tIns="36512" rIns="36000" bIns="36512"/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宋体" pitchFamily="2" charset="-122"/>
              </a:rPr>
              <a:t>1 ~ 65535</a:t>
            </a:r>
          </a:p>
        </p:txBody>
      </p:sp>
      <p:sp>
        <p:nvSpPr>
          <p:cNvPr id="558087" name="AutoShape 7"/>
          <p:cNvSpPr>
            <a:spLocks/>
          </p:cNvSpPr>
          <p:nvPr/>
        </p:nvSpPr>
        <p:spPr bwMode="auto">
          <a:xfrm>
            <a:off x="7462838" y="5260975"/>
            <a:ext cx="1501775" cy="420688"/>
          </a:xfrm>
          <a:prstGeom prst="borderCallout2">
            <a:avLst>
              <a:gd name="adj1" fmla="val 27171"/>
              <a:gd name="adj2" fmla="val -5074"/>
              <a:gd name="adj3" fmla="val 27171"/>
              <a:gd name="adj4" fmla="val -25685"/>
              <a:gd name="adj5" fmla="val 137356"/>
              <a:gd name="adj6" fmla="val -46407"/>
            </a:avLst>
          </a:prstGeom>
          <a:solidFill>
            <a:srgbClr val="FFCC00"/>
          </a:solidFill>
          <a:ln w="57150">
            <a:solidFill>
              <a:srgbClr val="FFCC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36000" tIns="36512" rIns="36000" bIns="36512"/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宋体" pitchFamily="2" charset="-122"/>
              </a:rPr>
              <a:t>Kbps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6" grpId="0" animBg="1" autoUpdateAnimBg="0"/>
      <p:bldP spid="558087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 sz="3000" smtClean="0">
                <a:cs typeface="Arial" charset="0"/>
              </a:rPr>
              <a:t>Modifying OSPF Cost Metric Example</a:t>
            </a:r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00213"/>
            <a:ext cx="6924675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860800"/>
            <a:ext cx="68770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755650" y="4941888"/>
            <a:ext cx="777875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>
              <a:buClr>
                <a:srgbClr val="000099"/>
              </a:buClr>
              <a:buFont typeface="Wingdings" pitchFamily="2" charset="2"/>
              <a:buChar char="n"/>
            </a:pPr>
            <a:r>
              <a:rPr lang="en-US" altLang="zh-CN" b="1">
                <a:latin typeface="Arial" charset="0"/>
              </a:rPr>
              <a:t>A common situation requiring a cost change is in a multi-vendor routing environment. A cost change would ensure that one vendor’s cost value would match another vendor’s cost value. </a:t>
            </a:r>
          </a:p>
          <a:p>
            <a:pPr>
              <a:buClr>
                <a:srgbClr val="000099"/>
              </a:buClr>
              <a:buFont typeface="Wingdings" pitchFamily="2" charset="2"/>
              <a:buChar char="n"/>
            </a:pPr>
            <a:r>
              <a:rPr lang="en-US" altLang="zh-CN" b="1">
                <a:latin typeface="Arial" charset="0"/>
              </a:rPr>
              <a:t>Another situation is when Gigabit Ethernet is being used. The default cost assigns the lowest cost value of 1 to a 100 Mbps link.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 smtClean="0"/>
              <a:t>Configuring OSPF Timers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4838" cy="2924175"/>
          </a:xfrm>
        </p:spPr>
        <p:txBody>
          <a:bodyPr/>
          <a:lstStyle/>
          <a:p>
            <a:pPr marL="288925" indent="-288925" defTabSz="814388" eaLnBrk="1" hangingPunct="1">
              <a:lnSpc>
                <a:spcPct val="90000"/>
              </a:lnSpc>
            </a:pPr>
            <a:r>
              <a:rPr lang="en-US" altLang="zh-CN" sz="2100" smtClean="0"/>
              <a:t>All routers in an OSPF area must agree on the same hello interval and the same dead intervals , default:</a:t>
            </a:r>
          </a:p>
          <a:p>
            <a:pPr marL="627063" lvl="1" indent="0" defTabSz="814388" eaLnBrk="1" hangingPunct="1">
              <a:lnSpc>
                <a:spcPct val="90000"/>
              </a:lnSpc>
            </a:pPr>
            <a:r>
              <a:rPr lang="en-US" altLang="zh-CN" sz="2200" smtClean="0"/>
              <a:t>10 seconds for links with T1 or greater (broadcast )</a:t>
            </a:r>
          </a:p>
          <a:p>
            <a:pPr marL="627063" lvl="1" indent="0" defTabSz="814388" eaLnBrk="1" hangingPunct="1">
              <a:lnSpc>
                <a:spcPct val="90000"/>
              </a:lnSpc>
            </a:pPr>
            <a:r>
              <a:rPr lang="en-US" altLang="zh-CN" sz="2200" smtClean="0"/>
              <a:t>30 seconds for links with less than T1 (non-broadcast)</a:t>
            </a:r>
          </a:p>
          <a:p>
            <a:pPr marL="627063" lvl="1" indent="0" defTabSz="814388" eaLnBrk="1" hangingPunct="1">
              <a:lnSpc>
                <a:spcPct val="90000"/>
              </a:lnSpc>
            </a:pPr>
            <a:r>
              <a:rPr lang="en-US" altLang="zh-CN" sz="2200" smtClean="0"/>
              <a:t>Dead interval = 4 * hello interval</a:t>
            </a:r>
          </a:p>
          <a:p>
            <a:pPr marL="288925" indent="-288925" defTabSz="814388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zh-CN" sz="2100" smtClean="0"/>
              <a:t>Changing the hello interval</a:t>
            </a:r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611188" y="4529138"/>
            <a:ext cx="8208962" cy="982662"/>
          </a:xfrm>
          <a:prstGeom prst="rect">
            <a:avLst/>
          </a:prstGeom>
          <a:solidFill>
            <a:srgbClr val="9900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lIns="72000" tIns="72000" rIns="73025" bIns="108000" anchor="ctr">
            <a:spAutoFit/>
          </a:bodyPr>
          <a:lstStyle/>
          <a:p>
            <a:pPr eaLnBrk="0" hangingPunct="0">
              <a:lnSpc>
                <a:spcPct val="110000"/>
              </a:lnSpc>
              <a:defRPr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Router(config-if)# ip ospf hello-interval </a:t>
            </a:r>
            <a:r>
              <a:rPr lang="en-US" altLang="zh-CN" sz="24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seconds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Router(config-if)# ip ospf dead-interval </a:t>
            </a:r>
            <a:r>
              <a:rPr lang="en-US" altLang="zh-CN" sz="24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seconds</a:t>
            </a:r>
            <a:endParaRPr lang="en-US" altLang="zh-CN" sz="2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566277" name="Text Box 5"/>
          <p:cNvSpPr txBox="1">
            <a:spLocks noChangeArrowheads="1"/>
          </p:cNvSpPr>
          <p:nvPr/>
        </p:nvSpPr>
        <p:spPr bwMode="auto">
          <a:xfrm>
            <a:off x="611188" y="5613400"/>
            <a:ext cx="8208962" cy="777875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3025" tIns="36512" rIns="73025" bIns="72000">
            <a:spAutoFit/>
          </a:bodyPr>
          <a:lstStyle/>
          <a:p>
            <a:pPr eaLnBrk="0" hangingPunct="0">
              <a:lnSpc>
                <a:spcPct val="110000"/>
              </a:lnSpc>
              <a:defRPr/>
            </a:pPr>
            <a:r>
              <a:rPr lang="en-US" altLang="zh-CN" sz="2000" b="1" u="sng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宋体" pitchFamily="2" charset="-122"/>
              </a:rPr>
              <a:t>Note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宋体" pitchFamily="2" charset="-122"/>
              </a:rPr>
              <a:t>: The dead interval will automatically adjust to four times the new hello interval.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 smtClean="0"/>
              <a:t>Configuring OSPF Timers Example</a:t>
            </a: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16113"/>
            <a:ext cx="78486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图片 7" descr="04.png"/>
          <p:cNvPicPr>
            <a:picLocks noChangeAspect="1"/>
          </p:cNvPicPr>
          <p:nvPr/>
        </p:nvPicPr>
        <p:blipFill>
          <a:blip r:embed="rId4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0" y="1238250"/>
            <a:ext cx="9144000" cy="61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786182" y="2857496"/>
            <a:ext cx="1871025" cy="70788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cap="all" dirty="0">
                <a:ln w="0"/>
                <a:solidFill>
                  <a:srgbClr val="006600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Arial" pitchFamily="34" charset="0"/>
                <a:ea typeface="+mn-ea"/>
                <a:cs typeface="Arial" pitchFamily="34" charset="0"/>
              </a:rPr>
              <a:t>谢 谢！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RIP v2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smtClean="0"/>
              <a:t>RIP v2 is an improved version of RIP v1 and shares the following features:  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smtClean="0"/>
              <a:t>It is a distance vector protocol that uses a hop count metric.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smtClean="0"/>
              <a:t>It uses holddown timers to prevent routing loops </a:t>
            </a:r>
            <a:r>
              <a:rPr lang="en-US" altLang="zh-CN" sz="2400" smtClean="0">
                <a:latin typeface="Tahoma" pitchFamily="34" charset="0"/>
              </a:rPr>
              <a:t>–</a:t>
            </a:r>
            <a:r>
              <a:rPr lang="en-US" altLang="zh-CN" sz="2400" smtClean="0"/>
              <a:t> default is 180 seconds.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smtClean="0"/>
              <a:t>It uses split horizon to prevent routing loops.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smtClean="0"/>
              <a:t>It uses 16 hops as a metric for infinite distance.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 smtClean="0"/>
              <a:t>Comparing RIP</a:t>
            </a:r>
            <a:r>
              <a:rPr lang="en-GB" altLang="zh-CN" smtClean="0"/>
              <a:t>v</a:t>
            </a:r>
            <a:r>
              <a:rPr lang="en-US" altLang="zh-CN" smtClean="0"/>
              <a:t>1 and RIP</a:t>
            </a:r>
            <a:r>
              <a:rPr lang="en-GB" altLang="zh-CN" smtClean="0"/>
              <a:t>v</a:t>
            </a:r>
            <a:r>
              <a:rPr lang="en-US" altLang="zh-CN" smtClean="0"/>
              <a:t>2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714500"/>
            <a:ext cx="88931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RIP v2 Configuration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73238"/>
            <a:ext cx="8567738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600" smtClean="0"/>
              <a:t>The </a:t>
            </a:r>
            <a:r>
              <a:rPr lang="en-US" altLang="zh-CN" sz="2600" smtClean="0">
                <a:solidFill>
                  <a:schemeClr val="hlink"/>
                </a:solidFill>
              </a:rPr>
              <a:t>router</a:t>
            </a:r>
            <a:r>
              <a:rPr lang="en-US" altLang="zh-CN" sz="2600" smtClean="0"/>
              <a:t> command starts the routing process. 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600" smtClean="0"/>
              <a:t>The </a:t>
            </a:r>
            <a:r>
              <a:rPr lang="en-US" altLang="zh-CN" sz="2600" smtClean="0">
                <a:solidFill>
                  <a:schemeClr val="hlink"/>
                </a:solidFill>
              </a:rPr>
              <a:t>network</a:t>
            </a:r>
            <a:r>
              <a:rPr lang="en-US" altLang="zh-CN" sz="2600" smtClean="0"/>
              <a:t> command causes the implementation of the following three functions: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 smtClean="0"/>
              <a:t>The routing updates are multicast out an interface.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 smtClean="0"/>
              <a:t>The routing updates are processed if they enter that same interface.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 smtClean="0"/>
              <a:t>The subnet that is directly connected to that interface is advertised.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7047</TotalTime>
  <Words>3235</Words>
  <Application>Microsoft Office PowerPoint</Application>
  <PresentationFormat>全屏显示(4:3)</PresentationFormat>
  <Paragraphs>610</Paragraphs>
  <Slides>67</Slides>
  <Notes>67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67</vt:i4>
      </vt:variant>
    </vt:vector>
  </HeadingPairs>
  <TitlesOfParts>
    <vt:vector size="77" baseType="lpstr">
      <vt:lpstr>宋体</vt:lpstr>
      <vt:lpstr>Arial</vt:lpstr>
      <vt:lpstr>Helvetica</vt:lpstr>
      <vt:lpstr>Tahoma</vt:lpstr>
      <vt:lpstr>Times New Roman</vt:lpstr>
      <vt:lpstr>Verdana</vt:lpstr>
      <vt:lpstr>Wingdings</vt:lpstr>
      <vt:lpstr>Profile</vt:lpstr>
      <vt:lpstr>Bitmap Image</vt:lpstr>
      <vt:lpstr>位图图像</vt:lpstr>
      <vt:lpstr>Routing Protocols</vt:lpstr>
      <vt:lpstr>Routing and Routers</vt:lpstr>
      <vt:lpstr>RIP History</vt:lpstr>
      <vt:lpstr>RIP History</vt:lpstr>
      <vt:lpstr>RIP Configuration</vt:lpstr>
      <vt:lpstr>RIP Configuration</vt:lpstr>
      <vt:lpstr>RIP v2</vt:lpstr>
      <vt:lpstr>Comparing RIPv1 and RIPv2</vt:lpstr>
      <vt:lpstr>RIP v2 Configuration</vt:lpstr>
      <vt:lpstr>RIP v2 Configuration Example</vt:lpstr>
      <vt:lpstr>Verifying &amp;Troubleshooting</vt:lpstr>
      <vt:lpstr>PowerPoint 演示文稿</vt:lpstr>
      <vt:lpstr>PowerPoint 演示文稿</vt:lpstr>
      <vt:lpstr>PowerPoint 演示文稿</vt:lpstr>
      <vt:lpstr>Routing and Routers</vt:lpstr>
      <vt:lpstr>OSPF Overview</vt:lpstr>
      <vt:lpstr>Routing Information</vt:lpstr>
      <vt:lpstr>OSPF vs. RIP</vt:lpstr>
      <vt:lpstr>OSPF vs. RIP (cont.)</vt:lpstr>
      <vt:lpstr>OSPF Feature</vt:lpstr>
      <vt:lpstr>OSPF Terminology</vt:lpstr>
      <vt:lpstr>OSPF Terminology</vt:lpstr>
      <vt:lpstr>OSPF Terminology</vt:lpstr>
      <vt:lpstr>OSPF Terminology</vt:lpstr>
      <vt:lpstr>OSPF Terminology</vt:lpstr>
      <vt:lpstr>OSPF Terminology</vt:lpstr>
      <vt:lpstr>OSPF Terminology</vt:lpstr>
      <vt:lpstr>OSPF Terminology</vt:lpstr>
      <vt:lpstr>OSPF Terminology</vt:lpstr>
      <vt:lpstr>OSPF Areas</vt:lpstr>
      <vt:lpstr>OSPF Areas Example</vt:lpstr>
      <vt:lpstr>OSPF Operations</vt:lpstr>
      <vt:lpstr>The shortest path algorithm </vt:lpstr>
      <vt:lpstr>Elect DR and BDR</vt:lpstr>
      <vt:lpstr>DR &amp; BDR</vt:lpstr>
      <vt:lpstr>OSPF in Multi-Access media</vt:lpstr>
      <vt:lpstr>OSPF Packets</vt:lpstr>
      <vt:lpstr>OSPF Hello Protocol</vt:lpstr>
      <vt:lpstr>OSPF Packet Header</vt:lpstr>
      <vt:lpstr>OSPF Hello Protocol</vt:lpstr>
      <vt:lpstr>Which Router will be DR?</vt:lpstr>
      <vt:lpstr>Steps in the Operation of OSPF</vt:lpstr>
      <vt:lpstr>Steps in the Operation of OSPF</vt:lpstr>
      <vt:lpstr>Steps in the Operation of OSPF</vt:lpstr>
      <vt:lpstr>Review: OSPF Operation</vt:lpstr>
      <vt:lpstr>Step 1: Establish Router Adjacencies</vt:lpstr>
      <vt:lpstr>Step 2: Elect a DR and a BDR</vt:lpstr>
      <vt:lpstr>Step 2: Elect a DR and a BDR</vt:lpstr>
      <vt:lpstr>Step 3: Discover Routes</vt:lpstr>
      <vt:lpstr>4. Select Appropriate Routes</vt:lpstr>
      <vt:lpstr>5. Maintain Routing Information</vt:lpstr>
      <vt:lpstr>Maintaining Routing Information</vt:lpstr>
      <vt:lpstr>Maintaining Routing Information</vt:lpstr>
      <vt:lpstr>Maintaining Routing Information</vt:lpstr>
      <vt:lpstr>Maintaining Routing Information</vt:lpstr>
      <vt:lpstr>Basic OSPF Configuration</vt:lpstr>
      <vt:lpstr>Basic OSPF Configuration</vt:lpstr>
      <vt:lpstr>Configuring a Loopback Address</vt:lpstr>
      <vt:lpstr>Configuring a Loopback Address Example</vt:lpstr>
      <vt:lpstr>Modifying OSPF Interface Priority</vt:lpstr>
      <vt:lpstr>Setting OSPF Priority Example</vt:lpstr>
      <vt:lpstr>OSPF Cost = Metric</vt:lpstr>
      <vt:lpstr>OSPF Path Cost</vt:lpstr>
      <vt:lpstr>Modifying OSPF Cost Metric Example</vt:lpstr>
      <vt:lpstr>Configuring OSPF Timers</vt:lpstr>
      <vt:lpstr>Configuring OSPF Timers Example</vt:lpstr>
      <vt:lpstr>PowerPoint 演示文稿</vt:lpstr>
    </vt:vector>
  </TitlesOfParts>
  <Company>南京大学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南京大学软件学院建院方案汇报</dc:title>
  <dc:creator>骆斌</dc:creator>
  <cp:lastModifiedBy>liufeng</cp:lastModifiedBy>
  <cp:revision>185</cp:revision>
  <dcterms:created xsi:type="dcterms:W3CDTF">2002-05-31T00:39:28Z</dcterms:created>
  <dcterms:modified xsi:type="dcterms:W3CDTF">2020-04-23T07:36:31Z</dcterms:modified>
</cp:coreProperties>
</file>