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5"/>
  </p:notesMasterIdLst>
  <p:handoutMasterIdLst>
    <p:handoutMasterId r:id="rId76"/>
  </p:handoutMasterIdLst>
  <p:sldIdLst>
    <p:sldId id="431" r:id="rId2"/>
    <p:sldId id="347" r:id="rId3"/>
    <p:sldId id="349" r:id="rId4"/>
    <p:sldId id="353" r:id="rId5"/>
    <p:sldId id="354" r:id="rId6"/>
    <p:sldId id="355" r:id="rId7"/>
    <p:sldId id="356" r:id="rId8"/>
    <p:sldId id="357" r:id="rId9"/>
    <p:sldId id="421" r:id="rId10"/>
    <p:sldId id="422" r:id="rId11"/>
    <p:sldId id="423" r:id="rId12"/>
    <p:sldId id="424" r:id="rId13"/>
    <p:sldId id="425" r:id="rId14"/>
    <p:sldId id="359" r:id="rId15"/>
    <p:sldId id="360" r:id="rId16"/>
    <p:sldId id="361" r:id="rId17"/>
    <p:sldId id="362" r:id="rId18"/>
    <p:sldId id="364" r:id="rId19"/>
    <p:sldId id="365" r:id="rId20"/>
    <p:sldId id="420" r:id="rId21"/>
    <p:sldId id="435" r:id="rId22"/>
    <p:sldId id="366" r:id="rId23"/>
    <p:sldId id="367" r:id="rId24"/>
    <p:sldId id="368" r:id="rId25"/>
    <p:sldId id="369" r:id="rId26"/>
    <p:sldId id="371" r:id="rId27"/>
    <p:sldId id="372" r:id="rId28"/>
    <p:sldId id="373" r:id="rId29"/>
    <p:sldId id="374" r:id="rId30"/>
    <p:sldId id="375" r:id="rId31"/>
    <p:sldId id="376" r:id="rId32"/>
    <p:sldId id="426" r:id="rId33"/>
    <p:sldId id="384" r:id="rId34"/>
    <p:sldId id="432" r:id="rId35"/>
    <p:sldId id="385" r:id="rId36"/>
    <p:sldId id="387" r:id="rId37"/>
    <p:sldId id="443" r:id="rId38"/>
    <p:sldId id="444" r:id="rId39"/>
    <p:sldId id="445" r:id="rId40"/>
    <p:sldId id="446" r:id="rId41"/>
    <p:sldId id="427" r:id="rId42"/>
    <p:sldId id="389" r:id="rId43"/>
    <p:sldId id="390" r:id="rId44"/>
    <p:sldId id="391" r:id="rId45"/>
    <p:sldId id="392" r:id="rId46"/>
    <p:sldId id="393" r:id="rId47"/>
    <p:sldId id="394" r:id="rId48"/>
    <p:sldId id="395" r:id="rId49"/>
    <p:sldId id="428" r:id="rId50"/>
    <p:sldId id="397" r:id="rId51"/>
    <p:sldId id="398" r:id="rId52"/>
    <p:sldId id="399" r:id="rId53"/>
    <p:sldId id="400" r:id="rId54"/>
    <p:sldId id="401" r:id="rId55"/>
    <p:sldId id="402" r:id="rId56"/>
    <p:sldId id="403" r:id="rId57"/>
    <p:sldId id="404" r:id="rId58"/>
    <p:sldId id="405" r:id="rId59"/>
    <p:sldId id="406" r:id="rId60"/>
    <p:sldId id="407" r:id="rId61"/>
    <p:sldId id="408" r:id="rId62"/>
    <p:sldId id="409" r:id="rId63"/>
    <p:sldId id="410" r:id="rId64"/>
    <p:sldId id="411" r:id="rId65"/>
    <p:sldId id="412" r:id="rId66"/>
    <p:sldId id="413" r:id="rId67"/>
    <p:sldId id="429" r:id="rId68"/>
    <p:sldId id="414" r:id="rId69"/>
    <p:sldId id="415" r:id="rId70"/>
    <p:sldId id="416" r:id="rId71"/>
    <p:sldId id="417" r:id="rId72"/>
    <p:sldId id="418" r:id="rId73"/>
    <p:sldId id="430" r:id="rId74"/>
  </p:sldIdLst>
  <p:sldSz cx="9144000" cy="6858000" type="screen4x3"/>
  <p:notesSz cx="6640513" cy="9904413"/>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000066"/>
    <a:srgbClr val="003300"/>
    <a:srgbClr val="080808"/>
    <a:srgbClr val="660066"/>
    <a:srgbClr val="7261B1"/>
    <a:srgbClr val="1DA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5" autoAdjust="0"/>
    <p:restoredTop sz="79406" autoAdjust="0"/>
  </p:normalViewPr>
  <p:slideViewPr>
    <p:cSldViewPr>
      <p:cViewPr varScale="1">
        <p:scale>
          <a:sx n="69" d="100"/>
          <a:sy n="69" d="100"/>
        </p:scale>
        <p:origin x="20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5" name="Rectangle 3"/>
          <p:cNvSpPr>
            <a:spLocks noGrp="1" noChangeArrowheads="1"/>
          </p:cNvSpPr>
          <p:nvPr>
            <p:ph type="dt" sz="quarter" idx="1"/>
          </p:nvPr>
        </p:nvSpPr>
        <p:spPr bwMode="auto">
          <a:xfrm>
            <a:off x="3762375"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endParaRPr lang="en-US" altLang="zh-CN"/>
          </a:p>
        </p:txBody>
      </p:sp>
      <p:sp>
        <p:nvSpPr>
          <p:cNvPr id="59396" name="Rectangle 4"/>
          <p:cNvSpPr>
            <a:spLocks noGrp="1" noChangeArrowheads="1"/>
          </p:cNvSpPr>
          <p:nvPr>
            <p:ph type="ftr" sz="quarter" idx="2"/>
          </p:nvPr>
        </p:nvSpPr>
        <p:spPr bwMode="auto">
          <a:xfrm>
            <a:off x="0"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7" name="Rectangle 5"/>
          <p:cNvSpPr>
            <a:spLocks noGrp="1" noChangeArrowheads="1"/>
          </p:cNvSpPr>
          <p:nvPr>
            <p:ph type="sldNum" sz="quarter" idx="3"/>
          </p:nvPr>
        </p:nvSpPr>
        <p:spPr bwMode="auto">
          <a:xfrm>
            <a:off x="3762375"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fld id="{633873AC-B2A6-4FC8-9AEC-4739DE226EF2}" type="slidenum">
              <a:rPr lang="en-US" altLang="zh-CN"/>
              <a:pPr>
                <a:defRPr/>
              </a:pPr>
              <a:t>‹#›</a:t>
            </a:fld>
            <a:endParaRPr lang="en-US" altLang="zh-CN"/>
          </a:p>
        </p:txBody>
      </p:sp>
    </p:spTree>
    <p:extLst>
      <p:ext uri="{BB962C8B-B14F-4D97-AF65-F5344CB8AC3E}">
        <p14:creationId xmlns:p14="http://schemas.microsoft.com/office/powerpoint/2010/main" val="4134216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3" name="Rectangle 3"/>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5" name="Rectangle 5"/>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15046" name="Rectangle 6"/>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7" name="Rectangle 7"/>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362FC54C-3017-45E3-864D-9A19A753DEC0}" type="slidenum">
              <a:rPr lang="en-US" altLang="zh-CN"/>
              <a:pPr>
                <a:defRPr/>
              </a:pPr>
              <a:t>‹#›</a:t>
            </a:fld>
            <a:endParaRPr lang="en-US" altLang="zh-CN"/>
          </a:p>
        </p:txBody>
      </p:sp>
    </p:spTree>
    <p:extLst>
      <p:ext uri="{BB962C8B-B14F-4D97-AF65-F5344CB8AC3E}">
        <p14:creationId xmlns:p14="http://schemas.microsoft.com/office/powerpoint/2010/main" val="20578369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baike.baidu.com/item/802.1Q" TargetMode="External"/><Relationship Id="rId7" Type="http://schemas.openxmlformats.org/officeDocument/2006/relationships/hyperlink" Target="http://baike.baidu.com/item/%E4%B8%AD%E7%BB%A7%E9%93%BE%E8%B7%AF" TargetMode="External"/><Relationship Id="rId2" Type="http://schemas.openxmlformats.org/officeDocument/2006/relationships/slide" Target="../slides/slide61.xml"/><Relationship Id="rId1" Type="http://schemas.openxmlformats.org/officeDocument/2006/relationships/notesMaster" Target="../notesMasters/notesMaster1.xml"/><Relationship Id="rId6" Type="http://schemas.openxmlformats.org/officeDocument/2006/relationships/hyperlink" Target="http://baike.baidu.com/item/%E4%BA%A4%E6%8D%A2%E6%9C%BA" TargetMode="External"/><Relationship Id="rId5" Type="http://schemas.openxmlformats.org/officeDocument/2006/relationships/hyperlink" Target="http://baike.baidu.com/item/VLAN" TargetMode="External"/><Relationship Id="rId4" Type="http://schemas.openxmlformats.org/officeDocument/2006/relationships/hyperlink" Target="http://baike.baidu.com/item/%E4%B8%AD%E7%BB%A7%E7%AB%AF%E5%8F%A3"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charset="0"/>
              <a:ea typeface="宋体" charset="-122"/>
            </a:endParaRP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C4761B1-504E-4888-928C-87022CF2FC95}" type="slidenum">
              <a:rPr lang="zh-CN" altLang="en-US" smtClean="0">
                <a:latin typeface="Times New Roman" pitchFamily="18" charset="0"/>
              </a:rPr>
              <a:pPr eaLnBrk="1" hangingPunct="1"/>
              <a:t>1</a:t>
            </a:fld>
            <a:endParaRPr lang="zh-CN" altLang="en-US" smtClean="0">
              <a:latin typeface="Times New Roman" pitchFamily="18" charset="0"/>
            </a:endParaRPr>
          </a:p>
        </p:txBody>
      </p:sp>
    </p:spTree>
    <p:extLst>
      <p:ext uri="{BB962C8B-B14F-4D97-AF65-F5344CB8AC3E}">
        <p14:creationId xmlns:p14="http://schemas.microsoft.com/office/powerpoint/2010/main" val="1179314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C8600B7-9097-433C-AEEE-414C490CB957}" type="slidenum">
              <a:rPr lang="en-US" altLang="zh-CN" smtClean="0">
                <a:latin typeface="Times New Roman" pitchFamily="18" charset="0"/>
              </a:rPr>
              <a:pPr eaLnBrk="1" hangingPunct="1"/>
              <a:t>10</a:t>
            </a:fld>
            <a:endParaRPr lang="en-US" altLang="zh-CN" smtClean="0">
              <a:latin typeface="Times New Roman" pitchFamily="18" charset="0"/>
            </a:endParaRPr>
          </a:p>
        </p:txBody>
      </p:sp>
      <p:sp>
        <p:nvSpPr>
          <p:cNvPr id="86019" name="Rectangle 2"/>
          <p:cNvSpPr>
            <a:spLocks noGrp="1" noRot="1" noChangeAspect="1" noChangeArrowheads="1" noTextEdit="1"/>
          </p:cNvSpPr>
          <p:nvPr>
            <p:ph type="sldImg"/>
          </p:nvPr>
        </p:nvSpPr>
        <p:spPr>
          <a:xfrm>
            <a:off x="844550" y="742950"/>
            <a:ext cx="4953000" cy="3714750"/>
          </a:xfrm>
          <a:ln/>
        </p:spPr>
      </p:sp>
      <p:sp>
        <p:nvSpPr>
          <p:cNvPr id="8602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路由特有建立与远程网络和设备的远程访问连接，是接入</a:t>
            </a:r>
            <a:r>
              <a:rPr lang="en-US" altLang="zh-CN" dirty="0" smtClean="0">
                <a:ea typeface="宋体" charset="-122"/>
              </a:rPr>
              <a:t>WAN</a:t>
            </a:r>
            <a:r>
              <a:rPr lang="zh-CN" altLang="en-US" dirty="0" smtClean="0">
                <a:ea typeface="宋体" charset="-122"/>
              </a:rPr>
              <a:t>的唯一选择</a:t>
            </a:r>
            <a:endParaRPr lang="en-US" altLang="zh-CN" dirty="0" smtClean="0">
              <a:ea typeface="宋体" charset="-122"/>
            </a:endParaRPr>
          </a:p>
          <a:p>
            <a:pPr eaLnBrk="1" hangingPunct="1"/>
            <a:r>
              <a:rPr lang="zh-CN" altLang="en-US" dirty="0" smtClean="0">
                <a:ea typeface="宋体" charset="-122"/>
              </a:rPr>
              <a:t>从技术上讲，路由器和三层交换机在数据包交换操作上存在着明显区别。路由器一般由基于微处理器的软件路由引擎执行数据包交换，而三层交换机通过硬件执行数据包交换。</a:t>
            </a:r>
            <a:endParaRPr lang="en-US" altLang="zh-CN" dirty="0" smtClean="0">
              <a:ea typeface="宋体" charset="-122"/>
            </a:endParaRPr>
          </a:p>
          <a:p>
            <a:pPr eaLnBrk="1" hangingPunct="1"/>
            <a:r>
              <a:rPr lang="zh-CN" altLang="en-US" dirty="0" smtClean="0">
                <a:ea typeface="宋体" charset="-122"/>
              </a:rPr>
              <a:t>三层交换机在对第一个数据流进行路由后，它将会产生一个</a:t>
            </a:r>
            <a:r>
              <a:rPr lang="en-US" altLang="zh-CN" dirty="0" smtClean="0">
                <a:ea typeface="宋体" charset="-122"/>
              </a:rPr>
              <a:t>MAC</a:t>
            </a:r>
            <a:r>
              <a:rPr lang="zh-CN" altLang="en-US" dirty="0" smtClean="0">
                <a:ea typeface="宋体" charset="-122"/>
              </a:rPr>
              <a:t>地址与</a:t>
            </a:r>
            <a:r>
              <a:rPr lang="en-US" altLang="zh-CN" dirty="0" smtClean="0">
                <a:ea typeface="宋体" charset="-122"/>
              </a:rPr>
              <a:t>IP</a:t>
            </a:r>
            <a:r>
              <a:rPr lang="zh-CN" altLang="en-US" dirty="0" smtClean="0">
                <a:ea typeface="宋体" charset="-122"/>
              </a:rPr>
              <a:t>地址的映射表，当同样的数据流再次通过时，将根据此表直接从二层通过而不是再次路由，从而消除了路由器进行路由选择而造成网络的延迟，提高了数据包转发的效率。同时，三层交换机的路由查找是针对数据流的，它利用缓存技术，很容易利用</a:t>
            </a:r>
            <a:r>
              <a:rPr lang="en-US" altLang="zh-CN" dirty="0" smtClean="0">
                <a:ea typeface="宋体" charset="-122"/>
              </a:rPr>
              <a:t>ASIC</a:t>
            </a:r>
            <a:r>
              <a:rPr lang="zh-CN" altLang="en-US" dirty="0" smtClean="0">
                <a:ea typeface="宋体" charset="-122"/>
              </a:rPr>
              <a:t>技术来实现，因此，可以大大节约成本，并实现快速转发。而路由器的转发采用最长匹配的方式，实现复杂，通常使用软件来实现，转发效率较低。   </a:t>
            </a:r>
          </a:p>
          <a:p>
            <a:pPr eaLnBrk="1" hangingPunct="1"/>
            <a:r>
              <a:rPr lang="zh-CN" altLang="en-US" dirty="0" smtClean="0">
                <a:ea typeface="宋体" charset="-122"/>
              </a:rPr>
              <a:t>正因如此，从整体性能上比较的话，三层交换机的性能要远优于路由器，非常适用于数据交换频繁的局域网中；而路由器虽然路由功能非常强大，但它的数据包转发效率远低于三层交换机，更适合于数据交换不是很频繁的不同类型网络的互联，如局域网与互联网的互联。如果把路由器，特别是高档路由器用于局域网中，则在相当大程度上是一种浪费（就其强大的路由功能而言），而且还不能很好地满足局域网通信性能需求，影响子网间的正常通信 </a:t>
            </a:r>
            <a:endParaRPr lang="zh-CN" altLang="zh-CN" dirty="0" smtClean="0">
              <a:ea typeface="宋体" charset="-122"/>
            </a:endParaRPr>
          </a:p>
        </p:txBody>
      </p:sp>
    </p:spTree>
    <p:extLst>
      <p:ext uri="{BB962C8B-B14F-4D97-AF65-F5344CB8AC3E}">
        <p14:creationId xmlns:p14="http://schemas.microsoft.com/office/powerpoint/2010/main" val="1270853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10E2A3B-ECA5-4D92-89A5-A445F6AEA9AB}" type="slidenum">
              <a:rPr lang="en-US" altLang="zh-CN" smtClean="0">
                <a:latin typeface="Times New Roman" pitchFamily="18" charset="0"/>
              </a:rPr>
              <a:pPr eaLnBrk="1" hangingPunct="1"/>
              <a:t>11</a:t>
            </a:fld>
            <a:endParaRPr lang="en-US" altLang="zh-CN" smtClean="0">
              <a:latin typeface="Times New Roman" pitchFamily="18" charset="0"/>
            </a:endParaRPr>
          </a:p>
        </p:txBody>
      </p:sp>
      <p:sp>
        <p:nvSpPr>
          <p:cNvPr id="87043" name="Rectangle 2"/>
          <p:cNvSpPr>
            <a:spLocks noGrp="1" noRot="1" noChangeAspect="1" noChangeArrowheads="1" noTextEdit="1"/>
          </p:cNvSpPr>
          <p:nvPr>
            <p:ph type="sldImg"/>
          </p:nvPr>
        </p:nvSpPr>
        <p:spPr>
          <a:xfrm>
            <a:off x="844550" y="742950"/>
            <a:ext cx="4953000" cy="3714750"/>
          </a:xfrm>
          <a:ln/>
        </p:spPr>
      </p:sp>
      <p:sp>
        <p:nvSpPr>
          <p:cNvPr id="8704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第二层交换机和第三层交换机都是基于端口地址的端到端的交换过程，虽然这种基于</a:t>
            </a:r>
            <a:r>
              <a:rPr lang="en-US" altLang="zh-CN" dirty="0" smtClean="0"/>
              <a:t>MAC</a:t>
            </a:r>
            <a:r>
              <a:rPr lang="zh-CN" altLang="en-US" dirty="0" smtClean="0"/>
              <a:t>地址和</a:t>
            </a:r>
            <a:r>
              <a:rPr lang="en-US" altLang="zh-CN" dirty="0" smtClean="0"/>
              <a:t>IP</a:t>
            </a:r>
            <a:r>
              <a:rPr lang="zh-CN" altLang="en-US" dirty="0" smtClean="0"/>
              <a:t>地址的交换机技术，能够极大地提高各节点之间的数据传输率，但却无法根据端口主机的应用需求来自主确定或动态限制端口的交换过程和数据流量，即缺乏第四层智能应用交换需求。</a:t>
            </a:r>
            <a:endParaRPr lang="en-US" altLang="zh-CN" dirty="0" smtClean="0"/>
          </a:p>
          <a:p>
            <a:pPr eaLnBrk="1" hangingPunct="1"/>
            <a:r>
              <a:rPr lang="zh-CN" altLang="en-US" dirty="0" smtClean="0"/>
              <a:t>第四层交换机不仅可以完成端到端交换，还能根据端口主机的应用特点，确定或限制它的交换流量。简单地说，第四层交换机是基于传输层数据包的交换过程的，是一类基于</a:t>
            </a:r>
            <a:r>
              <a:rPr lang="en-US" altLang="zh-CN" dirty="0" smtClean="0"/>
              <a:t>TCP/IP</a:t>
            </a:r>
            <a:r>
              <a:rPr lang="zh-CN" altLang="en-US" dirty="0" smtClean="0"/>
              <a:t>协议应用层的用户应用交换需求的新型局域网交换机。第四层交换机支持</a:t>
            </a:r>
            <a:r>
              <a:rPr lang="en-US" altLang="zh-CN" dirty="0" smtClean="0"/>
              <a:t>TCP/UDP</a:t>
            </a:r>
            <a:r>
              <a:rPr lang="zh-CN" altLang="en-US" dirty="0" smtClean="0"/>
              <a:t>第四层以下的所有协议，可识别至少</a:t>
            </a:r>
            <a:r>
              <a:rPr lang="en-US" altLang="zh-CN" dirty="0" smtClean="0"/>
              <a:t>80</a:t>
            </a:r>
            <a:r>
              <a:rPr lang="zh-CN" altLang="en-US" dirty="0" smtClean="0"/>
              <a:t>个字节的数据包包头长度，可根据</a:t>
            </a:r>
            <a:r>
              <a:rPr lang="en-US" altLang="zh-CN" dirty="0" smtClean="0"/>
              <a:t>TCP/UDP</a:t>
            </a:r>
            <a:r>
              <a:rPr lang="zh-CN" altLang="en-US" dirty="0" smtClean="0"/>
              <a:t>端口号来区分数据包的应用类型，从而实现应用层的访问控制和服务质量保证。所以，与其说第四层交换机是硬件网络设备，还不如说它是软件网络管理系统。也就是说，第四层交换机是一类以软件技术为主，以硬件技术为辅的网络管理交换设备。</a:t>
            </a:r>
            <a:endParaRPr lang="zh-CN" altLang="zh-CN" dirty="0" smtClean="0">
              <a:ea typeface="宋体" charset="-122"/>
            </a:endParaRPr>
          </a:p>
        </p:txBody>
      </p:sp>
    </p:spTree>
    <p:extLst>
      <p:ext uri="{BB962C8B-B14F-4D97-AF65-F5344CB8AC3E}">
        <p14:creationId xmlns:p14="http://schemas.microsoft.com/office/powerpoint/2010/main" val="701096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F754E5B-144C-4724-A96B-F5296A9429BB}" type="slidenum">
              <a:rPr lang="en-US" altLang="zh-CN" smtClean="0">
                <a:latin typeface="Times New Roman" pitchFamily="18" charset="0"/>
              </a:rPr>
              <a:pPr eaLnBrk="1" hangingPunct="1"/>
              <a:t>12</a:t>
            </a:fld>
            <a:endParaRPr lang="en-US" altLang="zh-CN" smtClean="0">
              <a:latin typeface="Times New Roman" pitchFamily="18" charset="0"/>
            </a:endParaRPr>
          </a:p>
        </p:txBody>
      </p:sp>
      <p:sp>
        <p:nvSpPr>
          <p:cNvPr id="88067" name="Rectangle 2"/>
          <p:cNvSpPr>
            <a:spLocks noGrp="1" noRot="1" noChangeAspect="1" noChangeArrowheads="1" noTextEdit="1"/>
          </p:cNvSpPr>
          <p:nvPr>
            <p:ph type="sldImg"/>
          </p:nvPr>
        </p:nvSpPr>
        <p:spPr>
          <a:xfrm>
            <a:off x="844550" y="742950"/>
            <a:ext cx="4953000" cy="3714750"/>
          </a:xfrm>
          <a:ln/>
        </p:spPr>
      </p:sp>
      <p:sp>
        <p:nvSpPr>
          <p:cNvPr id="880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0498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F243E42-6134-451F-8BC6-84862F491535}"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89091" name="Rectangle 2"/>
          <p:cNvSpPr>
            <a:spLocks noGrp="1" noRot="1" noChangeAspect="1" noChangeArrowheads="1" noTextEdit="1"/>
          </p:cNvSpPr>
          <p:nvPr>
            <p:ph type="sldImg"/>
          </p:nvPr>
        </p:nvSpPr>
        <p:spPr>
          <a:xfrm>
            <a:off x="844550" y="742950"/>
            <a:ext cx="4953000" cy="3714750"/>
          </a:xfrm>
          <a:ln/>
        </p:spPr>
      </p:sp>
      <p:sp>
        <p:nvSpPr>
          <p:cNvPr id="8909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677478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B55269E-302E-448E-9F92-8F7BD95095BC}"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90115" name="Rectangle 2"/>
          <p:cNvSpPr>
            <a:spLocks noGrp="1" noRot="1" noChangeAspect="1" noChangeArrowheads="1" noTextEdit="1"/>
          </p:cNvSpPr>
          <p:nvPr>
            <p:ph type="sldImg"/>
          </p:nvPr>
        </p:nvSpPr>
        <p:spPr>
          <a:xfrm>
            <a:off x="844550" y="742950"/>
            <a:ext cx="4953000" cy="3714750"/>
          </a:xfrm>
          <a:ln/>
        </p:spPr>
      </p:sp>
      <p:sp>
        <p:nvSpPr>
          <p:cNvPr id="9011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4988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16C3E03-5A51-4DDD-926E-647148DD75C3}" type="slidenum">
              <a:rPr lang="en-US" altLang="zh-CN" smtClean="0">
                <a:latin typeface="Times New Roman" pitchFamily="18" charset="0"/>
              </a:rPr>
              <a:pPr eaLnBrk="1" hangingPunct="1"/>
              <a:t>15</a:t>
            </a:fld>
            <a:endParaRPr lang="en-US" altLang="zh-CN" smtClean="0">
              <a:latin typeface="Times New Roman" pitchFamily="18" charset="0"/>
            </a:endParaRPr>
          </a:p>
        </p:txBody>
      </p:sp>
      <p:sp>
        <p:nvSpPr>
          <p:cNvPr id="91139" name="Rectangle 2"/>
          <p:cNvSpPr>
            <a:spLocks noGrp="1" noRot="1" noChangeAspect="1" noChangeArrowheads="1" noTextEdit="1"/>
          </p:cNvSpPr>
          <p:nvPr>
            <p:ph type="sldImg"/>
          </p:nvPr>
        </p:nvSpPr>
        <p:spPr>
          <a:xfrm>
            <a:off x="844550" y="742950"/>
            <a:ext cx="4953000" cy="3714750"/>
          </a:xfrm>
          <a:ln/>
        </p:spPr>
      </p:sp>
      <p:sp>
        <p:nvSpPr>
          <p:cNvPr id="9114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826315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25BBBDC-1EC6-4F63-A437-9A715E9016DD}" type="slidenum">
              <a:rPr lang="en-US" altLang="zh-CN" smtClean="0">
                <a:latin typeface="Times New Roman" pitchFamily="18" charset="0"/>
              </a:rPr>
              <a:pPr eaLnBrk="1" hangingPunct="1"/>
              <a:t>16</a:t>
            </a:fld>
            <a:endParaRPr lang="en-US" altLang="zh-CN" smtClean="0">
              <a:latin typeface="Times New Roman" pitchFamily="18" charset="0"/>
            </a:endParaRPr>
          </a:p>
        </p:txBody>
      </p:sp>
      <p:sp>
        <p:nvSpPr>
          <p:cNvPr id="92163" name="Rectangle 2"/>
          <p:cNvSpPr>
            <a:spLocks noGrp="1" noRot="1" noChangeAspect="1" noChangeArrowheads="1" noTextEdit="1"/>
          </p:cNvSpPr>
          <p:nvPr>
            <p:ph type="sldImg"/>
          </p:nvPr>
        </p:nvSpPr>
        <p:spPr>
          <a:xfrm>
            <a:off x="844550" y="742950"/>
            <a:ext cx="4953000" cy="3714750"/>
          </a:xfrm>
          <a:ln/>
        </p:spPr>
      </p:sp>
      <p:sp>
        <p:nvSpPr>
          <p:cNvPr id="9216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86765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D385539-52A7-4EE9-9913-9D7FDD91B17D}" type="slidenum">
              <a:rPr lang="en-US" altLang="zh-CN" smtClean="0">
                <a:latin typeface="Times New Roman" pitchFamily="18" charset="0"/>
              </a:rPr>
              <a:pPr eaLnBrk="1" hangingPunct="1"/>
              <a:t>17</a:t>
            </a:fld>
            <a:endParaRPr lang="en-US" altLang="zh-CN" smtClean="0">
              <a:latin typeface="Times New Roman" pitchFamily="18" charset="0"/>
            </a:endParaRPr>
          </a:p>
        </p:txBody>
      </p:sp>
      <p:sp>
        <p:nvSpPr>
          <p:cNvPr id="93187" name="Rectangle 2"/>
          <p:cNvSpPr>
            <a:spLocks noGrp="1" noRot="1" noChangeAspect="1" noChangeArrowheads="1" noTextEdit="1"/>
          </p:cNvSpPr>
          <p:nvPr>
            <p:ph type="sldImg"/>
          </p:nvPr>
        </p:nvSpPr>
        <p:spPr>
          <a:xfrm>
            <a:off x="844550" y="742950"/>
            <a:ext cx="4953000" cy="3714750"/>
          </a:xfrm>
          <a:ln/>
        </p:spPr>
      </p:sp>
      <p:sp>
        <p:nvSpPr>
          <p:cNvPr id="9318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89608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A5C46F2-BF02-4BBE-8E1E-A64A8C2BE157}" type="slidenum">
              <a:rPr lang="en-US" altLang="zh-CN" smtClean="0">
                <a:latin typeface="Times New Roman" pitchFamily="18" charset="0"/>
              </a:rPr>
              <a:pPr eaLnBrk="1" hangingPunct="1"/>
              <a:t>18</a:t>
            </a:fld>
            <a:endParaRPr lang="en-US" altLang="zh-CN" smtClean="0">
              <a:latin typeface="Times New Roman" pitchFamily="18" charset="0"/>
            </a:endParaRPr>
          </a:p>
        </p:txBody>
      </p:sp>
      <p:sp>
        <p:nvSpPr>
          <p:cNvPr id="94211" name="Rectangle 2"/>
          <p:cNvSpPr>
            <a:spLocks noGrp="1" noRot="1" noChangeAspect="1" noChangeArrowheads="1" noTextEdit="1"/>
          </p:cNvSpPr>
          <p:nvPr>
            <p:ph type="sldImg"/>
          </p:nvPr>
        </p:nvSpPr>
        <p:spPr>
          <a:xfrm>
            <a:off x="844550" y="742950"/>
            <a:ext cx="4953000" cy="3714750"/>
          </a:xfrm>
          <a:ln/>
        </p:spPr>
      </p:sp>
      <p:sp>
        <p:nvSpPr>
          <p:cNvPr id="9421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37341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2507EE3-3A9A-4149-A875-E68B1364DF91}" type="slidenum">
              <a:rPr lang="en-US" altLang="zh-CN" smtClean="0">
                <a:latin typeface="Times New Roman" pitchFamily="18" charset="0"/>
              </a:rPr>
              <a:pPr eaLnBrk="1" hangingPunct="1"/>
              <a:t>19</a:t>
            </a:fld>
            <a:endParaRPr lang="en-US" altLang="zh-CN" smtClean="0">
              <a:latin typeface="Times New Roman" pitchFamily="18" charset="0"/>
            </a:endParaRPr>
          </a:p>
        </p:txBody>
      </p:sp>
      <p:sp>
        <p:nvSpPr>
          <p:cNvPr id="95235" name="Rectangle 2"/>
          <p:cNvSpPr>
            <a:spLocks noGrp="1" noRot="1" noChangeAspect="1" noChangeArrowheads="1" noTextEdit="1"/>
          </p:cNvSpPr>
          <p:nvPr>
            <p:ph type="sldImg"/>
          </p:nvPr>
        </p:nvSpPr>
        <p:spPr>
          <a:xfrm>
            <a:off x="844550" y="742950"/>
            <a:ext cx="4953000" cy="3714750"/>
          </a:xfrm>
          <a:ln/>
        </p:spPr>
      </p:sp>
      <p:sp>
        <p:nvSpPr>
          <p:cNvPr id="952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a typeface="宋体" charset="-122"/>
              </a:rPr>
              <a:t>STP </a:t>
            </a:r>
            <a:r>
              <a:rPr lang="zh-CN" altLang="en-US" dirty="0" smtClean="0">
                <a:ea typeface="宋体" charset="-122"/>
              </a:rPr>
              <a:t>使用</a:t>
            </a:r>
            <a:r>
              <a:rPr lang="zh-CN" altLang="en-US" dirty="0" smtClean="0">
                <a:solidFill>
                  <a:schemeClr val="accent1"/>
                </a:solidFill>
                <a:ea typeface="宋体" charset="-122"/>
              </a:rPr>
              <a:t>生成树算法</a:t>
            </a:r>
            <a:r>
              <a:rPr lang="zh-CN" altLang="en-US" dirty="0" smtClean="0">
                <a:ea typeface="宋体" charset="-122"/>
              </a:rPr>
              <a:t> </a:t>
            </a:r>
            <a:r>
              <a:rPr lang="en-US" altLang="zh-CN" dirty="0" smtClean="0">
                <a:ea typeface="宋体" charset="-122"/>
              </a:rPr>
              <a:t>(STA) </a:t>
            </a:r>
            <a:r>
              <a:rPr lang="zh-CN" altLang="en-US" dirty="0" smtClean="0">
                <a:ea typeface="宋体" charset="-122"/>
              </a:rPr>
              <a:t>计算网络中的哪些交换机端口应配置为阻塞才能防止环路形成。</a:t>
            </a:r>
            <a:r>
              <a:rPr lang="en-US" altLang="zh-CN" dirty="0" smtClean="0">
                <a:ea typeface="宋体" charset="-122"/>
              </a:rPr>
              <a:t>STA </a:t>
            </a:r>
            <a:r>
              <a:rPr lang="zh-CN" altLang="en-US" dirty="0" smtClean="0">
                <a:ea typeface="宋体" charset="-122"/>
              </a:rPr>
              <a:t>会将一台交换机指定为</a:t>
            </a:r>
            <a:r>
              <a:rPr lang="zh-CN" altLang="en-US" dirty="0" smtClean="0">
                <a:solidFill>
                  <a:schemeClr val="accent1"/>
                </a:solidFill>
                <a:ea typeface="宋体" charset="-122"/>
              </a:rPr>
              <a:t>根桥</a:t>
            </a:r>
            <a:r>
              <a:rPr lang="zh-CN" altLang="en-US" dirty="0" smtClean="0">
                <a:ea typeface="宋体" charset="-122"/>
              </a:rPr>
              <a:t>，然后将其用作所有路径计算的参考点</a:t>
            </a:r>
            <a:endParaRPr lang="en-US" altLang="zh-CN" dirty="0" smtClean="0">
              <a:ea typeface="宋体" charset="-122"/>
            </a:endParaRPr>
          </a:p>
          <a:p>
            <a:r>
              <a:rPr lang="en-US" altLang="zh-CN" dirty="0" err="1" smtClean="0">
                <a:ea typeface="宋体" charset="-122"/>
              </a:rPr>
              <a:t>所有参与</a:t>
            </a:r>
            <a:r>
              <a:rPr lang="en-US" altLang="zh-CN" dirty="0" smtClean="0">
                <a:ea typeface="宋体" charset="-122"/>
              </a:rPr>
              <a:t> STP </a:t>
            </a:r>
            <a:r>
              <a:rPr lang="en-US" altLang="zh-CN" dirty="0" err="1" smtClean="0">
                <a:ea typeface="宋体" charset="-122"/>
              </a:rPr>
              <a:t>的交换机互相交换</a:t>
            </a:r>
            <a:r>
              <a:rPr lang="en-US" altLang="zh-CN" dirty="0" smtClean="0">
                <a:ea typeface="宋体" charset="-122"/>
              </a:rPr>
              <a:t> BPDU </a:t>
            </a:r>
            <a:r>
              <a:rPr lang="en-US" altLang="zh-CN" dirty="0" err="1" smtClean="0">
                <a:ea typeface="宋体" charset="-122"/>
              </a:rPr>
              <a:t>帧，以确定网络中哪台交换机的网桥</a:t>
            </a:r>
            <a:r>
              <a:rPr lang="en-US" altLang="zh-CN" dirty="0" smtClean="0">
                <a:ea typeface="宋体" charset="-122"/>
              </a:rPr>
              <a:t> ID (BID) </a:t>
            </a:r>
            <a:r>
              <a:rPr lang="en-US" altLang="zh-CN" dirty="0" err="1" smtClean="0">
                <a:ea typeface="宋体" charset="-122"/>
              </a:rPr>
              <a:t>最小。BID</a:t>
            </a:r>
            <a:r>
              <a:rPr lang="en-US" altLang="zh-CN" dirty="0" smtClean="0">
                <a:ea typeface="宋体" charset="-122"/>
              </a:rPr>
              <a:t> </a:t>
            </a:r>
            <a:r>
              <a:rPr lang="en-US" altLang="zh-CN" dirty="0" err="1" smtClean="0">
                <a:ea typeface="宋体" charset="-122"/>
              </a:rPr>
              <a:t>最小的交换机将自动成为</a:t>
            </a:r>
            <a:r>
              <a:rPr lang="en-US" altLang="zh-CN" dirty="0" smtClean="0">
                <a:ea typeface="宋体" charset="-122"/>
              </a:rPr>
              <a:t> STA </a:t>
            </a:r>
            <a:r>
              <a:rPr lang="en-US" altLang="zh-CN" dirty="0" err="1" smtClean="0">
                <a:ea typeface="宋体" charset="-122"/>
              </a:rPr>
              <a:t>计算中的根桥</a:t>
            </a:r>
            <a:r>
              <a:rPr lang="en-US" altLang="zh-CN" dirty="0" smtClean="0">
                <a:ea typeface="宋体" charset="-122"/>
              </a:rPr>
              <a:t>。</a:t>
            </a:r>
            <a:endParaRPr lang="zh-CN" altLang="en-US" dirty="0" smtClean="0">
              <a:ea typeface="宋体" charset="-122"/>
            </a:endParaRPr>
          </a:p>
          <a:p>
            <a:pPr eaLnBrk="1" hangingPunct="1"/>
            <a:endParaRPr lang="zh-CN" altLang="zh-CN" dirty="0" smtClean="0">
              <a:ea typeface="宋体" charset="-122"/>
            </a:endParaRPr>
          </a:p>
        </p:txBody>
      </p:sp>
    </p:spTree>
    <p:extLst>
      <p:ext uri="{BB962C8B-B14F-4D97-AF65-F5344CB8AC3E}">
        <p14:creationId xmlns:p14="http://schemas.microsoft.com/office/powerpoint/2010/main" val="179020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798D8CB-B6EF-4031-8486-1177B226578C}" type="slidenum">
              <a:rPr lang="en-US" altLang="zh-CN" smtClean="0">
                <a:latin typeface="Times New Roman" pitchFamily="18" charset="0"/>
              </a:rPr>
              <a:pPr eaLnBrk="1" hangingPunct="1"/>
              <a:t>2</a:t>
            </a:fld>
            <a:endParaRPr lang="en-US" altLang="zh-CN" smtClean="0">
              <a:latin typeface="Times New Roman" pitchFamily="18" charset="0"/>
            </a:endParaRPr>
          </a:p>
        </p:txBody>
      </p:sp>
      <p:sp>
        <p:nvSpPr>
          <p:cNvPr id="77827" name="Rectangle 2"/>
          <p:cNvSpPr>
            <a:spLocks noGrp="1" noRot="1" noChangeAspect="1" noChangeArrowheads="1" noTextEdit="1"/>
          </p:cNvSpPr>
          <p:nvPr>
            <p:ph type="sldImg"/>
          </p:nvPr>
        </p:nvSpPr>
        <p:spPr>
          <a:xfrm>
            <a:off x="844550" y="742950"/>
            <a:ext cx="4953000" cy="3714750"/>
          </a:xfrm>
          <a:ln/>
        </p:spPr>
      </p:sp>
      <p:sp>
        <p:nvSpPr>
          <p:cNvPr id="7782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467695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10F9427-98A3-4A34-8519-A51E6D81C38C}" type="slidenum">
              <a:rPr lang="en-US" altLang="zh-CN" smtClean="0">
                <a:latin typeface="Times New Roman" pitchFamily="18" charset="0"/>
              </a:rPr>
              <a:pPr eaLnBrk="1" hangingPunct="1"/>
              <a:t>20</a:t>
            </a:fld>
            <a:endParaRPr lang="en-US" altLang="zh-CN" smtClean="0">
              <a:latin typeface="Times New Roman" pitchFamily="18" charset="0"/>
            </a:endParaRPr>
          </a:p>
        </p:txBody>
      </p:sp>
      <p:sp>
        <p:nvSpPr>
          <p:cNvPr id="96259" name="Rectangle 2"/>
          <p:cNvSpPr>
            <a:spLocks noGrp="1" noRot="1" noChangeAspect="1" noChangeArrowheads="1" noTextEdit="1"/>
          </p:cNvSpPr>
          <p:nvPr>
            <p:ph type="sldImg"/>
          </p:nvPr>
        </p:nvSpPr>
        <p:spPr>
          <a:xfrm>
            <a:off x="844550" y="742950"/>
            <a:ext cx="4953000" cy="3714750"/>
          </a:xfrm>
          <a:ln/>
        </p:spPr>
      </p:sp>
      <p:sp>
        <p:nvSpPr>
          <p:cNvPr id="9626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前四个字段标识协议、版本、消息类型和状态标志。</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接下来的四个字段用于标识根桥以及到根桥的路径开销。</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最后四个字段全是计时器字段，用于确定 </a:t>
            </a:r>
            <a:r>
              <a:rPr lang="en-US" altLang="zh-CN" dirty="0" smtClean="0">
                <a:ea typeface="宋体" charset="-122"/>
              </a:rPr>
              <a:t>BPDU </a:t>
            </a:r>
            <a:r>
              <a:rPr lang="zh-CN" altLang="en-US" dirty="0" smtClean="0">
                <a:ea typeface="宋体" charset="-122"/>
              </a:rPr>
              <a:t>消息的发送频率、通过 </a:t>
            </a:r>
            <a:r>
              <a:rPr lang="en-US" altLang="zh-CN" dirty="0" smtClean="0">
                <a:ea typeface="宋体" charset="-122"/>
              </a:rPr>
              <a:t>BPDU </a:t>
            </a:r>
            <a:r>
              <a:rPr lang="zh-CN" altLang="en-US" dirty="0" smtClean="0">
                <a:ea typeface="宋体" charset="-122"/>
              </a:rPr>
              <a:t>过程（下一主题介绍）收到的信息保留多长时间。计时器字段的作用将在本课程的后续内容中详细介绍。</a:t>
            </a:r>
            <a:endParaRPr lang="zh-CN" altLang="zh-CN" dirty="0" smtClean="0">
              <a:ea typeface="宋体" charset="-122"/>
            </a:endParaRPr>
          </a:p>
        </p:txBody>
      </p:sp>
    </p:spTree>
    <p:extLst>
      <p:ext uri="{BB962C8B-B14F-4D97-AF65-F5344CB8AC3E}">
        <p14:creationId xmlns:p14="http://schemas.microsoft.com/office/powerpoint/2010/main" val="2996603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10F9427-98A3-4A34-8519-A51E6D81C38C}" type="slidenum">
              <a:rPr lang="en-US" altLang="zh-CN" smtClean="0">
                <a:latin typeface="Times New Roman" pitchFamily="18" charset="0"/>
              </a:rPr>
              <a:pPr eaLnBrk="1" hangingPunct="1"/>
              <a:t>21</a:t>
            </a:fld>
            <a:endParaRPr lang="en-US" altLang="zh-CN" smtClean="0">
              <a:latin typeface="Times New Roman" pitchFamily="18" charset="0"/>
            </a:endParaRPr>
          </a:p>
        </p:txBody>
      </p:sp>
      <p:sp>
        <p:nvSpPr>
          <p:cNvPr id="96259" name="Rectangle 2"/>
          <p:cNvSpPr>
            <a:spLocks noGrp="1" noRot="1" noChangeAspect="1" noChangeArrowheads="1" noTextEdit="1"/>
          </p:cNvSpPr>
          <p:nvPr>
            <p:ph type="sldImg"/>
          </p:nvPr>
        </p:nvSpPr>
        <p:spPr>
          <a:xfrm>
            <a:off x="844550" y="742950"/>
            <a:ext cx="4953000" cy="3714750"/>
          </a:xfrm>
          <a:ln/>
        </p:spPr>
      </p:sp>
      <p:sp>
        <p:nvSpPr>
          <p:cNvPr id="9626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err="1" smtClean="0">
                <a:ea typeface="宋体" pitchFamily="2" charset="-122"/>
              </a:rPr>
              <a:t>广播域中的每台交换机</a:t>
            </a:r>
            <a:r>
              <a:rPr lang="en-US" altLang="zh-CN" dirty="0" err="1" smtClean="0">
                <a:solidFill>
                  <a:schemeClr val="accent1"/>
                </a:solidFill>
                <a:ea typeface="宋体" pitchFamily="2" charset="-122"/>
              </a:rPr>
              <a:t>最初</a:t>
            </a:r>
            <a:r>
              <a:rPr lang="en-US" altLang="zh-CN" dirty="0" err="1" smtClean="0">
                <a:ea typeface="宋体" pitchFamily="2" charset="-122"/>
              </a:rPr>
              <a:t>都会将自己视为生成树实例中的根桥，因此其送出的</a:t>
            </a:r>
            <a:r>
              <a:rPr lang="en-US" altLang="zh-CN" dirty="0" smtClean="0">
                <a:ea typeface="宋体" pitchFamily="2" charset="-122"/>
              </a:rPr>
              <a:t> BPDU </a:t>
            </a:r>
            <a:r>
              <a:rPr lang="en-US" altLang="zh-CN" dirty="0" err="1" smtClean="0">
                <a:ea typeface="宋体" pitchFamily="2" charset="-122"/>
              </a:rPr>
              <a:t>帧中将自己的</a:t>
            </a:r>
            <a:r>
              <a:rPr lang="en-US" altLang="zh-CN" dirty="0" smtClean="0">
                <a:ea typeface="宋体" pitchFamily="2" charset="-122"/>
              </a:rPr>
              <a:t> BID </a:t>
            </a:r>
            <a:r>
              <a:rPr lang="en-US" altLang="zh-CN" dirty="0" err="1" smtClean="0">
                <a:ea typeface="宋体" pitchFamily="2" charset="-122"/>
              </a:rPr>
              <a:t>作为根</a:t>
            </a:r>
            <a:r>
              <a:rPr lang="en-US" altLang="zh-CN" dirty="0" smtClean="0">
                <a:ea typeface="宋体" pitchFamily="2" charset="-122"/>
              </a:rPr>
              <a:t> </a:t>
            </a:r>
            <a:r>
              <a:rPr lang="en-US" altLang="zh-CN" dirty="0" err="1" smtClean="0">
                <a:ea typeface="宋体" pitchFamily="2" charset="-122"/>
              </a:rPr>
              <a:t>ID。默认情况下，BPDU</a:t>
            </a:r>
            <a:r>
              <a:rPr lang="en-US" altLang="zh-CN" dirty="0" smtClean="0">
                <a:ea typeface="宋体" pitchFamily="2" charset="-122"/>
              </a:rPr>
              <a:t> </a:t>
            </a:r>
            <a:r>
              <a:rPr lang="en-US" altLang="zh-CN" dirty="0" err="1" smtClean="0">
                <a:ea typeface="宋体" pitchFamily="2" charset="-122"/>
              </a:rPr>
              <a:t>帧是在交换机启动后</a:t>
            </a:r>
            <a:r>
              <a:rPr lang="en-US" altLang="zh-CN" dirty="0" err="1" smtClean="0">
                <a:solidFill>
                  <a:schemeClr val="accent1"/>
                </a:solidFill>
                <a:ea typeface="宋体" pitchFamily="2" charset="-122"/>
              </a:rPr>
              <a:t>每</a:t>
            </a:r>
            <a:r>
              <a:rPr lang="en-US" altLang="zh-CN" dirty="0" smtClean="0">
                <a:ea typeface="宋体" pitchFamily="2" charset="-122"/>
              </a:rPr>
              <a:t> </a:t>
            </a:r>
            <a:r>
              <a:rPr lang="en-US" altLang="zh-CN" dirty="0" smtClean="0">
                <a:solidFill>
                  <a:schemeClr val="accent1"/>
                </a:solidFill>
                <a:ea typeface="宋体" pitchFamily="2" charset="-122"/>
              </a:rPr>
              <a:t>2</a:t>
            </a:r>
            <a:r>
              <a:rPr lang="en-US" altLang="zh-CN" dirty="0" smtClean="0">
                <a:ea typeface="宋体" pitchFamily="2" charset="-122"/>
              </a:rPr>
              <a:t> </a:t>
            </a:r>
            <a:r>
              <a:rPr lang="en-US" altLang="zh-CN" dirty="0" err="1" smtClean="0">
                <a:solidFill>
                  <a:schemeClr val="accent1"/>
                </a:solidFill>
                <a:ea typeface="宋体" pitchFamily="2" charset="-122"/>
              </a:rPr>
              <a:t>秒</a:t>
            </a:r>
            <a:r>
              <a:rPr lang="en-US" altLang="zh-CN" dirty="0" err="1" smtClean="0">
                <a:ea typeface="宋体" pitchFamily="2" charset="-122"/>
              </a:rPr>
              <a:t>发送一次，也就是说</a:t>
            </a:r>
            <a:r>
              <a:rPr lang="en-US" altLang="zh-CN" dirty="0" smtClean="0">
                <a:ea typeface="宋体" pitchFamily="2" charset="-122"/>
              </a:rPr>
              <a:t> BPDU </a:t>
            </a:r>
            <a:r>
              <a:rPr lang="en-US" altLang="zh-CN" dirty="0" err="1" smtClean="0">
                <a:ea typeface="宋体" pitchFamily="2" charset="-122"/>
              </a:rPr>
              <a:t>帧中</a:t>
            </a:r>
            <a:r>
              <a:rPr lang="en-US" altLang="zh-CN" dirty="0" smtClean="0">
                <a:ea typeface="宋体" pitchFamily="2" charset="-122"/>
              </a:rPr>
              <a:t> hello </a:t>
            </a:r>
            <a:r>
              <a:rPr lang="en-US" altLang="zh-CN" dirty="0" err="1" smtClean="0">
                <a:ea typeface="宋体" pitchFamily="2" charset="-122"/>
              </a:rPr>
              <a:t>计时器的默认值是</a:t>
            </a:r>
            <a:r>
              <a:rPr lang="en-US" altLang="zh-CN" dirty="0" smtClean="0">
                <a:ea typeface="宋体" pitchFamily="2" charset="-122"/>
              </a:rPr>
              <a:t> 2 </a:t>
            </a:r>
            <a:r>
              <a:rPr lang="en-US" altLang="zh-CN" dirty="0" err="1" smtClean="0">
                <a:ea typeface="宋体" pitchFamily="2" charset="-122"/>
              </a:rPr>
              <a:t>秒。每台交换机都维护着有关</a:t>
            </a:r>
            <a:r>
              <a:rPr lang="en-US" altLang="zh-CN" dirty="0" err="1" smtClean="0">
                <a:solidFill>
                  <a:schemeClr val="accent1"/>
                </a:solidFill>
                <a:ea typeface="宋体" pitchFamily="2" charset="-122"/>
              </a:rPr>
              <a:t>其</a:t>
            </a:r>
            <a:r>
              <a:rPr lang="en-US" altLang="zh-CN" dirty="0" smtClean="0">
                <a:ea typeface="宋体" pitchFamily="2" charset="-122"/>
              </a:rPr>
              <a:t> </a:t>
            </a:r>
            <a:r>
              <a:rPr lang="en-US" altLang="zh-CN" dirty="0" err="1" smtClean="0">
                <a:solidFill>
                  <a:schemeClr val="accent1"/>
                </a:solidFill>
                <a:ea typeface="宋体" pitchFamily="2" charset="-122"/>
              </a:rPr>
              <a:t>BID</a:t>
            </a:r>
            <a:r>
              <a:rPr lang="en-US" altLang="zh-CN" dirty="0" err="1" smtClean="0">
                <a:ea typeface="宋体" pitchFamily="2" charset="-122"/>
              </a:rPr>
              <a:t>、</a:t>
            </a:r>
            <a:r>
              <a:rPr lang="en-US" altLang="zh-CN" dirty="0" err="1" smtClean="0">
                <a:solidFill>
                  <a:schemeClr val="accent1"/>
                </a:solidFill>
                <a:ea typeface="宋体" pitchFamily="2" charset="-122"/>
              </a:rPr>
              <a:t>根</a:t>
            </a:r>
            <a:r>
              <a:rPr lang="en-US" altLang="zh-CN" dirty="0" smtClean="0">
                <a:solidFill>
                  <a:schemeClr val="accent1"/>
                </a:solidFill>
                <a:ea typeface="宋体" pitchFamily="2" charset="-122"/>
              </a:rPr>
              <a:t> ID</a:t>
            </a:r>
            <a:r>
              <a:rPr lang="en-US" altLang="zh-CN" dirty="0" smtClean="0">
                <a:ea typeface="宋体" pitchFamily="2" charset="-122"/>
              </a:rPr>
              <a:t> </a:t>
            </a:r>
            <a:r>
              <a:rPr lang="en-US" altLang="zh-CN" dirty="0" err="1" smtClean="0">
                <a:ea typeface="宋体" pitchFamily="2" charset="-122"/>
              </a:rPr>
              <a:t>以及</a:t>
            </a:r>
            <a:r>
              <a:rPr lang="en-US" altLang="zh-CN" dirty="0" err="1" smtClean="0">
                <a:solidFill>
                  <a:schemeClr val="accent1"/>
                </a:solidFill>
                <a:ea typeface="宋体" pitchFamily="2" charset="-122"/>
              </a:rPr>
              <a:t>到根桥的路径开销</a:t>
            </a:r>
            <a:r>
              <a:rPr lang="en-US" altLang="zh-CN" dirty="0" err="1" smtClean="0">
                <a:ea typeface="宋体" pitchFamily="2" charset="-122"/>
              </a:rPr>
              <a:t>的本地信息</a:t>
            </a:r>
            <a:r>
              <a:rPr lang="en-US" altLang="zh-CN" dirty="0" smtClean="0">
                <a:ea typeface="宋体" pitchFamily="2" charset="-122"/>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err="1" smtClean="0">
                <a:ea typeface="宋体" pitchFamily="2" charset="-122"/>
              </a:rPr>
              <a:t>当邻接交换机收到</a:t>
            </a:r>
            <a:r>
              <a:rPr lang="en-US" altLang="zh-CN" dirty="0" smtClean="0">
                <a:ea typeface="宋体" pitchFamily="2" charset="-122"/>
              </a:rPr>
              <a:t> BPDU </a:t>
            </a:r>
            <a:r>
              <a:rPr lang="en-US" altLang="zh-CN" dirty="0" err="1" smtClean="0">
                <a:ea typeface="宋体" pitchFamily="2" charset="-122"/>
              </a:rPr>
              <a:t>帧时，它们会将</a:t>
            </a:r>
            <a:r>
              <a:rPr lang="en-US" altLang="zh-CN" dirty="0" smtClean="0">
                <a:ea typeface="宋体" pitchFamily="2" charset="-122"/>
              </a:rPr>
              <a:t> BPDU </a:t>
            </a:r>
            <a:r>
              <a:rPr lang="en-US" altLang="zh-CN" dirty="0" err="1" smtClean="0">
                <a:ea typeface="宋体" pitchFamily="2" charset="-122"/>
              </a:rPr>
              <a:t>帧内的根</a:t>
            </a:r>
            <a:r>
              <a:rPr lang="en-US" altLang="zh-CN" dirty="0" smtClean="0">
                <a:ea typeface="宋体" pitchFamily="2" charset="-122"/>
              </a:rPr>
              <a:t> ID </a:t>
            </a:r>
            <a:r>
              <a:rPr lang="en-US" altLang="zh-CN" dirty="0" err="1" smtClean="0">
                <a:ea typeface="宋体" pitchFamily="2" charset="-122"/>
              </a:rPr>
              <a:t>与本地根</a:t>
            </a:r>
            <a:r>
              <a:rPr lang="en-US" altLang="zh-CN" dirty="0" smtClean="0">
                <a:ea typeface="宋体" pitchFamily="2" charset="-122"/>
              </a:rPr>
              <a:t> ID </a:t>
            </a:r>
            <a:r>
              <a:rPr lang="en-US" altLang="zh-CN" dirty="0" err="1" smtClean="0">
                <a:ea typeface="宋体" pitchFamily="2" charset="-122"/>
              </a:rPr>
              <a:t>比较。如果</a:t>
            </a:r>
            <a:r>
              <a:rPr lang="en-US" altLang="zh-CN" dirty="0" smtClean="0">
                <a:ea typeface="宋体" pitchFamily="2" charset="-122"/>
              </a:rPr>
              <a:t> BPDU </a:t>
            </a:r>
            <a:r>
              <a:rPr lang="en-US" altLang="zh-CN" dirty="0" err="1" smtClean="0">
                <a:ea typeface="宋体" pitchFamily="2" charset="-122"/>
              </a:rPr>
              <a:t>中的根</a:t>
            </a:r>
            <a:r>
              <a:rPr lang="en-US" altLang="zh-CN" dirty="0" smtClean="0">
                <a:ea typeface="宋体" pitchFamily="2" charset="-122"/>
              </a:rPr>
              <a:t> ID </a:t>
            </a:r>
            <a:r>
              <a:rPr lang="en-US" altLang="zh-CN" dirty="0" err="1" smtClean="0">
                <a:ea typeface="宋体" pitchFamily="2" charset="-122"/>
              </a:rPr>
              <a:t>比本地根</a:t>
            </a:r>
            <a:r>
              <a:rPr lang="en-US" altLang="zh-CN" dirty="0" smtClean="0">
                <a:ea typeface="宋体" pitchFamily="2" charset="-122"/>
              </a:rPr>
              <a:t> ID </a:t>
            </a:r>
            <a:r>
              <a:rPr lang="en-US" altLang="zh-CN" dirty="0" err="1" smtClean="0">
                <a:solidFill>
                  <a:schemeClr val="accent1"/>
                </a:solidFill>
                <a:ea typeface="宋体" pitchFamily="2" charset="-122"/>
              </a:rPr>
              <a:t>更小</a:t>
            </a:r>
            <a:r>
              <a:rPr lang="en-US" altLang="zh-CN" dirty="0" err="1" smtClean="0">
                <a:ea typeface="宋体" pitchFamily="2" charset="-122"/>
              </a:rPr>
              <a:t>，交换机便</a:t>
            </a:r>
            <a:r>
              <a:rPr lang="en-US" altLang="zh-CN" dirty="0" err="1" smtClean="0">
                <a:solidFill>
                  <a:schemeClr val="accent1"/>
                </a:solidFill>
                <a:ea typeface="宋体" pitchFamily="2" charset="-122"/>
              </a:rPr>
              <a:t>更新</a:t>
            </a:r>
            <a:r>
              <a:rPr lang="en-US" altLang="zh-CN" dirty="0" err="1" smtClean="0">
                <a:ea typeface="宋体" pitchFamily="2" charset="-122"/>
              </a:rPr>
              <a:t>本地根</a:t>
            </a:r>
            <a:r>
              <a:rPr lang="en-US" altLang="zh-CN" dirty="0" smtClean="0">
                <a:ea typeface="宋体" pitchFamily="2" charset="-122"/>
              </a:rPr>
              <a:t> ID </a:t>
            </a:r>
            <a:r>
              <a:rPr lang="en-US" altLang="zh-CN" dirty="0" err="1" smtClean="0">
                <a:ea typeface="宋体" pitchFamily="2" charset="-122"/>
              </a:rPr>
              <a:t>以及它送出的</a:t>
            </a:r>
            <a:r>
              <a:rPr lang="en-US" altLang="zh-CN" dirty="0" smtClean="0">
                <a:ea typeface="宋体" pitchFamily="2" charset="-122"/>
              </a:rPr>
              <a:t> BPDU </a:t>
            </a:r>
            <a:r>
              <a:rPr lang="en-US" altLang="zh-CN" dirty="0" err="1" smtClean="0">
                <a:ea typeface="宋体" pitchFamily="2" charset="-122"/>
              </a:rPr>
              <a:t>消息内的根</a:t>
            </a:r>
            <a:r>
              <a:rPr lang="en-US" altLang="zh-CN" dirty="0" smtClean="0">
                <a:ea typeface="宋体" pitchFamily="2" charset="-122"/>
              </a:rPr>
              <a:t> </a:t>
            </a:r>
            <a:r>
              <a:rPr lang="en-US" altLang="zh-CN" dirty="0" err="1" smtClean="0">
                <a:ea typeface="宋体" pitchFamily="2" charset="-122"/>
              </a:rPr>
              <a:t>ID。这些消息的作用是告诉网络新的根桥。此外，路径开销也会更新，以指出到根桥的距离</a:t>
            </a:r>
            <a:r>
              <a:rPr lang="en-US" altLang="zh-CN" dirty="0" smtClean="0">
                <a:ea typeface="宋体" pitchFamily="2" charset="-122"/>
              </a:rPr>
              <a:t>。</a:t>
            </a:r>
            <a:endParaRPr lang="zh-CN" altLang="en-US"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pitchFamily="2" charset="-122"/>
              </a:rPr>
              <a:t>交换机的根 </a:t>
            </a:r>
            <a:r>
              <a:rPr lang="en-US" altLang="zh-CN" dirty="0" smtClean="0">
                <a:ea typeface="宋体" pitchFamily="2" charset="-122"/>
              </a:rPr>
              <a:t>ID </a:t>
            </a:r>
            <a:r>
              <a:rPr lang="zh-CN" altLang="en-US" dirty="0" smtClean="0">
                <a:ea typeface="宋体" pitchFamily="2" charset="-122"/>
              </a:rPr>
              <a:t>更新后，其送出的所有后续 </a:t>
            </a:r>
            <a:r>
              <a:rPr lang="en-US" altLang="zh-CN" dirty="0" smtClean="0">
                <a:ea typeface="宋体" pitchFamily="2" charset="-122"/>
              </a:rPr>
              <a:t>BPDU </a:t>
            </a:r>
            <a:r>
              <a:rPr lang="zh-CN" altLang="en-US" dirty="0" smtClean="0">
                <a:ea typeface="宋体" pitchFamily="2" charset="-122"/>
              </a:rPr>
              <a:t>帧都会包含新的根 </a:t>
            </a:r>
            <a:r>
              <a:rPr lang="en-US" altLang="zh-CN" dirty="0" smtClean="0">
                <a:ea typeface="宋体" pitchFamily="2" charset="-122"/>
              </a:rPr>
              <a:t>ID </a:t>
            </a:r>
            <a:r>
              <a:rPr lang="zh-CN" altLang="en-US" dirty="0" smtClean="0">
                <a:ea typeface="宋体" pitchFamily="2" charset="-122"/>
              </a:rPr>
              <a:t>以及更新后的路径开销。</a:t>
            </a:r>
            <a:endParaRPr lang="zh-CN" altLang="zh-CN" dirty="0" smtClean="0">
              <a:ea typeface="宋体" charset="-122"/>
            </a:endParaRPr>
          </a:p>
        </p:txBody>
      </p:sp>
    </p:spTree>
    <p:extLst>
      <p:ext uri="{BB962C8B-B14F-4D97-AF65-F5344CB8AC3E}">
        <p14:creationId xmlns:p14="http://schemas.microsoft.com/office/powerpoint/2010/main" val="2551077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4D72B43-C60C-4096-91A5-17A1F4EDA581}" type="slidenum">
              <a:rPr lang="en-US" altLang="zh-CN" smtClean="0">
                <a:latin typeface="Times New Roman" pitchFamily="18" charset="0"/>
              </a:rPr>
              <a:pPr eaLnBrk="1" hangingPunct="1"/>
              <a:t>22</a:t>
            </a:fld>
            <a:endParaRPr lang="en-US" altLang="zh-CN" smtClean="0">
              <a:latin typeface="Times New Roman" pitchFamily="18" charset="0"/>
            </a:endParaRPr>
          </a:p>
        </p:txBody>
      </p:sp>
      <p:sp>
        <p:nvSpPr>
          <p:cNvPr id="97283" name="Rectangle 2"/>
          <p:cNvSpPr>
            <a:spLocks noGrp="1" noRot="1" noChangeAspect="1" noChangeArrowheads="1" noTextEdit="1"/>
          </p:cNvSpPr>
          <p:nvPr>
            <p:ph type="sldImg"/>
          </p:nvPr>
        </p:nvSpPr>
        <p:spPr>
          <a:xfrm>
            <a:off x="844550" y="742950"/>
            <a:ext cx="4953000" cy="3714750"/>
          </a:xfrm>
          <a:ln/>
        </p:spPr>
      </p:sp>
      <p:sp>
        <p:nvSpPr>
          <p:cNvPr id="9728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351350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ECE9BDC-775F-42F0-BE80-29660C298E20}" type="slidenum">
              <a:rPr lang="en-US" altLang="zh-CN" smtClean="0">
                <a:latin typeface="Times New Roman" pitchFamily="18" charset="0"/>
              </a:rPr>
              <a:pPr eaLnBrk="1" hangingPunct="1"/>
              <a:t>23</a:t>
            </a:fld>
            <a:endParaRPr lang="en-US" altLang="zh-CN" smtClean="0">
              <a:latin typeface="Times New Roman" pitchFamily="18" charset="0"/>
            </a:endParaRPr>
          </a:p>
        </p:txBody>
      </p:sp>
      <p:sp>
        <p:nvSpPr>
          <p:cNvPr id="98307" name="Rectangle 2"/>
          <p:cNvSpPr>
            <a:spLocks noGrp="1" noRot="1" noChangeAspect="1" noChangeArrowheads="1" noTextEdit="1"/>
          </p:cNvSpPr>
          <p:nvPr>
            <p:ph type="sldImg"/>
          </p:nvPr>
        </p:nvSpPr>
        <p:spPr>
          <a:xfrm>
            <a:off x="844550" y="742950"/>
            <a:ext cx="4953000" cy="3714750"/>
          </a:xfrm>
          <a:ln/>
        </p:spPr>
      </p:sp>
      <p:sp>
        <p:nvSpPr>
          <p:cNvPr id="9830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88855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961C625-AA68-4A8A-87F9-17148B884EF2}" type="slidenum">
              <a:rPr lang="en-US" altLang="zh-CN" smtClean="0">
                <a:latin typeface="Times New Roman" pitchFamily="18" charset="0"/>
              </a:rPr>
              <a:pPr eaLnBrk="1" hangingPunct="1"/>
              <a:t>24</a:t>
            </a:fld>
            <a:endParaRPr lang="en-US" altLang="zh-CN" smtClean="0">
              <a:latin typeface="Times New Roman" pitchFamily="18" charset="0"/>
            </a:endParaRPr>
          </a:p>
        </p:txBody>
      </p:sp>
      <p:sp>
        <p:nvSpPr>
          <p:cNvPr id="99331" name="Rectangle 2"/>
          <p:cNvSpPr>
            <a:spLocks noGrp="1" noRot="1" noChangeAspect="1" noChangeArrowheads="1" noTextEdit="1"/>
          </p:cNvSpPr>
          <p:nvPr>
            <p:ph type="sldImg"/>
          </p:nvPr>
        </p:nvSpPr>
        <p:spPr>
          <a:xfrm>
            <a:off x="844550" y="742950"/>
            <a:ext cx="4953000" cy="3714750"/>
          </a:xfrm>
          <a:ln/>
        </p:spPr>
      </p:sp>
      <p:sp>
        <p:nvSpPr>
          <p:cNvPr id="9933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78000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462A89-B09F-4B2B-8C27-2385B6F7D403}" type="slidenum">
              <a:rPr lang="en-US" altLang="zh-CN" smtClean="0">
                <a:latin typeface="Times New Roman" pitchFamily="18" charset="0"/>
              </a:rPr>
              <a:pPr eaLnBrk="1" hangingPunct="1"/>
              <a:t>25</a:t>
            </a:fld>
            <a:endParaRPr lang="en-US" altLang="zh-CN" smtClean="0">
              <a:latin typeface="Times New Roman" pitchFamily="18" charset="0"/>
            </a:endParaRPr>
          </a:p>
        </p:txBody>
      </p:sp>
      <p:sp>
        <p:nvSpPr>
          <p:cNvPr id="100355" name="Rectangle 2"/>
          <p:cNvSpPr>
            <a:spLocks noGrp="1" noRot="1" noChangeAspect="1" noChangeArrowheads="1" noTextEdit="1"/>
          </p:cNvSpPr>
          <p:nvPr>
            <p:ph type="sldImg"/>
          </p:nvPr>
        </p:nvSpPr>
        <p:spPr>
          <a:xfrm>
            <a:off x="844550" y="742950"/>
            <a:ext cx="4953000" cy="3714750"/>
          </a:xfrm>
          <a:ln/>
        </p:spPr>
      </p:sp>
      <p:sp>
        <p:nvSpPr>
          <p:cNvPr id="10035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阻塞 － 该端口是非指定端口，不参与帧转发。此类端口接收 </a:t>
            </a:r>
            <a:r>
              <a:rPr lang="en-US" altLang="zh-CN" dirty="0" smtClean="0">
                <a:ea typeface="宋体" charset="-122"/>
              </a:rPr>
              <a:t>BPDU </a:t>
            </a:r>
            <a:r>
              <a:rPr lang="zh-CN" altLang="en-US" dirty="0" smtClean="0">
                <a:ea typeface="宋体" charset="-122"/>
              </a:rPr>
              <a:t>帧来确定根桥交换机的位置和根 </a:t>
            </a:r>
            <a:r>
              <a:rPr lang="en-US" altLang="zh-CN" dirty="0" smtClean="0">
                <a:ea typeface="宋体" charset="-122"/>
              </a:rPr>
              <a:t>ID</a:t>
            </a:r>
            <a:r>
              <a:rPr lang="zh-CN" altLang="en-US" dirty="0" smtClean="0">
                <a:ea typeface="宋体" charset="-122"/>
              </a:rPr>
              <a:t>，以及最终的活动 </a:t>
            </a:r>
            <a:r>
              <a:rPr lang="en-US" altLang="zh-CN" dirty="0" smtClean="0">
                <a:ea typeface="宋体" charset="-122"/>
              </a:rPr>
              <a:t>STP </a:t>
            </a:r>
            <a:r>
              <a:rPr lang="zh-CN" altLang="en-US" dirty="0" smtClean="0">
                <a:ea typeface="宋体" charset="-122"/>
              </a:rPr>
              <a:t>拓扑中每个交换机端口扮演的端口角色。</a:t>
            </a:r>
          </a:p>
          <a:p>
            <a:pPr eaLnBrk="1" hangingPunct="1"/>
            <a:r>
              <a:rPr lang="zh-CN" altLang="en-US" dirty="0" smtClean="0">
                <a:ea typeface="宋体" charset="-122"/>
              </a:rPr>
              <a:t>侦听 － </a:t>
            </a:r>
            <a:r>
              <a:rPr lang="en-US" altLang="zh-CN" dirty="0" smtClean="0">
                <a:ea typeface="宋体" charset="-122"/>
              </a:rPr>
              <a:t>STP </a:t>
            </a:r>
            <a:r>
              <a:rPr lang="zh-CN" altLang="en-US" dirty="0" smtClean="0">
                <a:ea typeface="宋体" charset="-122"/>
              </a:rPr>
              <a:t>根据交换机迄今收到的 </a:t>
            </a:r>
            <a:r>
              <a:rPr lang="en-US" altLang="zh-CN" dirty="0" smtClean="0">
                <a:ea typeface="宋体" charset="-122"/>
              </a:rPr>
              <a:t>BPDU </a:t>
            </a:r>
            <a:r>
              <a:rPr lang="zh-CN" altLang="en-US" dirty="0" smtClean="0">
                <a:ea typeface="宋体" charset="-122"/>
              </a:rPr>
              <a:t>帧，确定该端口可参与帧转发。此时，该交换机端口不仅会接收 </a:t>
            </a:r>
            <a:r>
              <a:rPr lang="en-US" altLang="zh-CN" dirty="0" smtClean="0">
                <a:ea typeface="宋体" charset="-122"/>
              </a:rPr>
              <a:t>BPDU </a:t>
            </a:r>
            <a:r>
              <a:rPr lang="zh-CN" altLang="en-US" dirty="0" smtClean="0">
                <a:ea typeface="宋体" charset="-122"/>
              </a:rPr>
              <a:t>帧，它还会发送自己的 </a:t>
            </a:r>
            <a:r>
              <a:rPr lang="en-US" altLang="zh-CN" dirty="0" smtClean="0">
                <a:ea typeface="宋体" charset="-122"/>
              </a:rPr>
              <a:t>BPDU </a:t>
            </a:r>
            <a:r>
              <a:rPr lang="zh-CN" altLang="en-US" dirty="0" smtClean="0">
                <a:ea typeface="宋体" charset="-122"/>
              </a:rPr>
              <a:t>帧，通知邻接交换机此交换机端口正准备参与活动拓扑。</a:t>
            </a:r>
          </a:p>
          <a:p>
            <a:pPr eaLnBrk="1" hangingPunct="1"/>
            <a:r>
              <a:rPr lang="zh-CN" altLang="en-US" dirty="0" smtClean="0">
                <a:ea typeface="宋体" charset="-122"/>
              </a:rPr>
              <a:t>学习 － 端口准备参与帧转发，并开始填充 </a:t>
            </a:r>
            <a:r>
              <a:rPr lang="en-US" altLang="zh-CN" dirty="0" smtClean="0">
                <a:ea typeface="宋体" charset="-122"/>
              </a:rPr>
              <a:t>MAC </a:t>
            </a:r>
            <a:r>
              <a:rPr lang="zh-CN" altLang="en-US" dirty="0" smtClean="0">
                <a:ea typeface="宋体" charset="-122"/>
              </a:rPr>
              <a:t>地址表。</a:t>
            </a:r>
          </a:p>
          <a:p>
            <a:pPr eaLnBrk="1" hangingPunct="1"/>
            <a:r>
              <a:rPr lang="zh-CN" altLang="en-US" dirty="0" smtClean="0">
                <a:ea typeface="宋体" charset="-122"/>
              </a:rPr>
              <a:t>转发 － 该端口是活动拓扑的一部分，它会转发帧，也会发送和接收 </a:t>
            </a:r>
            <a:r>
              <a:rPr lang="en-US" altLang="zh-CN" dirty="0" smtClean="0">
                <a:ea typeface="宋体" charset="-122"/>
              </a:rPr>
              <a:t>BPDU </a:t>
            </a:r>
            <a:r>
              <a:rPr lang="zh-CN" altLang="en-US" dirty="0" smtClean="0">
                <a:ea typeface="宋体" charset="-122"/>
              </a:rPr>
              <a:t>帧。</a:t>
            </a:r>
          </a:p>
          <a:p>
            <a:pPr eaLnBrk="1" hangingPunct="1"/>
            <a:r>
              <a:rPr lang="zh-CN" altLang="en-US" dirty="0" smtClean="0">
                <a:ea typeface="宋体" charset="-122"/>
              </a:rPr>
              <a:t>禁用 － 该第 </a:t>
            </a:r>
            <a:r>
              <a:rPr lang="en-US" altLang="zh-CN" dirty="0" smtClean="0">
                <a:ea typeface="宋体" charset="-122"/>
              </a:rPr>
              <a:t>2 </a:t>
            </a:r>
            <a:r>
              <a:rPr lang="zh-CN" altLang="en-US" dirty="0" smtClean="0">
                <a:ea typeface="宋体" charset="-122"/>
              </a:rPr>
              <a:t>层端口不参与生成树，不会转发帧。当管理性关闭交换机端口时，端口即进入禁用状态。</a:t>
            </a:r>
            <a:endParaRPr lang="zh-CN" altLang="zh-CN" dirty="0" smtClean="0">
              <a:ea typeface="宋体" charset="-122"/>
            </a:endParaRPr>
          </a:p>
        </p:txBody>
      </p:sp>
    </p:spTree>
    <p:extLst>
      <p:ext uri="{BB962C8B-B14F-4D97-AF65-F5344CB8AC3E}">
        <p14:creationId xmlns:p14="http://schemas.microsoft.com/office/powerpoint/2010/main" val="196699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0A6B0D8-FC4D-4FFD-B6AA-A1C60A28E2C3}" type="slidenum">
              <a:rPr lang="en-US" altLang="zh-CN" smtClean="0">
                <a:latin typeface="Times New Roman" pitchFamily="18" charset="0"/>
              </a:rPr>
              <a:pPr eaLnBrk="1" hangingPunct="1"/>
              <a:t>26</a:t>
            </a:fld>
            <a:endParaRPr lang="en-US" altLang="zh-CN" smtClean="0">
              <a:latin typeface="Times New Roman" pitchFamily="18" charset="0"/>
            </a:endParaRPr>
          </a:p>
        </p:txBody>
      </p:sp>
      <p:sp>
        <p:nvSpPr>
          <p:cNvPr id="101379" name="Rectangle 2"/>
          <p:cNvSpPr>
            <a:spLocks noGrp="1" noRot="1" noChangeAspect="1" noChangeArrowheads="1" noTextEdit="1"/>
          </p:cNvSpPr>
          <p:nvPr>
            <p:ph type="sldImg"/>
          </p:nvPr>
        </p:nvSpPr>
        <p:spPr>
          <a:xfrm>
            <a:off x="844550" y="742950"/>
            <a:ext cx="4953000" cy="3714750"/>
          </a:xfrm>
          <a:ln/>
        </p:spPr>
      </p:sp>
      <p:sp>
        <p:nvSpPr>
          <p:cNvPr id="10138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ffectLst/>
              </a:rPr>
              <a:t>Hone</a:t>
            </a:r>
            <a:r>
              <a:rPr lang="zh-CN" altLang="en-US" dirty="0" smtClean="0">
                <a:effectLst/>
              </a:rPr>
              <a:t>：</a:t>
            </a:r>
            <a:r>
              <a:rPr lang="zh-CN" altLang="zh-CN" dirty="0" smtClean="0">
                <a:effectLst/>
              </a:rPr>
              <a:t>磨练</a:t>
            </a:r>
            <a:endParaRPr lang="zh-CN" altLang="zh-CN" dirty="0" smtClean="0">
              <a:ea typeface="宋体" charset="-122"/>
            </a:endParaRPr>
          </a:p>
        </p:txBody>
      </p:sp>
    </p:spTree>
    <p:extLst>
      <p:ext uri="{BB962C8B-B14F-4D97-AF65-F5344CB8AC3E}">
        <p14:creationId xmlns:p14="http://schemas.microsoft.com/office/powerpoint/2010/main" val="3543951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C46CA71-9116-4CFA-9CE4-CAC0C22FB13D}" type="slidenum">
              <a:rPr lang="en-US" altLang="zh-CN" smtClean="0">
                <a:latin typeface="Times New Roman" pitchFamily="18" charset="0"/>
              </a:rPr>
              <a:pPr eaLnBrk="1" hangingPunct="1"/>
              <a:t>27</a:t>
            </a:fld>
            <a:endParaRPr lang="en-US" altLang="zh-CN" smtClean="0">
              <a:latin typeface="Times New Roman" pitchFamily="18" charset="0"/>
            </a:endParaRPr>
          </a:p>
        </p:txBody>
      </p:sp>
      <p:sp>
        <p:nvSpPr>
          <p:cNvPr id="102403" name="Rectangle 2"/>
          <p:cNvSpPr>
            <a:spLocks noGrp="1" noRot="1" noChangeAspect="1" noChangeArrowheads="1" noTextEdit="1"/>
          </p:cNvSpPr>
          <p:nvPr>
            <p:ph type="sldImg"/>
          </p:nvPr>
        </p:nvSpPr>
        <p:spPr>
          <a:xfrm>
            <a:off x="844550" y="742950"/>
            <a:ext cx="4953000" cy="3714750"/>
          </a:xfrm>
          <a:ln/>
        </p:spPr>
      </p:sp>
      <p:sp>
        <p:nvSpPr>
          <p:cNvPr id="10240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34731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82CB0AF-E62D-4684-BC03-AA2FEF650774}" type="slidenum">
              <a:rPr lang="en-US" altLang="zh-CN" smtClean="0">
                <a:latin typeface="Times New Roman" pitchFamily="18" charset="0"/>
              </a:rPr>
              <a:pPr eaLnBrk="1" hangingPunct="1"/>
              <a:t>28</a:t>
            </a:fld>
            <a:endParaRPr lang="en-US" altLang="zh-CN" smtClean="0">
              <a:latin typeface="Times New Roman" pitchFamily="18" charset="0"/>
            </a:endParaRPr>
          </a:p>
        </p:txBody>
      </p:sp>
      <p:sp>
        <p:nvSpPr>
          <p:cNvPr id="103427" name="Rectangle 2"/>
          <p:cNvSpPr>
            <a:spLocks noGrp="1" noRot="1" noChangeAspect="1" noChangeArrowheads="1" noTextEdit="1"/>
          </p:cNvSpPr>
          <p:nvPr>
            <p:ph type="sldImg"/>
          </p:nvPr>
        </p:nvSpPr>
        <p:spPr>
          <a:xfrm>
            <a:off x="844550" y="742950"/>
            <a:ext cx="4953000" cy="3714750"/>
          </a:xfrm>
          <a:ln/>
        </p:spPr>
      </p:sp>
      <p:sp>
        <p:nvSpPr>
          <p:cNvPr id="10342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charset="-122"/>
              </a:rPr>
              <a:t>ROOT port</a:t>
            </a:r>
            <a:r>
              <a:rPr lang="zh-CN" altLang="en-US" dirty="0" smtClean="0">
                <a:ea typeface="宋体" charset="-122"/>
              </a:rPr>
              <a:t>选择时可能要比较端口号，可以配置交换机各个端口的优先级。默认是</a:t>
            </a:r>
            <a:r>
              <a:rPr lang="en-US" altLang="zh-CN" dirty="0" smtClean="0">
                <a:ea typeface="宋体" charset="-122"/>
              </a:rPr>
              <a:t>128</a:t>
            </a:r>
            <a:endParaRPr lang="zh-CN" altLang="zh-CN" dirty="0" smtClean="0">
              <a:ea typeface="宋体" charset="-122"/>
            </a:endParaRPr>
          </a:p>
        </p:txBody>
      </p:sp>
    </p:spTree>
    <p:extLst>
      <p:ext uri="{BB962C8B-B14F-4D97-AF65-F5344CB8AC3E}">
        <p14:creationId xmlns:p14="http://schemas.microsoft.com/office/powerpoint/2010/main" val="37009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0155B2D-0569-43DB-BCB6-4FC606D8C02C}" type="slidenum">
              <a:rPr lang="en-US" altLang="zh-CN" smtClean="0">
                <a:latin typeface="Times New Roman" pitchFamily="18" charset="0"/>
              </a:rPr>
              <a:pPr eaLnBrk="1" hangingPunct="1"/>
              <a:t>29</a:t>
            </a:fld>
            <a:endParaRPr lang="en-US" altLang="zh-CN" smtClean="0">
              <a:latin typeface="Times New Roman" pitchFamily="18" charset="0"/>
            </a:endParaRPr>
          </a:p>
        </p:txBody>
      </p:sp>
      <p:sp>
        <p:nvSpPr>
          <p:cNvPr id="104451" name="Rectangle 2"/>
          <p:cNvSpPr>
            <a:spLocks noGrp="1" noRot="1" noChangeAspect="1" noChangeArrowheads="1" noTextEdit="1"/>
          </p:cNvSpPr>
          <p:nvPr>
            <p:ph type="sldImg"/>
          </p:nvPr>
        </p:nvSpPr>
        <p:spPr>
          <a:xfrm>
            <a:off x="844550" y="742950"/>
            <a:ext cx="4953000" cy="3714750"/>
          </a:xfrm>
          <a:ln/>
        </p:spPr>
      </p:sp>
      <p:sp>
        <p:nvSpPr>
          <p:cNvPr id="10445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388110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CBC649D-AC3F-4507-BF29-B5B1E29BAB3E}" type="slidenum">
              <a:rPr lang="en-US" altLang="zh-CN" smtClean="0">
                <a:latin typeface="Times New Roman" pitchFamily="18" charset="0"/>
              </a:rPr>
              <a:pPr eaLnBrk="1" hangingPunct="1"/>
              <a:t>3</a:t>
            </a:fld>
            <a:endParaRPr lang="en-US" altLang="zh-CN" smtClean="0">
              <a:latin typeface="Times New Roman" pitchFamily="18" charset="0"/>
            </a:endParaRPr>
          </a:p>
        </p:txBody>
      </p:sp>
      <p:sp>
        <p:nvSpPr>
          <p:cNvPr id="78851" name="Rectangle 2"/>
          <p:cNvSpPr>
            <a:spLocks noGrp="1" noRot="1" noChangeAspect="1" noChangeArrowheads="1" noTextEdit="1"/>
          </p:cNvSpPr>
          <p:nvPr>
            <p:ph type="sldImg"/>
          </p:nvPr>
        </p:nvSpPr>
        <p:spPr>
          <a:xfrm>
            <a:off x="844550" y="742950"/>
            <a:ext cx="4953000" cy="3714750"/>
          </a:xfrm>
          <a:ln/>
        </p:spPr>
      </p:sp>
      <p:sp>
        <p:nvSpPr>
          <p:cNvPr id="7885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829230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710AF74-0247-41C2-B119-BB7723EAD205}" type="slidenum">
              <a:rPr lang="en-US" altLang="zh-CN" smtClean="0">
                <a:latin typeface="Times New Roman" pitchFamily="18" charset="0"/>
              </a:rPr>
              <a:pPr eaLnBrk="1" hangingPunct="1"/>
              <a:t>30</a:t>
            </a:fld>
            <a:endParaRPr lang="en-US" altLang="zh-CN" smtClean="0">
              <a:latin typeface="Times New Roman" pitchFamily="18" charset="0"/>
            </a:endParaRPr>
          </a:p>
        </p:txBody>
      </p:sp>
      <p:sp>
        <p:nvSpPr>
          <p:cNvPr id="105475" name="Rectangle 2"/>
          <p:cNvSpPr>
            <a:spLocks noGrp="1" noRot="1" noChangeAspect="1" noChangeArrowheads="1" noTextEdit="1"/>
          </p:cNvSpPr>
          <p:nvPr>
            <p:ph type="sldImg"/>
          </p:nvPr>
        </p:nvSpPr>
        <p:spPr>
          <a:xfrm>
            <a:off x="844550" y="742950"/>
            <a:ext cx="4953000" cy="3714750"/>
          </a:xfrm>
          <a:ln/>
        </p:spPr>
      </p:sp>
      <p:sp>
        <p:nvSpPr>
          <p:cNvPr id="10547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比较</a:t>
            </a:r>
            <a:r>
              <a:rPr lang="en-US" altLang="zh-CN" dirty="0" smtClean="0">
                <a:ea typeface="宋体" charset="-122"/>
              </a:rPr>
              <a:t>BID</a:t>
            </a:r>
            <a:endParaRPr lang="zh-CN" altLang="zh-CN" dirty="0" smtClean="0">
              <a:ea typeface="宋体" charset="-122"/>
            </a:endParaRPr>
          </a:p>
        </p:txBody>
      </p:sp>
    </p:spTree>
    <p:extLst>
      <p:ext uri="{BB962C8B-B14F-4D97-AF65-F5344CB8AC3E}">
        <p14:creationId xmlns:p14="http://schemas.microsoft.com/office/powerpoint/2010/main" val="3317872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0B0039-23DD-4623-87C2-15C54260D75C}" type="slidenum">
              <a:rPr lang="en-US" altLang="zh-CN" smtClean="0">
                <a:latin typeface="Times New Roman" pitchFamily="18" charset="0"/>
              </a:rPr>
              <a:pPr eaLnBrk="1" hangingPunct="1"/>
              <a:t>31</a:t>
            </a:fld>
            <a:endParaRPr lang="en-US" altLang="zh-CN" smtClean="0">
              <a:latin typeface="Times New Roman" pitchFamily="18" charset="0"/>
            </a:endParaRPr>
          </a:p>
        </p:txBody>
      </p:sp>
      <p:sp>
        <p:nvSpPr>
          <p:cNvPr id="106499" name="Rectangle 2"/>
          <p:cNvSpPr>
            <a:spLocks noGrp="1" noRot="1" noChangeAspect="1" noChangeArrowheads="1" noTextEdit="1"/>
          </p:cNvSpPr>
          <p:nvPr>
            <p:ph type="sldImg"/>
          </p:nvPr>
        </p:nvSpPr>
        <p:spPr>
          <a:xfrm>
            <a:off x="844550" y="742950"/>
            <a:ext cx="4953000" cy="3714750"/>
          </a:xfrm>
          <a:ln/>
        </p:spPr>
      </p:sp>
      <p:sp>
        <p:nvSpPr>
          <p:cNvPr id="10650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65223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3526DFD-96F0-4874-9060-40E4A10A14C8}" type="slidenum">
              <a:rPr lang="en-US" altLang="zh-CN" smtClean="0">
                <a:latin typeface="Times New Roman" pitchFamily="18" charset="0"/>
              </a:rPr>
              <a:pPr eaLnBrk="1" hangingPunct="1"/>
              <a:t>32</a:t>
            </a:fld>
            <a:endParaRPr lang="en-US" altLang="zh-CN" smtClean="0">
              <a:latin typeface="Times New Roman" pitchFamily="18" charset="0"/>
            </a:endParaRPr>
          </a:p>
        </p:txBody>
      </p:sp>
      <p:sp>
        <p:nvSpPr>
          <p:cNvPr id="107523" name="Rectangle 2"/>
          <p:cNvSpPr>
            <a:spLocks noGrp="1" noRot="1" noChangeAspect="1" noChangeArrowheads="1" noTextEdit="1"/>
          </p:cNvSpPr>
          <p:nvPr>
            <p:ph type="sldImg"/>
          </p:nvPr>
        </p:nvSpPr>
        <p:spPr>
          <a:xfrm>
            <a:off x="844550" y="742950"/>
            <a:ext cx="4953000" cy="3714750"/>
          </a:xfrm>
          <a:ln/>
        </p:spPr>
      </p:sp>
      <p:sp>
        <p:nvSpPr>
          <p:cNvPr id="10752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6653919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707E28-2544-4CCB-8F3F-D03C0973AA9A}" type="slidenum">
              <a:rPr lang="en-US" altLang="zh-CN" smtClean="0">
                <a:latin typeface="Times New Roman" pitchFamily="18" charset="0"/>
              </a:rPr>
              <a:pPr eaLnBrk="1" hangingPunct="1"/>
              <a:t>33</a:t>
            </a:fld>
            <a:endParaRPr lang="en-US" altLang="zh-CN" smtClean="0">
              <a:latin typeface="Times New Roman" pitchFamily="18" charset="0"/>
            </a:endParaRPr>
          </a:p>
        </p:txBody>
      </p:sp>
      <p:sp>
        <p:nvSpPr>
          <p:cNvPr id="108547" name="Rectangle 2"/>
          <p:cNvSpPr>
            <a:spLocks noGrp="1" noRot="1" noChangeAspect="1" noChangeArrowheads="1" noTextEdit="1"/>
          </p:cNvSpPr>
          <p:nvPr>
            <p:ph type="sldImg"/>
          </p:nvPr>
        </p:nvSpPr>
        <p:spPr>
          <a:xfrm>
            <a:off x="844550" y="742950"/>
            <a:ext cx="4953000" cy="3714750"/>
          </a:xfrm>
          <a:ln/>
        </p:spPr>
      </p:sp>
      <p:sp>
        <p:nvSpPr>
          <p:cNvPr id="10854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5947810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7490207-D1E9-4B86-AEF6-620D2DB3E6E1}" type="slidenum">
              <a:rPr lang="en-US" altLang="zh-CN" smtClean="0">
                <a:latin typeface="Times New Roman" pitchFamily="18" charset="0"/>
              </a:rPr>
              <a:pPr eaLnBrk="1" hangingPunct="1"/>
              <a:t>34</a:t>
            </a:fld>
            <a:endParaRPr lang="en-US" altLang="zh-CN" smtClean="0">
              <a:latin typeface="Times New Roman" pitchFamily="18" charset="0"/>
            </a:endParaRPr>
          </a:p>
        </p:txBody>
      </p:sp>
      <p:sp>
        <p:nvSpPr>
          <p:cNvPr id="109571" name="Rectangle 2"/>
          <p:cNvSpPr>
            <a:spLocks noGrp="1" noRot="1" noChangeAspect="1" noChangeArrowheads="1" noTextEdit="1"/>
          </p:cNvSpPr>
          <p:nvPr>
            <p:ph type="sldImg"/>
          </p:nvPr>
        </p:nvSpPr>
        <p:spPr>
          <a:xfrm>
            <a:off x="844550" y="742950"/>
            <a:ext cx="4953000" cy="3714750"/>
          </a:xfrm>
          <a:ln/>
        </p:spPr>
      </p:sp>
      <p:sp>
        <p:nvSpPr>
          <p:cNvPr id="10957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安全</a:t>
            </a:r>
          </a:p>
          <a:p>
            <a:pPr eaLnBrk="1" hangingPunct="1"/>
            <a:r>
              <a:rPr lang="zh-CN" altLang="en-US" dirty="0" smtClean="0">
                <a:ea typeface="宋体" charset="-122"/>
              </a:rPr>
              <a:t>成本降低 </a:t>
            </a:r>
          </a:p>
          <a:p>
            <a:pPr eaLnBrk="1" hangingPunct="1"/>
            <a:r>
              <a:rPr lang="zh-CN" altLang="en-US" dirty="0" smtClean="0">
                <a:ea typeface="宋体" charset="-122"/>
              </a:rPr>
              <a:t>性能提高</a:t>
            </a:r>
          </a:p>
          <a:p>
            <a:pPr eaLnBrk="1" hangingPunct="1"/>
            <a:r>
              <a:rPr lang="zh-CN" altLang="en-US" dirty="0" smtClean="0">
                <a:ea typeface="宋体" charset="-122"/>
              </a:rPr>
              <a:t>广播风暴防范</a:t>
            </a:r>
          </a:p>
          <a:p>
            <a:pPr eaLnBrk="1" hangingPunct="1"/>
            <a:r>
              <a:rPr lang="zh-CN" altLang="en-US" dirty="0" smtClean="0">
                <a:ea typeface="宋体" charset="-122"/>
              </a:rPr>
              <a:t>提高</a:t>
            </a:r>
            <a:r>
              <a:rPr lang="en-US" altLang="zh-CN" dirty="0" smtClean="0">
                <a:ea typeface="宋体" charset="-122"/>
              </a:rPr>
              <a:t>IT</a:t>
            </a:r>
            <a:r>
              <a:rPr lang="zh-CN" altLang="en-US" dirty="0" smtClean="0">
                <a:ea typeface="宋体" charset="-122"/>
              </a:rPr>
              <a:t>员工的效率</a:t>
            </a:r>
          </a:p>
          <a:p>
            <a:pPr eaLnBrk="1" hangingPunct="1"/>
            <a:r>
              <a:rPr lang="zh-CN" altLang="en-US" dirty="0" smtClean="0">
                <a:ea typeface="宋体" charset="-122"/>
              </a:rPr>
              <a:t>简化项目管理或应用管理</a:t>
            </a:r>
            <a:endParaRPr lang="zh-CN" altLang="zh-CN" dirty="0" smtClean="0">
              <a:ea typeface="宋体" charset="-122"/>
            </a:endParaRPr>
          </a:p>
        </p:txBody>
      </p:sp>
    </p:spTree>
    <p:extLst>
      <p:ext uri="{BB962C8B-B14F-4D97-AF65-F5344CB8AC3E}">
        <p14:creationId xmlns:p14="http://schemas.microsoft.com/office/powerpoint/2010/main" val="3979823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A407D7-85CF-4D2B-9779-F2F528E3D7D0}" type="slidenum">
              <a:rPr lang="en-US" altLang="zh-CN" smtClean="0">
                <a:latin typeface="Times New Roman" pitchFamily="18" charset="0"/>
              </a:rPr>
              <a:pPr eaLnBrk="1" hangingPunct="1"/>
              <a:t>35</a:t>
            </a:fld>
            <a:endParaRPr lang="en-US" altLang="zh-CN" smtClean="0">
              <a:latin typeface="Times New Roman" pitchFamily="18" charset="0"/>
            </a:endParaRPr>
          </a:p>
        </p:txBody>
      </p:sp>
      <p:sp>
        <p:nvSpPr>
          <p:cNvPr id="110595" name="Rectangle 2"/>
          <p:cNvSpPr>
            <a:spLocks noGrp="1" noRot="1" noChangeAspect="1" noChangeArrowheads="1" noTextEdit="1"/>
          </p:cNvSpPr>
          <p:nvPr>
            <p:ph type="sldImg"/>
          </p:nvPr>
        </p:nvSpPr>
        <p:spPr>
          <a:xfrm>
            <a:off x="844550" y="742950"/>
            <a:ext cx="4953000" cy="3714750"/>
          </a:xfrm>
          <a:ln/>
        </p:spPr>
      </p:sp>
      <p:sp>
        <p:nvSpPr>
          <p:cNvPr id="11059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705284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7EF2ABD-A5C3-4F54-9320-0A0716F31092}" type="slidenum">
              <a:rPr lang="en-US" altLang="zh-CN" smtClean="0">
                <a:latin typeface="Times New Roman" pitchFamily="18" charset="0"/>
              </a:rPr>
              <a:pPr eaLnBrk="1" hangingPunct="1"/>
              <a:t>36</a:t>
            </a:fld>
            <a:endParaRPr lang="en-US" altLang="zh-CN" smtClean="0">
              <a:latin typeface="Times New Roman" pitchFamily="18" charset="0"/>
            </a:endParaRPr>
          </a:p>
        </p:txBody>
      </p:sp>
      <p:sp>
        <p:nvSpPr>
          <p:cNvPr id="111619" name="Rectangle 2"/>
          <p:cNvSpPr>
            <a:spLocks noGrp="1" noRot="1" noChangeAspect="1" noChangeArrowheads="1" noTextEdit="1"/>
          </p:cNvSpPr>
          <p:nvPr>
            <p:ph type="sldImg"/>
          </p:nvPr>
        </p:nvSpPr>
        <p:spPr>
          <a:xfrm>
            <a:off x="844550" y="742950"/>
            <a:ext cx="4953000" cy="3714750"/>
          </a:xfrm>
          <a:ln/>
        </p:spPr>
      </p:sp>
      <p:sp>
        <p:nvSpPr>
          <p:cNvPr id="11162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667352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9465A5-DC8C-4351-A339-A853E7574273}" type="slidenum">
              <a:rPr lang="en-US" altLang="zh-CN" smtClean="0">
                <a:latin typeface="Times New Roman" pitchFamily="18" charset="0"/>
              </a:rPr>
              <a:pPr eaLnBrk="1" hangingPunct="1"/>
              <a:t>41</a:t>
            </a:fld>
            <a:endParaRPr lang="en-US" altLang="zh-CN" smtClean="0">
              <a:latin typeface="Times New Roman" pitchFamily="18" charset="0"/>
            </a:endParaRPr>
          </a:p>
        </p:txBody>
      </p:sp>
      <p:sp>
        <p:nvSpPr>
          <p:cNvPr id="112643" name="Rectangle 2"/>
          <p:cNvSpPr>
            <a:spLocks noGrp="1" noRot="1" noChangeAspect="1" noChangeArrowheads="1" noTextEdit="1"/>
          </p:cNvSpPr>
          <p:nvPr>
            <p:ph type="sldImg"/>
          </p:nvPr>
        </p:nvSpPr>
        <p:spPr>
          <a:xfrm>
            <a:off x="844550" y="742950"/>
            <a:ext cx="4953000" cy="3714750"/>
          </a:xfrm>
          <a:ln/>
        </p:spPr>
      </p:sp>
      <p:sp>
        <p:nvSpPr>
          <p:cNvPr id="11264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905329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A384003-677A-4173-8F3D-0E8C8318D6A5}" type="slidenum">
              <a:rPr lang="en-US" altLang="zh-CN" smtClean="0">
                <a:latin typeface="Times New Roman" pitchFamily="18" charset="0"/>
              </a:rPr>
              <a:pPr eaLnBrk="1" hangingPunct="1"/>
              <a:t>42</a:t>
            </a:fld>
            <a:endParaRPr lang="en-US" altLang="zh-CN" smtClean="0">
              <a:latin typeface="Times New Roman" pitchFamily="18" charset="0"/>
            </a:endParaRPr>
          </a:p>
        </p:txBody>
      </p:sp>
      <p:sp>
        <p:nvSpPr>
          <p:cNvPr id="113667" name="Rectangle 2"/>
          <p:cNvSpPr>
            <a:spLocks noGrp="1" noRot="1" noChangeAspect="1" noChangeArrowheads="1" noTextEdit="1"/>
          </p:cNvSpPr>
          <p:nvPr>
            <p:ph type="sldImg"/>
          </p:nvPr>
        </p:nvSpPr>
        <p:spPr>
          <a:xfrm>
            <a:off x="844550" y="742950"/>
            <a:ext cx="4953000" cy="3714750"/>
          </a:xfrm>
          <a:ln/>
        </p:spPr>
      </p:sp>
      <p:sp>
        <p:nvSpPr>
          <p:cNvPr id="1136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380778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1E03C0F-5BE2-44D4-BDF3-A52900F110E8}" type="slidenum">
              <a:rPr lang="en-US" altLang="zh-CN" smtClean="0">
                <a:latin typeface="Times New Roman" pitchFamily="18" charset="0"/>
              </a:rPr>
              <a:pPr eaLnBrk="1" hangingPunct="1"/>
              <a:t>43</a:t>
            </a:fld>
            <a:endParaRPr lang="en-US" altLang="zh-CN" smtClean="0">
              <a:latin typeface="Times New Roman" pitchFamily="18" charset="0"/>
            </a:endParaRPr>
          </a:p>
        </p:txBody>
      </p:sp>
      <p:sp>
        <p:nvSpPr>
          <p:cNvPr id="114691" name="Rectangle 2"/>
          <p:cNvSpPr>
            <a:spLocks noGrp="1" noRot="1" noChangeAspect="1" noChangeArrowheads="1" noTextEdit="1"/>
          </p:cNvSpPr>
          <p:nvPr>
            <p:ph type="sldImg"/>
          </p:nvPr>
        </p:nvSpPr>
        <p:spPr>
          <a:xfrm>
            <a:off x="844550" y="742950"/>
            <a:ext cx="4953000" cy="3714750"/>
          </a:xfrm>
          <a:ln/>
        </p:spPr>
      </p:sp>
      <p:sp>
        <p:nvSpPr>
          <p:cNvPr id="11469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9122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6220E9C-242C-467A-BAA4-DCE0D36425DA}" type="slidenum">
              <a:rPr lang="en-US" altLang="zh-CN" smtClean="0">
                <a:latin typeface="Times New Roman" pitchFamily="18" charset="0"/>
              </a:rPr>
              <a:pPr eaLnBrk="1" hangingPunct="1"/>
              <a:t>4</a:t>
            </a:fld>
            <a:endParaRPr lang="en-US" altLang="zh-CN" smtClean="0">
              <a:latin typeface="Times New Roman" pitchFamily="18" charset="0"/>
            </a:endParaRPr>
          </a:p>
        </p:txBody>
      </p:sp>
      <p:sp>
        <p:nvSpPr>
          <p:cNvPr id="79875" name="Rectangle 2"/>
          <p:cNvSpPr>
            <a:spLocks noGrp="1" noRot="1" noChangeAspect="1" noChangeArrowheads="1" noTextEdit="1"/>
          </p:cNvSpPr>
          <p:nvPr>
            <p:ph type="sldImg"/>
          </p:nvPr>
        </p:nvSpPr>
        <p:spPr>
          <a:xfrm>
            <a:off x="844550" y="742950"/>
            <a:ext cx="4953000" cy="3714750"/>
          </a:xfrm>
          <a:ln/>
        </p:spPr>
      </p:sp>
      <p:sp>
        <p:nvSpPr>
          <p:cNvPr id="7987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charset="-122"/>
              </a:rPr>
              <a:t>Cisco catalyst</a:t>
            </a:r>
            <a:r>
              <a:rPr lang="en-US" altLang="zh-CN" baseline="0" dirty="0" smtClean="0">
                <a:ea typeface="宋体" charset="-122"/>
              </a:rPr>
              <a:t> </a:t>
            </a:r>
            <a:r>
              <a:rPr lang="zh-CN" altLang="en-US" baseline="0" dirty="0" smtClean="0">
                <a:ea typeface="宋体" charset="-122"/>
              </a:rPr>
              <a:t>都是非对称的</a:t>
            </a:r>
            <a:endParaRPr lang="zh-CN" altLang="zh-CN" dirty="0" smtClean="0">
              <a:ea typeface="宋体" charset="-122"/>
            </a:endParaRPr>
          </a:p>
        </p:txBody>
      </p:sp>
    </p:spTree>
    <p:extLst>
      <p:ext uri="{BB962C8B-B14F-4D97-AF65-F5344CB8AC3E}">
        <p14:creationId xmlns:p14="http://schemas.microsoft.com/office/powerpoint/2010/main" val="1520891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35919AE-62EA-4D95-A231-36EE6D565729}" type="slidenum">
              <a:rPr lang="en-US" altLang="zh-CN" smtClean="0">
                <a:latin typeface="Times New Roman" pitchFamily="18" charset="0"/>
              </a:rPr>
              <a:pPr eaLnBrk="1" hangingPunct="1"/>
              <a:t>44</a:t>
            </a:fld>
            <a:endParaRPr lang="en-US" altLang="zh-CN" smtClean="0">
              <a:latin typeface="Times New Roman" pitchFamily="18" charset="0"/>
            </a:endParaRPr>
          </a:p>
        </p:txBody>
      </p:sp>
      <p:sp>
        <p:nvSpPr>
          <p:cNvPr id="115715" name="Rectangle 2"/>
          <p:cNvSpPr>
            <a:spLocks noGrp="1" noRot="1" noChangeAspect="1" noChangeArrowheads="1" noTextEdit="1"/>
          </p:cNvSpPr>
          <p:nvPr>
            <p:ph type="sldImg"/>
          </p:nvPr>
        </p:nvSpPr>
        <p:spPr>
          <a:xfrm>
            <a:off x="844550" y="742950"/>
            <a:ext cx="4953000" cy="3714750"/>
          </a:xfrm>
          <a:ln/>
        </p:spPr>
      </p:sp>
      <p:sp>
        <p:nvSpPr>
          <p:cNvPr id="11571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85496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2D7619C-637F-43E3-BCE1-D42EB6132C29}" type="slidenum">
              <a:rPr lang="en-US" altLang="zh-CN" smtClean="0">
                <a:latin typeface="Times New Roman" pitchFamily="18" charset="0"/>
              </a:rPr>
              <a:pPr eaLnBrk="1" hangingPunct="1"/>
              <a:t>45</a:t>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xfrm>
            <a:off x="844550" y="742950"/>
            <a:ext cx="4953000" cy="3714750"/>
          </a:xfrm>
          <a:ln/>
        </p:spPr>
      </p:sp>
      <p:sp>
        <p:nvSpPr>
          <p:cNvPr id="11674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75962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F558A5F-5E11-45DF-B895-ECC3162BF7E0}" type="slidenum">
              <a:rPr lang="en-US" altLang="zh-CN" smtClean="0">
                <a:latin typeface="Times New Roman" pitchFamily="18" charset="0"/>
              </a:rPr>
              <a:pPr eaLnBrk="1" hangingPunct="1"/>
              <a:t>46</a:t>
            </a:fld>
            <a:endParaRPr lang="en-US" altLang="zh-CN" smtClean="0">
              <a:latin typeface="Times New Roman" pitchFamily="18" charset="0"/>
            </a:endParaRPr>
          </a:p>
        </p:txBody>
      </p:sp>
      <p:sp>
        <p:nvSpPr>
          <p:cNvPr id="117763" name="Rectangle 2"/>
          <p:cNvSpPr>
            <a:spLocks noGrp="1" noRot="1" noChangeAspect="1" noChangeArrowheads="1" noTextEdit="1"/>
          </p:cNvSpPr>
          <p:nvPr>
            <p:ph type="sldImg"/>
          </p:nvPr>
        </p:nvSpPr>
        <p:spPr>
          <a:xfrm>
            <a:off x="844550" y="742950"/>
            <a:ext cx="4953000" cy="3714750"/>
          </a:xfrm>
          <a:ln/>
        </p:spPr>
      </p:sp>
      <p:sp>
        <p:nvSpPr>
          <p:cNvPr id="11776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9545179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56D281E-0FA9-4DD2-AF9D-7714836CC780}" type="slidenum">
              <a:rPr lang="en-US" altLang="zh-CN" smtClean="0">
                <a:latin typeface="Times New Roman" pitchFamily="18" charset="0"/>
              </a:rPr>
              <a:pPr eaLnBrk="1" hangingPunct="1"/>
              <a:t>47</a:t>
            </a:fld>
            <a:endParaRPr lang="en-US" altLang="zh-CN" smtClean="0">
              <a:latin typeface="Times New Roman" pitchFamily="18" charset="0"/>
            </a:endParaRPr>
          </a:p>
        </p:txBody>
      </p:sp>
      <p:sp>
        <p:nvSpPr>
          <p:cNvPr id="118787" name="Rectangle 2"/>
          <p:cNvSpPr>
            <a:spLocks noGrp="1" noRot="1" noChangeAspect="1" noChangeArrowheads="1" noTextEdit="1"/>
          </p:cNvSpPr>
          <p:nvPr>
            <p:ph type="sldImg"/>
          </p:nvPr>
        </p:nvSpPr>
        <p:spPr>
          <a:xfrm>
            <a:off x="844550" y="742950"/>
            <a:ext cx="4953000" cy="3714750"/>
          </a:xfrm>
          <a:ln/>
        </p:spPr>
      </p:sp>
      <p:sp>
        <p:nvSpPr>
          <p:cNvPr id="11878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7952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14C7AE5-BFAF-4F78-B948-8D7E9D9831B4}" type="slidenum">
              <a:rPr lang="en-US" altLang="zh-CN" smtClean="0">
                <a:latin typeface="Times New Roman" pitchFamily="18" charset="0"/>
              </a:rPr>
              <a:pPr eaLnBrk="1" hangingPunct="1"/>
              <a:t>48</a:t>
            </a:fld>
            <a:endParaRPr lang="en-US" altLang="zh-CN" smtClean="0">
              <a:latin typeface="Times New Roman" pitchFamily="18" charset="0"/>
            </a:endParaRPr>
          </a:p>
        </p:txBody>
      </p:sp>
      <p:sp>
        <p:nvSpPr>
          <p:cNvPr id="119811" name="Rectangle 2"/>
          <p:cNvSpPr>
            <a:spLocks noGrp="1" noRot="1" noChangeAspect="1" noChangeArrowheads="1" noTextEdit="1"/>
          </p:cNvSpPr>
          <p:nvPr>
            <p:ph type="sldImg"/>
          </p:nvPr>
        </p:nvSpPr>
        <p:spPr>
          <a:xfrm>
            <a:off x="844550" y="742950"/>
            <a:ext cx="4953000" cy="3714750"/>
          </a:xfrm>
          <a:ln/>
        </p:spPr>
      </p:sp>
      <p:sp>
        <p:nvSpPr>
          <p:cNvPr id="11981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66081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ECEC032-138A-4413-AF94-5B84734AD61D}" type="slidenum">
              <a:rPr lang="en-US" altLang="zh-CN" smtClean="0">
                <a:latin typeface="Times New Roman" pitchFamily="18" charset="0"/>
              </a:rPr>
              <a:pPr eaLnBrk="1" hangingPunct="1"/>
              <a:t>49</a:t>
            </a:fld>
            <a:endParaRPr lang="en-US" altLang="zh-CN" smtClean="0">
              <a:latin typeface="Times New Roman" pitchFamily="18" charset="0"/>
            </a:endParaRPr>
          </a:p>
        </p:txBody>
      </p:sp>
      <p:sp>
        <p:nvSpPr>
          <p:cNvPr id="120835" name="Rectangle 2"/>
          <p:cNvSpPr>
            <a:spLocks noGrp="1" noRot="1" noChangeAspect="1" noChangeArrowheads="1" noTextEdit="1"/>
          </p:cNvSpPr>
          <p:nvPr>
            <p:ph type="sldImg"/>
          </p:nvPr>
        </p:nvSpPr>
        <p:spPr>
          <a:xfrm>
            <a:off x="844550" y="742950"/>
            <a:ext cx="4953000" cy="3714750"/>
          </a:xfrm>
          <a:ln/>
        </p:spPr>
      </p:sp>
      <p:sp>
        <p:nvSpPr>
          <p:cNvPr id="1208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21770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031DF8-BC56-4D4F-B110-0F6ABEBA96AF}" type="slidenum">
              <a:rPr lang="en-US" altLang="zh-CN" smtClean="0">
                <a:latin typeface="Times New Roman" pitchFamily="18" charset="0"/>
              </a:rPr>
              <a:pPr eaLnBrk="1" hangingPunct="1"/>
              <a:t>50</a:t>
            </a:fld>
            <a:endParaRPr lang="en-US" altLang="zh-CN" smtClean="0">
              <a:latin typeface="Times New Roman" pitchFamily="18" charset="0"/>
            </a:endParaRPr>
          </a:p>
        </p:txBody>
      </p:sp>
      <p:sp>
        <p:nvSpPr>
          <p:cNvPr id="121859" name="Rectangle 2"/>
          <p:cNvSpPr>
            <a:spLocks noGrp="1" noRot="1" noChangeAspect="1" noChangeArrowheads="1" noTextEdit="1"/>
          </p:cNvSpPr>
          <p:nvPr>
            <p:ph type="sldImg"/>
          </p:nvPr>
        </p:nvSpPr>
        <p:spPr>
          <a:xfrm>
            <a:off x="844550" y="742950"/>
            <a:ext cx="4953000" cy="3714750"/>
          </a:xfrm>
          <a:ln/>
        </p:spPr>
      </p:sp>
      <p:sp>
        <p:nvSpPr>
          <p:cNvPr id="12186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4704200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F6D68EE-707D-4F1A-8B39-340D59E80077}" type="slidenum">
              <a:rPr lang="en-US" altLang="zh-CN" smtClean="0">
                <a:latin typeface="Times New Roman" pitchFamily="18" charset="0"/>
              </a:rPr>
              <a:pPr eaLnBrk="1" hangingPunct="1"/>
              <a:t>51</a:t>
            </a:fld>
            <a:endParaRPr lang="en-US" altLang="zh-CN" smtClean="0">
              <a:latin typeface="Times New Roman" pitchFamily="18" charset="0"/>
            </a:endParaRPr>
          </a:p>
        </p:txBody>
      </p:sp>
      <p:sp>
        <p:nvSpPr>
          <p:cNvPr id="122883" name="Rectangle 2"/>
          <p:cNvSpPr>
            <a:spLocks noGrp="1" noRot="1" noChangeAspect="1" noChangeArrowheads="1" noTextEdit="1"/>
          </p:cNvSpPr>
          <p:nvPr>
            <p:ph type="sldImg"/>
          </p:nvPr>
        </p:nvSpPr>
        <p:spPr>
          <a:xfrm>
            <a:off x="844550" y="742950"/>
            <a:ext cx="4953000" cy="3714750"/>
          </a:xfrm>
          <a:ln/>
        </p:spPr>
      </p:sp>
      <p:sp>
        <p:nvSpPr>
          <p:cNvPr id="12288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251362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1E197AA-BA3E-45F7-AB5C-0B5D2723848C}" type="slidenum">
              <a:rPr lang="en-US" altLang="zh-CN" smtClean="0">
                <a:latin typeface="Times New Roman" pitchFamily="18" charset="0"/>
              </a:rPr>
              <a:pPr eaLnBrk="1" hangingPunct="1"/>
              <a:t>52</a:t>
            </a:fld>
            <a:endParaRPr lang="en-US" altLang="zh-CN" smtClean="0">
              <a:latin typeface="Times New Roman" pitchFamily="18" charset="0"/>
            </a:endParaRPr>
          </a:p>
        </p:txBody>
      </p:sp>
      <p:sp>
        <p:nvSpPr>
          <p:cNvPr id="123907" name="Rectangle 2"/>
          <p:cNvSpPr>
            <a:spLocks noGrp="1" noRot="1" noChangeAspect="1" noChangeArrowheads="1" noTextEdit="1"/>
          </p:cNvSpPr>
          <p:nvPr>
            <p:ph type="sldImg"/>
          </p:nvPr>
        </p:nvSpPr>
        <p:spPr>
          <a:xfrm>
            <a:off x="844550" y="742950"/>
            <a:ext cx="4953000" cy="3714750"/>
          </a:xfrm>
          <a:ln/>
        </p:spPr>
      </p:sp>
      <p:sp>
        <p:nvSpPr>
          <p:cNvPr id="12390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466259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37B1D8-1FBF-471B-82AC-D55658B92718}" type="slidenum">
              <a:rPr lang="en-US" altLang="zh-CN" smtClean="0">
                <a:latin typeface="Times New Roman" pitchFamily="18" charset="0"/>
              </a:rPr>
              <a:pPr eaLnBrk="1" hangingPunct="1"/>
              <a:t>53</a:t>
            </a:fld>
            <a:endParaRPr lang="en-US" altLang="zh-CN" smtClean="0">
              <a:latin typeface="Times New Roman" pitchFamily="18" charset="0"/>
            </a:endParaRPr>
          </a:p>
        </p:txBody>
      </p:sp>
      <p:sp>
        <p:nvSpPr>
          <p:cNvPr id="124931" name="Rectangle 2"/>
          <p:cNvSpPr>
            <a:spLocks noGrp="1" noRot="1" noChangeAspect="1" noChangeArrowheads="1" noTextEdit="1"/>
          </p:cNvSpPr>
          <p:nvPr>
            <p:ph type="sldImg"/>
          </p:nvPr>
        </p:nvSpPr>
        <p:spPr>
          <a:xfrm>
            <a:off x="844550" y="742950"/>
            <a:ext cx="4953000" cy="3714750"/>
          </a:xfrm>
          <a:ln/>
        </p:spPr>
      </p:sp>
      <p:sp>
        <p:nvSpPr>
          <p:cNvPr id="12493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42593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ABE72F-3109-4224-8165-F7D77880F765}" type="slidenum">
              <a:rPr lang="en-US" altLang="zh-CN" smtClean="0">
                <a:latin typeface="Times New Roman" pitchFamily="18" charset="0"/>
              </a:rPr>
              <a:pPr eaLnBrk="1" hangingPunct="1"/>
              <a:t>5</a:t>
            </a:fld>
            <a:endParaRPr lang="en-US" altLang="zh-CN" smtClean="0">
              <a:latin typeface="Times New Roman" pitchFamily="18" charset="0"/>
            </a:endParaRPr>
          </a:p>
        </p:txBody>
      </p:sp>
      <p:sp>
        <p:nvSpPr>
          <p:cNvPr id="80899" name="Rectangle 2"/>
          <p:cNvSpPr>
            <a:spLocks noGrp="1" noRot="1" noChangeAspect="1" noChangeArrowheads="1" noTextEdit="1"/>
          </p:cNvSpPr>
          <p:nvPr>
            <p:ph type="sldImg"/>
          </p:nvPr>
        </p:nvSpPr>
        <p:spPr>
          <a:xfrm>
            <a:off x="844550" y="742950"/>
            <a:ext cx="4953000" cy="3714750"/>
          </a:xfrm>
          <a:ln/>
        </p:spPr>
      </p:sp>
      <p:sp>
        <p:nvSpPr>
          <p:cNvPr id="8090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78973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06B9218-2AF6-41F4-805F-F7ED66CB1B82}" type="slidenum">
              <a:rPr lang="en-US" altLang="zh-CN" smtClean="0">
                <a:latin typeface="Times New Roman" pitchFamily="18" charset="0"/>
              </a:rPr>
              <a:pPr eaLnBrk="1" hangingPunct="1"/>
              <a:t>54</a:t>
            </a:fld>
            <a:endParaRPr lang="en-US" altLang="zh-CN" smtClean="0">
              <a:latin typeface="Times New Roman" pitchFamily="18" charset="0"/>
            </a:endParaRPr>
          </a:p>
        </p:txBody>
      </p:sp>
      <p:sp>
        <p:nvSpPr>
          <p:cNvPr id="125955" name="Rectangle 2"/>
          <p:cNvSpPr>
            <a:spLocks noGrp="1" noRot="1" noChangeAspect="1" noChangeArrowheads="1" noTextEdit="1"/>
          </p:cNvSpPr>
          <p:nvPr>
            <p:ph type="sldImg"/>
          </p:nvPr>
        </p:nvSpPr>
        <p:spPr>
          <a:xfrm>
            <a:off x="844550" y="742950"/>
            <a:ext cx="4953000" cy="3714750"/>
          </a:xfrm>
          <a:ln/>
        </p:spPr>
      </p:sp>
      <p:sp>
        <p:nvSpPr>
          <p:cNvPr id="12595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dirty="0" smtClean="0"/>
              <a:t>Upfront:</a:t>
            </a:r>
            <a:r>
              <a:rPr lang="zh-CN" altLang="en-US" sz="1200" kern="1200" dirty="0" smtClean="0">
                <a:solidFill>
                  <a:schemeClr val="tx1"/>
                </a:solidFill>
                <a:latin typeface="Times New Roman" pitchFamily="18" charset="0"/>
                <a:ea typeface="宋体" pitchFamily="2" charset="-122"/>
                <a:cs typeface="+mn-cs"/>
              </a:rPr>
              <a:t>前期</a:t>
            </a:r>
            <a:endParaRPr lang="zh-CN" altLang="zh-CN" dirty="0" smtClean="0">
              <a:ea typeface="宋体" charset="-122"/>
            </a:endParaRPr>
          </a:p>
        </p:txBody>
      </p:sp>
    </p:spTree>
    <p:extLst>
      <p:ext uri="{BB962C8B-B14F-4D97-AF65-F5344CB8AC3E}">
        <p14:creationId xmlns:p14="http://schemas.microsoft.com/office/powerpoint/2010/main" val="20280432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699109-2288-425C-8071-7B093A68DDFB}" type="slidenum">
              <a:rPr lang="en-US" altLang="zh-CN" smtClean="0">
                <a:latin typeface="Times New Roman" pitchFamily="18" charset="0"/>
              </a:rPr>
              <a:pPr eaLnBrk="1" hangingPunct="1"/>
              <a:t>55</a:t>
            </a:fld>
            <a:endParaRPr lang="en-US" altLang="zh-CN" smtClean="0">
              <a:latin typeface="Times New Roman" pitchFamily="18" charset="0"/>
            </a:endParaRPr>
          </a:p>
        </p:txBody>
      </p:sp>
      <p:sp>
        <p:nvSpPr>
          <p:cNvPr id="126979" name="Rectangle 2"/>
          <p:cNvSpPr>
            <a:spLocks noGrp="1" noRot="1" noChangeAspect="1" noChangeArrowheads="1" noTextEdit="1"/>
          </p:cNvSpPr>
          <p:nvPr>
            <p:ph type="sldImg"/>
          </p:nvPr>
        </p:nvSpPr>
        <p:spPr>
          <a:xfrm>
            <a:off x="844550" y="742950"/>
            <a:ext cx="4953000" cy="3714750"/>
          </a:xfrm>
          <a:ln/>
        </p:spPr>
      </p:sp>
      <p:sp>
        <p:nvSpPr>
          <p:cNvPr id="12698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504239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5827A6-C099-49B6-8914-E5F9FB37167F}" type="slidenum">
              <a:rPr lang="en-US" altLang="zh-CN" smtClean="0">
                <a:latin typeface="Times New Roman" pitchFamily="18" charset="0"/>
              </a:rPr>
              <a:pPr eaLnBrk="1" hangingPunct="1"/>
              <a:t>56</a:t>
            </a:fld>
            <a:endParaRPr lang="en-US" altLang="zh-CN" smtClean="0">
              <a:latin typeface="Times New Roman" pitchFamily="18" charset="0"/>
            </a:endParaRPr>
          </a:p>
        </p:txBody>
      </p:sp>
      <p:sp>
        <p:nvSpPr>
          <p:cNvPr id="128003" name="Rectangle 2"/>
          <p:cNvSpPr>
            <a:spLocks noGrp="1" noRot="1" noChangeAspect="1" noChangeArrowheads="1" noTextEdit="1"/>
          </p:cNvSpPr>
          <p:nvPr>
            <p:ph type="sldImg"/>
          </p:nvPr>
        </p:nvSpPr>
        <p:spPr>
          <a:xfrm>
            <a:off x="844550" y="742950"/>
            <a:ext cx="4953000" cy="3714750"/>
          </a:xfrm>
          <a:ln/>
        </p:spPr>
      </p:sp>
      <p:sp>
        <p:nvSpPr>
          <p:cNvPr id="12800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66114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CEAFEBA-7689-4C59-89F3-F30DBC1CD0F8}" type="slidenum">
              <a:rPr lang="en-US" altLang="zh-CN" smtClean="0">
                <a:latin typeface="Times New Roman" pitchFamily="18" charset="0"/>
              </a:rPr>
              <a:pPr eaLnBrk="1" hangingPunct="1"/>
              <a:t>57</a:t>
            </a:fld>
            <a:endParaRPr lang="en-US" altLang="zh-CN" smtClean="0">
              <a:latin typeface="Times New Roman" pitchFamily="18" charset="0"/>
            </a:endParaRPr>
          </a:p>
        </p:txBody>
      </p:sp>
      <p:sp>
        <p:nvSpPr>
          <p:cNvPr id="129027" name="Rectangle 2"/>
          <p:cNvSpPr>
            <a:spLocks noGrp="1" noRot="1" noChangeAspect="1" noChangeArrowheads="1" noTextEdit="1"/>
          </p:cNvSpPr>
          <p:nvPr>
            <p:ph type="sldImg"/>
          </p:nvPr>
        </p:nvSpPr>
        <p:spPr>
          <a:xfrm>
            <a:off x="844550" y="742950"/>
            <a:ext cx="4953000" cy="3714750"/>
          </a:xfrm>
          <a:ln/>
        </p:spPr>
      </p:sp>
      <p:sp>
        <p:nvSpPr>
          <p:cNvPr id="12902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471197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A3B5A05-F359-4D97-8487-437C5F7C4B7C}" type="slidenum">
              <a:rPr lang="en-US" altLang="zh-CN" smtClean="0">
                <a:latin typeface="Times New Roman" pitchFamily="18" charset="0"/>
              </a:rPr>
              <a:pPr eaLnBrk="1" hangingPunct="1"/>
              <a:t>58</a:t>
            </a:fld>
            <a:endParaRPr lang="en-US" altLang="zh-CN" smtClean="0">
              <a:latin typeface="Times New Roman" pitchFamily="18" charset="0"/>
            </a:endParaRPr>
          </a:p>
        </p:txBody>
      </p:sp>
      <p:sp>
        <p:nvSpPr>
          <p:cNvPr id="130051" name="Rectangle 2"/>
          <p:cNvSpPr>
            <a:spLocks noGrp="1" noRot="1" noChangeAspect="1" noChangeArrowheads="1" noTextEdit="1"/>
          </p:cNvSpPr>
          <p:nvPr>
            <p:ph type="sldImg"/>
          </p:nvPr>
        </p:nvSpPr>
        <p:spPr>
          <a:xfrm>
            <a:off x="844550" y="742950"/>
            <a:ext cx="4953000" cy="3714750"/>
          </a:xfrm>
          <a:ln/>
        </p:spPr>
      </p:sp>
      <p:sp>
        <p:nvSpPr>
          <p:cNvPr id="13005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476250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AC8A8C-39F2-4441-8B12-EAB537177772}" type="slidenum">
              <a:rPr lang="en-US" altLang="zh-CN" smtClean="0">
                <a:latin typeface="Times New Roman" pitchFamily="18" charset="0"/>
              </a:rPr>
              <a:pPr eaLnBrk="1" hangingPunct="1"/>
              <a:t>59</a:t>
            </a:fld>
            <a:endParaRPr lang="en-US" altLang="zh-CN" smtClean="0">
              <a:latin typeface="Times New Roman" pitchFamily="18" charset="0"/>
            </a:endParaRPr>
          </a:p>
        </p:txBody>
      </p:sp>
      <p:sp>
        <p:nvSpPr>
          <p:cNvPr id="131075" name="Rectangle 2"/>
          <p:cNvSpPr>
            <a:spLocks noGrp="1" noRot="1" noChangeAspect="1" noChangeArrowheads="1" noTextEdit="1"/>
          </p:cNvSpPr>
          <p:nvPr>
            <p:ph type="sldImg"/>
          </p:nvPr>
        </p:nvSpPr>
        <p:spPr>
          <a:xfrm>
            <a:off x="844550" y="742950"/>
            <a:ext cx="4953000" cy="3714750"/>
          </a:xfrm>
          <a:ln/>
        </p:spPr>
      </p:sp>
      <p:sp>
        <p:nvSpPr>
          <p:cNvPr id="13107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091286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74FC51B-50DE-447E-AB25-92E28A89555A}" type="slidenum">
              <a:rPr lang="en-US" altLang="zh-CN" smtClean="0">
                <a:latin typeface="Times New Roman" pitchFamily="18" charset="0"/>
              </a:rPr>
              <a:pPr eaLnBrk="1" hangingPunct="1"/>
              <a:t>60</a:t>
            </a:fld>
            <a:endParaRPr lang="en-US" altLang="zh-CN" smtClean="0">
              <a:latin typeface="Times New Roman" pitchFamily="18" charset="0"/>
            </a:endParaRPr>
          </a:p>
        </p:txBody>
      </p:sp>
      <p:sp>
        <p:nvSpPr>
          <p:cNvPr id="132099" name="Rectangle 2"/>
          <p:cNvSpPr>
            <a:spLocks noGrp="1" noRot="1" noChangeAspect="1" noChangeArrowheads="1" noTextEdit="1"/>
          </p:cNvSpPr>
          <p:nvPr>
            <p:ph type="sldImg"/>
          </p:nvPr>
        </p:nvSpPr>
        <p:spPr>
          <a:xfrm>
            <a:off x="844550" y="742950"/>
            <a:ext cx="4953000" cy="3714750"/>
          </a:xfrm>
          <a:ln/>
        </p:spPr>
      </p:sp>
      <p:sp>
        <p:nvSpPr>
          <p:cNvPr id="13210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3028811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651E7A-0C64-4F9E-B755-EED402576C93}" type="slidenum">
              <a:rPr lang="en-US" altLang="zh-CN" smtClean="0">
                <a:latin typeface="Times New Roman" pitchFamily="18" charset="0"/>
              </a:rPr>
              <a:pPr eaLnBrk="1" hangingPunct="1"/>
              <a:t>61</a:t>
            </a:fld>
            <a:endParaRPr lang="en-US" altLang="zh-CN" smtClean="0">
              <a:latin typeface="Times New Roman" pitchFamily="18" charset="0"/>
            </a:endParaRPr>
          </a:p>
        </p:txBody>
      </p:sp>
      <p:sp>
        <p:nvSpPr>
          <p:cNvPr id="133123" name="Rectangle 2"/>
          <p:cNvSpPr>
            <a:spLocks noGrp="1" noRot="1" noChangeAspect="1" noChangeArrowheads="1" noTextEdit="1"/>
          </p:cNvSpPr>
          <p:nvPr>
            <p:ph type="sldImg"/>
          </p:nvPr>
        </p:nvSpPr>
        <p:spPr>
          <a:xfrm>
            <a:off x="844550" y="742950"/>
            <a:ext cx="4953000" cy="3714750"/>
          </a:xfrm>
          <a:ln/>
        </p:spPr>
      </p:sp>
      <p:sp>
        <p:nvSpPr>
          <p:cNvPr id="13312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本征</a:t>
            </a:r>
            <a:r>
              <a:rPr lang="en-US" altLang="zh-CN" dirty="0" smtClean="0"/>
              <a:t>VLAN</a:t>
            </a:r>
            <a:r>
              <a:rPr lang="zh-CN" altLang="en-US" dirty="0" smtClean="0"/>
              <a:t>（</a:t>
            </a:r>
            <a:r>
              <a:rPr lang="en-US" altLang="zh-CN" dirty="0" smtClean="0"/>
              <a:t>Native </a:t>
            </a:r>
            <a:r>
              <a:rPr lang="en-US" altLang="zh-CN" dirty="0" err="1" smtClean="0"/>
              <a:t>Vlan</a:t>
            </a:r>
            <a:r>
              <a:rPr lang="zh-CN" altLang="en-US" dirty="0" smtClean="0"/>
              <a:t>）分配给 </a:t>
            </a:r>
            <a:r>
              <a:rPr lang="en-US" altLang="zh-CN" dirty="0" smtClean="0">
                <a:hlinkClick r:id="rId3"/>
              </a:rPr>
              <a:t>802.1Q</a:t>
            </a:r>
            <a:r>
              <a:rPr lang="zh-CN" altLang="en-US" dirty="0" smtClean="0">
                <a:hlinkClick r:id="rId4"/>
              </a:rPr>
              <a:t>中继端口</a:t>
            </a:r>
            <a:r>
              <a:rPr lang="zh-CN" altLang="en-US" dirty="0" smtClean="0"/>
              <a:t>。</a:t>
            </a:r>
            <a:r>
              <a:rPr lang="en-US" altLang="zh-CN" dirty="0" smtClean="0"/>
              <a:t>802.1Q</a:t>
            </a:r>
            <a:r>
              <a:rPr lang="zh-CN" altLang="en-US" dirty="0" smtClean="0"/>
              <a:t>中继端口支持来自多个</a:t>
            </a:r>
            <a:r>
              <a:rPr lang="en-US" altLang="zh-CN" dirty="0" smtClean="0">
                <a:hlinkClick r:id="rId5"/>
              </a:rPr>
              <a:t>VLAN</a:t>
            </a:r>
            <a:r>
              <a:rPr lang="zh-CN" altLang="en-US" dirty="0" smtClean="0"/>
              <a:t>的流量（有标记流量），也支持来自</a:t>
            </a:r>
            <a:r>
              <a:rPr lang="en-US" altLang="zh-CN" dirty="0" smtClean="0"/>
              <a:t>VLAN</a:t>
            </a:r>
            <a:r>
              <a:rPr lang="zh-CN" altLang="en-US" dirty="0" smtClean="0"/>
              <a:t>以外的流量（无标记流量）。</a:t>
            </a:r>
            <a:r>
              <a:rPr lang="en-US" altLang="zh-CN" dirty="0" smtClean="0"/>
              <a:t>802.1Q</a:t>
            </a:r>
            <a:r>
              <a:rPr lang="zh-CN" altLang="en-US" dirty="0" smtClean="0"/>
              <a:t>中继端口会将无标记流量发送到本征</a:t>
            </a:r>
            <a:r>
              <a:rPr lang="en-US" altLang="zh-CN" dirty="0" smtClean="0"/>
              <a:t>VLAN</a:t>
            </a:r>
            <a:r>
              <a:rPr lang="zh-CN" altLang="en-US" dirty="0" smtClean="0"/>
              <a:t>。如果</a:t>
            </a:r>
            <a:r>
              <a:rPr lang="zh-CN" altLang="en-US" dirty="0" smtClean="0">
                <a:hlinkClick r:id="rId6"/>
              </a:rPr>
              <a:t>交换机</a:t>
            </a:r>
            <a:r>
              <a:rPr lang="zh-CN" altLang="en-US" dirty="0" smtClean="0"/>
              <a:t>端口配置了本征</a:t>
            </a:r>
            <a:r>
              <a:rPr lang="en-US" altLang="zh-CN" dirty="0" smtClean="0"/>
              <a:t>VLAN</a:t>
            </a:r>
            <a:r>
              <a:rPr lang="zh-CN" altLang="en-US" dirty="0" smtClean="0"/>
              <a:t>，则连接到该端口的计算机将产生无标记流量。本征</a:t>
            </a:r>
            <a:r>
              <a:rPr lang="en-US" altLang="zh-CN" dirty="0" smtClean="0"/>
              <a:t>VLAN</a:t>
            </a:r>
            <a:r>
              <a:rPr lang="zh-CN" altLang="en-US" dirty="0" smtClean="0"/>
              <a:t>在</a:t>
            </a:r>
            <a:r>
              <a:rPr lang="en-US" altLang="zh-CN" dirty="0" smtClean="0"/>
              <a:t>IEEE 802.1Q</a:t>
            </a:r>
            <a:r>
              <a:rPr lang="zh-CN" altLang="en-US" dirty="0" smtClean="0"/>
              <a:t>规范中说明，其作用是向下兼容传统</a:t>
            </a:r>
            <a:r>
              <a:rPr lang="en-US" altLang="zh-CN" dirty="0" smtClean="0"/>
              <a:t>LAN</a:t>
            </a:r>
            <a:r>
              <a:rPr lang="zh-CN" altLang="en-US" dirty="0" smtClean="0"/>
              <a:t>方案中的无标记流量。对我们来说，本征 </a:t>
            </a:r>
            <a:r>
              <a:rPr lang="en-US" altLang="zh-CN" dirty="0" smtClean="0"/>
              <a:t>VLAN </a:t>
            </a:r>
            <a:r>
              <a:rPr lang="zh-CN" altLang="en-US" dirty="0" smtClean="0"/>
              <a:t>的目的是充当</a:t>
            </a:r>
            <a:r>
              <a:rPr lang="zh-CN" altLang="en-US" dirty="0" smtClean="0">
                <a:hlinkClick r:id="rId7"/>
              </a:rPr>
              <a:t>中继链路</a:t>
            </a:r>
            <a:r>
              <a:rPr lang="zh-CN" altLang="en-US" dirty="0" smtClean="0"/>
              <a:t>两端的公共标识。最佳做法是使用</a:t>
            </a:r>
            <a:r>
              <a:rPr lang="en-US" altLang="zh-CN" dirty="0" smtClean="0"/>
              <a:t>VLAN 1</a:t>
            </a:r>
            <a:r>
              <a:rPr lang="zh-CN" altLang="en-US" dirty="0" smtClean="0"/>
              <a:t>以外的</a:t>
            </a:r>
            <a:r>
              <a:rPr lang="en-US" altLang="zh-CN" dirty="0" smtClean="0"/>
              <a:t>VLAN</a:t>
            </a:r>
            <a:r>
              <a:rPr lang="zh-CN" altLang="en-US" dirty="0" smtClean="0"/>
              <a:t>作为本征</a:t>
            </a:r>
            <a:r>
              <a:rPr lang="en-US" altLang="zh-CN" dirty="0" smtClean="0"/>
              <a:t>VLAN</a:t>
            </a:r>
            <a:endParaRPr lang="zh-CN" altLang="zh-CN" dirty="0" smtClean="0">
              <a:ea typeface="宋体" charset="-122"/>
            </a:endParaRPr>
          </a:p>
        </p:txBody>
      </p:sp>
    </p:spTree>
    <p:extLst>
      <p:ext uri="{BB962C8B-B14F-4D97-AF65-F5344CB8AC3E}">
        <p14:creationId xmlns:p14="http://schemas.microsoft.com/office/powerpoint/2010/main" val="27501374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DB78E5-D221-40ED-BD9C-3CECA1CF35F2}" type="slidenum">
              <a:rPr lang="en-US" altLang="zh-CN" smtClean="0">
                <a:latin typeface="Times New Roman" pitchFamily="18" charset="0"/>
              </a:rPr>
              <a:pPr eaLnBrk="1" hangingPunct="1"/>
              <a:t>62</a:t>
            </a:fld>
            <a:endParaRPr lang="en-US" altLang="zh-CN" smtClean="0">
              <a:latin typeface="Times New Roman" pitchFamily="18" charset="0"/>
            </a:endParaRPr>
          </a:p>
        </p:txBody>
      </p:sp>
      <p:sp>
        <p:nvSpPr>
          <p:cNvPr id="134147" name="Rectangle 2"/>
          <p:cNvSpPr>
            <a:spLocks noGrp="1" noRot="1" noChangeAspect="1" noChangeArrowheads="1" noTextEdit="1"/>
          </p:cNvSpPr>
          <p:nvPr>
            <p:ph type="sldImg"/>
          </p:nvPr>
        </p:nvSpPr>
        <p:spPr>
          <a:xfrm>
            <a:off x="844550" y="742950"/>
            <a:ext cx="4953000" cy="3714750"/>
          </a:xfrm>
          <a:ln/>
        </p:spPr>
      </p:sp>
      <p:sp>
        <p:nvSpPr>
          <p:cNvPr id="13414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180647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AE4F75-7111-4B76-B356-B142D2982471}" type="slidenum">
              <a:rPr lang="en-US" altLang="zh-CN" smtClean="0">
                <a:latin typeface="Times New Roman" pitchFamily="18" charset="0"/>
              </a:rPr>
              <a:pPr eaLnBrk="1" hangingPunct="1"/>
              <a:t>63</a:t>
            </a:fld>
            <a:endParaRPr lang="en-US" altLang="zh-CN" smtClean="0">
              <a:latin typeface="Times New Roman" pitchFamily="18" charset="0"/>
            </a:endParaRPr>
          </a:p>
        </p:txBody>
      </p:sp>
      <p:sp>
        <p:nvSpPr>
          <p:cNvPr id="135171" name="Rectangle 2"/>
          <p:cNvSpPr>
            <a:spLocks noGrp="1" noRot="1" noChangeAspect="1" noChangeArrowheads="1" noTextEdit="1"/>
          </p:cNvSpPr>
          <p:nvPr>
            <p:ph type="sldImg"/>
          </p:nvPr>
        </p:nvSpPr>
        <p:spPr>
          <a:xfrm>
            <a:off x="844550" y="742950"/>
            <a:ext cx="4953000" cy="3714750"/>
          </a:xfrm>
          <a:ln/>
        </p:spPr>
      </p:sp>
      <p:sp>
        <p:nvSpPr>
          <p:cNvPr id="13517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62736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A3ABF92-57F5-4191-926F-A9AADEFB43DA}"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81923" name="Rectangle 2"/>
          <p:cNvSpPr>
            <a:spLocks noGrp="1" noRot="1" noChangeAspect="1" noChangeArrowheads="1" noTextEdit="1"/>
          </p:cNvSpPr>
          <p:nvPr>
            <p:ph type="sldImg"/>
          </p:nvPr>
        </p:nvSpPr>
        <p:spPr>
          <a:xfrm>
            <a:off x="844550" y="742950"/>
            <a:ext cx="4953000" cy="3714750"/>
          </a:xfrm>
          <a:ln/>
        </p:spPr>
      </p:sp>
      <p:sp>
        <p:nvSpPr>
          <p:cNvPr id="8192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z="2400" u="sng" dirty="0" smtClean="0"/>
              <a:t>Port-based memory buffering</a:t>
            </a:r>
            <a:r>
              <a:rPr lang="zh-CN" altLang="en-US" sz="1200" u="none" dirty="0" smtClean="0">
                <a:ea typeface="宋体" charset="-122"/>
              </a:rPr>
              <a:t>可能会由于目的端口堵塞而</a:t>
            </a:r>
            <a:r>
              <a:rPr lang="zh-CN" altLang="en-US" sz="2400" u="none" dirty="0" smtClean="0">
                <a:ea typeface="宋体" charset="-122"/>
              </a:rPr>
              <a:t>导致源端口的帧不得转发而耽误源端口后面的帧不得正常发送。</a:t>
            </a:r>
            <a:endParaRPr lang="en-US" altLang="zh-CN" sz="2400" u="none" dirty="0" smtClean="0">
              <a:ea typeface="宋体" charset="-122"/>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z="2400" u="sng" dirty="0" smtClean="0"/>
              <a:t>Shared memory buffering</a:t>
            </a:r>
            <a:r>
              <a:rPr lang="zh-CN" altLang="en-US" sz="2400" u="none" dirty="0" smtClean="0"/>
              <a:t>动态分配各个端口所需要的缓存内存量</a:t>
            </a:r>
            <a:endParaRPr lang="en-US" altLang="zh-CN" sz="2400" u="sng" dirty="0" smtClean="0"/>
          </a:p>
        </p:txBody>
      </p:sp>
    </p:spTree>
    <p:extLst>
      <p:ext uri="{BB962C8B-B14F-4D97-AF65-F5344CB8AC3E}">
        <p14:creationId xmlns:p14="http://schemas.microsoft.com/office/powerpoint/2010/main" val="13826007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4992621-267F-4BA6-85E9-FB090DED9D5D}" type="slidenum">
              <a:rPr lang="en-US" altLang="zh-CN" smtClean="0">
                <a:latin typeface="Times New Roman" pitchFamily="18" charset="0"/>
              </a:rPr>
              <a:pPr eaLnBrk="1" hangingPunct="1"/>
              <a:t>64</a:t>
            </a:fld>
            <a:endParaRPr lang="en-US" altLang="zh-CN" smtClean="0">
              <a:latin typeface="Times New Roman" pitchFamily="18" charset="0"/>
            </a:endParaRPr>
          </a:p>
        </p:txBody>
      </p:sp>
      <p:sp>
        <p:nvSpPr>
          <p:cNvPr id="136195" name="Rectangle 2"/>
          <p:cNvSpPr>
            <a:spLocks noGrp="1" noRot="1" noChangeAspect="1" noChangeArrowheads="1" noTextEdit="1"/>
          </p:cNvSpPr>
          <p:nvPr>
            <p:ph type="sldImg"/>
          </p:nvPr>
        </p:nvSpPr>
        <p:spPr>
          <a:xfrm>
            <a:off x="798513" y="327025"/>
            <a:ext cx="5091112" cy="3817938"/>
          </a:xfrm>
          <a:ln/>
        </p:spPr>
      </p:sp>
      <p:sp>
        <p:nvSpPr>
          <p:cNvPr id="136196" name="Rectangle 3"/>
          <p:cNvSpPr>
            <a:spLocks noGrp="1" noChangeArrowheads="1"/>
          </p:cNvSpPr>
          <p:nvPr>
            <p:ph type="body" idx="1"/>
          </p:nvPr>
        </p:nvSpPr>
        <p:spPr>
          <a:xfrm>
            <a:off x="503238" y="4387850"/>
            <a:ext cx="5648325" cy="4956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zh-CN" b="1" smtClean="0">
                <a:ea typeface="宋体" charset="-122"/>
              </a:rPr>
              <a:t>Layer 1 of 2 </a:t>
            </a:r>
          </a:p>
          <a:p>
            <a:pPr eaLnBrk="1" hangingPunct="1"/>
            <a:r>
              <a:rPr lang="en-US" altLang="zh-CN" b="1" smtClean="0">
                <a:ea typeface="宋体" charset="-122"/>
              </a:rPr>
              <a:t>Emphasize: </a:t>
            </a:r>
            <a:r>
              <a:rPr lang="en-US" altLang="zh-CN" smtClean="0">
                <a:ea typeface="宋体" charset="-122"/>
              </a:rPr>
              <a:t>Each VLAN has a unique, four-digit number that can be from 1 to 1001. To add a VLAN to the VLAN database, the minimum parameter required is the VLAN number. </a:t>
            </a:r>
          </a:p>
        </p:txBody>
      </p:sp>
    </p:spTree>
    <p:extLst>
      <p:ext uri="{BB962C8B-B14F-4D97-AF65-F5344CB8AC3E}">
        <p14:creationId xmlns:p14="http://schemas.microsoft.com/office/powerpoint/2010/main" val="30686353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962438-F5D7-4460-B92D-BF9BCE74C96D}" type="slidenum">
              <a:rPr lang="en-US" altLang="zh-CN" smtClean="0">
                <a:latin typeface="Times New Roman" pitchFamily="18" charset="0"/>
              </a:rPr>
              <a:pPr eaLnBrk="1" hangingPunct="1"/>
              <a:t>65</a:t>
            </a:fld>
            <a:endParaRPr lang="en-US" altLang="zh-CN" smtClean="0">
              <a:latin typeface="Times New Roman" pitchFamily="18" charset="0"/>
            </a:endParaRPr>
          </a:p>
        </p:txBody>
      </p:sp>
      <p:sp>
        <p:nvSpPr>
          <p:cNvPr id="137219" name="Rectangle 2"/>
          <p:cNvSpPr>
            <a:spLocks noGrp="1" noRot="1" noChangeAspect="1" noChangeArrowheads="1" noTextEdit="1"/>
          </p:cNvSpPr>
          <p:nvPr>
            <p:ph type="sldImg"/>
          </p:nvPr>
        </p:nvSpPr>
        <p:spPr>
          <a:xfrm>
            <a:off x="798513" y="327025"/>
            <a:ext cx="5091112" cy="3817938"/>
          </a:xfrm>
          <a:ln/>
        </p:spPr>
      </p:sp>
      <p:sp>
        <p:nvSpPr>
          <p:cNvPr id="137220" name="Rectangle 3"/>
          <p:cNvSpPr>
            <a:spLocks noGrp="1" noChangeArrowheads="1"/>
          </p:cNvSpPr>
          <p:nvPr>
            <p:ph type="body" idx="1"/>
          </p:nvPr>
        </p:nvSpPr>
        <p:spPr>
          <a:xfrm>
            <a:off x="503238" y="4387850"/>
            <a:ext cx="5648325" cy="4956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zh-CN" b="1" smtClean="0">
                <a:ea typeface="宋体" charset="-122"/>
              </a:rPr>
              <a:t>Layer 1 of 2 </a:t>
            </a:r>
          </a:p>
        </p:txBody>
      </p:sp>
    </p:spTree>
    <p:extLst>
      <p:ext uri="{BB962C8B-B14F-4D97-AF65-F5344CB8AC3E}">
        <p14:creationId xmlns:p14="http://schemas.microsoft.com/office/powerpoint/2010/main" val="3055258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6B6175-8B45-44CA-948F-C09FC639E26E}" type="slidenum">
              <a:rPr lang="en-US" altLang="zh-CN" smtClean="0">
                <a:latin typeface="Times New Roman" pitchFamily="18" charset="0"/>
              </a:rPr>
              <a:pPr eaLnBrk="1" hangingPunct="1"/>
              <a:t>66</a:t>
            </a:fld>
            <a:endParaRPr lang="en-US" altLang="zh-CN" smtClean="0">
              <a:latin typeface="Times New Roman" pitchFamily="18" charset="0"/>
            </a:endParaRPr>
          </a:p>
        </p:txBody>
      </p:sp>
      <p:sp>
        <p:nvSpPr>
          <p:cNvPr id="138243" name="Rectangle 2"/>
          <p:cNvSpPr>
            <a:spLocks noGrp="1" noRot="1" noChangeAspect="1" noChangeArrowheads="1" noTextEdit="1"/>
          </p:cNvSpPr>
          <p:nvPr>
            <p:ph type="sldImg"/>
          </p:nvPr>
        </p:nvSpPr>
        <p:spPr>
          <a:xfrm>
            <a:off x="844550" y="742950"/>
            <a:ext cx="4953000" cy="3714750"/>
          </a:xfrm>
          <a:ln/>
        </p:spPr>
      </p:sp>
      <p:sp>
        <p:nvSpPr>
          <p:cNvPr id="13824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252561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70A51C-73EC-49E1-A282-F19AECE16F78}" type="slidenum">
              <a:rPr lang="en-US" altLang="zh-CN" smtClean="0">
                <a:latin typeface="Times New Roman" pitchFamily="18" charset="0"/>
              </a:rPr>
              <a:pPr eaLnBrk="1" hangingPunct="1"/>
              <a:t>67</a:t>
            </a:fld>
            <a:endParaRPr lang="en-US" altLang="zh-CN" smtClean="0">
              <a:latin typeface="Times New Roman" pitchFamily="18" charset="0"/>
            </a:endParaRPr>
          </a:p>
        </p:txBody>
      </p:sp>
      <p:sp>
        <p:nvSpPr>
          <p:cNvPr id="139267" name="Rectangle 2"/>
          <p:cNvSpPr>
            <a:spLocks noGrp="1" noRot="1" noChangeAspect="1" noChangeArrowheads="1" noTextEdit="1"/>
          </p:cNvSpPr>
          <p:nvPr>
            <p:ph type="sldImg"/>
          </p:nvPr>
        </p:nvSpPr>
        <p:spPr>
          <a:xfrm>
            <a:off x="844550" y="742950"/>
            <a:ext cx="4953000" cy="3714750"/>
          </a:xfrm>
          <a:ln/>
        </p:spPr>
      </p:sp>
      <p:sp>
        <p:nvSpPr>
          <p:cNvPr id="1392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1099543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BEE6109-C733-4398-AC64-469C30673654}" type="slidenum">
              <a:rPr lang="en-US" altLang="zh-CN" smtClean="0">
                <a:latin typeface="Times New Roman" pitchFamily="18" charset="0"/>
              </a:rPr>
              <a:pPr eaLnBrk="1" hangingPunct="1"/>
              <a:t>68</a:t>
            </a:fld>
            <a:endParaRPr lang="en-US" altLang="zh-CN" smtClean="0">
              <a:latin typeface="Times New Roman" pitchFamily="18" charset="0"/>
            </a:endParaRPr>
          </a:p>
        </p:txBody>
      </p:sp>
      <p:sp>
        <p:nvSpPr>
          <p:cNvPr id="140291" name="Rectangle 2"/>
          <p:cNvSpPr>
            <a:spLocks noGrp="1" noRot="1" noChangeAspect="1" noChangeArrowheads="1" noTextEdit="1"/>
          </p:cNvSpPr>
          <p:nvPr>
            <p:ph type="sldImg"/>
          </p:nvPr>
        </p:nvSpPr>
        <p:spPr>
          <a:xfrm>
            <a:off x="844550" y="742950"/>
            <a:ext cx="4953000" cy="3714750"/>
          </a:xfrm>
          <a:ln/>
        </p:spPr>
      </p:sp>
      <p:sp>
        <p:nvSpPr>
          <p:cNvPr id="14029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err="1" smtClean="0">
                <a:ea typeface="宋体" pitchFamily="2" charset="-122"/>
              </a:rPr>
              <a:t>传统路由要求路由器具有多个物理接口，以便进行</a:t>
            </a:r>
            <a:r>
              <a:rPr lang="en-US" altLang="zh-CN" dirty="0" smtClean="0">
                <a:ea typeface="宋体" pitchFamily="2" charset="-122"/>
              </a:rPr>
              <a:t> VLAN </a:t>
            </a:r>
            <a:r>
              <a:rPr lang="en-US" altLang="zh-CN" dirty="0" err="1" smtClean="0">
                <a:ea typeface="宋体" pitchFamily="2" charset="-122"/>
              </a:rPr>
              <a:t>间路由</a:t>
            </a:r>
            <a:r>
              <a:rPr lang="en-US" altLang="zh-CN" dirty="0" smtClean="0">
                <a:ea typeface="宋体" pitchFamily="2" charset="-122"/>
              </a:rPr>
              <a:t>。 </a:t>
            </a:r>
            <a:r>
              <a:rPr lang="en-US" altLang="zh-CN" dirty="0" err="1" smtClean="0">
                <a:ea typeface="宋体" pitchFamily="2" charset="-122"/>
              </a:rPr>
              <a:t>路由器通过每个</a:t>
            </a:r>
            <a:r>
              <a:rPr lang="en-US" altLang="zh-CN" dirty="0" err="1" smtClean="0">
                <a:solidFill>
                  <a:schemeClr val="accent1"/>
                </a:solidFill>
                <a:ea typeface="宋体" pitchFamily="2" charset="-122"/>
              </a:rPr>
              <a:t>物理接口</a:t>
            </a:r>
            <a:r>
              <a:rPr lang="en-US" altLang="zh-CN" dirty="0" err="1" smtClean="0">
                <a:ea typeface="宋体" pitchFamily="2" charset="-122"/>
              </a:rPr>
              <a:t>连接到</a:t>
            </a:r>
            <a:r>
              <a:rPr lang="en-US" altLang="zh-CN" dirty="0" err="1" smtClean="0">
                <a:solidFill>
                  <a:schemeClr val="accent1"/>
                </a:solidFill>
                <a:ea typeface="宋体" pitchFamily="2" charset="-122"/>
              </a:rPr>
              <a:t>唯一的</a:t>
            </a:r>
            <a:r>
              <a:rPr lang="en-US" altLang="zh-CN" dirty="0" smtClean="0">
                <a:solidFill>
                  <a:schemeClr val="accent1"/>
                </a:solidFill>
                <a:ea typeface="宋体" pitchFamily="2" charset="-122"/>
              </a:rPr>
              <a:t> </a:t>
            </a:r>
            <a:r>
              <a:rPr lang="en-US" altLang="zh-CN" dirty="0" err="1" smtClean="0">
                <a:solidFill>
                  <a:schemeClr val="accent1"/>
                </a:solidFill>
                <a:ea typeface="宋体" pitchFamily="2" charset="-122"/>
              </a:rPr>
              <a:t>VLAN</a:t>
            </a:r>
            <a:r>
              <a:rPr lang="en-US" altLang="zh-CN" dirty="0" err="1" smtClean="0">
                <a:ea typeface="宋体" pitchFamily="2" charset="-122"/>
              </a:rPr>
              <a:t>，从而实现路由</a:t>
            </a:r>
            <a:r>
              <a:rPr lang="en-US" altLang="zh-CN" dirty="0" smtClean="0">
                <a:ea typeface="宋体" pitchFamily="2" charset="-122"/>
              </a:rPr>
              <a:t>。 </a:t>
            </a:r>
            <a:r>
              <a:rPr lang="en-US" altLang="zh-CN" dirty="0" err="1" smtClean="0">
                <a:ea typeface="宋体" pitchFamily="2" charset="-122"/>
              </a:rPr>
              <a:t>各接口配置有一个</a:t>
            </a:r>
            <a:r>
              <a:rPr lang="en-US" altLang="zh-CN" dirty="0" smtClean="0">
                <a:ea typeface="宋体" pitchFamily="2" charset="-122"/>
              </a:rPr>
              <a:t> IP </a:t>
            </a:r>
            <a:r>
              <a:rPr lang="en-US" altLang="zh-CN" dirty="0" err="1" smtClean="0">
                <a:ea typeface="宋体" pitchFamily="2" charset="-122"/>
              </a:rPr>
              <a:t>地址，该</a:t>
            </a:r>
            <a:r>
              <a:rPr lang="en-US" altLang="zh-CN" dirty="0" smtClean="0">
                <a:ea typeface="宋体" pitchFamily="2" charset="-122"/>
              </a:rPr>
              <a:t> IP </a:t>
            </a:r>
            <a:r>
              <a:rPr lang="en-US" altLang="zh-CN" dirty="0" err="1" smtClean="0">
                <a:ea typeface="宋体" pitchFamily="2" charset="-122"/>
              </a:rPr>
              <a:t>地址与所连接的特定</a:t>
            </a:r>
            <a:r>
              <a:rPr lang="en-US" altLang="zh-CN" dirty="0" smtClean="0">
                <a:ea typeface="宋体" pitchFamily="2" charset="-122"/>
              </a:rPr>
              <a:t> VLAN </a:t>
            </a:r>
            <a:r>
              <a:rPr lang="en-US" altLang="zh-CN" dirty="0" err="1" smtClean="0">
                <a:ea typeface="宋体" pitchFamily="2" charset="-122"/>
              </a:rPr>
              <a:t>子网相关联。由于各物理接口配置了</a:t>
            </a:r>
            <a:r>
              <a:rPr lang="en-US" altLang="zh-CN" dirty="0" smtClean="0">
                <a:ea typeface="宋体" pitchFamily="2" charset="-122"/>
              </a:rPr>
              <a:t> IP </a:t>
            </a:r>
            <a:r>
              <a:rPr lang="en-US" altLang="zh-CN" dirty="0" err="1" smtClean="0">
                <a:ea typeface="宋体" pitchFamily="2" charset="-122"/>
              </a:rPr>
              <a:t>地址，各个</a:t>
            </a:r>
            <a:r>
              <a:rPr lang="en-US" altLang="zh-CN" dirty="0" smtClean="0">
                <a:ea typeface="宋体" pitchFamily="2" charset="-122"/>
              </a:rPr>
              <a:t> VLAN </a:t>
            </a:r>
            <a:r>
              <a:rPr lang="en-US" altLang="zh-CN" dirty="0" err="1" smtClean="0">
                <a:ea typeface="宋体" pitchFamily="2" charset="-122"/>
              </a:rPr>
              <a:t>相连的网络设备可通过连接到同一</a:t>
            </a:r>
            <a:r>
              <a:rPr lang="en-US" altLang="zh-CN" dirty="0" smtClean="0">
                <a:ea typeface="宋体" pitchFamily="2" charset="-122"/>
              </a:rPr>
              <a:t> VLAN </a:t>
            </a:r>
            <a:r>
              <a:rPr lang="en-US" altLang="zh-CN" dirty="0" err="1" smtClean="0">
                <a:ea typeface="宋体" pitchFamily="2" charset="-122"/>
              </a:rPr>
              <a:t>的物理接口与路由器通信。本配置中，网络设备可将路由器用作网关，以访问与其它</a:t>
            </a:r>
            <a:r>
              <a:rPr lang="en-US" altLang="zh-CN" dirty="0" smtClean="0">
                <a:ea typeface="宋体" pitchFamily="2" charset="-122"/>
              </a:rPr>
              <a:t> VLAN </a:t>
            </a:r>
            <a:r>
              <a:rPr lang="en-US" altLang="zh-CN" dirty="0" err="1" smtClean="0">
                <a:ea typeface="宋体" pitchFamily="2" charset="-122"/>
              </a:rPr>
              <a:t>相连接的设备</a:t>
            </a:r>
            <a:endParaRPr lang="zh-CN" altLang="zh-CN" dirty="0" smtClean="0">
              <a:ea typeface="宋体" charset="-122"/>
            </a:endParaRPr>
          </a:p>
        </p:txBody>
      </p:sp>
    </p:spTree>
    <p:extLst>
      <p:ext uri="{BB962C8B-B14F-4D97-AF65-F5344CB8AC3E}">
        <p14:creationId xmlns:p14="http://schemas.microsoft.com/office/powerpoint/2010/main" val="31458638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D880C17-9A14-4F37-80F1-2EBF4D3D9D8F}" type="slidenum">
              <a:rPr lang="en-US" altLang="zh-CN" smtClean="0">
                <a:latin typeface="Times New Roman" pitchFamily="18" charset="0"/>
              </a:rPr>
              <a:pPr eaLnBrk="1" hangingPunct="1"/>
              <a:t>69</a:t>
            </a:fld>
            <a:endParaRPr lang="en-US" altLang="zh-CN" smtClean="0">
              <a:latin typeface="Times New Roman" pitchFamily="18" charset="0"/>
            </a:endParaRPr>
          </a:p>
        </p:txBody>
      </p:sp>
      <p:sp>
        <p:nvSpPr>
          <p:cNvPr id="141315" name="Rectangle 2"/>
          <p:cNvSpPr>
            <a:spLocks noGrp="1" noRot="1" noChangeAspect="1" noChangeArrowheads="1" noTextEdit="1"/>
          </p:cNvSpPr>
          <p:nvPr>
            <p:ph type="sldImg"/>
          </p:nvPr>
        </p:nvSpPr>
        <p:spPr>
          <a:xfrm>
            <a:off x="844550" y="742950"/>
            <a:ext cx="4953000" cy="3714750"/>
          </a:xfrm>
          <a:ln/>
        </p:spPr>
      </p:sp>
      <p:sp>
        <p:nvSpPr>
          <p:cNvPr id="14131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pitchFamily="2" charset="-122"/>
              </a:rPr>
              <a:t>子接口是基于软件的</a:t>
            </a:r>
            <a:r>
              <a:rPr lang="zh-CN" altLang="en-US" dirty="0" smtClean="0">
                <a:solidFill>
                  <a:schemeClr val="accent1"/>
                </a:solidFill>
                <a:ea typeface="宋体" pitchFamily="2" charset="-122"/>
              </a:rPr>
              <a:t>虚拟</a:t>
            </a:r>
            <a:r>
              <a:rPr lang="zh-CN" altLang="en-US" dirty="0" smtClean="0">
                <a:ea typeface="宋体" pitchFamily="2" charset="-122"/>
              </a:rPr>
              <a:t>接口，可分配到各物理接口。 每个子接口配置有自己的 </a:t>
            </a:r>
            <a:r>
              <a:rPr lang="en-US" altLang="zh-CN" dirty="0" smtClean="0">
                <a:ea typeface="宋体" pitchFamily="2" charset="-122"/>
              </a:rPr>
              <a:t>IP </a:t>
            </a:r>
            <a:r>
              <a:rPr lang="zh-CN" altLang="en-US" dirty="0" smtClean="0">
                <a:ea typeface="宋体" pitchFamily="2" charset="-122"/>
              </a:rPr>
              <a:t>地址、子网掩码和唯一的 </a:t>
            </a:r>
            <a:r>
              <a:rPr lang="en-US" altLang="zh-CN" dirty="0" smtClean="0">
                <a:ea typeface="宋体" pitchFamily="2" charset="-122"/>
              </a:rPr>
              <a:t>VLAN </a:t>
            </a:r>
            <a:r>
              <a:rPr lang="zh-CN" altLang="en-US" dirty="0" smtClean="0">
                <a:ea typeface="宋体" pitchFamily="2" charset="-122"/>
              </a:rPr>
              <a:t>分配，使单个</a:t>
            </a:r>
            <a:r>
              <a:rPr lang="zh-CN" altLang="en-US" dirty="0" smtClean="0">
                <a:solidFill>
                  <a:schemeClr val="accent1"/>
                </a:solidFill>
                <a:ea typeface="宋体" pitchFamily="2" charset="-122"/>
              </a:rPr>
              <a:t>物理接口</a:t>
            </a:r>
            <a:r>
              <a:rPr lang="zh-CN" altLang="en-US" dirty="0" smtClean="0">
                <a:ea typeface="宋体" pitchFamily="2" charset="-122"/>
              </a:rPr>
              <a:t>可同属于多个</a:t>
            </a:r>
            <a:r>
              <a:rPr lang="zh-CN" altLang="en-US" dirty="0" smtClean="0">
                <a:solidFill>
                  <a:schemeClr val="accent1"/>
                </a:solidFill>
                <a:ea typeface="宋体" pitchFamily="2" charset="-122"/>
              </a:rPr>
              <a:t>逻辑网络</a:t>
            </a:r>
            <a:r>
              <a:rPr lang="zh-CN" altLang="en-US" dirty="0" smtClean="0">
                <a:ea typeface="宋体" pitchFamily="2" charset="-122"/>
              </a:rPr>
              <a:t>。 这种方法适用于在网络中有多个 </a:t>
            </a:r>
            <a:r>
              <a:rPr lang="en-US" altLang="zh-CN" dirty="0" smtClean="0">
                <a:ea typeface="宋体" pitchFamily="2" charset="-122"/>
              </a:rPr>
              <a:t>VLAN </a:t>
            </a:r>
            <a:r>
              <a:rPr lang="zh-CN" altLang="en-US" dirty="0" smtClean="0">
                <a:ea typeface="宋体" pitchFamily="2" charset="-122"/>
              </a:rPr>
              <a:t>但只有少数路由器物理接口的 </a:t>
            </a:r>
            <a:r>
              <a:rPr lang="en-US" altLang="zh-CN" dirty="0" smtClean="0">
                <a:ea typeface="宋体" pitchFamily="2" charset="-122"/>
              </a:rPr>
              <a:t>VLAN </a:t>
            </a:r>
            <a:r>
              <a:rPr lang="zh-CN" altLang="en-US" dirty="0" smtClean="0">
                <a:ea typeface="宋体" pitchFamily="2" charset="-122"/>
              </a:rPr>
              <a:t>间路由。</a:t>
            </a:r>
          </a:p>
          <a:p>
            <a:pPr eaLnBrk="1" hangingPunct="1"/>
            <a:endParaRPr lang="zh-CN" altLang="zh-CN" dirty="0" smtClean="0">
              <a:ea typeface="宋体" charset="-122"/>
            </a:endParaRPr>
          </a:p>
        </p:txBody>
      </p:sp>
    </p:spTree>
    <p:extLst>
      <p:ext uri="{BB962C8B-B14F-4D97-AF65-F5344CB8AC3E}">
        <p14:creationId xmlns:p14="http://schemas.microsoft.com/office/powerpoint/2010/main" val="3837678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AC1FBE1-4EA6-4F48-9FC6-7496647CCA3E}" type="slidenum">
              <a:rPr lang="en-US" altLang="zh-CN" smtClean="0">
                <a:latin typeface="Times New Roman" pitchFamily="18" charset="0"/>
              </a:rPr>
              <a:pPr eaLnBrk="1" hangingPunct="1"/>
              <a:t>70</a:t>
            </a:fld>
            <a:endParaRPr lang="en-US" altLang="zh-CN" smtClean="0">
              <a:latin typeface="Times New Roman" pitchFamily="18" charset="0"/>
            </a:endParaRPr>
          </a:p>
        </p:txBody>
      </p:sp>
      <p:sp>
        <p:nvSpPr>
          <p:cNvPr id="142339" name="Rectangle 2"/>
          <p:cNvSpPr>
            <a:spLocks noGrp="1" noRot="1" noChangeAspect="1" noChangeArrowheads="1" noTextEdit="1"/>
          </p:cNvSpPr>
          <p:nvPr>
            <p:ph type="sldImg"/>
          </p:nvPr>
        </p:nvSpPr>
        <p:spPr>
          <a:xfrm>
            <a:off x="844550" y="742950"/>
            <a:ext cx="4953000" cy="3714750"/>
          </a:xfrm>
          <a:ln/>
        </p:spPr>
      </p:sp>
      <p:sp>
        <p:nvSpPr>
          <p:cNvPr id="14234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795135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A0A2A84-C458-459B-A968-82028FF3E157}" type="slidenum">
              <a:rPr lang="en-US" altLang="zh-CN" smtClean="0">
                <a:latin typeface="Times New Roman" pitchFamily="18" charset="0"/>
              </a:rPr>
              <a:pPr eaLnBrk="1" hangingPunct="1"/>
              <a:t>71</a:t>
            </a:fld>
            <a:endParaRPr lang="en-US" altLang="zh-CN" smtClean="0">
              <a:latin typeface="Times New Roman" pitchFamily="18" charset="0"/>
            </a:endParaRPr>
          </a:p>
        </p:txBody>
      </p:sp>
      <p:sp>
        <p:nvSpPr>
          <p:cNvPr id="143363" name="Rectangle 2"/>
          <p:cNvSpPr>
            <a:spLocks noGrp="1" noRot="1" noChangeAspect="1" noChangeArrowheads="1" noTextEdit="1"/>
          </p:cNvSpPr>
          <p:nvPr>
            <p:ph type="sldImg"/>
          </p:nvPr>
        </p:nvSpPr>
        <p:spPr>
          <a:xfrm>
            <a:off x="844550" y="742950"/>
            <a:ext cx="4953000" cy="3714750"/>
          </a:xfrm>
          <a:ln/>
        </p:spPr>
      </p:sp>
      <p:sp>
        <p:nvSpPr>
          <p:cNvPr id="14336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73238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EB4D901-700F-432B-9A62-A00574C5D805}" type="slidenum">
              <a:rPr lang="en-US" altLang="zh-CN" smtClean="0">
                <a:latin typeface="Times New Roman" pitchFamily="18" charset="0"/>
              </a:rPr>
              <a:pPr eaLnBrk="1" hangingPunct="1"/>
              <a:t>72</a:t>
            </a:fld>
            <a:endParaRPr lang="en-US" altLang="zh-CN" smtClean="0">
              <a:latin typeface="Times New Roman" pitchFamily="18" charset="0"/>
            </a:endParaRPr>
          </a:p>
        </p:txBody>
      </p:sp>
      <p:sp>
        <p:nvSpPr>
          <p:cNvPr id="144387" name="Rectangle 2"/>
          <p:cNvSpPr>
            <a:spLocks noGrp="1" noRot="1" noChangeAspect="1" noChangeArrowheads="1" noTextEdit="1"/>
          </p:cNvSpPr>
          <p:nvPr>
            <p:ph type="sldImg"/>
          </p:nvPr>
        </p:nvSpPr>
        <p:spPr>
          <a:xfrm>
            <a:off x="844550" y="742950"/>
            <a:ext cx="4953000" cy="3714750"/>
          </a:xfrm>
          <a:ln/>
        </p:spPr>
      </p:sp>
      <p:sp>
        <p:nvSpPr>
          <p:cNvPr id="14438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7800717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145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B1D776C-03E6-4F13-89B7-700243EA861B}" type="slidenum">
              <a:rPr lang="zh-CN" altLang="en-US" smtClean="0">
                <a:latin typeface="Times New Roman" pitchFamily="18" charset="0"/>
              </a:rPr>
              <a:pPr eaLnBrk="1" hangingPunct="1"/>
              <a:t>73</a:t>
            </a:fld>
            <a:endParaRPr lang="en-US" altLang="zh-CN" smtClean="0">
              <a:latin typeface="Times New Roman" pitchFamily="18" charset="0"/>
            </a:endParaRPr>
          </a:p>
        </p:txBody>
      </p:sp>
    </p:spTree>
    <p:extLst>
      <p:ext uri="{BB962C8B-B14F-4D97-AF65-F5344CB8AC3E}">
        <p14:creationId xmlns:p14="http://schemas.microsoft.com/office/powerpoint/2010/main" val="106703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2BD7948-33F0-4C79-BADB-94B643B53DA9}"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82947" name="Rectangle 2"/>
          <p:cNvSpPr>
            <a:spLocks noGrp="1" noRot="1" noChangeAspect="1" noChangeArrowheads="1" noTextEdit="1"/>
          </p:cNvSpPr>
          <p:nvPr>
            <p:ph type="sldImg"/>
          </p:nvPr>
        </p:nvSpPr>
        <p:spPr>
          <a:xfrm>
            <a:off x="844550" y="742950"/>
            <a:ext cx="4953000" cy="3714750"/>
          </a:xfrm>
          <a:ln/>
        </p:spPr>
      </p:sp>
      <p:sp>
        <p:nvSpPr>
          <p:cNvPr id="8294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charset="-122"/>
              </a:rPr>
              <a:t>Cisco catalyst</a:t>
            </a:r>
            <a:r>
              <a:rPr lang="en-US" altLang="zh-CN" baseline="0" dirty="0" smtClean="0">
                <a:ea typeface="宋体" charset="-122"/>
              </a:rPr>
              <a:t> </a:t>
            </a:r>
            <a:r>
              <a:rPr lang="zh-CN" altLang="en-US" baseline="0" dirty="0" smtClean="0">
                <a:ea typeface="宋体" charset="-122"/>
              </a:rPr>
              <a:t>只用存储转发</a:t>
            </a:r>
            <a:endParaRPr lang="zh-CN" altLang="zh-CN" dirty="0" smtClean="0">
              <a:ea typeface="宋体" charset="-122"/>
            </a:endParaRPr>
          </a:p>
        </p:txBody>
      </p:sp>
    </p:spTree>
    <p:extLst>
      <p:ext uri="{BB962C8B-B14F-4D97-AF65-F5344CB8AC3E}">
        <p14:creationId xmlns:p14="http://schemas.microsoft.com/office/powerpoint/2010/main" val="378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0030533-2FD1-4400-9D60-60787EBEF581}" type="slidenum">
              <a:rPr lang="en-US" altLang="zh-CN" smtClean="0">
                <a:latin typeface="Times New Roman" pitchFamily="18" charset="0"/>
              </a:rPr>
              <a:pPr eaLnBrk="1" hangingPunct="1"/>
              <a:t>8</a:t>
            </a:fld>
            <a:endParaRPr lang="en-US" altLang="zh-CN" smtClean="0">
              <a:latin typeface="Times New Roman" pitchFamily="18" charset="0"/>
            </a:endParaRPr>
          </a:p>
        </p:txBody>
      </p:sp>
      <p:sp>
        <p:nvSpPr>
          <p:cNvPr id="83971" name="Rectangle 2"/>
          <p:cNvSpPr>
            <a:spLocks noGrp="1" noRot="1" noChangeAspect="1" noChangeArrowheads="1" noTextEdit="1"/>
          </p:cNvSpPr>
          <p:nvPr>
            <p:ph type="sldImg"/>
          </p:nvPr>
        </p:nvSpPr>
        <p:spPr>
          <a:xfrm>
            <a:off x="844550" y="742950"/>
            <a:ext cx="4953000" cy="3714750"/>
          </a:xfrm>
          <a:ln/>
        </p:spPr>
      </p:sp>
      <p:sp>
        <p:nvSpPr>
          <p:cNvPr id="8397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4910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180C5C-C978-4050-85EC-D1E5A6272328}" type="slidenum">
              <a:rPr lang="en-US" altLang="zh-CN" smtClean="0">
                <a:latin typeface="Times New Roman" pitchFamily="18" charset="0"/>
              </a:rPr>
              <a:pPr eaLnBrk="1" hangingPunct="1"/>
              <a:t>9</a:t>
            </a:fld>
            <a:endParaRPr lang="en-US" altLang="zh-CN" smtClean="0">
              <a:latin typeface="Times New Roman" pitchFamily="18" charset="0"/>
            </a:endParaRPr>
          </a:p>
        </p:txBody>
      </p:sp>
      <p:sp>
        <p:nvSpPr>
          <p:cNvPr id="84995" name="Rectangle 2"/>
          <p:cNvSpPr>
            <a:spLocks noGrp="1" noRot="1" noChangeAspect="1" noChangeArrowheads="1" noTextEdit="1"/>
          </p:cNvSpPr>
          <p:nvPr>
            <p:ph type="sldImg"/>
          </p:nvPr>
        </p:nvSpPr>
        <p:spPr>
          <a:xfrm>
            <a:off x="844550" y="742950"/>
            <a:ext cx="4953000" cy="3714750"/>
          </a:xfrm>
          <a:ln/>
        </p:spPr>
      </p:sp>
      <p:sp>
        <p:nvSpPr>
          <p:cNvPr id="8499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0" i="0" kern="1200" dirty="0" smtClean="0">
                <a:solidFill>
                  <a:schemeClr val="tx1"/>
                </a:solidFill>
                <a:effectLst/>
                <a:latin typeface="Times New Roman" pitchFamily="18" charset="0"/>
                <a:ea typeface="宋体" pitchFamily="2" charset="-122"/>
                <a:cs typeface="+mn-cs"/>
              </a:rPr>
              <a:t>二层交换机：一个</a:t>
            </a:r>
            <a:r>
              <a:rPr lang="en-US" altLang="zh-CN" sz="1200" b="0" i="0" kern="1200" dirty="0" smtClean="0">
                <a:solidFill>
                  <a:schemeClr val="tx1"/>
                </a:solidFill>
                <a:effectLst/>
                <a:latin typeface="Times New Roman" pitchFamily="18" charset="0"/>
                <a:ea typeface="宋体" pitchFamily="2" charset="-122"/>
                <a:cs typeface="+mn-cs"/>
              </a:rPr>
              <a:t>mac</a:t>
            </a:r>
            <a:r>
              <a:rPr lang="zh-CN" altLang="en-US" dirty="0" smtClean="0"/>
              <a:t/>
            </a:r>
            <a:br>
              <a:rPr lang="zh-CN" altLang="en-US" dirty="0" smtClean="0"/>
            </a:br>
            <a:r>
              <a:rPr lang="zh-CN" altLang="en-US" sz="1200" b="0" i="0" kern="1200" dirty="0" smtClean="0">
                <a:solidFill>
                  <a:schemeClr val="tx1"/>
                </a:solidFill>
                <a:effectLst/>
                <a:latin typeface="Times New Roman" pitchFamily="18" charset="0"/>
                <a:ea typeface="宋体" pitchFamily="2" charset="-122"/>
                <a:cs typeface="+mn-cs"/>
              </a:rPr>
              <a:t>三层交换机：一个端口一个</a:t>
            </a:r>
            <a:r>
              <a:rPr lang="en-US" altLang="zh-CN" sz="1200" b="0" i="0" kern="1200" dirty="0" smtClean="0">
                <a:solidFill>
                  <a:schemeClr val="tx1"/>
                </a:solidFill>
                <a:effectLst/>
                <a:latin typeface="Times New Roman" pitchFamily="18" charset="0"/>
                <a:ea typeface="宋体" pitchFamily="2" charset="-122"/>
                <a:cs typeface="+mn-cs"/>
              </a:rPr>
              <a:t>mac</a:t>
            </a:r>
            <a:r>
              <a:rPr lang="zh-CN" altLang="en-US" dirty="0" smtClean="0"/>
              <a:t/>
            </a:r>
            <a:br>
              <a:rPr lang="zh-CN" altLang="en-US" dirty="0" smtClean="0"/>
            </a:br>
            <a:r>
              <a:rPr lang="zh-CN" altLang="en-US" sz="1200" b="0" i="0" kern="1200" dirty="0" smtClean="0">
                <a:solidFill>
                  <a:schemeClr val="tx1"/>
                </a:solidFill>
                <a:effectLst/>
                <a:latin typeface="Times New Roman" pitchFamily="18" charset="0"/>
                <a:ea typeface="宋体" pitchFamily="2" charset="-122"/>
                <a:cs typeface="+mn-cs"/>
              </a:rPr>
              <a:t>路由器：一个以太网口一个</a:t>
            </a:r>
            <a:r>
              <a:rPr lang="en-US" altLang="zh-CN" sz="1200" b="0" i="0" kern="1200" dirty="0" smtClean="0">
                <a:solidFill>
                  <a:schemeClr val="tx1"/>
                </a:solidFill>
                <a:effectLst/>
                <a:latin typeface="Times New Roman" pitchFamily="18" charset="0"/>
                <a:ea typeface="宋体" pitchFamily="2" charset="-122"/>
                <a:cs typeface="+mn-cs"/>
              </a:rPr>
              <a:t>mac</a:t>
            </a:r>
            <a:r>
              <a:rPr lang="zh-CN" altLang="en-US" sz="1200" b="0" i="0" kern="1200" dirty="0" smtClean="0">
                <a:solidFill>
                  <a:schemeClr val="tx1"/>
                </a:solidFill>
                <a:effectLst/>
                <a:latin typeface="Times New Roman" pitchFamily="18" charset="0"/>
                <a:ea typeface="宋体" pitchFamily="2" charset="-122"/>
                <a:cs typeface="+mn-cs"/>
              </a:rPr>
              <a:t>，桥接口、串行口没有</a:t>
            </a:r>
            <a:r>
              <a:rPr lang="en-US" altLang="zh-CN" sz="1200" b="0" i="0" kern="1200" smtClean="0">
                <a:solidFill>
                  <a:schemeClr val="tx1"/>
                </a:solidFill>
                <a:effectLst/>
                <a:latin typeface="Times New Roman" pitchFamily="18" charset="0"/>
                <a:ea typeface="宋体" pitchFamily="2" charset="-122"/>
                <a:cs typeface="+mn-cs"/>
              </a:rPr>
              <a:t>mac</a:t>
            </a:r>
            <a:endParaRPr lang="zh-CN" altLang="zh-CN" smtClean="0">
              <a:ea typeface="宋体" charset="-122"/>
            </a:endParaRPr>
          </a:p>
        </p:txBody>
      </p:sp>
    </p:spTree>
    <p:extLst>
      <p:ext uri="{BB962C8B-B14F-4D97-AF65-F5344CB8AC3E}">
        <p14:creationId xmlns:p14="http://schemas.microsoft.com/office/powerpoint/2010/main" val="2854521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graphicFrame>
        <p:nvGraphicFramePr>
          <p:cNvPr id="5" name="Object 8"/>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57723" r:id="rId3" imgW="2971429" imgH="781159" progId="Paint.Picture">
                  <p:embed/>
                </p:oleObj>
              </mc:Choice>
              <mc:Fallback>
                <p:oleObj r:id="rId3" imgW="2971429" imgH="781159" progId="Paint.Picture">
                  <p:embed/>
                  <p:pic>
                    <p:nvPicPr>
                      <p:cNvPr id="0" name=""/>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2007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5E1E2F38-8BCA-4B95-B8F4-202F1E063A1A}" type="slidenum">
              <a:rPr lang="en-US" altLang="zh-CN"/>
              <a:pPr>
                <a:defRPr/>
              </a:pPr>
              <a:t>‹#›</a:t>
            </a:fld>
            <a:endParaRPr lang="en-US" altLang="zh-CN"/>
          </a:p>
        </p:txBody>
      </p:sp>
    </p:spTree>
    <p:extLst>
      <p:ext uri="{BB962C8B-B14F-4D97-AF65-F5344CB8AC3E}">
        <p14:creationId xmlns:p14="http://schemas.microsoft.com/office/powerpoint/2010/main" val="391501491"/>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21BDDD4-0AC7-4528-AD7E-FE0E04D0D28F}" type="slidenum">
              <a:rPr lang="en-US" altLang="zh-CN"/>
              <a:pPr>
                <a:defRPr/>
              </a:pPr>
              <a:t>‹#›</a:t>
            </a:fld>
            <a:endParaRPr lang="en-US" altLang="zh-CN"/>
          </a:p>
        </p:txBody>
      </p:sp>
    </p:spTree>
    <p:extLst>
      <p:ext uri="{BB962C8B-B14F-4D97-AF65-F5344CB8AC3E}">
        <p14:creationId xmlns:p14="http://schemas.microsoft.com/office/powerpoint/2010/main" val="285196708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1341424-4A3A-4B51-80BF-B83D8BE1DF7F}" type="slidenum">
              <a:rPr lang="en-US" altLang="zh-CN"/>
              <a:pPr>
                <a:defRPr/>
              </a:pPr>
              <a:t>‹#›</a:t>
            </a:fld>
            <a:endParaRPr lang="en-US" altLang="zh-CN"/>
          </a:p>
        </p:txBody>
      </p:sp>
    </p:spTree>
    <p:extLst>
      <p:ext uri="{BB962C8B-B14F-4D97-AF65-F5344CB8AC3E}">
        <p14:creationId xmlns:p14="http://schemas.microsoft.com/office/powerpoint/2010/main" val="540728204"/>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58747" name="位图图像" r:id="rId4" imgW="7430537" imgH="724001" progId="PBrush">
                  <p:embed/>
                </p:oleObj>
              </mc:Choice>
              <mc:Fallback>
                <p:oleObj name="位图图像" r:id="rId4" imgW="7430537" imgH="724001" progId="PBrush">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6372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61059BC-E5AF-4F27-AF38-DC25C6E768E0}" type="slidenum">
              <a:rPr lang="en-US" altLang="zh-CN"/>
              <a:pPr>
                <a:defRPr/>
              </a:pPr>
              <a:t>‹#›</a:t>
            </a:fld>
            <a:endParaRPr lang="en-US" altLang="zh-CN"/>
          </a:p>
        </p:txBody>
      </p:sp>
    </p:spTree>
    <p:extLst>
      <p:ext uri="{BB962C8B-B14F-4D97-AF65-F5344CB8AC3E}">
        <p14:creationId xmlns:p14="http://schemas.microsoft.com/office/powerpoint/2010/main" val="498562263"/>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9A07CCD-326E-4911-95B6-3F0EA7DD3EC9}" type="slidenum">
              <a:rPr lang="en-US" altLang="zh-CN"/>
              <a:pPr>
                <a:defRPr/>
              </a:pPr>
              <a:t>‹#›</a:t>
            </a:fld>
            <a:endParaRPr lang="en-US" altLang="zh-CN"/>
          </a:p>
        </p:txBody>
      </p:sp>
    </p:spTree>
    <p:extLst>
      <p:ext uri="{BB962C8B-B14F-4D97-AF65-F5344CB8AC3E}">
        <p14:creationId xmlns:p14="http://schemas.microsoft.com/office/powerpoint/2010/main" val="399663919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BB12F5C-3C3B-47B3-95B8-81E23A719A68}" type="slidenum">
              <a:rPr lang="en-US" altLang="zh-CN"/>
              <a:pPr>
                <a:defRPr/>
              </a:pPr>
              <a:t>‹#›</a:t>
            </a:fld>
            <a:endParaRPr lang="en-US" altLang="zh-CN"/>
          </a:p>
        </p:txBody>
      </p:sp>
    </p:spTree>
    <p:extLst>
      <p:ext uri="{BB962C8B-B14F-4D97-AF65-F5344CB8AC3E}">
        <p14:creationId xmlns:p14="http://schemas.microsoft.com/office/powerpoint/2010/main" val="2811263779"/>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BAEBFEDD-6320-4E43-B0A0-8BFB0843BFB7}" type="slidenum">
              <a:rPr lang="en-US" altLang="zh-CN"/>
              <a:pPr>
                <a:defRPr/>
              </a:pPr>
              <a:t>‹#›</a:t>
            </a:fld>
            <a:endParaRPr lang="en-US" altLang="zh-CN"/>
          </a:p>
        </p:txBody>
      </p:sp>
    </p:spTree>
    <p:extLst>
      <p:ext uri="{BB962C8B-B14F-4D97-AF65-F5344CB8AC3E}">
        <p14:creationId xmlns:p14="http://schemas.microsoft.com/office/powerpoint/2010/main" val="4248897484"/>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79FDC616-BEBB-4F6B-B11A-B1922CBB8BCD}" type="slidenum">
              <a:rPr lang="en-US" altLang="zh-CN"/>
              <a:pPr>
                <a:defRPr/>
              </a:pPr>
              <a:t>‹#›</a:t>
            </a:fld>
            <a:endParaRPr lang="en-US" altLang="zh-CN"/>
          </a:p>
        </p:txBody>
      </p:sp>
    </p:spTree>
    <p:extLst>
      <p:ext uri="{BB962C8B-B14F-4D97-AF65-F5344CB8AC3E}">
        <p14:creationId xmlns:p14="http://schemas.microsoft.com/office/powerpoint/2010/main" val="421187463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E19B31EB-2E21-466B-A8DF-D35BF48D4BC0}" type="slidenum">
              <a:rPr lang="en-US" altLang="zh-CN"/>
              <a:pPr>
                <a:defRPr/>
              </a:pPr>
              <a:t>‹#›</a:t>
            </a:fld>
            <a:endParaRPr lang="en-US" altLang="zh-CN"/>
          </a:p>
        </p:txBody>
      </p:sp>
    </p:spTree>
    <p:extLst>
      <p:ext uri="{BB962C8B-B14F-4D97-AF65-F5344CB8AC3E}">
        <p14:creationId xmlns:p14="http://schemas.microsoft.com/office/powerpoint/2010/main" val="157854244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18A2DF8-B833-4D68-B92C-7C49C2BEB61C}" type="slidenum">
              <a:rPr lang="en-US" altLang="zh-CN"/>
              <a:pPr>
                <a:defRPr/>
              </a:pPr>
              <a:t>‹#›</a:t>
            </a:fld>
            <a:endParaRPr lang="en-US" altLang="zh-CN"/>
          </a:p>
        </p:txBody>
      </p:sp>
    </p:spTree>
    <p:extLst>
      <p:ext uri="{BB962C8B-B14F-4D97-AF65-F5344CB8AC3E}">
        <p14:creationId xmlns:p14="http://schemas.microsoft.com/office/powerpoint/2010/main" val="327325874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5789691-6A88-41F0-A774-EC2CDA0C1430}" type="slidenum">
              <a:rPr lang="en-US" altLang="zh-CN"/>
              <a:pPr>
                <a:defRPr/>
              </a:pPr>
              <a:t>‹#›</a:t>
            </a:fld>
            <a:endParaRPr lang="en-US" altLang="zh-CN"/>
          </a:p>
        </p:txBody>
      </p:sp>
    </p:spTree>
    <p:extLst>
      <p:ext uri="{BB962C8B-B14F-4D97-AF65-F5344CB8AC3E}">
        <p14:creationId xmlns:p14="http://schemas.microsoft.com/office/powerpoint/2010/main" val="1927054707"/>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968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99685" name="Line 5"/>
          <p:cNvSpPr>
            <a:spLocks noChangeShapeType="1"/>
          </p:cNvSpPr>
          <p:nvPr/>
        </p:nvSpPr>
        <p:spPr bwMode="auto">
          <a:xfrm flipV="1">
            <a:off x="609600" y="659765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996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996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996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2BF8CF26-D370-4013-853D-DA7D279D5466}" type="slidenum">
              <a:rPr lang="en-US" altLang="zh-CN"/>
              <a:pPr>
                <a:defRPr/>
              </a:pPr>
              <a:t>‹#›</a:t>
            </a:fld>
            <a:endParaRPr lang="en-US" altLang="zh-CN"/>
          </a:p>
        </p:txBody>
      </p:sp>
      <p:graphicFrame>
        <p:nvGraphicFramePr>
          <p:cNvPr id="1026" name="Object 9"/>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060" r:id="rId15" imgW="2971429" imgH="781159" progId="Paint.Picture">
                  <p:embed/>
                </p:oleObj>
              </mc:Choice>
              <mc:Fallback>
                <p:oleObj r:id="rId15" imgW="2971429" imgH="781159" progId="Paint.Picture">
                  <p:embed/>
                  <p:pic>
                    <p:nvPicPr>
                      <p:cNvPr id="0" name="Object 9"/>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Lst>
  <p:transition>
    <p:blinds dir="vert"/>
  </p:transition>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png"/><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3.png"/><Relationship Id="rId4" Type="http://schemas.openxmlformats.org/officeDocument/2006/relationships/oleObject" Target="../embeddings/oleObject5.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6.png"/><Relationship Id="rId4" Type="http://schemas.openxmlformats.org/officeDocument/2006/relationships/oleObject" Target="../embeddings/oleObject7.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3"/>
          <p:cNvSpPr>
            <a:spLocks noGrp="1"/>
          </p:cNvSpPr>
          <p:nvPr>
            <p:ph type="ctrTitle"/>
          </p:nvPr>
        </p:nvSpPr>
        <p:spPr>
          <a:xfrm>
            <a:off x="1714500" y="1214438"/>
            <a:ext cx="6529388" cy="1470025"/>
          </a:xfrm>
        </p:spPr>
        <p:txBody>
          <a:bodyPr/>
          <a:lstStyle/>
          <a:p>
            <a:pPr eaLnBrk="1" hangingPunct="1"/>
            <a:r>
              <a:rPr lang="en-US" altLang="zh-CN" smtClean="0"/>
              <a:t>LAN Switching and VLAN</a:t>
            </a:r>
            <a:endParaRPr lang="zh-CN" altLang="en-US" smtClean="0"/>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altLang="zh-CN" smtClean="0"/>
              <a:t>Layer 3 Switching</a:t>
            </a:r>
          </a:p>
        </p:txBody>
      </p:sp>
      <p:pic>
        <p:nvPicPr>
          <p:cNvPr id="19459" name="Picture 3" descr="Layer 3 Switc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36725"/>
            <a:ext cx="684053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ltLang="zh-CN" smtClean="0"/>
              <a:t>Layer 4 Switching</a:t>
            </a:r>
          </a:p>
        </p:txBody>
      </p:sp>
      <p:pic>
        <p:nvPicPr>
          <p:cNvPr id="20483" name="Picture 3" descr="Layer 4 Switc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27200"/>
            <a:ext cx="7343775"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altLang="zh-CN" smtClean="0"/>
              <a:t>Multilayer Switching</a:t>
            </a:r>
          </a:p>
        </p:txBody>
      </p:sp>
      <p:pic>
        <p:nvPicPr>
          <p:cNvPr id="21507" name="Picture 3" descr="Multilayer Switc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09738"/>
            <a:ext cx="6408737"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p:txBody>
          <a:bodyPr/>
          <a:lstStyle/>
          <a:p>
            <a:pPr eaLnBrk="1" hangingPunct="1"/>
            <a:r>
              <a:rPr lang="en-US" altLang="zh-CN" smtClean="0"/>
              <a:t>Switching</a:t>
            </a:r>
          </a:p>
          <a:p>
            <a:pPr eaLnBrk="1" hangingPunct="1"/>
            <a:r>
              <a:rPr lang="en-US" altLang="zh-CN" smtClean="0">
                <a:solidFill>
                  <a:schemeClr val="hlink"/>
                </a:solidFill>
              </a:rPr>
              <a:t>The Spanning-Tree Protocol</a:t>
            </a:r>
          </a:p>
          <a:p>
            <a:pPr eaLnBrk="1" hangingPunct="1"/>
            <a:r>
              <a:rPr lang="en-US" altLang="zh-CN" smtClean="0"/>
              <a:t>VLAN</a:t>
            </a:r>
          </a:p>
          <a:p>
            <a:pPr lvl="1" eaLnBrk="1" hangingPunct="1">
              <a:lnSpc>
                <a:spcPct val="130000"/>
              </a:lnSpc>
            </a:pPr>
            <a:r>
              <a:rPr lang="en-US" altLang="zh-CN" smtClean="0"/>
              <a:t>Introduction of VLAN</a:t>
            </a:r>
          </a:p>
          <a:p>
            <a:pPr lvl="1" eaLnBrk="1" hangingPunct="1">
              <a:lnSpc>
                <a:spcPct val="130000"/>
              </a:lnSpc>
            </a:pPr>
            <a:r>
              <a:rPr lang="en-US" altLang="zh-CN" smtClean="0"/>
              <a:t>VLAN Architecture</a:t>
            </a:r>
          </a:p>
          <a:p>
            <a:pPr lvl="1" eaLnBrk="1" hangingPunct="1">
              <a:lnSpc>
                <a:spcPct val="130000"/>
              </a:lnSpc>
            </a:pPr>
            <a:r>
              <a:rPr lang="en-US" altLang="zh-CN" smtClean="0"/>
              <a:t>VLAN Implementation</a:t>
            </a:r>
          </a:p>
          <a:p>
            <a:pPr lvl="1" eaLnBrk="1" hangingPunct="1">
              <a:lnSpc>
                <a:spcPct val="130000"/>
              </a:lnSpc>
            </a:pPr>
            <a:r>
              <a:rPr lang="en-US" altLang="zh-CN" smtClean="0"/>
              <a:t>Routing Between VLANs </a:t>
            </a:r>
          </a:p>
        </p:txBody>
      </p:sp>
      <p:sp>
        <p:nvSpPr>
          <p:cNvPr id="22531" name="Rectangle 3"/>
          <p:cNvSpPr>
            <a:spLocks noGrp="1" noChangeArrowheads="1"/>
          </p:cNvSpPr>
          <p:nvPr>
            <p:ph type="title"/>
          </p:nvPr>
        </p:nvSpPr>
        <p:spPr/>
        <p:txBody>
          <a:bodyPr/>
          <a:lstStyle/>
          <a:p>
            <a:pPr eaLnBrk="1" hangingPunct="1"/>
            <a:r>
              <a:rPr lang="en-US" altLang="zh-CN" smtClean="0"/>
              <a:t>Table of Contents</a:t>
            </a:r>
          </a:p>
        </p:txBody>
      </p:sp>
      <p:sp>
        <p:nvSpPr>
          <p:cNvPr id="22532" name="Rectangle 4"/>
          <p:cNvSpPr>
            <a:spLocks noChangeArrowheads="1"/>
          </p:cNvSpPr>
          <p:nvPr/>
        </p:nvSpPr>
        <p:spPr bwMode="auto">
          <a:xfrm>
            <a:off x="654050" y="3289300"/>
            <a:ext cx="82200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
        <p:nvSpPr>
          <p:cNvPr id="22533" name="Rectangle 5"/>
          <p:cNvSpPr>
            <a:spLocks noChangeArrowheads="1"/>
          </p:cNvSpPr>
          <p:nvPr/>
        </p:nvSpPr>
        <p:spPr bwMode="auto">
          <a:xfrm>
            <a:off x="654050" y="4044950"/>
            <a:ext cx="82200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1844675"/>
            <a:ext cx="91440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08050" lvl="1" indent="-436563">
              <a:spcBef>
                <a:spcPct val="20000"/>
              </a:spcBef>
              <a:buClr>
                <a:schemeClr val="accent2"/>
              </a:buClr>
              <a:buFont typeface="Wingdings" pitchFamily="2" charset="2"/>
              <a:buChar char="p"/>
            </a:pPr>
            <a:r>
              <a:rPr lang="en-US" altLang="zh-CN" sz="2800" dirty="0">
                <a:latin typeface="Arial" charset="0"/>
              </a:rPr>
              <a:t>Loops may occur in a network for a variety of reasons.</a:t>
            </a:r>
          </a:p>
          <a:p>
            <a:pPr marL="1304925" lvl="2" indent="-395288">
              <a:spcBef>
                <a:spcPct val="20000"/>
              </a:spcBef>
              <a:buClr>
                <a:schemeClr val="accent2"/>
              </a:buClr>
              <a:buSzPct val="90000"/>
              <a:buFont typeface="Wingdings" pitchFamily="2" charset="2"/>
              <a:buChar char="n"/>
            </a:pPr>
            <a:r>
              <a:rPr lang="en-US" altLang="zh-CN" sz="2800" dirty="0">
                <a:latin typeface="Arial" charset="0"/>
              </a:rPr>
              <a:t>Usually loops in networks are the result of a deliberate attempt to provide redundancy.</a:t>
            </a:r>
          </a:p>
          <a:p>
            <a:pPr marL="1304925" lvl="2" indent="-395288">
              <a:spcBef>
                <a:spcPct val="20000"/>
              </a:spcBef>
              <a:buClr>
                <a:schemeClr val="accent2"/>
              </a:buClr>
              <a:buSzPct val="90000"/>
              <a:buFont typeface="Wingdings" pitchFamily="2" charset="2"/>
              <a:buChar char="n"/>
            </a:pPr>
            <a:r>
              <a:rPr lang="en-US" altLang="zh-CN" sz="2800" dirty="0">
                <a:latin typeface="Arial" charset="0"/>
              </a:rPr>
              <a:t>Can also occur by configuration error</a:t>
            </a:r>
          </a:p>
          <a:p>
            <a:pPr marL="1693863" lvl="3" indent="-387350">
              <a:spcBef>
                <a:spcPct val="20000"/>
              </a:spcBef>
              <a:buClr>
                <a:schemeClr val="folHlink"/>
              </a:buClr>
              <a:buSzPct val="80000"/>
              <a:buFont typeface="Wingdings" pitchFamily="2" charset="2"/>
              <a:buChar char="n"/>
            </a:pPr>
            <a:r>
              <a:rPr lang="en-US" altLang="zh-CN" sz="2800" dirty="0">
                <a:latin typeface="Arial" charset="0"/>
              </a:rPr>
              <a:t>Two primary reasons loops can be absolutely disastrous in a bridged network:</a:t>
            </a:r>
          </a:p>
          <a:p>
            <a:pPr marL="2093913" lvl="4" indent="-398463">
              <a:spcBef>
                <a:spcPct val="25000"/>
              </a:spcBef>
              <a:buClr>
                <a:schemeClr val="folHlink"/>
              </a:buClr>
              <a:buSzPct val="80000"/>
              <a:buFont typeface="Wingdings" pitchFamily="2" charset="2"/>
              <a:buChar char="n"/>
            </a:pPr>
            <a:r>
              <a:rPr lang="en-US" altLang="zh-CN" sz="2800" dirty="0">
                <a:latin typeface="Arial" charset="0"/>
              </a:rPr>
              <a:t>broadcast loops</a:t>
            </a:r>
          </a:p>
          <a:p>
            <a:pPr marL="2093913" lvl="4" indent="-398463">
              <a:spcBef>
                <a:spcPct val="25000"/>
              </a:spcBef>
              <a:buClr>
                <a:schemeClr val="folHlink"/>
              </a:buClr>
              <a:buSzPct val="80000"/>
              <a:buFont typeface="Wingdings" pitchFamily="2" charset="2"/>
              <a:buChar char="n"/>
            </a:pPr>
            <a:r>
              <a:rPr lang="en-US" altLang="zh-CN" sz="2800" dirty="0">
                <a:latin typeface="Arial" charset="0"/>
              </a:rPr>
              <a:t>bridge-table corruption</a:t>
            </a:r>
          </a:p>
        </p:txBody>
      </p:sp>
      <p:sp>
        <p:nvSpPr>
          <p:cNvPr id="23555" name="Rectangle 3"/>
          <p:cNvSpPr>
            <a:spLocks noGrp="1" noChangeArrowheads="1"/>
          </p:cNvSpPr>
          <p:nvPr>
            <p:ph type="title" idx="4294967295"/>
          </p:nvPr>
        </p:nvSpPr>
        <p:spPr>
          <a:xfrm>
            <a:off x="611188" y="836613"/>
            <a:ext cx="6661150" cy="533400"/>
          </a:xfrm>
        </p:spPr>
        <p:txBody>
          <a:bodyPr/>
          <a:lstStyle/>
          <a:p>
            <a:pPr eaLnBrk="1" hangingPunct="1"/>
            <a:r>
              <a:rPr lang="en-US" altLang="zh-CN" smtClean="0"/>
              <a:t>Bridging Loops</a:t>
            </a: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Redundancy Creates Loops</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l="8186" t="28233" r="41406" b="25391"/>
          <a:stretch>
            <a:fillRect/>
          </a:stretch>
        </p:blipFill>
        <p:spPr bwMode="auto">
          <a:xfrm>
            <a:off x="755650" y="1720850"/>
            <a:ext cx="6985000"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836613"/>
            <a:ext cx="8610600" cy="534987"/>
          </a:xfrm>
        </p:spPr>
        <p:txBody>
          <a:bodyPr/>
          <a:lstStyle/>
          <a:p>
            <a:pPr eaLnBrk="1" hangingPunct="1"/>
            <a:r>
              <a:rPr lang="en-US" altLang="zh-CN" smtClean="0"/>
              <a:t>L2 Loops</a:t>
            </a:r>
          </a:p>
        </p:txBody>
      </p:sp>
      <p:sp>
        <p:nvSpPr>
          <p:cNvPr id="25603" name="Rectangle 3"/>
          <p:cNvSpPr>
            <a:spLocks noGrp="1" noChangeArrowheads="1"/>
          </p:cNvSpPr>
          <p:nvPr>
            <p:ph type="body" idx="1"/>
          </p:nvPr>
        </p:nvSpPr>
        <p:spPr>
          <a:xfrm>
            <a:off x="309563" y="1592263"/>
            <a:ext cx="8597900" cy="4346575"/>
          </a:xfrm>
        </p:spPr>
        <p:txBody>
          <a:bodyPr/>
          <a:lstStyle/>
          <a:p>
            <a:pPr eaLnBrk="1" hangingPunct="1">
              <a:lnSpc>
                <a:spcPct val="150000"/>
              </a:lnSpc>
              <a:buSzPct val="95000"/>
              <a:buFont typeface="Wingdings" pitchFamily="2" charset="2"/>
              <a:buChar char="p"/>
            </a:pPr>
            <a:r>
              <a:rPr lang="en-US" altLang="zh-CN" sz="2400" dirty="0" smtClean="0">
                <a:cs typeface="Arial" charset="0"/>
              </a:rPr>
              <a:t>Broadcasts and Layer 2 loops can be a dangerous combination.</a:t>
            </a:r>
          </a:p>
          <a:p>
            <a:pPr eaLnBrk="1" hangingPunct="1">
              <a:lnSpc>
                <a:spcPct val="150000"/>
              </a:lnSpc>
              <a:buSzPct val="95000"/>
              <a:buFont typeface="Wingdings" pitchFamily="2" charset="2"/>
              <a:buChar char="p"/>
            </a:pPr>
            <a:r>
              <a:rPr lang="en-US" altLang="zh-CN" sz="2400" dirty="0" smtClean="0">
                <a:cs typeface="Arial" charset="0"/>
              </a:rPr>
              <a:t>Ethernet frames have no TTL field</a:t>
            </a:r>
          </a:p>
          <a:p>
            <a:pPr eaLnBrk="1" hangingPunct="1">
              <a:lnSpc>
                <a:spcPct val="150000"/>
              </a:lnSpc>
              <a:buSzPct val="95000"/>
              <a:buFont typeface="Wingdings" pitchFamily="2" charset="2"/>
              <a:buChar char="p"/>
            </a:pPr>
            <a:r>
              <a:rPr lang="en-US" altLang="zh-CN" sz="2400" dirty="0" smtClean="0">
                <a:cs typeface="Arial" charset="0"/>
              </a:rPr>
              <a:t>After an Ethernet frame starts to loop, it will probably continue until someone shuts off one of the switches or breaks a link</a:t>
            </a:r>
          </a:p>
          <a:p>
            <a:pPr eaLnBrk="1" hangingPunct="1">
              <a:lnSpc>
                <a:spcPct val="150000"/>
              </a:lnSpc>
              <a:buSzPct val="95000"/>
              <a:buFont typeface="Wingdings" pitchFamily="2" charset="2"/>
              <a:buChar char="p"/>
            </a:pPr>
            <a:r>
              <a:rPr lang="en-US" altLang="zh-CN" sz="2400" dirty="0" smtClean="0">
                <a:cs typeface="Arial" charset="0"/>
              </a:rPr>
              <a:t>The switches will flip flop the bridging table entry for Host A (creating extremely high CPU utilization).</a:t>
            </a:r>
          </a:p>
          <a:p>
            <a:pPr eaLnBrk="1" hangingPunct="1">
              <a:lnSpc>
                <a:spcPct val="150000"/>
              </a:lnSpc>
              <a:buSzPct val="95000"/>
              <a:buFont typeface="Wingdings" pitchFamily="2" charset="2"/>
              <a:buChar char="p"/>
            </a:pPr>
            <a:endParaRPr lang="en-US" altLang="zh-CN" sz="2400" dirty="0" smtClean="0">
              <a:cs typeface="Arial" charset="0"/>
            </a:endParaRP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l="8594" t="23958" r="50781" b="27083"/>
          <a:stretch>
            <a:fillRect/>
          </a:stretch>
        </p:blipFill>
        <p:spPr bwMode="auto">
          <a:xfrm>
            <a:off x="2271713" y="1763713"/>
            <a:ext cx="4876800"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26627" name="Rectangle 3"/>
          <p:cNvSpPr>
            <a:spLocks noGrp="1" noChangeArrowheads="1"/>
          </p:cNvSpPr>
          <p:nvPr>
            <p:ph type="title"/>
          </p:nvPr>
        </p:nvSpPr>
        <p:spPr>
          <a:xfrm>
            <a:off x="344488" y="976313"/>
            <a:ext cx="8799512" cy="581025"/>
          </a:xfrm>
        </p:spPr>
        <p:txBody>
          <a:bodyPr/>
          <a:lstStyle/>
          <a:p>
            <a:pPr eaLnBrk="1" hangingPunct="1"/>
            <a:r>
              <a:rPr lang="en-US" altLang="zh-CN" smtClean="0"/>
              <a:t>L2 Loops - Flooded unicast frames</a:t>
            </a:r>
          </a:p>
        </p:txBody>
      </p:sp>
      <p:grpSp>
        <p:nvGrpSpPr>
          <p:cNvPr id="2" name="Group 4"/>
          <p:cNvGrpSpPr>
            <a:grpSpLocks/>
          </p:cNvGrpSpPr>
          <p:nvPr/>
        </p:nvGrpSpPr>
        <p:grpSpPr bwMode="auto">
          <a:xfrm>
            <a:off x="457200" y="2514600"/>
            <a:ext cx="1447800" cy="1143000"/>
            <a:chOff x="288" y="1584"/>
            <a:chExt cx="912" cy="720"/>
          </a:xfrm>
        </p:grpSpPr>
        <p:sp>
          <p:nvSpPr>
            <p:cNvPr id="26661" name="AutoShape 5"/>
            <p:cNvSpPr>
              <a:spLocks noChangeArrowheads="1"/>
            </p:cNvSpPr>
            <p:nvPr/>
          </p:nvSpPr>
          <p:spPr bwMode="auto">
            <a:xfrm>
              <a:off x="288" y="1584"/>
              <a:ext cx="912" cy="720"/>
            </a:xfrm>
            <a:prstGeom prst="wedgeRectCallout">
              <a:avLst>
                <a:gd name="adj1" fmla="val 79606"/>
                <a:gd name="adj2" fmla="val 49028"/>
              </a:avLst>
            </a:prstGeom>
            <a:solidFill>
              <a:srgbClr val="FFFFCC"/>
            </a:solidFill>
            <a:ln w="6350">
              <a:solidFill>
                <a:schemeClr val="tx1"/>
              </a:solidFill>
              <a:miter lim="800000"/>
              <a:headEnd/>
              <a:tailEnd/>
            </a:ln>
          </p:spPr>
          <p:txBody>
            <a:bodyPr/>
            <a:lstStyle/>
            <a:p>
              <a:pPr algn="ctr" eaLnBrk="0" hangingPunct="0">
                <a:spcBef>
                  <a:spcPct val="50000"/>
                </a:spcBef>
              </a:pPr>
              <a:endParaRPr lang="zh-CN" altLang="zh-CN" sz="2000">
                <a:latin typeface="Arial" charset="0"/>
              </a:endParaRPr>
            </a:p>
          </p:txBody>
        </p:sp>
        <p:sp>
          <p:nvSpPr>
            <p:cNvPr id="26662" name="Text Box 6"/>
            <p:cNvSpPr txBox="1">
              <a:spLocks noChangeArrowheads="1"/>
            </p:cNvSpPr>
            <p:nvPr/>
          </p:nvSpPr>
          <p:spPr bwMode="auto">
            <a:xfrm>
              <a:off x="336" y="1632"/>
              <a:ext cx="86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spcBef>
                  <a:spcPct val="50000"/>
                </a:spcBef>
              </a:pPr>
              <a:r>
                <a:rPr lang="en-US" altLang="zh-CN" sz="2000">
                  <a:latin typeface="Arial" charset="0"/>
                </a:rPr>
                <a:t>Where’s Host B? FLOOD</a:t>
              </a:r>
            </a:p>
          </p:txBody>
        </p:sp>
      </p:grpSp>
      <p:grpSp>
        <p:nvGrpSpPr>
          <p:cNvPr id="3" name="Group 7"/>
          <p:cNvGrpSpPr>
            <a:grpSpLocks/>
          </p:cNvGrpSpPr>
          <p:nvPr/>
        </p:nvGrpSpPr>
        <p:grpSpPr bwMode="auto">
          <a:xfrm>
            <a:off x="2805113" y="2819400"/>
            <a:ext cx="1828800" cy="685800"/>
            <a:chOff x="1767" y="1776"/>
            <a:chExt cx="1152" cy="432"/>
          </a:xfrm>
        </p:grpSpPr>
        <p:sp>
          <p:nvSpPr>
            <p:cNvPr id="26658" name="Line 8"/>
            <p:cNvSpPr>
              <a:spLocks noChangeShapeType="1"/>
            </p:cNvSpPr>
            <p:nvPr/>
          </p:nvSpPr>
          <p:spPr bwMode="auto">
            <a:xfrm>
              <a:off x="2880" y="1776"/>
              <a:ext cx="0"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59" name="Line 9"/>
            <p:cNvSpPr>
              <a:spLocks noChangeShapeType="1"/>
            </p:cNvSpPr>
            <p:nvPr/>
          </p:nvSpPr>
          <p:spPr bwMode="auto">
            <a:xfrm flipH="1">
              <a:off x="1767" y="2016"/>
              <a:ext cx="1152"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60" name="Line 10"/>
            <p:cNvSpPr>
              <a:spLocks noChangeShapeType="1"/>
            </p:cNvSpPr>
            <p:nvPr/>
          </p:nvSpPr>
          <p:spPr bwMode="auto">
            <a:xfrm>
              <a:off x="1776" y="2016"/>
              <a:ext cx="0"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11"/>
          <p:cNvGrpSpPr>
            <a:grpSpLocks/>
          </p:cNvGrpSpPr>
          <p:nvPr/>
        </p:nvGrpSpPr>
        <p:grpSpPr bwMode="auto">
          <a:xfrm>
            <a:off x="4648200" y="2819400"/>
            <a:ext cx="1828800" cy="685800"/>
            <a:chOff x="2928" y="1776"/>
            <a:chExt cx="1152" cy="432"/>
          </a:xfrm>
        </p:grpSpPr>
        <p:sp>
          <p:nvSpPr>
            <p:cNvPr id="26655" name="Line 12"/>
            <p:cNvSpPr>
              <a:spLocks noChangeShapeType="1"/>
            </p:cNvSpPr>
            <p:nvPr/>
          </p:nvSpPr>
          <p:spPr bwMode="auto">
            <a:xfrm>
              <a:off x="2928" y="1776"/>
              <a:ext cx="0" cy="24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56" name="Line 13"/>
            <p:cNvSpPr>
              <a:spLocks noChangeShapeType="1"/>
            </p:cNvSpPr>
            <p:nvPr/>
          </p:nvSpPr>
          <p:spPr bwMode="auto">
            <a:xfrm>
              <a:off x="2928" y="2016"/>
              <a:ext cx="1152" cy="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57" name="Line 14"/>
            <p:cNvSpPr>
              <a:spLocks noChangeShapeType="1"/>
            </p:cNvSpPr>
            <p:nvPr/>
          </p:nvSpPr>
          <p:spPr bwMode="auto">
            <a:xfrm>
              <a:off x="4080" y="2016"/>
              <a:ext cx="0" cy="192"/>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Group 15"/>
          <p:cNvGrpSpPr>
            <a:grpSpLocks/>
          </p:cNvGrpSpPr>
          <p:nvPr/>
        </p:nvGrpSpPr>
        <p:grpSpPr bwMode="auto">
          <a:xfrm>
            <a:off x="7239000" y="2438400"/>
            <a:ext cx="1447800" cy="1143000"/>
            <a:chOff x="4560" y="1536"/>
            <a:chExt cx="912" cy="720"/>
          </a:xfrm>
        </p:grpSpPr>
        <p:sp>
          <p:nvSpPr>
            <p:cNvPr id="26653" name="AutoShape 16"/>
            <p:cNvSpPr>
              <a:spLocks noChangeArrowheads="1"/>
            </p:cNvSpPr>
            <p:nvPr/>
          </p:nvSpPr>
          <p:spPr bwMode="auto">
            <a:xfrm>
              <a:off x="4560" y="1536"/>
              <a:ext cx="912" cy="720"/>
            </a:xfrm>
            <a:prstGeom prst="wedgeRectCallout">
              <a:avLst>
                <a:gd name="adj1" fmla="val -66778"/>
                <a:gd name="adj2" fmla="val 51528"/>
              </a:avLst>
            </a:prstGeom>
            <a:solidFill>
              <a:srgbClr val="FFFFCC"/>
            </a:solidFill>
            <a:ln w="6350">
              <a:solidFill>
                <a:schemeClr val="tx1"/>
              </a:solidFill>
              <a:miter lim="800000"/>
              <a:headEnd/>
              <a:tailEnd/>
            </a:ln>
          </p:spPr>
          <p:txBody>
            <a:bodyPr/>
            <a:lstStyle/>
            <a:p>
              <a:pPr algn="ctr" eaLnBrk="0" hangingPunct="0">
                <a:spcBef>
                  <a:spcPct val="50000"/>
                </a:spcBef>
              </a:pPr>
              <a:endParaRPr lang="zh-CN" altLang="zh-CN" sz="2000">
                <a:latin typeface="Arial" charset="0"/>
              </a:endParaRPr>
            </a:p>
          </p:txBody>
        </p:sp>
        <p:sp>
          <p:nvSpPr>
            <p:cNvPr id="26654" name="Text Box 17"/>
            <p:cNvSpPr txBox="1">
              <a:spLocks noChangeArrowheads="1"/>
            </p:cNvSpPr>
            <p:nvPr/>
          </p:nvSpPr>
          <p:spPr bwMode="auto">
            <a:xfrm>
              <a:off x="4608" y="1584"/>
              <a:ext cx="86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spcBef>
                  <a:spcPct val="50000"/>
                </a:spcBef>
              </a:pPr>
              <a:r>
                <a:rPr lang="en-US" altLang="zh-CN" sz="2000">
                  <a:latin typeface="Arial" charset="0"/>
                </a:rPr>
                <a:t>Where’s Host B? FLOOD</a:t>
              </a:r>
            </a:p>
          </p:txBody>
        </p:sp>
      </p:grpSp>
      <p:grpSp>
        <p:nvGrpSpPr>
          <p:cNvPr id="6" name="Group 18"/>
          <p:cNvGrpSpPr>
            <a:grpSpLocks/>
          </p:cNvGrpSpPr>
          <p:nvPr/>
        </p:nvGrpSpPr>
        <p:grpSpPr bwMode="auto">
          <a:xfrm>
            <a:off x="2819400" y="4038600"/>
            <a:ext cx="3657600" cy="381000"/>
            <a:chOff x="1776" y="2544"/>
            <a:chExt cx="2304" cy="240"/>
          </a:xfrm>
        </p:grpSpPr>
        <p:sp>
          <p:nvSpPr>
            <p:cNvPr id="26650" name="Line 19"/>
            <p:cNvSpPr>
              <a:spLocks noChangeShapeType="1"/>
            </p:cNvSpPr>
            <p:nvPr/>
          </p:nvSpPr>
          <p:spPr bwMode="auto">
            <a:xfrm>
              <a:off x="4080" y="2544"/>
              <a:ext cx="0" cy="24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51" name="Line 20"/>
            <p:cNvSpPr>
              <a:spLocks noChangeShapeType="1"/>
            </p:cNvSpPr>
            <p:nvPr/>
          </p:nvSpPr>
          <p:spPr bwMode="auto">
            <a:xfrm flipH="1">
              <a:off x="1776" y="2784"/>
              <a:ext cx="2304" cy="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52" name="Line 21"/>
            <p:cNvSpPr>
              <a:spLocks noChangeShapeType="1"/>
            </p:cNvSpPr>
            <p:nvPr/>
          </p:nvSpPr>
          <p:spPr bwMode="auto">
            <a:xfrm flipV="1">
              <a:off x="1776" y="2544"/>
              <a:ext cx="0" cy="24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7" name="Group 22"/>
          <p:cNvGrpSpPr>
            <a:grpSpLocks/>
          </p:cNvGrpSpPr>
          <p:nvPr/>
        </p:nvGrpSpPr>
        <p:grpSpPr bwMode="auto">
          <a:xfrm>
            <a:off x="2743200" y="3962400"/>
            <a:ext cx="3657600" cy="381000"/>
            <a:chOff x="1776" y="2544"/>
            <a:chExt cx="2304" cy="240"/>
          </a:xfrm>
        </p:grpSpPr>
        <p:sp>
          <p:nvSpPr>
            <p:cNvPr id="26647" name="Line 23"/>
            <p:cNvSpPr>
              <a:spLocks noChangeShapeType="1"/>
            </p:cNvSpPr>
            <p:nvPr/>
          </p:nvSpPr>
          <p:spPr bwMode="auto">
            <a:xfrm>
              <a:off x="4080" y="2544"/>
              <a:ext cx="0"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48" name="Line 24"/>
            <p:cNvSpPr>
              <a:spLocks noChangeShapeType="1"/>
            </p:cNvSpPr>
            <p:nvPr/>
          </p:nvSpPr>
          <p:spPr bwMode="auto">
            <a:xfrm flipH="1">
              <a:off x="1776" y="2784"/>
              <a:ext cx="2304"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49" name="Line 25"/>
            <p:cNvSpPr>
              <a:spLocks noChangeShapeType="1"/>
            </p:cNvSpPr>
            <p:nvPr/>
          </p:nvSpPr>
          <p:spPr bwMode="auto">
            <a:xfrm flipV="1">
              <a:off x="1776" y="2544"/>
              <a:ext cx="0"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 name="Group 26"/>
          <p:cNvGrpSpPr>
            <a:grpSpLocks/>
          </p:cNvGrpSpPr>
          <p:nvPr/>
        </p:nvGrpSpPr>
        <p:grpSpPr bwMode="auto">
          <a:xfrm>
            <a:off x="457200" y="2514600"/>
            <a:ext cx="1447800" cy="1143000"/>
            <a:chOff x="288" y="1584"/>
            <a:chExt cx="912" cy="720"/>
          </a:xfrm>
        </p:grpSpPr>
        <p:sp>
          <p:nvSpPr>
            <p:cNvPr id="26645" name="AutoShape 27"/>
            <p:cNvSpPr>
              <a:spLocks noChangeArrowheads="1"/>
            </p:cNvSpPr>
            <p:nvPr/>
          </p:nvSpPr>
          <p:spPr bwMode="auto">
            <a:xfrm>
              <a:off x="288" y="1584"/>
              <a:ext cx="912" cy="720"/>
            </a:xfrm>
            <a:prstGeom prst="wedgeRectCallout">
              <a:avLst>
                <a:gd name="adj1" fmla="val 79606"/>
                <a:gd name="adj2" fmla="val 49028"/>
              </a:avLst>
            </a:prstGeom>
            <a:solidFill>
              <a:srgbClr val="FFFFCC"/>
            </a:solidFill>
            <a:ln w="6350">
              <a:solidFill>
                <a:schemeClr val="tx1"/>
              </a:solidFill>
              <a:miter lim="800000"/>
              <a:headEnd/>
              <a:tailEnd/>
            </a:ln>
          </p:spPr>
          <p:txBody>
            <a:bodyPr/>
            <a:lstStyle/>
            <a:p>
              <a:pPr algn="ctr" eaLnBrk="0" hangingPunct="0">
                <a:spcBef>
                  <a:spcPct val="50000"/>
                </a:spcBef>
              </a:pPr>
              <a:endParaRPr lang="zh-CN" altLang="zh-CN" sz="2000">
                <a:latin typeface="Arial" charset="0"/>
              </a:endParaRPr>
            </a:p>
          </p:txBody>
        </p:sp>
        <p:sp>
          <p:nvSpPr>
            <p:cNvPr id="26646" name="Text Box 28"/>
            <p:cNvSpPr txBox="1">
              <a:spLocks noChangeArrowheads="1"/>
            </p:cNvSpPr>
            <p:nvPr/>
          </p:nvSpPr>
          <p:spPr bwMode="auto">
            <a:xfrm>
              <a:off x="336" y="1632"/>
              <a:ext cx="86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spcBef>
                  <a:spcPct val="50000"/>
                </a:spcBef>
              </a:pPr>
              <a:r>
                <a:rPr lang="en-US" altLang="zh-CN" sz="2000">
                  <a:latin typeface="Arial" charset="0"/>
                </a:rPr>
                <a:t>Where’s Host B? FLOOD</a:t>
              </a:r>
            </a:p>
          </p:txBody>
        </p:sp>
      </p:grpSp>
      <p:grpSp>
        <p:nvGrpSpPr>
          <p:cNvPr id="9" name="Group 29"/>
          <p:cNvGrpSpPr>
            <a:grpSpLocks/>
          </p:cNvGrpSpPr>
          <p:nvPr/>
        </p:nvGrpSpPr>
        <p:grpSpPr bwMode="auto">
          <a:xfrm>
            <a:off x="7239000" y="2438400"/>
            <a:ext cx="1447800" cy="1143000"/>
            <a:chOff x="4560" y="1536"/>
            <a:chExt cx="912" cy="720"/>
          </a:xfrm>
        </p:grpSpPr>
        <p:sp>
          <p:nvSpPr>
            <p:cNvPr id="26643" name="AutoShape 30"/>
            <p:cNvSpPr>
              <a:spLocks noChangeArrowheads="1"/>
            </p:cNvSpPr>
            <p:nvPr/>
          </p:nvSpPr>
          <p:spPr bwMode="auto">
            <a:xfrm>
              <a:off x="4560" y="1536"/>
              <a:ext cx="912" cy="720"/>
            </a:xfrm>
            <a:prstGeom prst="wedgeRectCallout">
              <a:avLst>
                <a:gd name="adj1" fmla="val -66778"/>
                <a:gd name="adj2" fmla="val 51528"/>
              </a:avLst>
            </a:prstGeom>
            <a:solidFill>
              <a:srgbClr val="FFFFCC"/>
            </a:solidFill>
            <a:ln w="6350">
              <a:solidFill>
                <a:schemeClr val="tx1"/>
              </a:solidFill>
              <a:miter lim="800000"/>
              <a:headEnd/>
              <a:tailEnd/>
            </a:ln>
          </p:spPr>
          <p:txBody>
            <a:bodyPr/>
            <a:lstStyle/>
            <a:p>
              <a:pPr algn="ctr" eaLnBrk="0" hangingPunct="0">
                <a:spcBef>
                  <a:spcPct val="50000"/>
                </a:spcBef>
              </a:pPr>
              <a:endParaRPr lang="zh-CN" altLang="zh-CN" sz="2000">
                <a:latin typeface="Arial" charset="0"/>
              </a:endParaRPr>
            </a:p>
          </p:txBody>
        </p:sp>
        <p:sp>
          <p:nvSpPr>
            <p:cNvPr id="26644" name="Text Box 31"/>
            <p:cNvSpPr txBox="1">
              <a:spLocks noChangeArrowheads="1"/>
            </p:cNvSpPr>
            <p:nvPr/>
          </p:nvSpPr>
          <p:spPr bwMode="auto">
            <a:xfrm>
              <a:off x="4608" y="1584"/>
              <a:ext cx="86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spcBef>
                  <a:spcPct val="50000"/>
                </a:spcBef>
              </a:pPr>
              <a:r>
                <a:rPr lang="en-US" altLang="zh-CN" sz="2000">
                  <a:latin typeface="Arial" charset="0"/>
                </a:rPr>
                <a:t>Where’s Host B? FLOOD</a:t>
              </a:r>
            </a:p>
          </p:txBody>
        </p:sp>
      </p:grpSp>
      <p:sp>
        <p:nvSpPr>
          <p:cNvPr id="646176" name="Text Box 32"/>
          <p:cNvSpPr txBox="1">
            <a:spLocks noChangeArrowheads="1"/>
          </p:cNvSpPr>
          <p:nvPr/>
        </p:nvSpPr>
        <p:spPr bwMode="auto">
          <a:xfrm>
            <a:off x="3810000" y="38100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spcBef>
                <a:spcPct val="50000"/>
              </a:spcBef>
            </a:pPr>
            <a:r>
              <a:rPr lang="en-US" altLang="zh-CN" sz="2000">
                <a:latin typeface="Arial" charset="0"/>
              </a:rPr>
              <a:t>Uh oh.</a:t>
            </a:r>
          </a:p>
        </p:txBody>
      </p:sp>
      <p:sp>
        <p:nvSpPr>
          <p:cNvPr id="26637" name="Text Box 33"/>
          <p:cNvSpPr txBox="1">
            <a:spLocks noChangeArrowheads="1"/>
          </p:cNvSpPr>
          <p:nvPr/>
        </p:nvSpPr>
        <p:spPr bwMode="auto">
          <a:xfrm>
            <a:off x="5181600" y="52578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spcBef>
                <a:spcPct val="50000"/>
              </a:spcBef>
            </a:pPr>
            <a:r>
              <a:rPr lang="en-US" altLang="zh-CN" sz="2000">
                <a:latin typeface="Arial" charset="0"/>
              </a:rPr>
              <a:t>Removed from the network</a:t>
            </a:r>
          </a:p>
        </p:txBody>
      </p:sp>
      <p:grpSp>
        <p:nvGrpSpPr>
          <p:cNvPr id="10" name="Group 34"/>
          <p:cNvGrpSpPr>
            <a:grpSpLocks/>
          </p:cNvGrpSpPr>
          <p:nvPr/>
        </p:nvGrpSpPr>
        <p:grpSpPr bwMode="auto">
          <a:xfrm flipV="1">
            <a:off x="2895600" y="3200400"/>
            <a:ext cx="3581400" cy="381000"/>
            <a:chOff x="1776" y="2544"/>
            <a:chExt cx="2304" cy="240"/>
          </a:xfrm>
        </p:grpSpPr>
        <p:sp>
          <p:nvSpPr>
            <p:cNvPr id="26640" name="Line 35"/>
            <p:cNvSpPr>
              <a:spLocks noChangeShapeType="1"/>
            </p:cNvSpPr>
            <p:nvPr/>
          </p:nvSpPr>
          <p:spPr bwMode="auto">
            <a:xfrm>
              <a:off x="4080" y="2544"/>
              <a:ext cx="0" cy="24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41" name="Line 36"/>
            <p:cNvSpPr>
              <a:spLocks noChangeShapeType="1"/>
            </p:cNvSpPr>
            <p:nvPr/>
          </p:nvSpPr>
          <p:spPr bwMode="auto">
            <a:xfrm flipH="1">
              <a:off x="1776" y="2784"/>
              <a:ext cx="2304" cy="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42" name="Line 37"/>
            <p:cNvSpPr>
              <a:spLocks noChangeShapeType="1"/>
            </p:cNvSpPr>
            <p:nvPr/>
          </p:nvSpPr>
          <p:spPr bwMode="auto">
            <a:xfrm flipV="1">
              <a:off x="1776" y="2544"/>
              <a:ext cx="0" cy="24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46182" name="Text Box 38"/>
          <p:cNvSpPr txBox="1">
            <a:spLocks noChangeArrowheads="1"/>
          </p:cNvSpPr>
          <p:nvPr/>
        </p:nvSpPr>
        <p:spPr bwMode="auto">
          <a:xfrm>
            <a:off x="3278188" y="3306763"/>
            <a:ext cx="283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spcBef>
                <a:spcPct val="50000"/>
              </a:spcBef>
            </a:pPr>
            <a:r>
              <a:rPr lang="en-US" altLang="zh-CN" sz="2000">
                <a:latin typeface="Arial" charset="0"/>
              </a:rPr>
              <a:t>And the floods continue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300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nodeType="afterGroup">
                            <p:stCondLst>
                              <p:cond delay="3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4000"/>
                            </p:stCondLst>
                            <p:childTnLst>
                              <p:par>
                                <p:cTn id="13" presetID="9" presetClass="entr" presetSubtype="0" fill="hold" nodeType="afterEffect">
                                  <p:stCondLst>
                                    <p:cond delay="200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subTnLst>
                                    <p:animClr clrSpc="rgb" dir="cw">
                                      <p:cBhvr override="childStyle">
                                        <p:cTn dur="1" fill="hold" display="0" masterRel="nextClick" afterEffect="1"/>
                                        <p:tgtEl>
                                          <p:spTgt spid="2"/>
                                        </p:tgtEl>
                                        <p:attrNameLst>
                                          <p:attrName>ppt_c</p:attrName>
                                        </p:attrNameLst>
                                      </p:cBhvr>
                                      <p:to>
                                        <a:schemeClr val="bg1"/>
                                      </p:to>
                                    </p:animClr>
                                  </p:subTnLst>
                                </p:cTn>
                              </p:par>
                            </p:childTnLst>
                          </p:cTn>
                        </p:par>
                        <p:par>
                          <p:cTn id="16" fill="hold" nodeType="afterGroup">
                            <p:stCondLst>
                              <p:cond delay="6500"/>
                            </p:stCondLst>
                            <p:childTnLst>
                              <p:par>
                                <p:cTn id="17" presetID="9" presetClass="entr" presetSubtype="0" fill="hold" nodeType="afterEffect">
                                  <p:stCondLst>
                                    <p:cond delay="300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subTnLst>
                                    <p:animClr clrSpc="rgb" dir="cw">
                                      <p:cBhvr override="childStyle">
                                        <p:cTn dur="1" fill="hold" display="0" masterRel="nextClick" afterEffect="1"/>
                                        <p:tgtEl>
                                          <p:spTgt spid="5"/>
                                        </p:tgtEl>
                                        <p:attrNameLst>
                                          <p:attrName>ppt_c</p:attrName>
                                        </p:attrNameLst>
                                      </p:cBhvr>
                                      <p:to>
                                        <a:schemeClr val="bg1"/>
                                      </p:to>
                                    </p:animClr>
                                  </p:subTnLst>
                                </p:cTn>
                              </p:par>
                            </p:childTnLst>
                          </p:cTn>
                        </p:par>
                        <p:par>
                          <p:cTn id="20" fill="hold" nodeType="afterGroup">
                            <p:stCondLst>
                              <p:cond delay="10000"/>
                            </p:stCondLst>
                            <p:childTnLst>
                              <p:par>
                                <p:cTn id="21" presetID="22" presetClass="entr" presetSubtype="2" fill="hold" nodeType="afterEffect">
                                  <p:stCondLst>
                                    <p:cond delay="200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par>
                          <p:cTn id="24" fill="hold" nodeType="afterGroup">
                            <p:stCondLst>
                              <p:cond delay="12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nodeType="afterGroup">
                            <p:stCondLst>
                              <p:cond delay="13000"/>
                            </p:stCondLst>
                            <p:childTnLst>
                              <p:par>
                                <p:cTn id="29" presetID="22" presetClass="entr" presetSubtype="8" fill="hold" nodeType="afterEffect">
                                  <p:stCondLst>
                                    <p:cond delay="200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nodeType="afterGroup">
                            <p:stCondLst>
                              <p:cond delay="15500"/>
                            </p:stCondLst>
                            <p:childTnLst>
                              <p:par>
                                <p:cTn id="33" presetID="9" presetClass="entr" presetSubtype="0" fill="hold" nodeType="afterEffect">
                                  <p:stCondLst>
                                    <p:cond delay="200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par>
                          <p:cTn id="36" fill="hold" nodeType="afterGroup">
                            <p:stCondLst>
                              <p:cond delay="18000"/>
                            </p:stCondLst>
                            <p:childTnLst>
                              <p:par>
                                <p:cTn id="37" presetID="9"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childTnLst>
                          </p:cTn>
                        </p:par>
                        <p:par>
                          <p:cTn id="40" fill="hold" nodeType="afterGroup">
                            <p:stCondLst>
                              <p:cond delay="18500"/>
                            </p:stCondLst>
                            <p:childTnLst>
                              <p:par>
                                <p:cTn id="41" presetID="1" presetClass="entr" presetSubtype="0" fill="hold" grpId="0" nodeType="afterEffect">
                                  <p:stCondLst>
                                    <p:cond delay="4000"/>
                                  </p:stCondLst>
                                  <p:iterate type="lt">
                                    <p:tmAbs val="75"/>
                                  </p:iterate>
                                  <p:childTnLst>
                                    <p:set>
                                      <p:cBhvr>
                                        <p:cTn id="42" dur="1" fill="hold">
                                          <p:stCondLst>
                                            <p:cond delay="74"/>
                                          </p:stCondLst>
                                        </p:cTn>
                                        <p:tgtEl>
                                          <p:spTgt spid="646176"/>
                                        </p:tgtEl>
                                        <p:attrNameLst>
                                          <p:attrName>style.visibility</p:attrName>
                                        </p:attrNameLst>
                                      </p:cBhvr>
                                      <p:to>
                                        <p:strVal val="visible"/>
                                      </p:to>
                                    </p:set>
                                  </p:childTnLst>
                                </p:cTn>
                              </p:par>
                            </p:childTnLst>
                          </p:cTn>
                        </p:par>
                        <p:par>
                          <p:cTn id="43" fill="hold" nodeType="afterGroup">
                            <p:stCondLst>
                              <p:cond delay="22875"/>
                            </p:stCondLst>
                            <p:childTnLst>
                              <p:par>
                                <p:cTn id="44" presetID="22" presetClass="entr" presetSubtype="8" fill="hold" grpId="0" nodeType="afterEffect">
                                  <p:stCondLst>
                                    <p:cond delay="0"/>
                                  </p:stCondLst>
                                  <p:childTnLst>
                                    <p:set>
                                      <p:cBhvr>
                                        <p:cTn id="45" dur="1" fill="hold">
                                          <p:stCondLst>
                                            <p:cond delay="0"/>
                                          </p:stCondLst>
                                        </p:cTn>
                                        <p:tgtEl>
                                          <p:spTgt spid="646182"/>
                                        </p:tgtEl>
                                        <p:attrNameLst>
                                          <p:attrName>style.visibility</p:attrName>
                                        </p:attrNameLst>
                                      </p:cBhvr>
                                      <p:to>
                                        <p:strVal val="visible"/>
                                      </p:to>
                                    </p:set>
                                    <p:animEffect transition="in" filter="wipe(left)">
                                      <p:cBhvr>
                                        <p:cTn id="46" dur="500"/>
                                        <p:tgtEl>
                                          <p:spTgt spid="646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76" grpId="0" autoUpdateAnimBg="0"/>
      <p:bldP spid="64618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Overview of STP</a:t>
            </a:r>
          </a:p>
        </p:txBody>
      </p:sp>
      <p:sp>
        <p:nvSpPr>
          <p:cNvPr id="27651" name="Rectangle 3"/>
          <p:cNvSpPr>
            <a:spLocks noGrp="1" noChangeArrowheads="1"/>
          </p:cNvSpPr>
          <p:nvPr>
            <p:ph type="body" idx="1"/>
          </p:nvPr>
        </p:nvSpPr>
        <p:spPr>
          <a:xfrm>
            <a:off x="228600" y="1730375"/>
            <a:ext cx="8602663" cy="5443538"/>
          </a:xfrm>
        </p:spPr>
        <p:txBody>
          <a:bodyPr/>
          <a:lstStyle/>
          <a:p>
            <a:pPr eaLnBrk="1" hangingPunct="1">
              <a:lnSpc>
                <a:spcPct val="130000"/>
              </a:lnSpc>
            </a:pPr>
            <a:r>
              <a:rPr lang="en-US" altLang="zh-CN" sz="2400" dirty="0" smtClean="0"/>
              <a:t>Elements of the Spanning Tree Protocol</a:t>
            </a:r>
          </a:p>
          <a:p>
            <a:pPr lvl="1" eaLnBrk="1" hangingPunct="1">
              <a:lnSpc>
                <a:spcPct val="130000"/>
              </a:lnSpc>
            </a:pPr>
            <a:r>
              <a:rPr lang="en-US" altLang="zh-CN" sz="2400" dirty="0" smtClean="0"/>
              <a:t>Main function: </a:t>
            </a:r>
            <a:r>
              <a:rPr lang="en-US" altLang="zh-CN" sz="2400" dirty="0" smtClean="0">
                <a:solidFill>
                  <a:srgbClr val="003366"/>
                </a:solidFill>
              </a:rPr>
              <a:t>allow redundant paths in a switched/bridged network</a:t>
            </a:r>
            <a:r>
              <a:rPr lang="en-US" altLang="zh-CN" sz="2400" dirty="0" smtClean="0"/>
              <a:t> without incurring latency from the effects of loops.</a:t>
            </a:r>
          </a:p>
          <a:p>
            <a:pPr lvl="1" eaLnBrk="1" hangingPunct="1">
              <a:lnSpc>
                <a:spcPct val="130000"/>
              </a:lnSpc>
            </a:pPr>
            <a:r>
              <a:rPr lang="en-US" altLang="zh-CN" sz="2400" dirty="0" smtClean="0"/>
              <a:t>STP prevents loops by </a:t>
            </a:r>
            <a:r>
              <a:rPr lang="en-US" altLang="zh-CN" sz="2400" dirty="0" smtClean="0">
                <a:solidFill>
                  <a:srgbClr val="003366"/>
                </a:solidFill>
              </a:rPr>
              <a:t>calculating a stable spanning-tree</a:t>
            </a:r>
            <a:r>
              <a:rPr lang="en-US" altLang="zh-CN" sz="2400" dirty="0" smtClean="0"/>
              <a:t> network topology</a:t>
            </a:r>
          </a:p>
          <a:p>
            <a:pPr lvl="1" eaLnBrk="1" hangingPunct="1">
              <a:lnSpc>
                <a:spcPct val="130000"/>
              </a:lnSpc>
            </a:pPr>
            <a:r>
              <a:rPr lang="en-US" altLang="zh-CN" sz="2400" dirty="0" smtClean="0">
                <a:solidFill>
                  <a:srgbClr val="003366"/>
                </a:solidFill>
              </a:rPr>
              <a:t>Spanning-tree frames</a:t>
            </a:r>
            <a:r>
              <a:rPr lang="en-US" altLang="zh-CN" sz="2400" dirty="0" smtClean="0"/>
              <a:t> (called bridge protocol data units--BPDUs) are used to determine the spanning-tree topology</a:t>
            </a:r>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773238"/>
            <a:ext cx="91440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08050" lvl="1" indent="-436563">
              <a:lnSpc>
                <a:spcPct val="150000"/>
              </a:lnSpc>
              <a:spcBef>
                <a:spcPct val="20000"/>
              </a:spcBef>
              <a:buClr>
                <a:schemeClr val="accent2"/>
              </a:buClr>
              <a:buFont typeface="Wingdings" pitchFamily="2" charset="2"/>
              <a:buChar char="n"/>
            </a:pPr>
            <a:r>
              <a:rPr lang="en-US" altLang="zh-CN" sz="2800">
                <a:latin typeface="Arial" charset="0"/>
              </a:rPr>
              <a:t>Spanning Tree always uses the same four-step decision sequence: </a:t>
            </a:r>
          </a:p>
          <a:p>
            <a:pPr marL="1304925" lvl="2" indent="-395288">
              <a:lnSpc>
                <a:spcPct val="150000"/>
              </a:lnSpc>
              <a:spcBef>
                <a:spcPct val="20000"/>
              </a:spcBef>
              <a:buClr>
                <a:schemeClr val="accent2"/>
              </a:buClr>
              <a:buFont typeface="Wingdings" pitchFamily="2" charset="2"/>
              <a:buChar char="o"/>
            </a:pPr>
            <a:r>
              <a:rPr lang="en-US" altLang="zh-CN" sz="2800">
                <a:latin typeface="Arial" charset="0"/>
              </a:rPr>
              <a:t>Lowest root BID (Bridge Identification) </a:t>
            </a:r>
          </a:p>
          <a:p>
            <a:pPr marL="1304925" lvl="2" indent="-395288">
              <a:lnSpc>
                <a:spcPct val="150000"/>
              </a:lnSpc>
              <a:spcBef>
                <a:spcPct val="20000"/>
              </a:spcBef>
              <a:buClr>
                <a:schemeClr val="accent2"/>
              </a:buClr>
              <a:buFont typeface="Wingdings" pitchFamily="2" charset="2"/>
              <a:buChar char="o"/>
            </a:pPr>
            <a:r>
              <a:rPr lang="en-US" altLang="zh-CN" sz="2800">
                <a:latin typeface="Arial" charset="0"/>
              </a:rPr>
              <a:t>Lowest path cost to root bridge </a:t>
            </a:r>
          </a:p>
          <a:p>
            <a:pPr marL="1304925" lvl="2" indent="-395288">
              <a:lnSpc>
                <a:spcPct val="150000"/>
              </a:lnSpc>
              <a:spcBef>
                <a:spcPct val="20000"/>
              </a:spcBef>
              <a:buClr>
                <a:schemeClr val="accent2"/>
              </a:buClr>
              <a:buFont typeface="Wingdings" pitchFamily="2" charset="2"/>
              <a:buChar char="o"/>
            </a:pPr>
            <a:r>
              <a:rPr lang="en-US" altLang="zh-CN" sz="2800">
                <a:latin typeface="Arial" charset="0"/>
              </a:rPr>
              <a:t>Lowest sender BID</a:t>
            </a:r>
          </a:p>
          <a:p>
            <a:pPr marL="1304925" lvl="2" indent="-395288">
              <a:lnSpc>
                <a:spcPct val="150000"/>
              </a:lnSpc>
              <a:spcBef>
                <a:spcPct val="20000"/>
              </a:spcBef>
              <a:buClr>
                <a:schemeClr val="accent2"/>
              </a:buClr>
              <a:buFont typeface="Wingdings" pitchFamily="2" charset="2"/>
              <a:buChar char="o"/>
            </a:pPr>
            <a:r>
              <a:rPr lang="en-US" altLang="zh-CN" sz="2800">
                <a:latin typeface="Arial" charset="0"/>
              </a:rPr>
              <a:t>Lowest port ID</a:t>
            </a:r>
          </a:p>
        </p:txBody>
      </p:sp>
      <p:sp>
        <p:nvSpPr>
          <p:cNvPr id="28675" name="Rectangle 3"/>
          <p:cNvSpPr>
            <a:spLocks noGrp="1" noChangeArrowheads="1"/>
          </p:cNvSpPr>
          <p:nvPr>
            <p:ph type="title" idx="4294967295"/>
          </p:nvPr>
        </p:nvSpPr>
        <p:spPr/>
        <p:txBody>
          <a:bodyPr/>
          <a:lstStyle/>
          <a:p>
            <a:pPr eaLnBrk="1" hangingPunct="1"/>
            <a:r>
              <a:rPr lang="en-US" altLang="zh-CN" smtClean="0"/>
              <a:t>STP Decision Sequence</a:t>
            </a: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p:txBody>
          <a:bodyPr/>
          <a:lstStyle/>
          <a:p>
            <a:pPr eaLnBrk="1" hangingPunct="1"/>
            <a:r>
              <a:rPr lang="en-US" altLang="zh-CN" smtClean="0">
                <a:solidFill>
                  <a:schemeClr val="hlink"/>
                </a:solidFill>
              </a:rPr>
              <a:t>Switching</a:t>
            </a:r>
          </a:p>
          <a:p>
            <a:pPr eaLnBrk="1" hangingPunct="1"/>
            <a:r>
              <a:rPr lang="en-US" altLang="zh-CN" smtClean="0"/>
              <a:t>The Spanning-Tree Protocol</a:t>
            </a:r>
          </a:p>
          <a:p>
            <a:pPr eaLnBrk="1" hangingPunct="1"/>
            <a:r>
              <a:rPr lang="en-US" altLang="zh-CN" smtClean="0"/>
              <a:t>VLAN</a:t>
            </a:r>
          </a:p>
          <a:p>
            <a:pPr lvl="1" eaLnBrk="1" hangingPunct="1">
              <a:lnSpc>
                <a:spcPct val="130000"/>
              </a:lnSpc>
            </a:pPr>
            <a:r>
              <a:rPr lang="en-US" altLang="zh-CN" smtClean="0"/>
              <a:t>Introduction of VLAN</a:t>
            </a:r>
          </a:p>
          <a:p>
            <a:pPr lvl="1" eaLnBrk="1" hangingPunct="1">
              <a:lnSpc>
                <a:spcPct val="130000"/>
              </a:lnSpc>
            </a:pPr>
            <a:r>
              <a:rPr lang="en-US" altLang="zh-CN" smtClean="0"/>
              <a:t>VLAN Architecture</a:t>
            </a:r>
          </a:p>
          <a:p>
            <a:pPr lvl="1" eaLnBrk="1" hangingPunct="1">
              <a:lnSpc>
                <a:spcPct val="130000"/>
              </a:lnSpc>
            </a:pPr>
            <a:r>
              <a:rPr lang="en-US" altLang="zh-CN" smtClean="0"/>
              <a:t>VLAN Implementation</a:t>
            </a:r>
          </a:p>
          <a:p>
            <a:pPr lvl="1" eaLnBrk="1" hangingPunct="1">
              <a:lnSpc>
                <a:spcPct val="130000"/>
              </a:lnSpc>
            </a:pPr>
            <a:r>
              <a:rPr lang="en-US" altLang="zh-CN" smtClean="0"/>
              <a:t>Routing Between VLANs</a:t>
            </a:r>
          </a:p>
        </p:txBody>
      </p:sp>
      <p:sp>
        <p:nvSpPr>
          <p:cNvPr id="11267" name="Rectangle 3"/>
          <p:cNvSpPr>
            <a:spLocks noGrp="1" noChangeArrowheads="1"/>
          </p:cNvSpPr>
          <p:nvPr>
            <p:ph type="title"/>
          </p:nvPr>
        </p:nvSpPr>
        <p:spPr/>
        <p:txBody>
          <a:bodyPr/>
          <a:lstStyle/>
          <a:p>
            <a:pPr eaLnBrk="1" hangingPunct="1"/>
            <a:r>
              <a:rPr lang="en-US" altLang="zh-CN" smtClean="0"/>
              <a:t>Table of Contents</a:t>
            </a:r>
          </a:p>
        </p:txBody>
      </p:sp>
      <p:sp>
        <p:nvSpPr>
          <p:cNvPr id="11268" name="Rectangle 4"/>
          <p:cNvSpPr>
            <a:spLocks noChangeArrowheads="1"/>
          </p:cNvSpPr>
          <p:nvPr/>
        </p:nvSpPr>
        <p:spPr bwMode="auto">
          <a:xfrm>
            <a:off x="654050" y="3289300"/>
            <a:ext cx="82200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
        <p:nvSpPr>
          <p:cNvPr id="11269" name="Rectangle 5"/>
          <p:cNvSpPr>
            <a:spLocks noChangeArrowheads="1"/>
          </p:cNvSpPr>
          <p:nvPr/>
        </p:nvSpPr>
        <p:spPr bwMode="auto">
          <a:xfrm>
            <a:off x="654050" y="4044950"/>
            <a:ext cx="82200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smtClean="0"/>
              <a:t>BPDUs</a:t>
            </a:r>
          </a:p>
        </p:txBody>
      </p:sp>
      <p:pic>
        <p:nvPicPr>
          <p:cNvPr id="29699" name="Picture 3" descr="BPDU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0" y="1700213"/>
            <a:ext cx="454025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4"/>
          <p:cNvSpPr txBox="1">
            <a:spLocks noChangeArrowheads="1"/>
          </p:cNvSpPr>
          <p:nvPr/>
        </p:nvSpPr>
        <p:spPr bwMode="auto">
          <a:xfrm>
            <a:off x="4316413" y="5805488"/>
            <a:ext cx="4827587" cy="711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eaLnBrk="0" hangingPunct="0">
              <a:spcBef>
                <a:spcPct val="50000"/>
              </a:spcBef>
              <a:defRPr/>
            </a:pPr>
            <a:r>
              <a:rPr lang="en-US" altLang="zh-CN" sz="2000" b="1" dirty="0">
                <a:solidFill>
                  <a:schemeClr val="bg1"/>
                </a:solidFill>
                <a:latin typeface="Times New Roman" pitchFamily="18" charset="0"/>
              </a:rPr>
              <a:t>BPDUs are switch-to-switch traffic; they do not carry end-user traffic. </a:t>
            </a:r>
          </a:p>
        </p:txBody>
      </p:sp>
      <p:sp>
        <p:nvSpPr>
          <p:cNvPr id="29703" name="Rectangle 5"/>
          <p:cNvSpPr>
            <a:spLocks noChangeArrowheads="1"/>
          </p:cNvSpPr>
          <p:nvPr/>
        </p:nvSpPr>
        <p:spPr bwMode="auto">
          <a:xfrm>
            <a:off x="179388" y="1700213"/>
            <a:ext cx="458628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nSpc>
                <a:spcPct val="90000"/>
              </a:lnSpc>
              <a:spcBef>
                <a:spcPct val="20000"/>
              </a:spcBef>
              <a:buClr>
                <a:schemeClr val="accent2"/>
              </a:buClr>
              <a:buFont typeface="Wingdings" pitchFamily="2" charset="2"/>
              <a:buChar char="o"/>
            </a:pPr>
            <a:r>
              <a:rPr lang="en-US" altLang="zh-CN" sz="2200"/>
              <a:t>STP establishes a root node, called the root bridge </a:t>
            </a:r>
          </a:p>
          <a:p>
            <a:pPr marL="469900" indent="-469900">
              <a:lnSpc>
                <a:spcPct val="90000"/>
              </a:lnSpc>
              <a:spcBef>
                <a:spcPct val="20000"/>
              </a:spcBef>
              <a:buClr>
                <a:schemeClr val="accent2"/>
              </a:buClr>
              <a:buFont typeface="Wingdings" pitchFamily="2" charset="2"/>
              <a:buChar char="o"/>
            </a:pPr>
            <a:r>
              <a:rPr lang="en-US" altLang="zh-CN" sz="2200"/>
              <a:t>The resulting tree originates from the root bridge. </a:t>
            </a:r>
          </a:p>
          <a:p>
            <a:pPr marL="469900" indent="-469900">
              <a:lnSpc>
                <a:spcPct val="90000"/>
              </a:lnSpc>
              <a:spcBef>
                <a:spcPct val="20000"/>
              </a:spcBef>
              <a:buClr>
                <a:schemeClr val="accent2"/>
              </a:buClr>
              <a:buFont typeface="Wingdings" pitchFamily="2" charset="2"/>
              <a:buChar char="o"/>
            </a:pPr>
            <a:r>
              <a:rPr lang="en-US" altLang="zh-CN" sz="2200"/>
              <a:t>Redundant links that are not part of the shortest path tree are blocked.</a:t>
            </a:r>
          </a:p>
          <a:p>
            <a:pPr marL="469900" indent="-469900">
              <a:lnSpc>
                <a:spcPct val="90000"/>
              </a:lnSpc>
              <a:spcBef>
                <a:spcPct val="20000"/>
              </a:spcBef>
              <a:buClr>
                <a:schemeClr val="accent2"/>
              </a:buClr>
              <a:buFont typeface="Wingdings" pitchFamily="2" charset="2"/>
              <a:buChar char="o"/>
            </a:pPr>
            <a:r>
              <a:rPr lang="en-US" altLang="zh-CN" sz="2200"/>
              <a:t>Data frames received on blocked links are dropped.</a:t>
            </a:r>
          </a:p>
          <a:p>
            <a:pPr marL="469900" indent="-469900">
              <a:lnSpc>
                <a:spcPct val="90000"/>
              </a:lnSpc>
              <a:spcBef>
                <a:spcPct val="20000"/>
              </a:spcBef>
              <a:buClr>
                <a:schemeClr val="accent2"/>
              </a:buClr>
              <a:buFont typeface="Wingdings" pitchFamily="2" charset="2"/>
              <a:buChar char="o"/>
            </a:pPr>
            <a:r>
              <a:rPr lang="en-US" altLang="zh-CN" sz="2200"/>
              <a:t>The message that a switch sends, allowing the formation of a loop free logical topology, is BPDU</a:t>
            </a:r>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dirty="0" smtClean="0"/>
              <a:t>STP BPDU</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838326"/>
            <a:ext cx="6264696" cy="474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940806754"/>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en-US" altLang="zh-CN" smtClean="0"/>
              <a:t>Bridge Identification/BID</a:t>
            </a:r>
          </a:p>
        </p:txBody>
      </p:sp>
      <p:sp>
        <p:nvSpPr>
          <p:cNvPr id="30723" name="Rectangle 3"/>
          <p:cNvSpPr>
            <a:spLocks noChangeArrowheads="1"/>
          </p:cNvSpPr>
          <p:nvPr/>
        </p:nvSpPr>
        <p:spPr bwMode="auto">
          <a:xfrm>
            <a:off x="500063" y="1747838"/>
            <a:ext cx="8643937" cy="5110162"/>
          </a:xfrm>
          <a:prstGeom prst="rect">
            <a:avLst/>
          </a:prstGeom>
          <a:noFill/>
          <a:ln w="9525">
            <a:noFill/>
            <a:miter lim="800000"/>
            <a:headEnd/>
            <a:tailEnd/>
          </a:ln>
        </p:spPr>
        <p:txBody>
          <a:bodyPr/>
          <a:lstStyle/>
          <a:p>
            <a:pPr marL="450850" indent="-436563">
              <a:spcBef>
                <a:spcPct val="20000"/>
              </a:spcBef>
              <a:buClr>
                <a:schemeClr val="accent2"/>
              </a:buClr>
              <a:buFont typeface="Wingdings" pitchFamily="2" charset="2"/>
              <a:buChar char="n"/>
              <a:defRPr/>
            </a:pPr>
            <a:r>
              <a:rPr lang="en-US" altLang="zh-CN" sz="2800" dirty="0">
                <a:latin typeface="Arial" charset="0"/>
                <a:ea typeface="宋体" pitchFamily="2" charset="-122"/>
              </a:rPr>
              <a:t>A Bridge ID (BID): </a:t>
            </a:r>
            <a:r>
              <a:rPr lang="en-US" altLang="zh-CN" sz="2800" dirty="0">
                <a:solidFill>
                  <a:srgbClr val="C00000"/>
                </a:solidFill>
                <a:latin typeface="Arial" charset="0"/>
                <a:ea typeface="宋体" pitchFamily="2" charset="-122"/>
              </a:rPr>
              <a:t>8 bytes</a:t>
            </a:r>
          </a:p>
          <a:p>
            <a:pPr marL="847725" lvl="1" indent="-395288">
              <a:spcBef>
                <a:spcPct val="20000"/>
              </a:spcBef>
              <a:buClr>
                <a:schemeClr val="accent2"/>
              </a:buClr>
              <a:buFont typeface="Wingdings" pitchFamily="2" charset="2"/>
              <a:buChar char="o"/>
              <a:defRPr/>
            </a:pPr>
            <a:r>
              <a:rPr lang="en-US" altLang="zh-CN" sz="2800" dirty="0">
                <a:latin typeface="Arial" charset="0"/>
                <a:ea typeface="宋体" pitchFamily="2" charset="-122"/>
              </a:rPr>
              <a:t>The high-order BID subfield(</a:t>
            </a:r>
            <a:r>
              <a:rPr lang="en-US" altLang="zh-CN" sz="2800" dirty="0">
                <a:solidFill>
                  <a:srgbClr val="C00000"/>
                </a:solidFill>
                <a:latin typeface="Arial" charset="0"/>
                <a:ea typeface="宋体" pitchFamily="2" charset="-122"/>
              </a:rPr>
              <a:t>2 bytes</a:t>
            </a:r>
            <a:r>
              <a:rPr lang="en-US" altLang="zh-CN" sz="2800" dirty="0">
                <a:latin typeface="Arial" charset="0"/>
                <a:ea typeface="宋体" pitchFamily="2" charset="-122"/>
              </a:rPr>
              <a:t>): </a:t>
            </a:r>
            <a:r>
              <a:rPr lang="en-US" altLang="zh-CN" sz="2800" dirty="0">
                <a:solidFill>
                  <a:srgbClr val="002060"/>
                </a:solidFill>
                <a:latin typeface="Arial" charset="0"/>
                <a:ea typeface="宋体" pitchFamily="2" charset="-122"/>
              </a:rPr>
              <a:t>bridge priority</a:t>
            </a:r>
          </a:p>
          <a:p>
            <a:pPr marL="1236663" lvl="2" indent="-387350">
              <a:spcBef>
                <a:spcPct val="20000"/>
              </a:spcBef>
              <a:buClr>
                <a:schemeClr val="accent2"/>
              </a:buClr>
              <a:buFont typeface="Wingdings" pitchFamily="2" charset="2"/>
              <a:buChar char="n"/>
              <a:defRPr/>
            </a:pPr>
            <a:r>
              <a:rPr lang="en-US" altLang="zh-CN" sz="2800" dirty="0">
                <a:latin typeface="Arial" charset="0"/>
                <a:ea typeface="宋体" pitchFamily="2" charset="-122"/>
              </a:rPr>
              <a:t>2</a:t>
            </a:r>
            <a:r>
              <a:rPr lang="en-US" altLang="zh-CN" sz="2800" baseline="30000" dirty="0">
                <a:latin typeface="Arial" charset="0"/>
                <a:ea typeface="宋体" pitchFamily="2" charset="-122"/>
              </a:rPr>
              <a:t>16</a:t>
            </a:r>
            <a:r>
              <a:rPr lang="en-US" altLang="zh-CN" sz="2800" dirty="0">
                <a:latin typeface="Arial" charset="0"/>
                <a:ea typeface="宋体" pitchFamily="2" charset="-122"/>
              </a:rPr>
              <a:t> possible values: 0-65,535 (default: 32,768)</a:t>
            </a:r>
          </a:p>
          <a:p>
            <a:pPr marL="1236663" lvl="2" indent="-387350">
              <a:spcBef>
                <a:spcPct val="20000"/>
              </a:spcBef>
              <a:buClr>
                <a:schemeClr val="accent2"/>
              </a:buClr>
              <a:buSzPct val="110000"/>
              <a:buFont typeface="Wingdings" pitchFamily="2" charset="2"/>
              <a:buChar char="n"/>
              <a:defRPr/>
            </a:pPr>
            <a:r>
              <a:rPr lang="en-US" altLang="zh-CN" sz="2800" dirty="0">
                <a:latin typeface="Arial" charset="0"/>
                <a:ea typeface="宋体" pitchFamily="2" charset="-122"/>
              </a:rPr>
              <a:t>Typically  expressed in a decimal format</a:t>
            </a:r>
          </a:p>
          <a:p>
            <a:pPr marL="847725" lvl="1" indent="-395288">
              <a:spcBef>
                <a:spcPct val="20000"/>
              </a:spcBef>
              <a:buClr>
                <a:schemeClr val="accent2"/>
              </a:buClr>
              <a:buFont typeface="Wingdings" pitchFamily="2" charset="2"/>
              <a:buChar char="o"/>
              <a:defRPr/>
            </a:pPr>
            <a:r>
              <a:rPr lang="en-US" altLang="zh-CN" sz="2800" dirty="0">
                <a:latin typeface="Arial" charset="0"/>
                <a:ea typeface="宋体" pitchFamily="2" charset="-122"/>
              </a:rPr>
              <a:t>The low-order subfield(</a:t>
            </a:r>
            <a:r>
              <a:rPr lang="en-US" altLang="zh-CN" sz="2800" dirty="0">
                <a:solidFill>
                  <a:srgbClr val="C00000"/>
                </a:solidFill>
                <a:latin typeface="Arial" charset="0"/>
                <a:ea typeface="宋体" pitchFamily="2" charset="-122"/>
              </a:rPr>
              <a:t>6 bytes</a:t>
            </a:r>
            <a:r>
              <a:rPr lang="en-US" altLang="zh-CN" sz="2800" dirty="0">
                <a:latin typeface="Arial" charset="0"/>
                <a:ea typeface="宋体" pitchFamily="2" charset="-122"/>
              </a:rPr>
              <a:t>): a </a:t>
            </a:r>
            <a:r>
              <a:rPr lang="en-US" altLang="zh-CN" sz="2800" dirty="0">
                <a:solidFill>
                  <a:srgbClr val="002060"/>
                </a:solidFill>
                <a:latin typeface="Arial" charset="0"/>
                <a:ea typeface="宋体" pitchFamily="2" charset="-122"/>
              </a:rPr>
              <a:t>MAC address </a:t>
            </a:r>
            <a:r>
              <a:rPr lang="en-US" altLang="zh-CN" sz="2800" dirty="0">
                <a:latin typeface="Arial" charset="0"/>
                <a:ea typeface="宋体" pitchFamily="2" charset="-122"/>
              </a:rPr>
              <a:t>assigned to the switch</a:t>
            </a:r>
          </a:p>
          <a:p>
            <a:pPr marL="1236663" lvl="2" indent="-387350">
              <a:spcBef>
                <a:spcPct val="20000"/>
              </a:spcBef>
              <a:buClr>
                <a:schemeClr val="accent2"/>
              </a:buClr>
              <a:buFont typeface="Wingdings" pitchFamily="2" charset="2"/>
              <a:buChar char="n"/>
              <a:defRPr/>
            </a:pPr>
            <a:r>
              <a:rPr lang="en-US" altLang="zh-CN" sz="2800" dirty="0">
                <a:latin typeface="Arial" charset="0"/>
                <a:ea typeface="宋体" pitchFamily="2" charset="-122"/>
              </a:rPr>
              <a:t>Expressed in hexadecimal format</a:t>
            </a:r>
          </a:p>
          <a:p>
            <a:pPr marL="322263" indent="-387350">
              <a:spcBef>
                <a:spcPct val="20000"/>
              </a:spcBef>
              <a:buClr>
                <a:schemeClr val="accent2"/>
              </a:buClr>
              <a:buFont typeface="Wingdings" pitchFamily="2" charset="2"/>
              <a:buChar char="n"/>
              <a:defRPr/>
            </a:pPr>
            <a:r>
              <a:rPr lang="en-US" altLang="zh-CN" sz="2800" i="1" u="sng" dirty="0">
                <a:latin typeface="Arial" charset="0"/>
                <a:ea typeface="宋体" pitchFamily="2" charset="-122"/>
              </a:rPr>
              <a:t>STP cost values: </a:t>
            </a:r>
            <a:r>
              <a:rPr lang="en-US" altLang="zh-CN" sz="2800" b="1" i="1" u="sng" dirty="0">
                <a:solidFill>
                  <a:srgbClr val="002060"/>
                </a:solidFill>
                <a:latin typeface="Arial" charset="0"/>
                <a:ea typeface="宋体" pitchFamily="2" charset="-122"/>
              </a:rPr>
              <a:t>lower costs are better</a:t>
            </a:r>
            <a:r>
              <a:rPr lang="en-US" altLang="zh-CN" sz="2800" i="1" u="sng" dirty="0">
                <a:latin typeface="Arial" charset="0"/>
                <a:ea typeface="宋体" pitchFamily="2" charset="-122"/>
              </a:rPr>
              <a:t>.</a:t>
            </a: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1747838"/>
            <a:ext cx="9144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08050" lvl="1" indent="-436563">
              <a:lnSpc>
                <a:spcPct val="130000"/>
              </a:lnSpc>
              <a:spcBef>
                <a:spcPct val="20000"/>
              </a:spcBef>
              <a:buClr>
                <a:schemeClr val="accent2"/>
              </a:buClr>
              <a:buFont typeface="Wingdings" pitchFamily="2" charset="2"/>
              <a:buChar char="n"/>
            </a:pPr>
            <a:r>
              <a:rPr lang="en-US" altLang="zh-CN" sz="3200" dirty="0">
                <a:latin typeface="Arial" charset="0"/>
              </a:rPr>
              <a:t>The switches elect a single root switch by looking for the switch with the lowest BID (often referred to as a root war).</a:t>
            </a:r>
          </a:p>
          <a:p>
            <a:pPr marL="908050" lvl="1" indent="-436563">
              <a:lnSpc>
                <a:spcPct val="130000"/>
              </a:lnSpc>
              <a:spcBef>
                <a:spcPct val="20000"/>
              </a:spcBef>
              <a:buClr>
                <a:schemeClr val="accent2"/>
              </a:buClr>
              <a:buFont typeface="Wingdings" pitchFamily="2" charset="2"/>
              <a:buChar char="n"/>
            </a:pPr>
            <a:r>
              <a:rPr lang="en-US" altLang="zh-CN" sz="3200" dirty="0">
                <a:latin typeface="Arial" charset="0"/>
              </a:rPr>
              <a:t>If all the switches are using the default bridge priority of 32,768, the lowest MAC address serves as the tie-breaker.</a:t>
            </a:r>
          </a:p>
        </p:txBody>
      </p:sp>
      <p:sp>
        <p:nvSpPr>
          <p:cNvPr id="31747" name="Rectangle 3"/>
          <p:cNvSpPr>
            <a:spLocks noGrp="1" noChangeArrowheads="1"/>
          </p:cNvSpPr>
          <p:nvPr>
            <p:ph type="title" idx="4294967295"/>
          </p:nvPr>
        </p:nvSpPr>
        <p:spPr/>
        <p:txBody>
          <a:bodyPr/>
          <a:lstStyle/>
          <a:p>
            <a:pPr eaLnBrk="1" hangingPunct="1"/>
            <a:r>
              <a:rPr lang="en-US" altLang="zh-CN" smtClean="0"/>
              <a:t>Electing the Root Switch</a:t>
            </a:r>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smtClean="0"/>
              <a:t>Path Cost</a:t>
            </a:r>
          </a:p>
        </p:txBody>
      </p:sp>
      <p:sp>
        <p:nvSpPr>
          <p:cNvPr id="32771" name="Text Box 3"/>
          <p:cNvSpPr txBox="1">
            <a:spLocks noChangeArrowheads="1"/>
          </p:cNvSpPr>
          <p:nvPr/>
        </p:nvSpPr>
        <p:spPr bwMode="auto">
          <a:xfrm>
            <a:off x="0" y="6391275"/>
            <a:ext cx="9144000" cy="46672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eaLnBrk="0" hangingPunct="0">
              <a:spcBef>
                <a:spcPct val="50000"/>
              </a:spcBef>
              <a:defRPr/>
            </a:pPr>
            <a:r>
              <a:rPr lang="en-US" altLang="zh-CN" sz="2000" b="1" dirty="0">
                <a:solidFill>
                  <a:schemeClr val="bg1"/>
                </a:solidFill>
                <a:latin typeface="Times New Roman" pitchFamily="18" charset="0"/>
              </a:rPr>
              <a:t>Bridges use the concept of cost to evaluate how close they are to other bridges.</a:t>
            </a:r>
            <a:r>
              <a:rPr lang="en-US" altLang="zh-CN" sz="2400" dirty="0">
                <a:solidFill>
                  <a:schemeClr val="bg1"/>
                </a:solidFill>
                <a:latin typeface="Times New Roman" pitchFamily="18" charset="0"/>
              </a:rPr>
              <a:t> </a:t>
            </a:r>
          </a:p>
        </p:txBody>
      </p:sp>
      <p:pic>
        <p:nvPicPr>
          <p:cNvPr id="32774" name="Picture 4" descr="Path C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17675"/>
            <a:ext cx="6097587" cy="45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Five STP States</a:t>
            </a:r>
          </a:p>
        </p:txBody>
      </p:sp>
      <p:sp>
        <p:nvSpPr>
          <p:cNvPr id="33795" name="Rectangle 3"/>
          <p:cNvSpPr>
            <a:spLocks noGrp="1" noChangeArrowheads="1"/>
          </p:cNvSpPr>
          <p:nvPr>
            <p:ph type="body" idx="1"/>
          </p:nvPr>
        </p:nvSpPr>
        <p:spPr>
          <a:xfrm>
            <a:off x="250825" y="1700213"/>
            <a:ext cx="8361363" cy="4267200"/>
          </a:xfrm>
        </p:spPr>
        <p:txBody>
          <a:bodyPr/>
          <a:lstStyle/>
          <a:p>
            <a:pPr marL="400050" lvl="1" indent="-285750" eaLnBrk="1" hangingPunct="1">
              <a:lnSpc>
                <a:spcPct val="90000"/>
              </a:lnSpc>
            </a:pPr>
            <a:r>
              <a:rPr lang="en-US" altLang="zh-CN" dirty="0" smtClean="0"/>
              <a:t>States are established by configuring each port according to policy</a:t>
            </a:r>
          </a:p>
          <a:p>
            <a:pPr marL="400050" lvl="1" indent="-285750" eaLnBrk="1" hangingPunct="1">
              <a:lnSpc>
                <a:spcPct val="90000"/>
              </a:lnSpc>
            </a:pPr>
            <a:r>
              <a:rPr lang="en-US" altLang="zh-CN" dirty="0" smtClean="0"/>
              <a:t>Then the STP modifies the states based on traffic patterns and potential loops</a:t>
            </a:r>
          </a:p>
          <a:p>
            <a:pPr marL="400050" lvl="1" indent="-285750" eaLnBrk="1" hangingPunct="1">
              <a:lnSpc>
                <a:spcPct val="90000"/>
              </a:lnSpc>
            </a:pPr>
            <a:r>
              <a:rPr lang="en-US" altLang="zh-CN" dirty="0" smtClean="0"/>
              <a:t>The </a:t>
            </a:r>
            <a:r>
              <a:rPr lang="en-US" altLang="zh-CN" dirty="0" smtClean="0">
                <a:solidFill>
                  <a:srgbClr val="003366"/>
                </a:solidFill>
              </a:rPr>
              <a:t>default order of STP states are:</a:t>
            </a:r>
          </a:p>
          <a:p>
            <a:pPr marL="742950" lvl="2" indent="-228600" eaLnBrk="1" hangingPunct="1">
              <a:lnSpc>
                <a:spcPct val="90000"/>
              </a:lnSpc>
            </a:pPr>
            <a:r>
              <a:rPr lang="en-US" altLang="zh-CN" dirty="0" smtClean="0">
                <a:solidFill>
                  <a:srgbClr val="003366"/>
                </a:solidFill>
              </a:rPr>
              <a:t>Blocking</a:t>
            </a:r>
            <a:r>
              <a:rPr lang="en-US" altLang="zh-CN" dirty="0" smtClean="0"/>
              <a:t>--no frames forwarded, BPDUs heard</a:t>
            </a:r>
          </a:p>
          <a:p>
            <a:pPr marL="742950" lvl="2" indent="-228600" eaLnBrk="1" hangingPunct="1">
              <a:lnSpc>
                <a:spcPct val="90000"/>
              </a:lnSpc>
            </a:pPr>
            <a:r>
              <a:rPr lang="en-US" altLang="zh-CN" dirty="0" smtClean="0">
                <a:solidFill>
                  <a:srgbClr val="003366"/>
                </a:solidFill>
              </a:rPr>
              <a:t>Listening</a:t>
            </a:r>
            <a:r>
              <a:rPr lang="en-US" altLang="zh-CN" dirty="0" smtClean="0"/>
              <a:t>--no frames forwarded, listening for data frames</a:t>
            </a:r>
          </a:p>
          <a:p>
            <a:pPr marL="742950" lvl="2" indent="-228600" eaLnBrk="1" hangingPunct="1">
              <a:lnSpc>
                <a:spcPct val="90000"/>
              </a:lnSpc>
            </a:pPr>
            <a:r>
              <a:rPr lang="en-US" altLang="zh-CN" dirty="0" smtClean="0">
                <a:solidFill>
                  <a:srgbClr val="003366"/>
                </a:solidFill>
              </a:rPr>
              <a:t>Learning</a:t>
            </a:r>
            <a:r>
              <a:rPr lang="en-US" altLang="zh-CN" dirty="0" smtClean="0"/>
              <a:t>--no frames forwarded, learning addresses</a:t>
            </a:r>
          </a:p>
          <a:p>
            <a:pPr marL="742950" lvl="2" indent="-228600" eaLnBrk="1" hangingPunct="1">
              <a:lnSpc>
                <a:spcPct val="90000"/>
              </a:lnSpc>
            </a:pPr>
            <a:r>
              <a:rPr lang="en-US" altLang="zh-CN" dirty="0" smtClean="0">
                <a:solidFill>
                  <a:srgbClr val="003366"/>
                </a:solidFill>
              </a:rPr>
              <a:t>Forwarding</a:t>
            </a:r>
            <a:r>
              <a:rPr lang="en-US" altLang="zh-CN" dirty="0" smtClean="0"/>
              <a:t>--frames forwarded, learning addresses</a:t>
            </a:r>
          </a:p>
          <a:p>
            <a:pPr marL="742950" lvl="2" indent="-228600" eaLnBrk="1" hangingPunct="1">
              <a:lnSpc>
                <a:spcPct val="90000"/>
              </a:lnSpc>
            </a:pPr>
            <a:r>
              <a:rPr lang="en-US" altLang="zh-CN" dirty="0" smtClean="0">
                <a:solidFill>
                  <a:srgbClr val="003366"/>
                </a:solidFill>
              </a:rPr>
              <a:t>Disabled</a:t>
            </a:r>
            <a:r>
              <a:rPr lang="en-US" altLang="zh-CN" dirty="0" smtClean="0"/>
              <a:t>--no frames forwarded, no BPDUs heard</a:t>
            </a:r>
          </a:p>
        </p:txBody>
      </p:sp>
      <p:sp>
        <p:nvSpPr>
          <p:cNvPr id="33796" name="Line 4"/>
          <p:cNvSpPr>
            <a:spLocks noChangeShapeType="1"/>
          </p:cNvSpPr>
          <p:nvPr/>
        </p:nvSpPr>
        <p:spPr bwMode="auto">
          <a:xfrm>
            <a:off x="8080375" y="4829175"/>
            <a:ext cx="0" cy="976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797" name="Text Box 5"/>
          <p:cNvSpPr txBox="1">
            <a:spLocks noChangeArrowheads="1"/>
          </p:cNvSpPr>
          <p:nvPr/>
        </p:nvSpPr>
        <p:spPr bwMode="auto">
          <a:xfrm>
            <a:off x="7459663" y="4352925"/>
            <a:ext cx="124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solidFill>
                  <a:schemeClr val="accent2"/>
                </a:solidFill>
                <a:latin typeface="Times New Roman" pitchFamily="18" charset="0"/>
              </a:rPr>
              <a:t>blocking</a:t>
            </a:r>
          </a:p>
        </p:txBody>
      </p:sp>
      <p:sp>
        <p:nvSpPr>
          <p:cNvPr id="33798" name="Text Box 6"/>
          <p:cNvSpPr txBox="1">
            <a:spLocks noChangeArrowheads="1"/>
          </p:cNvSpPr>
          <p:nvPr/>
        </p:nvSpPr>
        <p:spPr bwMode="auto">
          <a:xfrm>
            <a:off x="7451725" y="5708650"/>
            <a:ext cx="153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solidFill>
                  <a:schemeClr val="accent2"/>
                </a:solidFill>
                <a:latin typeface="Times New Roman" pitchFamily="18" charset="0"/>
              </a:rPr>
              <a:t>forwarding</a:t>
            </a:r>
          </a:p>
        </p:txBody>
      </p:sp>
      <p:sp>
        <p:nvSpPr>
          <p:cNvPr id="33799" name="Text Box 7"/>
          <p:cNvSpPr txBox="1">
            <a:spLocks noChangeArrowheads="1"/>
          </p:cNvSpPr>
          <p:nvPr/>
        </p:nvSpPr>
        <p:spPr bwMode="auto">
          <a:xfrm>
            <a:off x="8097838" y="4657725"/>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solidFill>
                  <a:schemeClr val="accent2"/>
                </a:solidFill>
                <a:latin typeface="Times New Roman" pitchFamily="18" charset="0"/>
              </a:rPr>
              <a:t>20s</a:t>
            </a:r>
          </a:p>
        </p:txBody>
      </p:sp>
      <p:sp>
        <p:nvSpPr>
          <p:cNvPr id="33800" name="Text Box 8"/>
          <p:cNvSpPr txBox="1">
            <a:spLocks noChangeArrowheads="1"/>
          </p:cNvSpPr>
          <p:nvPr/>
        </p:nvSpPr>
        <p:spPr bwMode="auto">
          <a:xfrm>
            <a:off x="8080375" y="5053013"/>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solidFill>
                  <a:schemeClr val="accent2"/>
                </a:solidFill>
                <a:latin typeface="Times New Roman" pitchFamily="18" charset="0"/>
              </a:rPr>
              <a:t>15s</a:t>
            </a:r>
          </a:p>
        </p:txBody>
      </p:sp>
      <p:sp>
        <p:nvSpPr>
          <p:cNvPr id="33801" name="Text Box 9"/>
          <p:cNvSpPr txBox="1">
            <a:spLocks noChangeArrowheads="1"/>
          </p:cNvSpPr>
          <p:nvPr/>
        </p:nvSpPr>
        <p:spPr bwMode="auto">
          <a:xfrm>
            <a:off x="8099425" y="5434013"/>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solidFill>
                  <a:schemeClr val="accent2"/>
                </a:solidFill>
                <a:latin typeface="Times New Roman" pitchFamily="18" charset="0"/>
              </a:rPr>
              <a:t>15s</a:t>
            </a:r>
          </a:p>
        </p:txBody>
      </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en-US" altLang="zh-CN" smtClean="0"/>
              <a:t>Initial STP Convergence</a:t>
            </a:r>
          </a:p>
        </p:txBody>
      </p:sp>
      <p:sp>
        <p:nvSpPr>
          <p:cNvPr id="34819" name="Rectangle 3"/>
          <p:cNvSpPr>
            <a:spLocks noChangeArrowheads="1"/>
          </p:cNvSpPr>
          <p:nvPr/>
        </p:nvSpPr>
        <p:spPr bwMode="auto">
          <a:xfrm>
            <a:off x="0" y="1674813"/>
            <a:ext cx="9144000"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08050" lvl="1" indent="-436563">
              <a:spcBef>
                <a:spcPct val="20000"/>
              </a:spcBef>
              <a:buClr>
                <a:schemeClr val="accent2"/>
              </a:buClr>
              <a:buFont typeface="Wingdings" pitchFamily="2" charset="2"/>
              <a:buChar char="n"/>
            </a:pPr>
            <a:r>
              <a:rPr lang="en-US" altLang="zh-CN" sz="2600" dirty="0">
                <a:latin typeface="Arial" charset="0"/>
              </a:rPr>
              <a:t>When the network first starts, all the bridges flood the network with a mix of BPDU information.</a:t>
            </a:r>
          </a:p>
          <a:p>
            <a:pPr marL="908050" lvl="1" indent="-436563">
              <a:spcBef>
                <a:spcPct val="20000"/>
              </a:spcBef>
              <a:buClr>
                <a:schemeClr val="accent2"/>
              </a:buClr>
              <a:buFont typeface="Wingdings" pitchFamily="2" charset="2"/>
              <a:buChar char="n"/>
            </a:pPr>
            <a:endParaRPr lang="en-US" altLang="zh-CN" sz="700" dirty="0">
              <a:latin typeface="Arial" charset="0"/>
            </a:endParaRPr>
          </a:p>
          <a:p>
            <a:pPr marL="908050" lvl="1" indent="-436563">
              <a:spcBef>
                <a:spcPct val="20000"/>
              </a:spcBef>
              <a:buClr>
                <a:schemeClr val="accent2"/>
              </a:buClr>
              <a:buFont typeface="Wingdings" pitchFamily="2" charset="2"/>
              <a:buChar char="n"/>
            </a:pPr>
            <a:r>
              <a:rPr lang="en-US" altLang="zh-CN" sz="2600" dirty="0">
                <a:latin typeface="Arial" charset="0"/>
              </a:rPr>
              <a:t>Immediately, they apply the decision sequence  allowing them to hone in on the set of BPDUs that form a single spanning tree for the entire network.</a:t>
            </a:r>
            <a:endParaRPr lang="en-US" altLang="zh-CN" sz="1000" dirty="0">
              <a:latin typeface="Arial" charset="0"/>
            </a:endParaRPr>
          </a:p>
        </p:txBody>
      </p:sp>
      <p:sp>
        <p:nvSpPr>
          <p:cNvPr id="34820" name="Text Box 4"/>
          <p:cNvSpPr txBox="1">
            <a:spLocks noChangeArrowheads="1"/>
          </p:cNvSpPr>
          <p:nvPr/>
        </p:nvSpPr>
        <p:spPr bwMode="auto">
          <a:xfrm>
            <a:off x="755650" y="4076700"/>
            <a:ext cx="8081963" cy="2438400"/>
          </a:xfrm>
          <a:prstGeom prst="rect">
            <a:avLst/>
          </a:prstGeom>
          <a:solidFill>
            <a:srgbClr val="FFFF99"/>
          </a:solidFill>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eaLnBrk="0" hangingPunct="0">
              <a:spcBef>
                <a:spcPct val="20000"/>
              </a:spcBef>
              <a:buClr>
                <a:schemeClr val="accent2"/>
              </a:buClr>
              <a:buFont typeface="Monotype Sorts" pitchFamily="2" charset="2"/>
              <a:buNone/>
              <a:defRPr/>
            </a:pPr>
            <a:r>
              <a:rPr kumimoji="1" lang="en-US" altLang="zh-CN" sz="2400" b="1" dirty="0">
                <a:solidFill>
                  <a:srgbClr val="080808"/>
                </a:solidFill>
                <a:latin typeface="Times New Roman" pitchFamily="18" charset="0"/>
              </a:rPr>
              <a:t>(Step 1) </a:t>
            </a:r>
            <a:r>
              <a:rPr lang="en-US" altLang="zh-CN" sz="2400" b="1" i="1" u="sng" dirty="0">
                <a:solidFill>
                  <a:srgbClr val="000066"/>
                </a:solidFill>
                <a:latin typeface="Arial" pitchFamily="34" charset="0"/>
                <a:cs typeface="Arial" pitchFamily="34" charset="0"/>
              </a:rPr>
              <a:t>Root switch decision</a:t>
            </a:r>
            <a:r>
              <a:rPr kumimoji="1" lang="en-US" altLang="zh-CN" sz="2400" b="1" i="1" u="sng" dirty="0">
                <a:solidFill>
                  <a:srgbClr val="000066"/>
                </a:solidFill>
                <a:latin typeface="Arial" pitchFamily="34" charset="0"/>
                <a:cs typeface="Arial" pitchFamily="34" charset="0"/>
              </a:rPr>
              <a:t>: </a:t>
            </a:r>
            <a:r>
              <a:rPr kumimoji="1" lang="en-US" altLang="zh-CN" sz="2400" b="1" dirty="0">
                <a:solidFill>
                  <a:srgbClr val="080808"/>
                </a:solidFill>
                <a:latin typeface="Times New Roman" pitchFamily="18" charset="0"/>
              </a:rPr>
              <a:t>A single root bridge is elected to act as the central point of this network</a:t>
            </a:r>
          </a:p>
          <a:p>
            <a:pPr eaLnBrk="0" hangingPunct="0">
              <a:spcBef>
                <a:spcPct val="20000"/>
              </a:spcBef>
              <a:buClr>
                <a:schemeClr val="accent2"/>
              </a:buClr>
              <a:buFont typeface="Monotype Sorts" pitchFamily="2" charset="2"/>
              <a:buNone/>
              <a:defRPr/>
            </a:pPr>
            <a:r>
              <a:rPr kumimoji="1" lang="en-US" altLang="zh-CN" sz="2400" b="1" dirty="0">
                <a:solidFill>
                  <a:srgbClr val="080808"/>
                </a:solidFill>
                <a:latin typeface="Times New Roman" pitchFamily="18" charset="0"/>
              </a:rPr>
              <a:t>(Step 2) </a:t>
            </a:r>
            <a:r>
              <a:rPr lang="en-US" altLang="zh-CN" sz="2400" b="1" i="1" u="sng" dirty="0">
                <a:solidFill>
                  <a:srgbClr val="000066"/>
                </a:solidFill>
                <a:latin typeface="Arial" pitchFamily="34" charset="0"/>
                <a:cs typeface="Arial" pitchFamily="34" charset="0"/>
              </a:rPr>
              <a:t>Electing the root ports: </a:t>
            </a:r>
            <a:r>
              <a:rPr kumimoji="1" lang="en-US" altLang="zh-CN" sz="2400" b="1" dirty="0">
                <a:solidFill>
                  <a:srgbClr val="080808"/>
                </a:solidFill>
                <a:latin typeface="Times New Roman" pitchFamily="18" charset="0"/>
              </a:rPr>
              <a:t>All the remaining bridges calculate a set of root ports</a:t>
            </a:r>
          </a:p>
          <a:p>
            <a:pPr eaLnBrk="0" hangingPunct="0">
              <a:spcBef>
                <a:spcPct val="20000"/>
              </a:spcBef>
              <a:buClr>
                <a:schemeClr val="accent2"/>
              </a:buClr>
              <a:buFont typeface="Monotype Sorts" pitchFamily="2" charset="2"/>
              <a:buNone/>
              <a:defRPr/>
            </a:pPr>
            <a:r>
              <a:rPr kumimoji="1" lang="en-US" altLang="zh-CN" sz="2400" b="1" dirty="0">
                <a:solidFill>
                  <a:srgbClr val="080808"/>
                </a:solidFill>
                <a:latin typeface="Times New Roman" pitchFamily="18" charset="0"/>
              </a:rPr>
              <a:t>(Step 3)</a:t>
            </a:r>
            <a:r>
              <a:rPr lang="en-US" altLang="zh-CN" sz="2400" b="1" i="1" u="sng" dirty="0">
                <a:solidFill>
                  <a:srgbClr val="000066"/>
                </a:solidFill>
                <a:latin typeface="Arial" pitchFamily="34" charset="0"/>
                <a:cs typeface="Arial" pitchFamily="34" charset="0"/>
              </a:rPr>
              <a:t> Electing the designated ports: </a:t>
            </a:r>
            <a:r>
              <a:rPr kumimoji="1" lang="en-US" altLang="zh-CN" sz="2400" b="1" dirty="0">
                <a:solidFill>
                  <a:srgbClr val="080808"/>
                </a:solidFill>
                <a:latin typeface="Times New Roman" pitchFamily="18" charset="0"/>
              </a:rPr>
              <a:t>All the remaining bridges calculate a set of designated ports</a:t>
            </a:r>
          </a:p>
        </p:txBody>
      </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en-US" altLang="zh-CN" smtClean="0"/>
              <a:t>Step1: Root Switch Decision</a:t>
            </a:r>
          </a:p>
        </p:txBody>
      </p:sp>
      <p:sp>
        <p:nvSpPr>
          <p:cNvPr id="35843" name="Text Box 5"/>
          <p:cNvSpPr txBox="1">
            <a:spLocks noChangeArrowheads="1"/>
          </p:cNvSpPr>
          <p:nvPr/>
        </p:nvSpPr>
        <p:spPr bwMode="auto">
          <a:xfrm>
            <a:off x="0" y="1700213"/>
            <a:ext cx="4932363"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30000"/>
              </a:lnSpc>
              <a:buClr>
                <a:schemeClr val="hlink"/>
              </a:buClr>
              <a:buSzPct val="110000"/>
              <a:buFont typeface="Wingdings" pitchFamily="2" charset="2"/>
              <a:buChar char="n"/>
            </a:pPr>
            <a:r>
              <a:rPr lang="en-US" altLang="zh-CN" sz="2200"/>
              <a:t> Announce itself as the root</a:t>
            </a:r>
          </a:p>
          <a:p>
            <a:pPr eaLnBrk="1" hangingPunct="1">
              <a:lnSpc>
                <a:spcPct val="130000"/>
              </a:lnSpc>
              <a:buClr>
                <a:schemeClr val="hlink"/>
              </a:buClr>
              <a:buSzPct val="110000"/>
              <a:buFont typeface="Wingdings" pitchFamily="2" charset="2"/>
              <a:buChar char="n"/>
            </a:pPr>
            <a:r>
              <a:rPr lang="en-US" altLang="zh-CN" sz="2200"/>
              <a:t> Checking all BPDUs received on the port as well as the BPDU that would be sent on that port</a:t>
            </a:r>
          </a:p>
          <a:p>
            <a:pPr eaLnBrk="1" hangingPunct="1">
              <a:lnSpc>
                <a:spcPct val="130000"/>
              </a:lnSpc>
              <a:buClr>
                <a:schemeClr val="hlink"/>
              </a:buClr>
              <a:buSzPct val="110000"/>
              <a:buFont typeface="Wingdings" pitchFamily="2" charset="2"/>
              <a:buChar char="n"/>
            </a:pPr>
            <a:r>
              <a:rPr lang="en-US" altLang="zh-CN" sz="2200"/>
              <a:t> For each arrived BPDU, if it is lower in value than the existing BPDU saved for the port</a:t>
            </a:r>
          </a:p>
          <a:p>
            <a:pPr lvl="1" eaLnBrk="1" hangingPunct="1">
              <a:lnSpc>
                <a:spcPct val="130000"/>
              </a:lnSpc>
              <a:buClr>
                <a:schemeClr val="hlink"/>
              </a:buClr>
              <a:buSzPct val="110000"/>
              <a:buFont typeface="Wingdings" pitchFamily="2" charset="2"/>
              <a:buChar char="n"/>
            </a:pPr>
            <a:r>
              <a:rPr lang="en-US" altLang="zh-CN" sz="2200"/>
              <a:t>The old value is replaced</a:t>
            </a:r>
          </a:p>
          <a:p>
            <a:pPr lvl="1" eaLnBrk="1" hangingPunct="1">
              <a:lnSpc>
                <a:spcPct val="130000"/>
              </a:lnSpc>
              <a:buClr>
                <a:schemeClr val="hlink"/>
              </a:buClr>
              <a:buSzPct val="110000"/>
              <a:buFont typeface="Wingdings" pitchFamily="2" charset="2"/>
              <a:buChar char="n"/>
            </a:pPr>
            <a:r>
              <a:rPr lang="en-US" altLang="zh-CN" sz="2200"/>
              <a:t>The sender of BPDU is accepted as the new root </a:t>
            </a:r>
          </a:p>
        </p:txBody>
      </p:sp>
      <p:pic>
        <p:nvPicPr>
          <p:cNvPr id="358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700213"/>
            <a:ext cx="45005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8"/>
          <p:cNvSpPr txBox="1">
            <a:spLocks noChangeArrowheads="1"/>
          </p:cNvSpPr>
          <p:nvPr/>
        </p:nvSpPr>
        <p:spPr bwMode="auto">
          <a:xfrm>
            <a:off x="6516688" y="3011488"/>
            <a:ext cx="7096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Root</a:t>
            </a:r>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altLang="zh-CN" smtClean="0"/>
              <a:t>Step2: Electing the Root Ports</a:t>
            </a:r>
          </a:p>
        </p:txBody>
      </p:sp>
      <p:sp>
        <p:nvSpPr>
          <p:cNvPr id="36867" name="Rectangle 3"/>
          <p:cNvSpPr>
            <a:spLocks noChangeArrowheads="1"/>
          </p:cNvSpPr>
          <p:nvPr/>
        </p:nvSpPr>
        <p:spPr bwMode="auto">
          <a:xfrm>
            <a:off x="0" y="1700213"/>
            <a:ext cx="370840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accent2"/>
              </a:buClr>
              <a:buFont typeface="Wingdings" pitchFamily="2" charset="2"/>
              <a:buChar char="o"/>
            </a:pPr>
            <a:r>
              <a:rPr lang="en-US" altLang="zh-CN" sz="2400">
                <a:latin typeface="Arial" charset="0"/>
              </a:rPr>
              <a:t>Every non-root bridge must select one root port.</a:t>
            </a:r>
          </a:p>
          <a:p>
            <a:pPr marL="908050" lvl="1" indent="-436563">
              <a:spcBef>
                <a:spcPct val="20000"/>
              </a:spcBef>
              <a:buClr>
                <a:schemeClr val="accent2"/>
              </a:buClr>
              <a:buFont typeface="Wingdings" pitchFamily="2" charset="2"/>
              <a:buChar char="n"/>
            </a:pPr>
            <a:r>
              <a:rPr lang="en-US" altLang="zh-CN" sz="2400">
                <a:latin typeface="Arial" charset="0"/>
              </a:rPr>
              <a:t>The root port of a bridge is the port that is closest to the root bridge.</a:t>
            </a:r>
          </a:p>
          <a:p>
            <a:pPr marL="908050" lvl="1" indent="-436563">
              <a:spcBef>
                <a:spcPct val="20000"/>
              </a:spcBef>
              <a:buClr>
                <a:schemeClr val="accent2"/>
              </a:buClr>
              <a:buFont typeface="Wingdings" pitchFamily="2" charset="2"/>
              <a:buChar char="n"/>
            </a:pPr>
            <a:r>
              <a:rPr lang="en-US" altLang="zh-CN" sz="2400">
                <a:latin typeface="Arial" charset="0"/>
              </a:rPr>
              <a:t>The root path cost is the cumulative cost of all links to the root bridge.  </a:t>
            </a: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1700213"/>
            <a:ext cx="5508625"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5"/>
          <p:cNvSpPr txBox="1">
            <a:spLocks noChangeArrowheads="1"/>
          </p:cNvSpPr>
          <p:nvPr/>
        </p:nvSpPr>
        <p:spPr bwMode="auto">
          <a:xfrm>
            <a:off x="0" y="6143644"/>
            <a:ext cx="9144000" cy="75713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eaLnBrk="0" hangingPunct="0">
              <a:lnSpc>
                <a:spcPct val="90000"/>
              </a:lnSpc>
              <a:spcBef>
                <a:spcPct val="20000"/>
              </a:spcBef>
              <a:buClr>
                <a:schemeClr val="accent2"/>
              </a:buClr>
              <a:buFont typeface="Monotype Sorts" pitchFamily="2" charset="2"/>
              <a:buNone/>
              <a:defRPr/>
            </a:pPr>
            <a:r>
              <a:rPr kumimoji="1" lang="en-US" altLang="zh-CN" sz="2400">
                <a:solidFill>
                  <a:schemeClr val="bg1"/>
                </a:solidFill>
                <a:latin typeface="Times New Roman" pitchFamily="18" charset="0"/>
              </a:rPr>
              <a:t>STP costs are incremented as BPDUs are received on a port, not as they are sent out a port. </a:t>
            </a:r>
            <a:endParaRPr lang="en-US" altLang="zh-CN" sz="2400">
              <a:solidFill>
                <a:schemeClr val="bg1"/>
              </a:solidFill>
              <a:latin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zh-CN" sz="3400" smtClean="0"/>
              <a:t>Step3: Electing Designated Ports(I)</a:t>
            </a:r>
          </a:p>
        </p:txBody>
      </p:sp>
      <p:sp>
        <p:nvSpPr>
          <p:cNvPr id="37891" name="Rectangle 3"/>
          <p:cNvSpPr>
            <a:spLocks noChangeArrowheads="1"/>
          </p:cNvSpPr>
          <p:nvPr/>
        </p:nvSpPr>
        <p:spPr bwMode="auto">
          <a:xfrm>
            <a:off x="0" y="1773238"/>
            <a:ext cx="9144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0850" indent="-436563">
              <a:lnSpc>
                <a:spcPct val="110000"/>
              </a:lnSpc>
              <a:spcBef>
                <a:spcPct val="20000"/>
              </a:spcBef>
              <a:buClr>
                <a:schemeClr val="accent2"/>
              </a:buClr>
              <a:buFont typeface="Wingdings" pitchFamily="2" charset="2"/>
              <a:buChar char="n"/>
            </a:pPr>
            <a:r>
              <a:rPr lang="en-US" altLang="zh-CN" sz="2800">
                <a:latin typeface="Arial" charset="0"/>
              </a:rPr>
              <a:t>Each segment has one designated port</a:t>
            </a:r>
          </a:p>
          <a:p>
            <a:pPr marL="847725" lvl="1" indent="-395288">
              <a:lnSpc>
                <a:spcPct val="110000"/>
              </a:lnSpc>
              <a:spcBef>
                <a:spcPct val="20000"/>
              </a:spcBef>
              <a:buClr>
                <a:schemeClr val="accent2"/>
              </a:buClr>
              <a:buFont typeface="Wingdings" pitchFamily="2" charset="2"/>
              <a:buChar char="o"/>
            </a:pPr>
            <a:r>
              <a:rPr lang="en-US" altLang="zh-CN" sz="2800">
                <a:latin typeface="Arial" charset="0"/>
              </a:rPr>
              <a:t>Functions as the single bridge /switch port that both sends and receives traffic to and from that segment and the root bridge.</a:t>
            </a:r>
          </a:p>
          <a:p>
            <a:pPr marL="450850" indent="-436563">
              <a:lnSpc>
                <a:spcPct val="110000"/>
              </a:lnSpc>
              <a:spcBef>
                <a:spcPct val="20000"/>
              </a:spcBef>
              <a:buClr>
                <a:schemeClr val="accent2"/>
              </a:buClr>
              <a:buFont typeface="Wingdings" pitchFamily="2" charset="2"/>
              <a:buChar char="n"/>
            </a:pPr>
            <a:r>
              <a:rPr lang="en-US" altLang="zh-CN" sz="2800">
                <a:latin typeface="Arial" charset="0"/>
              </a:rPr>
              <a:t>The bridge/switch containing the designated port for a given segment is referred to as the </a:t>
            </a:r>
            <a:r>
              <a:rPr lang="en-US" altLang="zh-CN" sz="2800" i="1">
                <a:latin typeface="Arial" charset="0"/>
              </a:rPr>
              <a:t>designated bridge</a:t>
            </a:r>
            <a:r>
              <a:rPr lang="en-US" altLang="zh-CN" sz="2800">
                <a:latin typeface="Arial" charset="0"/>
              </a:rPr>
              <a:t> for that segment.</a:t>
            </a:r>
          </a:p>
          <a:p>
            <a:pPr marL="450850" indent="-436563">
              <a:lnSpc>
                <a:spcPct val="110000"/>
              </a:lnSpc>
              <a:spcBef>
                <a:spcPct val="20000"/>
              </a:spcBef>
              <a:buClr>
                <a:schemeClr val="accent2"/>
              </a:buClr>
              <a:buFont typeface="Wingdings" pitchFamily="2" charset="2"/>
              <a:buChar char="n"/>
            </a:pPr>
            <a:r>
              <a:rPr lang="en-US" altLang="zh-CN" sz="2800">
                <a:latin typeface="Arial" charset="0"/>
              </a:rPr>
              <a:t>All the bridges/switches will block the non-designated ports on them</a:t>
            </a:r>
          </a:p>
        </p:txBody>
      </p:sp>
      <p:sp>
        <p:nvSpPr>
          <p:cNvPr id="37892" name="Text Box 4"/>
          <p:cNvSpPr txBox="1">
            <a:spLocks noChangeArrowheads="1"/>
          </p:cNvSpPr>
          <p:nvPr/>
        </p:nvSpPr>
        <p:spPr bwMode="auto">
          <a:xfrm>
            <a:off x="0" y="6396038"/>
            <a:ext cx="9144000" cy="461962"/>
          </a:xfrm>
          <a:prstGeom prst="rect">
            <a:avLst/>
          </a:prstGeom>
          <a:solidFill>
            <a:schemeClr val="accent2"/>
          </a:solidFill>
          <a:ln w="9525">
            <a:solidFill>
              <a:schemeClr val="tx1"/>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spcBef>
                <a:spcPct val="20000"/>
              </a:spcBef>
              <a:buClr>
                <a:schemeClr val="accent2"/>
              </a:buClr>
              <a:buFont typeface="Monotype Sorts" pitchFamily="2" charset="2"/>
              <a:buNone/>
            </a:pPr>
            <a:r>
              <a:rPr kumimoji="1" lang="en-US" altLang="zh-CN" sz="2400" b="1">
                <a:solidFill>
                  <a:schemeClr val="bg1"/>
                </a:solidFill>
                <a:latin typeface="Times New Roman" pitchFamily="18" charset="0"/>
              </a:rPr>
              <a:t>Every active port on the root bridge becomes a designated port</a:t>
            </a:r>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Switch Operation</a:t>
            </a:r>
          </a:p>
        </p:txBody>
      </p:sp>
      <p:sp>
        <p:nvSpPr>
          <p:cNvPr id="12291" name="Rectangle 3"/>
          <p:cNvSpPr>
            <a:spLocks noGrp="1" noChangeArrowheads="1"/>
          </p:cNvSpPr>
          <p:nvPr>
            <p:ph type="body" idx="1"/>
          </p:nvPr>
        </p:nvSpPr>
        <p:spPr>
          <a:xfrm>
            <a:off x="250825" y="1773238"/>
            <a:ext cx="8642350" cy="4267200"/>
          </a:xfrm>
        </p:spPr>
        <p:txBody>
          <a:bodyPr/>
          <a:lstStyle/>
          <a:p>
            <a:pPr eaLnBrk="1" hangingPunct="1">
              <a:lnSpc>
                <a:spcPct val="150000"/>
              </a:lnSpc>
            </a:pPr>
            <a:r>
              <a:rPr lang="en-US" altLang="zh-CN" smtClean="0"/>
              <a:t>Switches perform two basic functions:</a:t>
            </a:r>
          </a:p>
          <a:p>
            <a:pPr lvl="1" eaLnBrk="1" hangingPunct="1">
              <a:lnSpc>
                <a:spcPct val="150000"/>
              </a:lnSpc>
            </a:pPr>
            <a:r>
              <a:rPr lang="en-US" altLang="zh-CN" smtClean="0">
                <a:solidFill>
                  <a:srgbClr val="FF0000"/>
                </a:solidFill>
              </a:rPr>
              <a:t>Building and maintaining switching tables</a:t>
            </a:r>
            <a:r>
              <a:rPr lang="en-US" altLang="zh-CN" smtClean="0"/>
              <a:t> (similar to a bridge table) based on MAC addresses</a:t>
            </a:r>
          </a:p>
          <a:p>
            <a:pPr lvl="1" eaLnBrk="1" hangingPunct="1">
              <a:lnSpc>
                <a:spcPct val="150000"/>
              </a:lnSpc>
            </a:pPr>
            <a:r>
              <a:rPr lang="en-US" altLang="zh-CN" smtClean="0">
                <a:solidFill>
                  <a:srgbClr val="FF0000"/>
                </a:solidFill>
              </a:rPr>
              <a:t>Switching frames</a:t>
            </a:r>
            <a:r>
              <a:rPr lang="en-US" altLang="zh-CN" smtClean="0"/>
              <a:t> out the interface to the destination</a:t>
            </a: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662113"/>
            <a:ext cx="84709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noChangeArrowheads="1"/>
          </p:cNvSpPr>
          <p:nvPr>
            <p:ph type="title" idx="4294967295"/>
          </p:nvPr>
        </p:nvSpPr>
        <p:spPr>
          <a:xfrm>
            <a:off x="574675" y="268288"/>
            <a:ext cx="8001000" cy="1216025"/>
          </a:xfrm>
        </p:spPr>
        <p:txBody>
          <a:bodyPr/>
          <a:lstStyle/>
          <a:p>
            <a:pPr eaLnBrk="1" hangingPunct="1"/>
            <a:r>
              <a:rPr lang="en-US" altLang="zh-CN" sz="3400" smtClean="0"/>
              <a:t>Step3: Electing Designated Ports(II)</a:t>
            </a:r>
          </a:p>
        </p:txBody>
      </p:sp>
      <p:sp>
        <p:nvSpPr>
          <p:cNvPr id="38916" name="Text Box 4"/>
          <p:cNvSpPr txBox="1">
            <a:spLocks noChangeArrowheads="1"/>
          </p:cNvSpPr>
          <p:nvPr/>
        </p:nvSpPr>
        <p:spPr bwMode="auto">
          <a:xfrm>
            <a:off x="6159500" y="5424488"/>
            <a:ext cx="1341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b="1">
                <a:solidFill>
                  <a:srgbClr val="FF0000"/>
                </a:solidFill>
                <a:latin typeface="Times New Roman" pitchFamily="18" charset="0"/>
              </a:rPr>
              <a:t>Blocked</a:t>
            </a:r>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588" y="1671638"/>
          <a:ext cx="9142412" cy="4349750"/>
        </p:xfrm>
        <a:graphic>
          <a:graphicData uri="http://schemas.openxmlformats.org/presentationml/2006/ole">
            <mc:AlternateContent xmlns:mc="http://schemas.openxmlformats.org/markup-compatibility/2006">
              <mc:Choice xmlns:v="urn:schemas-microsoft-com:vml" Requires="v">
                <p:oleObj spid="_x0000_s4138" name="位图图像" r:id="rId4" imgW="9142857" imgH="4544059" progId="Paint.Picture">
                  <p:embed/>
                </p:oleObj>
              </mc:Choice>
              <mc:Fallback>
                <p:oleObj name="位图图像" r:id="rId4" imgW="9142857" imgH="4544059"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671638"/>
                        <a:ext cx="9142412"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3"/>
          <p:cNvSpPr>
            <a:spLocks noGrp="1" noChangeArrowheads="1"/>
          </p:cNvSpPr>
          <p:nvPr>
            <p:ph type="title"/>
          </p:nvPr>
        </p:nvSpPr>
        <p:spPr/>
        <p:txBody>
          <a:bodyPr/>
          <a:lstStyle/>
          <a:p>
            <a:pPr eaLnBrk="1" hangingPunct="1"/>
            <a:r>
              <a:rPr lang="en-US" altLang="zh-CN" smtClean="0"/>
              <a:t>An Example of STP</a:t>
            </a:r>
          </a:p>
        </p:txBody>
      </p:sp>
      <p:sp>
        <p:nvSpPr>
          <p:cNvPr id="4100" name="Text Box 4"/>
          <p:cNvSpPr txBox="1">
            <a:spLocks noChangeArrowheads="1"/>
          </p:cNvSpPr>
          <p:nvPr/>
        </p:nvSpPr>
        <p:spPr bwMode="auto">
          <a:xfrm>
            <a:off x="5581650" y="1870075"/>
            <a:ext cx="164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b="1" i="1" u="sng">
                <a:latin typeface="Times New Roman" pitchFamily="18" charset="0"/>
              </a:rPr>
              <a:t>Root switch</a:t>
            </a:r>
          </a:p>
        </p:txBody>
      </p:sp>
      <p:sp>
        <p:nvSpPr>
          <p:cNvPr id="4101" name="Text Box 5"/>
          <p:cNvSpPr txBox="1">
            <a:spLocks noChangeArrowheads="1"/>
          </p:cNvSpPr>
          <p:nvPr/>
        </p:nvSpPr>
        <p:spPr bwMode="auto">
          <a:xfrm>
            <a:off x="4557713" y="2722563"/>
            <a:ext cx="212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latin typeface="Times New Roman" pitchFamily="18" charset="0"/>
              </a:rPr>
              <a:t>Designated port</a:t>
            </a:r>
          </a:p>
        </p:txBody>
      </p:sp>
      <p:sp>
        <p:nvSpPr>
          <p:cNvPr id="4102" name="Text Box 6"/>
          <p:cNvSpPr txBox="1">
            <a:spLocks noChangeArrowheads="1"/>
          </p:cNvSpPr>
          <p:nvPr/>
        </p:nvSpPr>
        <p:spPr bwMode="auto">
          <a:xfrm>
            <a:off x="260350" y="5892800"/>
            <a:ext cx="212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latin typeface="Times New Roman" pitchFamily="18" charset="0"/>
              </a:rPr>
              <a:t>Designated port</a:t>
            </a:r>
          </a:p>
        </p:txBody>
      </p:sp>
      <p:sp>
        <p:nvSpPr>
          <p:cNvPr id="4103" name="Text Box 7"/>
          <p:cNvSpPr txBox="1">
            <a:spLocks noChangeArrowheads="1"/>
          </p:cNvSpPr>
          <p:nvPr/>
        </p:nvSpPr>
        <p:spPr bwMode="auto">
          <a:xfrm>
            <a:off x="1711325" y="3667125"/>
            <a:ext cx="1343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latin typeface="Times New Roman" pitchFamily="18" charset="0"/>
              </a:rPr>
              <a:t>Root port</a:t>
            </a:r>
          </a:p>
        </p:txBody>
      </p:sp>
      <p:sp>
        <p:nvSpPr>
          <p:cNvPr id="4104" name="Text Box 8"/>
          <p:cNvSpPr txBox="1">
            <a:spLocks noChangeArrowheads="1"/>
          </p:cNvSpPr>
          <p:nvPr/>
        </p:nvSpPr>
        <p:spPr bwMode="auto">
          <a:xfrm>
            <a:off x="6494463" y="3695700"/>
            <a:ext cx="1343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latin typeface="Times New Roman" pitchFamily="18" charset="0"/>
              </a:rPr>
              <a:t>Root port</a:t>
            </a:r>
          </a:p>
        </p:txBody>
      </p:sp>
      <p:sp>
        <p:nvSpPr>
          <p:cNvPr id="4105" name="Text Box 9"/>
          <p:cNvSpPr txBox="1">
            <a:spLocks noChangeArrowheads="1"/>
          </p:cNvSpPr>
          <p:nvPr/>
        </p:nvSpPr>
        <p:spPr bwMode="auto">
          <a:xfrm>
            <a:off x="6464300" y="5949950"/>
            <a:ext cx="267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latin typeface="Times New Roman" pitchFamily="18" charset="0"/>
              </a:rPr>
              <a:t>Non-designated port</a:t>
            </a:r>
          </a:p>
        </p:txBody>
      </p:sp>
      <p:sp>
        <p:nvSpPr>
          <p:cNvPr id="4106" name="Text Box 10"/>
          <p:cNvSpPr txBox="1">
            <a:spLocks noChangeArrowheads="1"/>
          </p:cNvSpPr>
          <p:nvPr/>
        </p:nvSpPr>
        <p:spPr bwMode="auto">
          <a:xfrm>
            <a:off x="7358063" y="5430838"/>
            <a:ext cx="1274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b="1">
                <a:solidFill>
                  <a:srgbClr val="FF0000"/>
                </a:solidFill>
                <a:latin typeface="Times New Roman" pitchFamily="18" charset="0"/>
              </a:rPr>
              <a:t>Blocked</a:t>
            </a:r>
          </a:p>
        </p:txBody>
      </p:sp>
      <p:sp>
        <p:nvSpPr>
          <p:cNvPr id="4107" name="Text Box 11"/>
          <p:cNvSpPr txBox="1">
            <a:spLocks noChangeArrowheads="1"/>
          </p:cNvSpPr>
          <p:nvPr/>
        </p:nvSpPr>
        <p:spPr bwMode="auto">
          <a:xfrm>
            <a:off x="3670300" y="3763963"/>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b="1" i="1" u="sng">
                <a:solidFill>
                  <a:srgbClr val="003366"/>
                </a:solidFill>
                <a:latin typeface="Times New Roman" pitchFamily="18" charset="0"/>
              </a:rPr>
              <a:t>100BaseT</a:t>
            </a:r>
          </a:p>
        </p:txBody>
      </p:sp>
      <p:sp>
        <p:nvSpPr>
          <p:cNvPr id="4108" name="Text Box 12"/>
          <p:cNvSpPr txBox="1">
            <a:spLocks noChangeArrowheads="1"/>
          </p:cNvSpPr>
          <p:nvPr/>
        </p:nvSpPr>
        <p:spPr bwMode="auto">
          <a:xfrm>
            <a:off x="3792538" y="5995988"/>
            <a:ext cx="1284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b="1" i="1" u="sng">
                <a:solidFill>
                  <a:srgbClr val="003366"/>
                </a:solidFill>
                <a:latin typeface="Times New Roman" pitchFamily="18" charset="0"/>
              </a:rPr>
              <a:t>10BaseT</a:t>
            </a:r>
          </a:p>
        </p:txBody>
      </p:sp>
      <p:sp>
        <p:nvSpPr>
          <p:cNvPr id="4109" name="Text Box 13"/>
          <p:cNvSpPr txBox="1">
            <a:spLocks noChangeArrowheads="1"/>
          </p:cNvSpPr>
          <p:nvPr/>
        </p:nvSpPr>
        <p:spPr bwMode="auto">
          <a:xfrm>
            <a:off x="1993900" y="4289425"/>
            <a:ext cx="22098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b="1">
                <a:latin typeface="Times New Roman" pitchFamily="18" charset="0"/>
              </a:rPr>
              <a:t>MAC: 0c00c8111111</a:t>
            </a:r>
          </a:p>
          <a:p>
            <a:pPr algn="ctr" eaLnBrk="1" hangingPunct="1">
              <a:spcBef>
                <a:spcPct val="20000"/>
              </a:spcBef>
            </a:pPr>
            <a:r>
              <a:rPr lang="en-US" altLang="zh-CN" b="1">
                <a:latin typeface="Times New Roman" pitchFamily="18" charset="0"/>
              </a:rPr>
              <a:t>Priority: 32768</a:t>
            </a:r>
          </a:p>
        </p:txBody>
      </p:sp>
      <p:sp>
        <p:nvSpPr>
          <p:cNvPr id="4110" name="Text Box 14"/>
          <p:cNvSpPr txBox="1">
            <a:spLocks noChangeArrowheads="1"/>
          </p:cNvSpPr>
          <p:nvPr/>
        </p:nvSpPr>
        <p:spPr bwMode="auto">
          <a:xfrm>
            <a:off x="4760913" y="4271963"/>
            <a:ext cx="22098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b="1">
                <a:latin typeface="Times New Roman" pitchFamily="18" charset="0"/>
              </a:rPr>
              <a:t>MAC: 0c00c8211112</a:t>
            </a:r>
          </a:p>
          <a:p>
            <a:pPr algn="ctr" eaLnBrk="1" hangingPunct="1">
              <a:spcBef>
                <a:spcPct val="20000"/>
              </a:spcBef>
            </a:pPr>
            <a:r>
              <a:rPr lang="en-US" altLang="zh-CN" b="1">
                <a:latin typeface="Times New Roman" pitchFamily="18" charset="0"/>
              </a:rPr>
              <a:t>Priority: 32768</a:t>
            </a:r>
          </a:p>
        </p:txBody>
      </p:sp>
      <p:sp>
        <p:nvSpPr>
          <p:cNvPr id="4111" name="Text Box 15"/>
          <p:cNvSpPr txBox="1">
            <a:spLocks noChangeArrowheads="1"/>
          </p:cNvSpPr>
          <p:nvPr/>
        </p:nvSpPr>
        <p:spPr bwMode="auto">
          <a:xfrm>
            <a:off x="1230313" y="1793875"/>
            <a:ext cx="22098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b="1">
                <a:latin typeface="Times New Roman" pitchFamily="18" charset="0"/>
              </a:rPr>
              <a:t>MAC: 0c00c8111110</a:t>
            </a:r>
          </a:p>
          <a:p>
            <a:pPr algn="ctr" eaLnBrk="1" hangingPunct="1">
              <a:spcBef>
                <a:spcPct val="20000"/>
              </a:spcBef>
            </a:pPr>
            <a:r>
              <a:rPr lang="en-US" altLang="zh-CN" b="1">
                <a:latin typeface="Times New Roman" pitchFamily="18" charset="0"/>
              </a:rPr>
              <a:t>Priority: 32768</a:t>
            </a:r>
          </a:p>
        </p:txBody>
      </p:sp>
      <p:sp>
        <p:nvSpPr>
          <p:cNvPr id="4112" name="Text Box 16"/>
          <p:cNvSpPr txBox="1">
            <a:spLocks noChangeArrowheads="1"/>
          </p:cNvSpPr>
          <p:nvPr/>
        </p:nvSpPr>
        <p:spPr bwMode="auto">
          <a:xfrm>
            <a:off x="2043113" y="2709863"/>
            <a:ext cx="212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400">
                <a:latin typeface="Times New Roman" pitchFamily="18" charset="0"/>
              </a:rPr>
              <a:t>Designated port</a:t>
            </a: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p:txBody>
          <a:bodyPr/>
          <a:lstStyle/>
          <a:p>
            <a:pPr eaLnBrk="1" hangingPunct="1">
              <a:lnSpc>
                <a:spcPct val="130000"/>
              </a:lnSpc>
            </a:pPr>
            <a:r>
              <a:rPr lang="en-US" altLang="zh-CN" smtClean="0"/>
              <a:t>Switching</a:t>
            </a:r>
          </a:p>
          <a:p>
            <a:pPr eaLnBrk="1" hangingPunct="1">
              <a:lnSpc>
                <a:spcPct val="130000"/>
              </a:lnSpc>
            </a:pPr>
            <a:r>
              <a:rPr lang="en-US" altLang="zh-CN" smtClean="0"/>
              <a:t>The Spanning-Tree Protocol</a:t>
            </a:r>
          </a:p>
          <a:p>
            <a:pPr eaLnBrk="1" hangingPunct="1">
              <a:lnSpc>
                <a:spcPct val="130000"/>
              </a:lnSpc>
            </a:pPr>
            <a:r>
              <a:rPr lang="en-US" altLang="zh-CN" smtClean="0">
                <a:solidFill>
                  <a:schemeClr val="folHlink"/>
                </a:solidFill>
              </a:rPr>
              <a:t>VLAN</a:t>
            </a:r>
          </a:p>
          <a:p>
            <a:pPr lvl="1" eaLnBrk="1" hangingPunct="1">
              <a:lnSpc>
                <a:spcPct val="130000"/>
              </a:lnSpc>
            </a:pPr>
            <a:r>
              <a:rPr lang="en-US" altLang="zh-CN" smtClean="0">
                <a:solidFill>
                  <a:schemeClr val="hlink"/>
                </a:solidFill>
              </a:rPr>
              <a:t>Introduction of VLAN</a:t>
            </a:r>
          </a:p>
          <a:p>
            <a:pPr lvl="1" eaLnBrk="1" hangingPunct="1">
              <a:lnSpc>
                <a:spcPct val="130000"/>
              </a:lnSpc>
            </a:pPr>
            <a:r>
              <a:rPr lang="en-US" altLang="zh-CN" smtClean="0"/>
              <a:t>VLAN Architecture</a:t>
            </a:r>
          </a:p>
          <a:p>
            <a:pPr lvl="1" eaLnBrk="1" hangingPunct="1">
              <a:lnSpc>
                <a:spcPct val="130000"/>
              </a:lnSpc>
            </a:pPr>
            <a:r>
              <a:rPr lang="en-US" altLang="zh-CN" smtClean="0"/>
              <a:t>VLAN Implementation</a:t>
            </a:r>
          </a:p>
          <a:p>
            <a:pPr lvl="1" eaLnBrk="1" hangingPunct="1">
              <a:lnSpc>
                <a:spcPct val="130000"/>
              </a:lnSpc>
            </a:pPr>
            <a:r>
              <a:rPr lang="en-US" altLang="zh-CN" smtClean="0"/>
              <a:t>Routing Between VLANs </a:t>
            </a:r>
            <a:endParaRPr lang="en-US" altLang="zh-CN" smtClean="0">
              <a:solidFill>
                <a:schemeClr val="folHlink"/>
              </a:solidFill>
            </a:endParaRPr>
          </a:p>
        </p:txBody>
      </p:sp>
      <p:sp>
        <p:nvSpPr>
          <p:cNvPr id="39939" name="Rectangle 3"/>
          <p:cNvSpPr>
            <a:spLocks noGrp="1" noChangeArrowheads="1"/>
          </p:cNvSpPr>
          <p:nvPr>
            <p:ph type="title"/>
          </p:nvPr>
        </p:nvSpPr>
        <p:spPr/>
        <p:txBody>
          <a:bodyPr/>
          <a:lstStyle/>
          <a:p>
            <a:pPr eaLnBrk="1" hangingPunct="1"/>
            <a:r>
              <a:rPr lang="en-US" altLang="zh-CN" smtClean="0"/>
              <a:t>Table of Contents</a:t>
            </a:r>
          </a:p>
        </p:txBody>
      </p:sp>
      <p:sp>
        <p:nvSpPr>
          <p:cNvPr id="39940" name="Rectangle 4"/>
          <p:cNvSpPr>
            <a:spLocks noChangeArrowheads="1"/>
          </p:cNvSpPr>
          <p:nvPr/>
        </p:nvSpPr>
        <p:spPr bwMode="auto">
          <a:xfrm>
            <a:off x="654050" y="3289300"/>
            <a:ext cx="82200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z="3400" smtClean="0"/>
              <a:t>Existing Shared LAN Configurations</a:t>
            </a:r>
            <a:endParaRPr lang="en-US" altLang="zh-CN" smtClean="0"/>
          </a:p>
        </p:txBody>
      </p:sp>
      <p:sp>
        <p:nvSpPr>
          <p:cNvPr id="40963" name="Rectangle 3"/>
          <p:cNvSpPr>
            <a:spLocks noGrp="1" noChangeArrowheads="1"/>
          </p:cNvSpPr>
          <p:nvPr>
            <p:ph type="body" idx="1"/>
          </p:nvPr>
        </p:nvSpPr>
        <p:spPr/>
        <p:txBody>
          <a:bodyPr/>
          <a:lstStyle/>
          <a:p>
            <a:pPr eaLnBrk="1" hangingPunct="1"/>
            <a:r>
              <a:rPr lang="en-US" altLang="zh-CN" dirty="0" smtClean="0"/>
              <a:t>In a typical shared LAN...</a:t>
            </a:r>
          </a:p>
          <a:p>
            <a:pPr lvl="1" eaLnBrk="1" hangingPunct="1"/>
            <a:r>
              <a:rPr lang="en-US" altLang="zh-CN" dirty="0" smtClean="0"/>
              <a:t>Users are grouped physically based on the hub they are plugged into </a:t>
            </a:r>
          </a:p>
          <a:p>
            <a:pPr lvl="1" eaLnBrk="1" hangingPunct="1"/>
            <a:r>
              <a:rPr lang="en-US" altLang="zh-CN" dirty="0" smtClean="0"/>
              <a:t>Routers segment the LAN and provide broadcast firewalls</a:t>
            </a:r>
          </a:p>
          <a:p>
            <a:pPr eaLnBrk="1" hangingPunct="1"/>
            <a:r>
              <a:rPr lang="en-US" altLang="zh-CN" dirty="0" smtClean="0"/>
              <a:t>In VLANs...</a:t>
            </a:r>
          </a:p>
          <a:p>
            <a:pPr lvl="1" eaLnBrk="1" hangingPunct="1"/>
            <a:r>
              <a:rPr lang="en-US" altLang="zh-CN" dirty="0" smtClean="0"/>
              <a:t>you can group users logically by function, department or application in use</a:t>
            </a:r>
          </a:p>
          <a:p>
            <a:pPr lvl="1" eaLnBrk="1" hangingPunct="1"/>
            <a:r>
              <a:rPr lang="en-US" altLang="zh-CN" dirty="0" smtClean="0"/>
              <a:t>configuration is done through proprietary software</a:t>
            </a:r>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pPr eaLnBrk="1" hangingPunct="1"/>
            <a:r>
              <a:rPr lang="en-US" altLang="zh-CN" sz="3400" smtClean="0"/>
              <a:t>Differences between LANs &amp; VLANs</a:t>
            </a:r>
            <a:endParaRPr lang="en-US" altLang="zh-CN" smtClean="0"/>
          </a:p>
        </p:txBody>
      </p:sp>
      <p:sp>
        <p:nvSpPr>
          <p:cNvPr id="699395" name="AutoShape 3"/>
          <p:cNvSpPr>
            <a:spLocks noGrp="1" noChangeAspect="1" noChangeArrowheads="1"/>
          </p:cNvSpPr>
          <p:nvPr>
            <p:ph type="body" idx="1"/>
          </p:nvPr>
        </p:nvSpPr>
        <p:spPr>
          <a:xfrm>
            <a:off x="117475" y="1663700"/>
            <a:ext cx="4030663" cy="5005388"/>
          </a:xfrm>
        </p:spPr>
        <p:txBody>
          <a:bodyPr/>
          <a:lstStyle/>
          <a:p>
            <a:pPr eaLnBrk="1" hangingPunct="1"/>
            <a:r>
              <a:rPr lang="en-US" altLang="zh-CN" smtClean="0"/>
              <a:t>VLANs...</a:t>
            </a:r>
          </a:p>
          <a:p>
            <a:pPr lvl="1" eaLnBrk="1" hangingPunct="1"/>
            <a:r>
              <a:rPr lang="en-US" altLang="zh-CN" smtClean="0"/>
              <a:t>work at Layer 2 &amp; 3</a:t>
            </a:r>
          </a:p>
          <a:p>
            <a:pPr lvl="1" eaLnBrk="1" hangingPunct="1"/>
            <a:r>
              <a:rPr lang="en-US" altLang="zh-CN" smtClean="0"/>
              <a:t>control network broadcasts</a:t>
            </a:r>
          </a:p>
          <a:p>
            <a:pPr lvl="1" eaLnBrk="1" hangingPunct="1"/>
            <a:r>
              <a:rPr lang="en-US" altLang="zh-CN" smtClean="0"/>
              <a:t>allow users to be assigned by net admin.</a:t>
            </a:r>
          </a:p>
          <a:p>
            <a:pPr lvl="1" eaLnBrk="1" hangingPunct="1"/>
            <a:r>
              <a:rPr lang="en-US" altLang="zh-CN" smtClean="0"/>
              <a:t>provide tighter network security. How?</a:t>
            </a:r>
          </a:p>
          <a:p>
            <a:pPr lvl="1" eaLnBrk="1" hangingPunct="1"/>
            <a:endParaRPr lang="en-US" altLang="zh-CN" smtClean="0"/>
          </a:p>
        </p:txBody>
      </p:sp>
      <p:pic>
        <p:nvPicPr>
          <p:cNvPr id="699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638" y="1706563"/>
            <a:ext cx="5186362"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99394"/>
                                        </p:tgtEl>
                                        <p:attrNameLst>
                                          <p:attrName>style.visibility</p:attrName>
                                        </p:attrNameLst>
                                      </p:cBhvr>
                                      <p:to>
                                        <p:strVal val="visible"/>
                                      </p:to>
                                    </p:set>
                                    <p:animEffect transition="in" filter="checkerboard(across)">
                                      <p:cBhvr>
                                        <p:cTn id="7" dur="500"/>
                                        <p:tgtEl>
                                          <p:spTgt spid="69939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99395"/>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699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4" grpId="0" autoUpdateAnimBg="0"/>
      <p:bldP spid="69939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VLANs (IEEE 802.1q)</a:t>
            </a:r>
          </a:p>
        </p:txBody>
      </p:sp>
      <p:sp>
        <p:nvSpPr>
          <p:cNvPr id="43011" name="Rectangle 3"/>
          <p:cNvSpPr>
            <a:spLocks noGrp="1" noChangeArrowheads="1"/>
          </p:cNvSpPr>
          <p:nvPr>
            <p:ph type="body" idx="1"/>
          </p:nvPr>
        </p:nvSpPr>
        <p:spPr>
          <a:xfrm>
            <a:off x="323850" y="1752600"/>
            <a:ext cx="8496300" cy="4267200"/>
          </a:xfrm>
        </p:spPr>
        <p:txBody>
          <a:bodyPr/>
          <a:lstStyle/>
          <a:p>
            <a:pPr eaLnBrk="1" hangingPunct="1">
              <a:lnSpc>
                <a:spcPct val="90000"/>
              </a:lnSpc>
            </a:pPr>
            <a:r>
              <a:rPr lang="en-US" altLang="zh-CN" sz="2400" smtClean="0"/>
              <a:t>Characteristics</a:t>
            </a:r>
          </a:p>
          <a:p>
            <a:pPr lvl="1" eaLnBrk="1" hangingPunct="1">
              <a:lnSpc>
                <a:spcPct val="90000"/>
              </a:lnSpc>
            </a:pPr>
            <a:r>
              <a:rPr lang="en-US" altLang="zh-CN" sz="2400" smtClean="0"/>
              <a:t>A </a:t>
            </a:r>
            <a:r>
              <a:rPr lang="en-US" altLang="zh-CN" sz="2400" smtClean="0">
                <a:solidFill>
                  <a:srgbClr val="FF0000"/>
                </a:solidFill>
              </a:rPr>
              <a:t>logical grouping of network devices</a:t>
            </a:r>
            <a:r>
              <a:rPr lang="en-US" altLang="zh-CN" sz="2400" smtClean="0"/>
              <a:t> or users that are not restricted to a physical switch segment. </a:t>
            </a:r>
          </a:p>
          <a:p>
            <a:pPr lvl="1" eaLnBrk="1" hangingPunct="1">
              <a:lnSpc>
                <a:spcPct val="90000"/>
              </a:lnSpc>
            </a:pPr>
            <a:r>
              <a:rPr lang="en-US" altLang="zh-CN" sz="2400" smtClean="0"/>
              <a:t>The devices or users in a VLAN can be grouped by function, department, application, and so on, </a:t>
            </a:r>
            <a:r>
              <a:rPr lang="en-US" altLang="zh-CN" sz="2400" smtClean="0">
                <a:solidFill>
                  <a:srgbClr val="FF0000"/>
                </a:solidFill>
              </a:rPr>
              <a:t>regardless of their physical segment location</a:t>
            </a:r>
            <a:r>
              <a:rPr lang="en-US" altLang="zh-CN" sz="2400" smtClean="0"/>
              <a:t>. </a:t>
            </a:r>
          </a:p>
          <a:p>
            <a:pPr lvl="1" eaLnBrk="1" hangingPunct="1">
              <a:lnSpc>
                <a:spcPct val="90000"/>
              </a:lnSpc>
            </a:pPr>
            <a:r>
              <a:rPr lang="en-US" altLang="zh-CN" sz="2400" smtClean="0"/>
              <a:t>A VLAN </a:t>
            </a:r>
            <a:r>
              <a:rPr lang="en-US" altLang="zh-CN" sz="2400" smtClean="0">
                <a:solidFill>
                  <a:srgbClr val="FF0000"/>
                </a:solidFill>
              </a:rPr>
              <a:t>creates a single broadcast domain</a:t>
            </a:r>
            <a:r>
              <a:rPr lang="en-US" altLang="zh-CN" sz="2400" smtClean="0"/>
              <a:t> that is not restricted to a physical segment and is treated like a subnet. </a:t>
            </a:r>
          </a:p>
          <a:p>
            <a:pPr lvl="1" eaLnBrk="1" hangingPunct="1">
              <a:lnSpc>
                <a:spcPct val="90000"/>
              </a:lnSpc>
            </a:pPr>
            <a:r>
              <a:rPr lang="en-US" altLang="zh-CN" sz="2400" smtClean="0"/>
              <a:t>VLAN setup is done in the switch by the network administrator using the vendor</a:t>
            </a:r>
            <a:r>
              <a:rPr lang="en-US" altLang="zh-CN" sz="2400" smtClean="0">
                <a:latin typeface="Arial Narrow" pitchFamily="34" charset="0"/>
              </a:rPr>
              <a:t>’</a:t>
            </a:r>
            <a:r>
              <a:rPr lang="en-US" altLang="zh-CN" sz="2400" smtClean="0"/>
              <a:t>s software.</a:t>
            </a:r>
          </a:p>
        </p:txBody>
      </p:sp>
    </p:spTree>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Grouping Users</a:t>
            </a:r>
          </a:p>
        </p:txBody>
      </p:sp>
      <p:sp>
        <p:nvSpPr>
          <p:cNvPr id="44035" name="Rectangle 3"/>
          <p:cNvSpPr>
            <a:spLocks noGrp="1" noChangeArrowheads="1"/>
          </p:cNvSpPr>
          <p:nvPr>
            <p:ph type="body" idx="1"/>
          </p:nvPr>
        </p:nvSpPr>
        <p:spPr>
          <a:xfrm>
            <a:off x="228600" y="1687513"/>
            <a:ext cx="8602663" cy="4910137"/>
          </a:xfrm>
        </p:spPr>
        <p:txBody>
          <a:bodyPr/>
          <a:lstStyle/>
          <a:p>
            <a:pPr lvl="1" eaLnBrk="1" hangingPunct="1"/>
            <a:r>
              <a:rPr lang="en-US" altLang="zh-CN" smtClean="0"/>
              <a:t>VLANs can logically segment users into different subnets (broadcast domains)</a:t>
            </a:r>
          </a:p>
          <a:p>
            <a:pPr lvl="1" eaLnBrk="1" hangingPunct="1"/>
            <a:r>
              <a:rPr lang="en-US" altLang="zh-CN" smtClean="0"/>
              <a:t>Broadcast frames are only switched between ports on the switch or switches with the same VLAN ID.</a:t>
            </a:r>
          </a:p>
          <a:p>
            <a:pPr lvl="1" eaLnBrk="1" hangingPunct="1"/>
            <a:r>
              <a:rPr lang="en-US" altLang="zh-CN" smtClean="0"/>
              <a:t>Users can be logically group via software based on:</a:t>
            </a:r>
          </a:p>
          <a:p>
            <a:pPr lvl="2" eaLnBrk="1" hangingPunct="1"/>
            <a:r>
              <a:rPr lang="en-US" altLang="zh-CN" smtClean="0"/>
              <a:t>port number</a:t>
            </a:r>
          </a:p>
          <a:p>
            <a:pPr lvl="2" eaLnBrk="1" hangingPunct="1"/>
            <a:r>
              <a:rPr lang="en-US" altLang="zh-CN" smtClean="0"/>
              <a:t>MAC address</a:t>
            </a:r>
          </a:p>
          <a:p>
            <a:pPr lvl="2" eaLnBrk="1" hangingPunct="1"/>
            <a:r>
              <a:rPr lang="en-US" altLang="zh-CN" smtClean="0"/>
              <a:t>protocol being used</a:t>
            </a:r>
          </a:p>
          <a:p>
            <a:pPr lvl="2" eaLnBrk="1" hangingPunct="1"/>
            <a:r>
              <a:rPr lang="en-US" altLang="zh-CN" smtClean="0"/>
              <a:t>application being used</a:t>
            </a:r>
          </a:p>
          <a:p>
            <a:pPr lvl="1" eaLnBrk="1" hangingPunct="1">
              <a:buFont typeface="Wingdings" pitchFamily="2" charset="2"/>
              <a:buNone/>
            </a:pPr>
            <a:endParaRPr lang="en-US" altLang="zh-CN" smtClean="0"/>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Grp="1" noChangeArrowheads="1"/>
          </p:cNvSpPr>
          <p:nvPr>
            <p:ph type="title"/>
          </p:nvPr>
        </p:nvSpPr>
        <p:spPr/>
        <p:txBody>
          <a:bodyPr/>
          <a:lstStyle/>
          <a:p>
            <a:r>
              <a:rPr lang="zh-CN" altLang="en-US" sz="2800" dirty="0">
                <a:ea typeface="宋体" charset="-122"/>
              </a:rPr>
              <a:t>没有</a:t>
            </a:r>
            <a:r>
              <a:rPr lang="en-US" altLang="zh-CN" sz="2800" dirty="0">
                <a:ea typeface="宋体" charset="-122"/>
              </a:rPr>
              <a:t>VLAN </a:t>
            </a:r>
            <a:r>
              <a:rPr lang="zh-CN" altLang="en-US" sz="2800" dirty="0">
                <a:ea typeface="宋体" charset="-122"/>
              </a:rPr>
              <a:t>时的网络广播</a:t>
            </a:r>
          </a:p>
        </p:txBody>
      </p:sp>
      <p:pic>
        <p:nvPicPr>
          <p:cNvPr id="10" name="Picture 1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6363" y="2636912"/>
            <a:ext cx="6540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538" y="3043312"/>
            <a:ext cx="3905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238" y="3795787"/>
            <a:ext cx="3905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713" y="3795787"/>
            <a:ext cx="3905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138" y="3776737"/>
            <a:ext cx="3905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138" y="3786262"/>
            <a:ext cx="3905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7711497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5.55112E-17 3.33333E-6 L 0.10521 0.10972 " pathEditMode="relative" rAng="0" ptsTypes="AA">
                                      <p:cBhvr>
                                        <p:cTn id="6" dur="2000" fill="hold"/>
                                        <p:tgtEl>
                                          <p:spTgt spid="11"/>
                                        </p:tgtEl>
                                        <p:attrNameLst>
                                          <p:attrName>ppt_x</p:attrName>
                                          <p:attrName>ppt_y</p:attrName>
                                        </p:attrNameLst>
                                      </p:cBhvr>
                                      <p:rCtr x="5260" y="5486"/>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2000"/>
                            </p:stCondLst>
                            <p:childTnLst>
                              <p:par>
                                <p:cTn id="14" presetID="0" presetClass="path" presetSubtype="0" accel="50000" decel="50000" fill="hold" nodeType="afterEffect">
                                  <p:stCondLst>
                                    <p:cond delay="0"/>
                                  </p:stCondLst>
                                  <p:childTnLst>
                                    <p:animMotion origin="layout" path="M 0.10521 0.10972 L 0.16771 -0.02639 " pathEditMode="relative" rAng="0" ptsTypes="AA">
                                      <p:cBhvr>
                                        <p:cTn id="15" dur="1000" fill="hold"/>
                                        <p:tgtEl>
                                          <p:spTgt spid="11"/>
                                        </p:tgtEl>
                                        <p:attrNameLst>
                                          <p:attrName>ppt_x</p:attrName>
                                          <p:attrName>ppt_y</p:attrName>
                                        </p:attrNameLst>
                                      </p:cBhvr>
                                      <p:rCtr x="3125" y="-6806"/>
                                    </p:animMotion>
                                  </p:childTnLst>
                                </p:cTn>
                              </p:par>
                            </p:childTnLst>
                          </p:cTn>
                        </p:par>
                        <p:par>
                          <p:cTn id="16" fill="hold">
                            <p:stCondLst>
                              <p:cond delay="3000"/>
                            </p:stCondLst>
                            <p:childTnLst>
                              <p:par>
                                <p:cTn id="17" presetID="0" presetClass="path" presetSubtype="0" accel="50000" decel="50000" fill="hold" nodeType="afterEffect">
                                  <p:stCondLst>
                                    <p:cond delay="0"/>
                                  </p:stCondLst>
                                  <p:childTnLst>
                                    <p:animMotion origin="layout" path="M -0.00625 1.11111E-6 L -0.11875 0.08194 " pathEditMode="relative" rAng="0" ptsTypes="AA">
                                      <p:cBhvr>
                                        <p:cTn id="18" dur="1000" fill="hold"/>
                                        <p:tgtEl>
                                          <p:spTgt spid="13"/>
                                        </p:tgtEl>
                                        <p:attrNameLst>
                                          <p:attrName>ppt_x</p:attrName>
                                          <p:attrName>ppt_y</p:attrName>
                                        </p:attrNameLst>
                                      </p:cBhvr>
                                      <p:rCtr x="-5625" y="4097"/>
                                    </p:animMotion>
                                  </p:childTnLst>
                                </p:cTn>
                              </p:par>
                            </p:childTnLst>
                          </p:cTn>
                        </p:par>
                        <p:par>
                          <p:cTn id="19" fill="hold">
                            <p:stCondLst>
                              <p:cond delay="4000"/>
                            </p:stCondLst>
                            <p:childTnLst>
                              <p:par>
                                <p:cTn id="20" presetID="0" presetClass="path" presetSubtype="0" accel="50000" decel="50000" fill="hold" nodeType="afterEffect">
                                  <p:stCondLst>
                                    <p:cond delay="0"/>
                                  </p:stCondLst>
                                  <p:childTnLst>
                                    <p:animMotion origin="layout" path="M -0.00729 1.11111E-6 L -0.11562 1.11111E-6 " pathEditMode="relative" rAng="0" ptsTypes="AA">
                                      <p:cBhvr>
                                        <p:cTn id="21" dur="1000" fill="hold"/>
                                        <p:tgtEl>
                                          <p:spTgt spid="12"/>
                                        </p:tgtEl>
                                        <p:attrNameLst>
                                          <p:attrName>ppt_x</p:attrName>
                                          <p:attrName>ppt_y</p:attrName>
                                        </p:attrNameLst>
                                      </p:cBhvr>
                                      <p:rCtr x="-5417" y="0"/>
                                    </p:animMotion>
                                  </p:childTnLst>
                                </p:cTn>
                              </p:par>
                            </p:childTnLst>
                          </p:cTn>
                        </p:par>
                        <p:par>
                          <p:cTn id="22" fill="hold">
                            <p:stCondLst>
                              <p:cond delay="5000"/>
                            </p:stCondLst>
                            <p:childTnLst>
                              <p:par>
                                <p:cTn id="23" presetID="9" presetClass="exit" presetSubtype="0" fill="hold" nodeType="afterEffect">
                                  <p:stCondLst>
                                    <p:cond delay="0"/>
                                  </p:stCondLst>
                                  <p:childTnLst>
                                    <p:animEffect transition="out" filter="dissolv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par>
                          <p:cTn id="32" fill="hold">
                            <p:stCondLst>
                              <p:cond delay="5500"/>
                            </p:stCondLst>
                            <p:childTnLst>
                              <p:par>
                                <p:cTn id="33" presetID="9"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par>
                          <p:cTn id="36" fill="hold">
                            <p:stCondLst>
                              <p:cond delay="6000"/>
                            </p:stCondLst>
                            <p:childTnLst>
                              <p:par>
                                <p:cTn id="37" presetID="0" presetClass="path" presetSubtype="0" accel="50000" decel="50000" fill="hold" nodeType="afterEffect">
                                  <p:stCondLst>
                                    <p:cond delay="0"/>
                                  </p:stCondLst>
                                  <p:childTnLst>
                                    <p:animMotion origin="layout" path="M 0.16771 -0.0264 L 0.23126 0.10833 " pathEditMode="relative" ptsTypes="AA">
                                      <p:cBhvr>
                                        <p:cTn id="38" dur="2000" fill="hold"/>
                                        <p:tgtEl>
                                          <p:spTgt spid="11"/>
                                        </p:tgtEl>
                                        <p:attrNameLst>
                                          <p:attrName>ppt_x</p:attrName>
                                          <p:attrName>ppt_y</p:attrName>
                                        </p:attrNameLst>
                                      </p:cBhvr>
                                    </p:animMotion>
                                  </p:childTnLst>
                                </p:cTn>
                              </p:par>
                            </p:childTnLst>
                          </p:cTn>
                        </p:par>
                        <p:par>
                          <p:cTn id="39" fill="hold">
                            <p:stCondLst>
                              <p:cond delay="8000"/>
                            </p:stCondLst>
                            <p:childTnLst>
                              <p:par>
                                <p:cTn id="40" presetID="1" presetClass="entr" presetSubtype="0"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8000"/>
                            </p:stCondLst>
                            <p:childTnLst>
                              <p:par>
                                <p:cTn id="43" presetID="1"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par>
                          <p:cTn id="45" fill="hold">
                            <p:stCondLst>
                              <p:cond delay="8000"/>
                            </p:stCondLst>
                            <p:childTnLst>
                              <p:par>
                                <p:cTn id="46" presetID="0" presetClass="path" presetSubtype="0" accel="50000" decel="50000" fill="hold" nodeType="afterEffect">
                                  <p:stCondLst>
                                    <p:cond delay="0"/>
                                  </p:stCondLst>
                                  <p:childTnLst>
                                    <p:animMotion origin="layout" path="M 0.23126 0.10833 L 0.34167 0.00417 " pathEditMode="relative" ptsTypes="AA">
                                      <p:cBhvr>
                                        <p:cTn id="47" dur="2000" fill="hold"/>
                                        <p:tgtEl>
                                          <p:spTgt spid="11"/>
                                        </p:tgtEl>
                                        <p:attrNameLst>
                                          <p:attrName>ppt_x</p:attrName>
                                          <p:attrName>ppt_y</p:attrName>
                                        </p:attrNameLst>
                                      </p:cBhvr>
                                    </p:animMotion>
                                  </p:childTnLst>
                                </p:cTn>
                              </p:par>
                            </p:childTnLst>
                          </p:cTn>
                        </p:par>
                        <p:par>
                          <p:cTn id="48" fill="hold">
                            <p:stCondLst>
                              <p:cond delay="10000"/>
                            </p:stCondLst>
                            <p:childTnLst>
                              <p:par>
                                <p:cTn id="49" presetID="0" presetClass="path" presetSubtype="0" accel="50000" decel="50000" fill="hold" nodeType="afterEffect">
                                  <p:stCondLst>
                                    <p:cond delay="0"/>
                                  </p:stCondLst>
                                  <p:childTnLst>
                                    <p:animMotion origin="layout" path="M 5E-6 -1.11111E-6 L 0.10209 -1.11111E-6 " pathEditMode="relative" rAng="0" ptsTypes="AA">
                                      <p:cBhvr>
                                        <p:cTn id="50" dur="2000" fill="hold"/>
                                        <p:tgtEl>
                                          <p:spTgt spid="14"/>
                                        </p:tgtEl>
                                        <p:attrNameLst>
                                          <p:attrName>ppt_x</p:attrName>
                                          <p:attrName>ppt_y</p:attrName>
                                        </p:attrNameLst>
                                      </p:cBhvr>
                                      <p:rCtr x="5104" y="0"/>
                                    </p:animMotion>
                                  </p:childTnLst>
                                </p:cTn>
                              </p:par>
                            </p:childTnLst>
                          </p:cTn>
                        </p:par>
                        <p:par>
                          <p:cTn id="51" fill="hold">
                            <p:stCondLst>
                              <p:cond delay="12000"/>
                            </p:stCondLst>
                            <p:childTnLst>
                              <p:par>
                                <p:cTn id="52" presetID="0" presetClass="path" presetSubtype="0" accel="50000" decel="50000" fill="hold" nodeType="afterEffect">
                                  <p:stCondLst>
                                    <p:cond delay="0"/>
                                  </p:stCondLst>
                                  <p:childTnLst>
                                    <p:animMotion origin="layout" path="M -1.66667E-6 2.22222E-6 L 0.10625 0.09583 " pathEditMode="relative" rAng="0" ptsTypes="AA">
                                      <p:cBhvr>
                                        <p:cTn id="53" dur="2000" fill="hold"/>
                                        <p:tgtEl>
                                          <p:spTgt spid="15"/>
                                        </p:tgtEl>
                                        <p:attrNameLst>
                                          <p:attrName>ppt_x</p:attrName>
                                          <p:attrName>ppt_y</p:attrName>
                                        </p:attrNameLst>
                                      </p:cBhvr>
                                      <p:rCtr x="5313" y="4792"/>
                                    </p:animMotion>
                                  </p:childTnLst>
                                </p:cTn>
                              </p:par>
                            </p:childTnLst>
                          </p:cTn>
                        </p:par>
                        <p:par>
                          <p:cTn id="54" fill="hold">
                            <p:stCondLst>
                              <p:cond delay="14000"/>
                            </p:stCondLst>
                            <p:childTnLst>
                              <p:par>
                                <p:cTn id="55" presetID="9" presetClass="exit" presetSubtype="0" fill="hold" nodeType="afterEffect">
                                  <p:stCondLst>
                                    <p:cond delay="0"/>
                                  </p:stCondLst>
                                  <p:childTnLst>
                                    <p:animEffect transition="out" filter="dissolv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9" presetClass="exit" presetSubtype="0" fill="hold" nodeType="withEffect">
                                  <p:stCondLst>
                                    <p:cond delay="0"/>
                                  </p:stCondLst>
                                  <p:childTnLst>
                                    <p:animEffect transition="out" filter="dissolv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Grp="1" noChangeArrowheads="1"/>
          </p:cNvSpPr>
          <p:nvPr>
            <p:ph type="title"/>
          </p:nvPr>
        </p:nvSpPr>
        <p:spPr/>
        <p:txBody>
          <a:bodyPr/>
          <a:lstStyle/>
          <a:p>
            <a:r>
              <a:rPr lang="zh-CN" altLang="en-US" sz="2800" dirty="0">
                <a:ea typeface="宋体" charset="-122"/>
              </a:rPr>
              <a:t>划分了</a:t>
            </a:r>
            <a:r>
              <a:rPr lang="en-US" altLang="zh-CN" sz="2800" dirty="0">
                <a:ea typeface="宋体" charset="-122"/>
              </a:rPr>
              <a:t>VLAN</a:t>
            </a:r>
            <a:r>
              <a:rPr lang="zh-CN" altLang="en-US" sz="2800" dirty="0">
                <a:ea typeface="宋体" charset="-122"/>
              </a:rPr>
              <a:t>的网络广播</a:t>
            </a:r>
            <a:endParaRPr lang="en-US" altLang="zh-CN" sz="2800" dirty="0">
              <a:ea typeface="宋体" charset="-122"/>
            </a:endParaRPr>
          </a:p>
        </p:txBody>
      </p:sp>
      <p:pic>
        <p:nvPicPr>
          <p:cNvPr id="13"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6825" y="1988840"/>
            <a:ext cx="690880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3295352"/>
            <a:ext cx="56197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713" y="3168352"/>
            <a:ext cx="56197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6" name="Picture 7"/>
          <p:cNvPicPr>
            <a:picLocks noChangeAspect="1" noChangeArrowheads="1"/>
          </p:cNvPicPr>
          <p:nvPr/>
        </p:nvPicPr>
        <p:blipFill>
          <a:blip r:embed="rId4">
            <a:clrChange>
              <a:clrFrom>
                <a:srgbClr val="FFF2DF"/>
              </a:clrFrom>
              <a:clrTo>
                <a:srgbClr val="FFF2DF">
                  <a:alpha val="0"/>
                </a:srgbClr>
              </a:clrTo>
            </a:clrChange>
            <a:extLst>
              <a:ext uri="{28A0092B-C50C-407E-A947-70E740481C1C}">
                <a14:useLocalDpi xmlns:a14="http://schemas.microsoft.com/office/drawing/2010/main" val="0"/>
              </a:ext>
            </a:extLst>
          </a:blip>
          <a:srcRect/>
          <a:stretch>
            <a:fillRect/>
          </a:stretch>
        </p:blipFill>
        <p:spPr bwMode="auto">
          <a:xfrm>
            <a:off x="6065838" y="3030240"/>
            <a:ext cx="769937"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3365202"/>
            <a:ext cx="571500"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788" y="3312815"/>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9" name="Rectangle 10"/>
          <p:cNvSpPr>
            <a:spLocks noChangeArrowheads="1"/>
          </p:cNvSpPr>
          <p:nvPr/>
        </p:nvSpPr>
        <p:spPr bwMode="auto">
          <a:xfrm>
            <a:off x="1582738" y="2107902"/>
            <a:ext cx="1741487" cy="769938"/>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spAutoFit/>
          </a:bodyPr>
          <a:lstStyle/>
          <a:p>
            <a:endParaRPr lang="zh-CN" altLang="en-US"/>
          </a:p>
        </p:txBody>
      </p:sp>
      <p:pic>
        <p:nvPicPr>
          <p:cNvPr id="2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3763" y="4476452"/>
            <a:ext cx="263842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121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1893 0.01619 L 0.12379 0.11561 L 0.19202 -0.01549 " pathEditMode="relative" ptsTypes="AAA">
                                      <p:cBhvr>
                                        <p:cTn id="10" dur="2000" fill="hold"/>
                                        <p:tgtEl>
                                          <p:spTgt spid="14"/>
                                        </p:tgtEl>
                                        <p:attrNameLst>
                                          <p:attrName>ppt_x</p:attrName>
                                          <p:attrName>ppt_y</p:attrName>
                                        </p:attrNameLst>
                                      </p:cBhvr>
                                    </p:animMotion>
                                  </p:childTnLst>
                                </p:cTn>
                              </p:par>
                            </p:childTnLst>
                          </p:cTn>
                        </p:par>
                        <p:par>
                          <p:cTn id="11" fill="hold">
                            <p:stCondLst>
                              <p:cond delay="2500"/>
                            </p:stCondLst>
                            <p:childTnLst>
                              <p:par>
                                <p:cTn id="12" presetID="9"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par>
                          <p:cTn id="15" fill="hold">
                            <p:stCondLst>
                              <p:cond delay="3000"/>
                            </p:stCondLst>
                            <p:childTnLst>
                              <p:par>
                                <p:cTn id="16" presetID="9"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par>
                          <p:cTn id="19" fill="hold">
                            <p:stCondLst>
                              <p:cond delay="3500"/>
                            </p:stCondLst>
                            <p:childTnLst>
                              <p:par>
                                <p:cTn id="20" presetID="0" presetClass="path" presetSubtype="0" accel="50000" decel="50000" fill="hold" nodeType="afterEffect">
                                  <p:stCondLst>
                                    <p:cond delay="0"/>
                                  </p:stCondLst>
                                  <p:childTnLst>
                                    <p:animMotion origin="layout" path="M -6.94444E-6 8.20809E-6 L -0.00157 -0.10774 " pathEditMode="relative" ptsTypes="AA">
                                      <p:cBhvr>
                                        <p:cTn id="21" dur="2000" fill="hold"/>
                                        <p:tgtEl>
                                          <p:spTgt spid="15"/>
                                        </p:tgtEl>
                                        <p:attrNameLst>
                                          <p:attrName>ppt_x</p:attrName>
                                          <p:attrName>ppt_y</p:attrName>
                                        </p:attrNameLst>
                                      </p:cBhvr>
                                    </p:animMotion>
                                  </p:childTnLst>
                                </p:cTn>
                              </p:par>
                            </p:childTnLst>
                          </p:cTn>
                        </p:par>
                        <p:par>
                          <p:cTn id="22" fill="hold">
                            <p:stCondLst>
                              <p:cond delay="5500"/>
                            </p:stCondLst>
                            <p:childTnLst>
                              <p:par>
                                <p:cTn id="23" presetID="0" presetClass="path" presetSubtype="0" accel="50000" decel="50000" fill="hold" nodeType="afterEffect">
                                  <p:stCondLst>
                                    <p:cond delay="0"/>
                                  </p:stCondLst>
                                  <p:childTnLst>
                                    <p:animMotion origin="layout" path="M 0.19201 -0.01549 L 0.2507 0.11977 " pathEditMode="relative" ptsTypes="AA">
                                      <p:cBhvr>
                                        <p:cTn id="24" dur="2000" fill="hold"/>
                                        <p:tgtEl>
                                          <p:spTgt spid="14"/>
                                        </p:tgtEl>
                                        <p:attrNameLst>
                                          <p:attrName>ppt_x</p:attrName>
                                          <p:attrName>ppt_y</p:attrName>
                                        </p:attrNameLst>
                                      </p:cBhvr>
                                    </p:animMotion>
                                  </p:childTnLst>
                                </p:cTn>
                              </p:par>
                            </p:childTnLst>
                          </p:cTn>
                        </p:par>
                        <p:par>
                          <p:cTn id="25" fill="hold">
                            <p:stCondLst>
                              <p:cond delay="7500"/>
                            </p:stCondLst>
                            <p:childTnLst>
                              <p:par>
                                <p:cTn id="26" presetID="9" presetClass="exit" presetSubtype="0" fill="hold" nodeType="afterEffect">
                                  <p:stCondLst>
                                    <p:cond delay="0"/>
                                  </p:stCondLst>
                                  <p:childTnLst>
                                    <p:animEffect transition="out" filter="dissolv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childTnLst>
                          </p:cTn>
                        </p:par>
                        <p:par>
                          <p:cTn id="29" fill="hold">
                            <p:stCondLst>
                              <p:cond delay="8000"/>
                            </p:stCondLst>
                            <p:childTnLst>
                              <p:par>
                                <p:cTn id="30" presetID="0" presetClass="path" presetSubtype="0" accel="50000" decel="50000" fill="hold" nodeType="afterEffect">
                                  <p:stCondLst>
                                    <p:cond delay="0"/>
                                  </p:stCondLst>
                                  <p:childTnLst>
                                    <p:animMotion origin="layout" path="M 0.2507 0.11977 L 0.38091 0.00139 " pathEditMode="relative" ptsTypes="AA">
                                      <p:cBhvr>
                                        <p:cTn id="31" dur="2000" fill="hold"/>
                                        <p:tgtEl>
                                          <p:spTgt spid="14"/>
                                        </p:tgtEl>
                                        <p:attrNameLst>
                                          <p:attrName>ppt_x</p:attrName>
                                          <p:attrName>ppt_y</p:attrName>
                                        </p:attrNameLst>
                                      </p:cBhvr>
                                    </p:animMotion>
                                  </p:childTnLst>
                                </p:cTn>
                              </p:par>
                            </p:childTnLst>
                          </p:cTn>
                        </p:par>
                        <p:par>
                          <p:cTn id="32" fill="hold">
                            <p:stCondLst>
                              <p:cond delay="10000"/>
                            </p:stCondLst>
                            <p:childTnLst>
                              <p:par>
                                <p:cTn id="33" presetID="9" presetClass="exit" presetSubtype="0" fill="hold" nodeType="afterEffect">
                                  <p:stCondLst>
                                    <p:cond delay="0"/>
                                  </p:stCondLst>
                                  <p:childTnLst>
                                    <p:animEffect transition="out" filter="dissolv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childTnLst>
                          </p:cTn>
                        </p:par>
                        <p:par>
                          <p:cTn id="36" fill="hold">
                            <p:stCondLst>
                              <p:cond delay="10500"/>
                            </p:stCondLst>
                            <p:childTnLst>
                              <p:par>
                                <p:cTn id="37" presetID="11" presetClass="entr" presetSubtype="0" fill="hold" nodeType="afterEffect">
                                  <p:stCondLst>
                                    <p:cond delay="0"/>
                                  </p:stCondLst>
                                  <p:childTnLst>
                                    <p:set>
                                      <p:cBhvr>
                                        <p:cTn id="38" dur="500">
                                          <p:stCondLst>
                                            <p:cond delay="0"/>
                                          </p:stCondLst>
                                        </p:cTn>
                                        <p:tgtEl>
                                          <p:spTgt spid="16"/>
                                        </p:tgtEl>
                                        <p:attrNameLst>
                                          <p:attrName>style.visibility</p:attrName>
                                        </p:attrNameLst>
                                      </p:cBhvr>
                                      <p:to>
                                        <p:strVal val="visible"/>
                                      </p:to>
                                    </p:set>
                                  </p:childTnLst>
                                </p:cTn>
                              </p:par>
                            </p:childTnLst>
                          </p:cTn>
                        </p:par>
                        <p:par>
                          <p:cTn id="39" fill="hold">
                            <p:stCondLst>
                              <p:cond delay="11000"/>
                            </p:stCondLst>
                            <p:childTnLst>
                              <p:par>
                                <p:cTn id="40" presetID="9"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par>
                          <p:cTn id="43" fill="hold">
                            <p:stCondLst>
                              <p:cond delay="11500"/>
                            </p:stCondLst>
                            <p:childTnLst>
                              <p:par>
                                <p:cTn id="44" presetID="0" presetClass="path" presetSubtype="0" accel="50000" decel="50000" fill="hold" nodeType="afterEffect">
                                  <p:stCondLst>
                                    <p:cond delay="0"/>
                                  </p:stCondLst>
                                  <p:childTnLst>
                                    <p:animMotion origin="layout" path="M 6.38889E-6 2.89017E-7 L -0.11753 0.12255 L -0.18263 -0.04878 L -0.26041 0.11399 L -0.38263 -0.00855 " pathEditMode="relative" ptsTypes="AAAAA">
                                      <p:cBhvr>
                                        <p:cTn id="45" dur="2000" fill="hold"/>
                                        <p:tgtEl>
                                          <p:spTgt spid="17"/>
                                        </p:tgtEl>
                                        <p:attrNameLst>
                                          <p:attrName>ppt_x</p:attrName>
                                          <p:attrName>ppt_y</p:attrName>
                                        </p:attrNameLst>
                                      </p:cBhvr>
                                    </p:animMotion>
                                  </p:childTnLst>
                                </p:cTn>
                              </p:par>
                            </p:childTnLst>
                          </p:cTn>
                        </p:par>
                        <p:par>
                          <p:cTn id="46" fill="hold">
                            <p:stCondLst>
                              <p:cond delay="13500"/>
                            </p:stCondLst>
                            <p:childTnLst>
                              <p:par>
                                <p:cTn id="47" presetID="9" presetClass="exit" presetSubtype="0" fill="hold" nodeType="afterEffect">
                                  <p:stCondLst>
                                    <p:cond delay="0"/>
                                  </p:stCondLst>
                                  <p:childTnLst>
                                    <p:animEffect transition="out" filter="dissolv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childTnLst>
                          </p:cTn>
                        </p:par>
                        <p:par>
                          <p:cTn id="50" fill="hold">
                            <p:stCondLst>
                              <p:cond delay="14000"/>
                            </p:stCondLst>
                            <p:childTnLst>
                              <p:par>
                                <p:cTn id="51" presetID="9" presetClass="entr" presetSubtype="0"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dissolve">
                                      <p:cBhvr>
                                        <p:cTn id="53" dur="500"/>
                                        <p:tgtEl>
                                          <p:spTgt spid="18"/>
                                        </p:tgtEl>
                                      </p:cBhvr>
                                    </p:animEffect>
                                  </p:childTnLst>
                                </p:cTn>
                              </p:par>
                            </p:childTnLst>
                          </p:cTn>
                        </p:par>
                        <p:par>
                          <p:cTn id="54" fill="hold">
                            <p:stCondLst>
                              <p:cond delay="14500"/>
                            </p:stCondLst>
                            <p:childTnLst>
                              <p:par>
                                <p:cTn id="55" presetID="0" presetClass="path" presetSubtype="0" accel="50000" decel="50000" fill="hold" nodeType="afterEffect">
                                  <p:stCondLst>
                                    <p:cond delay="0"/>
                                  </p:stCondLst>
                                  <p:childTnLst>
                                    <p:animMotion origin="layout" path="M 2.5E-6 1.50289E-6 L 0.1191 0.12254 L 0.19844 -0.0296 L 0.254 0.1311 L 0.38091 -0.00832 " pathEditMode="relative" ptsTypes="AAAAA">
                                      <p:cBhvr>
                                        <p:cTn id="56" dur="2000" fill="hold"/>
                                        <p:tgtEl>
                                          <p:spTgt spid="18"/>
                                        </p:tgtEl>
                                        <p:attrNameLst>
                                          <p:attrName>ppt_x</p:attrName>
                                          <p:attrName>ppt_y</p:attrName>
                                        </p:attrNameLst>
                                      </p:cBhvr>
                                    </p:animMotion>
                                  </p:childTnLst>
                                </p:cTn>
                              </p:par>
                            </p:childTnLst>
                          </p:cTn>
                        </p:par>
                        <p:par>
                          <p:cTn id="57" fill="hold">
                            <p:stCondLst>
                              <p:cond delay="16500"/>
                            </p:stCondLst>
                            <p:childTnLst>
                              <p:par>
                                <p:cTn id="58" presetID="9" presetClass="exit" presetSubtype="0" fill="hold" nodeType="afterEffect">
                                  <p:stCondLst>
                                    <p:cond delay="0"/>
                                  </p:stCondLst>
                                  <p:childTnLst>
                                    <p:animEffect transition="out" filter="dissolve">
                                      <p:cBhvr>
                                        <p:cTn id="59" dur="500"/>
                                        <p:tgtEl>
                                          <p:spTgt spid="18"/>
                                        </p:tgtEl>
                                      </p:cBhvr>
                                    </p:animEffect>
                                    <p:set>
                                      <p:cBhvr>
                                        <p:cTn id="60"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p:nvPr>
        </p:nvSpPr>
        <p:spPr/>
        <p:txBody>
          <a:bodyPr/>
          <a:lstStyle/>
          <a:p>
            <a:pPr lvl="1"/>
            <a:r>
              <a:rPr lang="en-US" altLang="zh-CN" dirty="0">
                <a:ea typeface="宋体" charset="-122"/>
              </a:rPr>
              <a:t>VLAN </a:t>
            </a:r>
            <a:r>
              <a:rPr lang="zh-CN" altLang="en-US" dirty="0">
                <a:ea typeface="宋体" charset="-122"/>
              </a:rPr>
              <a:t>间通信</a:t>
            </a:r>
            <a:endParaRPr lang="en-US" altLang="zh-CN" dirty="0">
              <a:ea typeface="宋体" charset="-122"/>
            </a:endParaRPr>
          </a:p>
        </p:txBody>
      </p:sp>
      <p:pic>
        <p:nvPicPr>
          <p:cNvPr id="16"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6825" y="2132856"/>
            <a:ext cx="690880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7" name="Rectangle 5"/>
          <p:cNvSpPr>
            <a:spLocks noChangeArrowheads="1"/>
          </p:cNvSpPr>
          <p:nvPr/>
        </p:nvSpPr>
        <p:spPr bwMode="auto">
          <a:xfrm>
            <a:off x="1582738" y="2251918"/>
            <a:ext cx="1741487" cy="769938"/>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spAutoFit/>
          </a:bodyPr>
          <a:lstStyle/>
          <a:p>
            <a:endParaRPr lang="zh-CN" altLang="en-US"/>
          </a:p>
        </p:txBody>
      </p:sp>
      <p:pic>
        <p:nvPicPr>
          <p:cNvPr id="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825" y="3513981"/>
            <a:ext cx="5619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263" y="3240931"/>
            <a:ext cx="5619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413" y="2483693"/>
            <a:ext cx="5810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2713" y="3445718"/>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2"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9763" y="2467818"/>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3"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8325" y="3286968"/>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4"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4563" y="4266456"/>
            <a:ext cx="5810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5"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3888" y="2448768"/>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6"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3763" y="4620468"/>
            <a:ext cx="263842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1531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3.33333E-6 -2.53469E-6 L 0.11423 0.11772 L 0.18055 -0.03122 " pathEditMode="relative" ptsTypes="AAA">
                                      <p:cBhvr>
                                        <p:cTn id="10" dur="2000" fill="hold"/>
                                        <p:tgtEl>
                                          <p:spTgt spid="18"/>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p:stCondLst>
                              <p:cond delay="2500"/>
                            </p:stCondLst>
                            <p:childTnLst>
                              <p:par>
                                <p:cTn id="15" presetID="0" presetClass="path" presetSubtype="0" accel="50000" decel="50000" fill="hold" nodeType="afterEffect">
                                  <p:stCondLst>
                                    <p:cond delay="0"/>
                                  </p:stCondLst>
                                  <p:childTnLst>
                                    <p:animMotion origin="layout" path="M -8.33333E-7 -2.53469E-6 L -0.00121 -0.10384 " pathEditMode="relative" ptsTypes="AA">
                                      <p:cBhvr>
                                        <p:cTn id="16" dur="2000" fill="hold"/>
                                        <p:tgtEl>
                                          <p:spTgt spid="19"/>
                                        </p:tgtEl>
                                        <p:attrNameLst>
                                          <p:attrName>ppt_x</p:attrName>
                                          <p:attrName>ppt_y</p:attrName>
                                        </p:attrNameLst>
                                      </p:cBhvr>
                                    </p:animMotion>
                                  </p:childTnLst>
                                </p:cTn>
                              </p:par>
                            </p:childTnLst>
                          </p:cTn>
                        </p:par>
                        <p:par>
                          <p:cTn id="17" fill="hold">
                            <p:stCondLst>
                              <p:cond delay="4500"/>
                            </p:stCondLst>
                            <p:childTnLst>
                              <p:par>
                                <p:cTn id="18" presetID="0" presetClass="path" presetSubtype="0" accel="50000" decel="50000" fill="hold" nodeType="afterEffect">
                                  <p:stCondLst>
                                    <p:cond delay="0"/>
                                  </p:stCondLst>
                                  <p:childTnLst>
                                    <p:animMotion origin="layout" path="M 0.18055 -0.03122 L 0.2493 0.11078 L 0.35972 -0.00879 " pathEditMode="relative" ptsTypes="AAA">
                                      <p:cBhvr>
                                        <p:cTn id="19" dur="2000" fill="hold"/>
                                        <p:tgtEl>
                                          <p:spTgt spid="18"/>
                                        </p:tgtEl>
                                        <p:attrNameLst>
                                          <p:attrName>ppt_x</p:attrName>
                                          <p:attrName>ppt_y</p:attrName>
                                        </p:attrNameLst>
                                      </p:cBhvr>
                                    </p:animMotion>
                                  </p:childTnLst>
                                </p:cTn>
                              </p:par>
                            </p:childTnLst>
                          </p:cTn>
                        </p:par>
                        <p:par>
                          <p:cTn id="20" fill="hold">
                            <p:stCondLst>
                              <p:cond delay="6500"/>
                            </p:stCondLst>
                            <p:childTnLst>
                              <p:par>
                                <p:cTn id="21" presetID="9" presetClass="exit" presetSubtype="0" fill="hold" nodeType="afterEffect">
                                  <p:stCondLst>
                                    <p:cond delay="0"/>
                                  </p:stCondLst>
                                  <p:childTnLst>
                                    <p:animEffect transition="out" filter="dissolv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par>
                          <p:cTn id="24" fill="hold">
                            <p:stCondLst>
                              <p:cond delay="7000"/>
                            </p:stCondLst>
                            <p:childTnLst>
                              <p:par>
                                <p:cTn id="25" presetID="9" presetClass="exit" presetSubtype="0" fill="hold" nodeType="afterEffect">
                                  <p:stCondLst>
                                    <p:cond delay="0"/>
                                  </p:stCondLst>
                                  <p:childTnLst>
                                    <p:animEffect transition="out" filter="dissolv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par>
                          <p:cTn id="28" fill="hold">
                            <p:stCondLst>
                              <p:cond delay="7500"/>
                            </p:stCondLst>
                            <p:childTnLst>
                              <p:par>
                                <p:cTn id="29" presetID="9"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par>
                          <p:cTn id="32" fill="hold">
                            <p:stCondLst>
                              <p:cond delay="8000"/>
                            </p:stCondLst>
                            <p:childTnLst>
                              <p:par>
                                <p:cTn id="33" presetID="0" presetClass="path" presetSubtype="0" accel="50000" decel="50000" fill="hold" nodeType="afterEffect">
                                  <p:stCondLst>
                                    <p:cond delay="0"/>
                                  </p:stCondLst>
                                  <p:childTnLst>
                                    <p:animMotion origin="layout" path="M -1.94444E-6 6.91027E-6 L -0.00121 0.1161 L -0.08316 0.25278 L -0.2026 0.14362 " pathEditMode="relative" ptsTypes="AAAA">
                                      <p:cBhvr>
                                        <p:cTn id="34" dur="2000" fill="hold"/>
                                        <p:tgtEl>
                                          <p:spTgt spid="20"/>
                                        </p:tgtEl>
                                        <p:attrNameLst>
                                          <p:attrName>ppt_x</p:attrName>
                                          <p:attrName>ppt_y</p:attrName>
                                        </p:attrNameLst>
                                      </p:cBhvr>
                                    </p:animMotion>
                                  </p:childTnLst>
                                </p:cTn>
                              </p:par>
                            </p:childTnLst>
                          </p:cTn>
                        </p:par>
                        <p:par>
                          <p:cTn id="35" fill="hold">
                            <p:stCondLst>
                              <p:cond delay="10000"/>
                            </p:stCondLst>
                            <p:childTnLst>
                              <p:par>
                                <p:cTn id="36" presetID="9" presetClass="exit" presetSubtype="0" fill="hold" nodeType="afterEffect">
                                  <p:stCondLst>
                                    <p:cond delay="0"/>
                                  </p:stCondLst>
                                  <p:childTnLst>
                                    <p:animEffect transition="out" filter="dissolv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childTnLst>
                          </p:cTn>
                        </p:par>
                        <p:par>
                          <p:cTn id="39" fill="hold">
                            <p:stCondLst>
                              <p:cond delay="10500"/>
                            </p:stCondLst>
                            <p:childTnLst>
                              <p:par>
                                <p:cTn id="40" presetID="9"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childTnLst>
                          </p:cTn>
                        </p:par>
                        <p:par>
                          <p:cTn id="43" fill="hold">
                            <p:stCondLst>
                              <p:cond delay="11000"/>
                            </p:stCondLst>
                            <p:childTnLst>
                              <p:par>
                                <p:cTn id="44" presetID="0" presetClass="path" presetSubtype="0" accel="50000" decel="50000" fill="hold" nodeType="afterEffect">
                                  <p:stCondLst>
                                    <p:cond delay="0"/>
                                  </p:stCondLst>
                                  <p:childTnLst>
                                    <p:animMotion origin="layout" path="M 3.33333E-6 -1.12858E-6 L 0.12465 0.12789 L 0.20521 -0.02428 L 0.21163 -0.142 " pathEditMode="relative" ptsTypes="AAAA">
                                      <p:cBhvr>
                                        <p:cTn id="45" dur="2000" fill="hold"/>
                                        <p:tgtEl>
                                          <p:spTgt spid="21"/>
                                        </p:tgtEl>
                                        <p:attrNameLst>
                                          <p:attrName>ppt_x</p:attrName>
                                          <p:attrName>ppt_y</p:attrName>
                                        </p:attrNameLst>
                                      </p:cBhvr>
                                    </p:animMotion>
                                  </p:childTnLst>
                                </p:cTn>
                              </p:par>
                            </p:childTnLst>
                          </p:cTn>
                        </p:par>
                        <p:par>
                          <p:cTn id="46" fill="hold">
                            <p:stCondLst>
                              <p:cond delay="13000"/>
                            </p:stCondLst>
                            <p:childTnLst>
                              <p:par>
                                <p:cTn id="47" presetID="9" presetClass="exit" presetSubtype="0" fill="hold" nodeType="afterEffect">
                                  <p:stCondLst>
                                    <p:cond delay="0"/>
                                  </p:stCondLst>
                                  <p:childTnLst>
                                    <p:animEffect transition="out" filter="dissolv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childTnLst>
                          </p:cTn>
                        </p:par>
                        <p:par>
                          <p:cTn id="50" fill="hold">
                            <p:stCondLst>
                              <p:cond delay="13500"/>
                            </p:stCondLst>
                            <p:childTnLst>
                              <p:par>
                                <p:cTn id="51" presetID="9" presetClass="entr" presetSubtype="0"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dissolve">
                                      <p:cBhvr>
                                        <p:cTn id="53" dur="500"/>
                                        <p:tgtEl>
                                          <p:spTgt spid="22"/>
                                        </p:tgtEl>
                                      </p:cBhvr>
                                    </p:animEffect>
                                  </p:childTnLst>
                                </p:cTn>
                              </p:par>
                            </p:childTnLst>
                          </p:cTn>
                        </p:par>
                        <p:par>
                          <p:cTn id="54" fill="hold">
                            <p:stCondLst>
                              <p:cond delay="14000"/>
                            </p:stCondLst>
                            <p:childTnLst>
                              <p:par>
                                <p:cTn id="55" presetID="0" presetClass="path" presetSubtype="0" accel="50000" decel="50000" fill="hold" nodeType="afterEffect">
                                  <p:stCondLst>
                                    <p:cond delay="0"/>
                                  </p:stCondLst>
                                  <p:childTnLst>
                                    <p:animMotion origin="layout" path="M 4.16667E-6 -6.77151E-6 L 0.0026 0.12788 " pathEditMode="relative" ptsTypes="AA">
                                      <p:cBhvr>
                                        <p:cTn id="56" dur="2000" fill="hold"/>
                                        <p:tgtEl>
                                          <p:spTgt spid="22"/>
                                        </p:tgtEl>
                                        <p:attrNameLst>
                                          <p:attrName>ppt_x</p:attrName>
                                          <p:attrName>ppt_y</p:attrName>
                                        </p:attrNameLst>
                                      </p:cBhvr>
                                    </p:animMotion>
                                  </p:childTnLst>
                                </p:cTn>
                              </p:par>
                            </p:childTnLst>
                          </p:cTn>
                        </p:par>
                        <p:par>
                          <p:cTn id="57" fill="hold">
                            <p:stCondLst>
                              <p:cond delay="16000"/>
                            </p:stCondLst>
                            <p:childTnLst>
                              <p:par>
                                <p:cTn id="58" presetID="1"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par>
                          <p:cTn id="60" fill="hold">
                            <p:stCondLst>
                              <p:cond delay="16000"/>
                            </p:stCondLst>
                            <p:childTnLst>
                              <p:par>
                                <p:cTn id="61" presetID="0" presetClass="path" presetSubtype="0" accel="50000" decel="50000" fill="hold" nodeType="afterEffect">
                                  <p:stCondLst>
                                    <p:cond delay="0"/>
                                  </p:stCondLst>
                                  <p:childTnLst>
                                    <p:animMotion origin="layout" path="M -0.01528 0.12118 L -0.09844 0.27867 L -0.2191 0.26641 " pathEditMode="relative" ptsTypes="AAA">
                                      <p:cBhvr>
                                        <p:cTn id="62" dur="2000" fill="hold"/>
                                        <p:tgtEl>
                                          <p:spTgt spid="22"/>
                                        </p:tgtEl>
                                        <p:attrNameLst>
                                          <p:attrName>ppt_x</p:attrName>
                                          <p:attrName>ppt_y</p:attrName>
                                        </p:attrNameLst>
                                      </p:cBhvr>
                                    </p:animMotion>
                                  </p:childTnLst>
                                </p:cTn>
                              </p:par>
                            </p:childTnLst>
                          </p:cTn>
                        </p:par>
                        <p:par>
                          <p:cTn id="63" fill="hold">
                            <p:stCondLst>
                              <p:cond delay="18000"/>
                            </p:stCondLst>
                            <p:childTnLst>
                              <p:par>
                                <p:cTn id="64" presetID="0" presetClass="path" presetSubtype="0" accel="50000" decel="50000" fill="hold" nodeType="afterEffect">
                                  <p:stCondLst>
                                    <p:cond delay="0"/>
                                  </p:stCondLst>
                                  <p:childTnLst>
                                    <p:animMotion origin="layout" path="M 2.77778E-7 -2.81221E-6 L 0.05972 0.14871 L 0.17535 0.14362 " pathEditMode="relative" ptsTypes="AAA">
                                      <p:cBhvr>
                                        <p:cTn id="65" dur="2000" fill="hold"/>
                                        <p:tgtEl>
                                          <p:spTgt spid="23"/>
                                        </p:tgtEl>
                                        <p:attrNameLst>
                                          <p:attrName>ppt_x</p:attrName>
                                          <p:attrName>ppt_y</p:attrName>
                                        </p:attrNameLst>
                                      </p:cBhvr>
                                    </p:animMotion>
                                  </p:childTnLst>
                                </p:cTn>
                              </p:par>
                            </p:childTnLst>
                          </p:cTn>
                        </p:par>
                        <p:par>
                          <p:cTn id="66" fill="hold">
                            <p:stCondLst>
                              <p:cond delay="20000"/>
                            </p:stCondLst>
                            <p:childTnLst>
                              <p:par>
                                <p:cTn id="67" presetID="9" presetClass="exit" presetSubtype="0" fill="hold" nodeType="afterEffect">
                                  <p:stCondLst>
                                    <p:cond delay="0"/>
                                  </p:stCondLst>
                                  <p:childTnLst>
                                    <p:animEffect transition="out" filter="dissolve">
                                      <p:cBhvr>
                                        <p:cTn id="68" dur="500"/>
                                        <p:tgtEl>
                                          <p:spTgt spid="23"/>
                                        </p:tgtEl>
                                      </p:cBhvr>
                                    </p:animEffect>
                                    <p:set>
                                      <p:cBhvr>
                                        <p:cTn id="69" dur="1" fill="hold">
                                          <p:stCondLst>
                                            <p:cond delay="499"/>
                                          </p:stCondLst>
                                        </p:cTn>
                                        <p:tgtEl>
                                          <p:spTgt spid="23"/>
                                        </p:tgtEl>
                                        <p:attrNameLst>
                                          <p:attrName>style.visibility</p:attrName>
                                        </p:attrNameLst>
                                      </p:cBhvr>
                                      <p:to>
                                        <p:strVal val="hidden"/>
                                      </p:to>
                                    </p:set>
                                  </p:childTnLst>
                                </p:cTn>
                              </p:par>
                            </p:childTnLst>
                          </p:cTn>
                        </p:par>
                        <p:par>
                          <p:cTn id="70" fill="hold">
                            <p:stCondLst>
                              <p:cond delay="20500"/>
                            </p:stCondLst>
                            <p:childTnLst>
                              <p:par>
                                <p:cTn id="71" presetID="9" presetClass="exit" presetSubtype="0" fill="hold" nodeType="afterEffect">
                                  <p:stCondLst>
                                    <p:cond delay="0"/>
                                  </p:stCondLst>
                                  <p:childTnLst>
                                    <p:animEffect transition="out" filter="dissolve">
                                      <p:cBhvr>
                                        <p:cTn id="72" dur="500"/>
                                        <p:tgtEl>
                                          <p:spTgt spid="22"/>
                                        </p:tgtEl>
                                      </p:cBhvr>
                                    </p:animEffect>
                                    <p:set>
                                      <p:cBhvr>
                                        <p:cTn id="73" dur="1" fill="hold">
                                          <p:stCondLst>
                                            <p:cond delay="499"/>
                                          </p:stCondLst>
                                        </p:cTn>
                                        <p:tgtEl>
                                          <p:spTgt spid="22"/>
                                        </p:tgtEl>
                                        <p:attrNameLst>
                                          <p:attrName>style.visibility</p:attrName>
                                        </p:attrNameLst>
                                      </p:cBhvr>
                                      <p:to>
                                        <p:strVal val="hidden"/>
                                      </p:to>
                                    </p:set>
                                  </p:childTnLst>
                                </p:cTn>
                              </p:par>
                            </p:childTnLst>
                          </p:cTn>
                        </p:par>
                        <p:par>
                          <p:cTn id="74" fill="hold">
                            <p:stCondLst>
                              <p:cond delay="21000"/>
                            </p:stCondLst>
                            <p:childTnLst>
                              <p:par>
                                <p:cTn id="75" presetID="9" presetClass="entr" presetSubtype="0"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dissolve">
                                      <p:cBhvr>
                                        <p:cTn id="77" dur="500"/>
                                        <p:tgtEl>
                                          <p:spTgt spid="24"/>
                                        </p:tgtEl>
                                      </p:cBhvr>
                                    </p:animEffect>
                                  </p:childTnLst>
                                </p:cTn>
                              </p:par>
                            </p:childTnLst>
                          </p:cTn>
                        </p:par>
                        <p:par>
                          <p:cTn id="78" fill="hold">
                            <p:stCondLst>
                              <p:cond delay="21500"/>
                            </p:stCondLst>
                            <p:childTnLst>
                              <p:par>
                                <p:cTn id="79" presetID="0" presetClass="path" presetSubtype="0" accel="50000" decel="50000" fill="hold" nodeType="afterEffect">
                                  <p:stCondLst>
                                    <p:cond delay="0"/>
                                  </p:stCondLst>
                                  <p:childTnLst>
                                    <p:animMotion origin="layout" path="M 2.77778E-7 -5.06938E-6 L -0.10921 0.00346 L -0.18577 -0.15241 L -0.17796 -0.26481 " pathEditMode="relative" ptsTypes="AAAA">
                                      <p:cBhvr>
                                        <p:cTn id="80" dur="2000" fill="hold"/>
                                        <p:tgtEl>
                                          <p:spTgt spid="24"/>
                                        </p:tgtEl>
                                        <p:attrNameLst>
                                          <p:attrName>ppt_x</p:attrName>
                                          <p:attrName>ppt_y</p:attrName>
                                        </p:attrNameLst>
                                      </p:cBhvr>
                                    </p:animMotion>
                                  </p:childTnLst>
                                </p:cTn>
                              </p:par>
                            </p:childTnLst>
                          </p:cTn>
                        </p:par>
                        <p:par>
                          <p:cTn id="81" fill="hold">
                            <p:stCondLst>
                              <p:cond delay="23500"/>
                            </p:stCondLst>
                            <p:childTnLst>
                              <p:par>
                                <p:cTn id="82" presetID="9" presetClass="exit" presetSubtype="0" fill="hold" nodeType="afterEffect">
                                  <p:stCondLst>
                                    <p:cond delay="0"/>
                                  </p:stCondLst>
                                  <p:childTnLst>
                                    <p:animEffect transition="out" filter="dissolv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par>
                          <p:cTn id="85" fill="hold">
                            <p:stCondLst>
                              <p:cond delay="24000"/>
                            </p:stCondLst>
                            <p:childTnLst>
                              <p:par>
                                <p:cTn id="86" presetID="9" presetClass="entr" presetSubtype="0" fill="hold" nodeType="after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childTnLst>
                          </p:cTn>
                        </p:par>
                        <p:par>
                          <p:cTn id="89" fill="hold">
                            <p:stCondLst>
                              <p:cond delay="24500"/>
                            </p:stCondLst>
                            <p:childTnLst>
                              <p:par>
                                <p:cTn id="90" presetID="0" presetClass="path" presetSubtype="0" accel="50000" decel="50000" fill="hold" nodeType="afterEffect">
                                  <p:stCondLst>
                                    <p:cond delay="0"/>
                                  </p:stCondLst>
                                  <p:childTnLst>
                                    <p:animMotion origin="layout" path="M -2.77778E-7 1.3876E-7 L 0.0026 0.12465 L 0.06753 0.27174 L 0.17673 0.27336 " pathEditMode="relative" ptsTypes="AAAA">
                                      <p:cBhvr>
                                        <p:cTn id="91" dur="2000" fill="hold"/>
                                        <p:tgtEl>
                                          <p:spTgt spid="25"/>
                                        </p:tgtEl>
                                        <p:attrNameLst>
                                          <p:attrName>ppt_x</p:attrName>
                                          <p:attrName>ppt_y</p:attrName>
                                        </p:attrNameLst>
                                      </p:cBhvr>
                                    </p:animMotion>
                                  </p:childTnLst>
                                </p:cTn>
                              </p:par>
                            </p:childTnLst>
                          </p:cTn>
                        </p:par>
                        <p:par>
                          <p:cTn id="92" fill="hold">
                            <p:stCondLst>
                              <p:cond delay="26500"/>
                            </p:stCondLst>
                            <p:childTnLst>
                              <p:par>
                                <p:cTn id="93" presetID="9" presetClass="exit" presetSubtype="0" fill="hold" nodeType="afterEffect">
                                  <p:stCondLst>
                                    <p:cond delay="0"/>
                                  </p:stCondLst>
                                  <p:childTnLst>
                                    <p:animEffect transition="out" filter="dissolve">
                                      <p:cBhvr>
                                        <p:cTn id="94" dur="500"/>
                                        <p:tgtEl>
                                          <p:spTgt spid="25"/>
                                        </p:tgtEl>
                                      </p:cBhvr>
                                    </p:animEffect>
                                    <p:set>
                                      <p:cBhvr>
                                        <p:cTn id="95"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228600" y="879475"/>
            <a:ext cx="8915400" cy="533400"/>
          </a:xfrm>
        </p:spPr>
        <p:txBody>
          <a:bodyPr/>
          <a:lstStyle/>
          <a:p>
            <a:pPr eaLnBrk="1" hangingPunct="1"/>
            <a:r>
              <a:rPr lang="en-US" altLang="zh-CN" smtClean="0"/>
              <a:t>Symmetric Switching</a:t>
            </a:r>
          </a:p>
        </p:txBody>
      </p:sp>
      <p:sp>
        <p:nvSpPr>
          <p:cNvPr id="627715" name="AutoShape 3"/>
          <p:cNvSpPr>
            <a:spLocks noGrp="1" noChangeAspect="1" noChangeArrowheads="1"/>
          </p:cNvSpPr>
          <p:nvPr>
            <p:ph type="body" idx="1"/>
          </p:nvPr>
        </p:nvSpPr>
        <p:spPr>
          <a:xfrm>
            <a:off x="250825" y="1752600"/>
            <a:ext cx="3960813" cy="4267200"/>
          </a:xfrm>
        </p:spPr>
        <p:txBody>
          <a:bodyPr/>
          <a:lstStyle/>
          <a:p>
            <a:pPr marL="400050" lvl="1" indent="-285750" eaLnBrk="1" hangingPunct="1">
              <a:lnSpc>
                <a:spcPct val="110000"/>
              </a:lnSpc>
            </a:pPr>
            <a:r>
              <a:rPr lang="en-US" altLang="zh-CN" sz="2400" smtClean="0"/>
              <a:t>symmetric switching provides switched </a:t>
            </a:r>
            <a:r>
              <a:rPr lang="en-US" altLang="zh-CN" sz="2400" smtClean="0">
                <a:solidFill>
                  <a:srgbClr val="FF0000"/>
                </a:solidFill>
              </a:rPr>
              <a:t>connections between ports with the same bandwidth</a:t>
            </a:r>
            <a:r>
              <a:rPr lang="en-US" altLang="zh-CN" sz="2400" smtClean="0"/>
              <a:t> (10/10 Mbps or 100/100 Mbps)</a:t>
            </a:r>
          </a:p>
          <a:p>
            <a:pPr marL="400050" lvl="1" indent="-285750" eaLnBrk="1" hangingPunct="1">
              <a:lnSpc>
                <a:spcPct val="110000"/>
              </a:lnSpc>
            </a:pPr>
            <a:r>
              <a:rPr lang="en-US" altLang="zh-CN" sz="2400" smtClean="0"/>
              <a:t>can cause bottlenecks as users try to access servers on other segments.</a:t>
            </a:r>
          </a:p>
        </p:txBody>
      </p:sp>
      <p:pic>
        <p:nvPicPr>
          <p:cNvPr id="6277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2571750"/>
            <a:ext cx="45275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4937125" y="1704975"/>
            <a:ext cx="3040063" cy="2628900"/>
            <a:chOff x="3110" y="979"/>
            <a:chExt cx="1915" cy="1656"/>
          </a:xfrm>
        </p:grpSpPr>
        <p:sp>
          <p:nvSpPr>
            <p:cNvPr id="13318" name="Oval 6"/>
            <p:cNvSpPr>
              <a:spLocks noChangeArrowheads="1"/>
            </p:cNvSpPr>
            <p:nvPr/>
          </p:nvSpPr>
          <p:spPr bwMode="auto">
            <a:xfrm>
              <a:off x="3110" y="1858"/>
              <a:ext cx="317" cy="77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19" name="Oval 7"/>
            <p:cNvSpPr>
              <a:spLocks noChangeArrowheads="1"/>
            </p:cNvSpPr>
            <p:nvPr/>
          </p:nvSpPr>
          <p:spPr bwMode="auto">
            <a:xfrm>
              <a:off x="4666" y="1858"/>
              <a:ext cx="317" cy="77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0" name="Text Box 8"/>
            <p:cNvSpPr txBox="1">
              <a:spLocks noChangeArrowheads="1"/>
            </p:cNvSpPr>
            <p:nvPr/>
          </p:nvSpPr>
          <p:spPr bwMode="auto">
            <a:xfrm>
              <a:off x="3268" y="979"/>
              <a:ext cx="1757" cy="312"/>
            </a:xfrm>
            <a:prstGeom prst="rect">
              <a:avLst/>
            </a:prstGeom>
            <a:solidFill>
              <a:schemeClr val="accent1"/>
            </a:solidFill>
            <a:ln w="38100">
              <a:solidFill>
                <a:srgbClr val="FF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sz="2400" b="1">
                  <a:solidFill>
                    <a:schemeClr val="bg1"/>
                  </a:solidFill>
                  <a:latin typeface="Arial Narrow" pitchFamily="34" charset="0"/>
                </a:rPr>
                <a:t>potential bottlenecks</a:t>
              </a:r>
            </a:p>
          </p:txBody>
        </p:sp>
        <p:sp>
          <p:nvSpPr>
            <p:cNvPr id="13321" name="Line 9"/>
            <p:cNvSpPr>
              <a:spLocks noChangeShapeType="1"/>
            </p:cNvSpPr>
            <p:nvPr/>
          </p:nvSpPr>
          <p:spPr bwMode="auto">
            <a:xfrm flipH="1">
              <a:off x="3312" y="1310"/>
              <a:ext cx="245" cy="5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22" name="Line 10"/>
            <p:cNvSpPr>
              <a:spLocks noChangeShapeType="1"/>
            </p:cNvSpPr>
            <p:nvPr/>
          </p:nvSpPr>
          <p:spPr bwMode="auto">
            <a:xfrm>
              <a:off x="4651" y="1296"/>
              <a:ext cx="144" cy="53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27714"/>
                                        </p:tgtEl>
                                        <p:attrNameLst>
                                          <p:attrName>style.visibility</p:attrName>
                                        </p:attrNameLst>
                                      </p:cBhvr>
                                      <p:to>
                                        <p:strVal val="visible"/>
                                      </p:to>
                                    </p:set>
                                    <p:animEffect transition="in" filter="checkerboard(across)">
                                      <p:cBhvr>
                                        <p:cTn id="7" dur="500"/>
                                        <p:tgtEl>
                                          <p:spTgt spid="627714"/>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627716"/>
                                        </p:tgtEl>
                                        <p:attrNameLst>
                                          <p:attrName>style.visibility</p:attrName>
                                        </p:attrNameLst>
                                      </p:cBhvr>
                                      <p:to>
                                        <p:strVal val="visible"/>
                                      </p:to>
                                    </p:set>
                                    <p:animEffect transition="in" filter="checkerboard(across)">
                                      <p:cBhvr>
                                        <p:cTn id="11" dur="500"/>
                                        <p:tgtEl>
                                          <p:spTgt spid="627716"/>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627715"/>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200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autoUpdateAnimBg="0"/>
      <p:bldP spid="62771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title"/>
          </p:nvPr>
        </p:nvSpPr>
        <p:spPr/>
        <p:txBody>
          <a:bodyPr/>
          <a:lstStyle/>
          <a:p>
            <a:r>
              <a:rPr lang="en-US" altLang="zh-CN" sz="2800" b="1" dirty="0">
                <a:ea typeface="宋体" charset="-122"/>
              </a:rPr>
              <a:t>VLAN </a:t>
            </a:r>
            <a:r>
              <a:rPr lang="zh-CN" altLang="en-US" sz="2800" b="1" dirty="0">
                <a:ea typeface="宋体" charset="-122"/>
              </a:rPr>
              <a:t>和第 </a:t>
            </a:r>
            <a:r>
              <a:rPr lang="en-US" altLang="zh-CN" sz="2800" b="1" dirty="0">
                <a:ea typeface="宋体" charset="-122"/>
              </a:rPr>
              <a:t>3 </a:t>
            </a:r>
            <a:r>
              <a:rPr lang="zh-CN" altLang="en-US" sz="2800" b="1" dirty="0">
                <a:ea typeface="宋体" charset="-122"/>
              </a:rPr>
              <a:t>层转发来控制广播域</a:t>
            </a:r>
            <a:endParaRPr lang="en-US" altLang="zh-CN" sz="2800" dirty="0">
              <a:ea typeface="宋体" charset="-122"/>
            </a:endParaRPr>
          </a:p>
        </p:txBody>
      </p:sp>
      <p:pic>
        <p:nvPicPr>
          <p:cNvPr id="14161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63" y="2636912"/>
            <a:ext cx="6450012"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416200" name="Rectangle 8"/>
          <p:cNvSpPr>
            <a:spLocks noChangeArrowheads="1"/>
          </p:cNvSpPr>
          <p:nvPr/>
        </p:nvSpPr>
        <p:spPr bwMode="auto">
          <a:xfrm>
            <a:off x="1524000" y="2655962"/>
            <a:ext cx="1741488" cy="769937"/>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spAutoFit/>
          </a:bodyPr>
          <a:lstStyle/>
          <a:p>
            <a:endParaRPr lang="zh-CN" altLang="en-US"/>
          </a:p>
        </p:txBody>
      </p:sp>
      <p:pic>
        <p:nvPicPr>
          <p:cNvPr id="1416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3725937"/>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4162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7713" y="3525912"/>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41620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889324"/>
            <a:ext cx="5810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41620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013" y="3765624"/>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41620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188" y="2879799"/>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41620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5850" y="4516512"/>
            <a:ext cx="5810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4162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5088" y="2948062"/>
            <a:ext cx="5715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41620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3313" y="4797499"/>
            <a:ext cx="263842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95908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416201"/>
                                        </p:tgtEl>
                                        <p:attrNameLst>
                                          <p:attrName>style.visibility</p:attrName>
                                        </p:attrNameLst>
                                      </p:cBhvr>
                                      <p:to>
                                        <p:strVal val="visible"/>
                                      </p:to>
                                    </p:set>
                                    <p:animEffect transition="in" filter="dissolve">
                                      <p:cBhvr>
                                        <p:cTn id="7" dur="500"/>
                                        <p:tgtEl>
                                          <p:spTgt spid="1416201"/>
                                        </p:tgtEl>
                                      </p:cBhvr>
                                    </p:animEffect>
                                  </p:childTnLst>
                                </p:cTn>
                              </p:par>
                            </p:childTnLst>
                          </p:cTn>
                        </p:par>
                        <p:par>
                          <p:cTn id="8" fill="hold" nodeType="afterGroup">
                            <p:stCondLst>
                              <p:cond delay="500"/>
                            </p:stCondLst>
                            <p:childTnLst>
                              <p:par>
                                <p:cTn id="9" presetID="0" presetClass="path" presetSubtype="0" accel="50000" decel="50000" fill="hold" nodeType="afterEffect">
                                  <p:stCondLst>
                                    <p:cond delay="0"/>
                                  </p:stCondLst>
                                  <p:childTnLst>
                                    <p:animMotion origin="layout" path="M 2.22222E-6 4.07031E-7 L 0.10694 0.12673 L 0.17396 -0.0222 " pathEditMode="relative" rAng="0" ptsTypes="AAA">
                                      <p:cBhvr>
                                        <p:cTn id="10" dur="2000" fill="hold"/>
                                        <p:tgtEl>
                                          <p:spTgt spid="1416201"/>
                                        </p:tgtEl>
                                        <p:attrNameLst>
                                          <p:attrName>ppt_x</p:attrName>
                                          <p:attrName>ppt_y</p:attrName>
                                        </p:attrNameLst>
                                      </p:cBhvr>
                                      <p:rCtr x="8698" y="5227"/>
                                    </p:animMotion>
                                  </p:childTnLst>
                                </p:cTn>
                              </p:par>
                            </p:childTnLst>
                          </p:cTn>
                        </p:par>
                        <p:par>
                          <p:cTn id="11" fill="hold" nodeType="afterGroup">
                            <p:stCondLst>
                              <p:cond delay="2500"/>
                            </p:stCondLst>
                            <p:childTnLst>
                              <p:par>
                                <p:cTn id="12" presetID="1" presetClass="entr" presetSubtype="0" fill="hold" nodeType="afterEffect">
                                  <p:stCondLst>
                                    <p:cond delay="0"/>
                                  </p:stCondLst>
                                  <p:childTnLst>
                                    <p:set>
                                      <p:cBhvr>
                                        <p:cTn id="13" dur="1" fill="hold">
                                          <p:stCondLst>
                                            <p:cond delay="0"/>
                                          </p:stCondLst>
                                        </p:cTn>
                                        <p:tgtEl>
                                          <p:spTgt spid="1416202"/>
                                        </p:tgtEl>
                                        <p:attrNameLst>
                                          <p:attrName>style.visibility</p:attrName>
                                        </p:attrNameLst>
                                      </p:cBhvr>
                                      <p:to>
                                        <p:strVal val="visible"/>
                                      </p:to>
                                    </p:set>
                                  </p:childTnLst>
                                </p:cTn>
                              </p:par>
                            </p:childTnLst>
                          </p:cTn>
                        </p:par>
                        <p:par>
                          <p:cTn id="14" fill="hold" nodeType="afterGroup">
                            <p:stCondLst>
                              <p:cond delay="2500"/>
                            </p:stCondLst>
                            <p:childTnLst>
                              <p:par>
                                <p:cTn id="15" presetID="0" presetClass="path" presetSubtype="0" accel="50000" decel="50000" fill="hold" nodeType="afterEffect">
                                  <p:stCondLst>
                                    <p:cond delay="0"/>
                                  </p:stCondLst>
                                  <p:childTnLst>
                                    <p:animMotion origin="layout" path="M 0.17396 -0.03122 L 0.23889 0.10731 " pathEditMode="relative" ptsTypes="AA">
                                      <p:cBhvr>
                                        <p:cTn id="16" dur="2000" fill="hold"/>
                                        <p:tgtEl>
                                          <p:spTgt spid="1416201"/>
                                        </p:tgtEl>
                                        <p:attrNameLst>
                                          <p:attrName>ppt_x</p:attrName>
                                          <p:attrName>ppt_y</p:attrName>
                                        </p:attrNameLst>
                                      </p:cBhvr>
                                    </p:animMotion>
                                  </p:childTnLst>
                                </p:cTn>
                              </p:par>
                            </p:childTnLst>
                          </p:cTn>
                        </p:par>
                        <p:par>
                          <p:cTn id="17" fill="hold" nodeType="afterGroup">
                            <p:stCondLst>
                              <p:cond delay="4500"/>
                            </p:stCondLst>
                            <p:childTnLst>
                              <p:par>
                                <p:cTn id="18" presetID="0" presetClass="path" presetSubtype="0" accel="50000" decel="50000" fill="hold" nodeType="afterEffect">
                                  <p:stCondLst>
                                    <p:cond delay="0"/>
                                  </p:stCondLst>
                                  <p:childTnLst>
                                    <p:animMotion origin="layout" path="M -3.61111E-6 -3.66327E-6 L -0.02986 -0.09181 " pathEditMode="relative" ptsTypes="AA">
                                      <p:cBhvr>
                                        <p:cTn id="19" dur="2000" fill="hold"/>
                                        <p:tgtEl>
                                          <p:spTgt spid="1416202"/>
                                        </p:tgtEl>
                                        <p:attrNameLst>
                                          <p:attrName>ppt_x</p:attrName>
                                          <p:attrName>ppt_y</p:attrName>
                                        </p:attrNameLst>
                                      </p:cBhvr>
                                    </p:animMotion>
                                  </p:childTnLst>
                                </p:cTn>
                              </p:par>
                            </p:childTnLst>
                          </p:cTn>
                        </p:par>
                        <p:par>
                          <p:cTn id="20" fill="hold" nodeType="afterGroup">
                            <p:stCondLst>
                              <p:cond delay="6500"/>
                            </p:stCondLst>
                            <p:childTnLst>
                              <p:par>
                                <p:cTn id="21" presetID="0" presetClass="path" presetSubtype="0" accel="50000" decel="50000" fill="hold" nodeType="afterEffect">
                                  <p:stCondLst>
                                    <p:cond delay="0"/>
                                  </p:stCondLst>
                                  <p:childTnLst>
                                    <p:animMotion origin="layout" path="M 0.23889 0.1073 L 0.34653 0.00531 " pathEditMode="relative" ptsTypes="AA">
                                      <p:cBhvr>
                                        <p:cTn id="22" dur="2000" fill="hold"/>
                                        <p:tgtEl>
                                          <p:spTgt spid="1416201"/>
                                        </p:tgtEl>
                                        <p:attrNameLst>
                                          <p:attrName>ppt_x</p:attrName>
                                          <p:attrName>ppt_y</p:attrName>
                                        </p:attrNameLst>
                                      </p:cBhvr>
                                    </p:animMotion>
                                  </p:childTnLst>
                                </p:cTn>
                              </p:par>
                            </p:childTnLst>
                          </p:cTn>
                        </p:par>
                        <p:par>
                          <p:cTn id="23" fill="hold" nodeType="afterGroup">
                            <p:stCondLst>
                              <p:cond delay="8500"/>
                            </p:stCondLst>
                            <p:childTnLst>
                              <p:par>
                                <p:cTn id="24" presetID="9" presetClass="exit" presetSubtype="0" fill="hold" nodeType="afterEffect">
                                  <p:stCondLst>
                                    <p:cond delay="0"/>
                                  </p:stCondLst>
                                  <p:childTnLst>
                                    <p:animEffect transition="out" filter="dissolve">
                                      <p:cBhvr>
                                        <p:cTn id="25" dur="500"/>
                                        <p:tgtEl>
                                          <p:spTgt spid="1416202"/>
                                        </p:tgtEl>
                                      </p:cBhvr>
                                    </p:animEffect>
                                    <p:set>
                                      <p:cBhvr>
                                        <p:cTn id="26" dur="1" fill="hold">
                                          <p:stCondLst>
                                            <p:cond delay="499"/>
                                          </p:stCondLst>
                                        </p:cTn>
                                        <p:tgtEl>
                                          <p:spTgt spid="1416202"/>
                                        </p:tgtEl>
                                        <p:attrNameLst>
                                          <p:attrName>style.visibility</p:attrName>
                                        </p:attrNameLst>
                                      </p:cBhvr>
                                      <p:to>
                                        <p:strVal val="hidden"/>
                                      </p:to>
                                    </p:set>
                                  </p:childTnLst>
                                </p:cTn>
                              </p:par>
                            </p:childTnLst>
                          </p:cTn>
                        </p:par>
                        <p:par>
                          <p:cTn id="27" fill="hold" nodeType="afterGroup">
                            <p:stCondLst>
                              <p:cond delay="9000"/>
                            </p:stCondLst>
                            <p:childTnLst>
                              <p:par>
                                <p:cTn id="28" presetID="9" presetClass="exit" presetSubtype="0" fill="hold" nodeType="afterEffect">
                                  <p:stCondLst>
                                    <p:cond delay="0"/>
                                  </p:stCondLst>
                                  <p:childTnLst>
                                    <p:animEffect transition="out" filter="dissolve">
                                      <p:cBhvr>
                                        <p:cTn id="29" dur="500"/>
                                        <p:tgtEl>
                                          <p:spTgt spid="1416201"/>
                                        </p:tgtEl>
                                      </p:cBhvr>
                                    </p:animEffect>
                                    <p:set>
                                      <p:cBhvr>
                                        <p:cTn id="30" dur="1" fill="hold">
                                          <p:stCondLst>
                                            <p:cond delay="499"/>
                                          </p:stCondLst>
                                        </p:cTn>
                                        <p:tgtEl>
                                          <p:spTgt spid="1416201"/>
                                        </p:tgtEl>
                                        <p:attrNameLst>
                                          <p:attrName>style.visibility</p:attrName>
                                        </p:attrNameLst>
                                      </p:cBhvr>
                                      <p:to>
                                        <p:strVal val="hidden"/>
                                      </p:to>
                                    </p:set>
                                  </p:childTnLst>
                                </p:cTn>
                              </p:par>
                            </p:childTnLst>
                          </p:cTn>
                        </p:par>
                        <p:par>
                          <p:cTn id="31" fill="hold" nodeType="afterGroup">
                            <p:stCondLst>
                              <p:cond delay="9500"/>
                            </p:stCondLst>
                            <p:childTnLst>
                              <p:par>
                                <p:cTn id="32" presetID="9" presetClass="entr" presetSubtype="0" fill="hold" nodeType="afterEffect">
                                  <p:stCondLst>
                                    <p:cond delay="0"/>
                                  </p:stCondLst>
                                  <p:childTnLst>
                                    <p:set>
                                      <p:cBhvr>
                                        <p:cTn id="33" dur="1" fill="hold">
                                          <p:stCondLst>
                                            <p:cond delay="0"/>
                                          </p:stCondLst>
                                        </p:cTn>
                                        <p:tgtEl>
                                          <p:spTgt spid="1416203"/>
                                        </p:tgtEl>
                                        <p:attrNameLst>
                                          <p:attrName>style.visibility</p:attrName>
                                        </p:attrNameLst>
                                      </p:cBhvr>
                                      <p:to>
                                        <p:strVal val="visible"/>
                                      </p:to>
                                    </p:set>
                                    <p:animEffect transition="in" filter="dissolve">
                                      <p:cBhvr>
                                        <p:cTn id="34" dur="500"/>
                                        <p:tgtEl>
                                          <p:spTgt spid="1416203"/>
                                        </p:tgtEl>
                                      </p:cBhvr>
                                    </p:animEffect>
                                  </p:childTnLst>
                                </p:cTn>
                              </p:par>
                            </p:childTnLst>
                          </p:cTn>
                        </p:par>
                        <p:par>
                          <p:cTn id="35" fill="hold" nodeType="afterGroup">
                            <p:stCondLst>
                              <p:cond delay="10000"/>
                            </p:stCondLst>
                            <p:childTnLst>
                              <p:par>
                                <p:cTn id="36" presetID="0" presetClass="path" presetSubtype="0" accel="50000" decel="50000" fill="hold" nodeType="afterEffect">
                                  <p:stCondLst>
                                    <p:cond delay="0"/>
                                  </p:stCondLst>
                                  <p:childTnLst>
                                    <p:animMotion origin="layout" path="M 3.05556E-6 6.0592E-6 L 0.04549 0.08488 L -0.02205 0.23197 L -0.13507 0.11957 " pathEditMode="relative" ptsTypes="AAAA">
                                      <p:cBhvr>
                                        <p:cTn id="37" dur="2000" fill="hold"/>
                                        <p:tgtEl>
                                          <p:spTgt spid="1416203"/>
                                        </p:tgtEl>
                                        <p:attrNameLst>
                                          <p:attrName>ppt_x</p:attrName>
                                          <p:attrName>ppt_y</p:attrName>
                                        </p:attrNameLst>
                                      </p:cBhvr>
                                    </p:animMotion>
                                  </p:childTnLst>
                                </p:cTn>
                              </p:par>
                            </p:childTnLst>
                          </p:cTn>
                        </p:par>
                        <p:par>
                          <p:cTn id="38" fill="hold" nodeType="afterGroup">
                            <p:stCondLst>
                              <p:cond delay="12000"/>
                            </p:stCondLst>
                            <p:childTnLst>
                              <p:par>
                                <p:cTn id="39" presetID="9" presetClass="exit" presetSubtype="0" fill="hold" nodeType="afterEffect">
                                  <p:stCondLst>
                                    <p:cond delay="0"/>
                                  </p:stCondLst>
                                  <p:childTnLst>
                                    <p:animEffect transition="out" filter="dissolve">
                                      <p:cBhvr>
                                        <p:cTn id="40" dur="500"/>
                                        <p:tgtEl>
                                          <p:spTgt spid="1416203"/>
                                        </p:tgtEl>
                                      </p:cBhvr>
                                    </p:animEffect>
                                    <p:set>
                                      <p:cBhvr>
                                        <p:cTn id="41" dur="1" fill="hold">
                                          <p:stCondLst>
                                            <p:cond delay="499"/>
                                          </p:stCondLst>
                                        </p:cTn>
                                        <p:tgtEl>
                                          <p:spTgt spid="1416203"/>
                                        </p:tgtEl>
                                        <p:attrNameLst>
                                          <p:attrName>style.visibility</p:attrName>
                                        </p:attrNameLst>
                                      </p:cBhvr>
                                      <p:to>
                                        <p:strVal val="hidden"/>
                                      </p:to>
                                    </p:set>
                                  </p:childTnLst>
                                </p:cTn>
                              </p:par>
                            </p:childTnLst>
                          </p:cTn>
                        </p:par>
                        <p:par>
                          <p:cTn id="42" fill="hold" nodeType="afterGroup">
                            <p:stCondLst>
                              <p:cond delay="12500"/>
                            </p:stCondLst>
                            <p:childTnLst>
                              <p:par>
                                <p:cTn id="43" presetID="9" presetClass="entr" presetSubtype="0" fill="hold" nodeType="afterEffect">
                                  <p:stCondLst>
                                    <p:cond delay="0"/>
                                  </p:stCondLst>
                                  <p:childTnLst>
                                    <p:set>
                                      <p:cBhvr>
                                        <p:cTn id="44" dur="1" fill="hold">
                                          <p:stCondLst>
                                            <p:cond delay="0"/>
                                          </p:stCondLst>
                                        </p:cTn>
                                        <p:tgtEl>
                                          <p:spTgt spid="1416204"/>
                                        </p:tgtEl>
                                        <p:attrNameLst>
                                          <p:attrName>style.visibility</p:attrName>
                                        </p:attrNameLst>
                                      </p:cBhvr>
                                      <p:to>
                                        <p:strVal val="visible"/>
                                      </p:to>
                                    </p:set>
                                    <p:animEffect transition="in" filter="dissolve">
                                      <p:cBhvr>
                                        <p:cTn id="45" dur="500"/>
                                        <p:tgtEl>
                                          <p:spTgt spid="1416204"/>
                                        </p:tgtEl>
                                      </p:cBhvr>
                                    </p:animEffect>
                                  </p:childTnLst>
                                </p:cTn>
                              </p:par>
                            </p:childTnLst>
                          </p:cTn>
                        </p:par>
                        <p:par>
                          <p:cTn id="46" fill="hold" nodeType="afterGroup">
                            <p:stCondLst>
                              <p:cond delay="13000"/>
                            </p:stCondLst>
                            <p:childTnLst>
                              <p:par>
                                <p:cTn id="47" presetID="0" presetClass="path" presetSubtype="0" accel="50000" decel="50000" fill="hold" nodeType="afterEffect">
                                  <p:stCondLst>
                                    <p:cond delay="0"/>
                                  </p:stCondLst>
                                  <p:childTnLst>
                                    <p:animMotion origin="layout" path="M -2.77778E-7 9.89824E-7 L 0.11441 0.10546 L 0.18698 -0.03631 L 0.13247 -0.12812 " pathEditMode="relative" ptsTypes="AAAA">
                                      <p:cBhvr>
                                        <p:cTn id="48" dur="2000" fill="hold"/>
                                        <p:tgtEl>
                                          <p:spTgt spid="1416204"/>
                                        </p:tgtEl>
                                        <p:attrNameLst>
                                          <p:attrName>ppt_x</p:attrName>
                                          <p:attrName>ppt_y</p:attrName>
                                        </p:attrNameLst>
                                      </p:cBhvr>
                                    </p:animMotion>
                                  </p:childTnLst>
                                </p:cTn>
                              </p:par>
                            </p:childTnLst>
                          </p:cTn>
                        </p:par>
                        <p:par>
                          <p:cTn id="49" fill="hold" nodeType="afterGroup">
                            <p:stCondLst>
                              <p:cond delay="15000"/>
                            </p:stCondLst>
                            <p:childTnLst>
                              <p:par>
                                <p:cTn id="50" presetID="9" presetClass="exit" presetSubtype="0" fill="hold" nodeType="afterEffect">
                                  <p:stCondLst>
                                    <p:cond delay="0"/>
                                  </p:stCondLst>
                                  <p:childTnLst>
                                    <p:animEffect transition="out" filter="dissolve">
                                      <p:cBhvr>
                                        <p:cTn id="51" dur="500"/>
                                        <p:tgtEl>
                                          <p:spTgt spid="1416204"/>
                                        </p:tgtEl>
                                      </p:cBhvr>
                                    </p:animEffect>
                                    <p:set>
                                      <p:cBhvr>
                                        <p:cTn id="52" dur="1" fill="hold">
                                          <p:stCondLst>
                                            <p:cond delay="499"/>
                                          </p:stCondLst>
                                        </p:cTn>
                                        <p:tgtEl>
                                          <p:spTgt spid="1416204"/>
                                        </p:tgtEl>
                                        <p:attrNameLst>
                                          <p:attrName>style.visibility</p:attrName>
                                        </p:attrNameLst>
                                      </p:cBhvr>
                                      <p:to>
                                        <p:strVal val="hidden"/>
                                      </p:to>
                                    </p:set>
                                  </p:childTnLst>
                                </p:cTn>
                              </p:par>
                            </p:childTnLst>
                          </p:cTn>
                        </p:par>
                        <p:par>
                          <p:cTn id="53" fill="hold" nodeType="afterGroup">
                            <p:stCondLst>
                              <p:cond delay="15500"/>
                            </p:stCondLst>
                            <p:childTnLst>
                              <p:par>
                                <p:cTn id="54" presetID="9" presetClass="entr" presetSubtype="0" fill="hold" nodeType="afterEffect">
                                  <p:stCondLst>
                                    <p:cond delay="0"/>
                                  </p:stCondLst>
                                  <p:childTnLst>
                                    <p:set>
                                      <p:cBhvr>
                                        <p:cTn id="55" dur="1" fill="hold">
                                          <p:stCondLst>
                                            <p:cond delay="0"/>
                                          </p:stCondLst>
                                        </p:cTn>
                                        <p:tgtEl>
                                          <p:spTgt spid="1416205"/>
                                        </p:tgtEl>
                                        <p:attrNameLst>
                                          <p:attrName>style.visibility</p:attrName>
                                        </p:attrNameLst>
                                      </p:cBhvr>
                                      <p:to>
                                        <p:strVal val="visible"/>
                                      </p:to>
                                    </p:set>
                                    <p:animEffect transition="in" filter="dissolve">
                                      <p:cBhvr>
                                        <p:cTn id="56" dur="500"/>
                                        <p:tgtEl>
                                          <p:spTgt spid="1416205"/>
                                        </p:tgtEl>
                                      </p:cBhvr>
                                    </p:animEffect>
                                  </p:childTnLst>
                                </p:cTn>
                              </p:par>
                            </p:childTnLst>
                          </p:cTn>
                        </p:par>
                        <p:par>
                          <p:cTn id="57" fill="hold" nodeType="afterGroup">
                            <p:stCondLst>
                              <p:cond delay="16000"/>
                            </p:stCondLst>
                            <p:childTnLst>
                              <p:par>
                                <p:cTn id="58" presetID="0" presetClass="path" presetSubtype="0" accel="50000" decel="50000" fill="hold" nodeType="afterEffect">
                                  <p:stCondLst>
                                    <p:cond delay="0"/>
                                  </p:stCondLst>
                                  <p:childTnLst>
                                    <p:animMotion origin="layout" path="M 8.33333E-7 2.53469E-6 L -0.06754 0.09852 L -0.0026 0.24399 L 0.1 0.2352 " pathEditMode="relative" ptsTypes="AAAA">
                                      <p:cBhvr>
                                        <p:cTn id="59" dur="2000" fill="hold"/>
                                        <p:tgtEl>
                                          <p:spTgt spid="1416205"/>
                                        </p:tgtEl>
                                        <p:attrNameLst>
                                          <p:attrName>ppt_x</p:attrName>
                                          <p:attrName>ppt_y</p:attrName>
                                        </p:attrNameLst>
                                      </p:cBhvr>
                                    </p:animMotion>
                                  </p:childTnLst>
                                </p:cTn>
                              </p:par>
                            </p:childTnLst>
                          </p:cTn>
                        </p:par>
                        <p:par>
                          <p:cTn id="60" fill="hold" nodeType="afterGroup">
                            <p:stCondLst>
                              <p:cond delay="18000"/>
                            </p:stCondLst>
                            <p:childTnLst>
                              <p:par>
                                <p:cTn id="61" presetID="9" presetClass="exit" presetSubtype="0" fill="hold" nodeType="afterEffect">
                                  <p:stCondLst>
                                    <p:cond delay="0"/>
                                  </p:stCondLst>
                                  <p:childTnLst>
                                    <p:animEffect transition="out" filter="dissolve">
                                      <p:cBhvr>
                                        <p:cTn id="62" dur="500"/>
                                        <p:tgtEl>
                                          <p:spTgt spid="1416205"/>
                                        </p:tgtEl>
                                      </p:cBhvr>
                                    </p:animEffect>
                                    <p:set>
                                      <p:cBhvr>
                                        <p:cTn id="63" dur="1" fill="hold">
                                          <p:stCondLst>
                                            <p:cond delay="499"/>
                                          </p:stCondLst>
                                        </p:cTn>
                                        <p:tgtEl>
                                          <p:spTgt spid="1416205"/>
                                        </p:tgtEl>
                                        <p:attrNameLst>
                                          <p:attrName>style.visibility</p:attrName>
                                        </p:attrNameLst>
                                      </p:cBhvr>
                                      <p:to>
                                        <p:strVal val="hidden"/>
                                      </p:to>
                                    </p:set>
                                  </p:childTnLst>
                                </p:cTn>
                              </p:par>
                            </p:childTnLst>
                          </p:cTn>
                        </p:par>
                        <p:par>
                          <p:cTn id="64" fill="hold" nodeType="afterGroup">
                            <p:stCondLst>
                              <p:cond delay="18500"/>
                            </p:stCondLst>
                            <p:childTnLst>
                              <p:par>
                                <p:cTn id="65" presetID="9" presetClass="entr" presetSubtype="0" fill="hold" nodeType="afterEffect">
                                  <p:stCondLst>
                                    <p:cond delay="0"/>
                                  </p:stCondLst>
                                  <p:childTnLst>
                                    <p:set>
                                      <p:cBhvr>
                                        <p:cTn id="66" dur="1" fill="hold">
                                          <p:stCondLst>
                                            <p:cond delay="0"/>
                                          </p:stCondLst>
                                        </p:cTn>
                                        <p:tgtEl>
                                          <p:spTgt spid="1416206"/>
                                        </p:tgtEl>
                                        <p:attrNameLst>
                                          <p:attrName>style.visibility</p:attrName>
                                        </p:attrNameLst>
                                      </p:cBhvr>
                                      <p:to>
                                        <p:strVal val="visible"/>
                                      </p:to>
                                    </p:set>
                                    <p:animEffect transition="in" filter="dissolve">
                                      <p:cBhvr>
                                        <p:cTn id="67" dur="500"/>
                                        <p:tgtEl>
                                          <p:spTgt spid="1416206"/>
                                        </p:tgtEl>
                                      </p:cBhvr>
                                    </p:animEffect>
                                  </p:childTnLst>
                                </p:cTn>
                              </p:par>
                            </p:childTnLst>
                          </p:cTn>
                        </p:par>
                        <p:par>
                          <p:cTn id="68" fill="hold" nodeType="afterGroup">
                            <p:stCondLst>
                              <p:cond delay="19000"/>
                            </p:stCondLst>
                            <p:childTnLst>
                              <p:par>
                                <p:cTn id="69" presetID="0" presetClass="path" presetSubtype="0" accel="50000" decel="50000" fill="hold" nodeType="afterEffect">
                                  <p:stCondLst>
                                    <p:cond delay="0"/>
                                  </p:stCondLst>
                                  <p:childTnLst>
                                    <p:animMotion origin="layout" path="M -5.27778E-6 5.92044E-6 L -0.0948 5.92044E-6 L -0.15713 -0.15055 L -0.0948 -0.24051 " pathEditMode="relative" ptsTypes="AAAA">
                                      <p:cBhvr>
                                        <p:cTn id="70" dur="2000" fill="hold"/>
                                        <p:tgtEl>
                                          <p:spTgt spid="1416206"/>
                                        </p:tgtEl>
                                        <p:attrNameLst>
                                          <p:attrName>ppt_x</p:attrName>
                                          <p:attrName>ppt_y</p:attrName>
                                        </p:attrNameLst>
                                      </p:cBhvr>
                                    </p:animMotion>
                                  </p:childTnLst>
                                </p:cTn>
                              </p:par>
                            </p:childTnLst>
                          </p:cTn>
                        </p:par>
                        <p:par>
                          <p:cTn id="71" fill="hold" nodeType="afterGroup">
                            <p:stCondLst>
                              <p:cond delay="21000"/>
                            </p:stCondLst>
                            <p:childTnLst>
                              <p:par>
                                <p:cTn id="72" presetID="9" presetClass="exit" presetSubtype="0" fill="hold" nodeType="afterEffect">
                                  <p:stCondLst>
                                    <p:cond delay="0"/>
                                  </p:stCondLst>
                                  <p:childTnLst>
                                    <p:animEffect transition="out" filter="dissolve">
                                      <p:cBhvr>
                                        <p:cTn id="73" dur="500"/>
                                        <p:tgtEl>
                                          <p:spTgt spid="1416206"/>
                                        </p:tgtEl>
                                      </p:cBhvr>
                                    </p:animEffect>
                                    <p:set>
                                      <p:cBhvr>
                                        <p:cTn id="74" dur="1" fill="hold">
                                          <p:stCondLst>
                                            <p:cond delay="499"/>
                                          </p:stCondLst>
                                        </p:cTn>
                                        <p:tgtEl>
                                          <p:spTgt spid="1416206"/>
                                        </p:tgtEl>
                                        <p:attrNameLst>
                                          <p:attrName>style.visibility</p:attrName>
                                        </p:attrNameLst>
                                      </p:cBhvr>
                                      <p:to>
                                        <p:strVal val="hidden"/>
                                      </p:to>
                                    </p:set>
                                  </p:childTnLst>
                                </p:cTn>
                              </p:par>
                            </p:childTnLst>
                          </p:cTn>
                        </p:par>
                        <p:par>
                          <p:cTn id="75" fill="hold" nodeType="afterGroup">
                            <p:stCondLst>
                              <p:cond delay="21500"/>
                            </p:stCondLst>
                            <p:childTnLst>
                              <p:par>
                                <p:cTn id="76" presetID="9" presetClass="entr" presetSubtype="0" fill="hold" nodeType="afterEffect">
                                  <p:stCondLst>
                                    <p:cond delay="0"/>
                                  </p:stCondLst>
                                  <p:childTnLst>
                                    <p:set>
                                      <p:cBhvr>
                                        <p:cTn id="77" dur="1" fill="hold">
                                          <p:stCondLst>
                                            <p:cond delay="0"/>
                                          </p:stCondLst>
                                        </p:cTn>
                                        <p:tgtEl>
                                          <p:spTgt spid="1416207"/>
                                        </p:tgtEl>
                                        <p:attrNameLst>
                                          <p:attrName>style.visibility</p:attrName>
                                        </p:attrNameLst>
                                      </p:cBhvr>
                                      <p:to>
                                        <p:strVal val="visible"/>
                                      </p:to>
                                    </p:set>
                                    <p:animEffect transition="in" filter="dissolve">
                                      <p:cBhvr>
                                        <p:cTn id="78" dur="500"/>
                                        <p:tgtEl>
                                          <p:spTgt spid="1416207"/>
                                        </p:tgtEl>
                                      </p:cBhvr>
                                    </p:animEffect>
                                  </p:childTnLst>
                                </p:cTn>
                              </p:par>
                            </p:childTnLst>
                          </p:cTn>
                        </p:par>
                        <p:par>
                          <p:cTn id="79" fill="hold" nodeType="afterGroup">
                            <p:stCondLst>
                              <p:cond delay="22000"/>
                            </p:stCondLst>
                            <p:childTnLst>
                              <p:par>
                                <p:cTn id="80" presetID="0" presetClass="path" presetSubtype="0" accel="50000" decel="50000" fill="hold" nodeType="afterEffect">
                                  <p:stCondLst>
                                    <p:cond delay="0"/>
                                  </p:stCondLst>
                                  <p:childTnLst>
                                    <p:animMotion origin="layout" path="M 3.05556E-6 -6.89177E-6 L -0.06632 0.07261 L 3.05556E-6 0.21276 L 0.11424 0.21623 " pathEditMode="relative" ptsTypes="AAAA">
                                      <p:cBhvr>
                                        <p:cTn id="81" dur="2000" fill="hold"/>
                                        <p:tgtEl>
                                          <p:spTgt spid="1416207"/>
                                        </p:tgtEl>
                                        <p:attrNameLst>
                                          <p:attrName>ppt_x</p:attrName>
                                          <p:attrName>ppt_y</p:attrName>
                                        </p:attrNameLst>
                                      </p:cBhvr>
                                    </p:animMotion>
                                  </p:childTnLst>
                                </p:cTn>
                              </p:par>
                            </p:childTnLst>
                          </p:cTn>
                        </p:par>
                        <p:par>
                          <p:cTn id="82" fill="hold" nodeType="afterGroup">
                            <p:stCondLst>
                              <p:cond delay="24000"/>
                            </p:stCondLst>
                            <p:childTnLst>
                              <p:par>
                                <p:cTn id="83" presetID="9" presetClass="exit" presetSubtype="0" fill="hold" nodeType="afterEffect">
                                  <p:stCondLst>
                                    <p:cond delay="0"/>
                                  </p:stCondLst>
                                  <p:childTnLst>
                                    <p:animEffect transition="out" filter="dissolve">
                                      <p:cBhvr>
                                        <p:cTn id="84" dur="500"/>
                                        <p:tgtEl>
                                          <p:spTgt spid="1416207"/>
                                        </p:tgtEl>
                                      </p:cBhvr>
                                    </p:animEffect>
                                    <p:set>
                                      <p:cBhvr>
                                        <p:cTn id="85" dur="1" fill="hold">
                                          <p:stCondLst>
                                            <p:cond delay="499"/>
                                          </p:stCondLst>
                                        </p:cTn>
                                        <p:tgtEl>
                                          <p:spTgt spid="1416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p:txBody>
          <a:bodyPr/>
          <a:lstStyle/>
          <a:p>
            <a:pPr eaLnBrk="1" hangingPunct="1">
              <a:lnSpc>
                <a:spcPct val="130000"/>
              </a:lnSpc>
            </a:pPr>
            <a:r>
              <a:rPr lang="en-US" altLang="zh-CN" smtClean="0"/>
              <a:t>Switching</a:t>
            </a:r>
          </a:p>
          <a:p>
            <a:pPr eaLnBrk="1" hangingPunct="1">
              <a:lnSpc>
                <a:spcPct val="130000"/>
              </a:lnSpc>
            </a:pPr>
            <a:r>
              <a:rPr lang="en-US" altLang="zh-CN" smtClean="0"/>
              <a:t>The Spanning-Tree Protocol</a:t>
            </a:r>
          </a:p>
          <a:p>
            <a:pPr eaLnBrk="1" hangingPunct="1">
              <a:lnSpc>
                <a:spcPct val="130000"/>
              </a:lnSpc>
            </a:pPr>
            <a:r>
              <a:rPr lang="en-US" altLang="zh-CN" smtClean="0">
                <a:solidFill>
                  <a:schemeClr val="folHlink"/>
                </a:solidFill>
              </a:rPr>
              <a:t>VLAN</a:t>
            </a:r>
          </a:p>
          <a:p>
            <a:pPr lvl="1" eaLnBrk="1" hangingPunct="1">
              <a:lnSpc>
                <a:spcPct val="130000"/>
              </a:lnSpc>
            </a:pPr>
            <a:r>
              <a:rPr lang="en-US" altLang="zh-CN" smtClean="0"/>
              <a:t>Introduction of VLAN</a:t>
            </a:r>
          </a:p>
          <a:p>
            <a:pPr lvl="1" eaLnBrk="1" hangingPunct="1">
              <a:lnSpc>
                <a:spcPct val="130000"/>
              </a:lnSpc>
            </a:pPr>
            <a:r>
              <a:rPr lang="en-US" altLang="zh-CN" smtClean="0">
                <a:solidFill>
                  <a:schemeClr val="folHlink"/>
                </a:solidFill>
              </a:rPr>
              <a:t>VLAN Architecture</a:t>
            </a:r>
          </a:p>
          <a:p>
            <a:pPr lvl="1" eaLnBrk="1" hangingPunct="1">
              <a:lnSpc>
                <a:spcPct val="130000"/>
              </a:lnSpc>
            </a:pPr>
            <a:r>
              <a:rPr lang="en-US" altLang="zh-CN" smtClean="0"/>
              <a:t>VLAN Implementation</a:t>
            </a:r>
          </a:p>
          <a:p>
            <a:pPr lvl="1" eaLnBrk="1" hangingPunct="1">
              <a:lnSpc>
                <a:spcPct val="130000"/>
              </a:lnSpc>
            </a:pPr>
            <a:r>
              <a:rPr lang="en-US" altLang="zh-CN" smtClean="0"/>
              <a:t>Routing Between VLANs </a:t>
            </a:r>
            <a:endParaRPr lang="en-US" altLang="zh-CN" smtClean="0">
              <a:solidFill>
                <a:schemeClr val="folHlink"/>
              </a:solidFill>
            </a:endParaRPr>
          </a:p>
        </p:txBody>
      </p:sp>
      <p:sp>
        <p:nvSpPr>
          <p:cNvPr id="45059" name="Rectangle 3"/>
          <p:cNvSpPr>
            <a:spLocks noGrp="1" noChangeArrowheads="1"/>
          </p:cNvSpPr>
          <p:nvPr>
            <p:ph type="title"/>
          </p:nvPr>
        </p:nvSpPr>
        <p:spPr/>
        <p:txBody>
          <a:bodyPr/>
          <a:lstStyle/>
          <a:p>
            <a:pPr eaLnBrk="1" hangingPunct="1"/>
            <a:r>
              <a:rPr lang="en-US" altLang="zh-CN" smtClean="0"/>
              <a:t>Table of Contents</a:t>
            </a:r>
          </a:p>
        </p:txBody>
      </p:sp>
      <p:sp>
        <p:nvSpPr>
          <p:cNvPr id="45060" name="Rectangle 4"/>
          <p:cNvSpPr>
            <a:spLocks noChangeArrowheads="1"/>
          </p:cNvSpPr>
          <p:nvPr/>
        </p:nvSpPr>
        <p:spPr bwMode="auto">
          <a:xfrm>
            <a:off x="654050" y="3289300"/>
            <a:ext cx="82200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VLANs Across the Backbone</a:t>
            </a:r>
          </a:p>
        </p:txBody>
      </p:sp>
      <p:sp>
        <p:nvSpPr>
          <p:cNvPr id="46083" name="Rectangle 3"/>
          <p:cNvSpPr>
            <a:spLocks noGrp="1" noChangeArrowheads="1"/>
          </p:cNvSpPr>
          <p:nvPr>
            <p:ph type="body" idx="1"/>
          </p:nvPr>
        </p:nvSpPr>
        <p:spPr>
          <a:xfrm>
            <a:off x="250825" y="1628775"/>
            <a:ext cx="4040188" cy="4267200"/>
          </a:xfrm>
        </p:spPr>
        <p:txBody>
          <a:bodyPr/>
          <a:lstStyle/>
          <a:p>
            <a:pPr marL="400050" lvl="1" indent="-285750" eaLnBrk="1" hangingPunct="1"/>
            <a:r>
              <a:rPr lang="en-US" altLang="zh-CN" sz="2400" dirty="0" smtClean="0"/>
              <a:t>VLAN configuration needs to support backbone transport of data between interconnected routers and switches.</a:t>
            </a:r>
          </a:p>
          <a:p>
            <a:pPr marL="400050" lvl="1" indent="-285750" eaLnBrk="1" hangingPunct="1"/>
            <a:r>
              <a:rPr lang="en-US" altLang="zh-CN" sz="2400" dirty="0" smtClean="0"/>
              <a:t>The backbone is the area used for inter-VLAN communication</a:t>
            </a:r>
          </a:p>
          <a:p>
            <a:pPr marL="400050" lvl="1" indent="-285750" eaLnBrk="1" hangingPunct="1"/>
            <a:r>
              <a:rPr lang="en-US" altLang="zh-CN" sz="2400" dirty="0" smtClean="0"/>
              <a:t>The backbone should be high-speed links, typically 100Mbps or greater</a:t>
            </a:r>
          </a:p>
        </p:txBody>
      </p:sp>
      <p:pic>
        <p:nvPicPr>
          <p:cNvPr id="70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773238"/>
            <a:ext cx="493236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0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t>Router</a:t>
            </a:r>
            <a:r>
              <a:rPr lang="en-US" altLang="zh-CN" smtClean="0">
                <a:latin typeface="Arial Black" pitchFamily="34" charset="0"/>
              </a:rPr>
              <a:t>’</a:t>
            </a:r>
            <a:r>
              <a:rPr lang="en-US" altLang="zh-CN" smtClean="0"/>
              <a:t>s Role in a VLAN</a:t>
            </a:r>
          </a:p>
        </p:txBody>
      </p:sp>
      <p:sp>
        <p:nvSpPr>
          <p:cNvPr id="47107" name="Rectangle 3"/>
          <p:cNvSpPr>
            <a:spLocks noGrp="1" noChangeArrowheads="1"/>
          </p:cNvSpPr>
          <p:nvPr>
            <p:ph type="body" idx="1"/>
          </p:nvPr>
        </p:nvSpPr>
        <p:spPr/>
        <p:txBody>
          <a:bodyPr/>
          <a:lstStyle/>
          <a:p>
            <a:pPr eaLnBrk="1" hangingPunct="1"/>
            <a:r>
              <a:rPr lang="en-US" altLang="zh-CN" smtClean="0"/>
              <a:t>A router provides connection between different VLANs</a:t>
            </a:r>
          </a:p>
          <a:p>
            <a:pPr eaLnBrk="1" hangingPunct="1"/>
            <a:r>
              <a:rPr lang="en-US" altLang="zh-CN" smtClean="0"/>
              <a:t>For example, you have VLAN1 and VLAN2.</a:t>
            </a:r>
          </a:p>
          <a:p>
            <a:pPr lvl="1" eaLnBrk="1" hangingPunct="1"/>
            <a:r>
              <a:rPr lang="en-US" altLang="zh-CN" smtClean="0"/>
              <a:t>Within the switch, users on separate VLANs cannot talk to each other (benefit of a VLAN!)</a:t>
            </a:r>
          </a:p>
          <a:p>
            <a:pPr lvl="1" eaLnBrk="1" hangingPunct="1"/>
            <a:r>
              <a:rPr lang="en-US" altLang="zh-CN" smtClean="0"/>
              <a:t>However, users on VLAN1 can email users on VLAN2 but they need a router to do it.</a:t>
            </a:r>
          </a:p>
          <a:p>
            <a:pPr lvl="1" eaLnBrk="1" hangingPunct="1"/>
            <a:endParaRPr lang="en-US" altLang="zh-CN" smtClean="0"/>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574675" y="304800"/>
            <a:ext cx="8426450" cy="1216025"/>
          </a:xfrm>
        </p:spPr>
        <p:txBody>
          <a:bodyPr/>
          <a:lstStyle/>
          <a:p>
            <a:pPr eaLnBrk="1" hangingPunct="1"/>
            <a:r>
              <a:rPr lang="en-US" altLang="zh-CN" smtClean="0"/>
              <a:t>How Frames are Used in a VLAN</a:t>
            </a:r>
          </a:p>
        </p:txBody>
      </p:sp>
      <p:sp>
        <p:nvSpPr>
          <p:cNvPr id="705539" name="Rectangle 3"/>
          <p:cNvSpPr>
            <a:spLocks noGrp="1" noChangeArrowheads="1"/>
          </p:cNvSpPr>
          <p:nvPr>
            <p:ph type="body" idx="1"/>
          </p:nvPr>
        </p:nvSpPr>
        <p:spPr>
          <a:xfrm>
            <a:off x="250825" y="1752600"/>
            <a:ext cx="4298950" cy="4267200"/>
          </a:xfrm>
        </p:spPr>
        <p:txBody>
          <a:bodyPr/>
          <a:lstStyle/>
          <a:p>
            <a:pPr eaLnBrk="1" hangingPunct="1">
              <a:lnSpc>
                <a:spcPct val="90000"/>
              </a:lnSpc>
            </a:pPr>
            <a:r>
              <a:rPr lang="en-US" altLang="zh-CN" sz="2000" smtClean="0"/>
              <a:t>Switches make filtering and forwarding decisions based on data in the frame.</a:t>
            </a:r>
          </a:p>
          <a:p>
            <a:pPr eaLnBrk="1" hangingPunct="1">
              <a:lnSpc>
                <a:spcPct val="90000"/>
              </a:lnSpc>
            </a:pPr>
            <a:r>
              <a:rPr lang="en-US" altLang="zh-CN" sz="2000" smtClean="0"/>
              <a:t>There are two techniques used.</a:t>
            </a:r>
          </a:p>
          <a:p>
            <a:pPr lvl="1" eaLnBrk="1" hangingPunct="1">
              <a:lnSpc>
                <a:spcPct val="90000"/>
              </a:lnSpc>
            </a:pPr>
            <a:r>
              <a:rPr lang="en-US" altLang="zh-CN" sz="2000" u="sng" smtClean="0"/>
              <a:t>Frame Filtering</a:t>
            </a:r>
            <a:r>
              <a:rPr lang="en-US" altLang="zh-CN" sz="2000" smtClean="0"/>
              <a:t>--examines particular information about each frame (MAC address or layer 3 protocol type) </a:t>
            </a:r>
          </a:p>
          <a:p>
            <a:pPr lvl="1" eaLnBrk="1" hangingPunct="1">
              <a:lnSpc>
                <a:spcPct val="90000"/>
              </a:lnSpc>
            </a:pPr>
            <a:r>
              <a:rPr lang="en-US" altLang="zh-CN" sz="2000" u="sng" smtClean="0"/>
              <a:t>Frame Tagging</a:t>
            </a:r>
            <a:r>
              <a:rPr lang="en-US" altLang="zh-CN" sz="2000" smtClean="0"/>
              <a:t>--places a unique identifier in the header of each frame as it is forwarded throughout the network backbone. </a:t>
            </a:r>
          </a:p>
        </p:txBody>
      </p:sp>
      <p:pic>
        <p:nvPicPr>
          <p:cNvPr id="70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150" y="1803400"/>
            <a:ext cx="464185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05538"/>
                                        </p:tgtEl>
                                        <p:attrNameLst>
                                          <p:attrName>style.visibility</p:attrName>
                                        </p:attrNameLst>
                                      </p:cBhvr>
                                      <p:to>
                                        <p:strVal val="visible"/>
                                      </p:to>
                                    </p:set>
                                    <p:animEffect transition="in" filter="checkerboard(across)">
                                      <p:cBhvr>
                                        <p:cTn id="7" dur="500"/>
                                        <p:tgtEl>
                                          <p:spTgt spid="705538"/>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05539"/>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70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8" grpId="0" autoUpdateAnimBg="0"/>
      <p:bldP spid="70553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Frame Filtering</a:t>
            </a:r>
          </a:p>
        </p:txBody>
      </p:sp>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0213"/>
            <a:ext cx="9144000"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Frame Tagging</a:t>
            </a:r>
          </a:p>
        </p:txBody>
      </p:sp>
      <p:sp>
        <p:nvSpPr>
          <p:cNvPr id="50179" name="Rectangle 3"/>
          <p:cNvSpPr>
            <a:spLocks noGrp="1" noChangeArrowheads="1"/>
          </p:cNvSpPr>
          <p:nvPr>
            <p:ph type="body" idx="1"/>
          </p:nvPr>
        </p:nvSpPr>
        <p:spPr>
          <a:xfrm>
            <a:off x="611188" y="1844675"/>
            <a:ext cx="7794625" cy="4171950"/>
          </a:xfrm>
          <a:noFill/>
        </p:spPr>
        <p:txBody>
          <a:bodyPr/>
          <a:lstStyle/>
          <a:p>
            <a:pPr eaLnBrk="1" hangingPunct="1"/>
            <a:r>
              <a:rPr lang="en-US" altLang="zh-CN" sz="2600" dirty="0" smtClean="0"/>
              <a:t>Frame tagging implementation process:</a:t>
            </a:r>
          </a:p>
          <a:p>
            <a:pPr lvl="1" eaLnBrk="1" hangingPunct="1"/>
            <a:r>
              <a:rPr lang="en-US" altLang="zh-CN" sz="2200" dirty="0" smtClean="0"/>
              <a:t>Places a VLAN identifier in the header of each frame as it is forwarded throughout the network backbone.</a:t>
            </a:r>
          </a:p>
          <a:p>
            <a:pPr lvl="1" eaLnBrk="1" hangingPunct="1"/>
            <a:r>
              <a:rPr lang="en-US" altLang="zh-CN" sz="2200" dirty="0" smtClean="0"/>
              <a:t>The identifier is understood and examined by each switch.</a:t>
            </a:r>
          </a:p>
          <a:p>
            <a:pPr lvl="1" eaLnBrk="1" hangingPunct="1"/>
            <a:r>
              <a:rPr lang="en-US" altLang="zh-CN" sz="2200" dirty="0" smtClean="0"/>
              <a:t>When the frame exits the network backbone, the switch removes the identifier before the frame is transmitted to the target end station.</a:t>
            </a:r>
          </a:p>
          <a:p>
            <a:pPr eaLnBrk="1" hangingPunct="1"/>
            <a:r>
              <a:rPr lang="en-US" altLang="zh-CN" sz="2600" dirty="0" smtClean="0"/>
              <a:t>Frame tagging functions at Layer 2 and requires little processing or administrative overhead.</a:t>
            </a:r>
            <a:r>
              <a:rPr kumimoji="1" lang="en-US" altLang="zh-CN" sz="2600" dirty="0" smtClean="0"/>
              <a:t> </a:t>
            </a:r>
            <a:endParaRPr lang="en-US" altLang="zh-CN" dirty="0" smtClean="0"/>
          </a:p>
          <a:p>
            <a:pPr eaLnBrk="1" hangingPunct="1"/>
            <a:endParaRPr lang="en-US" altLang="zh-CN" dirty="0" smtClean="0"/>
          </a:p>
        </p:txBody>
      </p:sp>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Frame Tagging</a:t>
            </a:r>
          </a:p>
        </p:txBody>
      </p:sp>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0213"/>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74675" y="304800"/>
            <a:ext cx="8389938" cy="1216025"/>
          </a:xfrm>
        </p:spPr>
        <p:txBody>
          <a:bodyPr/>
          <a:lstStyle/>
          <a:p>
            <a:pPr eaLnBrk="1" hangingPunct="1"/>
            <a:r>
              <a:rPr lang="en-US" altLang="zh-CN" sz="3400" smtClean="0"/>
              <a:t>Frame Tagging</a:t>
            </a:r>
            <a:r>
              <a:rPr lang="en-US" altLang="zh-CN" sz="3400" smtClean="0">
                <a:latin typeface="Arial Black" pitchFamily="34" charset="0"/>
              </a:rPr>
              <a:t>–</a:t>
            </a:r>
            <a:r>
              <a:rPr lang="en-US" altLang="zh-CN" sz="3400" smtClean="0"/>
              <a:t> IEEE802.1Q and ISL</a:t>
            </a:r>
          </a:p>
        </p:txBody>
      </p:sp>
      <p:sp>
        <p:nvSpPr>
          <p:cNvPr id="52227" name="Rectangle 3"/>
          <p:cNvSpPr>
            <a:spLocks noGrp="1" noChangeArrowheads="1"/>
          </p:cNvSpPr>
          <p:nvPr>
            <p:ph type="body" idx="1"/>
          </p:nvPr>
        </p:nvSpPr>
        <p:spPr>
          <a:xfrm>
            <a:off x="622300" y="1836738"/>
            <a:ext cx="7796213" cy="4171950"/>
          </a:xfrm>
          <a:noFill/>
        </p:spPr>
        <p:txBody>
          <a:bodyPr/>
          <a:lstStyle/>
          <a:p>
            <a:pPr eaLnBrk="1" hangingPunct="1"/>
            <a:r>
              <a:rPr lang="en-US" altLang="zh-CN" sz="2400" smtClean="0"/>
              <a:t>IEEE802.1Q</a:t>
            </a:r>
          </a:p>
          <a:p>
            <a:pPr lvl="1" eaLnBrk="1" hangingPunct="1"/>
            <a:r>
              <a:rPr lang="en-US" altLang="zh-CN" sz="2400" smtClean="0"/>
              <a:t>IEEE Standard, insert a label of VLAN to the header to identify the VLAN belonging to. (Frame Tagging)</a:t>
            </a:r>
            <a:r>
              <a:rPr lang="zh-CN" altLang="en-US" sz="2400" smtClean="0"/>
              <a:t>。</a:t>
            </a:r>
          </a:p>
          <a:p>
            <a:pPr eaLnBrk="1" hangingPunct="1"/>
            <a:r>
              <a:rPr lang="en-US" altLang="zh-CN" sz="2400" smtClean="0"/>
              <a:t>ISL(Inter-Switch Link)</a:t>
            </a:r>
          </a:p>
          <a:p>
            <a:pPr lvl="1" eaLnBrk="1" hangingPunct="1"/>
            <a:r>
              <a:rPr lang="en-US" altLang="zh-CN" sz="2400" smtClean="0"/>
              <a:t>Cisco proprietary. ISL add a header of 26 bytes in front of the data frame, and appends a CRC(4 byte) at the end.</a:t>
            </a:r>
          </a:p>
          <a:p>
            <a:pPr eaLnBrk="1" hangingPunct="1"/>
            <a:endParaRPr lang="en-US" altLang="zh-CN" sz="2400" smtClean="0"/>
          </a:p>
        </p:txBody>
      </p:sp>
      <p:graphicFrame>
        <p:nvGraphicFramePr>
          <p:cNvPr id="713756" name="Group 28"/>
          <p:cNvGraphicFramePr>
            <a:graphicFrameLocks noGrp="1"/>
          </p:cNvGraphicFramePr>
          <p:nvPr/>
        </p:nvGraphicFramePr>
        <p:xfrm>
          <a:off x="674688" y="5024438"/>
          <a:ext cx="7915275" cy="1500524"/>
        </p:xfrm>
        <a:graphic>
          <a:graphicData uri="http://schemas.openxmlformats.org/drawingml/2006/table">
            <a:tbl>
              <a:tblPr/>
              <a:tblGrid>
                <a:gridCol w="1438275">
                  <a:extLst>
                    <a:ext uri="{9D8B030D-6E8A-4147-A177-3AD203B41FA5}">
                      <a16:colId xmlns:a16="http://schemas.microsoft.com/office/drawing/2014/main" val="20000"/>
                    </a:ext>
                  </a:extLst>
                </a:gridCol>
                <a:gridCol w="3268662">
                  <a:extLst>
                    <a:ext uri="{9D8B030D-6E8A-4147-A177-3AD203B41FA5}">
                      <a16:colId xmlns:a16="http://schemas.microsoft.com/office/drawing/2014/main" val="20001"/>
                    </a:ext>
                  </a:extLst>
                </a:gridCol>
                <a:gridCol w="1401763">
                  <a:extLst>
                    <a:ext uri="{9D8B030D-6E8A-4147-A177-3AD203B41FA5}">
                      <a16:colId xmlns:a16="http://schemas.microsoft.com/office/drawing/2014/main" val="20002"/>
                    </a:ext>
                  </a:extLst>
                </a:gridCol>
                <a:gridCol w="1806575">
                  <a:extLst>
                    <a:ext uri="{9D8B030D-6E8A-4147-A177-3AD203B41FA5}">
                      <a16:colId xmlns:a16="http://schemas.microsoft.com/office/drawing/2014/main" val="20003"/>
                    </a:ext>
                  </a:extLst>
                </a:gridCol>
              </a:tblGrid>
              <a:tr h="48747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003366"/>
                          </a:solidFill>
                          <a:effectLst/>
                          <a:latin typeface="Verdana" pitchFamily="34" charset="0"/>
                          <a:ea typeface="宋体" pitchFamily="2" charset="-122"/>
                        </a:rPr>
                        <a:t>Name</a:t>
                      </a:r>
                    </a:p>
                  </a:txBody>
                  <a:tcPr marT="45701" marB="457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003366"/>
                          </a:solidFill>
                          <a:effectLst/>
                          <a:latin typeface="Verdana" pitchFamily="34" charset="0"/>
                          <a:ea typeface="宋体" pitchFamily="2" charset="-122"/>
                        </a:rPr>
                        <a:t>Encapsulation</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003366"/>
                          </a:solidFill>
                          <a:effectLst/>
                          <a:latin typeface="Verdana" pitchFamily="34" charset="0"/>
                          <a:ea typeface="宋体" pitchFamily="2" charset="-122"/>
                        </a:rPr>
                        <a:t>Label</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rgbClr val="003366"/>
                          </a:solidFill>
                          <a:effectLst/>
                          <a:latin typeface="Verdana" pitchFamily="34" charset="0"/>
                          <a:ea typeface="宋体" pitchFamily="2" charset="-122"/>
                        </a:rPr>
                        <a:t>Media</a:t>
                      </a:r>
                    </a:p>
                  </a:txBody>
                  <a:tcPr marT="45701" marB="457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52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802.1Q</a:t>
                      </a:r>
                    </a:p>
                  </a:txBody>
                  <a:tcPr marT="45701" marB="457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No</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Yes</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Ethernet</a:t>
                      </a:r>
                    </a:p>
                  </a:txBody>
                  <a:tcPr marT="45701" marB="457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47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ISL</a:t>
                      </a:r>
                    </a:p>
                  </a:txBody>
                  <a:tcPr marT="45701" marB="4570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Yes</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No</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Ethernet</a:t>
                      </a:r>
                    </a:p>
                  </a:txBody>
                  <a:tcPr marT="45701" marB="4570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p:txBody>
          <a:bodyPr/>
          <a:lstStyle/>
          <a:p>
            <a:pPr eaLnBrk="1" hangingPunct="1">
              <a:lnSpc>
                <a:spcPct val="130000"/>
              </a:lnSpc>
            </a:pPr>
            <a:r>
              <a:rPr lang="en-US" altLang="zh-CN" smtClean="0"/>
              <a:t>Switching</a:t>
            </a:r>
          </a:p>
          <a:p>
            <a:pPr eaLnBrk="1" hangingPunct="1">
              <a:lnSpc>
                <a:spcPct val="130000"/>
              </a:lnSpc>
            </a:pPr>
            <a:r>
              <a:rPr lang="en-US" altLang="zh-CN" smtClean="0"/>
              <a:t>The Spanning-Tree Protocol</a:t>
            </a:r>
          </a:p>
          <a:p>
            <a:pPr eaLnBrk="1" hangingPunct="1">
              <a:lnSpc>
                <a:spcPct val="130000"/>
              </a:lnSpc>
            </a:pPr>
            <a:r>
              <a:rPr lang="en-US" altLang="zh-CN" smtClean="0">
                <a:solidFill>
                  <a:schemeClr val="folHlink"/>
                </a:solidFill>
              </a:rPr>
              <a:t>VLAN</a:t>
            </a:r>
          </a:p>
          <a:p>
            <a:pPr lvl="1" eaLnBrk="1" hangingPunct="1">
              <a:lnSpc>
                <a:spcPct val="130000"/>
              </a:lnSpc>
            </a:pPr>
            <a:r>
              <a:rPr lang="en-US" altLang="zh-CN" smtClean="0"/>
              <a:t>Introduction of VLAN</a:t>
            </a:r>
          </a:p>
          <a:p>
            <a:pPr lvl="1" eaLnBrk="1" hangingPunct="1">
              <a:lnSpc>
                <a:spcPct val="130000"/>
              </a:lnSpc>
            </a:pPr>
            <a:r>
              <a:rPr lang="en-US" altLang="zh-CN" smtClean="0"/>
              <a:t>VLAN Architecture</a:t>
            </a:r>
          </a:p>
          <a:p>
            <a:pPr lvl="1" eaLnBrk="1" hangingPunct="1">
              <a:lnSpc>
                <a:spcPct val="130000"/>
              </a:lnSpc>
            </a:pPr>
            <a:r>
              <a:rPr lang="en-US" altLang="zh-CN" smtClean="0">
                <a:solidFill>
                  <a:schemeClr val="folHlink"/>
                </a:solidFill>
              </a:rPr>
              <a:t>VLAN Implementation</a:t>
            </a:r>
          </a:p>
          <a:p>
            <a:pPr lvl="1" eaLnBrk="1" hangingPunct="1">
              <a:lnSpc>
                <a:spcPct val="130000"/>
              </a:lnSpc>
            </a:pPr>
            <a:r>
              <a:rPr lang="en-US" altLang="zh-CN" smtClean="0"/>
              <a:t>Routing Between VLANs </a:t>
            </a:r>
            <a:endParaRPr lang="en-US" altLang="zh-CN" smtClean="0">
              <a:solidFill>
                <a:schemeClr val="folHlink"/>
              </a:solidFill>
            </a:endParaRPr>
          </a:p>
        </p:txBody>
      </p:sp>
      <p:sp>
        <p:nvSpPr>
          <p:cNvPr id="53251" name="Rectangle 3"/>
          <p:cNvSpPr>
            <a:spLocks noGrp="1" noChangeArrowheads="1"/>
          </p:cNvSpPr>
          <p:nvPr>
            <p:ph type="title"/>
          </p:nvPr>
        </p:nvSpPr>
        <p:spPr/>
        <p:txBody>
          <a:bodyPr/>
          <a:lstStyle/>
          <a:p>
            <a:pPr eaLnBrk="1" hangingPunct="1"/>
            <a:r>
              <a:rPr lang="en-US" altLang="zh-CN" smtClean="0"/>
              <a:t>Table of Contents</a:t>
            </a:r>
          </a:p>
        </p:txBody>
      </p:sp>
      <p:sp>
        <p:nvSpPr>
          <p:cNvPr id="53252" name="Rectangle 4"/>
          <p:cNvSpPr>
            <a:spLocks noChangeArrowheads="1"/>
          </p:cNvSpPr>
          <p:nvPr/>
        </p:nvSpPr>
        <p:spPr bwMode="auto">
          <a:xfrm>
            <a:off x="654050" y="3289300"/>
            <a:ext cx="82200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228600" y="879475"/>
            <a:ext cx="8915400" cy="533400"/>
          </a:xfrm>
        </p:spPr>
        <p:txBody>
          <a:bodyPr/>
          <a:lstStyle/>
          <a:p>
            <a:pPr eaLnBrk="1" hangingPunct="1"/>
            <a:r>
              <a:rPr lang="en-US" altLang="zh-CN" smtClean="0"/>
              <a:t>Asymmetric Switching</a:t>
            </a:r>
          </a:p>
        </p:txBody>
      </p:sp>
      <p:sp>
        <p:nvSpPr>
          <p:cNvPr id="629763" name="AutoShape 3"/>
          <p:cNvSpPr>
            <a:spLocks noGrp="1" noChangeAspect="1" noChangeArrowheads="1"/>
          </p:cNvSpPr>
          <p:nvPr>
            <p:ph type="body" idx="1"/>
          </p:nvPr>
        </p:nvSpPr>
        <p:spPr>
          <a:xfrm>
            <a:off x="179388" y="1752600"/>
            <a:ext cx="3960812" cy="4267200"/>
          </a:xfrm>
          <a:noFill/>
        </p:spPr>
        <p:txBody>
          <a:bodyPr/>
          <a:lstStyle/>
          <a:p>
            <a:pPr marL="400050" lvl="1" indent="-285750" eaLnBrk="1" hangingPunct="1"/>
            <a:r>
              <a:rPr lang="en-US" altLang="zh-CN" sz="2400" smtClean="0"/>
              <a:t>asymmetric switching reduces the likelihood of a potential bottleneck at the server by attaching the segment with the server to a higher bandwidth port (100 Mbps)</a:t>
            </a:r>
          </a:p>
          <a:p>
            <a:pPr marL="400050" lvl="1" indent="-285750" eaLnBrk="1" hangingPunct="1"/>
            <a:r>
              <a:rPr lang="en-US" altLang="zh-CN" sz="2400" smtClean="0"/>
              <a:t>asymmetric switching requires memory buffering in the switch</a:t>
            </a:r>
          </a:p>
        </p:txBody>
      </p:sp>
      <p:grpSp>
        <p:nvGrpSpPr>
          <p:cNvPr id="2" name="Group 4"/>
          <p:cNvGrpSpPr>
            <a:grpSpLocks/>
          </p:cNvGrpSpPr>
          <p:nvPr/>
        </p:nvGrpSpPr>
        <p:grpSpPr bwMode="auto">
          <a:xfrm>
            <a:off x="4079875" y="2024063"/>
            <a:ext cx="4672013" cy="3768725"/>
            <a:chOff x="2570" y="1275"/>
            <a:chExt cx="2943" cy="2374"/>
          </a:xfrm>
        </p:grpSpPr>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 y="1275"/>
              <a:ext cx="2943"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Oval 6"/>
            <p:cNvSpPr>
              <a:spLocks noChangeArrowheads="1"/>
            </p:cNvSpPr>
            <p:nvPr/>
          </p:nvSpPr>
          <p:spPr bwMode="auto">
            <a:xfrm>
              <a:off x="3369" y="1454"/>
              <a:ext cx="634" cy="34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checkerboard(across)">
                                      <p:cBhvr>
                                        <p:cTn id="7" dur="500"/>
                                        <p:tgtEl>
                                          <p:spTgt spid="629762"/>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629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autoUpdateAnimBg="0"/>
      <p:bldP spid="62976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t>Ports, VLANs, and Broadcasts</a:t>
            </a:r>
          </a:p>
        </p:txBody>
      </p:sp>
      <p:sp>
        <p:nvSpPr>
          <p:cNvPr id="54275" name="Rectangle 3"/>
          <p:cNvSpPr>
            <a:spLocks noGrp="1" noChangeArrowheads="1"/>
          </p:cNvSpPr>
          <p:nvPr>
            <p:ph type="body" idx="1"/>
          </p:nvPr>
        </p:nvSpPr>
        <p:spPr/>
        <p:txBody>
          <a:bodyPr/>
          <a:lstStyle/>
          <a:p>
            <a:pPr eaLnBrk="1" hangingPunct="1"/>
            <a:r>
              <a:rPr lang="en-US" altLang="zh-CN" smtClean="0"/>
              <a:t>Methods </a:t>
            </a:r>
            <a:r>
              <a:rPr lang="en-US" altLang="zh-CN" dirty="0" smtClean="0"/>
              <a:t>for implementing VLANs</a:t>
            </a:r>
          </a:p>
          <a:p>
            <a:pPr lvl="1" eaLnBrk="1" hangingPunct="1"/>
            <a:r>
              <a:rPr lang="en-US" altLang="zh-CN" dirty="0" smtClean="0"/>
              <a:t>Static</a:t>
            </a:r>
          </a:p>
          <a:p>
            <a:pPr lvl="1" eaLnBrk="1" hangingPunct="1"/>
            <a:r>
              <a:rPr lang="en-US" altLang="zh-CN" dirty="0" smtClean="0"/>
              <a:t>Dynamic</a:t>
            </a:r>
          </a:p>
          <a:p>
            <a:pPr eaLnBrk="1" hangingPunct="1"/>
            <a:r>
              <a:rPr lang="en-US" altLang="zh-CN" dirty="0" smtClean="0"/>
              <a:t>Each switched port can be assigned to a VLAN.  This...</a:t>
            </a:r>
          </a:p>
          <a:p>
            <a:pPr lvl="1" eaLnBrk="1" hangingPunct="1"/>
            <a:r>
              <a:rPr lang="en-US" altLang="zh-CN" dirty="0" smtClean="0"/>
              <a:t>ensures ports that </a:t>
            </a:r>
            <a:r>
              <a:rPr lang="en-US" altLang="zh-CN" u="sng" dirty="0" smtClean="0"/>
              <a:t>do not</a:t>
            </a:r>
            <a:r>
              <a:rPr lang="en-US" altLang="zh-CN" dirty="0" smtClean="0"/>
              <a:t> share the same VLAN </a:t>
            </a:r>
            <a:r>
              <a:rPr lang="en-US" altLang="zh-CN" u="sng" dirty="0" smtClean="0"/>
              <a:t>do not</a:t>
            </a:r>
            <a:r>
              <a:rPr lang="en-US" altLang="zh-CN" dirty="0" smtClean="0"/>
              <a:t> share broadcasts.</a:t>
            </a:r>
          </a:p>
          <a:p>
            <a:pPr lvl="1" eaLnBrk="1" hangingPunct="1"/>
            <a:r>
              <a:rPr lang="en-US" altLang="zh-CN" dirty="0" smtClean="0"/>
              <a:t>ensures ports that </a:t>
            </a:r>
            <a:r>
              <a:rPr lang="en-US" altLang="zh-CN" u="sng" dirty="0" smtClean="0"/>
              <a:t>do</a:t>
            </a:r>
            <a:r>
              <a:rPr lang="en-US" altLang="zh-CN" dirty="0" smtClean="0"/>
              <a:t> share the same VLAN </a:t>
            </a:r>
            <a:r>
              <a:rPr lang="en-US" altLang="zh-CN" u="sng" dirty="0" smtClean="0"/>
              <a:t>will share</a:t>
            </a:r>
            <a:r>
              <a:rPr lang="en-US" altLang="zh-CN" dirty="0" smtClean="0"/>
              <a:t> broadcasts.</a:t>
            </a:r>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t>Static VLANs</a:t>
            </a:r>
          </a:p>
        </p:txBody>
      </p:sp>
      <p:pic>
        <p:nvPicPr>
          <p:cNvPr id="7198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87525"/>
            <a:ext cx="7834312"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19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Static VLANs</a:t>
            </a:r>
          </a:p>
        </p:txBody>
      </p:sp>
      <p:sp>
        <p:nvSpPr>
          <p:cNvPr id="56323" name="Rectangle 3"/>
          <p:cNvSpPr>
            <a:spLocks noGrp="1" noChangeArrowheads="1"/>
          </p:cNvSpPr>
          <p:nvPr>
            <p:ph type="body" idx="1"/>
          </p:nvPr>
        </p:nvSpPr>
        <p:spPr>
          <a:xfrm>
            <a:off x="228600" y="1568450"/>
            <a:ext cx="8915400" cy="4756150"/>
          </a:xfrm>
        </p:spPr>
        <p:txBody>
          <a:bodyPr/>
          <a:lstStyle/>
          <a:p>
            <a:pPr eaLnBrk="1" hangingPunct="1">
              <a:lnSpc>
                <a:spcPct val="140000"/>
              </a:lnSpc>
            </a:pPr>
            <a:r>
              <a:rPr lang="en-US" altLang="zh-CN" smtClean="0"/>
              <a:t>Defined</a:t>
            </a:r>
          </a:p>
          <a:p>
            <a:pPr lvl="1" eaLnBrk="1" hangingPunct="1">
              <a:lnSpc>
                <a:spcPct val="140000"/>
              </a:lnSpc>
            </a:pPr>
            <a:r>
              <a:rPr lang="en-US" altLang="zh-CN" smtClean="0"/>
              <a:t>Static VLANs are when ports on a switch are administratively assigned to a VLAN</a:t>
            </a:r>
          </a:p>
          <a:p>
            <a:pPr eaLnBrk="1" hangingPunct="1">
              <a:lnSpc>
                <a:spcPct val="140000"/>
              </a:lnSpc>
            </a:pPr>
            <a:r>
              <a:rPr lang="en-US" altLang="zh-CN" smtClean="0"/>
              <a:t>Benefits</a:t>
            </a:r>
          </a:p>
          <a:p>
            <a:pPr lvl="1" eaLnBrk="1" hangingPunct="1">
              <a:lnSpc>
                <a:spcPct val="140000"/>
              </a:lnSpc>
            </a:pPr>
            <a:r>
              <a:rPr lang="en-US" altLang="zh-CN" smtClean="0"/>
              <a:t>secure, easy to configure and monitor</a:t>
            </a:r>
          </a:p>
          <a:p>
            <a:pPr lvl="1" eaLnBrk="1" hangingPunct="1">
              <a:lnSpc>
                <a:spcPct val="140000"/>
              </a:lnSpc>
            </a:pPr>
            <a:r>
              <a:rPr lang="en-US" altLang="zh-CN" smtClean="0"/>
              <a:t>works well in networks where moves are controlled</a:t>
            </a:r>
          </a:p>
          <a:p>
            <a:pPr lvl="1" eaLnBrk="1" hangingPunct="1">
              <a:lnSpc>
                <a:spcPct val="140000"/>
              </a:lnSpc>
            </a:pPr>
            <a:endParaRPr lang="en-US" altLang="zh-CN" smtClean="0"/>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3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43063"/>
            <a:ext cx="7745412"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3"/>
          <p:cNvSpPr>
            <a:spLocks noGrp="1" noChangeArrowheads="1"/>
          </p:cNvSpPr>
          <p:nvPr>
            <p:ph type="title"/>
          </p:nvPr>
        </p:nvSpPr>
        <p:spPr>
          <a:noFill/>
        </p:spPr>
        <p:txBody>
          <a:bodyPr/>
          <a:lstStyle/>
          <a:p>
            <a:pPr eaLnBrk="1" hangingPunct="1"/>
            <a:r>
              <a:rPr lang="en-US" altLang="zh-CN" smtClean="0"/>
              <a:t>Dynamic VLANs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23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eaLnBrk="1" hangingPunct="1"/>
            <a:r>
              <a:rPr lang="en-US" altLang="zh-CN" smtClean="0"/>
              <a:t>Dynamic VLANs</a:t>
            </a:r>
          </a:p>
        </p:txBody>
      </p:sp>
      <p:sp>
        <p:nvSpPr>
          <p:cNvPr id="726019" name="Rectangle 3"/>
          <p:cNvSpPr>
            <a:spLocks noGrp="1" noChangeArrowheads="1"/>
          </p:cNvSpPr>
          <p:nvPr>
            <p:ph type="body" idx="1"/>
          </p:nvPr>
        </p:nvSpPr>
        <p:spPr>
          <a:xfrm>
            <a:off x="228600" y="1773238"/>
            <a:ext cx="8631238" cy="4406900"/>
          </a:xfrm>
        </p:spPr>
        <p:txBody>
          <a:bodyPr/>
          <a:lstStyle/>
          <a:p>
            <a:pPr marL="400050" lvl="1" indent="-285750" eaLnBrk="1" hangingPunct="1">
              <a:lnSpc>
                <a:spcPct val="130000"/>
              </a:lnSpc>
              <a:buFont typeface="Wingdings" pitchFamily="2" charset="2"/>
              <a:buChar char="p"/>
            </a:pPr>
            <a:r>
              <a:rPr lang="en-US" altLang="zh-CN" sz="2400" dirty="0" smtClean="0"/>
              <a:t>When a station is initially connected to an unassigned port, the switch checks an entry in the table and dynamically configures the port with the right VLAN</a:t>
            </a:r>
          </a:p>
          <a:p>
            <a:pPr marL="400050" lvl="1" indent="-285750" eaLnBrk="1" hangingPunct="1">
              <a:lnSpc>
                <a:spcPct val="130000"/>
              </a:lnSpc>
              <a:buFont typeface="Wingdings" pitchFamily="2" charset="2"/>
              <a:buChar char="p"/>
            </a:pPr>
            <a:r>
              <a:rPr lang="en-US" altLang="zh-CN" sz="2400" dirty="0" smtClean="0"/>
              <a:t>Benefits</a:t>
            </a:r>
          </a:p>
          <a:p>
            <a:pPr marL="742950" lvl="2" indent="-228600" eaLnBrk="1" hangingPunct="1">
              <a:lnSpc>
                <a:spcPct val="130000"/>
              </a:lnSpc>
              <a:buSzPct val="90000"/>
              <a:buFont typeface="Wingdings" pitchFamily="2" charset="2"/>
              <a:buChar char="n"/>
            </a:pPr>
            <a:r>
              <a:rPr lang="en-US" altLang="zh-CN" sz="2400" dirty="0" smtClean="0"/>
              <a:t>less administration (more upfront) when users are added or move</a:t>
            </a:r>
          </a:p>
          <a:p>
            <a:pPr marL="742950" lvl="2" indent="-228600" eaLnBrk="1" hangingPunct="1">
              <a:lnSpc>
                <a:spcPct val="130000"/>
              </a:lnSpc>
              <a:buSzPct val="90000"/>
              <a:buFont typeface="Wingdings" pitchFamily="2" charset="2"/>
              <a:buChar char="n"/>
            </a:pPr>
            <a:r>
              <a:rPr lang="en-US" altLang="zh-CN" sz="2400" dirty="0" smtClean="0"/>
              <a:t>centralized notification of unauthorized user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26018"/>
                                        </p:tgtEl>
                                        <p:attrNameLst>
                                          <p:attrName>style.visibility</p:attrName>
                                        </p:attrNameLst>
                                      </p:cBhvr>
                                      <p:to>
                                        <p:strVal val="visible"/>
                                      </p:to>
                                    </p:set>
                                    <p:animEffect transition="in" filter="checkerboard(across)">
                                      <p:cBhvr>
                                        <p:cTn id="7" dur="500"/>
                                        <p:tgtEl>
                                          <p:spTgt spid="726018"/>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26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8" grpId="0" autoUpdateAnimBg="0"/>
      <p:bldP spid="72601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z="3400" smtClean="0"/>
              <a:t>Port-Centric VLANs</a:t>
            </a:r>
          </a:p>
        </p:txBody>
      </p:sp>
      <p:grpSp>
        <p:nvGrpSpPr>
          <p:cNvPr id="2" name="组合 1"/>
          <p:cNvGrpSpPr/>
          <p:nvPr/>
        </p:nvGrpSpPr>
        <p:grpSpPr>
          <a:xfrm>
            <a:off x="600075" y="1773238"/>
            <a:ext cx="7932738" cy="4856162"/>
            <a:chOff x="600075" y="1773238"/>
            <a:chExt cx="7932738" cy="4856162"/>
          </a:xfrm>
        </p:grpSpPr>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2530475"/>
              <a:ext cx="7932738"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Oval 4"/>
            <p:cNvSpPr>
              <a:spLocks noChangeArrowheads="1"/>
            </p:cNvSpPr>
            <p:nvPr/>
          </p:nvSpPr>
          <p:spPr bwMode="auto">
            <a:xfrm>
              <a:off x="4564807" y="3168650"/>
              <a:ext cx="284162" cy="28416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397" name="Oval 5"/>
            <p:cNvSpPr>
              <a:spLocks noChangeArrowheads="1"/>
            </p:cNvSpPr>
            <p:nvPr/>
          </p:nvSpPr>
          <p:spPr bwMode="auto">
            <a:xfrm>
              <a:off x="5087094" y="3265488"/>
              <a:ext cx="285750" cy="28257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398" name="Oval 6"/>
            <p:cNvSpPr>
              <a:spLocks noChangeArrowheads="1"/>
            </p:cNvSpPr>
            <p:nvPr/>
          </p:nvSpPr>
          <p:spPr bwMode="auto">
            <a:xfrm>
              <a:off x="5583982" y="3136900"/>
              <a:ext cx="284162" cy="28257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399" name="Line 7"/>
            <p:cNvSpPr>
              <a:spLocks noChangeShapeType="1"/>
            </p:cNvSpPr>
            <p:nvPr/>
          </p:nvSpPr>
          <p:spPr bwMode="auto">
            <a:xfrm flipH="1">
              <a:off x="4837857" y="2119313"/>
              <a:ext cx="355600" cy="10048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0" name="Line 8"/>
            <p:cNvSpPr>
              <a:spLocks noChangeShapeType="1"/>
            </p:cNvSpPr>
            <p:nvPr/>
          </p:nvSpPr>
          <p:spPr bwMode="auto">
            <a:xfrm>
              <a:off x="5193457" y="2149475"/>
              <a:ext cx="0" cy="10334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1" name="Line 9"/>
            <p:cNvSpPr>
              <a:spLocks noChangeShapeType="1"/>
            </p:cNvSpPr>
            <p:nvPr/>
          </p:nvSpPr>
          <p:spPr bwMode="auto">
            <a:xfrm>
              <a:off x="5193457" y="2133600"/>
              <a:ext cx="373062" cy="9461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2" name="Text Box 10"/>
            <p:cNvSpPr txBox="1">
              <a:spLocks noChangeArrowheads="1"/>
            </p:cNvSpPr>
            <p:nvPr/>
          </p:nvSpPr>
          <p:spPr bwMode="auto">
            <a:xfrm>
              <a:off x="2717800" y="1773238"/>
              <a:ext cx="4014788" cy="495300"/>
            </a:xfrm>
            <a:prstGeom prst="rect">
              <a:avLst/>
            </a:prstGeom>
            <a:solidFill>
              <a:srgbClr val="CCECFF"/>
            </a:solidFill>
            <a:ln w="38100">
              <a:solidFill>
                <a:srgbClr val="FF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sz="2400" b="1">
                  <a:solidFill>
                    <a:srgbClr val="FF0000"/>
                  </a:solidFill>
                  <a:latin typeface="Arial Narrow" pitchFamily="34" charset="0"/>
                </a:rPr>
                <a:t>3 Port-Centric VLANs</a:t>
              </a:r>
            </a:p>
          </p:txBody>
        </p:sp>
      </p:gr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t>Benefits of Port-Centric VLANs</a:t>
            </a:r>
          </a:p>
        </p:txBody>
      </p:sp>
      <p:sp>
        <p:nvSpPr>
          <p:cNvPr id="60419" name="Rectangle 3"/>
          <p:cNvSpPr>
            <a:spLocks noGrp="1" noChangeArrowheads="1"/>
          </p:cNvSpPr>
          <p:nvPr>
            <p:ph type="body" idx="1"/>
          </p:nvPr>
        </p:nvSpPr>
        <p:spPr>
          <a:xfrm>
            <a:off x="228600" y="1844675"/>
            <a:ext cx="8642350" cy="4879975"/>
          </a:xfrm>
        </p:spPr>
        <p:txBody>
          <a:bodyPr/>
          <a:lstStyle/>
          <a:p>
            <a:pPr marL="400050" lvl="1" indent="-285750" eaLnBrk="1" hangingPunct="1">
              <a:lnSpc>
                <a:spcPct val="150000"/>
              </a:lnSpc>
            </a:pPr>
            <a:r>
              <a:rPr lang="en-US" altLang="zh-CN" smtClean="0"/>
              <a:t>All nodes in the same VLAN are attached to the same router interface</a:t>
            </a:r>
          </a:p>
          <a:p>
            <a:pPr marL="400050" lvl="1" indent="-285750" eaLnBrk="1" hangingPunct="1">
              <a:lnSpc>
                <a:spcPct val="150000"/>
              </a:lnSpc>
            </a:pPr>
            <a:r>
              <a:rPr lang="en-US" altLang="zh-CN" smtClean="0"/>
              <a:t>Makes management easier because...</a:t>
            </a:r>
          </a:p>
          <a:p>
            <a:pPr marL="742950" lvl="2" indent="-228600" eaLnBrk="1" hangingPunct="1">
              <a:lnSpc>
                <a:spcPct val="150000"/>
              </a:lnSpc>
            </a:pPr>
            <a:r>
              <a:rPr lang="en-US" altLang="zh-CN" smtClean="0"/>
              <a:t>Users are assigned by router port</a:t>
            </a:r>
          </a:p>
          <a:p>
            <a:pPr marL="742950" lvl="2" indent="-228600" eaLnBrk="1" hangingPunct="1">
              <a:lnSpc>
                <a:spcPct val="150000"/>
              </a:lnSpc>
            </a:pPr>
            <a:r>
              <a:rPr lang="en-US" altLang="zh-CN" smtClean="0"/>
              <a:t>VLANs are easy to admin.</a:t>
            </a:r>
          </a:p>
          <a:p>
            <a:pPr marL="742950" lvl="2" indent="-228600" eaLnBrk="1" hangingPunct="1">
              <a:lnSpc>
                <a:spcPct val="150000"/>
              </a:lnSpc>
            </a:pPr>
            <a:r>
              <a:rPr lang="en-US" altLang="zh-CN" smtClean="0"/>
              <a:t>provides increased security</a:t>
            </a:r>
          </a:p>
          <a:p>
            <a:pPr marL="742950" lvl="2" indent="-228600" eaLnBrk="1" hangingPunct="1">
              <a:lnSpc>
                <a:spcPct val="150000"/>
              </a:lnSpc>
            </a:pPr>
            <a:r>
              <a:rPr lang="en-US" altLang="zh-CN" smtClean="0"/>
              <a:t>packets do not </a:t>
            </a:r>
            <a:r>
              <a:rPr lang="en-US" altLang="zh-CN" smtClean="0">
                <a:latin typeface="Arial Narrow" pitchFamily="34" charset="0"/>
              </a:rPr>
              <a:t>“</a:t>
            </a:r>
            <a:r>
              <a:rPr lang="en-US" altLang="zh-CN" smtClean="0"/>
              <a:t>leak</a:t>
            </a:r>
            <a:r>
              <a:rPr lang="en-US" altLang="zh-CN" smtClean="0">
                <a:latin typeface="Arial Narrow" pitchFamily="34" charset="0"/>
              </a:rPr>
              <a:t>”</a:t>
            </a:r>
            <a:r>
              <a:rPr lang="en-US" altLang="zh-CN" smtClean="0"/>
              <a:t> into other domains</a:t>
            </a:r>
          </a:p>
        </p:txBody>
      </p:sp>
    </p:spTree>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11188" y="765175"/>
            <a:ext cx="7772400" cy="685800"/>
          </a:xfrm>
        </p:spPr>
        <p:txBody>
          <a:bodyPr/>
          <a:lstStyle/>
          <a:p>
            <a:pPr eaLnBrk="1" hangingPunct="1"/>
            <a:r>
              <a:rPr lang="en-US" altLang="zh-CN" smtClean="0"/>
              <a:t>Access and Trunk Links</a:t>
            </a:r>
          </a:p>
        </p:txBody>
      </p:sp>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l="8000" t="24001" r="39999" b="37334"/>
          <a:stretch>
            <a:fillRect/>
          </a:stretch>
        </p:blipFill>
        <p:spPr bwMode="auto">
          <a:xfrm>
            <a:off x="323850" y="1773238"/>
            <a:ext cx="8334375"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t>Access Links</a:t>
            </a:r>
          </a:p>
        </p:txBody>
      </p:sp>
      <p:sp>
        <p:nvSpPr>
          <p:cNvPr id="62467" name="Rectangle 3"/>
          <p:cNvSpPr>
            <a:spLocks noGrp="1" noChangeArrowheads="1"/>
          </p:cNvSpPr>
          <p:nvPr>
            <p:ph type="body" idx="1"/>
          </p:nvPr>
        </p:nvSpPr>
        <p:spPr>
          <a:xfrm>
            <a:off x="563563" y="1600200"/>
            <a:ext cx="8382000" cy="4495800"/>
          </a:xfrm>
        </p:spPr>
        <p:txBody>
          <a:bodyPr/>
          <a:lstStyle/>
          <a:p>
            <a:pPr eaLnBrk="1" hangingPunct="1">
              <a:lnSpc>
                <a:spcPct val="150000"/>
              </a:lnSpc>
            </a:pPr>
            <a:r>
              <a:rPr lang="en-US" altLang="zh-CN" sz="2600" dirty="0" smtClean="0">
                <a:cs typeface="Arial" charset="0"/>
              </a:rPr>
              <a:t>An access link is a link on the switch that is a member of only one VLAN. </a:t>
            </a:r>
          </a:p>
          <a:p>
            <a:pPr eaLnBrk="1" hangingPunct="1">
              <a:lnSpc>
                <a:spcPct val="150000"/>
              </a:lnSpc>
            </a:pPr>
            <a:r>
              <a:rPr lang="en-US" altLang="zh-CN" sz="2600" dirty="0" smtClean="0">
                <a:cs typeface="Arial" charset="0"/>
              </a:rPr>
              <a:t>This VLAN is referred to as the </a:t>
            </a:r>
            <a:r>
              <a:rPr lang="en-US" altLang="zh-CN" sz="2600" i="1" dirty="0" smtClean="0">
                <a:solidFill>
                  <a:srgbClr val="FF0000"/>
                </a:solidFill>
                <a:ea typeface="Arial Unicode MS" pitchFamily="34" charset="-122"/>
                <a:cs typeface="Arial" charset="0"/>
              </a:rPr>
              <a:t>native VLAN</a:t>
            </a:r>
            <a:r>
              <a:rPr lang="en-US" altLang="zh-CN" sz="2600" dirty="0" smtClean="0">
                <a:cs typeface="Arial" charset="0"/>
              </a:rPr>
              <a:t> of the port. </a:t>
            </a:r>
          </a:p>
          <a:p>
            <a:pPr lvl="1" eaLnBrk="1" hangingPunct="1">
              <a:lnSpc>
                <a:spcPct val="150000"/>
              </a:lnSpc>
            </a:pPr>
            <a:r>
              <a:rPr lang="en-US" altLang="zh-CN" dirty="0" smtClean="0">
                <a:solidFill>
                  <a:srgbClr val="FF0000"/>
                </a:solidFill>
                <a:ea typeface="Arial Unicode MS" pitchFamily="34" charset="-122"/>
                <a:cs typeface="Arial Unicode MS" pitchFamily="34" charset="-122"/>
              </a:rPr>
              <a:t>Any device that is attached to the port is completely unaware that a VLAN exists</a:t>
            </a:r>
            <a:r>
              <a:rPr lang="en-US" altLang="zh-CN" dirty="0" smtClean="0">
                <a:solidFill>
                  <a:schemeClr val="accent2"/>
                </a:solidFill>
              </a:rPr>
              <a:t>.</a:t>
            </a:r>
            <a:r>
              <a:rPr lang="en-US" altLang="zh-CN" dirty="0" smtClean="0"/>
              <a:t> </a:t>
            </a:r>
          </a:p>
        </p:txBody>
      </p:sp>
    </p:spTree>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Trunk Links</a:t>
            </a:r>
          </a:p>
        </p:txBody>
      </p:sp>
      <p:sp>
        <p:nvSpPr>
          <p:cNvPr id="63491" name="Rectangle 3"/>
          <p:cNvSpPr>
            <a:spLocks noGrp="1" noChangeArrowheads="1"/>
          </p:cNvSpPr>
          <p:nvPr>
            <p:ph type="body" idx="1"/>
          </p:nvPr>
        </p:nvSpPr>
        <p:spPr>
          <a:xfrm>
            <a:off x="366713" y="1511300"/>
            <a:ext cx="8777287" cy="4572000"/>
          </a:xfrm>
        </p:spPr>
        <p:txBody>
          <a:bodyPr/>
          <a:lstStyle/>
          <a:p>
            <a:pPr eaLnBrk="1" hangingPunct="1">
              <a:lnSpc>
                <a:spcPct val="160000"/>
              </a:lnSpc>
            </a:pPr>
            <a:r>
              <a:rPr lang="en-US" altLang="zh-CN" sz="2600" smtClean="0">
                <a:cs typeface="Arial" charset="0"/>
              </a:rPr>
              <a:t>A trunk link is capable of supporting multiple VLANs. </a:t>
            </a:r>
          </a:p>
          <a:p>
            <a:pPr eaLnBrk="1" hangingPunct="1">
              <a:lnSpc>
                <a:spcPct val="160000"/>
              </a:lnSpc>
            </a:pPr>
            <a:r>
              <a:rPr lang="en-US" altLang="zh-CN" sz="2600" smtClean="0">
                <a:cs typeface="Arial" charset="0"/>
              </a:rPr>
              <a:t>Trunk links are typically used to connect switches to other switches or routers. </a:t>
            </a:r>
          </a:p>
          <a:p>
            <a:pPr eaLnBrk="1" hangingPunct="1">
              <a:lnSpc>
                <a:spcPct val="160000"/>
              </a:lnSpc>
            </a:pPr>
            <a:r>
              <a:rPr lang="en-US" altLang="zh-CN" sz="2600" smtClean="0">
                <a:cs typeface="Arial" charset="0"/>
              </a:rPr>
              <a:t>Switches support trunk links on both Fast Ethernet and Gigabit Ethernet ports. </a:t>
            </a:r>
          </a:p>
          <a:p>
            <a:pPr eaLnBrk="1" hangingPunct="1">
              <a:lnSpc>
                <a:spcPct val="160000"/>
              </a:lnSpc>
            </a:pPr>
            <a:r>
              <a:rPr lang="en-US" altLang="zh-CN" sz="2600" smtClean="0">
                <a:cs typeface="Arial" charset="0"/>
              </a:rPr>
              <a:t>Access and trunk links exist, too</a:t>
            </a:r>
            <a:endParaRPr lang="en-US" altLang="zh-CN" smtClean="0">
              <a:cs typeface="Arial" charset="0"/>
            </a:endParaRP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333375"/>
            <a:ext cx="8001000" cy="1216025"/>
          </a:xfrm>
        </p:spPr>
        <p:txBody>
          <a:bodyPr/>
          <a:lstStyle/>
          <a:p>
            <a:pPr eaLnBrk="1" hangingPunct="1"/>
            <a:r>
              <a:rPr lang="en-US" altLang="zh-CN" smtClean="0"/>
              <a:t>Memory Buffering</a:t>
            </a:r>
          </a:p>
        </p:txBody>
      </p:sp>
      <p:sp>
        <p:nvSpPr>
          <p:cNvPr id="15363" name="Rectangle 3"/>
          <p:cNvSpPr>
            <a:spLocks noGrp="1" noChangeArrowheads="1"/>
          </p:cNvSpPr>
          <p:nvPr>
            <p:ph type="body" idx="1"/>
          </p:nvPr>
        </p:nvSpPr>
        <p:spPr>
          <a:xfrm>
            <a:off x="323850" y="1752600"/>
            <a:ext cx="8820150" cy="4700588"/>
          </a:xfrm>
        </p:spPr>
        <p:txBody>
          <a:bodyPr/>
          <a:lstStyle/>
          <a:p>
            <a:pPr eaLnBrk="1" hangingPunct="1">
              <a:lnSpc>
                <a:spcPct val="90000"/>
              </a:lnSpc>
            </a:pPr>
            <a:r>
              <a:rPr lang="en-US" altLang="zh-CN" sz="2400" dirty="0" smtClean="0">
                <a:solidFill>
                  <a:srgbClr val="FF0000"/>
                </a:solidFill>
              </a:rPr>
              <a:t>Area of memory in a switch where destination and transmission data are stored</a:t>
            </a:r>
            <a:r>
              <a:rPr lang="en-US" altLang="zh-CN" sz="2400" dirty="0" smtClean="0"/>
              <a:t> until it can be switched out the correct port.</a:t>
            </a:r>
          </a:p>
          <a:p>
            <a:pPr lvl="1" eaLnBrk="1" hangingPunct="1">
              <a:lnSpc>
                <a:spcPct val="90000"/>
              </a:lnSpc>
            </a:pPr>
            <a:r>
              <a:rPr lang="en-US" altLang="zh-CN" sz="2400" u="sng" dirty="0" smtClean="0"/>
              <a:t>Port-based memory buffering</a:t>
            </a:r>
            <a:endParaRPr lang="en-US" altLang="zh-CN" sz="2400" dirty="0" smtClean="0"/>
          </a:p>
          <a:p>
            <a:pPr lvl="2" eaLnBrk="1" hangingPunct="1">
              <a:lnSpc>
                <a:spcPct val="90000"/>
              </a:lnSpc>
            </a:pPr>
            <a:r>
              <a:rPr lang="en-US" altLang="zh-CN" sz="2400" dirty="0" smtClean="0"/>
              <a:t>packets are stored in a queue on each port</a:t>
            </a:r>
          </a:p>
          <a:p>
            <a:pPr lvl="2" eaLnBrk="1" hangingPunct="1">
              <a:lnSpc>
                <a:spcPct val="90000"/>
              </a:lnSpc>
            </a:pPr>
            <a:r>
              <a:rPr lang="en-US" altLang="zh-CN" sz="2400" dirty="0" smtClean="0"/>
              <a:t>possible for one packet to delay transmission of other packets because of a busy destination port</a:t>
            </a:r>
          </a:p>
          <a:p>
            <a:pPr lvl="1" eaLnBrk="1" hangingPunct="1">
              <a:lnSpc>
                <a:spcPct val="90000"/>
              </a:lnSpc>
            </a:pPr>
            <a:r>
              <a:rPr lang="en-US" altLang="zh-CN" sz="2400" u="sng" dirty="0" smtClean="0"/>
              <a:t>Shared memory buffering</a:t>
            </a:r>
          </a:p>
          <a:p>
            <a:pPr lvl="2" eaLnBrk="1" hangingPunct="1">
              <a:lnSpc>
                <a:spcPct val="90000"/>
              </a:lnSpc>
            </a:pPr>
            <a:r>
              <a:rPr lang="en-US" altLang="zh-CN" sz="2400" dirty="0" smtClean="0"/>
              <a:t>common memory buffering shared by all ports</a:t>
            </a:r>
          </a:p>
          <a:p>
            <a:pPr lvl="2" eaLnBrk="1" hangingPunct="1">
              <a:lnSpc>
                <a:spcPct val="90000"/>
              </a:lnSpc>
            </a:pPr>
            <a:r>
              <a:rPr lang="en-US" altLang="zh-CN" sz="2400" dirty="0" smtClean="0"/>
              <a:t>allows packets to be RX on one port and TX out another port without changing it to a different queue.</a:t>
            </a:r>
          </a:p>
        </p:txBody>
      </p:sp>
    </p:spTree>
  </p:cSld>
  <p:clrMapOvr>
    <a:masterClrMapping/>
  </p:clrMapOvr>
  <p:transition>
    <p:blinds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t>Trunk Links</a:t>
            </a:r>
          </a:p>
        </p:txBody>
      </p:sp>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l="10001" t="33333" r="39999" b="44000"/>
          <a:stretch>
            <a:fillRect/>
          </a:stretch>
        </p:blipFill>
        <p:spPr bwMode="auto">
          <a:xfrm>
            <a:off x="900113" y="1958975"/>
            <a:ext cx="7924800"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64516" name="Text Box 4"/>
          <p:cNvSpPr txBox="1">
            <a:spLocks noChangeArrowheads="1"/>
          </p:cNvSpPr>
          <p:nvPr/>
        </p:nvSpPr>
        <p:spPr bwMode="auto">
          <a:xfrm>
            <a:off x="3567113" y="1603375"/>
            <a:ext cx="278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spcBef>
                <a:spcPct val="50000"/>
              </a:spcBef>
            </a:pPr>
            <a:r>
              <a:rPr lang="en-US" altLang="zh-CN" sz="2400" b="1">
                <a:solidFill>
                  <a:srgbClr val="003366"/>
                </a:solidFill>
                <a:latin typeface="Arial" charset="0"/>
              </a:rPr>
              <a:t>Without trunking</a:t>
            </a:r>
          </a:p>
        </p:txBody>
      </p:sp>
      <p:sp>
        <p:nvSpPr>
          <p:cNvPr id="64517" name="Text Box 5"/>
          <p:cNvSpPr txBox="1">
            <a:spLocks noChangeArrowheads="1"/>
          </p:cNvSpPr>
          <p:nvPr/>
        </p:nvSpPr>
        <p:spPr bwMode="auto">
          <a:xfrm>
            <a:off x="3884613" y="4537075"/>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spcBef>
                <a:spcPct val="50000"/>
              </a:spcBef>
            </a:pPr>
            <a:r>
              <a:rPr lang="en-US" altLang="zh-CN" sz="2400" b="1">
                <a:solidFill>
                  <a:srgbClr val="003366"/>
                </a:solidFill>
                <a:latin typeface="Arial" charset="0"/>
              </a:rPr>
              <a:t>With trunking</a:t>
            </a:r>
          </a:p>
        </p:txBody>
      </p:sp>
      <p:sp>
        <p:nvSpPr>
          <p:cNvPr id="64518" name="Rectangle 6"/>
          <p:cNvSpPr>
            <a:spLocks noChangeArrowheads="1"/>
          </p:cNvSpPr>
          <p:nvPr/>
        </p:nvSpPr>
        <p:spPr bwMode="auto">
          <a:xfrm>
            <a:off x="427038" y="4932363"/>
            <a:ext cx="83820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buFontTx/>
              <a:buBlip>
                <a:blip r:embed="rId4"/>
              </a:buBlip>
            </a:pPr>
            <a:r>
              <a:rPr lang="en-US" altLang="zh-CN" sz="2000">
                <a:latin typeface="Arial Black" pitchFamily="34" charset="0"/>
                <a:cs typeface="Arial" charset="0"/>
              </a:rPr>
              <a:t> A trunk is a point-to-point link that supports several VLANs</a:t>
            </a:r>
          </a:p>
          <a:p>
            <a:pPr>
              <a:lnSpc>
                <a:spcPct val="110000"/>
              </a:lnSpc>
              <a:spcBef>
                <a:spcPct val="50000"/>
              </a:spcBef>
              <a:buFontTx/>
              <a:buBlip>
                <a:blip r:embed="rId4"/>
              </a:buBlip>
            </a:pPr>
            <a:r>
              <a:rPr lang="en-US" altLang="zh-CN" sz="2000">
                <a:latin typeface="Arial Black" pitchFamily="34" charset="0"/>
                <a:cs typeface="Arial" charset="0"/>
              </a:rPr>
              <a:t> A trunk is to saves ports when creating a link between two devices implementing VLANs</a:t>
            </a:r>
          </a:p>
        </p:txBody>
      </p:sp>
    </p:spTree>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908050"/>
            <a:ext cx="8610600" cy="635000"/>
          </a:xfrm>
        </p:spPr>
        <p:txBody>
          <a:bodyPr/>
          <a:lstStyle/>
          <a:p>
            <a:pPr eaLnBrk="1" hangingPunct="1"/>
            <a:r>
              <a:rPr lang="en-US" altLang="zh-CN" smtClean="0"/>
              <a:t>Trunk Links</a:t>
            </a:r>
          </a:p>
        </p:txBody>
      </p:sp>
      <p:sp>
        <p:nvSpPr>
          <p:cNvPr id="65539" name="Rectangle 3"/>
          <p:cNvSpPr>
            <a:spLocks noGrp="1" noChangeArrowheads="1"/>
          </p:cNvSpPr>
          <p:nvPr>
            <p:ph type="body" idx="1"/>
          </p:nvPr>
        </p:nvSpPr>
        <p:spPr>
          <a:xfrm>
            <a:off x="366713" y="1674813"/>
            <a:ext cx="8550275" cy="4562475"/>
          </a:xfrm>
        </p:spPr>
        <p:txBody>
          <a:bodyPr/>
          <a:lstStyle/>
          <a:p>
            <a:pPr eaLnBrk="1" hangingPunct="1">
              <a:lnSpc>
                <a:spcPct val="110000"/>
              </a:lnSpc>
            </a:pPr>
            <a:r>
              <a:rPr lang="en-US" altLang="zh-CN" sz="2600" dirty="0" smtClean="0">
                <a:cs typeface="Arial" charset="0"/>
              </a:rPr>
              <a:t>A trunk link does not belong to a specific VLAN. </a:t>
            </a:r>
          </a:p>
          <a:p>
            <a:pPr lvl="1" eaLnBrk="1" hangingPunct="1">
              <a:lnSpc>
                <a:spcPct val="110000"/>
              </a:lnSpc>
            </a:pPr>
            <a:r>
              <a:rPr lang="en-US" altLang="zh-CN" dirty="0" smtClean="0">
                <a:solidFill>
                  <a:srgbClr val="003366"/>
                </a:solidFill>
                <a:ea typeface="Arial Unicode MS" pitchFamily="34" charset="-122"/>
                <a:cs typeface="Arial" charset="0"/>
              </a:rPr>
              <a:t>Acts as a conduit for VLANs between switches and routers</a:t>
            </a:r>
            <a:r>
              <a:rPr lang="en-US" altLang="zh-CN" dirty="0" smtClean="0">
                <a:solidFill>
                  <a:srgbClr val="003366"/>
                </a:solidFill>
                <a:cs typeface="Arial" charset="0"/>
              </a:rPr>
              <a:t>.</a:t>
            </a:r>
            <a:r>
              <a:rPr lang="en-US" altLang="zh-CN" sz="2200" dirty="0" smtClean="0">
                <a:solidFill>
                  <a:schemeClr val="accent2"/>
                </a:solidFill>
                <a:cs typeface="Arial" charset="0"/>
              </a:rPr>
              <a:t> </a:t>
            </a:r>
          </a:p>
          <a:p>
            <a:pPr eaLnBrk="1" hangingPunct="1">
              <a:lnSpc>
                <a:spcPct val="110000"/>
              </a:lnSpc>
            </a:pPr>
            <a:r>
              <a:rPr lang="en-US" altLang="zh-CN" sz="2600" dirty="0" smtClean="0">
                <a:cs typeface="Arial" charset="0"/>
              </a:rPr>
              <a:t>The trunk link can be configured to transport all VLANs or to transport a limited number of VLANs.</a:t>
            </a:r>
            <a:endParaRPr lang="en-US" altLang="zh-CN" sz="2600" dirty="0" smtClean="0"/>
          </a:p>
          <a:p>
            <a:pPr eaLnBrk="1" hangingPunct="1">
              <a:lnSpc>
                <a:spcPct val="110000"/>
              </a:lnSpc>
            </a:pPr>
            <a:r>
              <a:rPr lang="en-US" altLang="zh-CN" sz="2600" dirty="0" smtClean="0"/>
              <a:t>A trunk link may, however, have a native VLAN. </a:t>
            </a:r>
          </a:p>
          <a:p>
            <a:pPr lvl="1" eaLnBrk="1" hangingPunct="1">
              <a:lnSpc>
                <a:spcPct val="110000"/>
              </a:lnSpc>
            </a:pPr>
            <a:r>
              <a:rPr lang="en-US" altLang="zh-CN" dirty="0" smtClean="0">
                <a:solidFill>
                  <a:srgbClr val="003366"/>
                </a:solidFill>
                <a:ea typeface="Arial Unicode MS" pitchFamily="34" charset="-122"/>
                <a:cs typeface="Arial Unicode MS" pitchFamily="34" charset="-122"/>
              </a:rPr>
              <a:t>The native VLAN of the trunk is the VLAN that the trunk uses if the trunk link fails for any reason</a:t>
            </a:r>
            <a:r>
              <a:rPr lang="en-US" altLang="zh-CN" dirty="0" smtClean="0">
                <a:solidFill>
                  <a:srgbClr val="003366"/>
                </a:solidFill>
              </a:rPr>
              <a:t>.</a:t>
            </a:r>
            <a:endParaRPr lang="en-US" altLang="zh-CN" sz="2200" dirty="0" smtClean="0">
              <a:solidFill>
                <a:srgbClr val="003366"/>
              </a:solidFill>
            </a:endParaRPr>
          </a:p>
        </p:txBody>
      </p:sp>
    </p:spTree>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defTabSz="814388" eaLnBrk="1" hangingPunct="1"/>
            <a:r>
              <a:rPr lang="en-US" altLang="zh-CN" smtClean="0"/>
              <a:t>Configuration in Switch 29xx</a:t>
            </a:r>
          </a:p>
        </p:txBody>
      </p:sp>
      <p:sp>
        <p:nvSpPr>
          <p:cNvPr id="66563" name="Rectangle 3"/>
          <p:cNvSpPr>
            <a:spLocks noGrp="1" noChangeArrowheads="1"/>
          </p:cNvSpPr>
          <p:nvPr>
            <p:ph type="body" idx="1"/>
          </p:nvPr>
        </p:nvSpPr>
        <p:spPr>
          <a:xfrm>
            <a:off x="611188" y="1700213"/>
            <a:ext cx="8208962" cy="4752975"/>
          </a:xfrm>
        </p:spPr>
        <p:txBody>
          <a:bodyPr/>
          <a:lstStyle/>
          <a:p>
            <a:pPr marL="288925" indent="-288925" defTabSz="814388" eaLnBrk="1" hangingPunct="1">
              <a:lnSpc>
                <a:spcPct val="105000"/>
              </a:lnSpc>
              <a:defRPr/>
            </a:pPr>
            <a:r>
              <a:rPr lang="en-US" altLang="zh-CN" sz="2400" dirty="0" smtClean="0"/>
              <a:t>The following guidelines must be followed when configuring VLANs on Cisco 29xx switches: </a:t>
            </a:r>
          </a:p>
          <a:p>
            <a:pPr marL="628650" indent="-439738" defTabSz="814388" eaLnBrk="1" hangingPunct="1">
              <a:lnSpc>
                <a:spcPct val="105000"/>
              </a:lnSpc>
              <a:defRPr/>
            </a:pPr>
            <a:r>
              <a:rPr lang="en-US" altLang="zh-CN" sz="2400" dirty="0" smtClean="0"/>
              <a:t>The maximum number of VLANs is switch dependent. </a:t>
            </a:r>
          </a:p>
          <a:p>
            <a:pPr marL="628650" indent="-439738" defTabSz="814388" eaLnBrk="1" hangingPunct="1">
              <a:lnSpc>
                <a:spcPct val="105000"/>
              </a:lnSpc>
              <a:defRPr/>
            </a:pPr>
            <a:r>
              <a:rPr lang="en-US" altLang="zh-CN" sz="2400" dirty="0" smtClean="0"/>
              <a:t>VLAN 1 is one of the factory-default VLANs. </a:t>
            </a:r>
          </a:p>
          <a:p>
            <a:pPr marL="628650" indent="-439738" defTabSz="814388" eaLnBrk="1" hangingPunct="1">
              <a:lnSpc>
                <a:spcPct val="105000"/>
              </a:lnSpc>
              <a:defRPr/>
            </a:pPr>
            <a:r>
              <a:rPr lang="en-US" altLang="zh-CN" sz="2400" dirty="0" smtClean="0"/>
              <a:t>VLAN 1 is the default Ethernet VLAN. </a:t>
            </a:r>
          </a:p>
          <a:p>
            <a:pPr marL="628650" indent="-439738" defTabSz="814388" eaLnBrk="1" hangingPunct="1">
              <a:lnSpc>
                <a:spcPct val="105000"/>
              </a:lnSpc>
              <a:defRPr/>
            </a:pPr>
            <a:r>
              <a:rPr lang="en-US" altLang="zh-CN" sz="2400" dirty="0" smtClean="0"/>
              <a:t>Cisco Discovery Protocol (CDP) and VLAN </a:t>
            </a:r>
            <a:r>
              <a:rPr lang="en-US" altLang="zh-CN" sz="2400" dirty="0" err="1" smtClean="0"/>
              <a:t>Trunking</a:t>
            </a:r>
            <a:r>
              <a:rPr lang="en-US" altLang="zh-CN" sz="2400" dirty="0" smtClean="0"/>
              <a:t> Protocol (VTP) advertisements are sent on VLAN 1. </a:t>
            </a:r>
          </a:p>
          <a:p>
            <a:pPr marL="628650" indent="-439738" defTabSz="814388" eaLnBrk="1" hangingPunct="1">
              <a:lnSpc>
                <a:spcPct val="105000"/>
              </a:lnSpc>
              <a:defRPr/>
            </a:pPr>
            <a:r>
              <a:rPr lang="en-US" altLang="zh-CN" sz="2400" dirty="0" smtClean="0"/>
              <a:t>The Catalyst 29xx IP address is in the VLAN 1 broadcast domain by default. </a:t>
            </a:r>
          </a:p>
          <a:p>
            <a:pPr marL="627063" lvl="1" indent="0" defTabSz="814388" eaLnBrk="1" hangingPunct="1">
              <a:lnSpc>
                <a:spcPct val="105000"/>
              </a:lnSpc>
              <a:defRPr/>
            </a:pPr>
            <a:endParaRPr lang="en-US" altLang="zh-CN" sz="2400" dirty="0" smtClean="0"/>
          </a:p>
        </p:txBody>
      </p:sp>
    </p:spTree>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ChangeArrowheads="1"/>
          </p:cNvSpPr>
          <p:nvPr/>
        </p:nvSpPr>
        <p:spPr bwMode="auto">
          <a:xfrm>
            <a:off x="468313" y="5013325"/>
            <a:ext cx="8207375" cy="1079500"/>
          </a:xfrm>
          <a:prstGeom prst="rect">
            <a:avLst/>
          </a:prstGeom>
          <a:solidFill>
            <a:srgbClr val="CC99FF"/>
          </a:solidFill>
          <a:ln w="9525">
            <a:noFill/>
            <a:miter lim="800000"/>
            <a:headEnd/>
            <a:tailEnd/>
          </a:ln>
          <a:effectLst>
            <a:outerShdw dist="35921" dir="2700000" algn="ctr" rotWithShape="0">
              <a:schemeClr val="bg2"/>
            </a:outerShdw>
          </a:effectLst>
        </p:spPr>
        <p:txBody>
          <a:bodyPr wrap="none" lIns="73025" tIns="36512" rIns="73025" bIns="36512" anchor="ctr"/>
          <a:lstStyle/>
          <a:p>
            <a:pPr>
              <a:defRPr/>
            </a:pPr>
            <a:endParaRPr lang="zh-CN" altLang="en-US">
              <a:ea typeface="宋体" pitchFamily="2" charset="-122"/>
            </a:endParaRPr>
          </a:p>
        </p:txBody>
      </p:sp>
      <p:sp>
        <p:nvSpPr>
          <p:cNvPr id="744451" name="Rectangle 3"/>
          <p:cNvSpPr>
            <a:spLocks noChangeArrowheads="1"/>
          </p:cNvSpPr>
          <p:nvPr/>
        </p:nvSpPr>
        <p:spPr bwMode="auto">
          <a:xfrm>
            <a:off x="466725" y="2924175"/>
            <a:ext cx="8137525" cy="1150938"/>
          </a:xfrm>
          <a:prstGeom prst="rect">
            <a:avLst/>
          </a:prstGeom>
          <a:solidFill>
            <a:srgbClr val="CC99FF"/>
          </a:solidFill>
          <a:ln w="9525">
            <a:noFill/>
            <a:miter lim="800000"/>
            <a:headEnd/>
            <a:tailEnd/>
          </a:ln>
          <a:effectLst>
            <a:outerShdw dist="35921" dir="2700000" algn="ctr" rotWithShape="0">
              <a:schemeClr val="bg2"/>
            </a:outerShdw>
          </a:effectLst>
        </p:spPr>
        <p:txBody>
          <a:bodyPr wrap="none" lIns="73025" tIns="36512" rIns="73025" bIns="36512" anchor="ctr"/>
          <a:lstStyle/>
          <a:p>
            <a:pPr>
              <a:defRPr/>
            </a:pPr>
            <a:endParaRPr lang="zh-CN" altLang="en-US">
              <a:ea typeface="宋体" pitchFamily="2" charset="-122"/>
            </a:endParaRPr>
          </a:p>
        </p:txBody>
      </p:sp>
      <p:sp>
        <p:nvSpPr>
          <p:cNvPr id="67588" name="Rectangle 4"/>
          <p:cNvSpPr>
            <a:spLocks noGrp="1" noChangeArrowheads="1"/>
          </p:cNvSpPr>
          <p:nvPr>
            <p:ph type="title"/>
          </p:nvPr>
        </p:nvSpPr>
        <p:spPr/>
        <p:txBody>
          <a:bodyPr/>
          <a:lstStyle/>
          <a:p>
            <a:pPr defTabSz="814388" eaLnBrk="1" hangingPunct="1"/>
            <a:r>
              <a:rPr lang="en-US" altLang="zh-CN" smtClean="0"/>
              <a:t>VLAN Configuration</a:t>
            </a:r>
          </a:p>
        </p:txBody>
      </p:sp>
      <p:sp>
        <p:nvSpPr>
          <p:cNvPr id="67589" name="Rectangle 5"/>
          <p:cNvSpPr>
            <a:spLocks noChangeArrowheads="1"/>
          </p:cNvSpPr>
          <p:nvPr/>
        </p:nvSpPr>
        <p:spPr bwMode="auto">
          <a:xfrm>
            <a:off x="3419475" y="66690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zh-CN" altLang="en-US"/>
          </a:p>
        </p:txBody>
      </p:sp>
      <p:sp>
        <p:nvSpPr>
          <p:cNvPr id="67590" name="Text Box 6"/>
          <p:cNvSpPr txBox="1">
            <a:spLocks noChangeArrowheads="1"/>
          </p:cNvSpPr>
          <p:nvPr/>
        </p:nvSpPr>
        <p:spPr bwMode="auto">
          <a:xfrm>
            <a:off x="395288" y="1773238"/>
            <a:ext cx="8497887"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400" b="1" dirty="0">
                <a:solidFill>
                  <a:srgbClr val="003366"/>
                </a:solidFill>
                <a:latin typeface="Arial" charset="0"/>
              </a:rPr>
              <a:t>Step1:</a:t>
            </a:r>
            <a:r>
              <a:rPr lang="en-US" altLang="zh-CN" sz="2400" b="1" dirty="0">
                <a:latin typeface="Arial" charset="0"/>
              </a:rPr>
              <a:t> The steps necessary to create the VLAN. A VLAN name may also be configured, if necessary. </a:t>
            </a:r>
          </a:p>
          <a:p>
            <a:endParaRPr lang="en-US" altLang="zh-CN" sz="2400" b="1" dirty="0">
              <a:latin typeface="Arial" charset="0"/>
            </a:endParaRPr>
          </a:p>
          <a:p>
            <a:r>
              <a:rPr lang="en-US" altLang="zh-CN" sz="2400" b="1" dirty="0">
                <a:latin typeface="Arial" charset="0"/>
              </a:rPr>
              <a:t>   Switch# </a:t>
            </a:r>
            <a:r>
              <a:rPr lang="en-US" altLang="zh-CN" sz="2400" b="1" dirty="0" err="1">
                <a:latin typeface="Arial" charset="0"/>
              </a:rPr>
              <a:t>vlan</a:t>
            </a:r>
            <a:r>
              <a:rPr lang="en-US" altLang="zh-CN" sz="2400" b="1" dirty="0">
                <a:latin typeface="Arial" charset="0"/>
              </a:rPr>
              <a:t> database</a:t>
            </a:r>
            <a:br>
              <a:rPr lang="en-US" altLang="zh-CN" sz="2400" b="1" dirty="0">
                <a:latin typeface="Arial" charset="0"/>
              </a:rPr>
            </a:br>
            <a:r>
              <a:rPr lang="en-US" altLang="zh-CN" sz="2400" b="1" dirty="0">
                <a:latin typeface="Arial" charset="0"/>
              </a:rPr>
              <a:t>   Switch(</a:t>
            </a:r>
            <a:r>
              <a:rPr lang="en-US" altLang="zh-CN" sz="2400" b="1" dirty="0" err="1">
                <a:latin typeface="Arial" charset="0"/>
              </a:rPr>
              <a:t>vlan</a:t>
            </a:r>
            <a:r>
              <a:rPr lang="en-US" altLang="zh-CN" sz="2400" b="1" dirty="0">
                <a:latin typeface="Arial" charset="0"/>
              </a:rPr>
              <a:t>)# </a:t>
            </a:r>
            <a:r>
              <a:rPr lang="en-US" altLang="zh-CN" sz="2400" b="1" dirty="0" err="1">
                <a:latin typeface="Arial" charset="0"/>
              </a:rPr>
              <a:t>vlan</a:t>
            </a:r>
            <a:r>
              <a:rPr lang="en-US" altLang="zh-CN" sz="2400" b="1" dirty="0">
                <a:latin typeface="Arial" charset="0"/>
              </a:rPr>
              <a:t> </a:t>
            </a:r>
            <a:r>
              <a:rPr lang="en-US" altLang="zh-CN" sz="2400" b="1" i="1" dirty="0" err="1">
                <a:latin typeface="Arial" charset="0"/>
              </a:rPr>
              <a:t>vlan_number</a:t>
            </a:r>
            <a:r>
              <a:rPr lang="en-US" altLang="zh-CN" sz="2400" b="1" dirty="0">
                <a:latin typeface="Arial" charset="0"/>
              </a:rPr>
              <a:t/>
            </a:r>
            <a:br>
              <a:rPr lang="en-US" altLang="zh-CN" sz="2400" b="1" dirty="0">
                <a:latin typeface="Arial" charset="0"/>
              </a:rPr>
            </a:br>
            <a:r>
              <a:rPr lang="en-US" altLang="zh-CN" sz="2400" b="1" dirty="0">
                <a:latin typeface="Arial" charset="0"/>
              </a:rPr>
              <a:t>   Switch(</a:t>
            </a:r>
            <a:r>
              <a:rPr lang="en-US" altLang="zh-CN" sz="2400" b="1" dirty="0" err="1">
                <a:latin typeface="Arial" charset="0"/>
              </a:rPr>
              <a:t>vlan</a:t>
            </a:r>
            <a:r>
              <a:rPr lang="en-US" altLang="zh-CN" sz="2400" b="1" dirty="0">
                <a:latin typeface="Arial" charset="0"/>
              </a:rPr>
              <a:t>)# exit</a:t>
            </a:r>
          </a:p>
          <a:p>
            <a:endParaRPr lang="en-US" altLang="zh-CN" sz="2400" b="1" dirty="0">
              <a:latin typeface="Arial" charset="0"/>
            </a:endParaRPr>
          </a:p>
          <a:p>
            <a:r>
              <a:rPr lang="en-US" altLang="zh-CN" sz="2400" b="1" dirty="0">
                <a:solidFill>
                  <a:srgbClr val="003366"/>
                </a:solidFill>
                <a:latin typeface="Arial" charset="0"/>
              </a:rPr>
              <a:t>Step2:</a:t>
            </a:r>
            <a:r>
              <a:rPr lang="en-US" altLang="zh-CN" sz="2400" b="1" dirty="0">
                <a:latin typeface="Arial" charset="0"/>
              </a:rPr>
              <a:t>  Assign the VLAN to one or more interfaces: </a:t>
            </a:r>
          </a:p>
          <a:p>
            <a:endParaRPr lang="en-US" altLang="zh-CN" sz="2400" b="1" dirty="0">
              <a:latin typeface="Arial" charset="0"/>
            </a:endParaRPr>
          </a:p>
          <a:p>
            <a:r>
              <a:rPr lang="en-US" altLang="zh-CN" sz="2400" b="1" dirty="0">
                <a:latin typeface="Arial" charset="0"/>
              </a:rPr>
              <a:t>   Switch(</a:t>
            </a:r>
            <a:r>
              <a:rPr lang="en-US" altLang="zh-CN" sz="2400" b="1" dirty="0" err="1">
                <a:latin typeface="Arial" charset="0"/>
              </a:rPr>
              <a:t>config</a:t>
            </a:r>
            <a:r>
              <a:rPr lang="en-US" altLang="zh-CN" sz="2400" b="1" dirty="0">
                <a:latin typeface="Arial" charset="0"/>
              </a:rPr>
              <a:t>)# interface </a:t>
            </a:r>
            <a:r>
              <a:rPr lang="en-US" altLang="zh-CN" sz="2400" b="1" dirty="0" err="1">
                <a:latin typeface="Arial" charset="0"/>
              </a:rPr>
              <a:t>fastethernet</a:t>
            </a:r>
            <a:r>
              <a:rPr lang="en-US" altLang="zh-CN" sz="2400" b="1" dirty="0">
                <a:latin typeface="Arial" charset="0"/>
              </a:rPr>
              <a:t> 0/9</a:t>
            </a:r>
            <a:br>
              <a:rPr lang="en-US" altLang="zh-CN" sz="2400" b="1" dirty="0">
                <a:latin typeface="Arial" charset="0"/>
              </a:rPr>
            </a:br>
            <a:r>
              <a:rPr lang="en-US" altLang="zh-CN" sz="2400" b="1" dirty="0">
                <a:latin typeface="Arial" charset="0"/>
              </a:rPr>
              <a:t>   Switch(</a:t>
            </a:r>
            <a:r>
              <a:rPr lang="en-US" altLang="zh-CN" sz="2400" b="1" dirty="0" err="1">
                <a:latin typeface="Arial" charset="0"/>
              </a:rPr>
              <a:t>config</a:t>
            </a:r>
            <a:r>
              <a:rPr lang="en-US" altLang="zh-CN" sz="2400" b="1" dirty="0">
                <a:latin typeface="Arial" charset="0"/>
              </a:rPr>
              <a:t>-if)# </a:t>
            </a:r>
            <a:r>
              <a:rPr lang="en-US" altLang="zh-CN" sz="2400" b="1" dirty="0" err="1">
                <a:latin typeface="Arial" charset="0"/>
              </a:rPr>
              <a:t>switchport</a:t>
            </a:r>
            <a:r>
              <a:rPr lang="en-US" altLang="zh-CN" sz="2400" b="1" dirty="0">
                <a:latin typeface="Arial" charset="0"/>
              </a:rPr>
              <a:t> access </a:t>
            </a:r>
            <a:r>
              <a:rPr lang="en-US" altLang="zh-CN" sz="2400" b="1" dirty="0" err="1">
                <a:latin typeface="Arial" charset="0"/>
              </a:rPr>
              <a:t>vlan</a:t>
            </a:r>
            <a:r>
              <a:rPr lang="en-US" altLang="zh-CN" sz="2400" b="1" dirty="0">
                <a:latin typeface="Arial" charset="0"/>
              </a:rPr>
              <a:t> </a:t>
            </a:r>
            <a:r>
              <a:rPr lang="en-US" altLang="zh-CN" sz="2400" b="1" i="1" dirty="0" err="1">
                <a:latin typeface="Arial" charset="0"/>
              </a:rPr>
              <a:t>vlan_number</a:t>
            </a:r>
            <a:endParaRPr lang="en-US" altLang="zh-CN" sz="2400" b="1" dirty="0">
              <a:latin typeface="Arial" charset="0"/>
            </a:endParaRPr>
          </a:p>
          <a:p>
            <a:endParaRPr lang="en-US" altLang="zh-CN" sz="2400" b="1" dirty="0">
              <a:latin typeface="Arial" charset="0"/>
            </a:endParaRPr>
          </a:p>
        </p:txBody>
      </p:sp>
    </p:spTree>
  </p:cSld>
  <p:clrMapOvr>
    <a:masterClrMapping/>
  </p:clrMapOvr>
  <p:transition>
    <p:blinds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5A3800-85ED-42DB-841A-0F4C66133593}" type="slidenum">
              <a:rPr lang="en-US" altLang="zh-CN" smtClean="0"/>
              <a:pPr eaLnBrk="1" hangingPunct="1"/>
              <a:t>64</a:t>
            </a:fld>
            <a:endParaRPr lang="en-US" altLang="zh-CN" smtClean="0"/>
          </a:p>
        </p:txBody>
      </p:sp>
      <p:sp>
        <p:nvSpPr>
          <p:cNvPr id="68611" name="Rectangle 2"/>
          <p:cNvSpPr>
            <a:spLocks noChangeArrowheads="1"/>
          </p:cNvSpPr>
          <p:nvPr/>
        </p:nvSpPr>
        <p:spPr bwMode="auto">
          <a:xfrm>
            <a:off x="0" y="55038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eaLnBrk="0" hangingPunct="0"/>
            <a:endParaRPr lang="zh-CN" altLang="zh-CN" sz="1600">
              <a:latin typeface="Times" pitchFamily="18" charset="0"/>
            </a:endParaRPr>
          </a:p>
        </p:txBody>
      </p:sp>
      <p:sp>
        <p:nvSpPr>
          <p:cNvPr id="68612" name="Text Box 3"/>
          <p:cNvSpPr txBox="1">
            <a:spLocks noChangeArrowheads="1"/>
          </p:cNvSpPr>
          <p:nvPr/>
        </p:nvSpPr>
        <p:spPr bwMode="auto">
          <a:xfrm>
            <a:off x="268288" y="1798638"/>
            <a:ext cx="6400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spcBef>
                <a:spcPct val="50000"/>
              </a:spcBef>
            </a:pPr>
            <a:r>
              <a:rPr lang="en-US" altLang="zh-CN" b="1"/>
              <a:t>cat2950#vlan database</a:t>
            </a:r>
          </a:p>
        </p:txBody>
      </p:sp>
      <p:sp>
        <p:nvSpPr>
          <p:cNvPr id="68613" name="Rectangle 4"/>
          <p:cNvSpPr>
            <a:spLocks noChangeArrowheads="1"/>
          </p:cNvSpPr>
          <p:nvPr/>
        </p:nvSpPr>
        <p:spPr bwMode="auto">
          <a:xfrm>
            <a:off x="254000" y="2246313"/>
            <a:ext cx="9144000"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p>
            <a:pPr eaLnBrk="0" hangingPunct="0">
              <a:lnSpc>
                <a:spcPct val="80000"/>
              </a:lnSpc>
              <a:spcBef>
                <a:spcPct val="50000"/>
              </a:spcBef>
            </a:pPr>
            <a:r>
              <a:rPr lang="en-US" altLang="zh-CN" b="1"/>
              <a:t>cat2950(vlan)#vlan 9 name switchlab90</a:t>
            </a:r>
          </a:p>
          <a:p>
            <a:pPr eaLnBrk="0" hangingPunct="0">
              <a:lnSpc>
                <a:spcPct val="80000"/>
              </a:lnSpc>
              <a:spcBef>
                <a:spcPct val="50000"/>
              </a:spcBef>
            </a:pPr>
            <a:r>
              <a:rPr lang="en-US" altLang="zh-CN" b="1"/>
              <a:t>VLAN 9 added:</a:t>
            </a:r>
          </a:p>
          <a:p>
            <a:pPr eaLnBrk="0" hangingPunct="0">
              <a:lnSpc>
                <a:spcPct val="80000"/>
              </a:lnSpc>
              <a:spcBef>
                <a:spcPct val="50000"/>
              </a:spcBef>
            </a:pPr>
            <a:r>
              <a:rPr lang="en-US" altLang="zh-CN" b="1"/>
              <a:t>    Name: switchlab90</a:t>
            </a:r>
          </a:p>
          <a:p>
            <a:pPr eaLnBrk="0" hangingPunct="0">
              <a:lnSpc>
                <a:spcPct val="80000"/>
              </a:lnSpc>
              <a:spcBef>
                <a:spcPct val="50000"/>
              </a:spcBef>
            </a:pPr>
            <a:r>
              <a:rPr lang="en-US" altLang="zh-CN" b="1"/>
              <a:t>cat2950(vlan)#?</a:t>
            </a:r>
          </a:p>
          <a:p>
            <a:pPr eaLnBrk="0" hangingPunct="0">
              <a:lnSpc>
                <a:spcPct val="80000"/>
              </a:lnSpc>
              <a:spcBef>
                <a:spcPct val="50000"/>
              </a:spcBef>
            </a:pPr>
            <a:r>
              <a:rPr lang="en-US" altLang="zh-CN" b="1"/>
              <a:t>VLAN database editing buffer manipulation commands:</a:t>
            </a:r>
          </a:p>
          <a:p>
            <a:pPr eaLnBrk="0" hangingPunct="0">
              <a:lnSpc>
                <a:spcPct val="80000"/>
              </a:lnSpc>
              <a:spcBef>
                <a:spcPct val="50000"/>
              </a:spcBef>
            </a:pPr>
            <a:r>
              <a:rPr lang="en-US" altLang="zh-CN" b="1">
                <a:solidFill>
                  <a:schemeClr val="accent2"/>
                </a:solidFill>
              </a:rPr>
              <a:t>  </a:t>
            </a:r>
            <a:r>
              <a:rPr lang="en-US" altLang="zh-CN" b="1">
                <a:solidFill>
                  <a:srgbClr val="003366"/>
                </a:solidFill>
              </a:rPr>
              <a:t>abort</a:t>
            </a:r>
            <a:r>
              <a:rPr lang="en-US" altLang="zh-CN" b="1"/>
              <a:t> Exit mode without applying the changes</a:t>
            </a:r>
          </a:p>
          <a:p>
            <a:pPr eaLnBrk="0" hangingPunct="0">
              <a:lnSpc>
                <a:spcPct val="80000"/>
              </a:lnSpc>
              <a:spcBef>
                <a:spcPct val="50000"/>
              </a:spcBef>
            </a:pPr>
            <a:r>
              <a:rPr lang="en-US" altLang="zh-CN" b="1">
                <a:solidFill>
                  <a:schemeClr val="accent2"/>
                </a:solidFill>
              </a:rPr>
              <a:t>  </a:t>
            </a:r>
            <a:r>
              <a:rPr lang="en-US" altLang="zh-CN" b="1">
                <a:solidFill>
                  <a:srgbClr val="003366"/>
                </a:solidFill>
              </a:rPr>
              <a:t>apply</a:t>
            </a:r>
            <a:r>
              <a:rPr lang="en-US" altLang="zh-CN" b="1"/>
              <a:t> Apply current changes and bump revision number</a:t>
            </a:r>
          </a:p>
          <a:p>
            <a:pPr eaLnBrk="0" hangingPunct="0">
              <a:lnSpc>
                <a:spcPct val="80000"/>
              </a:lnSpc>
              <a:spcBef>
                <a:spcPct val="50000"/>
              </a:spcBef>
            </a:pPr>
            <a:r>
              <a:rPr lang="en-US" altLang="zh-CN" b="1">
                <a:solidFill>
                  <a:srgbClr val="003366"/>
                </a:solidFill>
              </a:rPr>
              <a:t>  exit</a:t>
            </a:r>
            <a:r>
              <a:rPr lang="en-US" altLang="zh-CN" b="1"/>
              <a:t> Apply changes, bump revision number, and exit mode</a:t>
            </a:r>
          </a:p>
          <a:p>
            <a:pPr eaLnBrk="0" hangingPunct="0">
              <a:lnSpc>
                <a:spcPct val="80000"/>
              </a:lnSpc>
              <a:spcBef>
                <a:spcPct val="50000"/>
              </a:spcBef>
            </a:pPr>
            <a:r>
              <a:rPr lang="en-US" altLang="zh-CN" b="1">
                <a:solidFill>
                  <a:srgbClr val="003366"/>
                </a:solidFill>
              </a:rPr>
              <a:t>  reset</a:t>
            </a:r>
            <a:r>
              <a:rPr lang="en-US" altLang="zh-CN" b="1"/>
              <a:t> Abandon current changes and reread current database</a:t>
            </a:r>
          </a:p>
          <a:p>
            <a:pPr eaLnBrk="0" hangingPunct="0">
              <a:lnSpc>
                <a:spcPct val="80000"/>
              </a:lnSpc>
              <a:spcBef>
                <a:spcPct val="50000"/>
              </a:spcBef>
            </a:pPr>
            <a:endParaRPr lang="en-US" altLang="zh-CN" b="1"/>
          </a:p>
          <a:p>
            <a:pPr eaLnBrk="0" hangingPunct="0">
              <a:lnSpc>
                <a:spcPct val="80000"/>
              </a:lnSpc>
              <a:spcBef>
                <a:spcPct val="50000"/>
              </a:spcBef>
            </a:pPr>
            <a:endParaRPr lang="en-US" altLang="zh-CN" b="1"/>
          </a:p>
        </p:txBody>
      </p:sp>
      <p:sp>
        <p:nvSpPr>
          <p:cNvPr id="68614" name="Rectangle 5"/>
          <p:cNvSpPr>
            <a:spLocks noGrp="1" noChangeArrowheads="1"/>
          </p:cNvSpPr>
          <p:nvPr>
            <p:ph type="title"/>
          </p:nvPr>
        </p:nvSpPr>
        <p:spPr/>
        <p:txBody>
          <a:bodyPr/>
          <a:lstStyle/>
          <a:p>
            <a:pPr eaLnBrk="1" hangingPunct="1"/>
            <a:r>
              <a:rPr lang="en-US" altLang="zh-CN" smtClean="0"/>
              <a:t>Adding a VLAN Example</a:t>
            </a:r>
          </a:p>
        </p:txBody>
      </p:sp>
      <p:sp>
        <p:nvSpPr>
          <p:cNvPr id="68615" name="Rectangle 6"/>
          <p:cNvSpPr>
            <a:spLocks noChangeArrowheads="1"/>
          </p:cNvSpPr>
          <p:nvPr/>
        </p:nvSpPr>
        <p:spPr bwMode="auto">
          <a:xfrm>
            <a:off x="360363" y="5629275"/>
            <a:ext cx="6889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eaLnBrk="0" hangingPunct="0"/>
            <a:r>
              <a:rPr lang="en-US" altLang="zh-CN" sz="2000" b="1" i="1" u="sng">
                <a:latin typeface="Courier New" pitchFamily="49" charset="0"/>
              </a:rPr>
              <a:t>cat2950(config)#interface fa 0/2</a:t>
            </a:r>
          </a:p>
          <a:p>
            <a:pPr eaLnBrk="0" hangingPunct="0"/>
            <a:r>
              <a:rPr lang="en-US" altLang="zh-CN" sz="2000" b="1" i="1" u="sng">
                <a:latin typeface="Courier New" pitchFamily="49" charset="0"/>
              </a:rPr>
              <a:t>cat2950(config-if)# switchport access vlan 9</a:t>
            </a:r>
          </a:p>
        </p:txBody>
      </p:sp>
    </p:spTree>
  </p:cSld>
  <p:clrMapOvr>
    <a:masterClrMapping/>
  </p:clrMapOvr>
  <p:transition>
    <p:blinds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AC74BC-5548-4FD8-9888-18648C5E7876}" type="slidenum">
              <a:rPr lang="en-US" altLang="zh-CN" smtClean="0"/>
              <a:pPr eaLnBrk="1" hangingPunct="1"/>
              <a:t>65</a:t>
            </a:fld>
            <a:endParaRPr lang="en-US" altLang="zh-CN" smtClean="0"/>
          </a:p>
        </p:txBody>
      </p:sp>
      <p:sp>
        <p:nvSpPr>
          <p:cNvPr id="69635" name="Rectangle 2"/>
          <p:cNvSpPr>
            <a:spLocks noChangeArrowheads="1"/>
          </p:cNvSpPr>
          <p:nvPr/>
        </p:nvSpPr>
        <p:spPr bwMode="auto">
          <a:xfrm>
            <a:off x="228600" y="2914650"/>
            <a:ext cx="8742363"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p>
            <a:pPr marL="457200" indent="-457200" eaLnBrk="0" hangingPunct="0"/>
            <a:r>
              <a:rPr lang="en-US" altLang="zh-CN" b="1">
                <a:latin typeface="Courier New" pitchFamily="49" charset="0"/>
              </a:rPr>
              <a:t>cat2950#</a:t>
            </a:r>
            <a:r>
              <a:rPr lang="en-US" altLang="zh-CN" b="1">
                <a:solidFill>
                  <a:srgbClr val="000000"/>
                </a:solidFill>
                <a:latin typeface="Courier New" pitchFamily="49" charset="0"/>
              </a:rPr>
              <a:t>sh vlan</a:t>
            </a:r>
            <a:endParaRPr lang="en-US" altLang="zh-CN" b="1">
              <a:latin typeface="Courier New" pitchFamily="49" charset="0"/>
            </a:endParaRPr>
          </a:p>
          <a:p>
            <a:pPr marL="457200" indent="-457200" eaLnBrk="0" hangingPunct="0"/>
            <a:endParaRPr lang="en-US" altLang="zh-CN" b="1">
              <a:solidFill>
                <a:srgbClr val="000000"/>
              </a:solidFill>
              <a:latin typeface="Courier New" pitchFamily="49" charset="0"/>
            </a:endParaRPr>
          </a:p>
          <a:p>
            <a:pPr marL="457200" indent="-457200" eaLnBrk="0" hangingPunct="0"/>
            <a:r>
              <a:rPr lang="en-US" altLang="zh-CN" b="1">
                <a:solidFill>
                  <a:srgbClr val="000000"/>
                </a:solidFill>
                <a:latin typeface="Courier New" pitchFamily="49" charset="0"/>
              </a:rPr>
              <a:t>VLAN Name                         Status    Ports</a:t>
            </a:r>
          </a:p>
          <a:p>
            <a:pPr marL="457200" indent="-457200" eaLnBrk="0" hangingPunct="0"/>
            <a:r>
              <a:rPr lang="en-US" altLang="zh-CN" b="1">
                <a:solidFill>
                  <a:srgbClr val="000000"/>
                </a:solidFill>
                <a:latin typeface="Courier New" pitchFamily="49" charset="0"/>
              </a:rPr>
              <a:t>---- ------------------------  ------------ ------------</a:t>
            </a:r>
          </a:p>
          <a:p>
            <a:pPr marL="457200" indent="-457200" eaLnBrk="0" hangingPunct="0">
              <a:buFontTx/>
              <a:buAutoNum type="arabicPlain"/>
            </a:pPr>
            <a:r>
              <a:rPr lang="en-US" altLang="zh-CN" b="1">
                <a:solidFill>
                  <a:srgbClr val="000000"/>
                </a:solidFill>
                <a:latin typeface="Courier New" pitchFamily="49" charset="0"/>
              </a:rPr>
              <a:t>Default				active		Fa0/1, Fa0/3</a:t>
            </a:r>
          </a:p>
          <a:p>
            <a:pPr marL="457200" indent="-457200" eaLnBrk="0" hangingPunct="0"/>
            <a:r>
              <a:rPr lang="en-US" altLang="zh-CN" b="1">
                <a:solidFill>
                  <a:srgbClr val="000000"/>
                </a:solidFill>
                <a:latin typeface="Courier New" pitchFamily="49" charset="0"/>
              </a:rPr>
              <a:t>9    switchlab90			active		Fa0/2</a:t>
            </a:r>
          </a:p>
          <a:p>
            <a:pPr marL="457200" indent="-457200" eaLnBrk="0" hangingPunct="0"/>
            <a:r>
              <a:rPr lang="en-US" altLang="zh-CN" b="1">
                <a:solidFill>
                  <a:srgbClr val="000000"/>
                </a:solidFill>
                <a:latin typeface="Courier New" pitchFamily="49" charset="0"/>
              </a:rPr>
              <a:t>1002 fddi-default			active</a:t>
            </a:r>
          </a:p>
          <a:p>
            <a:pPr marL="457200" indent="-457200" eaLnBrk="0" hangingPunct="0"/>
            <a:r>
              <a:rPr lang="en-US" altLang="zh-CN" b="1">
                <a:solidFill>
                  <a:srgbClr val="000000"/>
                </a:solidFill>
                <a:latin typeface="Courier New" pitchFamily="49" charset="0"/>
              </a:rPr>
              <a:t>1003 token-ring-default		active</a:t>
            </a:r>
          </a:p>
          <a:p>
            <a:pPr marL="457200" indent="-457200" eaLnBrk="0" hangingPunct="0"/>
            <a:r>
              <a:rPr lang="en-US" altLang="zh-CN" b="1">
                <a:solidFill>
                  <a:srgbClr val="000000"/>
                </a:solidFill>
                <a:latin typeface="Courier New" pitchFamily="49" charset="0"/>
              </a:rPr>
              <a:t>1004 fddinet-default			active</a:t>
            </a:r>
          </a:p>
          <a:p>
            <a:pPr marL="457200" indent="-457200" eaLnBrk="0" hangingPunct="0"/>
            <a:r>
              <a:rPr lang="en-US" altLang="zh-CN" b="1">
                <a:solidFill>
                  <a:srgbClr val="000000"/>
                </a:solidFill>
                <a:latin typeface="Courier New" pitchFamily="49" charset="0"/>
              </a:rPr>
              <a:t>1005 trnet-default			active</a:t>
            </a:r>
          </a:p>
          <a:p>
            <a:pPr marL="457200" indent="-457200" eaLnBrk="0" hangingPunct="0"/>
            <a:endParaRPr lang="en-US" altLang="zh-CN" b="1">
              <a:latin typeface="Times" pitchFamily="18" charset="0"/>
            </a:endParaRPr>
          </a:p>
        </p:txBody>
      </p:sp>
      <p:sp>
        <p:nvSpPr>
          <p:cNvPr id="69636" name="Rectangle 3"/>
          <p:cNvSpPr>
            <a:spLocks noGrp="1" noChangeArrowheads="1"/>
          </p:cNvSpPr>
          <p:nvPr>
            <p:ph type="title"/>
          </p:nvPr>
        </p:nvSpPr>
        <p:spPr/>
        <p:txBody>
          <a:bodyPr/>
          <a:lstStyle/>
          <a:p>
            <a:pPr eaLnBrk="1" hangingPunct="1"/>
            <a:r>
              <a:rPr lang="en-US" altLang="zh-CN" smtClean="0"/>
              <a:t>Verifying a VLAN</a:t>
            </a:r>
          </a:p>
        </p:txBody>
      </p:sp>
      <p:sp>
        <p:nvSpPr>
          <p:cNvPr id="748548" name="Rectangle 4"/>
          <p:cNvSpPr>
            <a:spLocks noChangeArrowheads="1"/>
          </p:cNvSpPr>
          <p:nvPr/>
        </p:nvSpPr>
        <p:spPr bwMode="auto">
          <a:xfrm>
            <a:off x="539750" y="1773238"/>
            <a:ext cx="8207375" cy="720725"/>
          </a:xfrm>
          <a:prstGeom prst="rect">
            <a:avLst/>
          </a:prstGeom>
          <a:solidFill>
            <a:srgbClr val="CC99FF"/>
          </a:solidFill>
          <a:ln w="9525">
            <a:noFill/>
            <a:miter lim="800000"/>
            <a:headEnd/>
            <a:tailEnd/>
          </a:ln>
          <a:effectLst>
            <a:outerShdw dist="35921" dir="2700000" algn="ctr" rotWithShape="0">
              <a:schemeClr val="bg2"/>
            </a:outerShdw>
          </a:effectLst>
        </p:spPr>
        <p:txBody>
          <a:bodyPr wrap="none" lIns="73025" tIns="36512" rIns="73025" bIns="36512" anchor="ctr"/>
          <a:lstStyle/>
          <a:p>
            <a:pPr eaLnBrk="0" hangingPunct="0">
              <a:defRPr/>
            </a:pPr>
            <a:endParaRPr lang="en-US" altLang="zh-CN" sz="2400" b="1">
              <a:latin typeface="Times New Roman" pitchFamily="18" charset="0"/>
              <a:ea typeface="宋体" pitchFamily="2" charset="-122"/>
            </a:endParaRPr>
          </a:p>
          <a:p>
            <a:pPr>
              <a:defRPr/>
            </a:pPr>
            <a:endParaRPr lang="en-US" altLang="zh-CN" sz="2400" b="1">
              <a:latin typeface="Times New Roman" pitchFamily="18" charset="0"/>
              <a:ea typeface="宋体" pitchFamily="2" charset="-122"/>
            </a:endParaRPr>
          </a:p>
        </p:txBody>
      </p:sp>
      <p:sp>
        <p:nvSpPr>
          <p:cNvPr id="69638" name="Text Box 5"/>
          <p:cNvSpPr txBox="1">
            <a:spLocks noChangeArrowheads="1"/>
          </p:cNvSpPr>
          <p:nvPr/>
        </p:nvSpPr>
        <p:spPr bwMode="auto">
          <a:xfrm>
            <a:off x="755650" y="1916113"/>
            <a:ext cx="405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400" b="1">
                <a:latin typeface="Arial" charset="0"/>
              </a:rPr>
              <a:t>Switch# show vlan [</a:t>
            </a:r>
            <a:r>
              <a:rPr lang="en-US" altLang="zh-CN" sz="2400" b="1" i="1">
                <a:latin typeface="Arial" charset="0"/>
              </a:rPr>
              <a:t>vlanid]</a:t>
            </a:r>
          </a:p>
        </p:txBody>
      </p:sp>
    </p:spTree>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28688" y="304800"/>
            <a:ext cx="7646987" cy="1216025"/>
          </a:xfrm>
        </p:spPr>
        <p:txBody>
          <a:bodyPr/>
          <a:lstStyle/>
          <a:p>
            <a:pPr defTabSz="814388" eaLnBrk="1" hangingPunct="1"/>
            <a:r>
              <a:rPr lang="en-US" altLang="zh-CN" smtClean="0"/>
              <a:t>Deleting VLANs</a:t>
            </a:r>
          </a:p>
        </p:txBody>
      </p:sp>
      <p:sp>
        <p:nvSpPr>
          <p:cNvPr id="70659" name="Rectangle 3"/>
          <p:cNvSpPr>
            <a:spLocks noChangeArrowheads="1"/>
          </p:cNvSpPr>
          <p:nvPr/>
        </p:nvSpPr>
        <p:spPr bwMode="auto">
          <a:xfrm>
            <a:off x="869950" y="3527425"/>
            <a:ext cx="69659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nchor="ctr">
            <a:spAutoFit/>
          </a:bodyPr>
          <a:lstStyle/>
          <a:p>
            <a:pPr eaLnBrk="0" hangingPunct="0"/>
            <a:r>
              <a:rPr lang="en-US" altLang="zh-CN" sz="2400" b="1">
                <a:latin typeface="Courier New" pitchFamily="49" charset="0"/>
              </a:rPr>
              <a:t>cat2950(vlan)#no vlan 9</a:t>
            </a:r>
          </a:p>
          <a:p>
            <a:pPr eaLnBrk="0" hangingPunct="0"/>
            <a:r>
              <a:rPr lang="en-US" altLang="zh-CN" sz="2400" b="1">
                <a:latin typeface="Courier New" pitchFamily="49" charset="0"/>
              </a:rPr>
              <a:t>Deleting VLAN 9...</a:t>
            </a:r>
          </a:p>
          <a:p>
            <a:pPr eaLnBrk="0" hangingPunct="0"/>
            <a:r>
              <a:rPr lang="en-US" altLang="zh-CN" sz="2400" b="1">
                <a:latin typeface="Courier New" pitchFamily="49" charset="0"/>
              </a:rPr>
              <a:t>cat2950(vlan)#exit</a:t>
            </a:r>
          </a:p>
          <a:p>
            <a:pPr eaLnBrk="0" hangingPunct="0"/>
            <a:r>
              <a:rPr lang="en-US" altLang="zh-CN" sz="2400" b="1">
                <a:latin typeface="Courier New" pitchFamily="49" charset="0"/>
              </a:rPr>
              <a:t>APPLY completed.</a:t>
            </a:r>
          </a:p>
          <a:p>
            <a:pPr eaLnBrk="0" hangingPunct="0"/>
            <a:r>
              <a:rPr lang="en-US" altLang="zh-CN" sz="2400" b="1">
                <a:latin typeface="Courier New" pitchFamily="49" charset="0"/>
              </a:rPr>
              <a:t>Exiting....</a:t>
            </a:r>
          </a:p>
          <a:p>
            <a:pPr eaLnBrk="0" hangingPunct="0"/>
            <a:r>
              <a:rPr lang="en-US" altLang="zh-CN" sz="2400" b="1">
                <a:latin typeface="Courier New" pitchFamily="49" charset="0"/>
              </a:rPr>
              <a:t>cat2950#</a:t>
            </a:r>
          </a:p>
        </p:txBody>
      </p:sp>
      <p:sp>
        <p:nvSpPr>
          <p:cNvPr id="70660" name="Rectangle 4"/>
          <p:cNvSpPr>
            <a:spLocks noChangeArrowheads="1"/>
          </p:cNvSpPr>
          <p:nvPr/>
        </p:nvSpPr>
        <p:spPr bwMode="auto">
          <a:xfrm>
            <a:off x="512763" y="1703388"/>
            <a:ext cx="80645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buClr>
                <a:srgbClr val="CC0000"/>
              </a:buClr>
              <a:buSzPct val="85000"/>
              <a:buFontTx/>
              <a:buChar char="•"/>
            </a:pPr>
            <a:r>
              <a:rPr lang="en-US" altLang="zh-CN" sz="2400">
                <a:latin typeface="Times New Roman" pitchFamily="18" charset="0"/>
              </a:rPr>
              <a:t>When a VLAN is deleted any ports assigned to that VLAN become inactive. The ports will, however, remain associated with the deleted VLAN until assigned to a new VLAN.</a:t>
            </a:r>
          </a:p>
        </p:txBody>
      </p:sp>
      <p:sp>
        <p:nvSpPr>
          <p:cNvPr id="750597" name="Rectangle 5"/>
          <p:cNvSpPr>
            <a:spLocks noChangeArrowheads="1"/>
          </p:cNvSpPr>
          <p:nvPr/>
        </p:nvSpPr>
        <p:spPr bwMode="auto">
          <a:xfrm>
            <a:off x="539750" y="2708275"/>
            <a:ext cx="8137525" cy="649288"/>
          </a:xfrm>
          <a:prstGeom prst="rect">
            <a:avLst/>
          </a:prstGeom>
          <a:solidFill>
            <a:srgbClr val="CC99FF"/>
          </a:solidFill>
          <a:ln w="9525">
            <a:noFill/>
            <a:miter lim="800000"/>
            <a:headEnd/>
            <a:tailEnd/>
          </a:ln>
          <a:effectLst>
            <a:outerShdw dist="35921" dir="2700000" algn="ctr" rotWithShape="0">
              <a:schemeClr val="bg2"/>
            </a:outerShdw>
          </a:effectLst>
        </p:spPr>
        <p:txBody>
          <a:bodyPr wrap="none" lIns="73025" tIns="36512" rIns="73025" bIns="36512" anchor="ctr"/>
          <a:lstStyle/>
          <a:p>
            <a:pPr>
              <a:defRPr/>
            </a:pPr>
            <a:endParaRPr lang="zh-CN" altLang="en-US">
              <a:ea typeface="宋体" pitchFamily="2" charset="-122"/>
            </a:endParaRPr>
          </a:p>
        </p:txBody>
      </p:sp>
      <p:sp>
        <p:nvSpPr>
          <p:cNvPr id="70662" name="Rectangle 6"/>
          <p:cNvSpPr>
            <a:spLocks noChangeArrowheads="1"/>
          </p:cNvSpPr>
          <p:nvPr/>
        </p:nvSpPr>
        <p:spPr bwMode="auto">
          <a:xfrm>
            <a:off x="814388" y="2781300"/>
            <a:ext cx="7413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ctr" eaLnBrk="0" hangingPunct="0"/>
            <a:r>
              <a:rPr lang="en-US" altLang="zh-CN" sz="2800" b="1">
                <a:latin typeface="Arial" charset="0"/>
                <a:ea typeface="Arial Unicode MS" pitchFamily="34" charset="-122"/>
                <a:cs typeface="Arial Unicode MS" pitchFamily="34" charset="-122"/>
              </a:rPr>
              <a:t>switch(vlan)# </a:t>
            </a:r>
            <a:r>
              <a:rPr lang="en-US" altLang="zh-CN" sz="2400" b="1">
                <a:latin typeface="Arial" charset="0"/>
              </a:rPr>
              <a:t>no  vlan </a:t>
            </a:r>
            <a:r>
              <a:rPr lang="en-US" altLang="zh-CN" sz="2400" b="1" i="1">
                <a:latin typeface="Arial" charset="0"/>
              </a:rPr>
              <a:t>vlanid  </a:t>
            </a:r>
            <a:r>
              <a:rPr lang="en-US" altLang="zh-CN" sz="2400" b="1">
                <a:latin typeface="Arial" charset="0"/>
              </a:rPr>
              <a:t>[name </a:t>
            </a:r>
            <a:r>
              <a:rPr lang="en-US" altLang="zh-CN" sz="2400" b="1" i="1">
                <a:latin typeface="Arial" charset="0"/>
              </a:rPr>
              <a:t>vlan-name</a:t>
            </a:r>
            <a:r>
              <a:rPr lang="en-US" altLang="zh-CN" sz="2400" b="1">
                <a:latin typeface="Arial" charset="0"/>
              </a:rPr>
              <a:t>]</a:t>
            </a:r>
          </a:p>
        </p:txBody>
      </p:sp>
    </p:spTree>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p:txBody>
          <a:bodyPr/>
          <a:lstStyle/>
          <a:p>
            <a:pPr eaLnBrk="1" hangingPunct="1">
              <a:lnSpc>
                <a:spcPct val="130000"/>
              </a:lnSpc>
            </a:pPr>
            <a:r>
              <a:rPr lang="en-US" altLang="zh-CN" smtClean="0"/>
              <a:t>Switching</a:t>
            </a:r>
          </a:p>
          <a:p>
            <a:pPr eaLnBrk="1" hangingPunct="1">
              <a:lnSpc>
                <a:spcPct val="130000"/>
              </a:lnSpc>
            </a:pPr>
            <a:r>
              <a:rPr lang="en-US" altLang="zh-CN" smtClean="0"/>
              <a:t>The Spanning-Tree Protocol</a:t>
            </a:r>
          </a:p>
          <a:p>
            <a:pPr eaLnBrk="1" hangingPunct="1">
              <a:lnSpc>
                <a:spcPct val="130000"/>
              </a:lnSpc>
            </a:pPr>
            <a:r>
              <a:rPr lang="en-US" altLang="zh-CN" smtClean="0">
                <a:solidFill>
                  <a:schemeClr val="folHlink"/>
                </a:solidFill>
              </a:rPr>
              <a:t>VLAN</a:t>
            </a:r>
          </a:p>
          <a:p>
            <a:pPr lvl="1" eaLnBrk="1" hangingPunct="1">
              <a:lnSpc>
                <a:spcPct val="130000"/>
              </a:lnSpc>
            </a:pPr>
            <a:r>
              <a:rPr lang="en-US" altLang="zh-CN" smtClean="0"/>
              <a:t>Introduction of VLAN</a:t>
            </a:r>
          </a:p>
          <a:p>
            <a:pPr lvl="1" eaLnBrk="1" hangingPunct="1">
              <a:lnSpc>
                <a:spcPct val="130000"/>
              </a:lnSpc>
            </a:pPr>
            <a:r>
              <a:rPr lang="en-US" altLang="zh-CN" smtClean="0"/>
              <a:t>VLAN Architecture</a:t>
            </a:r>
          </a:p>
          <a:p>
            <a:pPr lvl="1" eaLnBrk="1" hangingPunct="1">
              <a:lnSpc>
                <a:spcPct val="130000"/>
              </a:lnSpc>
            </a:pPr>
            <a:r>
              <a:rPr lang="en-US" altLang="zh-CN" smtClean="0"/>
              <a:t>VLAN Implementation</a:t>
            </a:r>
          </a:p>
          <a:p>
            <a:pPr lvl="1" eaLnBrk="1" hangingPunct="1">
              <a:lnSpc>
                <a:spcPct val="130000"/>
              </a:lnSpc>
            </a:pPr>
            <a:r>
              <a:rPr lang="en-US" altLang="zh-CN" smtClean="0">
                <a:solidFill>
                  <a:schemeClr val="folHlink"/>
                </a:solidFill>
              </a:rPr>
              <a:t>Routing Between VLANs</a:t>
            </a:r>
            <a:r>
              <a:rPr lang="en-US" altLang="zh-CN" smtClean="0"/>
              <a:t> </a:t>
            </a:r>
            <a:endParaRPr lang="en-US" altLang="zh-CN" smtClean="0">
              <a:solidFill>
                <a:schemeClr val="folHlink"/>
              </a:solidFill>
            </a:endParaRPr>
          </a:p>
        </p:txBody>
      </p:sp>
      <p:sp>
        <p:nvSpPr>
          <p:cNvPr id="71683" name="Rectangle 3"/>
          <p:cNvSpPr>
            <a:spLocks noGrp="1" noChangeArrowheads="1"/>
          </p:cNvSpPr>
          <p:nvPr>
            <p:ph type="title"/>
          </p:nvPr>
        </p:nvSpPr>
        <p:spPr/>
        <p:txBody>
          <a:bodyPr/>
          <a:lstStyle/>
          <a:p>
            <a:pPr eaLnBrk="1" hangingPunct="1"/>
            <a:r>
              <a:rPr lang="en-US" altLang="zh-CN" smtClean="0"/>
              <a:t>Table of Contents</a:t>
            </a:r>
          </a:p>
        </p:txBody>
      </p:sp>
      <p:sp>
        <p:nvSpPr>
          <p:cNvPr id="71684" name="Rectangle 4"/>
          <p:cNvSpPr>
            <a:spLocks noChangeArrowheads="1"/>
          </p:cNvSpPr>
          <p:nvPr/>
        </p:nvSpPr>
        <p:spPr bwMode="auto">
          <a:xfrm>
            <a:off x="654050" y="3289300"/>
            <a:ext cx="82200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95288" y="404813"/>
            <a:ext cx="8569325" cy="614362"/>
          </a:xfrm>
        </p:spPr>
        <p:txBody>
          <a:bodyPr/>
          <a:lstStyle/>
          <a:p>
            <a:pPr eaLnBrk="1" hangingPunct="1"/>
            <a:r>
              <a:rPr lang="en-US" altLang="zh-CN" smtClean="0"/>
              <a:t>Routing Between VLANs</a:t>
            </a:r>
          </a:p>
        </p:txBody>
      </p:sp>
      <p:graphicFrame>
        <p:nvGraphicFramePr>
          <p:cNvPr id="5122" name="Object 3"/>
          <p:cNvGraphicFramePr>
            <a:graphicFrameLocks noChangeAspect="1"/>
          </p:cNvGraphicFramePr>
          <p:nvPr/>
        </p:nvGraphicFramePr>
        <p:xfrm>
          <a:off x="468313" y="1628775"/>
          <a:ext cx="8212137" cy="4937125"/>
        </p:xfrm>
        <a:graphic>
          <a:graphicData uri="http://schemas.openxmlformats.org/presentationml/2006/ole">
            <mc:AlternateContent xmlns:mc="http://schemas.openxmlformats.org/markup-compatibility/2006">
              <mc:Choice xmlns:v="urn:schemas-microsoft-com:vml" Requires="v">
                <p:oleObj spid="_x0000_s5150" name="位图图像" r:id="rId4" imgW="5133333" imgH="4123810" progId="Paint.Picture">
                  <p:embed/>
                </p:oleObj>
              </mc:Choice>
              <mc:Fallback>
                <p:oleObj name="位图图像" r:id="rId4" imgW="5133333" imgH="412381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628775"/>
                        <a:ext cx="8212137"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95288" y="908050"/>
            <a:ext cx="8569325" cy="569913"/>
          </a:xfrm>
        </p:spPr>
        <p:txBody>
          <a:bodyPr/>
          <a:lstStyle/>
          <a:p>
            <a:pPr eaLnBrk="1" hangingPunct="1"/>
            <a:r>
              <a:rPr lang="en-US" altLang="zh-CN" smtClean="0"/>
              <a:t>Routing Between VLANs</a:t>
            </a:r>
          </a:p>
        </p:txBody>
      </p:sp>
      <p:graphicFrame>
        <p:nvGraphicFramePr>
          <p:cNvPr id="6146" name="Object 3"/>
          <p:cNvGraphicFramePr>
            <a:graphicFrameLocks noChangeAspect="1"/>
          </p:cNvGraphicFramePr>
          <p:nvPr/>
        </p:nvGraphicFramePr>
        <p:xfrm>
          <a:off x="1258888" y="1844675"/>
          <a:ext cx="6943725" cy="4649788"/>
        </p:xfrm>
        <a:graphic>
          <a:graphicData uri="http://schemas.openxmlformats.org/presentationml/2006/ole">
            <mc:AlternateContent xmlns:mc="http://schemas.openxmlformats.org/markup-compatibility/2006">
              <mc:Choice xmlns:v="urn:schemas-microsoft-com:vml" Requires="v">
                <p:oleObj spid="_x0000_s6174" name="位图图像" r:id="rId4" imgW="5590476" imgH="4266667" progId="Paint.Picture">
                  <p:embed/>
                </p:oleObj>
              </mc:Choice>
              <mc:Fallback>
                <p:oleObj name="位图图像" r:id="rId4" imgW="5590476" imgH="426666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844675"/>
                        <a:ext cx="6943725" cy="464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348880"/>
            <a:ext cx="7767637"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eaLnBrk="1" hangingPunct="1"/>
            <a:r>
              <a:rPr lang="en-US" altLang="zh-CN" smtClean="0"/>
              <a:t>Switching Methods</a:t>
            </a:r>
          </a:p>
        </p:txBody>
      </p:sp>
      <p:sp>
        <p:nvSpPr>
          <p:cNvPr id="633859" name="Rectangle 3"/>
          <p:cNvSpPr>
            <a:spLocks noGrp="1" noChangeArrowheads="1"/>
          </p:cNvSpPr>
          <p:nvPr>
            <p:ph type="body" idx="1"/>
          </p:nvPr>
        </p:nvSpPr>
        <p:spPr>
          <a:xfrm>
            <a:off x="323850" y="1844675"/>
            <a:ext cx="8280400" cy="4503738"/>
          </a:xfrm>
        </p:spPr>
        <p:txBody>
          <a:bodyPr/>
          <a:lstStyle/>
          <a:p>
            <a:pPr eaLnBrk="1" hangingPunct="1">
              <a:lnSpc>
                <a:spcPct val="90000"/>
              </a:lnSpc>
            </a:pPr>
            <a:r>
              <a:rPr lang="en-US" altLang="zh-CN" sz="2400" smtClean="0"/>
              <a:t>Store-and-Forward</a:t>
            </a:r>
          </a:p>
          <a:p>
            <a:pPr lvl="1" eaLnBrk="1" hangingPunct="1">
              <a:lnSpc>
                <a:spcPct val="90000"/>
              </a:lnSpc>
            </a:pPr>
            <a:r>
              <a:rPr lang="en-US" altLang="zh-CN" sz="2400" smtClean="0"/>
              <a:t>The switch </a:t>
            </a:r>
            <a:r>
              <a:rPr lang="en-US" altLang="zh-CN" sz="2400" smtClean="0">
                <a:solidFill>
                  <a:srgbClr val="FF0000"/>
                </a:solidFill>
              </a:rPr>
              <a:t>receives the entire frame</a:t>
            </a:r>
            <a:r>
              <a:rPr lang="en-US" altLang="zh-CN" sz="2400" smtClean="0"/>
              <a:t>, calculating the CRC at the end, before sending it to the destination</a:t>
            </a:r>
          </a:p>
          <a:p>
            <a:pPr eaLnBrk="1" hangingPunct="1">
              <a:lnSpc>
                <a:spcPct val="90000"/>
              </a:lnSpc>
            </a:pPr>
            <a:r>
              <a:rPr lang="en-US" altLang="zh-CN" sz="2400" smtClean="0"/>
              <a:t>Cut-through</a:t>
            </a:r>
          </a:p>
          <a:p>
            <a:pPr lvl="1" eaLnBrk="1" hangingPunct="1">
              <a:lnSpc>
                <a:spcPct val="90000"/>
              </a:lnSpc>
            </a:pPr>
            <a:r>
              <a:rPr lang="en-US" altLang="zh-CN" sz="2400" smtClean="0"/>
              <a:t>A switch adds latency. It can be reduced by using cut-through switching method</a:t>
            </a:r>
          </a:p>
          <a:p>
            <a:pPr lvl="1" eaLnBrk="1" hangingPunct="1">
              <a:lnSpc>
                <a:spcPct val="90000"/>
              </a:lnSpc>
            </a:pPr>
            <a:r>
              <a:rPr lang="en-US" altLang="zh-CN" sz="2400" u="sng" smtClean="0"/>
              <a:t>Fast forward switching</a:t>
            </a:r>
            <a:r>
              <a:rPr lang="en-US" altLang="zh-CN" sz="2400" smtClean="0"/>
              <a:t>--</a:t>
            </a:r>
            <a:r>
              <a:rPr lang="en-US" altLang="zh-CN" sz="2400" smtClean="0">
                <a:solidFill>
                  <a:srgbClr val="FF0000"/>
                </a:solidFill>
              </a:rPr>
              <a:t>only checks the destination MAC  before immediately forwarding the frame</a:t>
            </a:r>
          </a:p>
          <a:p>
            <a:pPr lvl="1" eaLnBrk="1" hangingPunct="1">
              <a:lnSpc>
                <a:spcPct val="90000"/>
              </a:lnSpc>
            </a:pPr>
            <a:r>
              <a:rPr lang="en-US" altLang="zh-CN" sz="2400" u="sng" smtClean="0"/>
              <a:t>Fragment Free</a:t>
            </a:r>
            <a:r>
              <a:rPr lang="en-US" altLang="zh-CN" sz="2400" smtClean="0"/>
              <a:t>--</a:t>
            </a:r>
            <a:r>
              <a:rPr lang="en-US" altLang="zh-CN" sz="2400" smtClean="0">
                <a:solidFill>
                  <a:srgbClr val="FF0000"/>
                </a:solidFill>
              </a:rPr>
              <a:t>reads the first 64 bytes</a:t>
            </a:r>
            <a:r>
              <a:rPr lang="en-US" altLang="zh-CN" sz="2400" smtClean="0"/>
              <a:t> to reduce errors before forwarding the frame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33858"/>
                                        </p:tgtEl>
                                        <p:attrNameLst>
                                          <p:attrName>style.visibility</p:attrName>
                                        </p:attrNameLst>
                                      </p:cBhvr>
                                      <p:to>
                                        <p:strVal val="visible"/>
                                      </p:to>
                                    </p:set>
                                    <p:animEffect transition="in" filter="checkerboard(across)">
                                      <p:cBhvr>
                                        <p:cTn id="7" dur="500"/>
                                        <p:tgtEl>
                                          <p:spTgt spid="633858"/>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33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8" grpId="0" autoUpdateAnimBg="0"/>
      <p:bldP spid="63385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9750" y="798513"/>
            <a:ext cx="8229600" cy="614362"/>
          </a:xfrm>
        </p:spPr>
        <p:txBody>
          <a:bodyPr/>
          <a:lstStyle/>
          <a:p>
            <a:pPr eaLnBrk="1" hangingPunct="1"/>
            <a:r>
              <a:rPr lang="en-US" altLang="zh-CN" sz="4200" smtClean="0"/>
              <a:t>Subinterfaces</a:t>
            </a:r>
          </a:p>
        </p:txBody>
      </p:sp>
      <p:graphicFrame>
        <p:nvGraphicFramePr>
          <p:cNvPr id="7170" name="Object 3"/>
          <p:cNvGraphicFramePr>
            <a:graphicFrameLocks noChangeAspect="1"/>
          </p:cNvGraphicFramePr>
          <p:nvPr/>
        </p:nvGraphicFramePr>
        <p:xfrm>
          <a:off x="468313" y="1700213"/>
          <a:ext cx="8093075" cy="4837112"/>
        </p:xfrm>
        <a:graphic>
          <a:graphicData uri="http://schemas.openxmlformats.org/presentationml/2006/ole">
            <mc:AlternateContent xmlns:mc="http://schemas.openxmlformats.org/markup-compatibility/2006">
              <mc:Choice xmlns:v="urn:schemas-microsoft-com:vml" Requires="v">
                <p:oleObj spid="_x0000_s7197" name="BMP 图像" r:id="rId4" imgW="5210902" imgH="4133333" progId="Paint.Picture">
                  <p:embed/>
                </p:oleObj>
              </mc:Choice>
              <mc:Fallback>
                <p:oleObj name="BMP 图像" r:id="rId4" imgW="5210902" imgH="4133333"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700213"/>
                        <a:ext cx="8093075" cy="483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ChangeArrowheads="1"/>
          </p:cNvSpPr>
          <p:nvPr/>
        </p:nvSpPr>
        <p:spPr bwMode="auto">
          <a:xfrm>
            <a:off x="263525" y="5445125"/>
            <a:ext cx="8701088" cy="647700"/>
          </a:xfrm>
          <a:prstGeom prst="rect">
            <a:avLst/>
          </a:prstGeom>
          <a:solidFill>
            <a:srgbClr val="CC99FF"/>
          </a:solidFill>
          <a:ln w="9525">
            <a:noFill/>
            <a:miter lim="800000"/>
            <a:headEnd/>
            <a:tailEnd/>
          </a:ln>
          <a:effectLst>
            <a:outerShdw dist="35921" dir="2700000" algn="ctr" rotWithShape="0">
              <a:schemeClr val="bg2"/>
            </a:outerShdw>
          </a:effectLst>
        </p:spPr>
        <p:txBody>
          <a:bodyPr wrap="none" lIns="73025" tIns="36512" rIns="73025" bIns="36512" anchor="ctr"/>
          <a:lstStyle/>
          <a:p>
            <a:pPr>
              <a:defRPr/>
            </a:pPr>
            <a:endParaRPr lang="zh-CN" altLang="en-US">
              <a:ea typeface="宋体" pitchFamily="2" charset="-122"/>
            </a:endParaRPr>
          </a:p>
        </p:txBody>
      </p:sp>
      <p:sp>
        <p:nvSpPr>
          <p:cNvPr id="758787" name="Rectangle 3"/>
          <p:cNvSpPr>
            <a:spLocks noChangeArrowheads="1"/>
          </p:cNvSpPr>
          <p:nvPr/>
        </p:nvSpPr>
        <p:spPr bwMode="auto">
          <a:xfrm>
            <a:off x="263525" y="3932238"/>
            <a:ext cx="8701088" cy="647700"/>
          </a:xfrm>
          <a:prstGeom prst="rect">
            <a:avLst/>
          </a:prstGeom>
          <a:solidFill>
            <a:srgbClr val="CC99FF"/>
          </a:solidFill>
          <a:ln w="9525">
            <a:noFill/>
            <a:miter lim="800000"/>
            <a:headEnd/>
            <a:tailEnd/>
          </a:ln>
          <a:effectLst>
            <a:outerShdw dist="35921" dir="2700000" algn="ctr" rotWithShape="0">
              <a:schemeClr val="bg2"/>
            </a:outerShdw>
          </a:effectLst>
        </p:spPr>
        <p:txBody>
          <a:bodyPr wrap="none" lIns="73025" tIns="36512" rIns="73025" bIns="36512" anchor="ctr"/>
          <a:lstStyle/>
          <a:p>
            <a:pPr>
              <a:defRPr/>
            </a:pPr>
            <a:endParaRPr lang="zh-CN" altLang="en-US">
              <a:ea typeface="宋体" pitchFamily="2" charset="-122"/>
            </a:endParaRPr>
          </a:p>
        </p:txBody>
      </p:sp>
      <p:sp>
        <p:nvSpPr>
          <p:cNvPr id="758788" name="Rectangle 4"/>
          <p:cNvSpPr>
            <a:spLocks noChangeArrowheads="1"/>
          </p:cNvSpPr>
          <p:nvPr/>
        </p:nvSpPr>
        <p:spPr bwMode="auto">
          <a:xfrm>
            <a:off x="219075" y="2347913"/>
            <a:ext cx="8745538" cy="647700"/>
          </a:xfrm>
          <a:prstGeom prst="rect">
            <a:avLst/>
          </a:prstGeom>
          <a:solidFill>
            <a:srgbClr val="CC99FF"/>
          </a:solidFill>
          <a:ln w="9525">
            <a:noFill/>
            <a:miter lim="800000"/>
            <a:headEnd/>
            <a:tailEnd/>
          </a:ln>
          <a:effectLst>
            <a:outerShdw dist="35921" dir="2700000" algn="ctr" rotWithShape="0">
              <a:schemeClr val="bg2"/>
            </a:outerShdw>
          </a:effectLst>
        </p:spPr>
        <p:txBody>
          <a:bodyPr wrap="none" lIns="73025" tIns="36512" rIns="73025" bIns="36512" anchor="ctr"/>
          <a:lstStyle/>
          <a:p>
            <a:pPr>
              <a:defRPr/>
            </a:pPr>
            <a:endParaRPr lang="zh-CN" altLang="en-US">
              <a:ea typeface="宋体" pitchFamily="2" charset="-122"/>
            </a:endParaRPr>
          </a:p>
        </p:txBody>
      </p:sp>
      <p:sp>
        <p:nvSpPr>
          <p:cNvPr id="72709" name="Rectangle 5"/>
          <p:cNvSpPr>
            <a:spLocks noGrp="1" noChangeArrowheads="1"/>
          </p:cNvSpPr>
          <p:nvPr>
            <p:ph type="title"/>
          </p:nvPr>
        </p:nvSpPr>
        <p:spPr/>
        <p:txBody>
          <a:bodyPr/>
          <a:lstStyle/>
          <a:p>
            <a:pPr defTabSz="814388" eaLnBrk="1" hangingPunct="1"/>
            <a:r>
              <a:rPr lang="en-US" altLang="zh-CN" smtClean="0"/>
              <a:t>Configuring Inter-VLAN Routing</a:t>
            </a:r>
          </a:p>
        </p:txBody>
      </p:sp>
      <p:sp>
        <p:nvSpPr>
          <p:cNvPr id="72710" name="Text Box 6"/>
          <p:cNvSpPr txBox="1">
            <a:spLocks noChangeArrowheads="1"/>
          </p:cNvSpPr>
          <p:nvPr/>
        </p:nvSpPr>
        <p:spPr bwMode="auto">
          <a:xfrm>
            <a:off x="266700" y="4875213"/>
            <a:ext cx="7388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400" b="1">
                <a:solidFill>
                  <a:srgbClr val="003366"/>
                </a:solidFill>
                <a:latin typeface="Arial" charset="0"/>
              </a:rPr>
              <a:t>Step3:</a:t>
            </a:r>
            <a:r>
              <a:rPr lang="en-US" altLang="zh-CN" sz="2400" b="1">
                <a:latin typeface="Arial" charset="0"/>
              </a:rPr>
              <a:t> Assign an IP address to the interface </a:t>
            </a:r>
          </a:p>
        </p:txBody>
      </p:sp>
      <p:sp>
        <p:nvSpPr>
          <p:cNvPr id="72711" name="Text Box 7"/>
          <p:cNvSpPr txBox="1">
            <a:spLocks noChangeArrowheads="1"/>
          </p:cNvSpPr>
          <p:nvPr/>
        </p:nvSpPr>
        <p:spPr bwMode="auto">
          <a:xfrm>
            <a:off x="268288" y="1768475"/>
            <a:ext cx="42259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400" b="1">
                <a:solidFill>
                  <a:srgbClr val="003366"/>
                </a:solidFill>
                <a:latin typeface="Arial" charset="0"/>
              </a:rPr>
              <a:t>Step1:</a:t>
            </a:r>
            <a:r>
              <a:rPr lang="en-US" altLang="zh-CN" sz="2400" b="1">
                <a:latin typeface="Arial" charset="0"/>
              </a:rPr>
              <a:t> Identify the interface.</a:t>
            </a:r>
          </a:p>
        </p:txBody>
      </p:sp>
      <p:sp>
        <p:nvSpPr>
          <p:cNvPr id="72712" name="Text Box 8"/>
          <p:cNvSpPr txBox="1">
            <a:spLocks noChangeArrowheads="1"/>
          </p:cNvSpPr>
          <p:nvPr/>
        </p:nvSpPr>
        <p:spPr bwMode="auto">
          <a:xfrm>
            <a:off x="385763" y="2479675"/>
            <a:ext cx="85344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000" b="1">
                <a:latin typeface="Arial" charset="0"/>
              </a:rPr>
              <a:t>Router(config)#interface fastethernet </a:t>
            </a:r>
            <a:r>
              <a:rPr lang="en-US" altLang="zh-CN" sz="2000" i="1">
                <a:latin typeface="Arial" charset="0"/>
              </a:rPr>
              <a:t>port-number. subinterface-number</a:t>
            </a:r>
          </a:p>
        </p:txBody>
      </p:sp>
      <p:sp>
        <p:nvSpPr>
          <p:cNvPr id="72713" name="Text Box 9"/>
          <p:cNvSpPr txBox="1">
            <a:spLocks noChangeArrowheads="1"/>
          </p:cNvSpPr>
          <p:nvPr/>
        </p:nvSpPr>
        <p:spPr bwMode="auto">
          <a:xfrm>
            <a:off x="269875" y="3171825"/>
            <a:ext cx="5765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400" b="1">
                <a:solidFill>
                  <a:srgbClr val="003366"/>
                </a:solidFill>
                <a:latin typeface="Arial" charset="0"/>
              </a:rPr>
              <a:t>Step2:</a:t>
            </a:r>
            <a:r>
              <a:rPr lang="en-US" altLang="zh-CN" sz="2400" b="1">
                <a:latin typeface="Arial" charset="0"/>
              </a:rPr>
              <a:t> Define the VLAN encapsulation.</a:t>
            </a:r>
          </a:p>
        </p:txBody>
      </p:sp>
      <p:sp>
        <p:nvSpPr>
          <p:cNvPr id="72714" name="Text Box 10"/>
          <p:cNvSpPr txBox="1">
            <a:spLocks noChangeArrowheads="1"/>
          </p:cNvSpPr>
          <p:nvPr/>
        </p:nvSpPr>
        <p:spPr bwMode="auto">
          <a:xfrm>
            <a:off x="466725" y="4049713"/>
            <a:ext cx="62960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000" b="1">
                <a:latin typeface="Arial" charset="0"/>
              </a:rPr>
              <a:t>Router(config-if)#encapsulation dot1q </a:t>
            </a:r>
            <a:r>
              <a:rPr lang="en-US" altLang="zh-CN" sz="2000" i="1">
                <a:latin typeface="Arial" charset="0"/>
              </a:rPr>
              <a:t>vlan-number</a:t>
            </a:r>
            <a:r>
              <a:rPr lang="en-US" altLang="zh-CN" sz="2000" b="1">
                <a:latin typeface="Arial" charset="0"/>
              </a:rPr>
              <a:t> </a:t>
            </a:r>
          </a:p>
        </p:txBody>
      </p:sp>
      <p:sp>
        <p:nvSpPr>
          <p:cNvPr id="72715" name="Text Box 11"/>
          <p:cNvSpPr txBox="1">
            <a:spLocks noChangeArrowheads="1"/>
          </p:cNvSpPr>
          <p:nvPr/>
        </p:nvSpPr>
        <p:spPr bwMode="auto">
          <a:xfrm>
            <a:off x="476250" y="5546725"/>
            <a:ext cx="63928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000" b="1">
                <a:latin typeface="Arial" charset="0"/>
              </a:rPr>
              <a:t>Router(config-if)#ip address </a:t>
            </a:r>
            <a:r>
              <a:rPr lang="en-US" altLang="zh-CN" sz="2000" i="1">
                <a:latin typeface="Arial" charset="0"/>
              </a:rPr>
              <a:t>ip-address subnet-mask</a:t>
            </a:r>
            <a:r>
              <a:rPr lang="en-US" altLang="zh-CN" sz="2000" b="1">
                <a:latin typeface="Arial" charset="0"/>
              </a:rPr>
              <a:t> </a:t>
            </a:r>
          </a:p>
        </p:txBody>
      </p:sp>
    </p:spTree>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74650" y="2917825"/>
            <a:ext cx="8408988" cy="1258888"/>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73731" name="Rectangle 3"/>
          <p:cNvSpPr>
            <a:spLocks noChangeArrowheads="1"/>
          </p:cNvSpPr>
          <p:nvPr/>
        </p:nvSpPr>
        <p:spPr bwMode="auto">
          <a:xfrm>
            <a:off x="374650" y="1628775"/>
            <a:ext cx="6970713" cy="1243013"/>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73732" name="Rectangle 5"/>
          <p:cNvSpPr>
            <a:spLocks noChangeArrowheads="1"/>
          </p:cNvSpPr>
          <p:nvPr/>
        </p:nvSpPr>
        <p:spPr bwMode="auto">
          <a:xfrm>
            <a:off x="376238" y="4240213"/>
            <a:ext cx="8408987" cy="1258887"/>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73733" name="Rectangle 6"/>
          <p:cNvSpPr>
            <a:spLocks noChangeArrowheads="1"/>
          </p:cNvSpPr>
          <p:nvPr/>
        </p:nvSpPr>
        <p:spPr bwMode="auto">
          <a:xfrm>
            <a:off x="379413" y="5535613"/>
            <a:ext cx="8408987" cy="1258887"/>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73734" name="Rectangle 7"/>
          <p:cNvSpPr>
            <a:spLocks noChangeArrowheads="1"/>
          </p:cNvSpPr>
          <p:nvPr/>
        </p:nvSpPr>
        <p:spPr bwMode="auto">
          <a:xfrm>
            <a:off x="320675" y="1700213"/>
            <a:ext cx="8823325"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0000"/>
              </a:lnSpc>
              <a:spcBef>
                <a:spcPct val="50000"/>
              </a:spcBef>
              <a:buFontTx/>
              <a:buBlip>
                <a:blip r:embed="rId3"/>
              </a:buBlip>
            </a:pPr>
            <a:r>
              <a:rPr lang="en-US" altLang="zh-CN" sz="2400">
                <a:latin typeface="Arial" charset="0"/>
                <a:cs typeface="Arial" charset="0"/>
              </a:rPr>
              <a:t>Sydney(config)#interface FastEthernet 0/0</a:t>
            </a:r>
          </a:p>
          <a:p>
            <a:pPr>
              <a:lnSpc>
                <a:spcPct val="70000"/>
              </a:lnSpc>
              <a:spcBef>
                <a:spcPct val="50000"/>
              </a:spcBef>
              <a:buFontTx/>
              <a:buBlip>
                <a:blip r:embed="rId3"/>
              </a:buBlip>
            </a:pPr>
            <a:r>
              <a:rPr lang="en-US" altLang="zh-CN" sz="2400">
                <a:latin typeface="Arial" charset="0"/>
                <a:cs typeface="Arial" charset="0"/>
              </a:rPr>
              <a:t>Sydney(config-if)#full duplex</a:t>
            </a:r>
          </a:p>
          <a:p>
            <a:pPr>
              <a:lnSpc>
                <a:spcPct val="70000"/>
              </a:lnSpc>
              <a:spcBef>
                <a:spcPct val="50000"/>
              </a:spcBef>
              <a:buFontTx/>
              <a:buBlip>
                <a:blip r:embed="rId3"/>
              </a:buBlip>
            </a:pPr>
            <a:r>
              <a:rPr lang="en-US" altLang="zh-CN" sz="2400">
                <a:latin typeface="Arial" charset="0"/>
                <a:cs typeface="Arial" charset="0"/>
              </a:rPr>
              <a:t>Sydney(config-if)#no shut</a:t>
            </a:r>
          </a:p>
          <a:p>
            <a:pPr>
              <a:lnSpc>
                <a:spcPct val="70000"/>
              </a:lnSpc>
              <a:spcBef>
                <a:spcPct val="50000"/>
              </a:spcBef>
              <a:buFontTx/>
              <a:buBlip>
                <a:blip r:embed="rId3"/>
              </a:buBlip>
            </a:pPr>
            <a:r>
              <a:rPr lang="en-US" altLang="zh-CN" sz="2400">
                <a:latin typeface="Arial" charset="0"/>
                <a:cs typeface="Arial" charset="0"/>
              </a:rPr>
              <a:t>Sydney(config-if)#interface FastEthernet 0/0.1</a:t>
            </a:r>
          </a:p>
          <a:p>
            <a:pPr>
              <a:lnSpc>
                <a:spcPct val="70000"/>
              </a:lnSpc>
              <a:spcBef>
                <a:spcPct val="50000"/>
              </a:spcBef>
              <a:buFontTx/>
              <a:buBlip>
                <a:blip r:embed="rId3"/>
              </a:buBlip>
            </a:pPr>
            <a:r>
              <a:rPr lang="en-US" altLang="zh-CN" sz="2400">
                <a:latin typeface="Arial" charset="0"/>
                <a:cs typeface="Arial" charset="0"/>
              </a:rPr>
              <a:t>Sydney(config-subif)#encapsulation 802.1q 1</a:t>
            </a:r>
          </a:p>
          <a:p>
            <a:pPr>
              <a:lnSpc>
                <a:spcPct val="70000"/>
              </a:lnSpc>
              <a:spcBef>
                <a:spcPct val="50000"/>
              </a:spcBef>
              <a:buFontTx/>
              <a:buBlip>
                <a:blip r:embed="rId3"/>
              </a:buBlip>
            </a:pPr>
            <a:r>
              <a:rPr lang="en-US" altLang="zh-CN" sz="2400">
                <a:latin typeface="Arial" charset="0"/>
                <a:cs typeface="Arial" charset="0"/>
              </a:rPr>
              <a:t>Sydney(config-subif)#ip address 192.168.1.1 255.255.255.0</a:t>
            </a:r>
          </a:p>
          <a:p>
            <a:pPr>
              <a:lnSpc>
                <a:spcPct val="70000"/>
              </a:lnSpc>
              <a:spcBef>
                <a:spcPct val="50000"/>
              </a:spcBef>
              <a:buFontTx/>
              <a:buBlip>
                <a:blip r:embed="rId3"/>
              </a:buBlip>
            </a:pPr>
            <a:r>
              <a:rPr lang="en-US" altLang="zh-CN" sz="2400">
                <a:latin typeface="Arial" charset="0"/>
                <a:cs typeface="Arial" charset="0"/>
              </a:rPr>
              <a:t>Sydney(config-if)#interface FastEthernet 0/0.2</a:t>
            </a:r>
          </a:p>
          <a:p>
            <a:pPr>
              <a:lnSpc>
                <a:spcPct val="70000"/>
              </a:lnSpc>
              <a:spcBef>
                <a:spcPct val="50000"/>
              </a:spcBef>
              <a:buFontTx/>
              <a:buBlip>
                <a:blip r:embed="rId3"/>
              </a:buBlip>
            </a:pPr>
            <a:r>
              <a:rPr lang="en-US" altLang="zh-CN" sz="2400">
                <a:latin typeface="Arial" charset="0"/>
                <a:cs typeface="Arial" charset="0"/>
              </a:rPr>
              <a:t>Sydney(config-subif)#encapsulation 802.1q 20</a:t>
            </a:r>
          </a:p>
          <a:p>
            <a:pPr>
              <a:lnSpc>
                <a:spcPct val="70000"/>
              </a:lnSpc>
              <a:spcBef>
                <a:spcPct val="50000"/>
              </a:spcBef>
              <a:buFontTx/>
              <a:buBlip>
                <a:blip r:embed="rId3"/>
              </a:buBlip>
            </a:pPr>
            <a:r>
              <a:rPr lang="en-US" altLang="zh-CN" sz="2400">
                <a:latin typeface="Arial" charset="0"/>
                <a:cs typeface="Arial" charset="0"/>
              </a:rPr>
              <a:t>Sydney(config-subif)#ip address 192.168.2.1 255.255.255.0</a:t>
            </a:r>
          </a:p>
          <a:p>
            <a:pPr>
              <a:lnSpc>
                <a:spcPct val="70000"/>
              </a:lnSpc>
              <a:spcBef>
                <a:spcPct val="50000"/>
              </a:spcBef>
              <a:buFontTx/>
              <a:buBlip>
                <a:blip r:embed="rId3"/>
              </a:buBlip>
            </a:pPr>
            <a:r>
              <a:rPr lang="en-US" altLang="zh-CN" sz="2400">
                <a:latin typeface="Arial" charset="0"/>
                <a:cs typeface="Arial" charset="0"/>
              </a:rPr>
              <a:t>Sydney(config-if)#interface FastEthernet 0/0.3</a:t>
            </a:r>
          </a:p>
          <a:p>
            <a:pPr>
              <a:lnSpc>
                <a:spcPct val="70000"/>
              </a:lnSpc>
              <a:spcBef>
                <a:spcPct val="50000"/>
              </a:spcBef>
              <a:buFontTx/>
              <a:buBlip>
                <a:blip r:embed="rId3"/>
              </a:buBlip>
            </a:pPr>
            <a:r>
              <a:rPr lang="en-US" altLang="zh-CN" sz="2400">
                <a:latin typeface="Arial" charset="0"/>
                <a:cs typeface="Arial" charset="0"/>
              </a:rPr>
              <a:t>Sydney(config-subif)#encapsulation 802.1q 30</a:t>
            </a:r>
          </a:p>
          <a:p>
            <a:pPr>
              <a:lnSpc>
                <a:spcPct val="70000"/>
              </a:lnSpc>
              <a:spcBef>
                <a:spcPct val="50000"/>
              </a:spcBef>
              <a:buFontTx/>
              <a:buBlip>
                <a:blip r:embed="rId3"/>
              </a:buBlip>
            </a:pPr>
            <a:r>
              <a:rPr lang="en-US" altLang="zh-CN" sz="2400">
                <a:latin typeface="Arial" charset="0"/>
                <a:cs typeface="Arial" charset="0"/>
              </a:rPr>
              <a:t>Sydney(config-subif)#ip address 192.168.3.1 255.255.255.0</a:t>
            </a:r>
          </a:p>
        </p:txBody>
      </p:sp>
      <p:sp>
        <p:nvSpPr>
          <p:cNvPr id="73735" name="Rectangle 4"/>
          <p:cNvSpPr>
            <a:spLocks noGrp="1" noChangeArrowheads="1"/>
          </p:cNvSpPr>
          <p:nvPr>
            <p:ph type="title"/>
          </p:nvPr>
        </p:nvSpPr>
        <p:spPr>
          <a:xfrm>
            <a:off x="539750" y="885825"/>
            <a:ext cx="8229600" cy="598488"/>
          </a:xfrm>
        </p:spPr>
        <p:txBody>
          <a:bodyPr/>
          <a:lstStyle/>
          <a:p>
            <a:pPr eaLnBrk="1" hangingPunct="1"/>
            <a:r>
              <a:rPr lang="en-US" altLang="zh-CN" smtClean="0"/>
              <a:t>Configuring Inter-VLAN Routing</a:t>
            </a:r>
            <a:endParaRPr lang="en-US" altLang="zh-CN" sz="4200" smtClean="0"/>
          </a:p>
        </p:txBody>
      </p:sp>
    </p:spTree>
  </p:cSld>
  <p:clrMapOvr>
    <a:masterClrMapping/>
  </p:clrMapOvr>
  <p:transition>
    <p:blinds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图片 7" descr="04.png"/>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p:cNvSpPr txBox="1"/>
          <p:nvPr/>
        </p:nvSpPr>
        <p:spPr>
          <a:xfrm>
            <a:off x="3786182" y="2857496"/>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Two Switching Methods</a:t>
            </a:r>
          </a:p>
        </p:txBody>
      </p:sp>
      <p:sp>
        <p:nvSpPr>
          <p:cNvPr id="17411" name="Rectangle 3"/>
          <p:cNvSpPr>
            <a:spLocks noGrp="1" noChangeArrowheads="1"/>
          </p:cNvSpPr>
          <p:nvPr>
            <p:ph type="body" idx="1"/>
          </p:nvPr>
        </p:nvSpPr>
        <p:spPr/>
        <p:txBody>
          <a:bodyPr/>
          <a:lstStyle/>
          <a:p>
            <a:pPr eaLnBrk="1" hangingPunct="1"/>
            <a:endParaRPr lang="zh-CN" altLang="zh-CN" smtClean="0"/>
          </a:p>
        </p:txBody>
      </p:sp>
      <p:pic>
        <p:nvPicPr>
          <p:cNvPr id="635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592263"/>
            <a:ext cx="7705725"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635908"/>
                                        </p:tgtEl>
                                        <p:attrNameLst>
                                          <p:attrName>style.visibility</p:attrName>
                                        </p:attrNameLst>
                                      </p:cBhvr>
                                      <p:to>
                                        <p:strVal val="visible"/>
                                      </p:to>
                                    </p:set>
                                    <p:animEffect transition="in" filter="checkerboard(across)">
                                      <p:cBhvr>
                                        <p:cTn id="7" dur="500"/>
                                        <p:tgtEl>
                                          <p:spTgt spid="635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Layer 2 Switching</a:t>
            </a:r>
          </a:p>
        </p:txBody>
      </p:sp>
      <p:pic>
        <p:nvPicPr>
          <p:cNvPr id="18435" name="Picture 3" descr="Layer 2 Switc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43075"/>
            <a:ext cx="6335712"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8262</TotalTime>
  <Words>4007</Words>
  <Application>Microsoft Office PowerPoint</Application>
  <PresentationFormat>全屏显示(4:3)</PresentationFormat>
  <Paragraphs>495</Paragraphs>
  <Slides>73</Slides>
  <Notes>69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89" baseType="lpstr">
      <vt:lpstr>Arial Unicode MS</vt:lpstr>
      <vt:lpstr>Monotype Sorts</vt:lpstr>
      <vt:lpstr>宋体</vt:lpstr>
      <vt:lpstr>Arial</vt:lpstr>
      <vt:lpstr>Arial Black</vt:lpstr>
      <vt:lpstr>Arial Narrow</vt:lpstr>
      <vt:lpstr>Courier New</vt:lpstr>
      <vt:lpstr>Tahoma</vt:lpstr>
      <vt:lpstr>Times</vt:lpstr>
      <vt:lpstr>Times New Roman</vt:lpstr>
      <vt:lpstr>Verdana</vt:lpstr>
      <vt:lpstr>Wingdings</vt:lpstr>
      <vt:lpstr>Profile</vt:lpstr>
      <vt:lpstr>Bitmap Image</vt:lpstr>
      <vt:lpstr>位图图像</vt:lpstr>
      <vt:lpstr>BMP 图像</vt:lpstr>
      <vt:lpstr>LAN Switching and VLAN</vt:lpstr>
      <vt:lpstr>Table of Contents</vt:lpstr>
      <vt:lpstr>Switch Operation</vt:lpstr>
      <vt:lpstr>Symmetric Switching</vt:lpstr>
      <vt:lpstr>Asymmetric Switching</vt:lpstr>
      <vt:lpstr>Memory Buffering</vt:lpstr>
      <vt:lpstr>Switching Methods</vt:lpstr>
      <vt:lpstr>Two Switching Methods</vt:lpstr>
      <vt:lpstr>Layer 2 Switching</vt:lpstr>
      <vt:lpstr>Layer 3 Switching</vt:lpstr>
      <vt:lpstr>Layer 4 Switching</vt:lpstr>
      <vt:lpstr>Multilayer Switching</vt:lpstr>
      <vt:lpstr>Table of Contents</vt:lpstr>
      <vt:lpstr>Bridging Loops</vt:lpstr>
      <vt:lpstr>Redundancy Creates Loops</vt:lpstr>
      <vt:lpstr>L2 Loops</vt:lpstr>
      <vt:lpstr>L2 Loops - Flooded unicast frames</vt:lpstr>
      <vt:lpstr>Overview of STP</vt:lpstr>
      <vt:lpstr>STP Decision Sequence</vt:lpstr>
      <vt:lpstr>BPDUs</vt:lpstr>
      <vt:lpstr>STP BPDU</vt:lpstr>
      <vt:lpstr>Bridge Identification/BID</vt:lpstr>
      <vt:lpstr>Electing the Root Switch</vt:lpstr>
      <vt:lpstr>Path Cost</vt:lpstr>
      <vt:lpstr>Five STP States</vt:lpstr>
      <vt:lpstr>Initial STP Convergence</vt:lpstr>
      <vt:lpstr>Step1: Root Switch Decision</vt:lpstr>
      <vt:lpstr>Step2: Electing the Root Ports</vt:lpstr>
      <vt:lpstr>Step3: Electing Designated Ports(I)</vt:lpstr>
      <vt:lpstr>Step3: Electing Designated Ports(II)</vt:lpstr>
      <vt:lpstr>An Example of STP</vt:lpstr>
      <vt:lpstr>Table of Contents</vt:lpstr>
      <vt:lpstr>Existing Shared LAN Configurations</vt:lpstr>
      <vt:lpstr>Differences between LANs &amp; VLANs</vt:lpstr>
      <vt:lpstr>VLANs (IEEE 802.1q)</vt:lpstr>
      <vt:lpstr>Grouping Users</vt:lpstr>
      <vt:lpstr>没有VLAN 时的网络广播</vt:lpstr>
      <vt:lpstr>划分了VLAN的网络广播</vt:lpstr>
      <vt:lpstr>VLAN 间通信</vt:lpstr>
      <vt:lpstr>VLAN 和第 3 层转发来控制广播域</vt:lpstr>
      <vt:lpstr>Table of Contents</vt:lpstr>
      <vt:lpstr>VLANs Across the Backbone</vt:lpstr>
      <vt:lpstr>Router’s Role in a VLAN</vt:lpstr>
      <vt:lpstr>How Frames are Used in a VLAN</vt:lpstr>
      <vt:lpstr>Frame Filtering</vt:lpstr>
      <vt:lpstr>Frame Tagging</vt:lpstr>
      <vt:lpstr>Frame Tagging</vt:lpstr>
      <vt:lpstr>Frame Tagging– IEEE802.1Q and ISL</vt:lpstr>
      <vt:lpstr>Table of Contents</vt:lpstr>
      <vt:lpstr>Ports, VLANs, and Broadcasts</vt:lpstr>
      <vt:lpstr>Static VLANs</vt:lpstr>
      <vt:lpstr>Static VLANs</vt:lpstr>
      <vt:lpstr>Dynamic VLANs</vt:lpstr>
      <vt:lpstr>Dynamic VLANs</vt:lpstr>
      <vt:lpstr>Port-Centric VLANs</vt:lpstr>
      <vt:lpstr>Benefits of Port-Centric VLANs</vt:lpstr>
      <vt:lpstr>Access and Trunk Links</vt:lpstr>
      <vt:lpstr>Access Links</vt:lpstr>
      <vt:lpstr>Trunk Links</vt:lpstr>
      <vt:lpstr>Trunk Links</vt:lpstr>
      <vt:lpstr>Trunk Links</vt:lpstr>
      <vt:lpstr>Configuration in Switch 29xx</vt:lpstr>
      <vt:lpstr>VLAN Configuration</vt:lpstr>
      <vt:lpstr>Adding a VLAN Example</vt:lpstr>
      <vt:lpstr>Verifying a VLAN</vt:lpstr>
      <vt:lpstr>Deleting VLANs</vt:lpstr>
      <vt:lpstr>Table of Contents</vt:lpstr>
      <vt:lpstr>Routing Between VLANs</vt:lpstr>
      <vt:lpstr>Routing Between VLANs</vt:lpstr>
      <vt:lpstr>Subinterfaces</vt:lpstr>
      <vt:lpstr>Configuring Inter-VLAN Routing</vt:lpstr>
      <vt:lpstr>Configuring Inter-VLAN Routing</vt:lpstr>
      <vt:lpstr>PowerPoint 演示文稿</vt:lpstr>
    </vt:vector>
  </TitlesOfParts>
  <Company>南京大学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南京大学软件学院建院方案汇报</dc:title>
  <dc:creator>骆斌</dc:creator>
  <cp:lastModifiedBy>liufeng</cp:lastModifiedBy>
  <cp:revision>208</cp:revision>
  <dcterms:created xsi:type="dcterms:W3CDTF">2002-05-31T00:39:28Z</dcterms:created>
  <dcterms:modified xsi:type="dcterms:W3CDTF">2020-04-26T11:19:24Z</dcterms:modified>
</cp:coreProperties>
</file>