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8"/>
  </p:notesMasterIdLst>
  <p:handoutMasterIdLst>
    <p:handoutMasterId r:id="rId59"/>
  </p:handoutMasterIdLst>
  <p:sldIdLst>
    <p:sldId id="528" r:id="rId2"/>
    <p:sldId id="454" r:id="rId3"/>
    <p:sldId id="457" r:id="rId4"/>
    <p:sldId id="458" r:id="rId5"/>
    <p:sldId id="459" r:id="rId6"/>
    <p:sldId id="460" r:id="rId7"/>
    <p:sldId id="461" r:id="rId8"/>
    <p:sldId id="462" r:id="rId9"/>
    <p:sldId id="521" r:id="rId10"/>
    <p:sldId id="463" r:id="rId11"/>
    <p:sldId id="464" r:id="rId12"/>
    <p:sldId id="522" r:id="rId13"/>
    <p:sldId id="465" r:id="rId14"/>
    <p:sldId id="466" r:id="rId15"/>
    <p:sldId id="467" r:id="rId16"/>
    <p:sldId id="468" r:id="rId17"/>
    <p:sldId id="560" r:id="rId18"/>
    <p:sldId id="471" r:id="rId19"/>
    <p:sldId id="472" r:id="rId20"/>
    <p:sldId id="470" r:id="rId21"/>
    <p:sldId id="523" r:id="rId22"/>
    <p:sldId id="474" r:id="rId23"/>
    <p:sldId id="475" r:id="rId24"/>
    <p:sldId id="476" r:id="rId25"/>
    <p:sldId id="477" r:id="rId26"/>
    <p:sldId id="529" r:id="rId27"/>
    <p:sldId id="530" r:id="rId28"/>
    <p:sldId id="531" r:id="rId29"/>
    <p:sldId id="532" r:id="rId30"/>
    <p:sldId id="533" r:id="rId31"/>
    <p:sldId id="534" r:id="rId32"/>
    <p:sldId id="535" r:id="rId33"/>
    <p:sldId id="536" r:id="rId34"/>
    <p:sldId id="537" r:id="rId35"/>
    <p:sldId id="538" r:id="rId36"/>
    <p:sldId id="539" r:id="rId37"/>
    <p:sldId id="540" r:id="rId38"/>
    <p:sldId id="541" r:id="rId39"/>
    <p:sldId id="542" r:id="rId40"/>
    <p:sldId id="543" r:id="rId41"/>
    <p:sldId id="544" r:id="rId42"/>
    <p:sldId id="545" r:id="rId43"/>
    <p:sldId id="546" r:id="rId44"/>
    <p:sldId id="547" r:id="rId45"/>
    <p:sldId id="548" r:id="rId46"/>
    <p:sldId id="549" r:id="rId47"/>
    <p:sldId id="550" r:id="rId48"/>
    <p:sldId id="551" r:id="rId49"/>
    <p:sldId id="552" r:id="rId50"/>
    <p:sldId id="553" r:id="rId51"/>
    <p:sldId id="554" r:id="rId52"/>
    <p:sldId id="555" r:id="rId53"/>
    <p:sldId id="556" r:id="rId54"/>
    <p:sldId id="557" r:id="rId55"/>
    <p:sldId id="558" r:id="rId56"/>
    <p:sldId id="559" r:id="rId57"/>
  </p:sldIdLst>
  <p:sldSz cx="9144000" cy="6858000" type="screen4x3"/>
  <p:notesSz cx="6640513" cy="9904413"/>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457200" algn="l" rtl="0" fontAlgn="base">
      <a:spcBef>
        <a:spcPct val="0"/>
      </a:spcBef>
      <a:spcAft>
        <a:spcPct val="0"/>
      </a:spcAft>
      <a:defRPr kern="1200">
        <a:solidFill>
          <a:schemeClr val="tx1"/>
        </a:solidFill>
        <a:latin typeface="Verdana" pitchFamily="34" charset="0"/>
        <a:ea typeface="宋体" charset="-122"/>
        <a:cs typeface="+mn-cs"/>
      </a:defRPr>
    </a:lvl2pPr>
    <a:lvl3pPr marL="914400" algn="l" rtl="0" fontAlgn="base">
      <a:spcBef>
        <a:spcPct val="0"/>
      </a:spcBef>
      <a:spcAft>
        <a:spcPct val="0"/>
      </a:spcAft>
      <a:defRPr kern="1200">
        <a:solidFill>
          <a:schemeClr val="tx1"/>
        </a:solidFill>
        <a:latin typeface="Verdana" pitchFamily="34" charset="0"/>
        <a:ea typeface="宋体" charset="-122"/>
        <a:cs typeface="+mn-cs"/>
      </a:defRPr>
    </a:lvl3pPr>
    <a:lvl4pPr marL="1371600" algn="l" rtl="0" fontAlgn="base">
      <a:spcBef>
        <a:spcPct val="0"/>
      </a:spcBef>
      <a:spcAft>
        <a:spcPct val="0"/>
      </a:spcAft>
      <a:defRPr kern="1200">
        <a:solidFill>
          <a:schemeClr val="tx1"/>
        </a:solidFill>
        <a:latin typeface="Verdana" pitchFamily="34" charset="0"/>
        <a:ea typeface="宋体" charset="-122"/>
        <a:cs typeface="+mn-cs"/>
      </a:defRPr>
    </a:lvl4pPr>
    <a:lvl5pPr marL="1828800" algn="l" rtl="0" fontAlgn="base">
      <a:spcBef>
        <a:spcPct val="0"/>
      </a:spcBef>
      <a:spcAft>
        <a:spcPct val="0"/>
      </a:spcAft>
      <a:defRPr kern="1200">
        <a:solidFill>
          <a:schemeClr val="tx1"/>
        </a:solidFill>
        <a:latin typeface="Verdana" pitchFamily="34" charset="0"/>
        <a:ea typeface="宋体" charset="-122"/>
        <a:cs typeface="+mn-cs"/>
      </a:defRPr>
    </a:lvl5pPr>
    <a:lvl6pPr marL="2286000" algn="l" defTabSz="914400" rtl="0" eaLnBrk="1" latinLnBrk="0" hangingPunct="1">
      <a:defRPr kern="1200">
        <a:solidFill>
          <a:schemeClr val="tx1"/>
        </a:solidFill>
        <a:latin typeface="Verdana" pitchFamily="34" charset="0"/>
        <a:ea typeface="宋体" charset="-122"/>
        <a:cs typeface="+mn-cs"/>
      </a:defRPr>
    </a:lvl6pPr>
    <a:lvl7pPr marL="2743200" algn="l" defTabSz="914400" rtl="0" eaLnBrk="1" latinLnBrk="0" hangingPunct="1">
      <a:defRPr kern="1200">
        <a:solidFill>
          <a:schemeClr val="tx1"/>
        </a:solidFill>
        <a:latin typeface="Verdana" pitchFamily="34" charset="0"/>
        <a:ea typeface="宋体" charset="-122"/>
        <a:cs typeface="+mn-cs"/>
      </a:defRPr>
    </a:lvl7pPr>
    <a:lvl8pPr marL="3200400" algn="l" defTabSz="914400" rtl="0" eaLnBrk="1" latinLnBrk="0" hangingPunct="1">
      <a:defRPr kern="1200">
        <a:solidFill>
          <a:schemeClr val="tx1"/>
        </a:solidFill>
        <a:latin typeface="Verdana" pitchFamily="34" charset="0"/>
        <a:ea typeface="宋体" charset="-122"/>
        <a:cs typeface="+mn-cs"/>
      </a:defRPr>
    </a:lvl8pPr>
    <a:lvl9pPr marL="3657600" algn="l" defTabSz="914400" rtl="0" eaLnBrk="1" latinLnBrk="0" hangingPunct="1">
      <a:defRPr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61B1"/>
    <a:srgbClr val="1DADF5"/>
    <a:srgbClr val="FF9966"/>
    <a:srgbClr val="660066"/>
    <a:srgbClr val="786A00"/>
    <a:srgbClr val="D8D305"/>
    <a:srgbClr val="FAF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01" autoAdjust="0"/>
    <p:restoredTop sz="75139" autoAdjust="0"/>
  </p:normalViewPr>
  <p:slideViewPr>
    <p:cSldViewPr>
      <p:cViewPr varScale="1">
        <p:scale>
          <a:sx n="66" d="100"/>
          <a:sy n="66" d="100"/>
        </p:scale>
        <p:origin x="1378" y="4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15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40.xml"/><Relationship Id="rId13" Type="http://schemas.openxmlformats.org/officeDocument/2006/relationships/slide" Target="slides/slide45.xml"/><Relationship Id="rId18" Type="http://schemas.openxmlformats.org/officeDocument/2006/relationships/slide" Target="slides/slide51.xml"/><Relationship Id="rId3" Type="http://schemas.openxmlformats.org/officeDocument/2006/relationships/slide" Target="slides/slide34.xml"/><Relationship Id="rId21" Type="http://schemas.openxmlformats.org/officeDocument/2006/relationships/slide" Target="slides/slide55.xml"/><Relationship Id="rId7" Type="http://schemas.openxmlformats.org/officeDocument/2006/relationships/slide" Target="slides/slide39.xml"/><Relationship Id="rId12" Type="http://schemas.openxmlformats.org/officeDocument/2006/relationships/slide" Target="slides/slide44.xml"/><Relationship Id="rId17" Type="http://schemas.openxmlformats.org/officeDocument/2006/relationships/slide" Target="slides/slide50.xml"/><Relationship Id="rId2" Type="http://schemas.openxmlformats.org/officeDocument/2006/relationships/slide" Target="slides/slide32.xml"/><Relationship Id="rId16" Type="http://schemas.openxmlformats.org/officeDocument/2006/relationships/slide" Target="slides/slide49.xml"/><Relationship Id="rId20" Type="http://schemas.openxmlformats.org/officeDocument/2006/relationships/slide" Target="slides/slide54.xml"/><Relationship Id="rId1" Type="http://schemas.openxmlformats.org/officeDocument/2006/relationships/slide" Target="slides/slide31.xml"/><Relationship Id="rId6" Type="http://schemas.openxmlformats.org/officeDocument/2006/relationships/slide" Target="slides/slide38.xml"/><Relationship Id="rId11" Type="http://schemas.openxmlformats.org/officeDocument/2006/relationships/slide" Target="slides/slide43.xml"/><Relationship Id="rId5" Type="http://schemas.openxmlformats.org/officeDocument/2006/relationships/slide" Target="slides/slide37.xml"/><Relationship Id="rId15" Type="http://schemas.openxmlformats.org/officeDocument/2006/relationships/slide" Target="slides/slide48.xml"/><Relationship Id="rId10" Type="http://schemas.openxmlformats.org/officeDocument/2006/relationships/slide" Target="slides/slide42.xml"/><Relationship Id="rId19" Type="http://schemas.openxmlformats.org/officeDocument/2006/relationships/slide" Target="slides/slide53.xml"/><Relationship Id="rId4" Type="http://schemas.openxmlformats.org/officeDocument/2006/relationships/slide" Target="slides/slide36.xml"/><Relationship Id="rId9" Type="http://schemas.openxmlformats.org/officeDocument/2006/relationships/slide" Target="slides/slide41.xml"/><Relationship Id="rId14"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5" name="Rectangle 3"/>
          <p:cNvSpPr>
            <a:spLocks noGrp="1" noChangeArrowheads="1"/>
          </p:cNvSpPr>
          <p:nvPr>
            <p:ph type="dt" sz="quarter" idx="1"/>
          </p:nvPr>
        </p:nvSpPr>
        <p:spPr bwMode="auto">
          <a:xfrm>
            <a:off x="3762375" y="0"/>
            <a:ext cx="2878138" cy="495300"/>
          </a:xfrm>
          <a:prstGeom prst="rect">
            <a:avLst/>
          </a:prstGeom>
          <a:noFill/>
          <a:ln w="9525">
            <a:noFill/>
            <a:miter lim="800000"/>
            <a:headEnd/>
            <a:tailEnd/>
          </a:ln>
          <a:effectLst/>
        </p:spPr>
        <p:txBody>
          <a:bodyPr vert="horz" wrap="square" lIns="90626" tIns="45313" rIns="90626" bIns="45313" numCol="1" anchor="t"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endParaRPr lang="en-US" altLang="zh-CN"/>
          </a:p>
        </p:txBody>
      </p:sp>
      <p:sp>
        <p:nvSpPr>
          <p:cNvPr id="59396" name="Rectangle 4"/>
          <p:cNvSpPr>
            <a:spLocks noGrp="1" noChangeArrowheads="1"/>
          </p:cNvSpPr>
          <p:nvPr>
            <p:ph type="ftr" sz="quarter" idx="2"/>
          </p:nvPr>
        </p:nvSpPr>
        <p:spPr bwMode="auto">
          <a:xfrm>
            <a:off x="0"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defTabSz="906463">
              <a:defRPr kumimoji="1" sz="1200">
                <a:latin typeface="Tahoma" pitchFamily="34" charset="0"/>
                <a:ea typeface="宋体" pitchFamily="2" charset="-122"/>
              </a:defRPr>
            </a:lvl1pPr>
          </a:lstStyle>
          <a:p>
            <a:pPr>
              <a:defRPr/>
            </a:pPr>
            <a:endParaRPr lang="en-US" altLang="zh-CN"/>
          </a:p>
        </p:txBody>
      </p:sp>
      <p:sp>
        <p:nvSpPr>
          <p:cNvPr id="59397" name="Rectangle 5"/>
          <p:cNvSpPr>
            <a:spLocks noGrp="1" noChangeArrowheads="1"/>
          </p:cNvSpPr>
          <p:nvPr>
            <p:ph type="sldNum" sz="quarter" idx="3"/>
          </p:nvPr>
        </p:nvSpPr>
        <p:spPr bwMode="auto">
          <a:xfrm>
            <a:off x="3762375" y="9409113"/>
            <a:ext cx="2878138" cy="495300"/>
          </a:xfrm>
          <a:prstGeom prst="rect">
            <a:avLst/>
          </a:prstGeom>
          <a:noFill/>
          <a:ln w="9525">
            <a:noFill/>
            <a:miter lim="800000"/>
            <a:headEnd/>
            <a:tailEnd/>
          </a:ln>
          <a:effectLst/>
        </p:spPr>
        <p:txBody>
          <a:bodyPr vert="horz" wrap="square" lIns="90626" tIns="45313" rIns="90626" bIns="45313" numCol="1" anchor="b" anchorCtr="0" compatLnSpc="1">
            <a:prstTxWarp prst="textNoShape">
              <a:avLst/>
            </a:prstTxWarp>
          </a:bodyPr>
          <a:lstStyle>
            <a:lvl1pPr algn="r" defTabSz="906463">
              <a:defRPr kumimoji="1" sz="1200">
                <a:latin typeface="Tahoma" pitchFamily="34" charset="0"/>
                <a:ea typeface="宋体" pitchFamily="2" charset="-122"/>
              </a:defRPr>
            </a:lvl1pPr>
          </a:lstStyle>
          <a:p>
            <a:pPr>
              <a:defRPr/>
            </a:pPr>
            <a:fld id="{291A4B93-4A9D-47FC-AF3E-1EE813B7357E}" type="slidenum">
              <a:rPr lang="en-US" altLang="zh-CN"/>
              <a:pPr>
                <a:defRPr/>
              </a:pPr>
              <a:t>‹#›</a:t>
            </a:fld>
            <a:endParaRPr lang="en-US" altLang="zh-CN"/>
          </a:p>
        </p:txBody>
      </p:sp>
    </p:spTree>
    <p:extLst>
      <p:ext uri="{BB962C8B-B14F-4D97-AF65-F5344CB8AC3E}">
        <p14:creationId xmlns:p14="http://schemas.microsoft.com/office/powerpoint/2010/main" val="622704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8781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3" name="Rectangle 3"/>
          <p:cNvSpPr>
            <a:spLocks noGrp="1" noChangeArrowheads="1"/>
          </p:cNvSpPr>
          <p:nvPr>
            <p:ph type="dt" idx="1"/>
          </p:nvPr>
        </p:nvSpPr>
        <p:spPr bwMode="auto">
          <a:xfrm>
            <a:off x="3760788" y="0"/>
            <a:ext cx="28781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63492" name="Rectangle 4"/>
          <p:cNvSpPr>
            <a:spLocks noGrp="1" noRot="1" noChangeAspect="1" noChangeArrowheads="1" noTextEdit="1"/>
          </p:cNvSpPr>
          <p:nvPr>
            <p:ph type="sldImg" idx="2"/>
          </p:nvPr>
        </p:nvSpPr>
        <p:spPr bwMode="auto">
          <a:xfrm>
            <a:off x="844550" y="742950"/>
            <a:ext cx="4951413"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5" name="Rectangle 5"/>
          <p:cNvSpPr>
            <a:spLocks noGrp="1" noChangeArrowheads="1"/>
          </p:cNvSpPr>
          <p:nvPr>
            <p:ph type="body" sz="quarter" idx="3"/>
          </p:nvPr>
        </p:nvSpPr>
        <p:spPr bwMode="auto">
          <a:xfrm>
            <a:off x="663575" y="4705350"/>
            <a:ext cx="5313363" cy="44561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15046" name="Rectangle 6"/>
          <p:cNvSpPr>
            <a:spLocks noGrp="1" noChangeArrowheads="1"/>
          </p:cNvSpPr>
          <p:nvPr>
            <p:ph type="ftr" sz="quarter" idx="4"/>
          </p:nvPr>
        </p:nvSpPr>
        <p:spPr bwMode="auto">
          <a:xfrm>
            <a:off x="0" y="9407525"/>
            <a:ext cx="28781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defRPr>
            </a:lvl1pPr>
          </a:lstStyle>
          <a:p>
            <a:pPr>
              <a:defRPr/>
            </a:pPr>
            <a:endParaRPr lang="en-US" altLang="zh-CN"/>
          </a:p>
        </p:txBody>
      </p:sp>
      <p:sp>
        <p:nvSpPr>
          <p:cNvPr id="215047" name="Rectangle 7"/>
          <p:cNvSpPr>
            <a:spLocks noGrp="1" noChangeArrowheads="1"/>
          </p:cNvSpPr>
          <p:nvPr>
            <p:ph type="sldNum" sz="quarter" idx="5"/>
          </p:nvPr>
        </p:nvSpPr>
        <p:spPr bwMode="auto">
          <a:xfrm>
            <a:off x="3760788" y="9407525"/>
            <a:ext cx="28781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8754D863-E0EF-43FB-91BD-106C400C09A1}" type="slidenum">
              <a:rPr lang="en-US" altLang="zh-CN"/>
              <a:pPr>
                <a:defRPr/>
              </a:pPr>
              <a:t>‹#›</a:t>
            </a:fld>
            <a:endParaRPr lang="en-US" altLang="zh-CN"/>
          </a:p>
        </p:txBody>
      </p:sp>
    </p:spTree>
    <p:extLst>
      <p:ext uri="{BB962C8B-B14F-4D97-AF65-F5344CB8AC3E}">
        <p14:creationId xmlns:p14="http://schemas.microsoft.com/office/powerpoint/2010/main" val="4133401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baike.baidu.com/view/1432780.ht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baike.baidu.com/view/2356127.htm" TargetMode="External"/><Relationship Id="rId5" Type="http://schemas.openxmlformats.org/officeDocument/2006/relationships/hyperlink" Target="http://baike.baidu.com/view/239473.htm" TargetMode="External"/><Relationship Id="rId4" Type="http://schemas.openxmlformats.org/officeDocument/2006/relationships/hyperlink" Target="http://baike.baidu.com/view/2645643.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latin typeface="Arial" charset="0"/>
              <a:ea typeface="宋体" charset="-122"/>
            </a:endParaRPr>
          </a:p>
        </p:txBody>
      </p:sp>
      <p:sp>
        <p:nvSpPr>
          <p:cNvPr id="645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54C075E-C22F-4D91-8E77-0CCAD1A6B2FA}" type="slidenum">
              <a:rPr lang="zh-CN" altLang="en-US" smtClean="0">
                <a:latin typeface="Times New Roman" pitchFamily="18" charset="0"/>
              </a:rPr>
              <a:pPr eaLnBrk="1" hangingPunct="1"/>
              <a:t>1</a:t>
            </a:fld>
            <a:endParaRPr lang="zh-CN"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77C27BD-51B6-4A99-B7B6-3A96B32FB432}" type="slidenum">
              <a:rPr lang="en-US" altLang="zh-CN" smtClean="0">
                <a:latin typeface="Times New Roman" pitchFamily="18" charset="0"/>
              </a:rPr>
              <a:pPr eaLnBrk="1" hangingPunct="1"/>
              <a:t>10</a:t>
            </a:fld>
            <a:endParaRPr lang="en-US" altLang="zh-CN" smtClean="0">
              <a:latin typeface="Times New Roman" pitchFamily="18" charset="0"/>
            </a:endParaRPr>
          </a:p>
        </p:txBody>
      </p:sp>
      <p:sp>
        <p:nvSpPr>
          <p:cNvPr id="73731" name="Rectangle 2"/>
          <p:cNvSpPr>
            <a:spLocks noGrp="1" noRot="1" noChangeAspect="1" noChangeArrowheads="1" noTextEdit="1"/>
          </p:cNvSpPr>
          <p:nvPr>
            <p:ph type="sldImg"/>
          </p:nvPr>
        </p:nvSpPr>
        <p:spPr>
          <a:xfrm>
            <a:off x="844550" y="742950"/>
            <a:ext cx="4953000" cy="371475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zh-CN" b="1" dirty="0" smtClean="0">
                <a:latin typeface="宋体" charset="-122"/>
              </a:rPr>
              <a:t>Caesar</a:t>
            </a:r>
            <a:r>
              <a:rPr lang="zh-CN" altLang="en-US" b="1" dirty="0" smtClean="0">
                <a:latin typeface="宋体" charset="-122"/>
              </a:rPr>
              <a:t>密码</a:t>
            </a:r>
            <a:endParaRPr lang="en-US" altLang="zh-CN" b="1" dirty="0" smtClean="0">
              <a:latin typeface="宋体" charset="-122"/>
            </a:endParaRPr>
          </a:p>
          <a:p>
            <a:pPr>
              <a:buFontTx/>
              <a:buNone/>
            </a:pPr>
            <a:r>
              <a:rPr lang="zh-CN" altLang="en-US" b="1" dirty="0" smtClean="0">
                <a:latin typeface="宋体" charset="-122"/>
              </a:rPr>
              <a:t>加密算法：</a:t>
            </a:r>
            <a:r>
              <a:rPr lang="en-US" altLang="zh-CN" b="1" dirty="0" smtClean="0">
                <a:latin typeface="宋体" charset="-122"/>
              </a:rPr>
              <a:t>c = </a:t>
            </a:r>
            <a:r>
              <a:rPr lang="en-US" altLang="en-US" b="1" dirty="0" smtClean="0">
                <a:latin typeface="宋体" charset="-122"/>
              </a:rPr>
              <a:t>E(</a:t>
            </a:r>
            <a:r>
              <a:rPr lang="en-US" altLang="en-US" b="1" dirty="0" err="1" smtClean="0">
                <a:latin typeface="宋体" charset="-122"/>
              </a:rPr>
              <a:t>m,k</a:t>
            </a:r>
            <a:r>
              <a:rPr lang="en-US" altLang="en-US" b="1" dirty="0" smtClean="0">
                <a:latin typeface="宋体" charset="-122"/>
              </a:rPr>
              <a:t>) = (m + k) mod q</a:t>
            </a:r>
          </a:p>
          <a:p>
            <a:pPr>
              <a:buFontTx/>
              <a:buNone/>
            </a:pPr>
            <a:r>
              <a:rPr lang="zh-CN" altLang="zh-CN" b="1" dirty="0" smtClean="0">
                <a:latin typeface="宋体" charset="-122"/>
              </a:rPr>
              <a:t>解密</a:t>
            </a:r>
            <a:r>
              <a:rPr lang="zh-CN" altLang="en-US" b="1" dirty="0" smtClean="0">
                <a:latin typeface="宋体" charset="-122"/>
              </a:rPr>
              <a:t>算法：</a:t>
            </a:r>
            <a:r>
              <a:rPr lang="en-US" altLang="en-US" b="1" dirty="0" smtClean="0">
                <a:latin typeface="宋体" charset="-122"/>
              </a:rPr>
              <a:t>m = D(</a:t>
            </a:r>
            <a:r>
              <a:rPr lang="en-US" altLang="en-US" b="1" dirty="0" err="1" smtClean="0">
                <a:latin typeface="宋体" charset="-122"/>
              </a:rPr>
              <a:t>c,k</a:t>
            </a:r>
            <a:r>
              <a:rPr lang="en-US" altLang="en-US" b="1" dirty="0" smtClean="0">
                <a:latin typeface="宋体" charset="-122"/>
              </a:rPr>
              <a:t>) = (c - k) mod q</a:t>
            </a:r>
          </a:p>
          <a:p>
            <a:pPr>
              <a:buFontTx/>
              <a:buNone/>
            </a:pPr>
            <a:r>
              <a:rPr lang="zh-CN" altLang="zh-CN" b="1" dirty="0" smtClean="0">
                <a:latin typeface="宋体" charset="-122"/>
              </a:rPr>
              <a:t>特定</a:t>
            </a:r>
            <a:r>
              <a:rPr lang="zh-CN" altLang="en-US" b="1" dirty="0" smtClean="0">
                <a:latin typeface="宋体" charset="-122"/>
              </a:rPr>
              <a:t>地：</a:t>
            </a:r>
            <a:r>
              <a:rPr lang="en-US" altLang="zh-CN" b="1" dirty="0" smtClean="0">
                <a:latin typeface="宋体" charset="-122"/>
              </a:rPr>
              <a:t>m = c = </a:t>
            </a:r>
            <a:r>
              <a:rPr lang="en-US" altLang="zh-CN" b="1" dirty="0" err="1" smtClean="0">
                <a:latin typeface="宋体" charset="-122"/>
              </a:rPr>
              <a:t>Zq</a:t>
            </a:r>
            <a:r>
              <a:rPr lang="en-US" altLang="zh-CN" b="1" dirty="0" smtClean="0">
                <a:latin typeface="宋体" charset="-122"/>
              </a:rPr>
              <a:t> , </a:t>
            </a:r>
            <a:r>
              <a:rPr lang="en-US" altLang="en-US" b="1" dirty="0" smtClean="0">
                <a:latin typeface="宋体" charset="-122"/>
              </a:rPr>
              <a:t>q = 26;</a:t>
            </a:r>
          </a:p>
          <a:p>
            <a:pPr>
              <a:buFontTx/>
              <a:buNone/>
            </a:pPr>
            <a:r>
              <a:rPr lang="zh-CN" altLang="zh-CN" b="1" dirty="0" smtClean="0">
                <a:latin typeface="宋体" charset="-122"/>
              </a:rPr>
              <a:t>例：(</a:t>
            </a:r>
            <a:r>
              <a:rPr lang="en-US" altLang="zh-CN" b="1" dirty="0" smtClean="0">
                <a:latin typeface="宋体" charset="-122"/>
              </a:rPr>
              <a:t>k=3)</a:t>
            </a:r>
          </a:p>
          <a:p>
            <a:pPr>
              <a:buFontTx/>
              <a:buNone/>
            </a:pPr>
            <a:r>
              <a:rPr lang="zh-CN" altLang="en-US" b="1" dirty="0" smtClean="0">
                <a:latin typeface="宋体" charset="-122"/>
              </a:rPr>
              <a:t>明文：</a:t>
            </a:r>
            <a:r>
              <a:rPr lang="en-US" altLang="zh-CN" b="1" dirty="0" smtClean="0">
                <a:latin typeface="宋体" charset="-122"/>
              </a:rPr>
              <a:t>meet me after the party</a:t>
            </a:r>
          </a:p>
          <a:p>
            <a:pPr>
              <a:buFontTx/>
              <a:buNone/>
            </a:pPr>
            <a:r>
              <a:rPr lang="zh-CN" altLang="en-US" b="1" dirty="0" smtClean="0">
                <a:latin typeface="宋体" charset="-122"/>
              </a:rPr>
              <a:t>密文：</a:t>
            </a:r>
            <a:r>
              <a:rPr lang="en-US" altLang="zh-CN" b="1" dirty="0" err="1" smtClean="0">
                <a:latin typeface="宋体" charset="-122"/>
              </a:rPr>
              <a:t>phhw</a:t>
            </a:r>
            <a:r>
              <a:rPr lang="en-US" altLang="zh-CN" b="1" dirty="0" smtClean="0">
                <a:latin typeface="宋体" charset="-122"/>
              </a:rPr>
              <a:t> </a:t>
            </a:r>
            <a:r>
              <a:rPr lang="en-US" altLang="zh-CN" b="1" dirty="0" err="1" smtClean="0">
                <a:latin typeface="宋体" charset="-122"/>
              </a:rPr>
              <a:t>ph</a:t>
            </a:r>
            <a:r>
              <a:rPr lang="en-US" altLang="zh-CN" b="1" dirty="0" smtClean="0">
                <a:latin typeface="宋体" charset="-122"/>
              </a:rPr>
              <a:t> </a:t>
            </a:r>
            <a:r>
              <a:rPr lang="en-US" altLang="zh-CN" b="1" dirty="0" err="1" smtClean="0">
                <a:latin typeface="宋体" charset="-122"/>
              </a:rPr>
              <a:t>diwhu</a:t>
            </a:r>
            <a:r>
              <a:rPr lang="en-US" altLang="zh-CN" b="1" dirty="0" smtClean="0">
                <a:latin typeface="宋体" charset="-122"/>
              </a:rPr>
              <a:t> </a:t>
            </a:r>
            <a:r>
              <a:rPr lang="en-US" altLang="zh-CN" b="1" dirty="0" err="1" smtClean="0">
                <a:latin typeface="宋体" charset="-122"/>
              </a:rPr>
              <a:t>wkh</a:t>
            </a:r>
            <a:r>
              <a:rPr lang="en-US" altLang="zh-CN" b="1" dirty="0" smtClean="0">
                <a:latin typeface="宋体" charset="-122"/>
              </a:rPr>
              <a:t> </a:t>
            </a:r>
            <a:r>
              <a:rPr lang="en-US" altLang="zh-CN" b="1" dirty="0" err="1" smtClean="0">
                <a:latin typeface="宋体" charset="-122"/>
              </a:rPr>
              <a:t>sduwb</a:t>
            </a:r>
            <a:endParaRPr lang="en-US" altLang="zh-CN" b="1" dirty="0" smtClean="0">
              <a:latin typeface="宋体" charset="-122"/>
            </a:endParaRPr>
          </a:p>
          <a:p>
            <a:pPr eaLnBrk="1" hangingPunct="1"/>
            <a:endParaRPr lang="zh-CN" altLang="zh-CN" dirty="0"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038705C-4E19-4CEC-8BA2-0859D000EE54}" type="slidenum">
              <a:rPr lang="en-US" altLang="zh-CN" smtClean="0">
                <a:latin typeface="Times New Roman" pitchFamily="18" charset="0"/>
              </a:rPr>
              <a:pPr eaLnBrk="1" hangingPunct="1"/>
              <a:t>11</a:t>
            </a:fld>
            <a:endParaRPr lang="en-US" altLang="zh-CN" smtClean="0">
              <a:latin typeface="Times New Roman" pitchFamily="18" charset="0"/>
            </a:endParaRPr>
          </a:p>
        </p:txBody>
      </p:sp>
      <p:sp>
        <p:nvSpPr>
          <p:cNvPr id="74755" name="Rectangle 2"/>
          <p:cNvSpPr>
            <a:spLocks noGrp="1" noRot="1" noChangeAspect="1" noChangeArrowheads="1" noTextEdit="1"/>
          </p:cNvSpPr>
          <p:nvPr>
            <p:ph type="sldImg"/>
          </p:nvPr>
        </p:nvSpPr>
        <p:spPr>
          <a:xfrm>
            <a:off x="844550" y="742950"/>
            <a:ext cx="4953000" cy="371475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491ACCD-3D8A-404A-994A-48A8A3FA61FB}" type="slidenum">
              <a:rPr lang="en-US" altLang="zh-CN" smtClean="0">
                <a:latin typeface="Times New Roman" pitchFamily="18" charset="0"/>
              </a:rPr>
              <a:pPr eaLnBrk="1" hangingPunct="1"/>
              <a:t>12</a:t>
            </a:fld>
            <a:endParaRPr lang="en-US" altLang="zh-CN" smtClean="0">
              <a:latin typeface="Times New Roman" pitchFamily="18" charset="0"/>
            </a:endParaRPr>
          </a:p>
        </p:txBody>
      </p:sp>
      <p:sp>
        <p:nvSpPr>
          <p:cNvPr id="75779" name="Rectangle 2"/>
          <p:cNvSpPr>
            <a:spLocks noGrp="1" noRot="1" noChangeAspect="1" noChangeArrowheads="1" noTextEdit="1"/>
          </p:cNvSpPr>
          <p:nvPr>
            <p:ph type="sldImg"/>
          </p:nvPr>
        </p:nvSpPr>
        <p:spPr>
          <a:xfrm>
            <a:off x="844550" y="742950"/>
            <a:ext cx="4953000" cy="37147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3D664A5-E6E2-4683-BBB2-AEEE6848D0FA}" type="slidenum">
              <a:rPr lang="en-US" altLang="zh-CN" smtClean="0">
                <a:latin typeface="Times New Roman" pitchFamily="18" charset="0"/>
              </a:rPr>
              <a:pPr eaLnBrk="1" hangingPunct="1"/>
              <a:t>13</a:t>
            </a:fld>
            <a:endParaRPr lang="en-US" altLang="zh-CN" smtClean="0">
              <a:latin typeface="Times New Roman" pitchFamily="18" charset="0"/>
            </a:endParaRPr>
          </a:p>
        </p:txBody>
      </p:sp>
      <p:sp>
        <p:nvSpPr>
          <p:cNvPr id="76803" name="Rectangle 2"/>
          <p:cNvSpPr>
            <a:spLocks noGrp="1" noRot="1" noChangeAspect="1" noChangeArrowheads="1" noTextEdit="1"/>
          </p:cNvSpPr>
          <p:nvPr>
            <p:ph type="sldImg"/>
          </p:nvPr>
        </p:nvSpPr>
        <p:spPr>
          <a:xfrm>
            <a:off x="844550" y="742950"/>
            <a:ext cx="4953000" cy="371475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1" i="0" kern="1200" dirty="0" smtClean="0">
                <a:solidFill>
                  <a:schemeClr val="tx1"/>
                </a:solidFill>
                <a:effectLst/>
                <a:latin typeface="Times New Roman" pitchFamily="18" charset="0"/>
                <a:ea typeface="宋体" pitchFamily="2" charset="-122"/>
                <a:cs typeface="+mn-cs"/>
              </a:rPr>
              <a:t>数据加密标准</a:t>
            </a:r>
            <a:r>
              <a:rPr lang="en-US" altLang="zh-CN" sz="1200" b="1" i="0" kern="1200" dirty="0" smtClean="0">
                <a:solidFill>
                  <a:schemeClr val="tx1"/>
                </a:solidFill>
                <a:effectLst/>
                <a:latin typeface="Times New Roman" pitchFamily="18" charset="0"/>
                <a:ea typeface="宋体" pitchFamily="2" charset="-122"/>
                <a:cs typeface="+mn-cs"/>
              </a:rPr>
              <a:t>DES:</a:t>
            </a:r>
            <a:r>
              <a:rPr lang="en-US" altLang="zh-CN" sz="1200" b="0" i="0" kern="1200" dirty="0" smtClean="0">
                <a:solidFill>
                  <a:schemeClr val="tx1"/>
                </a:solidFill>
                <a:effectLst/>
                <a:latin typeface="Times New Roman" pitchFamily="18" charset="0"/>
                <a:ea typeface="宋体" pitchFamily="2" charset="-122"/>
                <a:cs typeface="+mn-cs"/>
              </a:rPr>
              <a:t>DES</a:t>
            </a:r>
            <a:r>
              <a:rPr lang="zh-CN" altLang="en-US" sz="1200" b="0" i="0" kern="1200" dirty="0" smtClean="0">
                <a:solidFill>
                  <a:schemeClr val="tx1"/>
                </a:solidFill>
                <a:effectLst/>
                <a:latin typeface="Times New Roman" pitchFamily="18" charset="0"/>
                <a:ea typeface="宋体" pitchFamily="2" charset="-122"/>
                <a:cs typeface="+mn-cs"/>
              </a:rPr>
              <a:t>加密采用的是分组加密的方法，使用</a:t>
            </a:r>
            <a:r>
              <a:rPr lang="en-US" altLang="zh-CN" sz="1200" b="0" i="0" kern="1200" dirty="0" smtClean="0">
                <a:solidFill>
                  <a:schemeClr val="tx1"/>
                </a:solidFill>
                <a:effectLst/>
                <a:latin typeface="Times New Roman" pitchFamily="18" charset="0"/>
                <a:ea typeface="宋体" pitchFamily="2" charset="-122"/>
                <a:cs typeface="+mn-cs"/>
              </a:rPr>
              <a:t>56</a:t>
            </a:r>
            <a:r>
              <a:rPr lang="zh-CN" altLang="en-US" sz="1200" b="0" i="0" kern="1200" dirty="0" smtClean="0">
                <a:solidFill>
                  <a:schemeClr val="tx1"/>
                </a:solidFill>
                <a:effectLst/>
                <a:latin typeface="Times New Roman" pitchFamily="18" charset="0"/>
                <a:ea typeface="宋体" pitchFamily="2" charset="-122"/>
                <a:cs typeface="+mn-cs"/>
              </a:rPr>
              <a:t>位密钥加密</a:t>
            </a:r>
            <a:r>
              <a:rPr lang="en-US" altLang="zh-CN" sz="1200" b="0" i="0" kern="1200" dirty="0" smtClean="0">
                <a:solidFill>
                  <a:schemeClr val="tx1"/>
                </a:solidFill>
                <a:effectLst/>
                <a:latin typeface="Times New Roman" pitchFamily="18" charset="0"/>
                <a:ea typeface="宋体" pitchFamily="2" charset="-122"/>
                <a:cs typeface="+mn-cs"/>
              </a:rPr>
              <a:t>64</a:t>
            </a:r>
            <a:r>
              <a:rPr lang="zh-CN" altLang="en-US" sz="1200" b="0" i="0" kern="1200" dirty="0" smtClean="0">
                <a:solidFill>
                  <a:schemeClr val="tx1"/>
                </a:solidFill>
                <a:effectLst/>
                <a:latin typeface="Times New Roman" pitchFamily="18" charset="0"/>
                <a:ea typeface="宋体" pitchFamily="2" charset="-122"/>
                <a:cs typeface="+mn-cs"/>
              </a:rPr>
              <a:t>位明文，最后产生</a:t>
            </a:r>
            <a:r>
              <a:rPr lang="en-US" altLang="zh-CN" sz="1200" b="0" i="0" kern="1200" dirty="0" smtClean="0">
                <a:solidFill>
                  <a:schemeClr val="tx1"/>
                </a:solidFill>
                <a:effectLst/>
                <a:latin typeface="Times New Roman" pitchFamily="18" charset="0"/>
                <a:ea typeface="宋体" pitchFamily="2" charset="-122"/>
                <a:cs typeface="+mn-cs"/>
              </a:rPr>
              <a:t>64</a:t>
            </a:r>
            <a:r>
              <a:rPr lang="zh-CN" altLang="en-US" sz="1200" b="0" i="0" kern="1200" dirty="0" smtClean="0">
                <a:solidFill>
                  <a:schemeClr val="tx1"/>
                </a:solidFill>
                <a:effectLst/>
                <a:latin typeface="Times New Roman" pitchFamily="18" charset="0"/>
                <a:ea typeface="宋体" pitchFamily="2" charset="-122"/>
                <a:cs typeface="+mn-cs"/>
              </a:rPr>
              <a:t>位密文</a:t>
            </a:r>
            <a:endParaRPr lang="en-US" altLang="zh-CN" sz="1200" b="1" i="0" kern="1200" dirty="0" smtClean="0">
              <a:solidFill>
                <a:schemeClr val="tx1"/>
              </a:solidFill>
              <a:effectLst/>
              <a:latin typeface="Times New Roman" pitchFamily="18" charset="0"/>
              <a:ea typeface="宋体" pitchFamily="2" charset="-122"/>
              <a:cs typeface="+mn-cs"/>
            </a:endParaRPr>
          </a:p>
          <a:p>
            <a:pPr latinLnBrk="1"/>
            <a:r>
              <a:rPr lang="zh-CN" altLang="en-US" sz="1200" b="0" i="0" u="none" strike="noStrike" kern="1200" dirty="0" smtClean="0">
                <a:solidFill>
                  <a:schemeClr val="tx1"/>
                </a:solidFill>
                <a:effectLst/>
                <a:latin typeface="Times New Roman" pitchFamily="18" charset="0"/>
                <a:ea typeface="宋体" pitchFamily="2" charset="-122"/>
                <a:cs typeface="+mn-cs"/>
                <a:hlinkClick r:id="rId3"/>
              </a:rPr>
              <a:t>高级加密标准</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Advanced Encryption Standard</a:t>
            </a:r>
            <a:r>
              <a:rPr lang="zh-CN" altLang="en-US" sz="1200" b="0" i="0" kern="1200" dirty="0" smtClean="0">
                <a:solidFill>
                  <a:schemeClr val="tx1"/>
                </a:solidFill>
                <a:effectLst/>
                <a:latin typeface="Times New Roman" pitchFamily="18" charset="0"/>
                <a:ea typeface="宋体" pitchFamily="2" charset="-122"/>
                <a:cs typeface="+mn-cs"/>
              </a:rPr>
              <a:t>，</a:t>
            </a:r>
            <a:r>
              <a:rPr lang="en-US" altLang="zh-CN" sz="1200" b="0" i="0" kern="1200" dirty="0" smtClean="0">
                <a:solidFill>
                  <a:schemeClr val="tx1"/>
                </a:solidFill>
                <a:effectLst/>
                <a:latin typeface="Times New Roman" pitchFamily="18" charset="0"/>
                <a:ea typeface="宋体" pitchFamily="2" charset="-122"/>
                <a:cs typeface="+mn-cs"/>
              </a:rPr>
              <a:t>AES)</a:t>
            </a:r>
            <a:r>
              <a:rPr lang="zh-CN" altLang="en-US" sz="1200" b="0" i="0" kern="1200" dirty="0" smtClean="0">
                <a:solidFill>
                  <a:schemeClr val="tx1"/>
                </a:solidFill>
                <a:effectLst/>
                <a:latin typeface="Times New Roman" pitchFamily="18" charset="0"/>
                <a:ea typeface="宋体" pitchFamily="2" charset="-122"/>
                <a:cs typeface="+mn-cs"/>
              </a:rPr>
              <a:t>是</a:t>
            </a:r>
            <a:r>
              <a:rPr lang="zh-CN" altLang="en-US" sz="1200" b="0" i="0" u="none" strike="noStrike" kern="1200" dirty="0" smtClean="0">
                <a:solidFill>
                  <a:schemeClr val="tx1"/>
                </a:solidFill>
                <a:effectLst/>
                <a:latin typeface="Times New Roman" pitchFamily="18" charset="0"/>
                <a:ea typeface="宋体" pitchFamily="2" charset="-122"/>
                <a:cs typeface="+mn-cs"/>
                <a:hlinkClick r:id="rId4"/>
              </a:rPr>
              <a:t>美国联邦政府</a:t>
            </a:r>
            <a:r>
              <a:rPr lang="zh-CN" altLang="en-US" sz="1200" b="0" i="0" kern="1200" dirty="0" smtClean="0">
                <a:solidFill>
                  <a:schemeClr val="tx1"/>
                </a:solidFill>
                <a:effectLst/>
                <a:latin typeface="Times New Roman" pitchFamily="18" charset="0"/>
                <a:ea typeface="宋体" pitchFamily="2" charset="-122"/>
                <a:cs typeface="+mn-cs"/>
              </a:rPr>
              <a:t>采用的一种区块加密标准。这个标准用来替代原先的</a:t>
            </a:r>
            <a:r>
              <a:rPr lang="en-US" altLang="zh-CN" sz="1200" b="0" i="0" kern="1200" dirty="0" smtClean="0">
                <a:solidFill>
                  <a:schemeClr val="tx1"/>
                </a:solidFill>
                <a:effectLst/>
                <a:latin typeface="Times New Roman" pitchFamily="18" charset="0"/>
                <a:ea typeface="宋体" pitchFamily="2" charset="-122"/>
                <a:cs typeface="+mn-cs"/>
              </a:rPr>
              <a:t>DES</a:t>
            </a:r>
            <a:r>
              <a:rPr lang="zh-CN" altLang="en-US" sz="1200" b="0" i="0" kern="1200" dirty="0" smtClean="0">
                <a:solidFill>
                  <a:schemeClr val="tx1"/>
                </a:solidFill>
                <a:effectLst/>
                <a:latin typeface="Times New Roman" pitchFamily="18" charset="0"/>
                <a:ea typeface="宋体" pitchFamily="2" charset="-122"/>
                <a:cs typeface="+mn-cs"/>
              </a:rPr>
              <a:t>，已经被多方</a:t>
            </a:r>
            <a:r>
              <a:rPr lang="zh-CN" altLang="en-US" sz="1200" b="0" i="0" u="none" strike="noStrike" kern="1200" dirty="0" smtClean="0">
                <a:solidFill>
                  <a:schemeClr val="tx1"/>
                </a:solidFill>
                <a:effectLst/>
                <a:latin typeface="Times New Roman" pitchFamily="18" charset="0"/>
                <a:ea typeface="宋体" pitchFamily="2" charset="-122"/>
                <a:cs typeface="+mn-cs"/>
                <a:hlinkClick r:id="rId5"/>
              </a:rPr>
              <a:t>分析</a:t>
            </a:r>
            <a:r>
              <a:rPr lang="zh-CN" altLang="en-US" sz="1200" b="0" i="0" kern="1200" dirty="0" smtClean="0">
                <a:solidFill>
                  <a:schemeClr val="tx1"/>
                </a:solidFill>
                <a:effectLst/>
                <a:latin typeface="Times New Roman" pitchFamily="18" charset="0"/>
                <a:ea typeface="宋体" pitchFamily="2" charset="-122"/>
                <a:cs typeface="+mn-cs"/>
              </a:rPr>
              <a:t>且广为全世界所使用。经过五年的甄选流程，高级加密标准由</a:t>
            </a:r>
            <a:r>
              <a:rPr lang="zh-CN" altLang="en-US" sz="1200" b="0" i="0" u="none" strike="noStrike" kern="1200" dirty="0" smtClean="0">
                <a:solidFill>
                  <a:schemeClr val="tx1"/>
                </a:solidFill>
                <a:effectLst/>
                <a:latin typeface="Times New Roman" pitchFamily="18" charset="0"/>
                <a:ea typeface="宋体" pitchFamily="2" charset="-122"/>
                <a:cs typeface="+mn-cs"/>
                <a:hlinkClick r:id="rId6"/>
              </a:rPr>
              <a:t>美国国家标准与技术研究院</a:t>
            </a:r>
            <a:r>
              <a:rPr lang="zh-CN" altLang="en-US" sz="1200" b="0" i="0" kern="1200" dirty="0" smtClean="0">
                <a:solidFill>
                  <a:schemeClr val="tx1"/>
                </a:solidFill>
                <a:effectLst/>
                <a:latin typeface="Times New Roman" pitchFamily="18" charset="0"/>
                <a:ea typeface="宋体" pitchFamily="2" charset="-122"/>
                <a:cs typeface="+mn-cs"/>
              </a:rPr>
              <a:t> （</a:t>
            </a:r>
            <a:r>
              <a:rPr lang="en-US" altLang="zh-CN" sz="1200" b="0" i="0" kern="1200" dirty="0" smtClean="0">
                <a:solidFill>
                  <a:schemeClr val="tx1"/>
                </a:solidFill>
                <a:effectLst/>
                <a:latin typeface="Times New Roman" pitchFamily="18" charset="0"/>
                <a:ea typeface="宋体" pitchFamily="2" charset="-122"/>
                <a:cs typeface="+mn-cs"/>
              </a:rPr>
              <a:t>NIST</a:t>
            </a:r>
            <a:r>
              <a:rPr lang="zh-CN" altLang="en-US" sz="1200" b="0" i="0" kern="1200" dirty="0" smtClean="0">
                <a:solidFill>
                  <a:schemeClr val="tx1"/>
                </a:solidFill>
                <a:effectLst/>
                <a:latin typeface="Times New Roman" pitchFamily="18" charset="0"/>
                <a:ea typeface="宋体" pitchFamily="2" charset="-122"/>
                <a:cs typeface="+mn-cs"/>
              </a:rPr>
              <a:t>）于</a:t>
            </a:r>
            <a:r>
              <a:rPr lang="en-US" altLang="zh-CN" sz="1200" b="0" i="0" kern="1200" dirty="0" smtClean="0">
                <a:solidFill>
                  <a:schemeClr val="tx1"/>
                </a:solidFill>
                <a:effectLst/>
                <a:latin typeface="Times New Roman" pitchFamily="18" charset="0"/>
                <a:ea typeface="宋体" pitchFamily="2" charset="-122"/>
                <a:cs typeface="+mn-cs"/>
              </a:rPr>
              <a:t>2001</a:t>
            </a:r>
            <a:r>
              <a:rPr lang="zh-CN" altLang="en-US" sz="1200" b="0" i="0" kern="1200" dirty="0" smtClean="0">
                <a:solidFill>
                  <a:schemeClr val="tx1"/>
                </a:solidFill>
                <a:effectLst/>
                <a:latin typeface="Times New Roman" pitchFamily="18" charset="0"/>
                <a:ea typeface="宋体" pitchFamily="2" charset="-122"/>
                <a:cs typeface="+mn-cs"/>
              </a:rPr>
              <a:t>年</a:t>
            </a:r>
            <a:r>
              <a:rPr lang="en-US" altLang="zh-CN" sz="1200" b="0" i="0" kern="1200" dirty="0" smtClean="0">
                <a:solidFill>
                  <a:schemeClr val="tx1"/>
                </a:solidFill>
                <a:effectLst/>
                <a:latin typeface="Times New Roman" pitchFamily="18" charset="0"/>
                <a:ea typeface="宋体" pitchFamily="2" charset="-122"/>
                <a:cs typeface="+mn-cs"/>
              </a:rPr>
              <a:t>11</a:t>
            </a:r>
            <a:r>
              <a:rPr lang="zh-CN" altLang="en-US" sz="1200" b="0" i="0" kern="1200" dirty="0" smtClean="0">
                <a:solidFill>
                  <a:schemeClr val="tx1"/>
                </a:solidFill>
                <a:effectLst/>
                <a:latin typeface="Times New Roman" pitchFamily="18" charset="0"/>
                <a:ea typeface="宋体" pitchFamily="2" charset="-122"/>
                <a:cs typeface="+mn-cs"/>
              </a:rPr>
              <a:t>月</a:t>
            </a:r>
            <a:r>
              <a:rPr lang="en-US" altLang="zh-CN" sz="1200" b="0" i="0" kern="1200" dirty="0" smtClean="0">
                <a:solidFill>
                  <a:schemeClr val="tx1"/>
                </a:solidFill>
                <a:effectLst/>
                <a:latin typeface="Times New Roman" pitchFamily="18" charset="0"/>
                <a:ea typeface="宋体" pitchFamily="2" charset="-122"/>
                <a:cs typeface="+mn-cs"/>
              </a:rPr>
              <a:t>26</a:t>
            </a:r>
            <a:r>
              <a:rPr lang="zh-CN" altLang="en-US" sz="1200" b="0" i="0" kern="1200" dirty="0" smtClean="0">
                <a:solidFill>
                  <a:schemeClr val="tx1"/>
                </a:solidFill>
                <a:effectLst/>
                <a:latin typeface="Times New Roman" pitchFamily="18" charset="0"/>
                <a:ea typeface="宋体" pitchFamily="2" charset="-122"/>
                <a:cs typeface="+mn-cs"/>
              </a:rPr>
              <a:t>日发布于</a:t>
            </a:r>
            <a:r>
              <a:rPr lang="en-US" altLang="zh-CN" sz="1200" b="0" i="0" kern="1200" dirty="0" smtClean="0">
                <a:solidFill>
                  <a:schemeClr val="tx1"/>
                </a:solidFill>
                <a:effectLst/>
                <a:latin typeface="Times New Roman" pitchFamily="18" charset="0"/>
                <a:ea typeface="宋体" pitchFamily="2" charset="-122"/>
                <a:cs typeface="+mn-cs"/>
              </a:rPr>
              <a:t>FIPS PUB 197</a:t>
            </a:r>
            <a:r>
              <a:rPr lang="zh-CN" altLang="en-US" sz="1200" b="0" i="0" kern="1200" dirty="0" smtClean="0">
                <a:solidFill>
                  <a:schemeClr val="tx1"/>
                </a:solidFill>
                <a:effectLst/>
                <a:latin typeface="Times New Roman" pitchFamily="18" charset="0"/>
                <a:ea typeface="宋体" pitchFamily="2" charset="-122"/>
                <a:cs typeface="+mn-cs"/>
              </a:rPr>
              <a:t>，并在</a:t>
            </a:r>
            <a:r>
              <a:rPr lang="en-US" altLang="zh-CN" sz="1200" b="0" i="0" kern="1200" dirty="0" smtClean="0">
                <a:solidFill>
                  <a:schemeClr val="tx1"/>
                </a:solidFill>
                <a:effectLst/>
                <a:latin typeface="Times New Roman" pitchFamily="18" charset="0"/>
                <a:ea typeface="宋体" pitchFamily="2" charset="-122"/>
                <a:cs typeface="+mn-cs"/>
              </a:rPr>
              <a:t>2002</a:t>
            </a:r>
            <a:r>
              <a:rPr lang="zh-CN" altLang="en-US" sz="1200" b="0" i="0" kern="1200" dirty="0" smtClean="0">
                <a:solidFill>
                  <a:schemeClr val="tx1"/>
                </a:solidFill>
                <a:effectLst/>
                <a:latin typeface="Times New Roman" pitchFamily="18" charset="0"/>
                <a:ea typeface="宋体" pitchFamily="2" charset="-122"/>
                <a:cs typeface="+mn-cs"/>
              </a:rPr>
              <a:t>年</a:t>
            </a:r>
            <a:r>
              <a:rPr lang="en-US" altLang="zh-CN" sz="1200" b="0" i="0" kern="1200" dirty="0" smtClean="0">
                <a:solidFill>
                  <a:schemeClr val="tx1"/>
                </a:solidFill>
                <a:effectLst/>
                <a:latin typeface="Times New Roman" pitchFamily="18" charset="0"/>
                <a:ea typeface="宋体" pitchFamily="2" charset="-122"/>
                <a:cs typeface="+mn-cs"/>
              </a:rPr>
              <a:t>5</a:t>
            </a:r>
            <a:r>
              <a:rPr lang="zh-CN" altLang="en-US" sz="1200" b="0" i="0" kern="1200" dirty="0" smtClean="0">
                <a:solidFill>
                  <a:schemeClr val="tx1"/>
                </a:solidFill>
                <a:effectLst/>
                <a:latin typeface="Times New Roman" pitchFamily="18" charset="0"/>
                <a:ea typeface="宋体" pitchFamily="2" charset="-122"/>
                <a:cs typeface="+mn-cs"/>
              </a:rPr>
              <a:t>月</a:t>
            </a:r>
            <a:r>
              <a:rPr lang="en-US" altLang="zh-CN" sz="1200" b="0" i="0" kern="1200" dirty="0" smtClean="0">
                <a:solidFill>
                  <a:schemeClr val="tx1"/>
                </a:solidFill>
                <a:effectLst/>
                <a:latin typeface="Times New Roman" pitchFamily="18" charset="0"/>
                <a:ea typeface="宋体" pitchFamily="2" charset="-122"/>
                <a:cs typeface="+mn-cs"/>
              </a:rPr>
              <a:t>26</a:t>
            </a:r>
            <a:r>
              <a:rPr lang="zh-CN" altLang="en-US" sz="1200" b="0" i="0" kern="1200" dirty="0" smtClean="0">
                <a:solidFill>
                  <a:schemeClr val="tx1"/>
                </a:solidFill>
                <a:effectLst/>
                <a:latin typeface="Times New Roman" pitchFamily="18" charset="0"/>
                <a:ea typeface="宋体" pitchFamily="2" charset="-122"/>
                <a:cs typeface="+mn-cs"/>
              </a:rPr>
              <a:t>日成为有效的标准。</a:t>
            </a:r>
            <a:endParaRPr lang="en-US" altLang="zh-CN" sz="1200" b="0" i="0" kern="1200" dirty="0" smtClean="0">
              <a:solidFill>
                <a:schemeClr val="tx1"/>
              </a:solidFill>
              <a:effectLst/>
              <a:latin typeface="Times New Roman" pitchFamily="18" charset="0"/>
              <a:ea typeface="宋体" pitchFamily="2" charset="-122"/>
              <a:cs typeface="+mn-cs"/>
            </a:endParaRPr>
          </a:p>
          <a:p>
            <a:pPr latinLnBrk="1"/>
            <a:r>
              <a:rPr lang="en-US" altLang="zh-CN" sz="1200" b="0" i="0" kern="1200" dirty="0" smtClean="0">
                <a:solidFill>
                  <a:schemeClr val="tx1"/>
                </a:solidFill>
                <a:effectLst/>
                <a:latin typeface="Times New Roman" pitchFamily="18" charset="0"/>
                <a:ea typeface="宋体" pitchFamily="2" charset="-122"/>
                <a:cs typeface="+mn-cs"/>
              </a:rPr>
              <a:t>RC4</a:t>
            </a:r>
            <a:r>
              <a:rPr lang="zh-CN" altLang="en-US" sz="1200" b="0" i="0" kern="1200" dirty="0" smtClean="0">
                <a:solidFill>
                  <a:schemeClr val="tx1"/>
                </a:solidFill>
                <a:effectLst/>
                <a:latin typeface="Times New Roman" pitchFamily="18" charset="0"/>
                <a:ea typeface="宋体" pitchFamily="2" charset="-122"/>
                <a:cs typeface="+mn-cs"/>
              </a:rPr>
              <a:t>是序列密码算法，其他三种是分组密码算法。</a:t>
            </a:r>
            <a:endParaRPr lang="zh-CN" altLang="zh-CN" dirty="0"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7051EC7-6F78-450E-9BDC-73C5A34D3C70}" type="slidenum">
              <a:rPr lang="en-US" altLang="zh-CN" smtClean="0">
                <a:latin typeface="Times New Roman" pitchFamily="18" charset="0"/>
              </a:rPr>
              <a:pPr eaLnBrk="1" hangingPunct="1"/>
              <a:t>14</a:t>
            </a:fld>
            <a:endParaRPr lang="en-US" altLang="zh-CN" smtClean="0">
              <a:latin typeface="Times New Roman" pitchFamily="18" charset="0"/>
            </a:endParaRPr>
          </a:p>
        </p:txBody>
      </p:sp>
      <p:sp>
        <p:nvSpPr>
          <p:cNvPr id="77827" name="Rectangle 2"/>
          <p:cNvSpPr>
            <a:spLocks noGrp="1" noRot="1" noChangeAspect="1" noChangeArrowheads="1" noTextEdit="1"/>
          </p:cNvSpPr>
          <p:nvPr>
            <p:ph type="sldImg"/>
          </p:nvPr>
        </p:nvSpPr>
        <p:spPr>
          <a:xfrm>
            <a:off x="844550" y="742950"/>
            <a:ext cx="4953000" cy="371475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4ECE65C-2499-4596-AE99-E4686BD61172}" type="slidenum">
              <a:rPr lang="en-US" altLang="zh-CN" smtClean="0">
                <a:latin typeface="Times New Roman" pitchFamily="18" charset="0"/>
              </a:rPr>
              <a:pPr eaLnBrk="1" hangingPunct="1"/>
              <a:t>15</a:t>
            </a:fld>
            <a:endParaRPr lang="en-US" altLang="zh-CN" smtClean="0">
              <a:latin typeface="Times New Roman" pitchFamily="18" charset="0"/>
            </a:endParaRPr>
          </a:p>
        </p:txBody>
      </p:sp>
      <p:sp>
        <p:nvSpPr>
          <p:cNvPr id="78851" name="Rectangle 2"/>
          <p:cNvSpPr>
            <a:spLocks noGrp="1" noRot="1" noChangeAspect="1" noChangeArrowheads="1" noTextEdit="1"/>
          </p:cNvSpPr>
          <p:nvPr>
            <p:ph type="sldImg"/>
          </p:nvPr>
        </p:nvSpPr>
        <p:spPr>
          <a:xfrm>
            <a:off x="844550" y="742950"/>
            <a:ext cx="4953000" cy="371475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5761067-1681-4781-8633-3AB26F3ACFB6}" type="slidenum">
              <a:rPr lang="en-US" altLang="zh-CN" smtClean="0">
                <a:latin typeface="Times New Roman" pitchFamily="18" charset="0"/>
              </a:rPr>
              <a:pPr eaLnBrk="1" hangingPunct="1"/>
              <a:t>16</a:t>
            </a:fld>
            <a:endParaRPr lang="en-US" altLang="zh-CN" smtClean="0">
              <a:latin typeface="Times New Roman" pitchFamily="18" charset="0"/>
            </a:endParaRPr>
          </a:p>
        </p:txBody>
      </p:sp>
      <p:sp>
        <p:nvSpPr>
          <p:cNvPr id="79875" name="Rectangle 2"/>
          <p:cNvSpPr>
            <a:spLocks noGrp="1" noRot="1" noChangeAspect="1" noChangeArrowheads="1" noTextEdit="1"/>
          </p:cNvSpPr>
          <p:nvPr>
            <p:ph type="sldImg"/>
          </p:nvPr>
        </p:nvSpPr>
        <p:spPr>
          <a:xfrm>
            <a:off x="844550" y="742950"/>
            <a:ext cx="4953000" cy="37147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latin typeface="宋体" charset="-122"/>
              </a:rPr>
              <a:t>加密： </a:t>
            </a:r>
            <a:r>
              <a:rPr lang="en-AU" altLang="zh-CN" b="1" dirty="0" smtClean="0">
                <a:latin typeface="宋体" charset="-122"/>
              </a:rPr>
              <a:t>C=M</a:t>
            </a:r>
            <a:r>
              <a:rPr lang="en-AU" altLang="zh-CN" b="1" baseline="30000" dirty="0" smtClean="0">
                <a:latin typeface="宋体" charset="-122"/>
              </a:rPr>
              <a:t>e</a:t>
            </a:r>
            <a:r>
              <a:rPr lang="en-AU" altLang="zh-CN" b="1" dirty="0" smtClean="0">
                <a:latin typeface="宋体" charset="-122"/>
              </a:rPr>
              <a:t> mod N, where 0≤M&lt;N</a:t>
            </a:r>
          </a:p>
          <a:p>
            <a:r>
              <a:rPr lang="zh-CN" altLang="en-AU" b="1" dirty="0" smtClean="0">
                <a:latin typeface="宋体" charset="-122"/>
              </a:rPr>
              <a:t>解密： </a:t>
            </a:r>
            <a:r>
              <a:rPr lang="en-AU" altLang="zh-CN" b="1" dirty="0" smtClean="0">
                <a:latin typeface="宋体" charset="-122"/>
              </a:rPr>
              <a:t>M=C</a:t>
            </a:r>
            <a:r>
              <a:rPr lang="en-AU" altLang="zh-CN" b="1" baseline="30000" dirty="0" smtClean="0">
                <a:latin typeface="宋体" charset="-122"/>
              </a:rPr>
              <a:t>d</a:t>
            </a:r>
            <a:r>
              <a:rPr lang="en-AU" altLang="zh-CN" b="1" dirty="0" smtClean="0">
                <a:latin typeface="宋体" charset="-122"/>
              </a:rPr>
              <a:t> mod N </a:t>
            </a:r>
          </a:p>
          <a:p>
            <a:r>
              <a:rPr lang="zh-CN" altLang="en-AU" b="1" dirty="0" smtClean="0">
                <a:latin typeface="宋体" charset="-122"/>
              </a:rPr>
              <a:t>公钥为（</a:t>
            </a:r>
            <a:r>
              <a:rPr lang="en-AU" altLang="zh-CN" b="1" dirty="0" err="1" smtClean="0">
                <a:latin typeface="宋体" charset="-122"/>
              </a:rPr>
              <a:t>e，N</a:t>
            </a:r>
            <a:r>
              <a:rPr lang="en-AU" altLang="zh-CN" b="1" dirty="0" smtClean="0">
                <a:latin typeface="宋体" charset="-122"/>
              </a:rPr>
              <a:t>）， </a:t>
            </a:r>
            <a:r>
              <a:rPr lang="zh-CN" altLang="en-AU" b="1" dirty="0" smtClean="0">
                <a:latin typeface="宋体" charset="-122"/>
              </a:rPr>
              <a:t>私钥为（</a:t>
            </a:r>
            <a:r>
              <a:rPr lang="en-AU" altLang="zh-CN" b="1" dirty="0" err="1" smtClean="0">
                <a:latin typeface="宋体" charset="-122"/>
              </a:rPr>
              <a:t>d，N</a:t>
            </a:r>
            <a:r>
              <a:rPr lang="en-AU" altLang="zh-CN" b="1" dirty="0" smtClean="0">
                <a:latin typeface="宋体" charset="-122"/>
              </a:rPr>
              <a:t>）</a:t>
            </a:r>
          </a:p>
          <a:p>
            <a:r>
              <a:rPr lang="zh-CN" altLang="en-AU" b="1" dirty="0" smtClean="0">
                <a:latin typeface="宋体" charset="-122"/>
              </a:rPr>
              <a:t>必须满足以下条件：</a:t>
            </a:r>
          </a:p>
          <a:p>
            <a:pPr lvl="1"/>
            <a:r>
              <a:rPr lang="en-AU" altLang="zh-CN" b="1" dirty="0" smtClean="0">
                <a:latin typeface="宋体" charset="-122"/>
              </a:rPr>
              <a:t>M</a:t>
            </a:r>
            <a:r>
              <a:rPr lang="en-AU" altLang="zh-CN" b="1" baseline="30000" dirty="0" smtClean="0">
                <a:latin typeface="宋体" charset="-122"/>
              </a:rPr>
              <a:t>ed</a:t>
            </a:r>
            <a:r>
              <a:rPr lang="en-AU" altLang="zh-CN" b="1" dirty="0" smtClean="0">
                <a:latin typeface="宋体" charset="-122"/>
              </a:rPr>
              <a:t> = M mod N</a:t>
            </a:r>
          </a:p>
          <a:p>
            <a:pPr lvl="1"/>
            <a:r>
              <a:rPr lang="zh-CN" altLang="en-AU" b="1" dirty="0" smtClean="0">
                <a:latin typeface="宋体" charset="-122"/>
              </a:rPr>
              <a:t>计算</a:t>
            </a:r>
            <a:r>
              <a:rPr lang="en-AU" altLang="zh-CN" b="1" dirty="0" smtClean="0">
                <a:latin typeface="宋体" charset="-122"/>
              </a:rPr>
              <a:t>M</a:t>
            </a:r>
            <a:r>
              <a:rPr lang="en-AU" altLang="zh-CN" b="1" baseline="30000" dirty="0" smtClean="0">
                <a:latin typeface="宋体" charset="-122"/>
              </a:rPr>
              <a:t>e</a:t>
            </a:r>
            <a:r>
              <a:rPr lang="zh-CN" altLang="en-AU" b="1" dirty="0" smtClean="0">
                <a:latin typeface="宋体" charset="-122"/>
              </a:rPr>
              <a:t>和</a:t>
            </a:r>
            <a:r>
              <a:rPr lang="en-AU" altLang="zh-CN" b="1" dirty="0" smtClean="0">
                <a:latin typeface="宋体" charset="-122"/>
              </a:rPr>
              <a:t>C</a:t>
            </a:r>
            <a:r>
              <a:rPr lang="en-AU" altLang="zh-CN" b="1" baseline="30000" dirty="0" smtClean="0">
                <a:latin typeface="宋体" charset="-122"/>
              </a:rPr>
              <a:t>d</a:t>
            </a:r>
            <a:r>
              <a:rPr lang="zh-CN" altLang="en-AU" b="1" dirty="0" smtClean="0">
                <a:latin typeface="宋体" charset="-122"/>
              </a:rPr>
              <a:t>是比较容易的</a:t>
            </a:r>
          </a:p>
          <a:p>
            <a:pPr lvl="1"/>
            <a:r>
              <a:rPr lang="zh-CN" altLang="en-AU" b="1" dirty="0" smtClean="0">
                <a:latin typeface="宋体" charset="-122"/>
              </a:rPr>
              <a:t>由</a:t>
            </a:r>
            <a:r>
              <a:rPr lang="en-AU" altLang="zh-CN" b="1" dirty="0" smtClean="0">
                <a:latin typeface="宋体" charset="-122"/>
              </a:rPr>
              <a:t>e</a:t>
            </a:r>
            <a:r>
              <a:rPr lang="zh-CN" altLang="en-AU" b="1" dirty="0" smtClean="0">
                <a:latin typeface="宋体" charset="-122"/>
              </a:rPr>
              <a:t>和</a:t>
            </a:r>
            <a:r>
              <a:rPr lang="en-AU" altLang="zh-CN" b="1" dirty="0" smtClean="0">
                <a:latin typeface="宋体" charset="-122"/>
              </a:rPr>
              <a:t>n</a:t>
            </a:r>
            <a:r>
              <a:rPr lang="zh-CN" altLang="en-AU" b="1" dirty="0" smtClean="0">
                <a:latin typeface="宋体" charset="-122"/>
              </a:rPr>
              <a:t>确定</a:t>
            </a:r>
            <a:r>
              <a:rPr lang="en-AU" altLang="zh-CN" b="1" dirty="0" smtClean="0">
                <a:latin typeface="宋体" charset="-122"/>
              </a:rPr>
              <a:t>d</a:t>
            </a:r>
            <a:r>
              <a:rPr lang="zh-CN" altLang="en-AU" b="1" dirty="0" smtClean="0">
                <a:latin typeface="宋体" charset="-122"/>
              </a:rPr>
              <a:t>是不可行的</a:t>
            </a:r>
            <a:endParaRPr lang="zh-CN" altLang="en-US" b="1" dirty="0" smtClean="0">
              <a:latin typeface="宋体" charset="-122"/>
            </a:endParaRPr>
          </a:p>
          <a:p>
            <a:r>
              <a:rPr lang="en-AU" altLang="zh-CN" b="1" dirty="0" smtClean="0">
                <a:latin typeface="宋体" charset="-122"/>
              </a:rPr>
              <a:t>given message M = 88 (</a:t>
            </a:r>
            <a:r>
              <a:rPr lang="en-AU" altLang="zh-CN" b="1" dirty="0" err="1" smtClean="0">
                <a:latin typeface="宋体" charset="-122"/>
              </a:rPr>
              <a:t>nb.</a:t>
            </a:r>
            <a:r>
              <a:rPr lang="en-AU" altLang="zh-CN" b="1" dirty="0" smtClean="0">
                <a:latin typeface="宋体" charset="-122"/>
              </a:rPr>
              <a:t> 88&lt;187)</a:t>
            </a:r>
          </a:p>
          <a:p>
            <a:r>
              <a:rPr lang="en-AU" altLang="zh-CN" b="1" dirty="0" smtClean="0">
                <a:latin typeface="宋体" charset="-122"/>
              </a:rPr>
              <a:t>encryption:</a:t>
            </a:r>
          </a:p>
          <a:p>
            <a:pPr lvl="1">
              <a:buFontTx/>
              <a:buNone/>
            </a:pPr>
            <a:r>
              <a:rPr lang="en-AU" altLang="zh-CN" b="1" dirty="0" smtClean="0">
                <a:latin typeface="宋体" charset="-122"/>
              </a:rPr>
              <a:t>C = 88</a:t>
            </a:r>
            <a:r>
              <a:rPr lang="en-AU" altLang="zh-CN" b="1" baseline="30000" dirty="0" smtClean="0">
                <a:latin typeface="宋体" charset="-122"/>
              </a:rPr>
              <a:t>7</a:t>
            </a:r>
            <a:r>
              <a:rPr lang="en-AU" altLang="zh-CN" b="1" dirty="0" smtClean="0">
                <a:latin typeface="宋体" charset="-122"/>
              </a:rPr>
              <a:t> mod 187 = 11 </a:t>
            </a:r>
          </a:p>
          <a:p>
            <a:r>
              <a:rPr lang="en-AU" altLang="zh-CN" b="1" dirty="0" smtClean="0">
                <a:latin typeface="宋体" charset="-122"/>
              </a:rPr>
              <a:t>decryption:</a:t>
            </a:r>
          </a:p>
          <a:p>
            <a:pPr lvl="1">
              <a:buFontTx/>
              <a:buNone/>
            </a:pPr>
            <a:r>
              <a:rPr lang="en-AU" altLang="zh-CN" b="1" dirty="0" smtClean="0">
                <a:latin typeface="宋体" charset="-122"/>
              </a:rPr>
              <a:t>M = 11</a:t>
            </a:r>
            <a:r>
              <a:rPr lang="en-AU" altLang="zh-CN" b="1" baseline="30000" dirty="0" smtClean="0">
                <a:latin typeface="宋体" charset="-122"/>
              </a:rPr>
              <a:t>23</a:t>
            </a:r>
            <a:r>
              <a:rPr lang="en-AU" altLang="zh-CN" b="1" dirty="0" smtClean="0">
                <a:latin typeface="宋体" charset="-122"/>
              </a:rPr>
              <a:t> mod 187 = 88 </a:t>
            </a:r>
          </a:p>
          <a:p>
            <a:pPr eaLnBrk="1" hangingPunct="1"/>
            <a:endParaRPr lang="zh-CN" altLang="zh-CN" dirty="0"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E767079-2C20-4439-8B4A-C963362FEC2B}" type="slidenum">
              <a:rPr lang="en-US" altLang="zh-CN" smtClean="0">
                <a:latin typeface="Times New Roman" pitchFamily="18" charset="0"/>
              </a:rPr>
              <a:pPr eaLnBrk="1" hangingPunct="1"/>
              <a:t>17</a:t>
            </a:fld>
            <a:endParaRPr lang="en-US" altLang="zh-CN" smtClean="0">
              <a:latin typeface="Times New Roman" pitchFamily="18" charset="0"/>
            </a:endParaRPr>
          </a:p>
        </p:txBody>
      </p:sp>
      <p:sp>
        <p:nvSpPr>
          <p:cNvPr id="80899" name="Rectangle 2"/>
          <p:cNvSpPr>
            <a:spLocks noGrp="1" noRot="1" noChangeAspect="1" noChangeArrowheads="1" noTextEdit="1"/>
          </p:cNvSpPr>
          <p:nvPr>
            <p:ph type="sldImg"/>
          </p:nvPr>
        </p:nvSpPr>
        <p:spPr>
          <a:xfrm>
            <a:off x="844550" y="742950"/>
            <a:ext cx="4953000" cy="371475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84E5464-9A74-476F-8BA2-EF31794A2B58}" type="slidenum">
              <a:rPr lang="en-US" altLang="zh-CN" smtClean="0">
                <a:latin typeface="Times New Roman" pitchFamily="18" charset="0"/>
              </a:rPr>
              <a:pPr eaLnBrk="1" hangingPunct="1"/>
              <a:t>18</a:t>
            </a:fld>
            <a:endParaRPr lang="en-US" altLang="zh-CN" smtClean="0">
              <a:latin typeface="Times New Roman" pitchFamily="18" charset="0"/>
            </a:endParaRPr>
          </a:p>
        </p:txBody>
      </p:sp>
      <p:sp>
        <p:nvSpPr>
          <p:cNvPr id="81923" name="Rectangle 2"/>
          <p:cNvSpPr>
            <a:spLocks noGrp="1" noRot="1" noChangeAspect="1" noChangeArrowheads="1" noTextEdit="1"/>
          </p:cNvSpPr>
          <p:nvPr>
            <p:ph type="sldImg"/>
          </p:nvPr>
        </p:nvSpPr>
        <p:spPr>
          <a:xfrm>
            <a:off x="844550" y="742950"/>
            <a:ext cx="4953000" cy="371475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AU" sz="2800" b="1" dirty="0" smtClean="0">
                <a:latin typeface="宋体" charset="-122"/>
              </a:rPr>
              <a:t>随机选择两个大素数 </a:t>
            </a:r>
            <a:r>
              <a:rPr lang="en-AU" altLang="zh-CN" sz="2800" b="1" dirty="0" smtClean="0">
                <a:latin typeface="宋体" charset="-122"/>
              </a:rPr>
              <a:t>p, q </a:t>
            </a:r>
          </a:p>
          <a:p>
            <a:r>
              <a:rPr lang="zh-CN" altLang="en-AU" sz="2800" b="1" dirty="0" smtClean="0">
                <a:latin typeface="宋体" charset="-122"/>
              </a:rPr>
              <a:t>计算 </a:t>
            </a:r>
            <a:r>
              <a:rPr lang="en-AU" altLang="zh-CN" sz="2800" b="1" dirty="0" smtClean="0">
                <a:latin typeface="宋体" charset="-122"/>
              </a:rPr>
              <a:t>N=</a:t>
            </a:r>
            <a:r>
              <a:rPr lang="en-AU" altLang="zh-CN" sz="2800" b="1" dirty="0" err="1" smtClean="0">
                <a:latin typeface="宋体" charset="-122"/>
              </a:rPr>
              <a:t>p.q</a:t>
            </a:r>
            <a:endParaRPr lang="en-AU" altLang="zh-CN" sz="2800" b="1" dirty="0" smtClean="0">
              <a:latin typeface="宋体" charset="-122"/>
            </a:endParaRPr>
          </a:p>
          <a:p>
            <a:pPr lvl="1"/>
            <a:r>
              <a:rPr lang="zh-CN" altLang="en-AU" sz="2400" b="1" dirty="0" smtClean="0">
                <a:latin typeface="宋体" charset="-122"/>
              </a:rPr>
              <a:t>注意 </a:t>
            </a:r>
            <a:r>
              <a:rPr lang="en-AU" altLang="zh-CN" sz="2400" b="1" dirty="0" smtClean="0">
                <a:latin typeface="宋体" charset="-122"/>
              </a:rPr>
              <a:t>ø(N)=(p-1)(q-1) </a:t>
            </a:r>
          </a:p>
          <a:p>
            <a:r>
              <a:rPr lang="zh-CN" altLang="en-AU" sz="2800" b="1" dirty="0" smtClean="0">
                <a:latin typeface="宋体" charset="-122"/>
              </a:rPr>
              <a:t>选择 </a:t>
            </a:r>
            <a:r>
              <a:rPr lang="en-AU" altLang="zh-CN" sz="2800" b="1" dirty="0" smtClean="0">
                <a:latin typeface="宋体" charset="-122"/>
              </a:rPr>
              <a:t>e</a:t>
            </a:r>
            <a:r>
              <a:rPr lang="zh-CN" altLang="en-AU" sz="2800" b="1" dirty="0" smtClean="0">
                <a:latin typeface="宋体" charset="-122"/>
              </a:rPr>
              <a:t>使得</a:t>
            </a:r>
            <a:r>
              <a:rPr lang="en-AU" altLang="zh-CN" sz="2800" b="1" dirty="0" smtClean="0">
                <a:latin typeface="宋体" charset="-122"/>
              </a:rPr>
              <a:t>1&lt;e&lt;ø(N),</a:t>
            </a:r>
            <a:r>
              <a:rPr lang="zh-CN" altLang="en-AU" sz="2800" b="1" dirty="0" smtClean="0">
                <a:latin typeface="宋体" charset="-122"/>
              </a:rPr>
              <a:t>且</a:t>
            </a:r>
            <a:r>
              <a:rPr lang="en-AU" altLang="zh-CN" sz="2800" b="1" dirty="0" err="1" smtClean="0">
                <a:latin typeface="宋体" charset="-122"/>
              </a:rPr>
              <a:t>gcd</a:t>
            </a:r>
            <a:r>
              <a:rPr lang="en-AU" altLang="zh-CN" sz="2800" b="1" dirty="0" smtClean="0">
                <a:latin typeface="宋体" charset="-122"/>
              </a:rPr>
              <a:t>(</a:t>
            </a:r>
            <a:r>
              <a:rPr lang="en-AU" altLang="zh-CN" sz="2800" b="1" dirty="0" err="1" smtClean="0">
                <a:latin typeface="宋体" charset="-122"/>
              </a:rPr>
              <a:t>e,ø</a:t>
            </a:r>
            <a:r>
              <a:rPr lang="en-AU" altLang="zh-CN" sz="2800" b="1" dirty="0" smtClean="0">
                <a:latin typeface="宋体" charset="-122"/>
              </a:rPr>
              <a:t>(N))=1 </a:t>
            </a:r>
          </a:p>
          <a:p>
            <a:r>
              <a:rPr lang="zh-CN" altLang="en-AU" sz="2800" b="1" dirty="0" smtClean="0">
                <a:latin typeface="宋体" charset="-122"/>
              </a:rPr>
              <a:t>解下列方程求出 </a:t>
            </a:r>
            <a:r>
              <a:rPr lang="en-AU" altLang="zh-CN" sz="2800" b="1" dirty="0" smtClean="0">
                <a:latin typeface="宋体" charset="-122"/>
              </a:rPr>
              <a:t>d </a:t>
            </a:r>
          </a:p>
          <a:p>
            <a:pPr lvl="1"/>
            <a:r>
              <a:rPr lang="en-AU" altLang="zh-CN" sz="2400" b="1" dirty="0" smtClean="0">
                <a:latin typeface="宋体" charset="-122"/>
              </a:rPr>
              <a:t>E*d </a:t>
            </a:r>
            <a:r>
              <a:rPr lang="en-AU" altLang="zh-CN" sz="2400" b="1" dirty="0" smtClean="0">
                <a:latin typeface="宋体" charset="-122"/>
              </a:rPr>
              <a:t>mod ø(N) =1 </a:t>
            </a:r>
            <a:r>
              <a:rPr lang="zh-CN" altLang="en-AU" sz="2400" b="1" dirty="0" smtClean="0">
                <a:latin typeface="宋体" charset="-122"/>
              </a:rPr>
              <a:t>且 0≤</a:t>
            </a:r>
            <a:r>
              <a:rPr lang="en-AU" altLang="zh-CN" sz="2400" b="1" dirty="0" err="1" smtClean="0">
                <a:latin typeface="宋体" charset="-122"/>
              </a:rPr>
              <a:t>d≤N</a:t>
            </a:r>
            <a:r>
              <a:rPr lang="en-AU" altLang="zh-CN" sz="2400" b="1" dirty="0" smtClean="0">
                <a:latin typeface="宋体" charset="-122"/>
              </a:rPr>
              <a:t> </a:t>
            </a:r>
          </a:p>
          <a:p>
            <a:r>
              <a:rPr lang="zh-CN" altLang="en-AU" sz="2800" b="1" dirty="0" smtClean="0">
                <a:latin typeface="宋体" charset="-122"/>
              </a:rPr>
              <a:t>公布公钥: </a:t>
            </a:r>
            <a:r>
              <a:rPr lang="en-AU" altLang="zh-CN" sz="2800" b="1" dirty="0" smtClean="0">
                <a:latin typeface="宋体" charset="-122"/>
              </a:rPr>
              <a:t>KU={</a:t>
            </a:r>
            <a:r>
              <a:rPr lang="en-AU" altLang="zh-CN" sz="2800" b="1" dirty="0" err="1" smtClean="0">
                <a:latin typeface="宋体" charset="-122"/>
              </a:rPr>
              <a:t>e,N</a:t>
            </a:r>
            <a:r>
              <a:rPr lang="en-AU" altLang="zh-CN" sz="2800" b="1" dirty="0" smtClean="0">
                <a:latin typeface="宋体" charset="-122"/>
              </a:rPr>
              <a:t>} </a:t>
            </a:r>
          </a:p>
          <a:p>
            <a:r>
              <a:rPr lang="zh-CN" altLang="en-AU" sz="2800" b="1" dirty="0" smtClean="0">
                <a:latin typeface="宋体" charset="-122"/>
              </a:rPr>
              <a:t>保存私钥: </a:t>
            </a:r>
            <a:r>
              <a:rPr lang="en-AU" altLang="zh-CN" sz="2800" b="1" dirty="0" smtClean="0">
                <a:latin typeface="宋体" charset="-122"/>
              </a:rPr>
              <a:t>KR={</a:t>
            </a:r>
            <a:r>
              <a:rPr lang="en-AU" altLang="zh-CN" sz="2800" b="1" dirty="0" err="1" smtClean="0">
                <a:latin typeface="宋体" charset="-122"/>
              </a:rPr>
              <a:t>d,p,q</a:t>
            </a:r>
            <a:r>
              <a:rPr lang="en-AU" altLang="zh-CN" sz="2800" b="1" dirty="0" smtClean="0">
                <a:latin typeface="宋体" charset="-122"/>
              </a:rPr>
              <a:t>} </a:t>
            </a:r>
          </a:p>
          <a:p>
            <a:pPr marL="609600" indent="-609600">
              <a:lnSpc>
                <a:spcPct val="90000"/>
              </a:lnSpc>
              <a:buFontTx/>
              <a:buAutoNum type="arabicPeriod"/>
            </a:pPr>
            <a:r>
              <a:rPr lang="en-AU" altLang="zh-CN" sz="1200" b="1" dirty="0" smtClean="0">
                <a:latin typeface="宋体" charset="-122"/>
              </a:rPr>
              <a:t>Select primes: </a:t>
            </a:r>
            <a:r>
              <a:rPr lang="en-AU" altLang="zh-CN" sz="1200" b="1" i="1" dirty="0" smtClean="0">
                <a:latin typeface="宋体" charset="-122"/>
              </a:rPr>
              <a:t>p</a:t>
            </a:r>
            <a:r>
              <a:rPr lang="en-AU" altLang="zh-CN" sz="1200" b="1" dirty="0" smtClean="0">
                <a:latin typeface="宋体" charset="-122"/>
              </a:rPr>
              <a:t>=17 &amp; </a:t>
            </a:r>
            <a:r>
              <a:rPr lang="en-AU" altLang="zh-CN" sz="1200" b="1" i="1" dirty="0" smtClean="0">
                <a:latin typeface="宋体" charset="-122"/>
              </a:rPr>
              <a:t>q</a:t>
            </a:r>
            <a:r>
              <a:rPr lang="en-AU" altLang="zh-CN" sz="1200" b="1" dirty="0" smtClean="0">
                <a:latin typeface="宋体" charset="-122"/>
              </a:rPr>
              <a:t>=11</a:t>
            </a:r>
          </a:p>
          <a:p>
            <a:pPr marL="609600" indent="-609600">
              <a:lnSpc>
                <a:spcPct val="90000"/>
              </a:lnSpc>
              <a:buFontTx/>
              <a:buAutoNum type="arabicPeriod"/>
            </a:pPr>
            <a:r>
              <a:rPr lang="en-AU" altLang="zh-CN" sz="1200" b="1" dirty="0" smtClean="0">
                <a:latin typeface="宋体" charset="-122"/>
              </a:rPr>
              <a:t>Compute </a:t>
            </a:r>
            <a:r>
              <a:rPr lang="en-AU" altLang="zh-CN" sz="1200" b="1" i="1" dirty="0" smtClean="0">
                <a:latin typeface="宋体" charset="-122"/>
              </a:rPr>
              <a:t>n </a:t>
            </a:r>
            <a:r>
              <a:rPr lang="en-AU" altLang="zh-CN" sz="1200" b="1" dirty="0" smtClean="0">
                <a:latin typeface="宋体" charset="-122"/>
              </a:rPr>
              <a:t>= </a:t>
            </a:r>
            <a:r>
              <a:rPr lang="en-AU" altLang="zh-CN" sz="1200" b="1" i="1" dirty="0" err="1" smtClean="0">
                <a:latin typeface="宋体" charset="-122"/>
              </a:rPr>
              <a:t>pq</a:t>
            </a:r>
            <a:r>
              <a:rPr lang="en-AU" altLang="zh-CN" sz="1200" b="1" i="1" dirty="0" smtClean="0">
                <a:latin typeface="宋体" charset="-122"/>
              </a:rPr>
              <a:t> </a:t>
            </a:r>
            <a:r>
              <a:rPr lang="en-AU" altLang="zh-CN" sz="1200" b="1" dirty="0" smtClean="0">
                <a:latin typeface="宋体" charset="-122"/>
              </a:rPr>
              <a:t>=17</a:t>
            </a:r>
            <a:r>
              <a:rPr lang="en-US" altLang="zh-CN" sz="1200" b="1" dirty="0" smtClean="0">
                <a:latin typeface="宋体" charset="-122"/>
                <a:cs typeface="Arial" charset="0"/>
              </a:rPr>
              <a:t>×</a:t>
            </a:r>
            <a:r>
              <a:rPr lang="en-AU" altLang="zh-CN" sz="1200" b="1" dirty="0" smtClean="0">
                <a:latin typeface="宋体" charset="-122"/>
              </a:rPr>
              <a:t>11=187</a:t>
            </a:r>
          </a:p>
          <a:p>
            <a:pPr marL="609600" indent="-609600">
              <a:lnSpc>
                <a:spcPct val="90000"/>
              </a:lnSpc>
              <a:buFontTx/>
              <a:buAutoNum type="arabicPeriod"/>
            </a:pPr>
            <a:r>
              <a:rPr lang="en-AU" altLang="zh-CN" sz="1200" b="1" dirty="0" smtClean="0">
                <a:latin typeface="宋体" charset="-122"/>
              </a:rPr>
              <a:t>Compute ø(</a:t>
            </a:r>
            <a:r>
              <a:rPr lang="en-AU" altLang="zh-CN" sz="1200" b="1" i="1" dirty="0" smtClean="0">
                <a:latin typeface="宋体" charset="-122"/>
              </a:rPr>
              <a:t>n</a:t>
            </a:r>
            <a:r>
              <a:rPr lang="en-AU" altLang="zh-CN" sz="1200" b="1" dirty="0" smtClean="0">
                <a:latin typeface="宋体" charset="-122"/>
              </a:rPr>
              <a:t>)=(</a:t>
            </a:r>
            <a:r>
              <a:rPr lang="en-AU" altLang="zh-CN" sz="1200" b="1" i="1" dirty="0" smtClean="0">
                <a:latin typeface="宋体" charset="-122"/>
              </a:rPr>
              <a:t>p–</a:t>
            </a:r>
            <a:r>
              <a:rPr lang="en-AU" altLang="zh-CN" sz="1200" b="1" dirty="0" smtClean="0">
                <a:latin typeface="宋体" charset="-122"/>
              </a:rPr>
              <a:t>1)(</a:t>
            </a:r>
            <a:r>
              <a:rPr lang="en-AU" altLang="zh-CN" sz="1200" b="1" i="1" dirty="0" smtClean="0">
                <a:latin typeface="宋体" charset="-122"/>
              </a:rPr>
              <a:t>q-</a:t>
            </a:r>
            <a:r>
              <a:rPr lang="en-AU" altLang="zh-CN" sz="1200" b="1" dirty="0" smtClean="0">
                <a:latin typeface="宋体" charset="-122"/>
              </a:rPr>
              <a:t>1)=16</a:t>
            </a:r>
            <a:r>
              <a:rPr lang="en-US" altLang="zh-CN" sz="1200" b="1" dirty="0" smtClean="0">
                <a:latin typeface="宋体" charset="-122"/>
                <a:cs typeface="Arial" charset="0"/>
              </a:rPr>
              <a:t>×</a:t>
            </a:r>
            <a:r>
              <a:rPr lang="en-AU" altLang="zh-CN" sz="1200" b="1" dirty="0" smtClean="0">
                <a:latin typeface="宋体" charset="-122"/>
              </a:rPr>
              <a:t>10=160</a:t>
            </a:r>
          </a:p>
          <a:p>
            <a:pPr marL="609600" indent="-609600">
              <a:lnSpc>
                <a:spcPct val="90000"/>
              </a:lnSpc>
              <a:buFontTx/>
              <a:buAutoNum type="arabicPeriod"/>
            </a:pPr>
            <a:r>
              <a:rPr lang="en-AU" altLang="zh-CN" sz="1200" b="1" dirty="0" smtClean="0">
                <a:latin typeface="宋体" charset="-122"/>
              </a:rPr>
              <a:t>Select e</a:t>
            </a:r>
            <a:r>
              <a:rPr lang="en-AU" altLang="zh-CN" sz="1200" b="1" i="1" dirty="0" smtClean="0">
                <a:latin typeface="宋体" charset="-122"/>
              </a:rPr>
              <a:t> : </a:t>
            </a:r>
            <a:r>
              <a:rPr lang="en-AU" altLang="zh-CN" sz="1200" b="1" dirty="0" err="1" smtClean="0">
                <a:latin typeface="宋体" charset="-122"/>
              </a:rPr>
              <a:t>gcd</a:t>
            </a:r>
            <a:r>
              <a:rPr lang="en-AU" altLang="zh-CN" sz="1200" b="1" dirty="0" smtClean="0">
                <a:latin typeface="宋体" charset="-122"/>
              </a:rPr>
              <a:t>(e,160)=1; choose </a:t>
            </a:r>
            <a:r>
              <a:rPr lang="en-AU" altLang="zh-CN" sz="1200" b="1" i="1" dirty="0" smtClean="0">
                <a:latin typeface="宋体" charset="-122"/>
              </a:rPr>
              <a:t>e</a:t>
            </a:r>
            <a:r>
              <a:rPr lang="en-AU" altLang="zh-CN" sz="1200" b="1" dirty="0" smtClean="0">
                <a:latin typeface="宋体" charset="-122"/>
              </a:rPr>
              <a:t>=7</a:t>
            </a:r>
          </a:p>
          <a:p>
            <a:pPr marL="609600" indent="-609600">
              <a:lnSpc>
                <a:spcPct val="90000"/>
              </a:lnSpc>
              <a:buFontTx/>
              <a:buAutoNum type="arabicPeriod"/>
            </a:pPr>
            <a:r>
              <a:rPr lang="en-AU" altLang="zh-CN" sz="1200" b="1" dirty="0" smtClean="0">
                <a:latin typeface="宋体" charset="-122"/>
              </a:rPr>
              <a:t>Determine d</a:t>
            </a:r>
            <a:r>
              <a:rPr lang="en-AU" altLang="zh-CN" sz="1200" b="1" i="1" dirty="0" smtClean="0">
                <a:latin typeface="宋体" charset="-122"/>
              </a:rPr>
              <a:t>: de</a:t>
            </a:r>
            <a:r>
              <a:rPr lang="en-AU" altLang="zh-CN" sz="1200" b="1" dirty="0" smtClean="0">
                <a:latin typeface="宋体" charset="-122"/>
              </a:rPr>
              <a:t> mod 160</a:t>
            </a:r>
            <a:r>
              <a:rPr lang="en-AU" altLang="zh-CN" sz="1200" b="1" i="1" dirty="0" smtClean="0">
                <a:latin typeface="宋体" charset="-122"/>
              </a:rPr>
              <a:t>=</a:t>
            </a:r>
            <a:r>
              <a:rPr lang="en-AU" altLang="zh-CN" sz="1200" b="1" dirty="0" smtClean="0">
                <a:latin typeface="宋体" charset="-122"/>
              </a:rPr>
              <a:t>1 and </a:t>
            </a:r>
            <a:r>
              <a:rPr lang="en-AU" altLang="zh-CN" sz="1200" b="1" i="1" dirty="0" smtClean="0">
                <a:latin typeface="宋体" charset="-122"/>
              </a:rPr>
              <a:t>d </a:t>
            </a:r>
            <a:r>
              <a:rPr lang="en-AU" altLang="zh-CN" sz="1200" b="1" dirty="0" smtClean="0">
                <a:latin typeface="宋体" charset="-122"/>
              </a:rPr>
              <a:t>&lt; 160 Value is d=23 since 23</a:t>
            </a:r>
            <a:r>
              <a:rPr lang="en-US" altLang="zh-CN" sz="1200" b="1" dirty="0" smtClean="0">
                <a:latin typeface="宋体" charset="-122"/>
                <a:cs typeface="Arial" charset="0"/>
              </a:rPr>
              <a:t>×</a:t>
            </a:r>
            <a:r>
              <a:rPr lang="en-AU" altLang="zh-CN" sz="1200" b="1" dirty="0" smtClean="0">
                <a:latin typeface="宋体" charset="-122"/>
              </a:rPr>
              <a:t>7=161= </a:t>
            </a:r>
            <a:r>
              <a:rPr lang="en-AU" altLang="zh-CN" sz="1200" b="1" dirty="0" smtClean="0">
                <a:latin typeface="宋体" charset="-122"/>
              </a:rPr>
              <a:t>1</a:t>
            </a:r>
            <a:r>
              <a:rPr lang="en-US" altLang="zh-CN" sz="1200" b="1" dirty="0" smtClean="0">
                <a:latin typeface="宋体" charset="-122"/>
                <a:cs typeface="Arial" charset="0"/>
              </a:rPr>
              <a:t>×</a:t>
            </a:r>
            <a:r>
              <a:rPr lang="en-AU" altLang="zh-CN" sz="1200" b="1" dirty="0" smtClean="0">
                <a:latin typeface="宋体" charset="-122"/>
              </a:rPr>
              <a:t>160+1</a:t>
            </a:r>
          </a:p>
          <a:p>
            <a:pPr marL="609600" indent="-609600">
              <a:lnSpc>
                <a:spcPct val="90000"/>
              </a:lnSpc>
              <a:buFontTx/>
              <a:buAutoNum type="arabicPeriod"/>
            </a:pPr>
            <a:r>
              <a:rPr lang="en-US" altLang="zh-CN" sz="1200" b="1" dirty="0" smtClean="0">
                <a:latin typeface="宋体" charset="-122"/>
              </a:rPr>
              <a:t>Publish public key KU={7,187}</a:t>
            </a:r>
          </a:p>
          <a:p>
            <a:pPr marL="609600" indent="-609600">
              <a:lnSpc>
                <a:spcPct val="90000"/>
              </a:lnSpc>
              <a:buFontTx/>
              <a:buAutoNum type="arabicPeriod"/>
            </a:pPr>
            <a:r>
              <a:rPr lang="en-US" altLang="zh-CN" sz="1200" b="1" dirty="0" smtClean="0">
                <a:latin typeface="宋体" charset="-122"/>
              </a:rPr>
              <a:t>Keep secret private key KR={23,</a:t>
            </a:r>
            <a:r>
              <a:rPr lang="en-AU" altLang="zh-CN" sz="1200" b="1" dirty="0" smtClean="0">
                <a:latin typeface="宋体" charset="-122"/>
              </a:rPr>
              <a:t>17</a:t>
            </a:r>
            <a:r>
              <a:rPr lang="en-US" altLang="zh-CN" sz="1200" b="1" dirty="0" smtClean="0">
                <a:latin typeface="宋体" charset="-122"/>
                <a:cs typeface="Arial" charset="0"/>
              </a:rPr>
              <a:t>,</a:t>
            </a:r>
            <a:r>
              <a:rPr lang="en-AU" altLang="zh-CN" sz="1200" b="1" dirty="0" smtClean="0">
                <a:latin typeface="宋体" charset="-122"/>
              </a:rPr>
              <a:t>11}</a:t>
            </a:r>
          </a:p>
          <a:p>
            <a:pPr eaLnBrk="1" hangingPunct="1"/>
            <a:endParaRPr lang="zh-CN" altLang="zh-CN" dirty="0"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250672D-2BAF-473E-A1C4-2EBAD3939938}" type="slidenum">
              <a:rPr lang="en-US" altLang="zh-CN" smtClean="0">
                <a:latin typeface="Times New Roman" pitchFamily="18" charset="0"/>
              </a:rPr>
              <a:pPr eaLnBrk="1" hangingPunct="1"/>
              <a:t>19</a:t>
            </a:fld>
            <a:endParaRPr lang="en-US" altLang="zh-CN" smtClean="0">
              <a:latin typeface="Times New Roman" pitchFamily="18" charset="0"/>
            </a:endParaRPr>
          </a:p>
        </p:txBody>
      </p:sp>
      <p:sp>
        <p:nvSpPr>
          <p:cNvPr id="82947" name="Rectangle 2"/>
          <p:cNvSpPr>
            <a:spLocks noGrp="1" noRot="1" noChangeAspect="1" noChangeArrowheads="1" noTextEdit="1"/>
          </p:cNvSpPr>
          <p:nvPr>
            <p:ph type="sldImg"/>
          </p:nvPr>
        </p:nvSpPr>
        <p:spPr>
          <a:xfrm>
            <a:off x="844550" y="742950"/>
            <a:ext cx="4953000" cy="37147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3AABB42-0308-434A-87E4-45F2F1061676}" type="slidenum">
              <a:rPr lang="en-US" altLang="zh-CN" smtClean="0">
                <a:latin typeface="Times New Roman" pitchFamily="18" charset="0"/>
              </a:rPr>
              <a:pPr eaLnBrk="1" hangingPunct="1"/>
              <a:t>2</a:t>
            </a:fld>
            <a:endParaRPr lang="en-US" altLang="zh-CN" smtClean="0">
              <a:latin typeface="Times New Roman" pitchFamily="18" charset="0"/>
            </a:endParaRPr>
          </a:p>
        </p:txBody>
      </p:sp>
      <p:sp>
        <p:nvSpPr>
          <p:cNvPr id="65539" name="Rectangle 2"/>
          <p:cNvSpPr>
            <a:spLocks noGrp="1" noRot="1" noChangeAspect="1" noChangeArrowheads="1" noTextEdit="1"/>
          </p:cNvSpPr>
          <p:nvPr>
            <p:ph type="sldImg"/>
          </p:nvPr>
        </p:nvSpPr>
        <p:spPr>
          <a:xfrm>
            <a:off x="844550" y="742950"/>
            <a:ext cx="4953000" cy="371475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5151D48-F63D-44EF-893C-5A605051AD69}" type="slidenum">
              <a:rPr lang="en-US" altLang="zh-CN" smtClean="0">
                <a:latin typeface="Times New Roman" pitchFamily="18" charset="0"/>
              </a:rPr>
              <a:pPr eaLnBrk="1" hangingPunct="1"/>
              <a:t>20</a:t>
            </a:fld>
            <a:endParaRPr lang="en-US" altLang="zh-CN" smtClean="0">
              <a:latin typeface="Times New Roman" pitchFamily="18" charset="0"/>
            </a:endParaRPr>
          </a:p>
        </p:txBody>
      </p:sp>
      <p:sp>
        <p:nvSpPr>
          <p:cNvPr id="83971" name="Rectangle 2"/>
          <p:cNvSpPr>
            <a:spLocks noGrp="1" noRot="1" noChangeAspect="1" noChangeArrowheads="1" noTextEdit="1"/>
          </p:cNvSpPr>
          <p:nvPr>
            <p:ph type="sldImg"/>
          </p:nvPr>
        </p:nvSpPr>
        <p:spPr>
          <a:xfrm>
            <a:off x="844550" y="742950"/>
            <a:ext cx="4953000" cy="371475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0049694-5309-4E1A-9692-562B14338B22}" type="slidenum">
              <a:rPr lang="en-US" altLang="zh-CN" smtClean="0">
                <a:latin typeface="Times New Roman" pitchFamily="18" charset="0"/>
              </a:rPr>
              <a:pPr eaLnBrk="1" hangingPunct="1"/>
              <a:t>21</a:t>
            </a:fld>
            <a:endParaRPr lang="en-US" altLang="zh-CN" smtClean="0">
              <a:latin typeface="Times New Roman" pitchFamily="18" charset="0"/>
            </a:endParaRPr>
          </a:p>
        </p:txBody>
      </p:sp>
      <p:sp>
        <p:nvSpPr>
          <p:cNvPr id="84995" name="Rectangle 2"/>
          <p:cNvSpPr>
            <a:spLocks noGrp="1" noRot="1" noChangeAspect="1" noChangeArrowheads="1" noTextEdit="1"/>
          </p:cNvSpPr>
          <p:nvPr>
            <p:ph type="sldImg"/>
          </p:nvPr>
        </p:nvSpPr>
        <p:spPr>
          <a:xfrm>
            <a:off x="844550" y="742950"/>
            <a:ext cx="4953000" cy="371475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445EC60-2A67-487A-8CCC-E8A5037D862E}" type="slidenum">
              <a:rPr lang="en-US" altLang="zh-CN" smtClean="0">
                <a:latin typeface="Times New Roman" pitchFamily="18" charset="0"/>
              </a:rPr>
              <a:pPr eaLnBrk="1" hangingPunct="1"/>
              <a:t>22</a:t>
            </a:fld>
            <a:endParaRPr lang="en-US" altLang="zh-CN" smtClean="0">
              <a:latin typeface="Times New Roman" pitchFamily="18" charset="0"/>
            </a:endParaRPr>
          </a:p>
        </p:txBody>
      </p:sp>
      <p:sp>
        <p:nvSpPr>
          <p:cNvPr id="86019" name="Rectangle 2"/>
          <p:cNvSpPr>
            <a:spLocks noGrp="1" noRot="1" noChangeAspect="1" noChangeArrowheads="1" noTextEdit="1"/>
          </p:cNvSpPr>
          <p:nvPr>
            <p:ph type="sldImg"/>
          </p:nvPr>
        </p:nvSpPr>
        <p:spPr>
          <a:xfrm>
            <a:off x="844550" y="742950"/>
            <a:ext cx="4953000" cy="371475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4EF5B3D-1DA1-4B9B-B6E3-921BB0522BFC}" type="slidenum">
              <a:rPr lang="en-US" altLang="zh-CN" smtClean="0">
                <a:latin typeface="Times New Roman" pitchFamily="18" charset="0"/>
              </a:rPr>
              <a:pPr eaLnBrk="1" hangingPunct="1"/>
              <a:t>23</a:t>
            </a:fld>
            <a:endParaRPr lang="en-US" altLang="zh-CN" smtClean="0">
              <a:latin typeface="Times New Roman" pitchFamily="18" charset="0"/>
            </a:endParaRPr>
          </a:p>
        </p:txBody>
      </p:sp>
      <p:sp>
        <p:nvSpPr>
          <p:cNvPr id="87043" name="Rectangle 2"/>
          <p:cNvSpPr>
            <a:spLocks noGrp="1" noRot="1" noChangeAspect="1" noChangeArrowheads="1" noTextEdit="1"/>
          </p:cNvSpPr>
          <p:nvPr>
            <p:ph type="sldImg"/>
          </p:nvPr>
        </p:nvSpPr>
        <p:spPr>
          <a:xfrm>
            <a:off x="844550" y="742950"/>
            <a:ext cx="4953000" cy="371475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C3B34A-BDFE-4551-8A9F-313D0082DDE2}" type="slidenum">
              <a:rPr lang="en-US" altLang="zh-CN" smtClean="0">
                <a:latin typeface="Times New Roman" pitchFamily="18" charset="0"/>
              </a:rPr>
              <a:pPr eaLnBrk="1" hangingPunct="1"/>
              <a:t>24</a:t>
            </a:fld>
            <a:endParaRPr lang="en-US" altLang="zh-CN" smtClean="0">
              <a:latin typeface="Times New Roman" pitchFamily="18" charset="0"/>
            </a:endParaRPr>
          </a:p>
        </p:txBody>
      </p:sp>
      <p:sp>
        <p:nvSpPr>
          <p:cNvPr id="88067" name="Rectangle 2"/>
          <p:cNvSpPr>
            <a:spLocks noGrp="1" noRot="1" noChangeAspect="1" noChangeArrowheads="1" noTextEdit="1"/>
          </p:cNvSpPr>
          <p:nvPr>
            <p:ph type="sldImg"/>
          </p:nvPr>
        </p:nvSpPr>
        <p:spPr>
          <a:xfrm>
            <a:off x="844550" y="742950"/>
            <a:ext cx="4953000" cy="371475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59EAEF8A-EE49-44EE-8B32-D211B18245BF}" type="slidenum">
              <a:rPr lang="en-US" altLang="zh-CN" smtClean="0">
                <a:latin typeface="Times New Roman" pitchFamily="18" charset="0"/>
              </a:rPr>
              <a:pPr eaLnBrk="1" hangingPunct="1"/>
              <a:t>25</a:t>
            </a:fld>
            <a:endParaRPr lang="en-US" altLang="zh-CN" smtClean="0">
              <a:latin typeface="Times New Roman" pitchFamily="18" charset="0"/>
            </a:endParaRPr>
          </a:p>
        </p:txBody>
      </p:sp>
      <p:sp>
        <p:nvSpPr>
          <p:cNvPr id="89091" name="Rectangle 2"/>
          <p:cNvSpPr>
            <a:spLocks noGrp="1" noRot="1" noChangeAspect="1" noChangeArrowheads="1" noTextEdit="1"/>
          </p:cNvSpPr>
          <p:nvPr>
            <p:ph type="sldImg"/>
          </p:nvPr>
        </p:nvSpPr>
        <p:spPr>
          <a:xfrm>
            <a:off x="844550" y="742950"/>
            <a:ext cx="4953000" cy="371475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243912D-E5D7-48DA-A8C0-2953C5FE7CC2}" type="slidenum">
              <a:rPr lang="en-US" altLang="zh-CN" smtClean="0">
                <a:latin typeface="Times New Roman" pitchFamily="18" charset="0"/>
              </a:rPr>
              <a:pPr eaLnBrk="1" hangingPunct="1"/>
              <a:t>26</a:t>
            </a:fld>
            <a:endParaRPr lang="en-US" altLang="zh-CN" smtClean="0">
              <a:latin typeface="Times New Roman" pitchFamily="18" charset="0"/>
            </a:endParaRPr>
          </a:p>
        </p:txBody>
      </p:sp>
      <p:sp>
        <p:nvSpPr>
          <p:cNvPr id="90115" name="Rectangle 2"/>
          <p:cNvSpPr>
            <a:spLocks noGrp="1" noRot="1" noChangeAspect="1" noChangeArrowheads="1" noTextEdit="1"/>
          </p:cNvSpPr>
          <p:nvPr>
            <p:ph type="sldImg"/>
          </p:nvPr>
        </p:nvSpPr>
        <p:spPr>
          <a:xfrm>
            <a:off x="844550" y="742950"/>
            <a:ext cx="4953000" cy="371475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4090DE9-8496-4875-BC49-9831313AF3BE}" type="slidenum">
              <a:rPr lang="en-US" altLang="zh-CN" smtClean="0">
                <a:latin typeface="Times New Roman" pitchFamily="18" charset="0"/>
              </a:rPr>
              <a:pPr eaLnBrk="1" hangingPunct="1"/>
              <a:t>27</a:t>
            </a:fld>
            <a:endParaRPr lang="en-US" altLang="zh-CN" smtClean="0">
              <a:latin typeface="Times New Roman" pitchFamily="18" charset="0"/>
            </a:endParaRPr>
          </a:p>
        </p:txBody>
      </p:sp>
      <p:sp>
        <p:nvSpPr>
          <p:cNvPr id="91139" name="Rectangle 2"/>
          <p:cNvSpPr>
            <a:spLocks noGrp="1" noRot="1" noChangeAspect="1" noChangeArrowheads="1" noTextEdit="1"/>
          </p:cNvSpPr>
          <p:nvPr>
            <p:ph type="sldImg"/>
          </p:nvPr>
        </p:nvSpPr>
        <p:spPr>
          <a:xfrm>
            <a:off x="844550" y="742950"/>
            <a:ext cx="4953000" cy="371475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9B968673-B076-4BC7-8643-67CB06C397B7}" type="slidenum">
              <a:rPr lang="en-US" altLang="zh-CN" smtClean="0">
                <a:latin typeface="Times New Roman" pitchFamily="18" charset="0"/>
              </a:rPr>
              <a:pPr eaLnBrk="1" hangingPunct="1"/>
              <a:t>28</a:t>
            </a:fld>
            <a:endParaRPr lang="en-US" altLang="zh-CN" smtClean="0">
              <a:latin typeface="Times New Roman" pitchFamily="18" charset="0"/>
            </a:endParaRPr>
          </a:p>
        </p:txBody>
      </p:sp>
      <p:sp>
        <p:nvSpPr>
          <p:cNvPr id="92163" name="Rectangle 2"/>
          <p:cNvSpPr>
            <a:spLocks noGrp="1" noRot="1" noChangeAspect="1" noChangeArrowheads="1" noTextEdit="1"/>
          </p:cNvSpPr>
          <p:nvPr>
            <p:ph type="sldImg"/>
          </p:nvPr>
        </p:nvSpPr>
        <p:spPr>
          <a:xfrm>
            <a:off x="844550" y="742950"/>
            <a:ext cx="4953000" cy="371475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4545BCF-99C9-4818-8CAD-3F2A574905E7}" type="slidenum">
              <a:rPr lang="en-US" altLang="zh-CN" smtClean="0">
                <a:latin typeface="Times New Roman" pitchFamily="18" charset="0"/>
              </a:rPr>
              <a:pPr eaLnBrk="1" hangingPunct="1"/>
              <a:t>29</a:t>
            </a:fld>
            <a:endParaRPr lang="en-US" altLang="zh-CN" smtClean="0">
              <a:latin typeface="Times New Roman" pitchFamily="18" charset="0"/>
            </a:endParaRPr>
          </a:p>
        </p:txBody>
      </p:sp>
      <p:sp>
        <p:nvSpPr>
          <p:cNvPr id="93187" name="Rectangle 2"/>
          <p:cNvSpPr>
            <a:spLocks noGrp="1" noRot="1" noChangeAspect="1" noChangeArrowheads="1" noTextEdit="1"/>
          </p:cNvSpPr>
          <p:nvPr>
            <p:ph type="sldImg"/>
          </p:nvPr>
        </p:nvSpPr>
        <p:spPr>
          <a:xfrm>
            <a:off x="844550" y="742950"/>
            <a:ext cx="4953000" cy="371475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DA6609B-CA1F-4DB7-A761-3429E7AAF4DB}" type="slidenum">
              <a:rPr lang="en-US" altLang="zh-CN" smtClean="0">
                <a:latin typeface="Times New Roman" pitchFamily="18" charset="0"/>
              </a:rPr>
              <a:pPr eaLnBrk="1" hangingPunct="1"/>
              <a:t>3</a:t>
            </a:fld>
            <a:endParaRPr lang="en-US" altLang="zh-CN" smtClean="0">
              <a:latin typeface="Times New Roman" pitchFamily="18" charset="0"/>
            </a:endParaRPr>
          </a:p>
        </p:txBody>
      </p:sp>
      <p:sp>
        <p:nvSpPr>
          <p:cNvPr id="66563" name="Rectangle 2"/>
          <p:cNvSpPr>
            <a:spLocks noGrp="1" noRot="1" noChangeAspect="1" noChangeArrowheads="1" noTextEdit="1"/>
          </p:cNvSpPr>
          <p:nvPr>
            <p:ph type="sldImg"/>
          </p:nvPr>
        </p:nvSpPr>
        <p:spPr>
          <a:xfrm>
            <a:off x="844550" y="742950"/>
            <a:ext cx="4953000" cy="3714750"/>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FB3A790-4334-4639-9AB8-1880F6445D08}" type="slidenum">
              <a:rPr lang="en-US" altLang="zh-CN" smtClean="0">
                <a:latin typeface="Times New Roman" pitchFamily="18" charset="0"/>
              </a:rPr>
              <a:pPr eaLnBrk="1" hangingPunct="1"/>
              <a:t>30</a:t>
            </a:fld>
            <a:endParaRPr lang="en-US" altLang="zh-CN" smtClean="0">
              <a:latin typeface="Times New Roman" pitchFamily="18" charset="0"/>
            </a:endParaRPr>
          </a:p>
        </p:txBody>
      </p:sp>
      <p:sp>
        <p:nvSpPr>
          <p:cNvPr id="94211" name="Rectangle 2"/>
          <p:cNvSpPr>
            <a:spLocks noGrp="1" noRot="1" noChangeAspect="1" noChangeArrowheads="1" noTextEdit="1"/>
          </p:cNvSpPr>
          <p:nvPr>
            <p:ph type="sldImg"/>
          </p:nvPr>
        </p:nvSpPr>
        <p:spPr>
          <a:xfrm>
            <a:off x="844550" y="742950"/>
            <a:ext cx="4953000" cy="371475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225295D-2B3C-4D70-8AFA-263DA2B10422}" type="slidenum">
              <a:rPr lang="en-US" altLang="zh-CN" smtClean="0">
                <a:latin typeface="Times New Roman" pitchFamily="18" charset="0"/>
              </a:rPr>
              <a:pPr eaLnBrk="1" hangingPunct="1"/>
              <a:t>31</a:t>
            </a:fld>
            <a:endParaRPr lang="en-US" altLang="zh-CN" smtClean="0">
              <a:latin typeface="Times New Roman" pitchFamily="18" charset="0"/>
            </a:endParaRPr>
          </a:p>
        </p:txBody>
      </p:sp>
      <p:sp>
        <p:nvSpPr>
          <p:cNvPr id="95235" name="Rectangle 2"/>
          <p:cNvSpPr>
            <a:spLocks noGrp="1" noRot="1" noChangeAspect="1" noChangeArrowheads="1" noTextEdit="1"/>
          </p:cNvSpPr>
          <p:nvPr>
            <p:ph type="sldImg"/>
          </p:nvPr>
        </p:nvSpPr>
        <p:spPr>
          <a:xfrm>
            <a:off x="844550" y="742950"/>
            <a:ext cx="4953000" cy="3714750"/>
          </a:xfrm>
          <a:ln/>
        </p:spPr>
      </p:sp>
      <p:sp>
        <p:nvSpPr>
          <p:cNvPr id="9523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BD86EBE-6EF8-43C9-9834-A606B401BBB5}" type="slidenum">
              <a:rPr lang="en-US" altLang="zh-CN" smtClean="0">
                <a:latin typeface="Times New Roman" pitchFamily="18" charset="0"/>
              </a:rPr>
              <a:pPr eaLnBrk="1" hangingPunct="1"/>
              <a:t>32</a:t>
            </a:fld>
            <a:endParaRPr lang="en-US" altLang="zh-CN" smtClean="0">
              <a:latin typeface="Times New Roman" pitchFamily="18" charset="0"/>
            </a:endParaRPr>
          </a:p>
        </p:txBody>
      </p:sp>
      <p:sp>
        <p:nvSpPr>
          <p:cNvPr id="96259" name="Rectangle 2"/>
          <p:cNvSpPr>
            <a:spLocks noGrp="1" noRot="1" noChangeAspect="1" noChangeArrowheads="1" noTextEdit="1"/>
          </p:cNvSpPr>
          <p:nvPr>
            <p:ph type="sldImg"/>
          </p:nvPr>
        </p:nvSpPr>
        <p:spPr>
          <a:xfrm>
            <a:off x="844550" y="742950"/>
            <a:ext cx="4953000" cy="3714750"/>
          </a:xfrm>
          <a:ln/>
        </p:spPr>
      </p:sp>
      <p:sp>
        <p:nvSpPr>
          <p:cNvPr id="9626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48F14C03-B884-4ED6-BD73-A7F9F5ACD222}" type="slidenum">
              <a:rPr lang="en-US" altLang="zh-CN" smtClean="0">
                <a:latin typeface="Times New Roman" pitchFamily="18" charset="0"/>
              </a:rPr>
              <a:pPr eaLnBrk="1" hangingPunct="1"/>
              <a:t>33</a:t>
            </a:fld>
            <a:endParaRPr lang="en-US" altLang="zh-CN" smtClean="0">
              <a:latin typeface="Times New Roman" pitchFamily="18" charset="0"/>
            </a:endParaRPr>
          </a:p>
        </p:txBody>
      </p:sp>
      <p:sp>
        <p:nvSpPr>
          <p:cNvPr id="97283" name="Rectangle 2"/>
          <p:cNvSpPr>
            <a:spLocks noGrp="1" noRot="1" noChangeAspect="1" noChangeArrowheads="1" noTextEdit="1"/>
          </p:cNvSpPr>
          <p:nvPr>
            <p:ph type="sldImg"/>
          </p:nvPr>
        </p:nvSpPr>
        <p:spPr>
          <a:xfrm>
            <a:off x="844550" y="742950"/>
            <a:ext cx="4953000" cy="3714750"/>
          </a:xfrm>
          <a:ln/>
        </p:spPr>
      </p:sp>
      <p:sp>
        <p:nvSpPr>
          <p:cNvPr id="9728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2799DB1-DD17-429F-BB94-414FA1E33A1C}" type="slidenum">
              <a:rPr lang="en-US" altLang="zh-CN" smtClean="0">
                <a:latin typeface="Times New Roman" pitchFamily="18" charset="0"/>
              </a:rPr>
              <a:pPr eaLnBrk="1" hangingPunct="1"/>
              <a:t>34</a:t>
            </a:fld>
            <a:endParaRPr lang="en-US" altLang="zh-CN" smtClean="0">
              <a:latin typeface="Times New Roman" pitchFamily="18" charset="0"/>
            </a:endParaRPr>
          </a:p>
        </p:txBody>
      </p:sp>
      <p:sp>
        <p:nvSpPr>
          <p:cNvPr id="98307" name="Rectangle 2"/>
          <p:cNvSpPr>
            <a:spLocks noGrp="1" noRot="1" noChangeAspect="1" noChangeArrowheads="1" noTextEdit="1"/>
          </p:cNvSpPr>
          <p:nvPr>
            <p:ph type="sldImg"/>
          </p:nvPr>
        </p:nvSpPr>
        <p:spPr>
          <a:xfrm>
            <a:off x="844550" y="742950"/>
            <a:ext cx="4953000" cy="3714750"/>
          </a:xfrm>
          <a:ln/>
        </p:spPr>
      </p:sp>
      <p:sp>
        <p:nvSpPr>
          <p:cNvPr id="9830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63C2EA95-9BBC-46AE-B898-B5890FE3B424}" type="slidenum">
              <a:rPr lang="en-US" altLang="zh-CN" smtClean="0">
                <a:latin typeface="Times New Roman" pitchFamily="18" charset="0"/>
              </a:rPr>
              <a:pPr eaLnBrk="1" hangingPunct="1"/>
              <a:t>35</a:t>
            </a:fld>
            <a:endParaRPr lang="en-US" altLang="zh-CN" smtClean="0">
              <a:latin typeface="Times New Roman" pitchFamily="18" charset="0"/>
            </a:endParaRPr>
          </a:p>
        </p:txBody>
      </p:sp>
      <p:sp>
        <p:nvSpPr>
          <p:cNvPr id="99331" name="Rectangle 2"/>
          <p:cNvSpPr>
            <a:spLocks noGrp="1" noRot="1" noChangeAspect="1" noChangeArrowheads="1" noTextEdit="1"/>
          </p:cNvSpPr>
          <p:nvPr>
            <p:ph type="sldImg"/>
          </p:nvPr>
        </p:nvSpPr>
        <p:spPr>
          <a:xfrm>
            <a:off x="844550" y="742950"/>
            <a:ext cx="4953000" cy="3714750"/>
          </a:xfrm>
          <a:ln/>
        </p:spPr>
      </p:sp>
      <p:sp>
        <p:nvSpPr>
          <p:cNvPr id="9933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EFC6B34-FEF9-4ACC-9105-726053EB485D}" type="slidenum">
              <a:rPr lang="en-US" altLang="zh-CN" smtClean="0">
                <a:latin typeface="Times New Roman" pitchFamily="18" charset="0"/>
              </a:rPr>
              <a:pPr eaLnBrk="1" hangingPunct="1"/>
              <a:t>36</a:t>
            </a:fld>
            <a:endParaRPr lang="en-US" altLang="zh-CN" smtClean="0">
              <a:latin typeface="Times New Roman" pitchFamily="18" charset="0"/>
            </a:endParaRPr>
          </a:p>
        </p:txBody>
      </p:sp>
      <p:sp>
        <p:nvSpPr>
          <p:cNvPr id="100355" name="Rectangle 2"/>
          <p:cNvSpPr>
            <a:spLocks noGrp="1" noRot="1" noChangeAspect="1" noChangeArrowheads="1" noTextEdit="1"/>
          </p:cNvSpPr>
          <p:nvPr>
            <p:ph type="sldImg"/>
          </p:nvPr>
        </p:nvSpPr>
        <p:spPr>
          <a:xfrm>
            <a:off x="844550" y="742950"/>
            <a:ext cx="4953000" cy="3714750"/>
          </a:xfrm>
          <a:ln/>
        </p:spPr>
      </p:sp>
      <p:sp>
        <p:nvSpPr>
          <p:cNvPr id="10035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9EE1013-B82D-4B6C-B360-3CF97FF0D68D}" type="slidenum">
              <a:rPr lang="en-US" altLang="zh-CN" smtClean="0">
                <a:latin typeface="Times New Roman" pitchFamily="18" charset="0"/>
              </a:rPr>
              <a:pPr eaLnBrk="1" hangingPunct="1"/>
              <a:t>37</a:t>
            </a:fld>
            <a:endParaRPr lang="en-US" altLang="zh-CN" smtClean="0">
              <a:latin typeface="Times New Roman" pitchFamily="18" charset="0"/>
            </a:endParaRPr>
          </a:p>
        </p:txBody>
      </p:sp>
      <p:sp>
        <p:nvSpPr>
          <p:cNvPr id="101379" name="Rectangle 2"/>
          <p:cNvSpPr>
            <a:spLocks noGrp="1" noRot="1" noChangeAspect="1" noChangeArrowheads="1" noTextEdit="1"/>
          </p:cNvSpPr>
          <p:nvPr>
            <p:ph type="sldImg"/>
          </p:nvPr>
        </p:nvSpPr>
        <p:spPr>
          <a:xfrm>
            <a:off x="844550" y="742950"/>
            <a:ext cx="4953000" cy="3714750"/>
          </a:xfrm>
          <a:ln/>
        </p:spPr>
      </p:sp>
      <p:sp>
        <p:nvSpPr>
          <p:cNvPr id="10138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F518D1C-BDF2-4226-8A73-F3A67014E4F5}" type="slidenum">
              <a:rPr lang="en-US" altLang="zh-CN" smtClean="0">
                <a:latin typeface="Times New Roman" pitchFamily="18" charset="0"/>
              </a:rPr>
              <a:pPr eaLnBrk="1" hangingPunct="1"/>
              <a:t>38</a:t>
            </a:fld>
            <a:endParaRPr lang="en-US" altLang="zh-CN" smtClean="0">
              <a:latin typeface="Times New Roman" pitchFamily="18" charset="0"/>
            </a:endParaRPr>
          </a:p>
        </p:txBody>
      </p:sp>
      <p:sp>
        <p:nvSpPr>
          <p:cNvPr id="102403" name="Rectangle 2"/>
          <p:cNvSpPr>
            <a:spLocks noGrp="1" noRot="1" noChangeAspect="1" noChangeArrowheads="1" noTextEdit="1"/>
          </p:cNvSpPr>
          <p:nvPr>
            <p:ph type="sldImg"/>
          </p:nvPr>
        </p:nvSpPr>
        <p:spPr>
          <a:xfrm>
            <a:off x="844550" y="742950"/>
            <a:ext cx="4953000" cy="3714750"/>
          </a:xfrm>
          <a:ln/>
        </p:spPr>
      </p:sp>
      <p:sp>
        <p:nvSpPr>
          <p:cNvPr id="10240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99813EC-2447-4F9F-A93D-1F90DC8C49F3}" type="slidenum">
              <a:rPr lang="en-US" altLang="zh-CN" smtClean="0">
                <a:latin typeface="Times New Roman" pitchFamily="18" charset="0"/>
              </a:rPr>
              <a:pPr eaLnBrk="1" hangingPunct="1"/>
              <a:t>39</a:t>
            </a:fld>
            <a:endParaRPr lang="en-US" altLang="zh-CN" smtClean="0">
              <a:latin typeface="Times New Roman" pitchFamily="18" charset="0"/>
            </a:endParaRPr>
          </a:p>
        </p:txBody>
      </p:sp>
      <p:sp>
        <p:nvSpPr>
          <p:cNvPr id="103427" name="Rectangle 2"/>
          <p:cNvSpPr>
            <a:spLocks noGrp="1" noRot="1" noChangeAspect="1" noChangeArrowheads="1" noTextEdit="1"/>
          </p:cNvSpPr>
          <p:nvPr>
            <p:ph type="sldImg"/>
          </p:nvPr>
        </p:nvSpPr>
        <p:spPr>
          <a:xfrm>
            <a:off x="844550" y="742950"/>
            <a:ext cx="4953000" cy="3714750"/>
          </a:xfrm>
          <a:ln/>
        </p:spPr>
      </p:sp>
      <p:sp>
        <p:nvSpPr>
          <p:cNvPr id="10342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835A46E-A486-4834-BE56-53276A4903CF}" type="slidenum">
              <a:rPr lang="en-US" altLang="zh-CN" smtClean="0">
                <a:latin typeface="Times New Roman" pitchFamily="18" charset="0"/>
              </a:rPr>
              <a:pPr eaLnBrk="1" hangingPunct="1"/>
              <a:t>4</a:t>
            </a:fld>
            <a:endParaRPr lang="en-US" altLang="zh-CN" smtClean="0">
              <a:latin typeface="Times New Roman" pitchFamily="18" charset="0"/>
            </a:endParaRPr>
          </a:p>
        </p:txBody>
      </p:sp>
      <p:sp>
        <p:nvSpPr>
          <p:cNvPr id="67587" name="Rectangle 2"/>
          <p:cNvSpPr>
            <a:spLocks noGrp="1" noRot="1" noChangeAspect="1" noChangeArrowheads="1" noTextEdit="1"/>
          </p:cNvSpPr>
          <p:nvPr>
            <p:ph type="sldImg"/>
          </p:nvPr>
        </p:nvSpPr>
        <p:spPr>
          <a:xfrm>
            <a:off x="844550" y="742950"/>
            <a:ext cx="4953000" cy="371475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1" dirty="0" smtClean="0">
                <a:latin typeface="SimSun" pitchFamily="2" charset="-122"/>
              </a:rPr>
              <a:t>数据篡改指恶意地修改数据。包括在未授权的情况下，修改永久性的数据以及数据通过因特网在两台计算机之间传输时，更改数据。</a:t>
            </a:r>
          </a:p>
          <a:p>
            <a:pPr>
              <a:lnSpc>
                <a:spcPct val="90000"/>
              </a:lnSpc>
            </a:pPr>
            <a:r>
              <a:rPr lang="zh-CN" altLang="en-US" sz="1200" b="1" dirty="0" smtClean="0">
                <a:latin typeface="SimSun" pitchFamily="2" charset="-122"/>
              </a:rPr>
              <a:t>身份欺骗是指用经过伪装的</a:t>
            </a:r>
            <a:r>
              <a:rPr lang="en-US" altLang="zh-CN" sz="1200" b="1" dirty="0" smtClean="0">
                <a:latin typeface="SimSun" pitchFamily="2" charset="-122"/>
              </a:rPr>
              <a:t>IP</a:t>
            </a:r>
            <a:r>
              <a:rPr lang="zh-CN" altLang="en-US" sz="1200" b="1" dirty="0" smtClean="0">
                <a:latin typeface="SimSun" pitchFamily="2" charset="-122"/>
              </a:rPr>
              <a:t>地址来标识网络主机，就是所谓的</a:t>
            </a:r>
            <a:r>
              <a:rPr lang="en-US" altLang="zh-CN" sz="1200" b="1" dirty="0" smtClean="0">
                <a:latin typeface="SimSun" pitchFamily="2" charset="-122"/>
              </a:rPr>
              <a:t>ARP</a:t>
            </a:r>
            <a:r>
              <a:rPr lang="zh-CN" altLang="en-US" sz="1200" b="1" dirty="0" smtClean="0">
                <a:latin typeface="SimSun" pitchFamily="2" charset="-122"/>
              </a:rPr>
              <a:t>欺骗。</a:t>
            </a:r>
            <a:r>
              <a:rPr lang="en-US" altLang="zh-CN" sz="1200" b="1" dirty="0" smtClean="0">
                <a:latin typeface="SimSun" pitchFamily="2" charset="-122"/>
              </a:rPr>
              <a:t>ARP</a:t>
            </a:r>
            <a:r>
              <a:rPr lang="zh-CN" altLang="en-US" sz="1200" b="1" dirty="0" smtClean="0">
                <a:latin typeface="SimSun" pitchFamily="2" charset="-122"/>
              </a:rPr>
              <a:t>就是地址解析协议，就用来把</a:t>
            </a:r>
            <a:r>
              <a:rPr lang="en-US" altLang="zh-CN" sz="1200" b="1" dirty="0" smtClean="0">
                <a:latin typeface="SimSun" pitchFamily="2" charset="-122"/>
              </a:rPr>
              <a:t>IP</a:t>
            </a:r>
            <a:r>
              <a:rPr lang="zh-CN" altLang="en-US" sz="1200" b="1" dirty="0" smtClean="0">
                <a:latin typeface="SimSun" pitchFamily="2" charset="-122"/>
              </a:rPr>
              <a:t>地址解析成</a:t>
            </a:r>
            <a:r>
              <a:rPr lang="en-US" altLang="zh-CN" sz="1200" b="1" dirty="0" smtClean="0">
                <a:latin typeface="SimSun" pitchFamily="2" charset="-122"/>
              </a:rPr>
              <a:t>MAC</a:t>
            </a:r>
            <a:r>
              <a:rPr lang="zh-CN" altLang="en-US" sz="1200" b="1" dirty="0" smtClean="0">
                <a:latin typeface="SimSun" pitchFamily="2" charset="-122"/>
              </a:rPr>
              <a:t>地址，局域网需要用这个协议把</a:t>
            </a:r>
            <a:r>
              <a:rPr lang="en-US" altLang="zh-CN" sz="1200" b="1" dirty="0" smtClean="0">
                <a:latin typeface="SimSun" pitchFamily="2" charset="-122"/>
              </a:rPr>
              <a:t>IP</a:t>
            </a:r>
            <a:r>
              <a:rPr lang="zh-CN" altLang="en-US" sz="1200" b="1" dirty="0" smtClean="0">
                <a:latin typeface="SimSun" pitchFamily="2" charset="-122"/>
              </a:rPr>
              <a:t>地址对应成网卡的</a:t>
            </a:r>
            <a:r>
              <a:rPr lang="en-US" altLang="zh-CN" sz="1200" b="1" dirty="0" smtClean="0">
                <a:latin typeface="SimSun" pitchFamily="2" charset="-122"/>
              </a:rPr>
              <a:t>MAC</a:t>
            </a:r>
            <a:r>
              <a:rPr lang="zh-CN" altLang="en-US" sz="1200" b="1" dirty="0" smtClean="0">
                <a:latin typeface="SimSun" pitchFamily="2" charset="-122"/>
              </a:rPr>
              <a:t>地址。</a:t>
            </a:r>
          </a:p>
          <a:p>
            <a:pPr eaLnBrk="1" hangingPunct="1"/>
            <a:endParaRPr lang="zh-CN" altLang="zh-CN" dirty="0"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A35DFBE-8234-46AE-869B-5BD439F5577C}" type="slidenum">
              <a:rPr lang="en-US" altLang="zh-CN" smtClean="0">
                <a:latin typeface="Times New Roman" pitchFamily="18" charset="0"/>
              </a:rPr>
              <a:pPr eaLnBrk="1" hangingPunct="1"/>
              <a:t>40</a:t>
            </a:fld>
            <a:endParaRPr lang="en-US" altLang="zh-CN" smtClean="0">
              <a:latin typeface="Times New Roman" pitchFamily="18" charset="0"/>
            </a:endParaRPr>
          </a:p>
        </p:txBody>
      </p:sp>
      <p:sp>
        <p:nvSpPr>
          <p:cNvPr id="104451" name="Rectangle 2"/>
          <p:cNvSpPr>
            <a:spLocks noGrp="1" noRot="1" noChangeAspect="1" noChangeArrowheads="1" noTextEdit="1"/>
          </p:cNvSpPr>
          <p:nvPr>
            <p:ph type="sldImg"/>
          </p:nvPr>
        </p:nvSpPr>
        <p:spPr>
          <a:xfrm>
            <a:off x="844550" y="742950"/>
            <a:ext cx="4953000" cy="3714750"/>
          </a:xfrm>
          <a:ln/>
        </p:spPr>
      </p:sp>
      <p:sp>
        <p:nvSpPr>
          <p:cNvPr id="10445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4A4687A-CDF7-4C2E-8035-7FA2E022711F}" type="slidenum">
              <a:rPr lang="en-US" altLang="zh-CN" smtClean="0">
                <a:latin typeface="Times New Roman" pitchFamily="18" charset="0"/>
              </a:rPr>
              <a:pPr eaLnBrk="1" hangingPunct="1"/>
              <a:t>41</a:t>
            </a:fld>
            <a:endParaRPr lang="en-US" altLang="zh-CN" smtClean="0">
              <a:latin typeface="Times New Roman" pitchFamily="18" charset="0"/>
            </a:endParaRPr>
          </a:p>
        </p:txBody>
      </p:sp>
      <p:sp>
        <p:nvSpPr>
          <p:cNvPr id="105475" name="Rectangle 2"/>
          <p:cNvSpPr>
            <a:spLocks noGrp="1" noRot="1" noChangeAspect="1" noChangeArrowheads="1" noTextEdit="1"/>
          </p:cNvSpPr>
          <p:nvPr>
            <p:ph type="sldImg"/>
          </p:nvPr>
        </p:nvSpPr>
        <p:spPr>
          <a:xfrm>
            <a:off x="844550" y="742950"/>
            <a:ext cx="4953000" cy="3714750"/>
          </a:xfrm>
          <a:ln/>
        </p:spPr>
      </p:sp>
      <p:sp>
        <p:nvSpPr>
          <p:cNvPr id="10547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64C9BEF-45BA-4DFA-B287-9F3C93A5726A}" type="slidenum">
              <a:rPr lang="en-US" altLang="zh-CN" smtClean="0">
                <a:latin typeface="Times New Roman" pitchFamily="18" charset="0"/>
              </a:rPr>
              <a:pPr eaLnBrk="1" hangingPunct="1"/>
              <a:t>42</a:t>
            </a:fld>
            <a:endParaRPr lang="en-US" altLang="zh-CN" smtClean="0">
              <a:latin typeface="Times New Roman" pitchFamily="18" charset="0"/>
            </a:endParaRPr>
          </a:p>
        </p:txBody>
      </p:sp>
      <p:sp>
        <p:nvSpPr>
          <p:cNvPr id="106499" name="Rectangle 2"/>
          <p:cNvSpPr>
            <a:spLocks noGrp="1" noRot="1" noChangeAspect="1" noChangeArrowheads="1" noTextEdit="1"/>
          </p:cNvSpPr>
          <p:nvPr>
            <p:ph type="sldImg"/>
          </p:nvPr>
        </p:nvSpPr>
        <p:spPr>
          <a:xfrm>
            <a:off x="844550" y="742950"/>
            <a:ext cx="4953000" cy="3714750"/>
          </a:xfrm>
          <a:ln/>
        </p:spPr>
      </p:sp>
      <p:sp>
        <p:nvSpPr>
          <p:cNvPr id="10650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7B56F7C-84BD-42C3-8FF0-ECFD8D001E97}" type="slidenum">
              <a:rPr lang="en-US" altLang="zh-CN" smtClean="0">
                <a:latin typeface="Times New Roman" pitchFamily="18" charset="0"/>
              </a:rPr>
              <a:pPr eaLnBrk="1" hangingPunct="1"/>
              <a:t>43</a:t>
            </a:fld>
            <a:endParaRPr lang="en-US" altLang="zh-CN" smtClean="0">
              <a:latin typeface="Times New Roman" pitchFamily="18" charset="0"/>
            </a:endParaRPr>
          </a:p>
        </p:txBody>
      </p:sp>
      <p:sp>
        <p:nvSpPr>
          <p:cNvPr id="107523" name="Rectangle 2"/>
          <p:cNvSpPr>
            <a:spLocks noGrp="1" noRot="1" noChangeAspect="1" noChangeArrowheads="1" noTextEdit="1"/>
          </p:cNvSpPr>
          <p:nvPr>
            <p:ph type="sldImg"/>
          </p:nvPr>
        </p:nvSpPr>
        <p:spPr>
          <a:xfrm>
            <a:off x="844550" y="742950"/>
            <a:ext cx="4953000" cy="3714750"/>
          </a:xfrm>
          <a:ln/>
        </p:spPr>
      </p:sp>
      <p:sp>
        <p:nvSpPr>
          <p:cNvPr id="10752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AA57CF4-825B-40A7-A525-5FD1E3B114D0}" type="slidenum">
              <a:rPr lang="en-US" altLang="zh-CN" smtClean="0">
                <a:latin typeface="Times New Roman" pitchFamily="18" charset="0"/>
              </a:rPr>
              <a:pPr eaLnBrk="1" hangingPunct="1"/>
              <a:t>44</a:t>
            </a:fld>
            <a:endParaRPr lang="en-US" altLang="zh-CN" smtClean="0">
              <a:latin typeface="Times New Roman" pitchFamily="18" charset="0"/>
            </a:endParaRPr>
          </a:p>
        </p:txBody>
      </p:sp>
      <p:sp>
        <p:nvSpPr>
          <p:cNvPr id="108547" name="Rectangle 2"/>
          <p:cNvSpPr>
            <a:spLocks noGrp="1" noRot="1" noChangeAspect="1" noChangeArrowheads="1" noTextEdit="1"/>
          </p:cNvSpPr>
          <p:nvPr>
            <p:ph type="sldImg"/>
          </p:nvPr>
        </p:nvSpPr>
        <p:spPr>
          <a:xfrm>
            <a:off x="844550" y="742950"/>
            <a:ext cx="4953000" cy="3714750"/>
          </a:xfrm>
          <a:ln/>
        </p:spPr>
      </p:sp>
      <p:sp>
        <p:nvSpPr>
          <p:cNvPr id="10854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493668B-5B9C-4922-9142-32B72FA877D3}" type="slidenum">
              <a:rPr lang="en-US" altLang="zh-CN" smtClean="0">
                <a:latin typeface="Times New Roman" pitchFamily="18" charset="0"/>
              </a:rPr>
              <a:pPr eaLnBrk="1" hangingPunct="1"/>
              <a:t>45</a:t>
            </a:fld>
            <a:endParaRPr lang="en-US" altLang="zh-CN" smtClean="0">
              <a:latin typeface="Times New Roman" pitchFamily="18" charset="0"/>
            </a:endParaRPr>
          </a:p>
        </p:txBody>
      </p:sp>
      <p:sp>
        <p:nvSpPr>
          <p:cNvPr id="109571" name="Rectangle 2"/>
          <p:cNvSpPr>
            <a:spLocks noGrp="1" noRot="1" noChangeAspect="1" noChangeArrowheads="1" noTextEdit="1"/>
          </p:cNvSpPr>
          <p:nvPr>
            <p:ph type="sldImg"/>
          </p:nvPr>
        </p:nvSpPr>
        <p:spPr>
          <a:xfrm>
            <a:off x="844550" y="742950"/>
            <a:ext cx="4953000" cy="3714750"/>
          </a:xfrm>
          <a:ln/>
        </p:spPr>
      </p:sp>
      <p:sp>
        <p:nvSpPr>
          <p:cNvPr id="10957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2A7930E-DD7C-42B1-AB7E-9D4A9E517FF3}" type="slidenum">
              <a:rPr lang="en-US" altLang="zh-CN" smtClean="0">
                <a:latin typeface="Times New Roman" pitchFamily="18" charset="0"/>
              </a:rPr>
              <a:pPr eaLnBrk="1" hangingPunct="1"/>
              <a:t>46</a:t>
            </a:fld>
            <a:endParaRPr lang="en-US" altLang="zh-CN" smtClean="0">
              <a:latin typeface="Times New Roman" pitchFamily="18" charset="0"/>
            </a:endParaRPr>
          </a:p>
        </p:txBody>
      </p:sp>
      <p:sp>
        <p:nvSpPr>
          <p:cNvPr id="110595" name="Rectangle 2"/>
          <p:cNvSpPr>
            <a:spLocks noGrp="1" noRot="1" noChangeAspect="1" noChangeArrowheads="1" noTextEdit="1"/>
          </p:cNvSpPr>
          <p:nvPr>
            <p:ph type="sldImg"/>
          </p:nvPr>
        </p:nvSpPr>
        <p:spPr>
          <a:xfrm>
            <a:off x="844550" y="742950"/>
            <a:ext cx="4953000" cy="3714750"/>
          </a:xfrm>
          <a:ln/>
        </p:spPr>
      </p:sp>
      <p:sp>
        <p:nvSpPr>
          <p:cNvPr id="11059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1ECFD52-D263-4931-BE3A-66936C371549}" type="slidenum">
              <a:rPr lang="en-US" altLang="zh-CN" smtClean="0">
                <a:latin typeface="Times New Roman" pitchFamily="18" charset="0"/>
              </a:rPr>
              <a:pPr eaLnBrk="1" hangingPunct="1"/>
              <a:t>47</a:t>
            </a:fld>
            <a:endParaRPr lang="en-US" altLang="zh-CN" smtClean="0">
              <a:latin typeface="Times New Roman" pitchFamily="18" charset="0"/>
            </a:endParaRPr>
          </a:p>
        </p:txBody>
      </p:sp>
      <p:sp>
        <p:nvSpPr>
          <p:cNvPr id="111619" name="Rectangle 2"/>
          <p:cNvSpPr>
            <a:spLocks noGrp="1" noRot="1" noChangeAspect="1" noChangeArrowheads="1" noTextEdit="1"/>
          </p:cNvSpPr>
          <p:nvPr>
            <p:ph type="sldImg"/>
          </p:nvPr>
        </p:nvSpPr>
        <p:spPr>
          <a:xfrm>
            <a:off x="844550" y="742950"/>
            <a:ext cx="4953000" cy="3714750"/>
          </a:xfrm>
          <a:ln/>
        </p:spPr>
      </p:sp>
      <p:sp>
        <p:nvSpPr>
          <p:cNvPr id="11162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08000" indent="-508000"/>
            <a:r>
              <a:rPr lang="zh-CN" altLang="en-US" b="1" u="sng" dirty="0" smtClean="0">
                <a:effectLst>
                  <a:outerShdw blurRad="38100" dist="38100" dir="2700000" algn="tl">
                    <a:srgbClr val="C0C0C0"/>
                  </a:outerShdw>
                </a:effectLst>
              </a:rPr>
              <a:t>扩展</a:t>
            </a:r>
            <a:r>
              <a:rPr lang="en-US" altLang="zh-CN" b="1" u="sng" dirty="0" smtClean="0">
                <a:effectLst>
                  <a:outerShdw blurRad="38100" dist="38100" dir="2700000" algn="tl">
                    <a:srgbClr val="C0C0C0"/>
                  </a:outerShdw>
                </a:effectLst>
              </a:rPr>
              <a:t>ACLs</a:t>
            </a:r>
            <a:r>
              <a:rPr lang="en-US" altLang="zh-CN" b="1" dirty="0" smtClean="0">
                <a:effectLst>
                  <a:outerShdw blurRad="38100" dist="38100" dir="2700000" algn="tl">
                    <a:srgbClr val="C0C0C0"/>
                  </a:outerShdw>
                </a:effectLst>
              </a:rPr>
              <a:t> </a:t>
            </a:r>
            <a:r>
              <a:rPr lang="zh-CN" altLang="en-US" b="1" dirty="0" smtClean="0">
                <a:effectLst>
                  <a:outerShdw blurRad="38100" dist="38100" dir="2700000" algn="tl">
                    <a:srgbClr val="C0C0C0"/>
                  </a:outerShdw>
                </a:effectLst>
              </a:rPr>
              <a:t>基于以下选项过滤 </a:t>
            </a:r>
            <a:r>
              <a:rPr lang="en-US" altLang="zh-CN" b="1" dirty="0" smtClean="0">
                <a:effectLst>
                  <a:outerShdw blurRad="38100" dist="38100" dir="2700000" algn="tl">
                    <a:srgbClr val="C0C0C0"/>
                  </a:outerShdw>
                </a:effectLst>
              </a:rPr>
              <a:t>IP </a:t>
            </a:r>
            <a:r>
              <a:rPr lang="zh-CN" altLang="en-US" b="1" dirty="0" smtClean="0">
                <a:effectLst>
                  <a:outerShdw blurRad="38100" dist="38100" dir="2700000" algn="tl">
                    <a:srgbClr val="C0C0C0"/>
                  </a:outerShdw>
                </a:effectLst>
              </a:rPr>
              <a:t>包</a:t>
            </a:r>
            <a:r>
              <a:rPr lang="en-US" altLang="zh-CN" b="1" dirty="0" smtClean="0">
                <a:effectLst>
                  <a:outerShdw blurRad="38100" dist="38100" dir="2700000" algn="tl">
                    <a:srgbClr val="C0C0C0"/>
                  </a:outerShdw>
                </a:effectLst>
              </a:rPr>
              <a:t>:</a:t>
            </a:r>
          </a:p>
          <a:p>
            <a:pPr marL="914400" lvl="1" indent="-457200">
              <a:buFontTx/>
              <a:buChar char="–"/>
            </a:pPr>
            <a:r>
              <a:rPr lang="zh-CN" altLang="en-US" b="1" dirty="0" smtClean="0">
                <a:solidFill>
                  <a:schemeClr val="accent2"/>
                </a:solidFill>
                <a:effectLst>
                  <a:outerShdw blurRad="38100" dist="38100" dir="2700000" algn="tl">
                    <a:srgbClr val="C0C0C0"/>
                  </a:outerShdw>
                </a:effectLst>
              </a:rPr>
              <a:t>源和目的</a:t>
            </a:r>
            <a:r>
              <a:rPr lang="en-US" altLang="zh-CN" b="1" dirty="0" smtClean="0">
                <a:solidFill>
                  <a:schemeClr val="accent2"/>
                </a:solidFill>
                <a:effectLst>
                  <a:outerShdw blurRad="38100" dist="38100" dir="2700000" algn="tl">
                    <a:srgbClr val="C0C0C0"/>
                  </a:outerShdw>
                </a:effectLst>
              </a:rPr>
              <a:t>IP</a:t>
            </a:r>
            <a:r>
              <a:rPr lang="en-US" altLang="zh-CN" b="1" dirty="0" smtClean="0">
                <a:effectLst>
                  <a:outerShdw blurRad="38100" dist="38100" dir="2700000" algn="tl">
                    <a:srgbClr val="C0C0C0"/>
                  </a:outerShdw>
                </a:effectLst>
              </a:rPr>
              <a:t> </a:t>
            </a:r>
            <a:r>
              <a:rPr lang="zh-CN" altLang="en-US" b="1" dirty="0" smtClean="0">
                <a:effectLst>
                  <a:outerShdw blurRad="38100" dist="38100" dir="2700000" algn="tl">
                    <a:srgbClr val="C0C0C0"/>
                  </a:outerShdw>
                </a:effectLst>
              </a:rPr>
              <a:t>地址</a:t>
            </a:r>
          </a:p>
          <a:p>
            <a:pPr marL="914400" lvl="1" indent="-457200">
              <a:buFontTx/>
              <a:buChar char="–"/>
            </a:pPr>
            <a:r>
              <a:rPr lang="zh-CN" altLang="en-US" b="1" dirty="0" smtClean="0">
                <a:solidFill>
                  <a:schemeClr val="accent2"/>
                </a:solidFill>
                <a:effectLst>
                  <a:outerShdw blurRad="38100" dist="38100" dir="2700000" algn="tl">
                    <a:srgbClr val="C0C0C0"/>
                  </a:outerShdw>
                </a:effectLst>
              </a:rPr>
              <a:t>源和目的</a:t>
            </a:r>
            <a:r>
              <a:rPr lang="en-US" altLang="zh-CN" b="1" dirty="0" smtClean="0">
                <a:solidFill>
                  <a:schemeClr val="accent2"/>
                </a:solidFill>
                <a:effectLst>
                  <a:outerShdw blurRad="38100" dist="38100" dir="2700000" algn="tl">
                    <a:srgbClr val="C0C0C0"/>
                  </a:outerShdw>
                </a:effectLst>
              </a:rPr>
              <a:t>IP</a:t>
            </a:r>
            <a:r>
              <a:rPr lang="en-US" altLang="zh-CN" b="1" dirty="0" smtClean="0">
                <a:effectLst>
                  <a:outerShdw blurRad="38100" dist="38100" dir="2700000" algn="tl">
                    <a:srgbClr val="C0C0C0"/>
                  </a:outerShdw>
                </a:effectLst>
              </a:rPr>
              <a:t> TCP </a:t>
            </a:r>
            <a:r>
              <a:rPr lang="zh-CN" altLang="en-US" b="1" dirty="0" smtClean="0">
                <a:effectLst>
                  <a:outerShdw blurRad="38100" dist="38100" dir="2700000" algn="tl">
                    <a:srgbClr val="C0C0C0"/>
                  </a:outerShdw>
                </a:effectLst>
              </a:rPr>
              <a:t>和</a:t>
            </a:r>
            <a:r>
              <a:rPr lang="en-US" altLang="zh-CN" b="1" dirty="0" smtClean="0">
                <a:effectLst>
                  <a:outerShdw blurRad="38100" dist="38100" dir="2700000" algn="tl">
                    <a:srgbClr val="C0C0C0"/>
                  </a:outerShdw>
                </a:effectLst>
              </a:rPr>
              <a:t>UDP </a:t>
            </a:r>
            <a:r>
              <a:rPr lang="zh-CN" altLang="en-US" b="1" dirty="0" smtClean="0">
                <a:solidFill>
                  <a:schemeClr val="accent2"/>
                </a:solidFill>
                <a:effectLst>
                  <a:outerShdw blurRad="38100" dist="38100" dir="2700000" algn="tl">
                    <a:srgbClr val="C0C0C0"/>
                  </a:outerShdw>
                </a:effectLst>
              </a:rPr>
              <a:t>端口号</a:t>
            </a:r>
          </a:p>
          <a:p>
            <a:pPr marL="914400" lvl="1" indent="-457200">
              <a:buFontTx/>
              <a:buChar char="–"/>
            </a:pPr>
            <a:r>
              <a:rPr lang="zh-CN" altLang="en-US" b="1" dirty="0" smtClean="0">
                <a:solidFill>
                  <a:schemeClr val="accent2"/>
                </a:solidFill>
                <a:effectLst>
                  <a:outerShdw blurRad="38100" dist="38100" dir="2700000" algn="tl">
                    <a:srgbClr val="C0C0C0"/>
                  </a:outerShdw>
                </a:effectLst>
              </a:rPr>
              <a:t>协议类型</a:t>
            </a:r>
            <a:r>
              <a:rPr lang="zh-CN" altLang="en-US" b="1" dirty="0" smtClean="0">
                <a:effectLst>
                  <a:outerShdw blurRad="38100" dist="38100" dir="2700000" algn="tl">
                    <a:srgbClr val="C0C0C0"/>
                  </a:outerShdw>
                </a:effectLst>
              </a:rPr>
              <a:t> </a:t>
            </a:r>
            <a:r>
              <a:rPr lang="en-US" altLang="zh-CN" b="1" dirty="0" smtClean="0">
                <a:effectLst>
                  <a:outerShdw blurRad="38100" dist="38100" dir="2700000" algn="tl">
                    <a:srgbClr val="C0C0C0"/>
                  </a:outerShdw>
                </a:effectLst>
              </a:rPr>
              <a:t>(IP, ICMP, UDP, TCP, </a:t>
            </a:r>
            <a:r>
              <a:rPr lang="zh-CN" altLang="en-US" b="1" dirty="0" smtClean="0">
                <a:effectLst>
                  <a:outerShdw blurRad="38100" dist="38100" dir="2700000" algn="tl">
                    <a:srgbClr val="C0C0C0"/>
                  </a:outerShdw>
                </a:effectLst>
              </a:rPr>
              <a:t>或协议号</a:t>
            </a:r>
            <a:r>
              <a:rPr lang="en-US" altLang="zh-CN" b="1" dirty="0" smtClean="0">
                <a:effectLst>
                  <a:outerShdw blurRad="38100" dist="38100" dir="2700000" algn="tl">
                    <a:srgbClr val="C0C0C0"/>
                  </a:outerShdw>
                </a:effectLst>
              </a:rPr>
              <a:t>)</a:t>
            </a:r>
          </a:p>
          <a:p>
            <a:pPr eaLnBrk="1" hangingPunct="1"/>
            <a:endParaRPr lang="zh-CN" altLang="zh-CN" dirty="0" smtClean="0">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D3809E3E-2E42-40C7-A799-67F90E149A15}" type="slidenum">
              <a:rPr lang="en-US" altLang="zh-CN" smtClean="0">
                <a:latin typeface="Times New Roman" pitchFamily="18" charset="0"/>
              </a:rPr>
              <a:pPr eaLnBrk="1" hangingPunct="1"/>
              <a:t>48</a:t>
            </a:fld>
            <a:endParaRPr lang="en-US" altLang="zh-CN" smtClean="0">
              <a:latin typeface="Times New Roman" pitchFamily="18" charset="0"/>
            </a:endParaRPr>
          </a:p>
        </p:txBody>
      </p:sp>
      <p:sp>
        <p:nvSpPr>
          <p:cNvPr id="112643" name="Rectangle 2"/>
          <p:cNvSpPr>
            <a:spLocks noGrp="1" noRot="1" noChangeAspect="1" noChangeArrowheads="1" noTextEdit="1"/>
          </p:cNvSpPr>
          <p:nvPr>
            <p:ph type="sldImg"/>
          </p:nvPr>
        </p:nvSpPr>
        <p:spPr>
          <a:xfrm>
            <a:off x="844550" y="742950"/>
            <a:ext cx="4953000" cy="3714750"/>
          </a:xfrm>
          <a:ln/>
        </p:spPr>
      </p:sp>
      <p:sp>
        <p:nvSpPr>
          <p:cNvPr id="11264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There are several pieces of information logged:</a:t>
            </a:r>
          </a:p>
          <a:p>
            <a:r>
              <a:rPr lang="en-US" altLang="zh-CN" dirty="0" smtClean="0"/>
              <a:t>The action—permit or deny</a:t>
            </a:r>
          </a:p>
          <a:p>
            <a:r>
              <a:rPr lang="en-US" altLang="zh-CN" dirty="0" smtClean="0"/>
              <a:t>The protocol—TCP, UDP, or ICMP</a:t>
            </a:r>
          </a:p>
          <a:p>
            <a:r>
              <a:rPr lang="en-US" altLang="zh-CN" dirty="0" smtClean="0"/>
              <a:t>The source and destination addresses</a:t>
            </a:r>
          </a:p>
          <a:p>
            <a:r>
              <a:rPr lang="en-US" altLang="zh-CN" dirty="0" smtClean="0"/>
              <a:t>For TCP and UDP—the source and destination port numbers</a:t>
            </a:r>
          </a:p>
          <a:p>
            <a:r>
              <a:rPr lang="en-US" altLang="zh-CN" dirty="0" smtClean="0"/>
              <a:t>For ICMP—the message types</a:t>
            </a:r>
            <a:endParaRPr lang="zh-CN" altLang="en-US" dirty="0" smtClean="0"/>
          </a:p>
          <a:p>
            <a:pPr eaLnBrk="1" hangingPunct="1"/>
            <a:endParaRPr lang="zh-CN" altLang="zh-CN" dirty="0" smtClean="0">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CD3F580-4902-4C1D-9CB3-A6FE104EE481}" type="slidenum">
              <a:rPr lang="en-US" altLang="zh-CN" smtClean="0">
                <a:latin typeface="Times New Roman" pitchFamily="18" charset="0"/>
              </a:rPr>
              <a:pPr eaLnBrk="1" hangingPunct="1"/>
              <a:t>49</a:t>
            </a:fld>
            <a:endParaRPr lang="en-US" altLang="zh-CN" smtClean="0">
              <a:latin typeface="Times New Roman" pitchFamily="18" charset="0"/>
            </a:endParaRPr>
          </a:p>
        </p:txBody>
      </p:sp>
      <p:sp>
        <p:nvSpPr>
          <p:cNvPr id="113667" name="Rectangle 2"/>
          <p:cNvSpPr>
            <a:spLocks noGrp="1" noRot="1" noChangeAspect="1" noChangeArrowheads="1" noTextEdit="1"/>
          </p:cNvSpPr>
          <p:nvPr>
            <p:ph type="sldImg"/>
          </p:nvPr>
        </p:nvSpPr>
        <p:spPr>
          <a:xfrm>
            <a:off x="844550" y="742950"/>
            <a:ext cx="4953000" cy="3714750"/>
          </a:xfrm>
          <a:ln/>
        </p:spPr>
      </p:sp>
      <p:sp>
        <p:nvSpPr>
          <p:cNvPr id="11366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CEFE68D5-EA56-4558-ACEB-F8F4E6C998DA}" type="slidenum">
              <a:rPr lang="en-US" altLang="zh-CN" smtClean="0">
                <a:latin typeface="Times New Roman" pitchFamily="18" charset="0"/>
              </a:rPr>
              <a:pPr eaLnBrk="1" hangingPunct="1"/>
              <a:t>5</a:t>
            </a:fld>
            <a:endParaRPr lang="en-US" altLang="zh-CN" smtClean="0">
              <a:latin typeface="Times New Roman" pitchFamily="18" charset="0"/>
            </a:endParaRPr>
          </a:p>
        </p:txBody>
      </p:sp>
      <p:sp>
        <p:nvSpPr>
          <p:cNvPr id="68611" name="Rectangle 2"/>
          <p:cNvSpPr>
            <a:spLocks noGrp="1" noRot="1" noChangeAspect="1" noChangeArrowheads="1" noTextEdit="1"/>
          </p:cNvSpPr>
          <p:nvPr>
            <p:ph type="sldImg"/>
          </p:nvPr>
        </p:nvSpPr>
        <p:spPr>
          <a:xfrm>
            <a:off x="844550" y="742950"/>
            <a:ext cx="4953000" cy="371475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0E1CC05-72C4-49D2-9A96-B99F638F883F}" type="slidenum">
              <a:rPr lang="en-US" altLang="zh-CN" smtClean="0">
                <a:latin typeface="Times New Roman" pitchFamily="18" charset="0"/>
              </a:rPr>
              <a:pPr eaLnBrk="1" hangingPunct="1"/>
              <a:t>50</a:t>
            </a:fld>
            <a:endParaRPr lang="en-US" altLang="zh-CN" smtClean="0">
              <a:latin typeface="Times New Roman" pitchFamily="18" charset="0"/>
            </a:endParaRPr>
          </a:p>
        </p:txBody>
      </p:sp>
      <p:sp>
        <p:nvSpPr>
          <p:cNvPr id="114691" name="Rectangle 2"/>
          <p:cNvSpPr>
            <a:spLocks noGrp="1" noRot="1" noChangeAspect="1" noChangeArrowheads="1" noTextEdit="1"/>
          </p:cNvSpPr>
          <p:nvPr>
            <p:ph type="sldImg"/>
          </p:nvPr>
        </p:nvSpPr>
        <p:spPr>
          <a:xfrm>
            <a:off x="844550" y="742950"/>
            <a:ext cx="4953000" cy="3714750"/>
          </a:xfrm>
          <a:ln/>
        </p:spPr>
      </p:sp>
      <p:sp>
        <p:nvSpPr>
          <p:cNvPr id="11469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38BA45F7-9652-4BC1-AE44-09815E9980A1}" type="slidenum">
              <a:rPr lang="en-US" altLang="zh-CN" smtClean="0">
                <a:latin typeface="Times New Roman" pitchFamily="18" charset="0"/>
              </a:rPr>
              <a:pPr eaLnBrk="1" hangingPunct="1"/>
              <a:t>51</a:t>
            </a:fld>
            <a:endParaRPr lang="en-US" altLang="zh-CN" smtClean="0">
              <a:latin typeface="Times New Roman" pitchFamily="18" charset="0"/>
            </a:endParaRPr>
          </a:p>
        </p:txBody>
      </p:sp>
      <p:sp>
        <p:nvSpPr>
          <p:cNvPr id="115715" name="Rectangle 2"/>
          <p:cNvSpPr>
            <a:spLocks noGrp="1" noRot="1" noChangeAspect="1" noChangeArrowheads="1" noTextEdit="1"/>
          </p:cNvSpPr>
          <p:nvPr>
            <p:ph type="sldImg"/>
          </p:nvPr>
        </p:nvSpPr>
        <p:spPr>
          <a:xfrm>
            <a:off x="844550" y="742950"/>
            <a:ext cx="4953000" cy="3714750"/>
          </a:xfrm>
          <a:ln/>
        </p:spPr>
      </p:sp>
      <p:sp>
        <p:nvSpPr>
          <p:cNvPr id="115716"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27902637-EFEE-406E-8601-03A9CBA2AB57}" type="slidenum">
              <a:rPr lang="en-US" altLang="zh-CN" smtClean="0">
                <a:latin typeface="Times New Roman" pitchFamily="18" charset="0"/>
              </a:rPr>
              <a:pPr eaLnBrk="1" hangingPunct="1"/>
              <a:t>52</a:t>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xfrm>
            <a:off x="844550" y="742950"/>
            <a:ext cx="4953000" cy="3714750"/>
          </a:xfrm>
          <a:ln/>
        </p:spPr>
      </p:sp>
      <p:sp>
        <p:nvSpPr>
          <p:cNvPr id="116740"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1544937F-4693-4D0A-B4D6-DAEF2B625B5C}" type="slidenum">
              <a:rPr lang="en-US" altLang="zh-CN" smtClean="0">
                <a:latin typeface="Times New Roman" pitchFamily="18" charset="0"/>
              </a:rPr>
              <a:pPr eaLnBrk="1" hangingPunct="1"/>
              <a:t>53</a:t>
            </a:fld>
            <a:endParaRPr lang="en-US" altLang="zh-CN" smtClean="0">
              <a:latin typeface="Times New Roman" pitchFamily="18" charset="0"/>
            </a:endParaRPr>
          </a:p>
        </p:txBody>
      </p:sp>
      <p:sp>
        <p:nvSpPr>
          <p:cNvPr id="117763" name="Rectangle 2"/>
          <p:cNvSpPr>
            <a:spLocks noGrp="1" noRot="1" noChangeAspect="1" noChangeArrowheads="1" noTextEdit="1"/>
          </p:cNvSpPr>
          <p:nvPr>
            <p:ph type="sldImg"/>
          </p:nvPr>
        </p:nvSpPr>
        <p:spPr>
          <a:xfrm>
            <a:off x="844550" y="742950"/>
            <a:ext cx="4953000" cy="3714750"/>
          </a:xfrm>
          <a:ln/>
        </p:spPr>
      </p:sp>
      <p:sp>
        <p:nvSpPr>
          <p:cNvPr id="117764"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F6A33123-4D1A-45AC-AA75-37C92E298867}" type="slidenum">
              <a:rPr lang="en-US" altLang="zh-CN" smtClean="0">
                <a:latin typeface="Times New Roman" pitchFamily="18" charset="0"/>
              </a:rPr>
              <a:pPr eaLnBrk="1" hangingPunct="1"/>
              <a:t>54</a:t>
            </a:fld>
            <a:endParaRPr lang="en-US" altLang="zh-CN" smtClean="0">
              <a:latin typeface="Times New Roman" pitchFamily="18" charset="0"/>
            </a:endParaRPr>
          </a:p>
        </p:txBody>
      </p:sp>
      <p:sp>
        <p:nvSpPr>
          <p:cNvPr id="118787" name="Rectangle 2"/>
          <p:cNvSpPr>
            <a:spLocks noGrp="1" noRot="1" noChangeAspect="1" noChangeArrowheads="1" noTextEdit="1"/>
          </p:cNvSpPr>
          <p:nvPr>
            <p:ph type="sldImg"/>
          </p:nvPr>
        </p:nvSpPr>
        <p:spPr>
          <a:xfrm>
            <a:off x="844550" y="742950"/>
            <a:ext cx="4953000" cy="3714750"/>
          </a:xfrm>
          <a:ln/>
        </p:spPr>
      </p:sp>
      <p:sp>
        <p:nvSpPr>
          <p:cNvPr id="118788"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84848360-2B1D-405C-AF0B-51F838C73302}" type="slidenum">
              <a:rPr lang="en-US" altLang="zh-CN" smtClean="0">
                <a:latin typeface="Times New Roman" pitchFamily="18" charset="0"/>
              </a:rPr>
              <a:pPr eaLnBrk="1" hangingPunct="1"/>
              <a:t>55</a:t>
            </a:fld>
            <a:endParaRPr lang="en-US" altLang="zh-CN" smtClean="0">
              <a:latin typeface="Times New Roman" pitchFamily="18" charset="0"/>
            </a:endParaRPr>
          </a:p>
        </p:txBody>
      </p:sp>
      <p:sp>
        <p:nvSpPr>
          <p:cNvPr id="119811" name="Rectangle 2"/>
          <p:cNvSpPr>
            <a:spLocks noGrp="1" noRot="1" noChangeAspect="1" noChangeArrowheads="1" noTextEdit="1"/>
          </p:cNvSpPr>
          <p:nvPr>
            <p:ph type="sldImg"/>
          </p:nvPr>
        </p:nvSpPr>
        <p:spPr>
          <a:xfrm>
            <a:off x="844550" y="742950"/>
            <a:ext cx="4953000" cy="3714750"/>
          </a:xfrm>
          <a:ln/>
        </p:spPr>
      </p:sp>
      <p:sp>
        <p:nvSpPr>
          <p:cNvPr id="119812" name="Rectangle 3"/>
          <p:cNvSpPr>
            <a:spLocks noGrp="1" noChangeArrowheads="1"/>
          </p:cNvSpPr>
          <p:nvPr>
            <p:ph type="body" idx="1"/>
          </p:nvPr>
        </p:nvSpPr>
        <p:spPr>
          <a:xfrm>
            <a:off x="885825" y="4705350"/>
            <a:ext cx="4868863" cy="4456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ea typeface="宋体" charset="-122"/>
            </a:endParaRPr>
          </a:p>
        </p:txBody>
      </p:sp>
      <p:sp>
        <p:nvSpPr>
          <p:cNvPr id="120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08B13B2D-97E6-4AE9-992D-FEC1955B1A86}" type="slidenum">
              <a:rPr lang="zh-CN" altLang="en-US" smtClean="0">
                <a:latin typeface="Times New Roman" pitchFamily="18" charset="0"/>
              </a:rPr>
              <a:pPr eaLnBrk="1" hangingPunct="1"/>
              <a:t>56</a:t>
            </a:fld>
            <a:endParaRPr lang="en-US" altLang="zh-CN"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1DF19A4-7515-4646-9021-AAB6AA301ADF}" type="slidenum">
              <a:rPr lang="en-US" altLang="zh-CN" smtClean="0">
                <a:latin typeface="Times New Roman" pitchFamily="18" charset="0"/>
              </a:rPr>
              <a:pPr eaLnBrk="1" hangingPunct="1"/>
              <a:t>6</a:t>
            </a:fld>
            <a:endParaRPr lang="en-US" altLang="zh-CN" smtClean="0">
              <a:latin typeface="Times New Roman" pitchFamily="18" charset="0"/>
            </a:endParaRPr>
          </a:p>
        </p:txBody>
      </p:sp>
      <p:sp>
        <p:nvSpPr>
          <p:cNvPr id="69635" name="Rectangle 2"/>
          <p:cNvSpPr>
            <a:spLocks noGrp="1" noRot="1" noChangeAspect="1" noChangeArrowheads="1" noTextEdit="1"/>
          </p:cNvSpPr>
          <p:nvPr>
            <p:ph type="sldImg"/>
          </p:nvPr>
        </p:nvSpPr>
        <p:spPr>
          <a:xfrm>
            <a:off x="844550" y="742950"/>
            <a:ext cx="4953000" cy="371475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800" b="1" dirty="0" smtClean="0">
                <a:latin typeface="SimSun" pitchFamily="2" charset="-122"/>
              </a:rPr>
              <a:t>保密性（ </a:t>
            </a:r>
            <a:r>
              <a:rPr lang="en-US" altLang="zh-CN" sz="2800" b="1" dirty="0" smtClean="0">
                <a:latin typeface="SimSun" pitchFamily="2" charset="-122"/>
              </a:rPr>
              <a:t>Confidentiality</a:t>
            </a:r>
            <a:r>
              <a:rPr lang="zh-CN" altLang="en-US" sz="2800" b="1" dirty="0" smtClean="0">
                <a:latin typeface="SimSun" pitchFamily="2" charset="-122"/>
              </a:rPr>
              <a:t>）</a:t>
            </a:r>
          </a:p>
          <a:p>
            <a:r>
              <a:rPr lang="zh-CN" altLang="en-US" sz="2800" b="1" dirty="0" smtClean="0">
                <a:latin typeface="SimSun" pitchFamily="2" charset="-122"/>
              </a:rPr>
              <a:t>完整性（</a:t>
            </a:r>
            <a:r>
              <a:rPr lang="en-US" altLang="zh-CN" sz="2800" b="1" dirty="0" smtClean="0">
                <a:latin typeface="SimSun" pitchFamily="2" charset="-122"/>
              </a:rPr>
              <a:t>Integrity</a:t>
            </a:r>
            <a:r>
              <a:rPr lang="zh-CN" altLang="en-US" sz="2800" b="1" dirty="0" smtClean="0">
                <a:latin typeface="SimSun" pitchFamily="2" charset="-122"/>
              </a:rPr>
              <a:t>）</a:t>
            </a:r>
          </a:p>
          <a:p>
            <a:pPr lvl="1"/>
            <a:r>
              <a:rPr lang="zh-CN" altLang="en-US" sz="2400" b="1" dirty="0" smtClean="0">
                <a:latin typeface="SimSun" pitchFamily="2" charset="-122"/>
              </a:rPr>
              <a:t>数据完整性，未被非授权篡改或者损坏</a:t>
            </a:r>
          </a:p>
          <a:p>
            <a:pPr lvl="1"/>
            <a:r>
              <a:rPr lang="zh-CN" altLang="en-US" sz="2400" b="1" dirty="0" smtClean="0">
                <a:latin typeface="SimSun" pitchFamily="2" charset="-122"/>
              </a:rPr>
              <a:t>系统完整性，系统未被非授权操纵，按既定的功能运行</a:t>
            </a:r>
          </a:p>
          <a:p>
            <a:r>
              <a:rPr lang="zh-CN" altLang="en-US" sz="2800" b="1" dirty="0" smtClean="0">
                <a:latin typeface="SimSun" pitchFamily="2" charset="-122"/>
              </a:rPr>
              <a:t>可用性（</a:t>
            </a:r>
            <a:r>
              <a:rPr lang="en-US" altLang="zh-CN" sz="2800" b="1" dirty="0" smtClean="0">
                <a:latin typeface="SimSun" pitchFamily="2" charset="-122"/>
              </a:rPr>
              <a:t>Availability</a:t>
            </a:r>
            <a:r>
              <a:rPr lang="zh-CN" altLang="en-US" sz="2800" b="1" dirty="0" smtClean="0">
                <a:latin typeface="SimSun" pitchFamily="2" charset="-122"/>
              </a:rPr>
              <a:t>）</a:t>
            </a:r>
          </a:p>
          <a:p>
            <a:r>
              <a:rPr lang="zh-CN" altLang="en-US" sz="2800" b="1" dirty="0" smtClean="0">
                <a:latin typeface="SimSun" pitchFamily="2" charset="-122"/>
              </a:rPr>
              <a:t>鉴别（</a:t>
            </a:r>
            <a:r>
              <a:rPr lang="en-US" altLang="zh-CN" sz="2800" b="1" dirty="0" smtClean="0">
                <a:latin typeface="SimSun" pitchFamily="2" charset="-122"/>
              </a:rPr>
              <a:t>Authenticity</a:t>
            </a:r>
            <a:r>
              <a:rPr lang="zh-CN" altLang="en-US" sz="2800" b="1" dirty="0" smtClean="0">
                <a:latin typeface="SimSun" pitchFamily="2" charset="-122"/>
              </a:rPr>
              <a:t>）</a:t>
            </a:r>
          </a:p>
          <a:p>
            <a:pPr lvl="1"/>
            <a:r>
              <a:rPr lang="zh-CN" altLang="en-US" sz="2400" b="1" dirty="0" smtClean="0">
                <a:latin typeface="SimSun" pitchFamily="2" charset="-122"/>
              </a:rPr>
              <a:t>实体身份的鉴别，适用于用户、进程、系统、信息等</a:t>
            </a:r>
          </a:p>
          <a:p>
            <a:r>
              <a:rPr lang="zh-CN" altLang="en-US" sz="2800" b="1" dirty="0" smtClean="0">
                <a:latin typeface="SimSun" pitchFamily="2" charset="-122"/>
              </a:rPr>
              <a:t>不可否认性（ </a:t>
            </a:r>
            <a:r>
              <a:rPr lang="en-US" altLang="zh-CN" sz="2800" b="1" dirty="0" smtClean="0">
                <a:latin typeface="SimSun" pitchFamily="2" charset="-122"/>
              </a:rPr>
              <a:t>Non-repudiation</a:t>
            </a:r>
            <a:r>
              <a:rPr lang="zh-CN" altLang="en-US" sz="2800" b="1" dirty="0" smtClean="0">
                <a:latin typeface="SimSun" pitchFamily="2" charset="-122"/>
              </a:rPr>
              <a:t>）</a:t>
            </a:r>
          </a:p>
          <a:p>
            <a:pPr lvl="1"/>
            <a:r>
              <a:rPr lang="zh-CN" altLang="en-US" sz="2400" b="1" dirty="0" smtClean="0">
                <a:latin typeface="SimSun" pitchFamily="2" charset="-122"/>
              </a:rPr>
              <a:t>防止源点或终点的抵赖</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A8FF2736-2861-4DF2-AF11-6A2A83128D94}" type="slidenum">
              <a:rPr lang="en-US" altLang="zh-CN" smtClean="0">
                <a:latin typeface="Times New Roman" pitchFamily="18" charset="0"/>
              </a:rPr>
              <a:pPr eaLnBrk="1" hangingPunct="1"/>
              <a:t>7</a:t>
            </a:fld>
            <a:endParaRPr lang="en-US" altLang="zh-CN" smtClean="0">
              <a:latin typeface="Times New Roman" pitchFamily="18" charset="0"/>
            </a:endParaRPr>
          </a:p>
        </p:txBody>
      </p:sp>
      <p:sp>
        <p:nvSpPr>
          <p:cNvPr id="70659" name="Rectangle 2"/>
          <p:cNvSpPr>
            <a:spLocks noGrp="1" noRot="1" noChangeAspect="1" noChangeArrowheads="1" noTextEdit="1"/>
          </p:cNvSpPr>
          <p:nvPr>
            <p:ph type="sldImg"/>
          </p:nvPr>
        </p:nvSpPr>
        <p:spPr>
          <a:xfrm>
            <a:off x="844550" y="742950"/>
            <a:ext cx="4953000" cy="371475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b="1" dirty="0" smtClean="0">
                <a:solidFill>
                  <a:srgbClr val="66FF33"/>
                </a:solidFill>
              </a:rPr>
              <a:t>计算机病毒是指编制或者在计算机程序中插入的破坏计算机功能或者数据，影响计算机使用，并且能够自我复制的一组计算机指令或者程序代码</a:t>
            </a:r>
            <a:endParaRPr lang="zh-CN" altLang="en-US" b="1" dirty="0" smtClean="0"/>
          </a:p>
          <a:p>
            <a:r>
              <a:rPr lang="zh-CN" altLang="en-US" b="1" dirty="0" smtClean="0"/>
              <a:t>蠕虫病毒：</a:t>
            </a:r>
            <a:r>
              <a:rPr lang="zh-CN" altLang="en-US" b="1" dirty="0" smtClean="0">
                <a:latin typeface="SimSun" pitchFamily="2" charset="-122"/>
              </a:rPr>
              <a:t>通过网络传播的恶性病毒,它具有病毒的一些共性,如传播性,隐蔽性,破坏性等等,同时具有自己的一些特征，如不利用文件寄生（有的只存在于内存中）,对网络造成拒绝服务，以及和黑客技术相结合等等。</a:t>
            </a:r>
            <a:r>
              <a:rPr kumimoji="1" lang="zh-CN" altLang="en-US" b="1" dirty="0" smtClean="0"/>
              <a:t>蠕虫病毒是一种能自我复制的程序，并能通过计算机网络进行传播，它大量消耗系统资源，使其它程序运行减慢以至停止，最后导致系统和网络瘫痪。</a:t>
            </a:r>
            <a:endParaRPr kumimoji="1" lang="en-US" altLang="zh-CN" b="1"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找到弱点进入系统、繁衍并寻找新的目标、破坏或留后门：熊猫烧香</a:t>
            </a:r>
            <a:r>
              <a:rPr lang="en-US" altLang="zh-CN" dirty="0" smtClean="0"/>
              <a:t>-2006</a:t>
            </a:r>
            <a:endParaRPr kumimoji="1" lang="en-US" altLang="zh-CN" b="1" dirty="0" smtClean="0"/>
          </a:p>
          <a:p>
            <a:r>
              <a:rPr kumimoji="1" lang="zh-CN" altLang="en-US" b="1" dirty="0" smtClean="0"/>
              <a:t>特洛伊木马是一种程序，它提供了一些有用的功能，通常是一些用户不希望的功能，诸如在你不了解的情况下拷贝文件或窃取你的密码，或直接将重要资料转送出去，或破坏系统等等。特洛伊木马是一种或是直接由一个黑客，或是通过一个不令人起疑的用户秘密安装到目标系统的程序。一旦安装成功并取得管理员权限，安装此程序的人就可以直接远程控制目标系统。</a:t>
            </a:r>
            <a:endParaRPr kumimoji="1" lang="en-US" altLang="zh-CN" b="1" dirty="0" smtClean="0"/>
          </a:p>
          <a:p>
            <a:r>
              <a:rPr lang="zh-CN" altLang="en-US" dirty="0" smtClean="0"/>
              <a:t>目前的病毒一般的情况下，没有明确的恶意危害感染主机的意图。病毒并不有意的去隐藏自己。</a:t>
            </a:r>
          </a:p>
          <a:p>
            <a:r>
              <a:rPr lang="zh-CN" altLang="en-US" dirty="0" smtClean="0">
                <a:solidFill>
                  <a:srgbClr val="000000"/>
                </a:solidFill>
                <a:cs typeface="Arial" charset="0"/>
              </a:rPr>
              <a:t>完整的木马程序一般由两个部份组成：一个是服务器程序，一个是控制器程序。“中了木马”就是指安装了木马的服务器程序，若你的电脑被安装了服务器程序，则拥有控制器程序的人就可以通过网络控制你的电脑、为所欲为，这时你电脑上的各种文件、程序，以及在你电脑上使用的帐号、密码就无安全可言了。</a:t>
            </a:r>
          </a:p>
          <a:p>
            <a:r>
              <a:rPr lang="zh-CN" altLang="en-US" dirty="0" smtClean="0"/>
              <a:t>具备自动恢复功能：现在很多的木马程序中的功能模块巴不再由单一的文件组成，而是具有多重备份，可以相互恢复。当你删除了其中的一个，以为万事大吉又运行了其他程序的时候，谁知它又悄然出现。像幽灵一样，防不胜防</a:t>
            </a:r>
            <a:endParaRPr lang="en-US" altLang="zh-CN" dirty="0" smtClean="0"/>
          </a:p>
          <a:p>
            <a:r>
              <a:rPr lang="zh-CN" altLang="en-US" dirty="0" smtClean="0"/>
              <a:t>首先，特洛伊木马具有捕获每一个用户屏幕、每一次键击事件的能力，这意味着攻击者能够轻松地窃取用户的密码、目录路径、驱动器映射，甚至医疗记录、银行帐户和信用卡、个人通信方面的信息。如果</a:t>
            </a:r>
            <a:r>
              <a:rPr lang="en-US" altLang="zh-CN" dirty="0" smtClean="0"/>
              <a:t>PC</a:t>
            </a:r>
            <a:r>
              <a:rPr lang="zh-CN" altLang="en-US" dirty="0" smtClean="0"/>
              <a:t>带有一个麦克风，特洛伊木马能够窃听谈话内容。如果</a:t>
            </a:r>
            <a:r>
              <a:rPr lang="en-US" altLang="zh-CN" dirty="0" smtClean="0"/>
              <a:t>PC</a:t>
            </a:r>
            <a:r>
              <a:rPr lang="zh-CN" altLang="en-US" dirty="0" smtClean="0"/>
              <a:t>带有摄像头，许多特洛伊木马能够把它打开，捕获视频内容——在恶意代码的世界中，目前还没有比特洛伊木马更威胁用户隐私的，凡是你在</a:t>
            </a:r>
            <a:r>
              <a:rPr lang="en-US" altLang="zh-CN" dirty="0" smtClean="0"/>
              <a:t>PC</a:t>
            </a:r>
            <a:r>
              <a:rPr lang="zh-CN" altLang="en-US" dirty="0" smtClean="0"/>
              <a:t>前所说、所做的一切，都有可能被记录。 </a:t>
            </a:r>
          </a:p>
          <a:p>
            <a:r>
              <a:rPr lang="zh-CN" altLang="en-US" dirty="0" smtClean="0"/>
              <a:t>　　一些特洛伊木马带有包嗅探器，它能够捕获和分析流经网卡的每一个数据包。攻击者可以利用特洛伊木马窃取的信息设置后门，即使木马后来被清除了，攻击者仍可以利用以前留下的后门方便地闯入。 </a:t>
            </a:r>
          </a:p>
          <a:p>
            <a:r>
              <a:rPr lang="zh-CN" altLang="en-US" dirty="0" smtClean="0"/>
              <a:t>　　其次，如果一个未经授权的用户掌握了远程控制宿主机器的能力，宿主机器就变成了强大的攻击武器。远程攻击者不仅拥有了随意操控</a:t>
            </a:r>
            <a:r>
              <a:rPr lang="en-US" altLang="zh-CN" dirty="0" smtClean="0"/>
              <a:t>PC</a:t>
            </a:r>
            <a:r>
              <a:rPr lang="zh-CN" altLang="en-US" dirty="0" smtClean="0"/>
              <a:t>本身资源的能力，而且还能够冒充</a:t>
            </a:r>
            <a:r>
              <a:rPr lang="en-US" altLang="zh-CN" dirty="0" smtClean="0"/>
              <a:t>PC</a:t>
            </a:r>
            <a:r>
              <a:rPr lang="zh-CN" altLang="en-US" dirty="0" smtClean="0"/>
              <a:t>合法用户，例如冒充合法用户发送邮件、修改文档，当然还可以利用被侵占的机器攻击其他机器。</a:t>
            </a:r>
            <a:endParaRPr lang="en-US" altLang="zh-CN" dirty="0" smtClean="0"/>
          </a:p>
          <a:p>
            <a:r>
              <a:rPr lang="en-US" altLang="zh-CN" dirty="0" smtClean="0"/>
              <a:t> 1998</a:t>
            </a:r>
            <a:r>
              <a:rPr lang="zh-CN" altLang="en-US" dirty="0" smtClean="0"/>
              <a:t>年，</a:t>
            </a:r>
            <a:r>
              <a:rPr lang="en-US" altLang="zh-CN" dirty="0" smtClean="0"/>
              <a:t>Cult of the Dead Cow</a:t>
            </a:r>
            <a:r>
              <a:rPr lang="zh-CN" altLang="en-US" dirty="0" smtClean="0"/>
              <a:t>开发了</a:t>
            </a:r>
            <a:r>
              <a:rPr lang="en-US" altLang="zh-CN" dirty="0" smtClean="0"/>
              <a:t>Back Orifice     </a:t>
            </a:r>
          </a:p>
          <a:p>
            <a:r>
              <a:rPr lang="en-US" altLang="zh-CN" dirty="0" smtClean="0"/>
              <a:t>      Back Orifice</a:t>
            </a:r>
            <a:r>
              <a:rPr lang="zh-CN" altLang="en-US" dirty="0" smtClean="0"/>
              <a:t>的许多特性给人以深刻的印象，例如键击事件记录、</a:t>
            </a:r>
            <a:r>
              <a:rPr lang="en-US" altLang="zh-CN" dirty="0" smtClean="0"/>
              <a:t>HTTP</a:t>
            </a:r>
            <a:r>
              <a:rPr lang="zh-CN" altLang="en-US" dirty="0" smtClean="0"/>
              <a:t>文件浏览、注册表编辑、音频和视频捕获、密码窃取、</a:t>
            </a:r>
            <a:r>
              <a:rPr lang="en-US" altLang="zh-CN" dirty="0" smtClean="0"/>
              <a:t>TCP/IP</a:t>
            </a:r>
            <a:r>
              <a:rPr lang="zh-CN" altLang="en-US" dirty="0" smtClean="0"/>
              <a:t>端口重定向、消息发送、远程重新启动、远程锁定、数据包加密、文件压缩，等等。</a:t>
            </a:r>
            <a:r>
              <a:rPr lang="en-US" altLang="zh-CN" dirty="0" smtClean="0"/>
              <a:t>Back Orifice</a:t>
            </a:r>
            <a:r>
              <a:rPr lang="zh-CN" altLang="en-US" dirty="0" smtClean="0"/>
              <a:t>带有一个软件开发工具包（</a:t>
            </a:r>
            <a:r>
              <a:rPr lang="en-US" altLang="zh-CN" dirty="0" smtClean="0"/>
              <a:t>SDK），</a:t>
            </a:r>
            <a:r>
              <a:rPr lang="zh-CN" altLang="en-US" dirty="0" smtClean="0"/>
              <a:t>允许通过插件扩展其功能。 </a:t>
            </a:r>
          </a:p>
          <a:p>
            <a:r>
              <a:rPr lang="zh-CN" altLang="en-US" dirty="0" smtClean="0"/>
              <a:t>　　默认的</a:t>
            </a:r>
            <a:r>
              <a:rPr lang="en-US" altLang="zh-CN" dirty="0" smtClean="0"/>
              <a:t>bo_peep.dll</a:t>
            </a:r>
            <a:r>
              <a:rPr lang="zh-CN" altLang="en-US" dirty="0" smtClean="0"/>
              <a:t>插件允许攻击者远程控制机器的键盘和鼠标。就实际应用方面而言，</a:t>
            </a:r>
            <a:r>
              <a:rPr lang="en-US" altLang="zh-CN" dirty="0" smtClean="0"/>
              <a:t>Back Orifice</a:t>
            </a:r>
            <a:r>
              <a:rPr lang="zh-CN" altLang="en-US" dirty="0" smtClean="0"/>
              <a:t>对错误的输入命令非常敏感，经验不足的新手可能会使它频繁地崩溃，不过到了经验丰富的老手那里，它又会变得驯服而又强悍。 </a:t>
            </a:r>
          </a:p>
          <a:p>
            <a:r>
              <a:rPr lang="zh-CN" altLang="en-US" dirty="0" smtClean="0"/>
              <a:t>1.在任务栏里隐藏</a:t>
            </a:r>
          </a:p>
          <a:p>
            <a:r>
              <a:rPr lang="zh-CN" altLang="en-US" dirty="0" smtClean="0"/>
              <a:t>　　这是最基本的隐藏方式。如果在</a:t>
            </a:r>
            <a:r>
              <a:rPr lang="en-US" altLang="zh-CN" dirty="0" smtClean="0"/>
              <a:t>windows</a:t>
            </a:r>
            <a:r>
              <a:rPr lang="zh-CN" altLang="en-US" dirty="0" smtClean="0"/>
              <a:t>的任务栏里出现一个莫名其妙的图标，傻子都会明白是怎么回事。要实现在任务栏中隐藏在编程时是很容易实现的。我们以</a:t>
            </a:r>
            <a:r>
              <a:rPr lang="en-US" altLang="zh-CN" dirty="0" smtClean="0"/>
              <a:t>VB</a:t>
            </a:r>
            <a:r>
              <a:rPr lang="zh-CN" altLang="en-US" dirty="0" smtClean="0"/>
              <a:t>为例。在</a:t>
            </a:r>
            <a:r>
              <a:rPr lang="en-US" altLang="zh-CN" dirty="0" smtClean="0"/>
              <a:t>VB</a:t>
            </a:r>
            <a:r>
              <a:rPr lang="zh-CN" altLang="en-US" dirty="0" smtClean="0"/>
              <a:t>中，只要把</a:t>
            </a:r>
            <a:r>
              <a:rPr lang="en-US" altLang="zh-CN" dirty="0" smtClean="0"/>
              <a:t>from</a:t>
            </a:r>
            <a:r>
              <a:rPr lang="zh-CN" altLang="en-US" dirty="0" smtClean="0"/>
              <a:t>的</a:t>
            </a:r>
            <a:r>
              <a:rPr lang="en-US" altLang="zh-CN" dirty="0" smtClean="0"/>
              <a:t>Visible</a:t>
            </a:r>
            <a:r>
              <a:rPr lang="zh-CN" altLang="en-US" dirty="0" smtClean="0"/>
              <a:t>属性设置为</a:t>
            </a:r>
            <a:r>
              <a:rPr lang="en-US" altLang="zh-CN" dirty="0" err="1" smtClean="0"/>
              <a:t>False,ShowInTaskBar</a:t>
            </a:r>
            <a:r>
              <a:rPr lang="zh-CN" altLang="en-US" dirty="0" smtClean="0"/>
              <a:t>设为</a:t>
            </a:r>
            <a:r>
              <a:rPr lang="en-US" altLang="zh-CN" dirty="0" smtClean="0"/>
              <a:t>False</a:t>
            </a:r>
            <a:r>
              <a:rPr lang="zh-CN" altLang="en-US" dirty="0" smtClean="0"/>
              <a:t>程序就不会出现在任务栏里了。</a:t>
            </a:r>
          </a:p>
          <a:p>
            <a:r>
              <a:rPr lang="zh-CN" altLang="en-US" dirty="0" smtClean="0"/>
              <a:t>2、在任务管理器里隐藏</a:t>
            </a:r>
          </a:p>
          <a:p>
            <a:r>
              <a:rPr lang="zh-CN" altLang="en-US" dirty="0" smtClean="0"/>
              <a:t>      查看正在运行的进程最简单的方法就是按下</a:t>
            </a:r>
            <a:r>
              <a:rPr lang="en-US" altLang="zh-CN" dirty="0" err="1" smtClean="0"/>
              <a:t>Ctrl+Alt+Del</a:t>
            </a:r>
            <a:r>
              <a:rPr lang="zh-CN" altLang="en-US" dirty="0" smtClean="0"/>
              <a:t>时出现的任务管理器。如果你按下</a:t>
            </a:r>
            <a:r>
              <a:rPr lang="en-US" altLang="zh-CN" dirty="0" err="1" smtClean="0"/>
              <a:t>Ctrl+Alt+Del</a:t>
            </a:r>
            <a:r>
              <a:rPr lang="zh-CN" altLang="en-US" dirty="0" smtClean="0"/>
              <a:t>后可以看见一个木马程序在运行，那么这肯定不是什么好木马。所以，木马会千方百计地伪装自己，使自己不出现在任务管理器里。木马发现把自己设为 “系统服务“就可以轻松地骗过去。</a:t>
            </a:r>
          </a:p>
          <a:p>
            <a:r>
              <a:rPr lang="zh-CN" altLang="en-US" dirty="0" smtClean="0"/>
              <a:t>3、</a:t>
            </a:r>
            <a:r>
              <a:rPr lang="zh-CN" altLang="en-US" dirty="0" smtClean="0">
                <a:latin typeface="SimSun" pitchFamily="2" charset="-122"/>
              </a:rPr>
              <a:t>无进程、无端口的</a:t>
            </a:r>
            <a:r>
              <a:rPr lang="en-US" altLang="zh-CN" dirty="0" smtClean="0">
                <a:latin typeface="SimSun" pitchFamily="2" charset="-122"/>
              </a:rPr>
              <a:t>DLL（</a:t>
            </a:r>
            <a:r>
              <a:rPr lang="zh-CN" altLang="en-US" dirty="0" smtClean="0">
                <a:latin typeface="SimSun" pitchFamily="2" charset="-122"/>
              </a:rPr>
              <a:t>动态链接库）木马</a:t>
            </a:r>
            <a:endParaRPr lang="zh-CN" altLang="en-US" dirty="0" smtClean="0"/>
          </a:p>
          <a:p>
            <a:r>
              <a:rPr lang="zh-CN" altLang="en-US" dirty="0" smtClean="0"/>
              <a:t>所谓的无进程实际上是利用</a:t>
            </a:r>
            <a:r>
              <a:rPr lang="en-US" altLang="zh-CN" dirty="0" smtClean="0">
                <a:solidFill>
                  <a:srgbClr val="000000"/>
                </a:solidFill>
              </a:rPr>
              <a:t>Windows Socket 2 SPI</a:t>
            </a:r>
            <a:r>
              <a:rPr lang="zh-CN" altLang="en-US" dirty="0" smtClean="0">
                <a:solidFill>
                  <a:srgbClr val="000000"/>
                </a:solidFill>
              </a:rPr>
              <a:t>技术</a:t>
            </a:r>
            <a:r>
              <a:rPr lang="zh-CN" altLang="en-US" dirty="0" smtClean="0"/>
              <a:t>将</a:t>
            </a:r>
            <a:r>
              <a:rPr lang="en-US" altLang="zh-CN" dirty="0" smtClean="0"/>
              <a:t>DLL</a:t>
            </a:r>
            <a:r>
              <a:rPr lang="zh-CN" altLang="en-US" dirty="0" smtClean="0"/>
              <a:t>木马，注入到其它</a:t>
            </a:r>
            <a:r>
              <a:rPr lang="en-US" altLang="zh-CN" dirty="0" smtClean="0"/>
              <a:t>EXE</a:t>
            </a:r>
            <a:r>
              <a:rPr lang="zh-CN" altLang="en-US" dirty="0" smtClean="0"/>
              <a:t>文件中，使其成为木马的合法载体。（一般黑客会选择</a:t>
            </a:r>
            <a:r>
              <a:rPr lang="en-US" altLang="zh-CN" dirty="0" smtClean="0"/>
              <a:t>Explorer.exe、Svchost.exe</a:t>
            </a:r>
            <a:r>
              <a:rPr lang="zh-CN" altLang="en-US" dirty="0" smtClean="0"/>
              <a:t>等系统关键性服务程序，这样用户就很难终止木马的运行）。而所谓的无端口，实际上是重复利用了机器已经打开的端口（如80、135，139等常用端口）来传送数据，这样就避免了开新端口，也能骗过防火墙。并且这样的端口复用是在保证端口默认服务正常工作的条件下进行复用。</a:t>
            </a:r>
          </a:p>
          <a:p>
            <a:endParaRPr lang="zh-CN" altLang="en-US" b="1" dirty="0" smtClean="0">
              <a:latin typeface="SimSun"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E2A1E832-C806-42B1-9A8A-1A5A165559F6}" type="slidenum">
              <a:rPr lang="en-US" altLang="zh-CN" smtClean="0">
                <a:latin typeface="Times New Roman" pitchFamily="18" charset="0"/>
              </a:rPr>
              <a:pPr eaLnBrk="1" hangingPunct="1"/>
              <a:t>8</a:t>
            </a:fld>
            <a:endParaRPr lang="en-US" altLang="zh-CN" smtClean="0">
              <a:latin typeface="Times New Roman" pitchFamily="18" charset="0"/>
            </a:endParaRPr>
          </a:p>
        </p:txBody>
      </p:sp>
      <p:sp>
        <p:nvSpPr>
          <p:cNvPr id="71683" name="Rectangle 2"/>
          <p:cNvSpPr>
            <a:spLocks noGrp="1" noRot="1" noChangeAspect="1" noChangeArrowheads="1" noTextEdit="1"/>
          </p:cNvSpPr>
          <p:nvPr>
            <p:ph type="sldImg"/>
          </p:nvPr>
        </p:nvSpPr>
        <p:spPr>
          <a:xfrm>
            <a:off x="844550" y="742950"/>
            <a:ext cx="4953000" cy="371475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BD6C5350-D00E-4735-B6CB-5D16C20416A5}" type="slidenum">
              <a:rPr lang="en-US" altLang="zh-CN" smtClean="0">
                <a:latin typeface="Times New Roman" pitchFamily="18" charset="0"/>
              </a:rPr>
              <a:pPr eaLnBrk="1" hangingPunct="1"/>
              <a:t>9</a:t>
            </a:fld>
            <a:endParaRPr lang="en-US" altLang="zh-CN" smtClean="0">
              <a:latin typeface="Times New Roman" pitchFamily="18" charset="0"/>
            </a:endParaRPr>
          </a:p>
        </p:txBody>
      </p:sp>
      <p:sp>
        <p:nvSpPr>
          <p:cNvPr id="72707" name="Rectangle 2"/>
          <p:cNvSpPr>
            <a:spLocks noGrp="1" noRot="1" noChangeAspect="1" noChangeArrowheads="1" noTextEdit="1"/>
          </p:cNvSpPr>
          <p:nvPr>
            <p:ph type="sldImg"/>
          </p:nvPr>
        </p:nvSpPr>
        <p:spPr>
          <a:xfrm>
            <a:off x="844550" y="742950"/>
            <a:ext cx="4953000" cy="371475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graphicFrame>
        <p:nvGraphicFramePr>
          <p:cNvPr id="5" name="Object 8"/>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34160" r:id="rId3" imgW="2971429" imgH="781159" progId="Paint.Picture">
                  <p:embed/>
                </p:oleObj>
              </mc:Choice>
              <mc:Fallback>
                <p:oleObj r:id="rId3" imgW="2971429" imgH="781159" progId="Paint.Picture">
                  <p:embed/>
                  <p:pic>
                    <p:nvPicPr>
                      <p:cNvPr id="0" name=""/>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0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p>
        </p:txBody>
      </p:sp>
      <p:sp>
        <p:nvSpPr>
          <p:cNvPr id="20070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31898B01-ACAF-44F6-8868-B17B28101F00}" type="slidenum">
              <a:rPr lang="en-US" altLang="zh-CN"/>
              <a:pPr>
                <a:defRPr/>
              </a:pPr>
              <a:t>‹#›</a:t>
            </a:fld>
            <a:endParaRPr lang="en-US" altLang="zh-CN"/>
          </a:p>
        </p:txBody>
      </p:sp>
    </p:spTree>
    <p:extLst>
      <p:ext uri="{BB962C8B-B14F-4D97-AF65-F5344CB8AC3E}">
        <p14:creationId xmlns:p14="http://schemas.microsoft.com/office/powerpoint/2010/main" val="116281323"/>
      </p:ext>
    </p:extLst>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2A9EAD8F-F084-41EE-B115-4BA32E1BDD68}" type="slidenum">
              <a:rPr lang="en-US" altLang="zh-CN"/>
              <a:pPr>
                <a:defRPr/>
              </a:pPr>
              <a:t>‹#›</a:t>
            </a:fld>
            <a:endParaRPr lang="en-US" altLang="zh-CN"/>
          </a:p>
        </p:txBody>
      </p:sp>
    </p:spTree>
    <p:extLst>
      <p:ext uri="{BB962C8B-B14F-4D97-AF65-F5344CB8AC3E}">
        <p14:creationId xmlns:p14="http://schemas.microsoft.com/office/powerpoint/2010/main" val="1040837082"/>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CAB5C377-1D5F-4F69-A243-0B41B63A548E}" type="slidenum">
              <a:rPr lang="en-US" altLang="zh-CN"/>
              <a:pPr>
                <a:defRPr/>
              </a:pPr>
              <a:t>‹#›</a:t>
            </a:fld>
            <a:endParaRPr lang="en-US" altLang="zh-CN"/>
          </a:p>
        </p:txBody>
      </p:sp>
    </p:spTree>
    <p:extLst>
      <p:ext uri="{BB962C8B-B14F-4D97-AF65-F5344CB8AC3E}">
        <p14:creationId xmlns:p14="http://schemas.microsoft.com/office/powerpoint/2010/main" val="1176072106"/>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1BEEC1A3-0688-4066-82C1-DDA5071B31F2}" type="slidenum">
              <a:rPr lang="en-US" altLang="zh-CN"/>
              <a:pPr>
                <a:defRPr/>
              </a:pPr>
              <a:t>‹#›</a:t>
            </a:fld>
            <a:endParaRPr lang="en-US" altLang="zh-CN"/>
          </a:p>
        </p:txBody>
      </p:sp>
    </p:spTree>
    <p:extLst>
      <p:ext uri="{BB962C8B-B14F-4D97-AF65-F5344CB8AC3E}">
        <p14:creationId xmlns:p14="http://schemas.microsoft.com/office/powerpoint/2010/main" val="4066225761"/>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9"/>
          <p:cNvSpPr>
            <a:spLocks noChangeArrowheads="1"/>
          </p:cNvSpPr>
          <p:nvPr userDrawn="1"/>
        </p:nvSpPr>
        <p:spPr bwMode="auto">
          <a:xfrm>
            <a:off x="1714480" y="2786058"/>
            <a:ext cx="7127875"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ln>
            <a:solidFill>
              <a:schemeClr val="accent6">
                <a:lumMod val="75000"/>
              </a:schemeClr>
            </a:solidFill>
            <a:headEnd/>
            <a:tailEnd/>
          </a:ln>
        </p:spPr>
        <p:style>
          <a:lnRef idx="0">
            <a:schemeClr val="accent6"/>
          </a:lnRef>
          <a:fillRef idx="3">
            <a:schemeClr val="accent6"/>
          </a:fillRef>
          <a:effectRef idx="3">
            <a:schemeClr val="accent6"/>
          </a:effectRef>
          <a:fontRef idx="minor">
            <a:schemeClr val="lt1"/>
          </a:fontRef>
        </p:style>
        <p:txBody>
          <a:bodyPr/>
          <a:lstStyle/>
          <a:p>
            <a:pPr fontAlgn="auto">
              <a:spcBef>
                <a:spcPts val="0"/>
              </a:spcBef>
              <a:spcAft>
                <a:spcPts val="0"/>
              </a:spcAft>
              <a:defRPr/>
            </a:pPr>
            <a:endParaRPr lang="zh-CN" altLang="zh-CN" sz="2400">
              <a:latin typeface="Times New Roman" pitchFamily="18" charset="0"/>
            </a:endParaRPr>
          </a:p>
        </p:txBody>
      </p:sp>
      <p:pic>
        <p:nvPicPr>
          <p:cNvPr id="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714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2"/>
          <p:cNvGraphicFramePr>
            <a:graphicFrameLocks noChangeAspect="1"/>
          </p:cNvGraphicFramePr>
          <p:nvPr userDrawn="1"/>
        </p:nvGraphicFramePr>
        <p:xfrm>
          <a:off x="1714500" y="6127750"/>
          <a:ext cx="7429500" cy="730250"/>
        </p:xfrm>
        <a:graphic>
          <a:graphicData uri="http://schemas.openxmlformats.org/presentationml/2006/ole">
            <mc:AlternateContent xmlns:mc="http://schemas.openxmlformats.org/markup-compatibility/2006">
              <mc:Choice xmlns:v="urn:schemas-microsoft-com:vml" Requires="v">
                <p:oleObj spid="_x0000_s135184" name="位图图像" r:id="rId4" imgW="7430537" imgH="724001" progId="PBrush">
                  <p:embed/>
                </p:oleObj>
              </mc:Choice>
              <mc:Fallback>
                <p:oleObj name="位图图像" r:id="rId4" imgW="7430537" imgH="724001" progId="PBrush">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6127750"/>
                        <a:ext cx="74295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p:cNvSpPr>
            <a:spLocks noGrp="1"/>
          </p:cNvSpPr>
          <p:nvPr>
            <p:ph type="ctrTitle"/>
          </p:nvPr>
        </p:nvSpPr>
        <p:spPr>
          <a:xfrm>
            <a:off x="1785918" y="1214422"/>
            <a:ext cx="6672282" cy="1470025"/>
          </a:xfr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7911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6B430306-62BD-4231-ABB2-E10E2B0044D8}" type="slidenum">
              <a:rPr lang="en-US" altLang="zh-CN"/>
              <a:pPr>
                <a:defRPr/>
              </a:pPr>
              <a:t>‹#›</a:t>
            </a:fld>
            <a:endParaRPr lang="en-US" altLang="zh-CN"/>
          </a:p>
        </p:txBody>
      </p:sp>
    </p:spTree>
    <p:extLst>
      <p:ext uri="{BB962C8B-B14F-4D97-AF65-F5344CB8AC3E}">
        <p14:creationId xmlns:p14="http://schemas.microsoft.com/office/powerpoint/2010/main" val="1351235116"/>
      </p:ext>
    </p:extLst>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pPr>
              <a:defRPr/>
            </a:pPr>
            <a:fld id="{842B3AD5-CC9B-49E2-B579-D0E572FED049}" type="slidenum">
              <a:rPr lang="en-US" altLang="zh-CN"/>
              <a:pPr>
                <a:defRPr/>
              </a:pPr>
              <a:t>‹#›</a:t>
            </a:fld>
            <a:endParaRPr lang="en-US" altLang="zh-CN"/>
          </a:p>
        </p:txBody>
      </p:sp>
    </p:spTree>
    <p:extLst>
      <p:ext uri="{BB962C8B-B14F-4D97-AF65-F5344CB8AC3E}">
        <p14:creationId xmlns:p14="http://schemas.microsoft.com/office/powerpoint/2010/main" val="1791909956"/>
      </p:ext>
    </p:extLst>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6C413DBD-81F5-4535-93FF-4A08B8D38A96}" type="slidenum">
              <a:rPr lang="en-US" altLang="zh-CN"/>
              <a:pPr>
                <a:defRPr/>
              </a:pPr>
              <a:t>‹#›</a:t>
            </a:fld>
            <a:endParaRPr lang="en-US" altLang="zh-CN"/>
          </a:p>
        </p:txBody>
      </p:sp>
    </p:spTree>
    <p:extLst>
      <p:ext uri="{BB962C8B-B14F-4D97-AF65-F5344CB8AC3E}">
        <p14:creationId xmlns:p14="http://schemas.microsoft.com/office/powerpoint/2010/main" val="235871906"/>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a:ln/>
        </p:spPr>
        <p:txBody>
          <a:bodyPr/>
          <a:lstStyle>
            <a:lvl1pPr>
              <a:defRPr/>
            </a:lvl1pPr>
          </a:lstStyle>
          <a:p>
            <a:pPr>
              <a:defRPr/>
            </a:pPr>
            <a:fld id="{BF5ADC87-8F92-4DE9-BE4F-064E963F6192}" type="slidenum">
              <a:rPr lang="en-US" altLang="zh-CN"/>
              <a:pPr>
                <a:defRPr/>
              </a:pPr>
              <a:t>‹#›</a:t>
            </a:fld>
            <a:endParaRPr lang="en-US" altLang="zh-CN"/>
          </a:p>
        </p:txBody>
      </p:sp>
    </p:spTree>
    <p:extLst>
      <p:ext uri="{BB962C8B-B14F-4D97-AF65-F5344CB8AC3E}">
        <p14:creationId xmlns:p14="http://schemas.microsoft.com/office/powerpoint/2010/main" val="1450222713"/>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FBE18757-471B-424B-956D-36C1748A799D}" type="slidenum">
              <a:rPr lang="en-US" altLang="zh-CN"/>
              <a:pPr>
                <a:defRPr/>
              </a:pPr>
              <a:t>‹#›</a:t>
            </a:fld>
            <a:endParaRPr lang="en-US" altLang="zh-CN"/>
          </a:p>
        </p:txBody>
      </p:sp>
    </p:spTree>
    <p:extLst>
      <p:ext uri="{BB962C8B-B14F-4D97-AF65-F5344CB8AC3E}">
        <p14:creationId xmlns:p14="http://schemas.microsoft.com/office/powerpoint/2010/main" val="3602854708"/>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pPr>
              <a:defRPr/>
            </a:pPr>
            <a:fld id="{739ABE72-6F16-47E2-B017-070C0EDA18E3}" type="slidenum">
              <a:rPr lang="en-US" altLang="zh-CN"/>
              <a:pPr>
                <a:defRPr/>
              </a:pPr>
              <a:t>‹#›</a:t>
            </a:fld>
            <a:endParaRPr lang="en-US" altLang="zh-CN"/>
          </a:p>
        </p:txBody>
      </p:sp>
    </p:spTree>
    <p:extLst>
      <p:ext uri="{BB962C8B-B14F-4D97-AF65-F5344CB8AC3E}">
        <p14:creationId xmlns:p14="http://schemas.microsoft.com/office/powerpoint/2010/main" val="95856429"/>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DDF2B4CD-C33C-4ADC-A9C6-3E358C840735}" type="slidenum">
              <a:rPr lang="en-US" altLang="zh-CN"/>
              <a:pPr>
                <a:defRPr/>
              </a:pPr>
              <a:t>‹#›</a:t>
            </a:fld>
            <a:endParaRPr lang="en-US" altLang="zh-CN"/>
          </a:p>
        </p:txBody>
      </p:sp>
    </p:spTree>
    <p:extLst>
      <p:ext uri="{BB962C8B-B14F-4D97-AF65-F5344CB8AC3E}">
        <p14:creationId xmlns:p14="http://schemas.microsoft.com/office/powerpoint/2010/main" val="2374043738"/>
      </p:ext>
    </p:extLst>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a:ln/>
        </p:spPr>
        <p:txBody>
          <a:bodyPr/>
          <a:lstStyle>
            <a:lvl1pPr>
              <a:defRPr/>
            </a:lvl1pPr>
          </a:lstStyle>
          <a:p>
            <a:pPr>
              <a:defRPr/>
            </a:pPr>
            <a:fld id="{58D116CC-E3A0-486F-AE58-1DAF913EC9F8}" type="slidenum">
              <a:rPr lang="en-US" altLang="zh-CN"/>
              <a:pPr>
                <a:defRPr/>
              </a:pPr>
              <a:t>‹#›</a:t>
            </a:fld>
            <a:endParaRPr lang="en-US" altLang="zh-CN"/>
          </a:p>
        </p:txBody>
      </p:sp>
    </p:spTree>
    <p:extLst>
      <p:ext uri="{BB962C8B-B14F-4D97-AF65-F5344CB8AC3E}">
        <p14:creationId xmlns:p14="http://schemas.microsoft.com/office/powerpoint/2010/main" val="1075624754"/>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9684"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endParaRPr>
          </a:p>
        </p:txBody>
      </p:sp>
      <p:sp>
        <p:nvSpPr>
          <p:cNvPr id="199685" name="Line 5"/>
          <p:cNvSpPr>
            <a:spLocks noChangeShapeType="1"/>
          </p:cNvSpPr>
          <p:nvPr/>
        </p:nvSpPr>
        <p:spPr bwMode="auto">
          <a:xfrm flipV="1">
            <a:off x="609600" y="6597650"/>
            <a:ext cx="7924800" cy="0"/>
          </a:xfrm>
          <a:prstGeom prst="line">
            <a:avLst/>
          </a:prstGeom>
          <a:noFill/>
          <a:ln w="3175">
            <a:solidFill>
              <a:schemeClr val="accent2"/>
            </a:solidFill>
            <a:round/>
            <a:headEnd/>
            <a:tailEnd/>
          </a:ln>
          <a:effectLst/>
        </p:spPr>
        <p:txBody>
          <a:bodyPr/>
          <a:lstStyle/>
          <a:p>
            <a:pPr>
              <a:defRPr/>
            </a:pPr>
            <a:endParaRPr lang="zh-CN" altLang="en-US">
              <a:ea typeface="宋体" pitchFamily="2" charset="-122"/>
            </a:endParaRPr>
          </a:p>
        </p:txBody>
      </p:sp>
      <p:sp>
        <p:nvSpPr>
          <p:cNvPr id="199686"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99687"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199688"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58FE7E17-F928-4AB9-AA23-4EB59DBEA68B}" type="slidenum">
              <a:rPr lang="en-US" altLang="zh-CN"/>
              <a:pPr>
                <a:defRPr/>
              </a:pPr>
              <a:t>‹#›</a:t>
            </a:fld>
            <a:endParaRPr lang="en-US" altLang="zh-CN"/>
          </a:p>
        </p:txBody>
      </p:sp>
      <p:graphicFrame>
        <p:nvGraphicFramePr>
          <p:cNvPr id="1026" name="Object 9"/>
          <p:cNvGraphicFramePr>
            <a:graphicFrameLocks noChangeAspect="1"/>
          </p:cNvGraphicFramePr>
          <p:nvPr userDrawn="1"/>
        </p:nvGraphicFramePr>
        <p:xfrm>
          <a:off x="6372225" y="260350"/>
          <a:ext cx="2438400" cy="641350"/>
        </p:xfrm>
        <a:graphic>
          <a:graphicData uri="http://schemas.openxmlformats.org/presentationml/2006/ole">
            <mc:AlternateContent xmlns:mc="http://schemas.openxmlformats.org/markup-compatibility/2006">
              <mc:Choice xmlns:v="urn:schemas-microsoft-com:vml" Requires="v">
                <p:oleObj spid="_x0000_s1049" r:id="rId16" imgW="2971429" imgH="781159" progId="Paint.Picture">
                  <p:embed/>
                </p:oleObj>
              </mc:Choice>
              <mc:Fallback>
                <p:oleObj r:id="rId16" imgW="2971429" imgH="781159" progId="Paint.Picture">
                  <p:embed/>
                  <p:pic>
                    <p:nvPicPr>
                      <p:cNvPr id="0" name="Object 9"/>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2225" y="260350"/>
                        <a:ext cx="24384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91"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2" r:id="rId13"/>
  </p:sldLayoutIdLst>
  <p:transition>
    <p:blinds dir="vert"/>
  </p:transition>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8.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9.wmf"/><Relationship Id="rId4"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3.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6.wmf"/><Relationship Id="rId5" Type="http://schemas.openxmlformats.org/officeDocument/2006/relationships/image" Target="../media/image10.wmf"/><Relationship Id="rId10" Type="http://schemas.openxmlformats.org/officeDocument/2006/relationships/image" Target="../media/image11.wmf"/><Relationship Id="rId4" Type="http://schemas.openxmlformats.org/officeDocument/2006/relationships/oleObject" Target="../embeddings/oleObject9.bin"/><Relationship Id="rId9"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25.xml"/><Relationship Id="rId7" Type="http://schemas.openxmlformats.org/officeDocument/2006/relationships/image" Target="../media/image13.wmf"/><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3.bin"/><Relationship Id="rId11" Type="http://schemas.openxmlformats.org/officeDocument/2006/relationships/oleObject" Target="../embeddings/oleObject15.bin"/><Relationship Id="rId5" Type="http://schemas.openxmlformats.org/officeDocument/2006/relationships/image" Target="../media/image12.wmf"/><Relationship Id="rId10" Type="http://schemas.openxmlformats.org/officeDocument/2006/relationships/image" Target="../media/image5.wmf"/><Relationship Id="rId4" Type="http://schemas.openxmlformats.org/officeDocument/2006/relationships/oleObject" Target="../embeddings/oleObject12.bin"/><Relationship Id="rId9"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3"/>
          <p:cNvSpPr>
            <a:spLocks noGrp="1"/>
          </p:cNvSpPr>
          <p:nvPr>
            <p:ph type="ctrTitle"/>
          </p:nvPr>
        </p:nvSpPr>
        <p:spPr>
          <a:xfrm>
            <a:off x="1785938" y="1214438"/>
            <a:ext cx="6672262" cy="1470025"/>
          </a:xfrm>
        </p:spPr>
        <p:txBody>
          <a:bodyPr/>
          <a:lstStyle/>
          <a:p>
            <a:pPr eaLnBrk="1" hangingPunct="1"/>
            <a:r>
              <a:rPr lang="en-US" altLang="zh-CN" smtClean="0"/>
              <a:t>Network Security</a:t>
            </a:r>
            <a:endParaRPr lang="zh-CN" altLang="en-US" smtClean="0"/>
          </a:p>
        </p:txBody>
      </p:sp>
      <p:pic>
        <p:nvPicPr>
          <p:cNvPr id="12291"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5250" y="5286375"/>
            <a:ext cx="10795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Line 2"/>
          <p:cNvSpPr>
            <a:spLocks noChangeShapeType="1"/>
          </p:cNvSpPr>
          <p:nvPr/>
        </p:nvSpPr>
        <p:spPr bwMode="auto">
          <a:xfrm>
            <a:off x="2047875" y="3748088"/>
            <a:ext cx="1392238" cy="0"/>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 name="Line 3"/>
          <p:cNvSpPr>
            <a:spLocks noChangeShapeType="1"/>
          </p:cNvSpPr>
          <p:nvPr/>
        </p:nvSpPr>
        <p:spPr bwMode="auto">
          <a:xfrm flipV="1">
            <a:off x="4459288" y="3748088"/>
            <a:ext cx="2200275" cy="11112"/>
          </a:xfrm>
          <a:prstGeom prst="line">
            <a:avLst/>
          </a:prstGeom>
          <a:noFill/>
          <a:ln w="3810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 name="Text Box 4"/>
          <p:cNvSpPr txBox="1">
            <a:spLocks noChangeArrowheads="1"/>
          </p:cNvSpPr>
          <p:nvPr/>
        </p:nvSpPr>
        <p:spPr bwMode="auto">
          <a:xfrm>
            <a:off x="8064500" y="3568700"/>
            <a:ext cx="1044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明文 </a:t>
            </a:r>
            <a:r>
              <a:rPr kumimoji="1" lang="en-US" altLang="zh-CN" sz="2000" i="1">
                <a:solidFill>
                  <a:schemeClr val="tx2"/>
                </a:solidFill>
                <a:latin typeface="Arial" charset="0"/>
                <a:ea typeface="黑体" pitchFamily="2" charset="-122"/>
              </a:rPr>
              <a:t>X</a:t>
            </a:r>
            <a:r>
              <a:rPr kumimoji="1" lang="en-US" altLang="zh-CN" sz="3200">
                <a:solidFill>
                  <a:schemeClr val="tx2"/>
                </a:solidFill>
                <a:latin typeface="Arial" charset="0"/>
                <a:ea typeface="黑体" pitchFamily="2" charset="-122"/>
              </a:rPr>
              <a:t> </a:t>
            </a:r>
          </a:p>
        </p:txBody>
      </p:sp>
      <p:sp>
        <p:nvSpPr>
          <p:cNvPr id="4102" name="Freeform 5"/>
          <p:cNvSpPr>
            <a:spLocks/>
          </p:cNvSpPr>
          <p:nvPr/>
        </p:nvSpPr>
        <p:spPr bwMode="auto">
          <a:xfrm>
            <a:off x="785813" y="3308350"/>
            <a:ext cx="349250" cy="4540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rgbClr val="333399"/>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3" name="Text Box 6"/>
          <p:cNvSpPr txBox="1">
            <a:spLocks noChangeArrowheads="1"/>
          </p:cNvSpPr>
          <p:nvPr/>
        </p:nvSpPr>
        <p:spPr bwMode="auto">
          <a:xfrm>
            <a:off x="2986088" y="2097088"/>
            <a:ext cx="690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截获</a:t>
            </a:r>
          </a:p>
        </p:txBody>
      </p:sp>
      <p:sp>
        <p:nvSpPr>
          <p:cNvPr id="4104" name="Freeform 7"/>
          <p:cNvSpPr>
            <a:spLocks/>
          </p:cNvSpPr>
          <p:nvPr/>
        </p:nvSpPr>
        <p:spPr bwMode="auto">
          <a:xfrm flipH="1" flipV="1">
            <a:off x="1690688" y="2971800"/>
            <a:ext cx="79375" cy="420688"/>
          </a:xfrm>
          <a:custGeom>
            <a:avLst/>
            <a:gdLst>
              <a:gd name="T0" fmla="*/ 0 w 1"/>
              <a:gd name="T1" fmla="*/ 2147483647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5" name="Line 8"/>
          <p:cNvSpPr>
            <a:spLocks noChangeShapeType="1"/>
          </p:cNvSpPr>
          <p:nvPr/>
        </p:nvSpPr>
        <p:spPr bwMode="auto">
          <a:xfrm rot="-5400000">
            <a:off x="4121150" y="3101975"/>
            <a:ext cx="977900" cy="0"/>
          </a:xfrm>
          <a:prstGeom prst="line">
            <a:avLst/>
          </a:prstGeom>
          <a:noFill/>
          <a:ln w="57150">
            <a:solidFill>
              <a:srgbClr val="333399"/>
            </a:solidFill>
            <a:prstDash val="sysDot"/>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6" name="Freeform 9"/>
          <p:cNvSpPr>
            <a:spLocks/>
          </p:cNvSpPr>
          <p:nvPr/>
        </p:nvSpPr>
        <p:spPr bwMode="auto">
          <a:xfrm flipH="1" flipV="1">
            <a:off x="7202488" y="2971800"/>
            <a:ext cx="79375" cy="420688"/>
          </a:xfrm>
          <a:custGeom>
            <a:avLst/>
            <a:gdLst>
              <a:gd name="T0" fmla="*/ 0 w 1"/>
              <a:gd name="T1" fmla="*/ 2147483647 h 314"/>
              <a:gd name="T2" fmla="*/ 0 w 1"/>
              <a:gd name="T3" fmla="*/ 0 h 314"/>
              <a:gd name="T4" fmla="*/ 0 60000 65536"/>
              <a:gd name="T5" fmla="*/ 0 60000 65536"/>
              <a:gd name="T6" fmla="*/ 0 w 1"/>
              <a:gd name="T7" fmla="*/ 0 h 314"/>
              <a:gd name="T8" fmla="*/ 1 w 1"/>
              <a:gd name="T9" fmla="*/ 314 h 314"/>
            </a:gdLst>
            <a:ahLst/>
            <a:cxnLst>
              <a:cxn ang="T4">
                <a:pos x="T0" y="T1"/>
              </a:cxn>
              <a:cxn ang="T5">
                <a:pos x="T2" y="T3"/>
              </a:cxn>
            </a:cxnLst>
            <a:rect l="T6" t="T7" r="T8" b="T9"/>
            <a:pathLst>
              <a:path w="1" h="314">
                <a:moveTo>
                  <a:pt x="0" y="314"/>
                </a:moveTo>
                <a:lnTo>
                  <a:pt x="0"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7" name="Freeform 10"/>
          <p:cNvSpPr>
            <a:spLocks/>
          </p:cNvSpPr>
          <p:nvPr/>
        </p:nvSpPr>
        <p:spPr bwMode="auto">
          <a:xfrm rot="-5400000">
            <a:off x="8031163" y="3362325"/>
            <a:ext cx="219075" cy="57467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8" name="Text Box 11"/>
          <p:cNvSpPr txBox="1">
            <a:spLocks noChangeArrowheads="1"/>
          </p:cNvSpPr>
          <p:nvPr/>
        </p:nvSpPr>
        <p:spPr bwMode="auto">
          <a:xfrm>
            <a:off x="5580063" y="3357563"/>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密文 </a:t>
            </a:r>
            <a:r>
              <a:rPr kumimoji="1" lang="en-US" altLang="zh-CN" sz="2000" i="1">
                <a:solidFill>
                  <a:schemeClr val="tx2"/>
                </a:solidFill>
                <a:latin typeface="Arial" charset="0"/>
                <a:ea typeface="黑体" pitchFamily="2" charset="-122"/>
              </a:rPr>
              <a:t>Y</a:t>
            </a:r>
          </a:p>
        </p:txBody>
      </p:sp>
      <p:sp>
        <p:nvSpPr>
          <p:cNvPr id="4109" name="Rectangle 12"/>
          <p:cNvSpPr>
            <a:spLocks noGrp="1" noChangeArrowheads="1"/>
          </p:cNvSpPr>
          <p:nvPr>
            <p:ph type="title"/>
          </p:nvPr>
        </p:nvSpPr>
        <p:spPr/>
        <p:txBody>
          <a:bodyPr/>
          <a:lstStyle/>
          <a:p>
            <a:pPr eaLnBrk="1" hangingPunct="1"/>
            <a:r>
              <a:rPr lang="zh-CN" altLang="en-US" smtClean="0"/>
              <a:t>一般的数据加密模型 </a:t>
            </a:r>
          </a:p>
        </p:txBody>
      </p:sp>
      <p:sp>
        <p:nvSpPr>
          <p:cNvPr id="4110" name="Text Box 13"/>
          <p:cNvSpPr txBox="1">
            <a:spLocks noChangeArrowheads="1"/>
          </p:cNvSpPr>
          <p:nvPr/>
        </p:nvSpPr>
        <p:spPr bwMode="auto">
          <a:xfrm>
            <a:off x="241300" y="227647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加密密钥 </a:t>
            </a:r>
            <a:r>
              <a:rPr kumimoji="1" lang="en-US" altLang="zh-CN" sz="2000" i="1">
                <a:solidFill>
                  <a:schemeClr val="tx2"/>
                </a:solidFill>
                <a:latin typeface="Arial" charset="0"/>
                <a:ea typeface="黑体" pitchFamily="2" charset="-122"/>
              </a:rPr>
              <a:t>K</a:t>
            </a:r>
          </a:p>
        </p:txBody>
      </p:sp>
      <p:sp>
        <p:nvSpPr>
          <p:cNvPr id="4111" name="Text Box 14"/>
          <p:cNvSpPr txBox="1">
            <a:spLocks noChangeArrowheads="1"/>
          </p:cNvSpPr>
          <p:nvPr/>
        </p:nvSpPr>
        <p:spPr bwMode="auto">
          <a:xfrm>
            <a:off x="133350" y="3748088"/>
            <a:ext cx="8953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明文 </a:t>
            </a:r>
            <a:r>
              <a:rPr kumimoji="1" lang="en-US" altLang="zh-CN" sz="2000" i="1">
                <a:solidFill>
                  <a:schemeClr val="tx2"/>
                </a:solidFill>
                <a:latin typeface="Arial" charset="0"/>
                <a:ea typeface="黑体" pitchFamily="2" charset="-122"/>
              </a:rPr>
              <a:t>X</a:t>
            </a:r>
          </a:p>
        </p:txBody>
      </p:sp>
      <p:sp>
        <p:nvSpPr>
          <p:cNvPr id="4112" name="Text Box 15"/>
          <p:cNvSpPr txBox="1">
            <a:spLocks noChangeArrowheads="1"/>
          </p:cNvSpPr>
          <p:nvPr/>
        </p:nvSpPr>
        <p:spPr bwMode="auto">
          <a:xfrm>
            <a:off x="2416175" y="3357563"/>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密文 </a:t>
            </a:r>
            <a:r>
              <a:rPr kumimoji="1" lang="en-US" altLang="zh-CN" sz="2000" i="1">
                <a:solidFill>
                  <a:schemeClr val="tx2"/>
                </a:solidFill>
                <a:latin typeface="Arial" charset="0"/>
                <a:ea typeface="黑体" pitchFamily="2" charset="-122"/>
              </a:rPr>
              <a:t>Y</a:t>
            </a:r>
          </a:p>
        </p:txBody>
      </p:sp>
      <p:sp>
        <p:nvSpPr>
          <p:cNvPr id="4113" name="Text Box 16"/>
          <p:cNvSpPr txBox="1">
            <a:spLocks noChangeArrowheads="1"/>
          </p:cNvSpPr>
          <p:nvPr/>
        </p:nvSpPr>
        <p:spPr bwMode="auto">
          <a:xfrm>
            <a:off x="4197350" y="2235200"/>
            <a:ext cx="9445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截取者</a:t>
            </a:r>
          </a:p>
        </p:txBody>
      </p:sp>
      <p:sp>
        <p:nvSpPr>
          <p:cNvPr id="4114" name="Rectangle 17"/>
          <p:cNvSpPr>
            <a:spLocks noChangeArrowheads="1"/>
          </p:cNvSpPr>
          <p:nvPr/>
        </p:nvSpPr>
        <p:spPr bwMode="auto">
          <a:xfrm>
            <a:off x="3552825" y="2541588"/>
            <a:ext cx="354013" cy="358775"/>
          </a:xfrm>
          <a:prstGeom prst="rect">
            <a:avLst/>
          </a:prstGeom>
          <a:solidFill>
            <a:srgbClr val="FF6699"/>
          </a:solidFill>
          <a:ln w="12700">
            <a:solidFill>
              <a:schemeClr val="tx1"/>
            </a:solidFill>
            <a:miter lim="800000"/>
            <a:headEnd/>
            <a:tailEnd/>
          </a:ln>
        </p:spPr>
        <p:txBody>
          <a:bodyPr wrap="none" anchor="ctr"/>
          <a:lstStyle/>
          <a:p>
            <a:endParaRPr lang="zh-CN" altLang="en-US"/>
          </a:p>
        </p:txBody>
      </p:sp>
      <p:sp>
        <p:nvSpPr>
          <p:cNvPr id="4115" name="Rectangle 18"/>
          <p:cNvSpPr>
            <a:spLocks noChangeArrowheads="1"/>
          </p:cNvSpPr>
          <p:nvPr/>
        </p:nvSpPr>
        <p:spPr bwMode="auto">
          <a:xfrm>
            <a:off x="5224463" y="2541588"/>
            <a:ext cx="354012" cy="358775"/>
          </a:xfrm>
          <a:prstGeom prst="rect">
            <a:avLst/>
          </a:prstGeom>
          <a:solidFill>
            <a:srgbClr val="FF6699"/>
          </a:solidFill>
          <a:ln w="12700">
            <a:solidFill>
              <a:schemeClr val="tx1"/>
            </a:solidFill>
            <a:miter lim="800000"/>
            <a:headEnd/>
            <a:tailEnd/>
          </a:ln>
        </p:spPr>
        <p:txBody>
          <a:bodyPr wrap="none" anchor="ctr"/>
          <a:lstStyle/>
          <a:p>
            <a:endParaRPr lang="zh-CN" altLang="en-US"/>
          </a:p>
        </p:txBody>
      </p:sp>
      <p:sp>
        <p:nvSpPr>
          <p:cNvPr id="4116" name="Line 19"/>
          <p:cNvSpPr>
            <a:spLocks noChangeShapeType="1"/>
          </p:cNvSpPr>
          <p:nvPr/>
        </p:nvSpPr>
        <p:spPr bwMode="auto">
          <a:xfrm>
            <a:off x="3197225" y="2720975"/>
            <a:ext cx="1063625" cy="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7" name="Line 20"/>
          <p:cNvSpPr>
            <a:spLocks noChangeShapeType="1"/>
          </p:cNvSpPr>
          <p:nvPr/>
        </p:nvSpPr>
        <p:spPr bwMode="auto">
          <a:xfrm flipV="1">
            <a:off x="3729038" y="2159000"/>
            <a:ext cx="0" cy="561975"/>
          </a:xfrm>
          <a:prstGeom prst="line">
            <a:avLst/>
          </a:prstGeom>
          <a:noFill/>
          <a:ln w="19050">
            <a:solidFill>
              <a:srgbClr val="333399"/>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8" name="Freeform 21"/>
          <p:cNvSpPr>
            <a:spLocks/>
          </p:cNvSpPr>
          <p:nvPr/>
        </p:nvSpPr>
        <p:spPr bwMode="auto">
          <a:xfrm>
            <a:off x="4914900" y="2138363"/>
            <a:ext cx="427038" cy="574675"/>
          </a:xfrm>
          <a:custGeom>
            <a:avLst/>
            <a:gdLst>
              <a:gd name="T0" fmla="*/ 0 w 290"/>
              <a:gd name="T1" fmla="*/ 2147483647 h 385"/>
              <a:gd name="T2" fmla="*/ 2147483647 w 290"/>
              <a:gd name="T3" fmla="*/ 2147483647 h 385"/>
              <a:gd name="T4" fmla="*/ 2147483647 w 290"/>
              <a:gd name="T5" fmla="*/ 2147483647 h 385"/>
              <a:gd name="T6" fmla="*/ 2147483647 w 290"/>
              <a:gd name="T7" fmla="*/ 2147483647 h 385"/>
              <a:gd name="T8" fmla="*/ 2147483647 w 290"/>
              <a:gd name="T9" fmla="*/ 2147483647 h 385"/>
              <a:gd name="T10" fmla="*/ 2147483647 w 290"/>
              <a:gd name="T11" fmla="*/ 2147483647 h 385"/>
              <a:gd name="T12" fmla="*/ 2147483647 w 290"/>
              <a:gd name="T13" fmla="*/ 0 h 385"/>
              <a:gd name="T14" fmla="*/ 0 60000 65536"/>
              <a:gd name="T15" fmla="*/ 0 60000 65536"/>
              <a:gd name="T16" fmla="*/ 0 60000 65536"/>
              <a:gd name="T17" fmla="*/ 0 60000 65536"/>
              <a:gd name="T18" fmla="*/ 0 60000 65536"/>
              <a:gd name="T19" fmla="*/ 0 60000 65536"/>
              <a:gd name="T20" fmla="*/ 0 60000 65536"/>
              <a:gd name="T21" fmla="*/ 0 w 290"/>
              <a:gd name="T22" fmla="*/ 0 h 385"/>
              <a:gd name="T23" fmla="*/ 290 w 290"/>
              <a:gd name="T24" fmla="*/ 385 h 3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a:solidFill>
              <a:srgbClr val="333399"/>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19" name="Freeform 22"/>
          <p:cNvSpPr>
            <a:spLocks/>
          </p:cNvSpPr>
          <p:nvPr/>
        </p:nvSpPr>
        <p:spPr bwMode="auto">
          <a:xfrm>
            <a:off x="5483225" y="2133600"/>
            <a:ext cx="428625" cy="577850"/>
          </a:xfrm>
          <a:custGeom>
            <a:avLst/>
            <a:gdLst>
              <a:gd name="T0" fmla="*/ 2147483647 w 290"/>
              <a:gd name="T1" fmla="*/ 2147483647 h 387"/>
              <a:gd name="T2" fmla="*/ 2147483647 w 290"/>
              <a:gd name="T3" fmla="*/ 2147483647 h 387"/>
              <a:gd name="T4" fmla="*/ 2147483647 w 290"/>
              <a:gd name="T5" fmla="*/ 2147483647 h 387"/>
              <a:gd name="T6" fmla="*/ 2147483647 w 290"/>
              <a:gd name="T7" fmla="*/ 2147483647 h 387"/>
              <a:gd name="T8" fmla="*/ 2147483647 w 290"/>
              <a:gd name="T9" fmla="*/ 2147483647 h 387"/>
              <a:gd name="T10" fmla="*/ 2147483647 w 290"/>
              <a:gd name="T11" fmla="*/ 2147483647 h 387"/>
              <a:gd name="T12" fmla="*/ 2147483647 w 290"/>
              <a:gd name="T13" fmla="*/ 0 h 387"/>
              <a:gd name="T14" fmla="*/ 0 60000 65536"/>
              <a:gd name="T15" fmla="*/ 0 60000 65536"/>
              <a:gd name="T16" fmla="*/ 0 60000 65536"/>
              <a:gd name="T17" fmla="*/ 0 60000 65536"/>
              <a:gd name="T18" fmla="*/ 0 60000 65536"/>
              <a:gd name="T19" fmla="*/ 0 60000 65536"/>
              <a:gd name="T20" fmla="*/ 0 60000 65536"/>
              <a:gd name="T21" fmla="*/ 0 w 290"/>
              <a:gd name="T22" fmla="*/ 0 h 387"/>
              <a:gd name="T23" fmla="*/ 290 w 290"/>
              <a:gd name="T24" fmla="*/ 387 h 3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a:solidFill>
              <a:srgbClr val="333399"/>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0" name="Text Box 23"/>
          <p:cNvSpPr txBox="1">
            <a:spLocks noChangeArrowheads="1"/>
          </p:cNvSpPr>
          <p:nvPr/>
        </p:nvSpPr>
        <p:spPr bwMode="auto">
          <a:xfrm>
            <a:off x="5689600" y="210820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篡改</a:t>
            </a:r>
          </a:p>
        </p:txBody>
      </p:sp>
      <p:sp>
        <p:nvSpPr>
          <p:cNvPr id="4121" name="Oval 24"/>
          <p:cNvSpPr>
            <a:spLocks noChangeArrowheads="1"/>
          </p:cNvSpPr>
          <p:nvPr/>
        </p:nvSpPr>
        <p:spPr bwMode="auto">
          <a:xfrm>
            <a:off x="3694113" y="2676525"/>
            <a:ext cx="69850" cy="71438"/>
          </a:xfrm>
          <a:prstGeom prst="ellipse">
            <a:avLst/>
          </a:prstGeom>
          <a:solidFill>
            <a:schemeClr val="tx1"/>
          </a:solidFill>
          <a:ln w="9525">
            <a:solidFill>
              <a:schemeClr val="tx1"/>
            </a:solidFill>
            <a:round/>
            <a:headEnd/>
            <a:tailEnd/>
          </a:ln>
        </p:spPr>
        <p:txBody>
          <a:bodyPr wrap="none" anchor="ctr"/>
          <a:lstStyle/>
          <a:p>
            <a:endParaRPr lang="zh-CN" altLang="en-US"/>
          </a:p>
        </p:txBody>
      </p:sp>
      <p:pic>
        <p:nvPicPr>
          <p:cNvPr id="4122"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547813" y="2509837"/>
            <a:ext cx="5032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4123" name="Text Box 26"/>
          <p:cNvSpPr txBox="1">
            <a:spLocks noChangeArrowheads="1"/>
          </p:cNvSpPr>
          <p:nvPr/>
        </p:nvSpPr>
        <p:spPr bwMode="auto">
          <a:xfrm>
            <a:off x="168275" y="280987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tx2"/>
                </a:solidFill>
                <a:latin typeface="Arial" charset="0"/>
                <a:ea typeface="黑体" pitchFamily="2" charset="-122"/>
              </a:rPr>
              <a:t>A</a:t>
            </a:r>
          </a:p>
        </p:txBody>
      </p:sp>
      <p:sp>
        <p:nvSpPr>
          <p:cNvPr id="4124" name="Text Box 27"/>
          <p:cNvSpPr txBox="1">
            <a:spLocks noChangeArrowheads="1"/>
          </p:cNvSpPr>
          <p:nvPr/>
        </p:nvSpPr>
        <p:spPr bwMode="auto">
          <a:xfrm>
            <a:off x="8640763" y="280987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000">
                <a:solidFill>
                  <a:schemeClr val="tx2"/>
                </a:solidFill>
                <a:latin typeface="Arial" charset="0"/>
                <a:ea typeface="黑体" pitchFamily="2" charset="-122"/>
              </a:rPr>
              <a:t>B</a:t>
            </a:r>
          </a:p>
        </p:txBody>
      </p:sp>
      <p:graphicFrame>
        <p:nvGraphicFramePr>
          <p:cNvPr id="4098" name="Object 28"/>
          <p:cNvGraphicFramePr>
            <a:graphicFrameLocks noChangeAspect="1"/>
          </p:cNvGraphicFramePr>
          <p:nvPr/>
        </p:nvGraphicFramePr>
        <p:xfrm>
          <a:off x="3359150" y="3082925"/>
          <a:ext cx="2293938" cy="1498600"/>
        </p:xfrm>
        <a:graphic>
          <a:graphicData uri="http://schemas.openxmlformats.org/presentationml/2006/ole">
            <mc:AlternateContent xmlns:mc="http://schemas.openxmlformats.org/markup-compatibility/2006">
              <mc:Choice xmlns:v="urn:schemas-microsoft-com:vml" Requires="v">
                <p:oleObj spid="_x0000_s4199" name="VISIO" r:id="rId5" imgW="1689840" imgH="964440" progId="Visio.Drawing.6">
                  <p:embed/>
                </p:oleObj>
              </mc:Choice>
              <mc:Fallback>
                <p:oleObj name="VISIO" r:id="rId5" imgW="1689840" imgH="964440" progId="Visio.Drawing.6">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0" y="3082925"/>
                        <a:ext cx="2293938" cy="149860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4125" name="Group 29"/>
          <p:cNvGrpSpPr>
            <a:grpSpLocks/>
          </p:cNvGrpSpPr>
          <p:nvPr/>
        </p:nvGrpSpPr>
        <p:grpSpPr bwMode="auto">
          <a:xfrm>
            <a:off x="461963" y="2949575"/>
            <a:ext cx="574675" cy="620713"/>
            <a:chOff x="921" y="2412"/>
            <a:chExt cx="284" cy="265"/>
          </a:xfrm>
        </p:grpSpPr>
        <p:grpSp>
          <p:nvGrpSpPr>
            <p:cNvPr id="4158" name="Group 30"/>
            <p:cNvGrpSpPr>
              <a:grpSpLocks/>
            </p:cNvGrpSpPr>
            <p:nvPr/>
          </p:nvGrpSpPr>
          <p:grpSpPr bwMode="auto">
            <a:xfrm>
              <a:off x="928" y="2417"/>
              <a:ext cx="277" cy="260"/>
              <a:chOff x="928" y="2417"/>
              <a:chExt cx="277" cy="260"/>
            </a:xfrm>
          </p:grpSpPr>
          <p:sp>
            <p:nvSpPr>
              <p:cNvPr id="4172" name="Freeform 3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3" name="Freeform 3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4" name="Freeform 3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5" name="Freeform 3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6" name="Rectangle 3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77" name="Rectangle 3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78" name="Rectangle 3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79" name="Line 38"/>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80" name="Group 39"/>
              <p:cNvGrpSpPr>
                <a:grpSpLocks/>
              </p:cNvGrpSpPr>
              <p:nvPr/>
            </p:nvGrpSpPr>
            <p:grpSpPr bwMode="auto">
              <a:xfrm>
                <a:off x="928" y="2639"/>
                <a:ext cx="277" cy="38"/>
                <a:chOff x="928" y="2639"/>
                <a:chExt cx="277" cy="38"/>
              </a:xfrm>
            </p:grpSpPr>
            <p:sp>
              <p:nvSpPr>
                <p:cNvPr id="4181" name="Freeform 4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82" name="Freeform 4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83" name="Rectangle 4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4159" name="Group 43"/>
            <p:cNvGrpSpPr>
              <a:grpSpLocks/>
            </p:cNvGrpSpPr>
            <p:nvPr/>
          </p:nvGrpSpPr>
          <p:grpSpPr bwMode="auto">
            <a:xfrm>
              <a:off x="921" y="2412"/>
              <a:ext cx="277" cy="261"/>
              <a:chOff x="921" y="2412"/>
              <a:chExt cx="277" cy="261"/>
            </a:xfrm>
          </p:grpSpPr>
          <p:sp>
            <p:nvSpPr>
              <p:cNvPr id="4160" name="Freeform 4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1" name="Freeform 4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2" name="Freeform 4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3" name="Freeform 4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64" name="Rectangle 4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65" name="Rectangle 4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66" name="Rectangle 5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67" name="Line 51"/>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68" name="Group 52"/>
              <p:cNvGrpSpPr>
                <a:grpSpLocks/>
              </p:cNvGrpSpPr>
              <p:nvPr/>
            </p:nvGrpSpPr>
            <p:grpSpPr bwMode="auto">
              <a:xfrm>
                <a:off x="921" y="2635"/>
                <a:ext cx="277" cy="38"/>
                <a:chOff x="921" y="2635"/>
                <a:chExt cx="277" cy="38"/>
              </a:xfrm>
            </p:grpSpPr>
            <p:sp>
              <p:nvSpPr>
                <p:cNvPr id="4169" name="Freeform 5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0" name="Freeform 5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71" name="Rectangle 5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4126" name="Rectangle 56"/>
          <p:cNvSpPr>
            <a:spLocks noChangeArrowheads="1"/>
          </p:cNvSpPr>
          <p:nvPr/>
        </p:nvSpPr>
        <p:spPr bwMode="auto">
          <a:xfrm>
            <a:off x="1135063" y="3402013"/>
            <a:ext cx="1276350" cy="715962"/>
          </a:xfrm>
          <a:prstGeom prst="rect">
            <a:avLst/>
          </a:prstGeom>
          <a:solidFill>
            <a:srgbClr val="FFCCFF"/>
          </a:solidFill>
          <a:ln w="12700" algn="ctr">
            <a:solidFill>
              <a:schemeClr val="tx1"/>
            </a:solidFill>
            <a:miter lim="800000"/>
            <a:headEnd/>
            <a:tailEnd/>
          </a:ln>
        </p:spPr>
        <p:txBody>
          <a:bodyPr wrap="none" anchor="ctr"/>
          <a:lstStyle/>
          <a:p>
            <a:pPr algn="ctr"/>
            <a:r>
              <a:rPr kumimoji="1" lang="en-US" altLang="zh-CN" sz="2000" i="1">
                <a:solidFill>
                  <a:schemeClr val="tx2"/>
                </a:solidFill>
                <a:latin typeface="Arial" charset="0"/>
                <a:ea typeface="黑体" pitchFamily="2" charset="-122"/>
              </a:rPr>
              <a:t>E</a:t>
            </a:r>
            <a:r>
              <a:rPr kumimoji="1" lang="en-US" altLang="zh-CN" sz="2000">
                <a:solidFill>
                  <a:schemeClr val="tx2"/>
                </a:solidFill>
                <a:latin typeface="Arial" charset="0"/>
                <a:ea typeface="黑体" pitchFamily="2" charset="-122"/>
              </a:rPr>
              <a:t> </a:t>
            </a:r>
            <a:r>
              <a:rPr kumimoji="1" lang="zh-CN" altLang="en-US" sz="2000">
                <a:solidFill>
                  <a:schemeClr val="tx2"/>
                </a:solidFill>
                <a:latin typeface="Arial" charset="0"/>
                <a:ea typeface="黑体" pitchFamily="2" charset="-122"/>
              </a:rPr>
              <a:t>运算</a:t>
            </a:r>
          </a:p>
          <a:p>
            <a:pPr algn="ctr"/>
            <a:r>
              <a:rPr kumimoji="1" lang="zh-CN" altLang="en-US" sz="2000">
                <a:solidFill>
                  <a:schemeClr val="tx2"/>
                </a:solidFill>
                <a:latin typeface="Arial" charset="0"/>
                <a:ea typeface="黑体" pitchFamily="2" charset="-122"/>
              </a:rPr>
              <a:t>加密算法</a:t>
            </a:r>
          </a:p>
        </p:txBody>
      </p:sp>
      <p:sp>
        <p:nvSpPr>
          <p:cNvPr id="853049" name="Rectangle 57"/>
          <p:cNvSpPr>
            <a:spLocks noChangeArrowheads="1"/>
          </p:cNvSpPr>
          <p:nvPr/>
        </p:nvSpPr>
        <p:spPr bwMode="auto">
          <a:xfrm>
            <a:off x="6659563" y="3402013"/>
            <a:ext cx="1277937" cy="71596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000">
                <a:solidFill>
                  <a:schemeClr val="tx2"/>
                </a:solidFill>
                <a:latin typeface="Arial" pitchFamily="34" charset="0"/>
                <a:ea typeface="黑体" pitchFamily="2" charset="-122"/>
              </a:rPr>
              <a:t>D </a:t>
            </a:r>
            <a:r>
              <a:rPr kumimoji="1" lang="zh-CN" altLang="en-US" sz="2000">
                <a:solidFill>
                  <a:schemeClr val="tx2"/>
                </a:solidFill>
                <a:latin typeface="Arial" pitchFamily="34" charset="0"/>
                <a:ea typeface="黑体" pitchFamily="2" charset="-122"/>
              </a:rPr>
              <a:t>运算</a:t>
            </a:r>
          </a:p>
          <a:p>
            <a:pPr algn="ctr">
              <a:defRPr/>
            </a:pPr>
            <a:r>
              <a:rPr kumimoji="1" lang="zh-CN" altLang="en-US" sz="2000">
                <a:solidFill>
                  <a:schemeClr val="tx2"/>
                </a:solidFill>
                <a:latin typeface="Arial" pitchFamily="34" charset="0"/>
                <a:ea typeface="黑体" pitchFamily="2" charset="-122"/>
              </a:rPr>
              <a:t>解密算法</a:t>
            </a:r>
          </a:p>
        </p:txBody>
      </p:sp>
      <p:grpSp>
        <p:nvGrpSpPr>
          <p:cNvPr id="4128" name="Group 58"/>
          <p:cNvGrpSpPr>
            <a:grpSpLocks/>
          </p:cNvGrpSpPr>
          <p:nvPr/>
        </p:nvGrpSpPr>
        <p:grpSpPr bwMode="auto">
          <a:xfrm>
            <a:off x="8156575" y="2924175"/>
            <a:ext cx="574675" cy="620713"/>
            <a:chOff x="921" y="2412"/>
            <a:chExt cx="284" cy="265"/>
          </a:xfrm>
        </p:grpSpPr>
        <p:grpSp>
          <p:nvGrpSpPr>
            <p:cNvPr id="4132" name="Group 59"/>
            <p:cNvGrpSpPr>
              <a:grpSpLocks/>
            </p:cNvGrpSpPr>
            <p:nvPr/>
          </p:nvGrpSpPr>
          <p:grpSpPr bwMode="auto">
            <a:xfrm>
              <a:off x="928" y="2417"/>
              <a:ext cx="277" cy="260"/>
              <a:chOff x="928" y="2417"/>
              <a:chExt cx="277" cy="260"/>
            </a:xfrm>
          </p:grpSpPr>
          <p:sp>
            <p:nvSpPr>
              <p:cNvPr id="4146" name="Freeform 60"/>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7" name="Freeform 6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8" name="Freeform 62"/>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9" name="Freeform 6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0" name="Rectangle 64"/>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51" name="Rectangle 65"/>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52" name="Rectangle 66"/>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53" name="Line 67"/>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54" name="Group 68"/>
              <p:cNvGrpSpPr>
                <a:grpSpLocks/>
              </p:cNvGrpSpPr>
              <p:nvPr/>
            </p:nvGrpSpPr>
            <p:grpSpPr bwMode="auto">
              <a:xfrm>
                <a:off x="928" y="2639"/>
                <a:ext cx="277" cy="38"/>
                <a:chOff x="928" y="2639"/>
                <a:chExt cx="277" cy="38"/>
              </a:xfrm>
            </p:grpSpPr>
            <p:sp>
              <p:nvSpPr>
                <p:cNvPr id="4155" name="Freeform 69"/>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6" name="Freeform 7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57" name="Rectangle 71"/>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4133" name="Group 72"/>
            <p:cNvGrpSpPr>
              <a:grpSpLocks/>
            </p:cNvGrpSpPr>
            <p:nvPr/>
          </p:nvGrpSpPr>
          <p:grpSpPr bwMode="auto">
            <a:xfrm>
              <a:off x="921" y="2412"/>
              <a:ext cx="277" cy="261"/>
              <a:chOff x="921" y="2412"/>
              <a:chExt cx="277" cy="261"/>
            </a:xfrm>
          </p:grpSpPr>
          <p:sp>
            <p:nvSpPr>
              <p:cNvPr id="4134" name="Freeform 73"/>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5" name="Freeform 7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6" name="Freeform 75"/>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7" name="Freeform 7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38" name="Rectangle 77"/>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39" name="Rectangle 78"/>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40" name="Rectangle 79"/>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41" name="Line 80"/>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42" name="Group 81"/>
              <p:cNvGrpSpPr>
                <a:grpSpLocks/>
              </p:cNvGrpSpPr>
              <p:nvPr/>
            </p:nvGrpSpPr>
            <p:grpSpPr bwMode="auto">
              <a:xfrm>
                <a:off x="921" y="2635"/>
                <a:ext cx="277" cy="38"/>
                <a:chOff x="921" y="2635"/>
                <a:chExt cx="277" cy="38"/>
              </a:xfrm>
            </p:grpSpPr>
            <p:sp>
              <p:nvSpPr>
                <p:cNvPr id="4143" name="Freeform 82"/>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4" name="Freeform 8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45" name="Rectangle 84"/>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4129" name="Text Box 85"/>
          <p:cNvSpPr txBox="1">
            <a:spLocks noChangeArrowheads="1"/>
          </p:cNvSpPr>
          <p:nvPr/>
        </p:nvSpPr>
        <p:spPr bwMode="auto">
          <a:xfrm>
            <a:off x="4175125" y="3517900"/>
            <a:ext cx="947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因特网</a:t>
            </a:r>
          </a:p>
        </p:txBody>
      </p:sp>
      <p:sp>
        <p:nvSpPr>
          <p:cNvPr id="4130" name="Text Box 86"/>
          <p:cNvSpPr txBox="1">
            <a:spLocks noChangeArrowheads="1"/>
          </p:cNvSpPr>
          <p:nvPr/>
        </p:nvSpPr>
        <p:spPr bwMode="auto">
          <a:xfrm>
            <a:off x="7318375" y="2276475"/>
            <a:ext cx="14398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chemeClr val="tx2"/>
                </a:solidFill>
                <a:latin typeface="Arial" charset="0"/>
                <a:ea typeface="黑体" pitchFamily="2" charset="-122"/>
              </a:rPr>
              <a:t>解密密钥 </a:t>
            </a:r>
            <a:r>
              <a:rPr kumimoji="1" lang="en-US" altLang="zh-CN" sz="2000" i="1">
                <a:solidFill>
                  <a:schemeClr val="tx2"/>
                </a:solidFill>
                <a:latin typeface="Arial" charset="0"/>
                <a:ea typeface="黑体" pitchFamily="2" charset="-122"/>
              </a:rPr>
              <a:t>K</a:t>
            </a:r>
          </a:p>
        </p:txBody>
      </p:sp>
      <p:pic>
        <p:nvPicPr>
          <p:cNvPr id="4131" name="Picture 8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998494" y="2510631"/>
            <a:ext cx="5032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z="4200" smtClean="0"/>
              <a:t>一些重要概念 </a:t>
            </a:r>
          </a:p>
        </p:txBody>
      </p:sp>
      <p:sp>
        <p:nvSpPr>
          <p:cNvPr id="855043" name="Rectangle 3"/>
          <p:cNvSpPr>
            <a:spLocks noGrp="1" noChangeArrowheads="1"/>
          </p:cNvSpPr>
          <p:nvPr>
            <p:ph type="body" idx="1"/>
          </p:nvPr>
        </p:nvSpPr>
        <p:spPr>
          <a:xfrm>
            <a:off x="544513" y="1916113"/>
            <a:ext cx="8275637" cy="4752975"/>
          </a:xfrm>
        </p:spPr>
        <p:txBody>
          <a:bodyPr/>
          <a:lstStyle/>
          <a:p>
            <a:pPr eaLnBrk="1" hangingPunct="1"/>
            <a:r>
              <a:rPr lang="zh-CN" altLang="en-US" sz="2600" dirty="0" smtClean="0">
                <a:solidFill>
                  <a:schemeClr val="hlink"/>
                </a:solidFill>
              </a:rPr>
              <a:t>密码编码学</a:t>
            </a:r>
            <a:r>
              <a:rPr lang="en-US" altLang="zh-CN" sz="2600" dirty="0" smtClean="0"/>
              <a:t>(cryptography)</a:t>
            </a:r>
            <a:r>
              <a:rPr lang="zh-CN" altLang="en-US" sz="2600" dirty="0" smtClean="0"/>
              <a:t>是密码体制的设计学，而</a:t>
            </a:r>
            <a:r>
              <a:rPr lang="zh-CN" altLang="en-US" sz="2600" dirty="0" smtClean="0">
                <a:solidFill>
                  <a:schemeClr val="hlink"/>
                </a:solidFill>
              </a:rPr>
              <a:t>密码分析学</a:t>
            </a:r>
            <a:r>
              <a:rPr lang="en-US" altLang="zh-CN" sz="2600" dirty="0" smtClean="0"/>
              <a:t>(cryptanalysis)</a:t>
            </a:r>
            <a:r>
              <a:rPr lang="zh-CN" altLang="en-US" sz="2600" dirty="0" smtClean="0"/>
              <a:t>则是在未知密钥的情况下从密文推演出明文或密钥的技术。密码编码学与密码分析学合起来即为</a:t>
            </a:r>
            <a:r>
              <a:rPr lang="zh-CN" altLang="en-US" sz="2600" dirty="0" smtClean="0">
                <a:solidFill>
                  <a:schemeClr val="hlink"/>
                </a:solidFill>
              </a:rPr>
              <a:t>密码学</a:t>
            </a:r>
            <a:r>
              <a:rPr lang="en-US" altLang="zh-CN" sz="2600" dirty="0" smtClean="0"/>
              <a:t>(cryptology)</a:t>
            </a:r>
            <a:r>
              <a:rPr lang="zh-CN" altLang="en-US" sz="2600" dirty="0" smtClean="0"/>
              <a:t>。</a:t>
            </a:r>
          </a:p>
          <a:p>
            <a:pPr eaLnBrk="1" hangingPunct="1"/>
            <a:r>
              <a:rPr lang="zh-CN" altLang="en-US" sz="2600" dirty="0" smtClean="0"/>
              <a:t>如果不论截取者获得了多少密文，但在密文中都没有足够的信息来唯一地确定出对应的明文，则这一密码体制称为</a:t>
            </a:r>
            <a:r>
              <a:rPr lang="zh-CN" altLang="en-US" sz="2600" dirty="0" smtClean="0">
                <a:solidFill>
                  <a:schemeClr val="hlink"/>
                </a:solidFill>
              </a:rPr>
              <a:t>无条件安全的</a:t>
            </a:r>
            <a:r>
              <a:rPr lang="zh-CN" altLang="en-US" sz="2600" dirty="0" smtClean="0"/>
              <a:t>，或称为</a:t>
            </a:r>
            <a:r>
              <a:rPr lang="zh-CN" altLang="en-US" sz="2600" dirty="0" smtClean="0">
                <a:solidFill>
                  <a:schemeClr val="hlink"/>
                </a:solidFill>
              </a:rPr>
              <a:t>理论上是不可破的</a:t>
            </a:r>
            <a:r>
              <a:rPr lang="zh-CN" altLang="en-US" sz="2600" dirty="0" smtClean="0"/>
              <a:t>。</a:t>
            </a:r>
          </a:p>
          <a:p>
            <a:pPr eaLnBrk="1" hangingPunct="1"/>
            <a:r>
              <a:rPr lang="zh-CN" altLang="en-US" sz="2600" dirty="0" smtClean="0"/>
              <a:t>如果密码体制中的密码不能被可使用的计算资源破译，则这一密码体制称为在</a:t>
            </a:r>
            <a:r>
              <a:rPr lang="zh-CN" altLang="en-US" sz="2600" dirty="0" smtClean="0">
                <a:solidFill>
                  <a:schemeClr val="hlink"/>
                </a:solidFill>
              </a:rPr>
              <a:t>计算上是安全的</a:t>
            </a:r>
            <a:r>
              <a:rPr lang="zh-CN" altLang="en-US" sz="2600" dirty="0"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50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50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22531" name="Rectangle 3"/>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itchFamily="2" charset="2"/>
              <a:buChar char="p"/>
            </a:pPr>
            <a:r>
              <a:rPr lang="zh-CN" altLang="en-US" sz="2800" smtClean="0"/>
              <a:t>网络安全问题概述</a:t>
            </a:r>
          </a:p>
          <a:p>
            <a:pPr eaLnBrk="1" hangingPunct="1">
              <a:lnSpc>
                <a:spcPct val="130000"/>
              </a:lnSpc>
              <a:buFont typeface="Wingdings" pitchFamily="2" charset="2"/>
              <a:buChar char="p"/>
            </a:pPr>
            <a:r>
              <a:rPr lang="zh-CN" altLang="en-US" sz="2800" smtClean="0"/>
              <a:t>一般的数据加密模型</a:t>
            </a:r>
          </a:p>
          <a:p>
            <a:pPr eaLnBrk="1" hangingPunct="1">
              <a:lnSpc>
                <a:spcPct val="130000"/>
              </a:lnSpc>
              <a:buFont typeface="Wingdings" pitchFamily="2" charset="2"/>
              <a:buChar char="p"/>
            </a:pPr>
            <a:r>
              <a:rPr lang="zh-CN" altLang="en-US" sz="2800" b="1" smtClean="0">
                <a:solidFill>
                  <a:schemeClr val="hlink"/>
                </a:solidFill>
              </a:rPr>
              <a:t>对称密钥和公钥密码体制</a:t>
            </a:r>
          </a:p>
          <a:p>
            <a:pPr eaLnBrk="1" hangingPunct="1">
              <a:lnSpc>
                <a:spcPct val="130000"/>
              </a:lnSpc>
              <a:buFont typeface="Wingdings" pitchFamily="2" charset="2"/>
              <a:buChar char="p"/>
            </a:pPr>
            <a:r>
              <a:rPr lang="zh-CN" altLang="en-US" sz="2800" smtClean="0"/>
              <a:t>数字签名</a:t>
            </a:r>
          </a:p>
          <a:p>
            <a:pPr eaLnBrk="1" hangingPunct="1">
              <a:lnSpc>
                <a:spcPct val="130000"/>
              </a:lnSpc>
              <a:buFont typeface="Wingdings" pitchFamily="2" charset="2"/>
              <a:buChar char="p"/>
            </a:pPr>
            <a:r>
              <a:rPr lang="zh-CN" altLang="en-US" sz="2800" smtClean="0"/>
              <a:t>防火墙</a:t>
            </a:r>
          </a:p>
          <a:p>
            <a:pPr lvl="1" eaLnBrk="1" hangingPunct="1">
              <a:lnSpc>
                <a:spcPct val="130000"/>
              </a:lnSpc>
              <a:buFont typeface="Wingdings" pitchFamily="2" charset="2"/>
              <a:buChar char="p"/>
            </a:pPr>
            <a:r>
              <a:rPr lang="zh-CN" altLang="en-US" sz="2800" smtClean="0"/>
              <a:t>访问控制列表</a:t>
            </a:r>
            <a:r>
              <a:rPr lang="en-US" altLang="zh-CN" sz="2800" smtClean="0"/>
              <a:t>ACL</a:t>
            </a:r>
          </a:p>
          <a:p>
            <a:pPr eaLnBrk="1" hangingPunct="1">
              <a:lnSpc>
                <a:spcPct val="130000"/>
              </a:lnSpc>
              <a:buFont typeface="Wingdings" pitchFamily="2" charset="2"/>
              <a:buChar char="p"/>
            </a:pPr>
            <a:endParaRPr lang="en-US" altLang="zh-CN" sz="2800" smtClean="0"/>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1188" y="620713"/>
            <a:ext cx="8281987" cy="863600"/>
          </a:xfrm>
        </p:spPr>
        <p:txBody>
          <a:bodyPr/>
          <a:lstStyle/>
          <a:p>
            <a:pPr eaLnBrk="1" hangingPunct="1"/>
            <a:r>
              <a:rPr lang="en-US" altLang="zh-CN" smtClean="0"/>
              <a:t/>
            </a:r>
            <a:br>
              <a:rPr lang="en-US" altLang="zh-CN" smtClean="0"/>
            </a:br>
            <a:r>
              <a:rPr lang="zh-CN" altLang="en-US" sz="3400" smtClean="0"/>
              <a:t>对称密钥密码体制</a:t>
            </a:r>
            <a:r>
              <a:rPr lang="zh-CN" altLang="en-US" smtClean="0"/>
              <a:t> </a:t>
            </a:r>
          </a:p>
        </p:txBody>
      </p:sp>
      <p:sp>
        <p:nvSpPr>
          <p:cNvPr id="857091" name="Rectangle 3"/>
          <p:cNvSpPr>
            <a:spLocks noGrp="1" noChangeArrowheads="1"/>
          </p:cNvSpPr>
          <p:nvPr>
            <p:ph type="body" idx="1"/>
          </p:nvPr>
        </p:nvSpPr>
        <p:spPr>
          <a:xfrm>
            <a:off x="900113" y="1906588"/>
            <a:ext cx="7920037" cy="4475162"/>
          </a:xfrm>
        </p:spPr>
        <p:txBody>
          <a:bodyPr/>
          <a:lstStyle/>
          <a:p>
            <a:pPr eaLnBrk="1" hangingPunct="1"/>
            <a:r>
              <a:rPr lang="zh-CN" altLang="en-US" smtClean="0"/>
              <a:t>所谓常规密钥密码体制，即加密密钥与解密密钥是</a:t>
            </a:r>
            <a:r>
              <a:rPr lang="zh-CN" altLang="en-US" smtClean="0">
                <a:solidFill>
                  <a:schemeClr val="hlink"/>
                </a:solidFill>
              </a:rPr>
              <a:t>相同的</a:t>
            </a:r>
            <a:r>
              <a:rPr lang="zh-CN" altLang="en-US" smtClean="0"/>
              <a:t>密码体制。</a:t>
            </a:r>
          </a:p>
          <a:p>
            <a:pPr eaLnBrk="1" hangingPunct="1"/>
            <a:r>
              <a:rPr lang="zh-CN" altLang="en-US" smtClean="0"/>
              <a:t>这种加密系统又称为</a:t>
            </a:r>
            <a:r>
              <a:rPr lang="zh-CN" altLang="en-US" smtClean="0">
                <a:solidFill>
                  <a:schemeClr val="hlink"/>
                </a:solidFill>
              </a:rPr>
              <a:t>对称密钥系统</a:t>
            </a:r>
            <a:r>
              <a:rPr lang="zh-CN" altLang="en-US" smtClean="0"/>
              <a:t>。</a:t>
            </a:r>
          </a:p>
        </p:txBody>
      </p:sp>
      <p:graphicFrame>
        <p:nvGraphicFramePr>
          <p:cNvPr id="5" name="Group 49"/>
          <p:cNvGraphicFramePr>
            <a:graphicFrameLocks/>
          </p:cNvGraphicFramePr>
          <p:nvPr>
            <p:extLst>
              <p:ext uri="{D42A27DB-BD31-4B8C-83A1-F6EECF244321}">
                <p14:modId xmlns:p14="http://schemas.microsoft.com/office/powerpoint/2010/main" val="455408979"/>
              </p:ext>
            </p:extLst>
          </p:nvPr>
        </p:nvGraphicFramePr>
        <p:xfrm>
          <a:off x="323528" y="1772816"/>
          <a:ext cx="8496944" cy="4608512"/>
        </p:xfrm>
        <a:graphic>
          <a:graphicData uri="http://schemas.openxmlformats.org/drawingml/2006/table">
            <a:tbl>
              <a:tblPr/>
              <a:tblGrid>
                <a:gridCol w="1544899">
                  <a:extLst>
                    <a:ext uri="{9D8B030D-6E8A-4147-A177-3AD203B41FA5}">
                      <a16:colId xmlns:a16="http://schemas.microsoft.com/office/drawing/2014/main" val="20000"/>
                    </a:ext>
                  </a:extLst>
                </a:gridCol>
                <a:gridCol w="1366136">
                  <a:extLst>
                    <a:ext uri="{9D8B030D-6E8A-4147-A177-3AD203B41FA5}">
                      <a16:colId xmlns:a16="http://schemas.microsoft.com/office/drawing/2014/main" val="20001"/>
                    </a:ext>
                  </a:extLst>
                </a:gridCol>
                <a:gridCol w="5585909">
                  <a:extLst>
                    <a:ext uri="{9D8B030D-6E8A-4147-A177-3AD203B41FA5}">
                      <a16:colId xmlns:a16="http://schemas.microsoft.com/office/drawing/2014/main" val="20002"/>
                    </a:ext>
                  </a:extLst>
                </a:gridCol>
              </a:tblGrid>
              <a:tr h="596061">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SimSun" pitchFamily="2" charset="-122"/>
                        </a:rPr>
                        <a:t>对称加密算法</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SimSun" pitchFamily="2" charset="-122"/>
                        </a:rPr>
                        <a:t>密钥长度</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200" b="1" i="0" u="none" strike="noStrike" cap="none" normalizeH="0" baseline="0" smtClean="0">
                          <a:ln>
                            <a:noFill/>
                          </a:ln>
                          <a:solidFill>
                            <a:schemeClr val="tx1"/>
                          </a:solidFill>
                          <a:effectLst/>
                          <a:latin typeface="Arial" charset="0"/>
                          <a:ea typeface="SimSun" pitchFamily="2" charset="-122"/>
                        </a:rPr>
                        <a:t>(</a:t>
                      </a:r>
                      <a:r>
                        <a:rPr kumimoji="0" lang="zh-CN" altLang="en-US" sz="1200" b="1" i="0" u="none" strike="noStrike" cap="none" normalizeH="0" baseline="0" smtClean="0">
                          <a:ln>
                            <a:noFill/>
                          </a:ln>
                          <a:solidFill>
                            <a:schemeClr val="tx1"/>
                          </a:solidFill>
                          <a:effectLst/>
                          <a:latin typeface="Arial" charset="0"/>
                          <a:ea typeface="SimSun" pitchFamily="2" charset="-122"/>
                        </a:rPr>
                        <a:t>按位</a:t>
                      </a:r>
                      <a:r>
                        <a:rPr kumimoji="0" lang="en-US" altLang="zh-CN" sz="1200" b="1" i="0" u="none" strike="noStrike" cap="none" normalizeH="0" baseline="0" smtClean="0">
                          <a:ln>
                            <a:noFill/>
                          </a:ln>
                          <a:solidFill>
                            <a:schemeClr val="tx1"/>
                          </a:solidFill>
                          <a:effectLst/>
                          <a:latin typeface="Arial" charset="0"/>
                          <a:ea typeface="SimSun" pitchFamily="2" charset="-122"/>
                        </a:rPr>
                        <a:t>)</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SimSun" pitchFamily="2" charset="-122"/>
                        </a:rPr>
                        <a:t>描述</a:t>
                      </a: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02251">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SimSun" pitchFamily="2" charset="-122"/>
                        </a:rPr>
                        <a:t>DES</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56</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1970</a:t>
                      </a:r>
                      <a:r>
                        <a:rPr kumimoji="0" lang="zh-CN" altLang="en-US" sz="1000" b="0" i="0" u="none" strike="noStrike" cap="none" normalizeH="0" baseline="0" smtClean="0">
                          <a:ln>
                            <a:noFill/>
                          </a:ln>
                          <a:solidFill>
                            <a:schemeClr val="tx1"/>
                          </a:solidFill>
                          <a:effectLst/>
                          <a:latin typeface="Arial" charset="0"/>
                          <a:ea typeface="SimSun" pitchFamily="2" charset="-122"/>
                        </a:rPr>
                        <a:t>年代由</a:t>
                      </a:r>
                      <a:r>
                        <a:rPr kumimoji="0" lang="en-US" altLang="zh-CN" sz="1000" b="0" i="0" u="none" strike="noStrike" cap="none" normalizeH="0" baseline="0" smtClean="0">
                          <a:ln>
                            <a:noFill/>
                          </a:ln>
                          <a:solidFill>
                            <a:schemeClr val="tx1"/>
                          </a:solidFill>
                          <a:effectLst/>
                          <a:latin typeface="Arial" charset="0"/>
                          <a:ea typeface="SimSun" pitchFamily="2" charset="-122"/>
                        </a:rPr>
                        <a:t>IBM</a:t>
                      </a:r>
                      <a:r>
                        <a:rPr kumimoji="0" lang="zh-CN" altLang="en-US" sz="1000" b="0" i="0" u="none" strike="noStrike" cap="none" normalizeH="0" baseline="0" smtClean="0">
                          <a:ln>
                            <a:noFill/>
                          </a:ln>
                          <a:solidFill>
                            <a:schemeClr val="tx1"/>
                          </a:solidFill>
                          <a:effectLst/>
                          <a:latin typeface="Arial" charset="0"/>
                          <a:ea typeface="SimSun" pitchFamily="2" charset="-122"/>
                        </a:rPr>
                        <a:t>公司设计，直到</a:t>
                      </a:r>
                      <a:r>
                        <a:rPr kumimoji="0" lang="en-US" altLang="zh-CN" sz="1000" b="0" i="0" u="none" strike="noStrike" cap="none" normalizeH="0" baseline="0" smtClean="0">
                          <a:ln>
                            <a:noFill/>
                          </a:ln>
                          <a:solidFill>
                            <a:schemeClr val="tx1"/>
                          </a:solidFill>
                          <a:effectLst/>
                          <a:latin typeface="Arial" charset="0"/>
                          <a:ea typeface="SimSun" pitchFamily="2" charset="-122"/>
                        </a:rPr>
                        <a:t>1997</a:t>
                      </a:r>
                      <a:r>
                        <a:rPr kumimoji="0" lang="zh-CN" altLang="en-US" sz="1000" b="0" i="0" u="none" strike="noStrike" cap="none" normalizeH="0" baseline="0" smtClean="0">
                          <a:ln>
                            <a:noFill/>
                          </a:ln>
                          <a:solidFill>
                            <a:schemeClr val="tx1"/>
                          </a:solidFill>
                          <a:effectLst/>
                          <a:latin typeface="Arial" charset="0"/>
                          <a:ea typeface="SimSun" pitchFamily="2" charset="-122"/>
                        </a:rPr>
                        <a:t>年之前是作为</a:t>
                      </a:r>
                      <a:r>
                        <a:rPr kumimoji="0" lang="en-US" altLang="zh-CN" sz="1000" b="0" i="0" u="none" strike="noStrike" cap="none" normalizeH="0" baseline="0" smtClean="0">
                          <a:ln>
                            <a:noFill/>
                          </a:ln>
                          <a:solidFill>
                            <a:schemeClr val="tx1"/>
                          </a:solidFill>
                          <a:effectLst/>
                          <a:latin typeface="Arial" charset="0"/>
                          <a:ea typeface="SimSun" pitchFamily="2" charset="-122"/>
                        </a:rPr>
                        <a:t>NIST </a:t>
                      </a:r>
                      <a:r>
                        <a:rPr kumimoji="0" lang="zh-CN" altLang="en-US" sz="1000" b="0" i="0" u="none" strike="noStrike" cap="none" normalizeH="0" baseline="0" smtClean="0">
                          <a:ln>
                            <a:noFill/>
                          </a:ln>
                          <a:solidFill>
                            <a:schemeClr val="tx1"/>
                          </a:solidFill>
                          <a:effectLst/>
                          <a:latin typeface="Arial" charset="0"/>
                          <a:ea typeface="SimSun" pitchFamily="2" charset="-122"/>
                        </a:rPr>
                        <a:t>标准。</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尽管思想已经过时，但</a:t>
                      </a:r>
                      <a:r>
                        <a:rPr kumimoji="0" lang="en-US" altLang="zh-CN" sz="1000" b="0" i="0" u="none" strike="noStrike" cap="none" normalizeH="0" baseline="0" smtClean="0">
                          <a:ln>
                            <a:noFill/>
                          </a:ln>
                          <a:solidFill>
                            <a:schemeClr val="tx1"/>
                          </a:solidFill>
                          <a:effectLst/>
                          <a:latin typeface="Arial" charset="0"/>
                          <a:ea typeface="SimSun" pitchFamily="2" charset="-122"/>
                        </a:rPr>
                        <a:t>DES</a:t>
                      </a:r>
                      <a:r>
                        <a:rPr kumimoji="0" lang="zh-CN" altLang="en-US" sz="1000" b="0" i="0" u="none" strike="noStrike" cap="none" normalizeH="0" baseline="0" smtClean="0">
                          <a:ln>
                            <a:noFill/>
                          </a:ln>
                          <a:solidFill>
                            <a:schemeClr val="tx1"/>
                          </a:solidFill>
                          <a:effectLst/>
                          <a:latin typeface="Arial" charset="0"/>
                          <a:ea typeface="SimSun" pitchFamily="2" charset="-122"/>
                        </a:rPr>
                        <a:t>仍在广泛使用。</a:t>
                      </a:r>
                      <a:r>
                        <a:rPr kumimoji="0" lang="en-US" altLang="zh-CN" sz="1000" b="0" i="0" u="none" strike="noStrike" cap="none" normalizeH="0" baseline="0" smtClean="0">
                          <a:ln>
                            <a:noFill/>
                          </a:ln>
                          <a:solidFill>
                            <a:schemeClr val="tx1"/>
                          </a:solidFill>
                          <a:effectLst/>
                          <a:latin typeface="Arial" charset="0"/>
                          <a:ea typeface="SimSun" pitchFamily="2" charset="-122"/>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设计时仅仅考虑在硬件上执行，因此在软件上运行速度很慢。</a:t>
                      </a: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55391">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SimSun" pitchFamily="2" charset="-122"/>
                        </a:rPr>
                        <a:t>3DES</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112 </a:t>
                      </a:r>
                      <a:r>
                        <a:rPr kumimoji="0" lang="zh-CN" altLang="en-US" sz="1000" b="0" i="0" u="none" strike="noStrike" cap="none" normalizeH="0" baseline="0" smtClean="0">
                          <a:ln>
                            <a:noFill/>
                          </a:ln>
                          <a:solidFill>
                            <a:schemeClr val="tx1"/>
                          </a:solidFill>
                          <a:effectLst/>
                          <a:latin typeface="Arial" charset="0"/>
                          <a:ea typeface="SimSun" pitchFamily="2" charset="-122"/>
                        </a:rPr>
                        <a:t>和 </a:t>
                      </a:r>
                      <a:r>
                        <a:rPr kumimoji="0" lang="en-US" altLang="zh-CN" sz="1000" b="0" i="0" u="none" strike="noStrike" cap="none" normalizeH="0" baseline="0" smtClean="0">
                          <a:ln>
                            <a:noFill/>
                          </a:ln>
                          <a:solidFill>
                            <a:schemeClr val="tx1"/>
                          </a:solidFill>
                          <a:effectLst/>
                          <a:latin typeface="Arial" charset="0"/>
                          <a:ea typeface="SimSun" pitchFamily="2" charset="-122"/>
                        </a:rPr>
                        <a:t>168</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基于连续三次使用</a:t>
                      </a:r>
                      <a:r>
                        <a:rPr kumimoji="0" lang="en-US" altLang="zh-CN" sz="1000" b="0" i="0" u="none" strike="noStrike" cap="none" normalizeH="0" baseline="0" smtClean="0">
                          <a:ln>
                            <a:noFill/>
                          </a:ln>
                          <a:solidFill>
                            <a:schemeClr val="tx1"/>
                          </a:solidFill>
                          <a:effectLst/>
                          <a:latin typeface="Arial" charset="0"/>
                          <a:ea typeface="SimSun" pitchFamily="2" charset="-122"/>
                        </a:rPr>
                        <a:t>DES</a:t>
                      </a:r>
                      <a:r>
                        <a:rPr kumimoji="0" lang="zh-CN" altLang="en-US" sz="1000" b="0" i="0" u="none" strike="noStrike" cap="none" normalizeH="0" baseline="0" smtClean="0">
                          <a:ln>
                            <a:noFill/>
                          </a:ln>
                          <a:solidFill>
                            <a:schemeClr val="tx1"/>
                          </a:solidFill>
                          <a:effectLst/>
                          <a:latin typeface="Arial" charset="0"/>
                          <a:ea typeface="SimSun" pitchFamily="2" charset="-122"/>
                        </a:rPr>
                        <a:t>的技术意味着输入数据被进行了三次加密，因此被认为是远强于</a:t>
                      </a:r>
                      <a:r>
                        <a:rPr kumimoji="0" lang="en-US" altLang="zh-CN" sz="1000" b="0" i="0" u="none" strike="noStrike" cap="none" normalizeH="0" baseline="0" smtClean="0">
                          <a:ln>
                            <a:noFill/>
                          </a:ln>
                          <a:solidFill>
                            <a:schemeClr val="tx1"/>
                          </a:solidFill>
                          <a:effectLst/>
                          <a:latin typeface="Arial" charset="0"/>
                          <a:ea typeface="SimSun" pitchFamily="2" charset="-122"/>
                        </a:rPr>
                        <a:t>DES</a:t>
                      </a:r>
                      <a:r>
                        <a:rPr kumimoji="0" lang="zh-CN" altLang="en-US" sz="1000" b="0" i="0" u="none" strike="noStrike" cap="none" normalizeH="0" baseline="0" smtClean="0">
                          <a:ln>
                            <a:noFill/>
                          </a:ln>
                          <a:solidFill>
                            <a:schemeClr val="tx1"/>
                          </a:solidFill>
                          <a:effectLst/>
                          <a:latin typeface="Arial" charset="0"/>
                          <a:ea typeface="SimSun" pitchFamily="2" charset="-122"/>
                        </a:rPr>
                        <a:t>。</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但是，相比于一些新的</a:t>
                      </a:r>
                      <a:r>
                        <a:rPr kumimoji="0" lang="zh-CN" altLang="en-US" sz="1000" b="0" i="0" u="none" strike="noStrike" cap="none" normalizeH="0" baseline="0" smtClean="0">
                          <a:ln>
                            <a:noFill/>
                          </a:ln>
                          <a:solidFill>
                            <a:srgbClr val="FF0000"/>
                          </a:solidFill>
                          <a:effectLst/>
                          <a:latin typeface="Arial" charset="0"/>
                          <a:ea typeface="SimSun" pitchFamily="2" charset="-122"/>
                        </a:rPr>
                        <a:t>分组加密算法</a:t>
                      </a:r>
                      <a:r>
                        <a:rPr kumimoji="0" lang="zh-CN" altLang="en-US" sz="1000" b="0" i="0" u="none" strike="noStrike" cap="none" normalizeH="0" baseline="0" smtClean="0">
                          <a:ln>
                            <a:noFill/>
                          </a:ln>
                          <a:solidFill>
                            <a:schemeClr val="tx1"/>
                          </a:solidFill>
                          <a:effectLst/>
                          <a:latin typeface="Arial" charset="0"/>
                          <a:ea typeface="SimSun" pitchFamily="2" charset="-122"/>
                        </a:rPr>
                        <a:t>，它仍然很慢，比如</a:t>
                      </a:r>
                      <a:r>
                        <a:rPr kumimoji="0" lang="en-US" altLang="zh-CN" sz="1000" b="0" i="0" u="none" strike="noStrike" cap="none" normalizeH="0" baseline="0" smtClean="0">
                          <a:ln>
                            <a:noFill/>
                          </a:ln>
                          <a:solidFill>
                            <a:schemeClr val="tx1"/>
                          </a:solidFill>
                          <a:effectLst/>
                          <a:latin typeface="Arial" charset="0"/>
                          <a:ea typeface="SimSun" pitchFamily="2" charset="-122"/>
                        </a:rPr>
                        <a:t>AES</a:t>
                      </a:r>
                      <a:r>
                        <a:rPr kumimoji="0" lang="zh-CN" altLang="en-US" sz="1000" b="0" i="0" u="none" strike="noStrike" cap="none" normalizeH="0" baseline="0" smtClean="0">
                          <a:ln>
                            <a:noFill/>
                          </a:ln>
                          <a:solidFill>
                            <a:schemeClr val="tx1"/>
                          </a:solidFill>
                          <a:effectLst/>
                          <a:latin typeface="Arial" charset="0"/>
                          <a:ea typeface="SimSun" pitchFamily="2" charset="-122"/>
                        </a:rPr>
                        <a:t>。</a:t>
                      </a:r>
                      <a:endParaRPr kumimoji="0" lang="en-US" altLang="zh-CN" sz="1000" b="0" i="0" u="none" strike="noStrike" cap="none" normalizeH="0" baseline="0" smtClean="0">
                        <a:ln>
                          <a:noFill/>
                        </a:ln>
                        <a:solidFill>
                          <a:schemeClr val="tx1"/>
                        </a:solidFill>
                        <a:effectLst/>
                        <a:latin typeface="Arial" charset="0"/>
                        <a:ea typeface="SimSun" pitchFamily="2" charset="-122"/>
                      </a:endParaRP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5190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dirty="0" smtClean="0">
                          <a:ln>
                            <a:noFill/>
                          </a:ln>
                          <a:solidFill>
                            <a:schemeClr val="tx1"/>
                          </a:solidFill>
                          <a:effectLst/>
                          <a:latin typeface="Arial" charset="0"/>
                          <a:ea typeface="SimSun" pitchFamily="2" charset="-122"/>
                        </a:rPr>
                        <a:t>AES</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128, 192, </a:t>
                      </a:r>
                      <a:r>
                        <a:rPr kumimoji="0" lang="zh-CN" altLang="en-US" sz="1000" b="0" i="0" u="none" strike="noStrike" cap="none" normalizeH="0" baseline="0" smtClean="0">
                          <a:ln>
                            <a:noFill/>
                          </a:ln>
                          <a:solidFill>
                            <a:schemeClr val="tx1"/>
                          </a:solidFill>
                          <a:effectLst/>
                          <a:latin typeface="Arial" charset="0"/>
                          <a:ea typeface="SimSun" pitchFamily="2" charset="-122"/>
                        </a:rPr>
                        <a:t>和 </a:t>
                      </a:r>
                      <a:r>
                        <a:rPr kumimoji="0" lang="en-US" altLang="zh-CN" sz="1000" b="0" i="0" u="none" strike="noStrike" cap="none" normalizeH="0" baseline="0" smtClean="0">
                          <a:ln>
                            <a:noFill/>
                          </a:ln>
                          <a:solidFill>
                            <a:schemeClr val="tx1"/>
                          </a:solidFill>
                          <a:effectLst/>
                          <a:latin typeface="Arial" charset="0"/>
                          <a:ea typeface="SimSun" pitchFamily="2" charset="-122"/>
                        </a:rPr>
                        <a:t>256</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软件和硬件运行都很快，相对易于实施，内存要求低。</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作为一种新的加密标准，正被大规模地采用。</a:t>
                      </a:r>
                      <a:endParaRPr kumimoji="0" lang="en-US" altLang="zh-CN" sz="1000" b="0" i="0" u="none" strike="noStrike" cap="none" normalizeH="0" baseline="0" smtClean="0">
                        <a:ln>
                          <a:noFill/>
                        </a:ln>
                        <a:solidFill>
                          <a:schemeClr val="tx1"/>
                        </a:solidFill>
                        <a:effectLst/>
                        <a:latin typeface="Arial" charset="0"/>
                        <a:ea typeface="SimSun" pitchFamily="2" charset="-122"/>
                      </a:endParaRP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6229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1" i="0" u="none" strike="noStrike" cap="none" normalizeH="0" baseline="0" smtClean="0">
                          <a:ln>
                            <a:noFill/>
                          </a:ln>
                          <a:solidFill>
                            <a:schemeClr val="tx1"/>
                          </a:solidFill>
                          <a:effectLst/>
                          <a:latin typeface="Arial" charset="0"/>
                          <a:ea typeface="SimSun" pitchFamily="2" charset="-122"/>
                        </a:rPr>
                        <a:t>软件加密算法</a:t>
                      </a:r>
                      <a:r>
                        <a:rPr kumimoji="0" lang="en-US" altLang="zh-CN" sz="1000" b="1" i="0" u="none" strike="noStrike" cap="none" normalizeH="0" baseline="0" smtClean="0">
                          <a:ln>
                            <a:noFill/>
                          </a:ln>
                          <a:solidFill>
                            <a:schemeClr val="tx1"/>
                          </a:solidFill>
                          <a:effectLst/>
                          <a:latin typeface="Arial" charset="0"/>
                          <a:ea typeface="SimSun" pitchFamily="2" charset="-122"/>
                        </a:rPr>
                        <a:t>—Software Encryption Algorithm (SEAL)</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160</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SEAL </a:t>
                      </a:r>
                      <a:r>
                        <a:rPr kumimoji="0" lang="zh-CN" altLang="en-US" sz="1000" b="0" i="0" u="none" strike="noStrike" cap="none" normalizeH="0" baseline="0" dirty="0" smtClean="0">
                          <a:ln>
                            <a:noFill/>
                          </a:ln>
                          <a:solidFill>
                            <a:schemeClr val="tx1"/>
                          </a:solidFill>
                          <a:effectLst/>
                          <a:latin typeface="Arial" charset="0"/>
                          <a:ea typeface="SimSun" pitchFamily="2" charset="-122"/>
                        </a:rPr>
                        <a:t>是</a:t>
                      </a:r>
                      <a:r>
                        <a:rPr kumimoji="0" lang="en-US" altLang="zh-CN" sz="1000" b="0" i="0" u="none" strike="noStrike" cap="none" normalizeH="0" baseline="0" dirty="0" smtClean="0">
                          <a:ln>
                            <a:noFill/>
                          </a:ln>
                          <a:solidFill>
                            <a:schemeClr val="tx1"/>
                          </a:solidFill>
                          <a:effectLst/>
                          <a:latin typeface="Arial" charset="0"/>
                          <a:ea typeface="SimSun" pitchFamily="2" charset="-122"/>
                        </a:rPr>
                        <a:t>DES</a:t>
                      </a:r>
                      <a:r>
                        <a:rPr kumimoji="0" lang="zh-CN" altLang="en-US" sz="1000" b="0" i="0" u="none" strike="noStrike" cap="none" normalizeH="0" baseline="0" dirty="0" smtClean="0">
                          <a:ln>
                            <a:noFill/>
                          </a:ln>
                          <a:solidFill>
                            <a:schemeClr val="tx1"/>
                          </a:solidFill>
                          <a:effectLst/>
                          <a:latin typeface="Arial" charset="0"/>
                          <a:ea typeface="SimSun" pitchFamily="2" charset="-122"/>
                        </a:rPr>
                        <a:t>、</a:t>
                      </a:r>
                      <a:r>
                        <a:rPr kumimoji="0" lang="en-US" altLang="zh-CN" sz="1000" b="0" i="0" u="none" strike="noStrike" cap="none" normalizeH="0" baseline="0" dirty="0" smtClean="0">
                          <a:ln>
                            <a:noFill/>
                          </a:ln>
                          <a:solidFill>
                            <a:schemeClr val="tx1"/>
                          </a:solidFill>
                          <a:effectLst/>
                          <a:latin typeface="Arial" charset="0"/>
                          <a:ea typeface="SimSun" pitchFamily="2" charset="-122"/>
                        </a:rPr>
                        <a:t>3DES</a:t>
                      </a:r>
                      <a:r>
                        <a:rPr kumimoji="0" lang="zh-CN" altLang="en-US" sz="1000" b="0" i="0" u="none" strike="noStrike" cap="none" normalizeH="0" baseline="0" dirty="0" smtClean="0">
                          <a:ln>
                            <a:noFill/>
                          </a:ln>
                          <a:solidFill>
                            <a:schemeClr val="tx1"/>
                          </a:solidFill>
                          <a:effectLst/>
                          <a:latin typeface="Arial" charset="0"/>
                          <a:ea typeface="SimSun" pitchFamily="2" charset="-122"/>
                        </a:rPr>
                        <a:t>和</a:t>
                      </a:r>
                      <a:r>
                        <a:rPr kumimoji="0" lang="en-US" altLang="zh-CN" sz="1000" b="0" i="0" u="none" strike="noStrike" cap="none" normalizeH="0" baseline="0" dirty="0" smtClean="0">
                          <a:ln>
                            <a:noFill/>
                          </a:ln>
                          <a:solidFill>
                            <a:schemeClr val="tx1"/>
                          </a:solidFill>
                          <a:effectLst/>
                          <a:latin typeface="Arial" charset="0"/>
                          <a:ea typeface="SimSun" pitchFamily="2" charset="-122"/>
                        </a:rPr>
                        <a:t>AES</a:t>
                      </a:r>
                      <a:r>
                        <a:rPr kumimoji="0" lang="zh-CN" altLang="en-US" sz="1000" b="0" i="0" u="none" strike="noStrike" cap="none" normalizeH="0" baseline="0" dirty="0" smtClean="0">
                          <a:ln>
                            <a:noFill/>
                          </a:ln>
                          <a:solidFill>
                            <a:schemeClr val="tx1"/>
                          </a:solidFill>
                          <a:effectLst/>
                          <a:latin typeface="Arial" charset="0"/>
                          <a:ea typeface="SimSun" pitchFamily="2" charset="-122"/>
                        </a:rPr>
                        <a:t>的一种替代算法。它使用</a:t>
                      </a:r>
                      <a:r>
                        <a:rPr kumimoji="0" lang="en-US" altLang="zh-CN" sz="1000" b="0" i="0" u="none" strike="noStrike" cap="none" normalizeH="0" baseline="0" dirty="0" smtClean="0">
                          <a:ln>
                            <a:noFill/>
                          </a:ln>
                          <a:solidFill>
                            <a:schemeClr val="tx1"/>
                          </a:solidFill>
                          <a:effectLst/>
                          <a:latin typeface="Arial" charset="0"/>
                          <a:ea typeface="SimSun" pitchFamily="2" charset="-122"/>
                        </a:rPr>
                        <a:t>160</a:t>
                      </a:r>
                      <a:r>
                        <a:rPr kumimoji="0" lang="zh-CN" altLang="en-US" sz="1000" b="0" i="0" u="none" strike="noStrike" cap="none" normalizeH="0" baseline="0" dirty="0" smtClean="0">
                          <a:ln>
                            <a:noFill/>
                          </a:ln>
                          <a:solidFill>
                            <a:schemeClr val="tx1"/>
                          </a:solidFill>
                          <a:effectLst/>
                          <a:latin typeface="Arial" charset="0"/>
                          <a:ea typeface="SimSun" pitchFamily="2" charset="-122"/>
                        </a:rPr>
                        <a:t>位加密密钥，与其他基于软件的算法相比较，对</a:t>
                      </a:r>
                      <a:r>
                        <a:rPr kumimoji="0" lang="en-US" altLang="zh-CN" sz="1000" b="0" i="0" u="none" strike="noStrike" cap="none" normalizeH="0" baseline="0" dirty="0" smtClean="0">
                          <a:ln>
                            <a:noFill/>
                          </a:ln>
                          <a:solidFill>
                            <a:schemeClr val="tx1"/>
                          </a:solidFill>
                          <a:effectLst/>
                          <a:latin typeface="Arial" charset="0"/>
                          <a:ea typeface="SimSun" pitchFamily="2" charset="-122"/>
                        </a:rPr>
                        <a:t>CPU</a:t>
                      </a:r>
                      <a:r>
                        <a:rPr kumimoji="0" lang="zh-CN" altLang="en-US" sz="1000" b="0" i="0" u="none" strike="noStrike" cap="none" normalizeH="0" baseline="0" dirty="0" smtClean="0">
                          <a:ln>
                            <a:noFill/>
                          </a:ln>
                          <a:solidFill>
                            <a:schemeClr val="tx1"/>
                          </a:solidFill>
                          <a:effectLst/>
                          <a:latin typeface="Arial" charset="0"/>
                          <a:ea typeface="SimSun" pitchFamily="2" charset="-122"/>
                        </a:rPr>
                        <a:t>的影响更小。</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140611">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dirty="0" smtClean="0">
                          <a:ln>
                            <a:noFill/>
                          </a:ln>
                          <a:solidFill>
                            <a:schemeClr val="tx1"/>
                          </a:solidFill>
                          <a:effectLst/>
                          <a:latin typeface="Arial" charset="0"/>
                          <a:ea typeface="SimSun" pitchFamily="2" charset="-122"/>
                        </a:rPr>
                        <a:t>RC </a:t>
                      </a:r>
                      <a:r>
                        <a:rPr kumimoji="0" lang="zh-CN" altLang="en-US" sz="1000" b="1" i="0" u="none" strike="noStrike" cap="none" normalizeH="0" baseline="0" dirty="0" smtClean="0">
                          <a:ln>
                            <a:noFill/>
                          </a:ln>
                          <a:solidFill>
                            <a:schemeClr val="tx1"/>
                          </a:solidFill>
                          <a:effectLst/>
                          <a:latin typeface="Arial" charset="0"/>
                          <a:ea typeface="SimSun" pitchFamily="2" charset="-122"/>
                        </a:rPr>
                        <a:t>系列算法</a:t>
                      </a:r>
                    </a:p>
                  </a:txBody>
                  <a:tcPr marL="89726" marR="89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RC2 (40 </a:t>
                      </a:r>
                      <a:r>
                        <a:rPr kumimoji="0" lang="zh-CN" altLang="en-US" sz="1000" b="0" i="0" u="none" strike="noStrike" cap="none" normalizeH="0" baseline="0" dirty="0" smtClean="0">
                          <a:ln>
                            <a:noFill/>
                          </a:ln>
                          <a:solidFill>
                            <a:schemeClr val="tx1"/>
                          </a:solidFill>
                          <a:effectLst/>
                          <a:latin typeface="Arial" charset="0"/>
                          <a:ea typeface="SimSun" pitchFamily="2" charset="-122"/>
                        </a:rPr>
                        <a:t>和 </a:t>
                      </a:r>
                      <a:r>
                        <a:rPr kumimoji="0" lang="en-US" altLang="zh-CN" sz="1000" b="0" i="0" u="none" strike="noStrike" cap="none" normalizeH="0" baseline="0" dirty="0" smtClean="0">
                          <a:ln>
                            <a:noFill/>
                          </a:ln>
                          <a:solidFill>
                            <a:schemeClr val="tx1"/>
                          </a:solidFill>
                          <a:effectLst/>
                          <a:latin typeface="Arial" charset="0"/>
                          <a:ea typeface="SimSun" pitchFamily="2" charset="-122"/>
                        </a:rPr>
                        <a:t>64)</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RC4 (1 </a:t>
                      </a:r>
                      <a:r>
                        <a:rPr kumimoji="0" lang="zh-CN" altLang="en-US" sz="1000" b="0" i="0" u="none" strike="noStrike" cap="none" normalizeH="0" baseline="0" dirty="0" smtClean="0">
                          <a:ln>
                            <a:noFill/>
                          </a:ln>
                          <a:solidFill>
                            <a:schemeClr val="tx1"/>
                          </a:solidFill>
                          <a:effectLst/>
                          <a:latin typeface="Arial" charset="0"/>
                          <a:ea typeface="SimSun" pitchFamily="2" charset="-122"/>
                        </a:rPr>
                        <a:t>至 </a:t>
                      </a:r>
                      <a:r>
                        <a:rPr kumimoji="0" lang="en-US" altLang="zh-CN" sz="1000" b="0" i="0" u="none" strike="noStrike" cap="none" normalizeH="0" baseline="0" dirty="0" smtClean="0">
                          <a:ln>
                            <a:noFill/>
                          </a:ln>
                          <a:solidFill>
                            <a:schemeClr val="tx1"/>
                          </a:solidFill>
                          <a:effectLst/>
                          <a:latin typeface="Arial" charset="0"/>
                          <a:ea typeface="SimSun" pitchFamily="2" charset="-122"/>
                        </a:rPr>
                        <a:t>256)</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RC5 (0</a:t>
                      </a:r>
                      <a:r>
                        <a:rPr kumimoji="0" lang="zh-CN" altLang="en-US" sz="1000" b="0" i="0" u="none" strike="noStrike" cap="none" normalizeH="0" baseline="0" dirty="0" smtClean="0">
                          <a:ln>
                            <a:noFill/>
                          </a:ln>
                          <a:solidFill>
                            <a:schemeClr val="tx1"/>
                          </a:solidFill>
                          <a:effectLst/>
                          <a:latin typeface="Arial" charset="0"/>
                          <a:ea typeface="SimSun" pitchFamily="2" charset="-122"/>
                        </a:rPr>
                        <a:t>至</a:t>
                      </a:r>
                      <a:r>
                        <a:rPr kumimoji="0" lang="en-US" altLang="zh-CN" sz="1000" b="0" i="0" u="none" strike="noStrike" cap="none" normalizeH="0" baseline="0" dirty="0" smtClean="0">
                          <a:ln>
                            <a:noFill/>
                          </a:ln>
                          <a:solidFill>
                            <a:schemeClr val="tx1"/>
                          </a:solidFill>
                          <a:effectLst/>
                          <a:latin typeface="Arial" charset="0"/>
                          <a:ea typeface="SimSun" pitchFamily="2" charset="-122"/>
                        </a:rPr>
                        <a:t> 2040)</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RC6 (128, 192, </a:t>
                      </a:r>
                      <a:r>
                        <a:rPr kumimoji="0" lang="zh-CN" altLang="en-US" sz="1000" b="0" i="0" u="none" strike="noStrike" cap="none" normalizeH="0" baseline="0" dirty="0" smtClean="0">
                          <a:ln>
                            <a:noFill/>
                          </a:ln>
                          <a:solidFill>
                            <a:schemeClr val="tx1"/>
                          </a:solidFill>
                          <a:effectLst/>
                          <a:latin typeface="Arial" charset="0"/>
                          <a:ea typeface="SimSun" pitchFamily="2" charset="-122"/>
                        </a:rPr>
                        <a:t>和 </a:t>
                      </a:r>
                      <a:r>
                        <a:rPr kumimoji="0" lang="en-US" altLang="zh-CN" sz="1000" b="0" i="0" u="none" strike="noStrike" cap="none" normalizeH="0" baseline="0" dirty="0" smtClean="0">
                          <a:ln>
                            <a:noFill/>
                          </a:ln>
                          <a:solidFill>
                            <a:schemeClr val="tx1"/>
                          </a:solidFill>
                          <a:effectLst/>
                          <a:latin typeface="Arial" charset="0"/>
                          <a:ea typeface="SimSun" pitchFamily="2" charset="-122"/>
                        </a:rPr>
                        <a:t>256)</a:t>
                      </a:r>
                    </a:p>
                  </a:txBody>
                  <a:tcPr marL="89726" marR="89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由</a:t>
                      </a:r>
                      <a:r>
                        <a:rPr kumimoji="0" lang="en-US" altLang="zh-CN" sz="1000" b="0" i="0" u="none" strike="noStrike" cap="none" normalizeH="0" baseline="0" dirty="0" smtClean="0">
                          <a:ln>
                            <a:noFill/>
                          </a:ln>
                          <a:solidFill>
                            <a:schemeClr val="tx1"/>
                          </a:solidFill>
                          <a:effectLst/>
                          <a:latin typeface="Arial" charset="0"/>
                          <a:ea typeface="SimSun" pitchFamily="2" charset="-122"/>
                        </a:rPr>
                        <a:t>Ron </a:t>
                      </a:r>
                      <a:r>
                        <a:rPr kumimoji="0" lang="en-US" altLang="zh-CN" sz="1000" b="0" i="0" u="none" strike="noStrike" cap="none" normalizeH="0" baseline="0" dirty="0" err="1" smtClean="0">
                          <a:ln>
                            <a:noFill/>
                          </a:ln>
                          <a:solidFill>
                            <a:schemeClr val="tx1"/>
                          </a:solidFill>
                          <a:effectLst/>
                          <a:latin typeface="Arial" charset="0"/>
                          <a:ea typeface="SimSun" pitchFamily="2" charset="-122"/>
                        </a:rPr>
                        <a:t>Rivest</a:t>
                      </a:r>
                      <a:r>
                        <a:rPr kumimoji="0" lang="zh-CN" altLang="en-US" sz="1000" b="0" i="0" u="none" strike="noStrike" cap="none" normalizeH="0" baseline="0" dirty="0" smtClean="0">
                          <a:ln>
                            <a:noFill/>
                          </a:ln>
                          <a:solidFill>
                            <a:schemeClr val="tx1"/>
                          </a:solidFill>
                          <a:effectLst/>
                          <a:latin typeface="Arial" charset="0"/>
                          <a:ea typeface="SimSun" pitchFamily="2" charset="-122"/>
                        </a:rPr>
                        <a:t> 发明设计的一套对称密钥加密算法。</a:t>
                      </a: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RC1 </a:t>
                      </a:r>
                      <a:r>
                        <a:rPr kumimoji="0" lang="zh-CN" altLang="en-US" sz="1000" b="0" i="0" u="none" strike="noStrike" cap="none" normalizeH="0" baseline="0" dirty="0" smtClean="0">
                          <a:ln>
                            <a:noFill/>
                          </a:ln>
                          <a:solidFill>
                            <a:schemeClr val="tx1"/>
                          </a:solidFill>
                          <a:effectLst/>
                          <a:latin typeface="Arial" charset="0"/>
                          <a:ea typeface="SimSun" pitchFamily="2" charset="-122"/>
                        </a:rPr>
                        <a:t>没有公布，</a:t>
                      </a:r>
                      <a:r>
                        <a:rPr kumimoji="0" lang="en-US" altLang="zh-CN" sz="1000" b="0" i="0" u="none" strike="noStrike" cap="none" normalizeH="0" baseline="0" dirty="0" smtClean="0">
                          <a:ln>
                            <a:noFill/>
                          </a:ln>
                          <a:solidFill>
                            <a:schemeClr val="tx1"/>
                          </a:solidFill>
                          <a:effectLst/>
                          <a:latin typeface="Arial" charset="0"/>
                          <a:ea typeface="SimSun" pitchFamily="2" charset="-122"/>
                        </a:rPr>
                        <a:t> RC3</a:t>
                      </a:r>
                      <a:r>
                        <a:rPr kumimoji="0" lang="zh-CN" altLang="en-US" sz="1000" b="0" i="0" u="none" strike="noStrike" cap="none" normalizeH="0" baseline="0" dirty="0" smtClean="0">
                          <a:ln>
                            <a:noFill/>
                          </a:ln>
                          <a:solidFill>
                            <a:schemeClr val="tx1"/>
                          </a:solidFill>
                          <a:effectLst/>
                          <a:latin typeface="Arial" charset="0"/>
                          <a:ea typeface="SimSun" pitchFamily="2" charset="-122"/>
                        </a:rPr>
                        <a:t>在没有正式使用前就废除了。</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RC4 </a:t>
                      </a:r>
                      <a:r>
                        <a:rPr kumimoji="0" lang="zh-CN" altLang="en-US" sz="1000" b="0" i="0" u="none" strike="noStrike" cap="none" normalizeH="0" baseline="0" dirty="0" smtClean="0">
                          <a:ln>
                            <a:noFill/>
                          </a:ln>
                          <a:solidFill>
                            <a:schemeClr val="tx1"/>
                          </a:solidFill>
                          <a:effectLst/>
                          <a:latin typeface="Arial" charset="0"/>
                          <a:ea typeface="SimSun" pitchFamily="2" charset="-122"/>
                        </a:rPr>
                        <a:t>是世界上最为广泛使用的流密码。</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RC6, </a:t>
                      </a:r>
                      <a:r>
                        <a:rPr kumimoji="0" lang="zh-CN" altLang="en-US" sz="1000" b="0" i="0" u="none" strike="noStrike" cap="none" normalizeH="0" baseline="0" dirty="0" smtClean="0">
                          <a:ln>
                            <a:noFill/>
                          </a:ln>
                          <a:solidFill>
                            <a:schemeClr val="tx1"/>
                          </a:solidFill>
                          <a:effectLst/>
                          <a:latin typeface="Arial" charset="0"/>
                          <a:ea typeface="SimSun" pitchFamily="2" charset="-122"/>
                        </a:rPr>
                        <a:t>是基于</a:t>
                      </a:r>
                      <a:r>
                        <a:rPr kumimoji="0" lang="en-US" altLang="zh-CN" sz="1000" b="0" i="0" u="none" strike="noStrike" cap="none" normalizeH="0" baseline="0" dirty="0" smtClean="0">
                          <a:ln>
                            <a:noFill/>
                          </a:ln>
                          <a:solidFill>
                            <a:schemeClr val="tx1"/>
                          </a:solidFill>
                          <a:effectLst/>
                          <a:latin typeface="Arial" charset="0"/>
                          <a:ea typeface="SimSun" pitchFamily="2" charset="-122"/>
                        </a:rPr>
                        <a:t>RC5</a:t>
                      </a:r>
                      <a:r>
                        <a:rPr kumimoji="0" lang="zh-CN" altLang="en-US" sz="1000" b="0" i="0" u="none" strike="noStrike" cap="none" normalizeH="0" baseline="0" dirty="0" smtClean="0">
                          <a:ln>
                            <a:noFill/>
                          </a:ln>
                          <a:solidFill>
                            <a:schemeClr val="tx1"/>
                          </a:solidFill>
                          <a:effectLst/>
                          <a:latin typeface="Arial" charset="0"/>
                          <a:ea typeface="SimSun" pitchFamily="2" charset="-122"/>
                        </a:rPr>
                        <a:t>的</a:t>
                      </a:r>
                      <a:r>
                        <a:rPr kumimoji="0" lang="en-US" altLang="zh-CN" sz="1000" b="0" i="0" u="none" strike="noStrike" cap="none" normalizeH="0" baseline="0" dirty="0" smtClean="0">
                          <a:ln>
                            <a:noFill/>
                          </a:ln>
                          <a:solidFill>
                            <a:schemeClr val="tx1"/>
                          </a:solidFill>
                          <a:effectLst/>
                          <a:latin typeface="Arial" charset="0"/>
                          <a:ea typeface="SimSun" pitchFamily="2" charset="-122"/>
                        </a:rPr>
                        <a:t>128</a:t>
                      </a:r>
                      <a:r>
                        <a:rPr kumimoji="0" lang="zh-CN" altLang="en-US" sz="1000" b="0" i="0" u="none" strike="noStrike" cap="none" normalizeH="0" baseline="0" dirty="0" smtClean="0">
                          <a:ln>
                            <a:noFill/>
                          </a:ln>
                          <a:solidFill>
                            <a:schemeClr val="tx1"/>
                          </a:solidFill>
                          <a:effectLst/>
                          <a:latin typeface="Arial" charset="0"/>
                          <a:ea typeface="SimSun" pitchFamily="2" charset="-122"/>
                        </a:rPr>
                        <a:t>位分组加密，是</a:t>
                      </a:r>
                      <a:r>
                        <a:rPr kumimoji="0" lang="en-US" altLang="zh-CN" sz="1000" b="0" i="0" u="none" strike="noStrike" cap="none" normalizeH="0" baseline="0" dirty="0" smtClean="0">
                          <a:ln>
                            <a:noFill/>
                          </a:ln>
                          <a:solidFill>
                            <a:schemeClr val="tx1"/>
                          </a:solidFill>
                          <a:effectLst/>
                          <a:latin typeface="Arial" charset="0"/>
                          <a:ea typeface="SimSun" pitchFamily="2" charset="-122"/>
                        </a:rPr>
                        <a:t>1997</a:t>
                      </a:r>
                      <a:r>
                        <a:rPr kumimoji="0" lang="zh-CN" altLang="en-US" sz="1000" b="0" i="0" u="none" strike="noStrike" cap="none" normalizeH="0" baseline="0" dirty="0" smtClean="0">
                          <a:ln>
                            <a:noFill/>
                          </a:ln>
                          <a:solidFill>
                            <a:schemeClr val="tx1"/>
                          </a:solidFill>
                          <a:effectLst/>
                          <a:latin typeface="Arial" charset="0"/>
                          <a:ea typeface="SimSun" pitchFamily="2" charset="-122"/>
                        </a:rPr>
                        <a:t>年</a:t>
                      </a:r>
                      <a:r>
                        <a:rPr kumimoji="0" lang="en-US" altLang="zh-CN" sz="1000" b="0" i="0" u="none" strike="noStrike" cap="none" normalizeH="0" baseline="0" dirty="0" smtClean="0">
                          <a:ln>
                            <a:noFill/>
                          </a:ln>
                          <a:solidFill>
                            <a:schemeClr val="tx1"/>
                          </a:solidFill>
                          <a:effectLst/>
                          <a:latin typeface="Arial" charset="0"/>
                          <a:ea typeface="SimSun" pitchFamily="2" charset="-122"/>
                        </a:rPr>
                        <a:t>AES</a:t>
                      </a:r>
                      <a:r>
                        <a:rPr kumimoji="0" lang="zh-CN" altLang="en-US" sz="1000" b="0" i="0" u="none" strike="noStrike" cap="none" normalizeH="0" baseline="0" dirty="0" smtClean="0">
                          <a:ln>
                            <a:noFill/>
                          </a:ln>
                          <a:solidFill>
                            <a:schemeClr val="tx1"/>
                          </a:solidFill>
                          <a:effectLst/>
                          <a:latin typeface="Arial" charset="0"/>
                          <a:ea typeface="SimSun" pitchFamily="2" charset="-122"/>
                        </a:rPr>
                        <a:t>最有力的竞争</a:t>
                      </a:r>
                      <a:r>
                        <a:rPr kumimoji="0" lang="zh-CN" altLang="en-US" sz="1000" b="0" i="0" u="none" strike="noStrike" cap="none" normalizeH="0" baseline="0" dirty="0" smtClean="0">
                          <a:ln>
                            <a:noFill/>
                          </a:ln>
                          <a:solidFill>
                            <a:schemeClr val="tx1"/>
                          </a:solidFill>
                          <a:effectLst/>
                          <a:latin typeface="Arial" charset="0"/>
                          <a:ea typeface="SimSun" pitchFamily="2" charset="-122"/>
                        </a:rPr>
                        <a:t>对手。</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txBody>
                  <a:tcPr marL="89726" marR="89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70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0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数据加密标准 </a:t>
            </a:r>
            <a:r>
              <a:rPr lang="en-US" altLang="zh-CN" smtClean="0"/>
              <a:t>DES</a:t>
            </a:r>
          </a:p>
        </p:txBody>
      </p:sp>
      <p:sp>
        <p:nvSpPr>
          <p:cNvPr id="859139" name="Rectangle 3"/>
          <p:cNvSpPr>
            <a:spLocks noGrp="1" noChangeArrowheads="1"/>
          </p:cNvSpPr>
          <p:nvPr>
            <p:ph type="body" idx="1"/>
          </p:nvPr>
        </p:nvSpPr>
        <p:spPr>
          <a:xfrm>
            <a:off x="684213" y="1989138"/>
            <a:ext cx="7991475" cy="4535487"/>
          </a:xfrm>
        </p:spPr>
        <p:txBody>
          <a:bodyPr/>
          <a:lstStyle/>
          <a:p>
            <a:pPr eaLnBrk="1" hangingPunct="1">
              <a:lnSpc>
                <a:spcPct val="95000"/>
              </a:lnSpc>
            </a:pPr>
            <a:r>
              <a:rPr lang="zh-CN" altLang="en-US" sz="2600" smtClean="0"/>
              <a:t>数据加密标准 </a:t>
            </a:r>
            <a:r>
              <a:rPr lang="en-US" altLang="zh-CN" sz="2600" smtClean="0"/>
              <a:t>DES </a:t>
            </a:r>
            <a:r>
              <a:rPr lang="zh-CN" altLang="en-US" sz="2600" smtClean="0"/>
              <a:t>属于常规密钥密码体制，是一种分组密码。</a:t>
            </a:r>
          </a:p>
          <a:p>
            <a:pPr eaLnBrk="1" hangingPunct="1">
              <a:lnSpc>
                <a:spcPct val="95000"/>
              </a:lnSpc>
            </a:pPr>
            <a:r>
              <a:rPr lang="zh-CN" altLang="en-US" sz="2600" smtClean="0"/>
              <a:t>在加密前，先对整个明文进行分组。每一个组长为 </a:t>
            </a:r>
            <a:r>
              <a:rPr lang="en-US" altLang="zh-CN" sz="2600" smtClean="0"/>
              <a:t>64 </a:t>
            </a:r>
            <a:r>
              <a:rPr lang="zh-CN" altLang="en-US" sz="2600" smtClean="0"/>
              <a:t>位。</a:t>
            </a:r>
          </a:p>
          <a:p>
            <a:pPr eaLnBrk="1" hangingPunct="1">
              <a:lnSpc>
                <a:spcPct val="95000"/>
              </a:lnSpc>
            </a:pPr>
            <a:r>
              <a:rPr lang="zh-CN" altLang="en-US" sz="2600" smtClean="0"/>
              <a:t>然后对每一个 </a:t>
            </a:r>
            <a:r>
              <a:rPr lang="en-US" altLang="zh-CN" sz="2600" smtClean="0"/>
              <a:t>64 </a:t>
            </a:r>
            <a:r>
              <a:rPr lang="zh-CN" altLang="en-US" sz="2600" smtClean="0"/>
              <a:t>位 二进制数据进行加密处理，产生一组 </a:t>
            </a:r>
            <a:r>
              <a:rPr lang="en-US" altLang="zh-CN" sz="2600" smtClean="0"/>
              <a:t>64 </a:t>
            </a:r>
            <a:r>
              <a:rPr lang="zh-CN" altLang="en-US" sz="2600" smtClean="0"/>
              <a:t>位密文数据。</a:t>
            </a:r>
          </a:p>
          <a:p>
            <a:pPr eaLnBrk="1" hangingPunct="1">
              <a:lnSpc>
                <a:spcPct val="95000"/>
              </a:lnSpc>
            </a:pPr>
            <a:r>
              <a:rPr lang="zh-CN" altLang="en-US" sz="2600" smtClean="0"/>
              <a:t>最后将各组密文串接起来，即得出整个的密文。</a:t>
            </a:r>
          </a:p>
          <a:p>
            <a:pPr eaLnBrk="1" hangingPunct="1">
              <a:lnSpc>
                <a:spcPct val="95000"/>
              </a:lnSpc>
            </a:pPr>
            <a:r>
              <a:rPr lang="zh-CN" altLang="en-US" sz="2600" smtClean="0"/>
              <a:t>使用的密钥为 </a:t>
            </a:r>
            <a:r>
              <a:rPr lang="en-US" altLang="zh-CN" sz="2600" smtClean="0"/>
              <a:t>64 </a:t>
            </a:r>
            <a:r>
              <a:rPr lang="zh-CN" altLang="en-US" sz="2600" smtClean="0"/>
              <a:t>位（实际密钥长度为 </a:t>
            </a:r>
            <a:r>
              <a:rPr lang="en-US" altLang="zh-CN" sz="2600" smtClean="0"/>
              <a:t>56 </a:t>
            </a:r>
            <a:r>
              <a:rPr lang="zh-CN" altLang="en-US" sz="2600" smtClean="0"/>
              <a:t>位，有 </a:t>
            </a:r>
            <a:r>
              <a:rPr lang="en-US" altLang="zh-CN" sz="2600" smtClean="0"/>
              <a:t>8 </a:t>
            </a:r>
            <a:r>
              <a:rPr lang="zh-CN" altLang="en-US" sz="2600" smtClean="0"/>
              <a:t>位用于奇偶校验</a:t>
            </a:r>
            <a:r>
              <a:rPr lang="en-US" altLang="zh-CN" sz="2600" smtClean="0"/>
              <a:t>)</a:t>
            </a:r>
            <a:r>
              <a:rPr lang="zh-CN" altLang="en-US" sz="2600"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91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591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91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59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4200" smtClean="0"/>
              <a:t>DES</a:t>
            </a:r>
            <a:r>
              <a:rPr lang="en-US" altLang="zh-CN" sz="4200" b="1" smtClean="0"/>
              <a:t> </a:t>
            </a:r>
            <a:r>
              <a:rPr lang="zh-CN" altLang="en-US" sz="4200" smtClean="0"/>
              <a:t>的保密性</a:t>
            </a:r>
          </a:p>
        </p:txBody>
      </p:sp>
      <p:sp>
        <p:nvSpPr>
          <p:cNvPr id="861187" name="Rectangle 3"/>
          <p:cNvSpPr>
            <a:spLocks noGrp="1" noChangeArrowheads="1"/>
          </p:cNvSpPr>
          <p:nvPr>
            <p:ph type="body" idx="1"/>
          </p:nvPr>
        </p:nvSpPr>
        <p:spPr>
          <a:xfrm>
            <a:off x="468313" y="1844675"/>
            <a:ext cx="7772400" cy="4608513"/>
          </a:xfrm>
        </p:spPr>
        <p:txBody>
          <a:bodyPr/>
          <a:lstStyle/>
          <a:p>
            <a:pPr eaLnBrk="1" hangingPunct="1"/>
            <a:r>
              <a:rPr lang="en-US" altLang="zh-CN" sz="2600" smtClean="0"/>
              <a:t>DES</a:t>
            </a:r>
            <a:r>
              <a:rPr lang="en-US" altLang="zh-CN" sz="2600" b="1" smtClean="0"/>
              <a:t> </a:t>
            </a:r>
            <a:r>
              <a:rPr lang="zh-CN" altLang="en-US" sz="2600" smtClean="0"/>
              <a:t>的保密性仅取决于对密钥的保密，而算法是公开的。尽管人们在破译 </a:t>
            </a:r>
            <a:r>
              <a:rPr lang="en-US" altLang="zh-CN" sz="2600" smtClean="0"/>
              <a:t>DES </a:t>
            </a:r>
            <a:r>
              <a:rPr lang="zh-CN" altLang="en-US" sz="2600" smtClean="0"/>
              <a:t>方面取得了许多进展，但至今仍未能找到比穷举搜索密钥更有效的方法。</a:t>
            </a:r>
          </a:p>
          <a:p>
            <a:pPr eaLnBrk="1" hangingPunct="1"/>
            <a:r>
              <a:rPr lang="en-US" altLang="zh-CN" sz="2600" smtClean="0"/>
              <a:t>DES </a:t>
            </a:r>
            <a:r>
              <a:rPr lang="zh-CN" altLang="en-US" sz="2600" smtClean="0"/>
              <a:t>是世界上第一个公认的实用密码算法标准，它曾对密码学的发展做出了重大贡献。</a:t>
            </a:r>
          </a:p>
          <a:p>
            <a:pPr eaLnBrk="1" hangingPunct="1"/>
            <a:r>
              <a:rPr lang="zh-CN" altLang="en-US" sz="2600" smtClean="0"/>
              <a:t>目前较为严重的问题是 </a:t>
            </a:r>
            <a:r>
              <a:rPr lang="en-US" altLang="zh-CN" sz="2600" smtClean="0"/>
              <a:t>DES </a:t>
            </a:r>
            <a:r>
              <a:rPr lang="zh-CN" altLang="en-US" sz="2600" smtClean="0"/>
              <a:t>的密钥的长度。</a:t>
            </a:r>
          </a:p>
          <a:p>
            <a:pPr eaLnBrk="1" hangingPunct="1"/>
            <a:r>
              <a:rPr lang="zh-CN" altLang="en-US" sz="2600" smtClean="0"/>
              <a:t>现在已经设计出来搜索 </a:t>
            </a:r>
            <a:r>
              <a:rPr lang="en-US" altLang="zh-CN" sz="2600" smtClean="0"/>
              <a:t>DES </a:t>
            </a:r>
            <a:r>
              <a:rPr lang="zh-CN" altLang="en-US" sz="2600" smtClean="0"/>
              <a:t>密钥的专用芯片。</a:t>
            </a:r>
            <a:r>
              <a:rPr lang="zh-CN" altLang="en-US" smtClean="0"/>
              <a:t>  </a:t>
            </a:r>
            <a:r>
              <a:rPr lang="zh-CN" altLang="en-US" sz="2600"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1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11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1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4200" smtClean="0"/>
              <a:t>公钥密码体制</a:t>
            </a:r>
            <a:endParaRPr lang="zh-CN" altLang="en-US" smtClean="0"/>
          </a:p>
        </p:txBody>
      </p:sp>
      <p:sp>
        <p:nvSpPr>
          <p:cNvPr id="863235" name="Rectangle 3"/>
          <p:cNvSpPr>
            <a:spLocks noGrp="1" noChangeArrowheads="1"/>
          </p:cNvSpPr>
          <p:nvPr>
            <p:ph type="body" idx="1"/>
          </p:nvPr>
        </p:nvSpPr>
        <p:spPr>
          <a:xfrm>
            <a:off x="468313" y="1844675"/>
            <a:ext cx="8347075" cy="4679950"/>
          </a:xfrm>
        </p:spPr>
        <p:txBody>
          <a:bodyPr/>
          <a:lstStyle/>
          <a:p>
            <a:pPr eaLnBrk="1" hangingPunct="1">
              <a:lnSpc>
                <a:spcPct val="90000"/>
              </a:lnSpc>
            </a:pPr>
            <a:r>
              <a:rPr lang="zh-CN" altLang="en-US" smtClean="0"/>
              <a:t>公钥密码体制使用</a:t>
            </a:r>
            <a:r>
              <a:rPr lang="zh-CN" altLang="en-US" smtClean="0">
                <a:solidFill>
                  <a:schemeClr val="hlink"/>
                </a:solidFill>
              </a:rPr>
              <a:t>不同的加密密钥与解密密钥</a:t>
            </a:r>
            <a:r>
              <a:rPr lang="zh-CN" altLang="en-US" smtClean="0"/>
              <a:t>，是一种</a:t>
            </a:r>
            <a:r>
              <a:rPr lang="zh-CN" altLang="en-US" smtClean="0">
                <a:latin typeface="Arial" charset="0"/>
              </a:rPr>
              <a:t>“</a:t>
            </a:r>
            <a:r>
              <a:rPr lang="zh-CN" altLang="en-US" smtClean="0"/>
              <a:t>由已知加密密钥推导出解密密钥在计算上是不可行的</a:t>
            </a:r>
            <a:r>
              <a:rPr lang="zh-CN" altLang="en-US" smtClean="0">
                <a:latin typeface="Arial" charset="0"/>
              </a:rPr>
              <a:t>”</a:t>
            </a:r>
            <a:r>
              <a:rPr lang="zh-CN" altLang="en-US" smtClean="0"/>
              <a:t>密码体制。 </a:t>
            </a:r>
          </a:p>
          <a:p>
            <a:pPr eaLnBrk="1" hangingPunct="1">
              <a:lnSpc>
                <a:spcPct val="90000"/>
              </a:lnSpc>
            </a:pPr>
            <a:r>
              <a:rPr lang="zh-CN" altLang="en-US" smtClean="0"/>
              <a:t>公钥密码体制的产生主要是因为两个方面的原因，一是由于常规密钥密码体制的密钥分配问题，另一是由于对数字签名的需求。</a:t>
            </a:r>
          </a:p>
          <a:p>
            <a:pPr eaLnBrk="1" hangingPunct="1">
              <a:lnSpc>
                <a:spcPct val="90000"/>
              </a:lnSpc>
            </a:pPr>
            <a:r>
              <a:rPr lang="zh-CN" altLang="en-US" smtClean="0"/>
              <a:t>现有最著名的公钥密码体制是</a:t>
            </a:r>
            <a:r>
              <a:rPr lang="en-US" altLang="zh-CN" smtClean="0"/>
              <a:t>RSA </a:t>
            </a:r>
            <a:r>
              <a:rPr lang="zh-CN" altLang="en-US" smtClean="0"/>
              <a:t>体制，它基于数论中大数分解问题的体制，由美国三位科学家 </a:t>
            </a:r>
            <a:r>
              <a:rPr lang="en-US" altLang="zh-CN" smtClean="0"/>
              <a:t>Rivest, Shamir </a:t>
            </a:r>
            <a:r>
              <a:rPr lang="zh-CN" altLang="en-US" smtClean="0"/>
              <a:t>和 </a:t>
            </a:r>
            <a:r>
              <a:rPr lang="en-US" altLang="zh-CN" smtClean="0"/>
              <a:t>Adleman </a:t>
            </a:r>
            <a:r>
              <a:rPr lang="zh-CN" altLang="en-US" smtClean="0"/>
              <a:t>于 </a:t>
            </a:r>
            <a:r>
              <a:rPr lang="en-US" altLang="zh-CN" smtClean="0"/>
              <a:t>1976 </a:t>
            </a:r>
            <a:r>
              <a:rPr lang="zh-CN" altLang="en-US" smtClean="0"/>
              <a:t>年提出并在 </a:t>
            </a:r>
            <a:r>
              <a:rPr lang="en-US" altLang="zh-CN" smtClean="0"/>
              <a:t>1978 </a:t>
            </a:r>
            <a:r>
              <a:rPr lang="zh-CN" altLang="en-US" smtClean="0"/>
              <a:t>年正式发表。</a:t>
            </a:r>
          </a:p>
          <a:p>
            <a:pPr eaLnBrk="1" hangingPunct="1">
              <a:lnSpc>
                <a:spcPct val="90000"/>
              </a:lnSpc>
            </a:pPr>
            <a:endParaRPr lang="en-US" altLang="zh-CN" smtClean="0"/>
          </a:p>
        </p:txBody>
      </p:sp>
      <p:graphicFrame>
        <p:nvGraphicFramePr>
          <p:cNvPr id="4" name="Group 46"/>
          <p:cNvGraphicFramePr>
            <a:graphicFrameLocks/>
          </p:cNvGraphicFramePr>
          <p:nvPr>
            <p:extLst>
              <p:ext uri="{D42A27DB-BD31-4B8C-83A1-F6EECF244321}">
                <p14:modId xmlns:p14="http://schemas.microsoft.com/office/powerpoint/2010/main" val="4262692752"/>
              </p:ext>
            </p:extLst>
          </p:nvPr>
        </p:nvGraphicFramePr>
        <p:xfrm>
          <a:off x="323529" y="1571625"/>
          <a:ext cx="8356922" cy="4881711"/>
        </p:xfrm>
        <a:graphic>
          <a:graphicData uri="http://schemas.openxmlformats.org/drawingml/2006/table">
            <a:tbl>
              <a:tblPr/>
              <a:tblGrid>
                <a:gridCol w="1546861">
                  <a:extLst>
                    <a:ext uri="{9D8B030D-6E8A-4147-A177-3AD203B41FA5}">
                      <a16:colId xmlns:a16="http://schemas.microsoft.com/office/drawing/2014/main" val="20000"/>
                    </a:ext>
                  </a:extLst>
                </a:gridCol>
                <a:gridCol w="1009734">
                  <a:extLst>
                    <a:ext uri="{9D8B030D-6E8A-4147-A177-3AD203B41FA5}">
                      <a16:colId xmlns:a16="http://schemas.microsoft.com/office/drawing/2014/main" val="20001"/>
                    </a:ext>
                  </a:extLst>
                </a:gridCol>
                <a:gridCol w="5800327">
                  <a:extLst>
                    <a:ext uri="{9D8B030D-6E8A-4147-A177-3AD203B41FA5}">
                      <a16:colId xmlns:a16="http://schemas.microsoft.com/office/drawing/2014/main" val="20002"/>
                    </a:ext>
                  </a:extLst>
                </a:gridCol>
              </a:tblGrid>
              <a:tr h="848866">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en-US" sz="1200" b="1" i="0" u="none" strike="noStrike" cap="none" normalizeH="0" baseline="0" dirty="0" smtClean="0">
                        <a:ln>
                          <a:noFill/>
                        </a:ln>
                        <a:solidFill>
                          <a:schemeClr val="tx1"/>
                        </a:solidFill>
                        <a:effectLst/>
                        <a:latin typeface="Arial" charset="0"/>
                        <a:ea typeface="SimSun" pitchFamily="2" charset="-122"/>
                      </a:endParaRP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SimSun" pitchFamily="2" charset="-122"/>
                        </a:rPr>
                        <a:t>密钥长度</a:t>
                      </a:r>
                    </a:p>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400" b="1" i="0" u="none" strike="noStrike" cap="none" normalizeH="0" baseline="0" smtClean="0">
                          <a:ln>
                            <a:noFill/>
                          </a:ln>
                          <a:solidFill>
                            <a:schemeClr val="tx1"/>
                          </a:solidFill>
                          <a:effectLst/>
                          <a:latin typeface="Arial" charset="0"/>
                          <a:ea typeface="SimSun" pitchFamily="2" charset="-122"/>
                        </a:rPr>
                        <a:t>(</a:t>
                      </a:r>
                      <a:r>
                        <a:rPr kumimoji="0" lang="zh-CN" altLang="en-US" sz="1400" b="1" i="0" u="none" strike="noStrike" cap="none" normalizeH="0" baseline="0" smtClean="0">
                          <a:ln>
                            <a:noFill/>
                          </a:ln>
                          <a:solidFill>
                            <a:schemeClr val="tx1"/>
                          </a:solidFill>
                          <a:effectLst/>
                          <a:latin typeface="Arial" charset="0"/>
                          <a:ea typeface="SimSun" pitchFamily="2" charset="-122"/>
                        </a:rPr>
                        <a:t>按位</a:t>
                      </a:r>
                      <a:r>
                        <a:rPr kumimoji="0" lang="en-US" altLang="zh-CN" sz="1400" b="1" i="0" u="none" strike="noStrike" cap="none" normalizeH="0" baseline="0" smtClean="0">
                          <a:ln>
                            <a:noFill/>
                          </a:ln>
                          <a:solidFill>
                            <a:schemeClr val="tx1"/>
                          </a:solidFill>
                          <a:effectLst/>
                          <a:latin typeface="Arial" charset="0"/>
                          <a:ea typeface="SimSun" pitchFamily="2" charset="-122"/>
                        </a:rPr>
                        <a:t>)</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400" b="1" i="0" u="none" strike="noStrike" cap="none" normalizeH="0" baseline="0" smtClean="0">
                          <a:ln>
                            <a:noFill/>
                          </a:ln>
                          <a:solidFill>
                            <a:schemeClr val="tx1"/>
                          </a:solidFill>
                          <a:effectLst/>
                          <a:latin typeface="Arial" charset="0"/>
                          <a:ea typeface="SimSun" pitchFamily="2" charset="-122"/>
                        </a:rPr>
                        <a:t>描述</a:t>
                      </a: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67804">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SimSun" pitchFamily="2" charset="-122"/>
                        </a:rPr>
                        <a:t>DH</a:t>
                      </a: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512, 1024, 2048</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1976</a:t>
                      </a:r>
                      <a:r>
                        <a:rPr kumimoji="0" lang="zh-CN" altLang="en-US" sz="1000" b="0" i="0" u="none" strike="noStrike" cap="none" normalizeH="0" baseline="0" smtClean="0">
                          <a:ln>
                            <a:noFill/>
                          </a:ln>
                          <a:solidFill>
                            <a:schemeClr val="tx1"/>
                          </a:solidFill>
                          <a:effectLst/>
                          <a:latin typeface="Arial" charset="0"/>
                          <a:ea typeface="SimSun" pitchFamily="2" charset="-122"/>
                        </a:rPr>
                        <a:t>年由</a:t>
                      </a:r>
                      <a:r>
                        <a:rPr kumimoji="0" lang="en-US" altLang="zh-CN" sz="1000" b="0" i="0" u="none" strike="noStrike" cap="none" normalizeH="0" baseline="0" smtClean="0">
                          <a:ln>
                            <a:noFill/>
                          </a:ln>
                          <a:solidFill>
                            <a:schemeClr val="tx1"/>
                          </a:solidFill>
                          <a:effectLst/>
                          <a:latin typeface="Arial" charset="0"/>
                          <a:ea typeface="SimSun" pitchFamily="2" charset="-122"/>
                        </a:rPr>
                        <a:t>Whitfield Diffie </a:t>
                      </a:r>
                      <a:r>
                        <a:rPr kumimoji="0" lang="zh-CN" altLang="en-US" sz="1000" b="0" i="0" u="none" strike="noStrike" cap="none" normalizeH="0" baseline="0" smtClean="0">
                          <a:ln>
                            <a:noFill/>
                          </a:ln>
                          <a:solidFill>
                            <a:schemeClr val="tx1"/>
                          </a:solidFill>
                          <a:effectLst/>
                          <a:latin typeface="Arial" charset="0"/>
                          <a:ea typeface="SimSun" pitchFamily="2" charset="-122"/>
                        </a:rPr>
                        <a:t>和 </a:t>
                      </a:r>
                      <a:r>
                        <a:rPr kumimoji="0" lang="en-US" altLang="zh-CN" sz="1000" b="0" i="0" u="none" strike="noStrike" cap="none" normalizeH="0" baseline="0" smtClean="0">
                          <a:ln>
                            <a:noFill/>
                          </a:ln>
                          <a:solidFill>
                            <a:schemeClr val="tx1"/>
                          </a:solidFill>
                          <a:effectLst/>
                          <a:latin typeface="Arial" charset="0"/>
                          <a:ea typeface="SimSun" pitchFamily="2" charset="-122"/>
                        </a:rPr>
                        <a:t>Martin Hellman</a:t>
                      </a:r>
                      <a:r>
                        <a:rPr kumimoji="0" lang="zh-CN" altLang="en-US" sz="1000" b="0" i="0" u="none" strike="noStrike" cap="none" normalizeH="0" baseline="0" smtClean="0">
                          <a:ln>
                            <a:noFill/>
                          </a:ln>
                          <a:solidFill>
                            <a:schemeClr val="tx1"/>
                          </a:solidFill>
                          <a:effectLst/>
                          <a:latin typeface="Arial" charset="0"/>
                          <a:ea typeface="SimSun" pitchFamily="2" charset="-122"/>
                        </a:rPr>
                        <a:t>发明。</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双方协商得到同一个密钥来加密消息。</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基于这样的假定：给定幂指数和底数，很容易得到乘方值，但给定乘方结果和底数，要计算幂指数是很困难的。</a:t>
                      </a:r>
                      <a:endParaRPr kumimoji="0" lang="en-US" altLang="zh-CN" sz="1000" b="0" i="0" u="none" strike="noStrike" cap="none" normalizeH="0" baseline="0" smtClean="0">
                        <a:ln>
                          <a:noFill/>
                        </a:ln>
                        <a:solidFill>
                          <a:schemeClr val="tx1"/>
                        </a:solidFill>
                        <a:effectLst/>
                        <a:latin typeface="Arial" charset="0"/>
                        <a:ea typeface="SimSun" pitchFamily="2" charset="-122"/>
                      </a:endParaRP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3379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1" i="0" u="none" strike="noStrike" cap="none" normalizeH="0" baseline="0" smtClean="0">
                          <a:ln>
                            <a:noFill/>
                          </a:ln>
                          <a:solidFill>
                            <a:schemeClr val="tx1"/>
                          </a:solidFill>
                          <a:effectLst/>
                          <a:latin typeface="Arial" charset="0"/>
                          <a:ea typeface="SimSun" pitchFamily="2" charset="-122"/>
                        </a:rPr>
                        <a:t>数字签名标准 </a:t>
                      </a:r>
                      <a:r>
                        <a:rPr kumimoji="0" lang="en-US" altLang="zh-CN" sz="1000" b="1" i="0" u="none" strike="noStrike" cap="none" normalizeH="0" baseline="0" smtClean="0">
                          <a:ln>
                            <a:noFill/>
                          </a:ln>
                          <a:solidFill>
                            <a:schemeClr val="tx1"/>
                          </a:solidFill>
                          <a:effectLst/>
                          <a:latin typeface="Arial" charset="0"/>
                          <a:ea typeface="SimSun" pitchFamily="2" charset="-122"/>
                        </a:rPr>
                        <a:t>(DSS) </a:t>
                      </a:r>
                      <a:r>
                        <a:rPr kumimoji="0" lang="zh-CN" altLang="en-US" sz="1000" b="1" i="0" u="none" strike="noStrike" cap="none" normalizeH="0" baseline="0" smtClean="0">
                          <a:ln>
                            <a:noFill/>
                          </a:ln>
                          <a:solidFill>
                            <a:schemeClr val="tx1"/>
                          </a:solidFill>
                          <a:effectLst/>
                          <a:latin typeface="Arial" charset="0"/>
                          <a:ea typeface="SimSun" pitchFamily="2" charset="-122"/>
                        </a:rPr>
                        <a:t>和数字签名算法 </a:t>
                      </a:r>
                      <a:r>
                        <a:rPr kumimoji="0" lang="en-US" altLang="zh-CN" sz="1000" b="1" i="0" u="none" strike="noStrike" cap="none" normalizeH="0" baseline="0" smtClean="0">
                          <a:ln>
                            <a:noFill/>
                          </a:ln>
                          <a:solidFill>
                            <a:schemeClr val="tx1"/>
                          </a:solidFill>
                          <a:effectLst/>
                          <a:latin typeface="Arial" charset="0"/>
                          <a:ea typeface="SimSun" pitchFamily="2" charset="-122"/>
                        </a:rPr>
                        <a:t>(DSA)</a:t>
                      </a: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512 - 1024</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由 </a:t>
                      </a:r>
                      <a:r>
                        <a:rPr kumimoji="0" lang="en-US" altLang="zh-CN" sz="1000" b="0" i="0" u="none" strike="noStrike" cap="none" normalizeH="0" baseline="0" smtClean="0">
                          <a:ln>
                            <a:noFill/>
                          </a:ln>
                          <a:solidFill>
                            <a:schemeClr val="tx1"/>
                          </a:solidFill>
                          <a:effectLst/>
                          <a:latin typeface="Arial" charset="0"/>
                          <a:ea typeface="SimSun" pitchFamily="2" charset="-122"/>
                        </a:rPr>
                        <a:t>NIST</a:t>
                      </a:r>
                      <a:r>
                        <a:rPr kumimoji="0" lang="zh-CN" altLang="en-US" sz="1000" b="0" i="0" u="none" strike="noStrike" cap="none" normalizeH="0" baseline="0" smtClean="0">
                          <a:ln>
                            <a:noFill/>
                          </a:ln>
                          <a:solidFill>
                            <a:schemeClr val="tx1"/>
                          </a:solidFill>
                          <a:effectLst/>
                          <a:latin typeface="Arial" charset="0"/>
                          <a:ea typeface="SimSun" pitchFamily="2" charset="-122"/>
                        </a:rPr>
                        <a:t>创建并把</a:t>
                      </a:r>
                      <a:r>
                        <a:rPr kumimoji="0" lang="en-US" altLang="zh-CN" sz="1000" b="0" i="0" u="none" strike="noStrike" cap="none" normalizeH="0" baseline="0" smtClean="0">
                          <a:ln>
                            <a:noFill/>
                          </a:ln>
                          <a:solidFill>
                            <a:schemeClr val="tx1"/>
                          </a:solidFill>
                          <a:effectLst/>
                          <a:latin typeface="Arial" charset="0"/>
                          <a:ea typeface="SimSun" pitchFamily="2" charset="-122"/>
                        </a:rPr>
                        <a:t>DSA</a:t>
                      </a:r>
                      <a:r>
                        <a:rPr kumimoji="0" lang="zh-CN" altLang="en-US" sz="1000" b="0" i="0" u="none" strike="noStrike" cap="none" normalizeH="0" baseline="0" smtClean="0">
                          <a:ln>
                            <a:noFill/>
                          </a:ln>
                          <a:solidFill>
                            <a:schemeClr val="tx1"/>
                          </a:solidFill>
                          <a:effectLst/>
                          <a:latin typeface="Arial" charset="0"/>
                          <a:ea typeface="SimSun" pitchFamily="2" charset="-122"/>
                        </a:rPr>
                        <a:t>作为数字签名的算法。</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是一种基于</a:t>
                      </a:r>
                      <a:r>
                        <a:rPr kumimoji="0" lang="en-US" altLang="zh-CN" sz="1000" b="0" i="0" u="none" strike="noStrike" cap="none" normalizeH="0" baseline="0" smtClean="0">
                          <a:ln>
                            <a:noFill/>
                          </a:ln>
                          <a:solidFill>
                            <a:schemeClr val="tx1"/>
                          </a:solidFill>
                          <a:effectLst/>
                          <a:latin typeface="Arial" charset="0"/>
                          <a:ea typeface="SimSun" pitchFamily="2" charset="-122"/>
                        </a:rPr>
                        <a:t>ElGama</a:t>
                      </a:r>
                      <a:r>
                        <a:rPr kumimoji="0" lang="zh-CN" altLang="en-US" sz="1000" b="0" i="0" u="none" strike="noStrike" cap="none" normalizeH="0" baseline="0" smtClean="0">
                          <a:ln>
                            <a:noFill/>
                          </a:ln>
                          <a:solidFill>
                            <a:schemeClr val="tx1"/>
                          </a:solidFill>
                          <a:effectLst/>
                          <a:latin typeface="Arial" charset="0"/>
                          <a:ea typeface="SimSun" pitchFamily="2" charset="-122"/>
                        </a:rPr>
                        <a:t>签名方案的公钥算法。</a:t>
                      </a:r>
                      <a:endParaRPr kumimoji="0" lang="en-US" altLang="zh-CN" sz="1000" b="0" i="0" u="none" strike="noStrike" cap="none" normalizeH="0" baseline="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和</a:t>
                      </a:r>
                      <a:r>
                        <a:rPr kumimoji="0" lang="en-US" altLang="zh-CN" sz="1000" b="0" i="0" u="none" strike="noStrike" cap="none" normalizeH="0" baseline="0" smtClean="0">
                          <a:ln>
                            <a:noFill/>
                          </a:ln>
                          <a:solidFill>
                            <a:schemeClr val="tx1"/>
                          </a:solidFill>
                          <a:effectLst/>
                          <a:latin typeface="Arial" charset="0"/>
                          <a:ea typeface="SimSun" pitchFamily="2" charset="-122"/>
                        </a:rPr>
                        <a:t>RSA</a:t>
                      </a:r>
                      <a:r>
                        <a:rPr kumimoji="0" lang="zh-CN" altLang="en-US" sz="1000" b="0" i="0" u="none" strike="noStrike" cap="none" normalizeH="0" baseline="0" smtClean="0">
                          <a:ln>
                            <a:noFill/>
                          </a:ln>
                          <a:solidFill>
                            <a:schemeClr val="tx1"/>
                          </a:solidFill>
                          <a:effectLst/>
                          <a:latin typeface="Arial" charset="0"/>
                          <a:ea typeface="SimSun" pitchFamily="2" charset="-122"/>
                        </a:rPr>
                        <a:t>相比，签名创建的速度差不多，但校验时就慢得多。</a:t>
                      </a:r>
                      <a:endParaRPr kumimoji="0" lang="en-US" altLang="zh-CN" sz="1000" b="0" i="0" u="none" strike="noStrike" cap="none" normalizeH="0" baseline="0" smtClean="0">
                        <a:ln>
                          <a:noFill/>
                        </a:ln>
                        <a:solidFill>
                          <a:schemeClr val="tx1"/>
                        </a:solidFill>
                        <a:effectLst/>
                        <a:latin typeface="Arial" charset="0"/>
                        <a:ea typeface="SimSun" pitchFamily="2" charset="-122"/>
                      </a:endParaRP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813347">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1" i="0" u="none" strike="noStrike" cap="none" normalizeH="0" baseline="0" smtClean="0">
                          <a:ln>
                            <a:noFill/>
                          </a:ln>
                          <a:solidFill>
                            <a:schemeClr val="tx1"/>
                          </a:solidFill>
                          <a:effectLst/>
                          <a:latin typeface="Arial" charset="0"/>
                          <a:ea typeface="SimSun" pitchFamily="2" charset="-122"/>
                        </a:rPr>
                        <a:t>RSA </a:t>
                      </a:r>
                      <a:r>
                        <a:rPr kumimoji="0" lang="zh-CN" altLang="en-US" sz="1000" b="1" i="0" u="none" strike="noStrike" cap="none" normalizeH="0" baseline="0" smtClean="0">
                          <a:ln>
                            <a:noFill/>
                          </a:ln>
                          <a:solidFill>
                            <a:schemeClr val="tx1"/>
                          </a:solidFill>
                          <a:effectLst/>
                          <a:latin typeface="Arial" charset="0"/>
                          <a:ea typeface="SimSun" pitchFamily="2" charset="-122"/>
                        </a:rPr>
                        <a:t>加密算法</a:t>
                      </a: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512 </a:t>
                      </a:r>
                      <a:r>
                        <a:rPr kumimoji="0" lang="zh-CN" altLang="en-US" sz="1000" b="0" i="0" u="none" strike="noStrike" cap="none" normalizeH="0" baseline="0" smtClean="0">
                          <a:ln>
                            <a:noFill/>
                          </a:ln>
                          <a:solidFill>
                            <a:schemeClr val="tx1"/>
                          </a:solidFill>
                          <a:effectLst/>
                          <a:latin typeface="Arial" charset="0"/>
                          <a:ea typeface="SimSun" pitchFamily="2" charset="-122"/>
                        </a:rPr>
                        <a:t>到 </a:t>
                      </a:r>
                      <a:r>
                        <a:rPr kumimoji="0" lang="en-US" altLang="zh-CN" sz="1000" b="0" i="0" u="none" strike="noStrike" cap="none" normalizeH="0" baseline="0" smtClean="0">
                          <a:ln>
                            <a:noFill/>
                          </a:ln>
                          <a:solidFill>
                            <a:schemeClr val="tx1"/>
                          </a:solidFill>
                          <a:effectLst/>
                          <a:latin typeface="Arial" charset="0"/>
                          <a:ea typeface="SimSun" pitchFamily="2" charset="-122"/>
                        </a:rPr>
                        <a:t>2048</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dirty="0" smtClean="0">
                          <a:ln>
                            <a:noFill/>
                          </a:ln>
                          <a:solidFill>
                            <a:schemeClr val="tx1"/>
                          </a:solidFill>
                          <a:effectLst/>
                          <a:latin typeface="Arial" charset="0"/>
                          <a:ea typeface="SimSun" pitchFamily="2" charset="-122"/>
                        </a:rPr>
                        <a:t>1977</a:t>
                      </a:r>
                      <a:r>
                        <a:rPr kumimoji="0" lang="zh-CN" altLang="en-US" sz="1000" b="0" i="0" u="none" strike="noStrike" cap="none" normalizeH="0" baseline="0" dirty="0" smtClean="0">
                          <a:ln>
                            <a:noFill/>
                          </a:ln>
                          <a:solidFill>
                            <a:schemeClr val="tx1"/>
                          </a:solidFill>
                          <a:effectLst/>
                          <a:latin typeface="Arial" charset="0"/>
                          <a:ea typeface="SimSun" pitchFamily="2" charset="-122"/>
                        </a:rPr>
                        <a:t>年由</a:t>
                      </a:r>
                      <a:r>
                        <a:rPr kumimoji="0" lang="en-US" altLang="zh-CN" sz="1000" b="0" i="0" u="none" strike="noStrike" cap="none" normalizeH="0" baseline="0" dirty="0" smtClean="0">
                          <a:ln>
                            <a:noFill/>
                          </a:ln>
                          <a:solidFill>
                            <a:schemeClr val="tx1"/>
                          </a:solidFill>
                          <a:effectLst/>
                          <a:latin typeface="Arial" charset="0"/>
                          <a:ea typeface="SimSun" pitchFamily="2" charset="-122"/>
                        </a:rPr>
                        <a:t> Ron </a:t>
                      </a:r>
                      <a:r>
                        <a:rPr kumimoji="0" lang="en-US" altLang="zh-CN" sz="1000" b="0" i="0" u="none" strike="noStrike" cap="none" normalizeH="0" baseline="0" dirty="0" err="1" smtClean="0">
                          <a:ln>
                            <a:noFill/>
                          </a:ln>
                          <a:solidFill>
                            <a:schemeClr val="tx1"/>
                          </a:solidFill>
                          <a:effectLst/>
                          <a:latin typeface="Arial" charset="0"/>
                          <a:ea typeface="SimSun" pitchFamily="2" charset="-122"/>
                        </a:rPr>
                        <a:t>Rivest</a:t>
                      </a:r>
                      <a:r>
                        <a:rPr kumimoji="0" lang="en-US" altLang="zh-CN" sz="1000" b="0" i="0" u="none" strike="noStrike" cap="none" normalizeH="0" baseline="0" dirty="0" smtClean="0">
                          <a:ln>
                            <a:noFill/>
                          </a:ln>
                          <a:solidFill>
                            <a:schemeClr val="tx1"/>
                          </a:solidFill>
                          <a:effectLst/>
                          <a:latin typeface="Arial" charset="0"/>
                          <a:ea typeface="SimSun" pitchFamily="2" charset="-122"/>
                        </a:rPr>
                        <a:t>, </a:t>
                      </a:r>
                      <a:r>
                        <a:rPr kumimoji="0" lang="en-US" altLang="zh-CN" sz="1000" b="0" i="0" u="none" strike="noStrike" cap="none" normalizeH="0" baseline="0" dirty="0" err="1" smtClean="0">
                          <a:ln>
                            <a:noFill/>
                          </a:ln>
                          <a:solidFill>
                            <a:schemeClr val="tx1"/>
                          </a:solidFill>
                          <a:effectLst/>
                          <a:latin typeface="Arial" charset="0"/>
                          <a:ea typeface="SimSun" pitchFamily="2" charset="-122"/>
                        </a:rPr>
                        <a:t>Adi</a:t>
                      </a:r>
                      <a:r>
                        <a:rPr kumimoji="0" lang="en-US" altLang="zh-CN" sz="1000" b="0" i="0" u="none" strike="noStrike" cap="none" normalizeH="0" baseline="0" dirty="0" smtClean="0">
                          <a:ln>
                            <a:noFill/>
                          </a:ln>
                          <a:solidFill>
                            <a:schemeClr val="tx1"/>
                          </a:solidFill>
                          <a:effectLst/>
                          <a:latin typeface="Arial" charset="0"/>
                          <a:ea typeface="SimSun" pitchFamily="2" charset="-122"/>
                        </a:rPr>
                        <a:t> Shamir</a:t>
                      </a:r>
                      <a:r>
                        <a:rPr kumimoji="0" lang="zh-CN" altLang="en-US" sz="1000" b="0" i="0" u="none" strike="noStrike" cap="none" normalizeH="0" baseline="0" dirty="0" smtClean="0">
                          <a:ln>
                            <a:noFill/>
                          </a:ln>
                          <a:solidFill>
                            <a:schemeClr val="tx1"/>
                          </a:solidFill>
                          <a:effectLst/>
                          <a:latin typeface="Arial" charset="0"/>
                          <a:ea typeface="SimSun" pitchFamily="2" charset="-122"/>
                        </a:rPr>
                        <a:t>和 </a:t>
                      </a:r>
                      <a:r>
                        <a:rPr kumimoji="0" lang="en-US" altLang="zh-CN" sz="1000" b="0" i="0" u="none" strike="noStrike" cap="none" normalizeH="0" baseline="0" dirty="0" smtClean="0">
                          <a:ln>
                            <a:noFill/>
                          </a:ln>
                          <a:solidFill>
                            <a:schemeClr val="tx1"/>
                          </a:solidFill>
                          <a:effectLst/>
                          <a:latin typeface="Arial" charset="0"/>
                          <a:ea typeface="SimSun" pitchFamily="2" charset="-122"/>
                        </a:rPr>
                        <a:t>Leonard </a:t>
                      </a:r>
                      <a:r>
                        <a:rPr kumimoji="0" lang="en-US" altLang="zh-CN" sz="1000" b="0" i="0" u="none" strike="noStrike" cap="none" normalizeH="0" baseline="0" dirty="0" err="1" smtClean="0">
                          <a:ln>
                            <a:noFill/>
                          </a:ln>
                          <a:solidFill>
                            <a:schemeClr val="tx1"/>
                          </a:solidFill>
                          <a:effectLst/>
                          <a:latin typeface="Arial" charset="0"/>
                          <a:ea typeface="SimSun" pitchFamily="2" charset="-122"/>
                        </a:rPr>
                        <a:t>Adleman</a:t>
                      </a:r>
                      <a:r>
                        <a:rPr kumimoji="0" lang="en-US" altLang="zh-CN" sz="1000" b="0" i="0" u="none" strike="noStrike" cap="none" normalizeH="0" baseline="0" dirty="0" smtClean="0">
                          <a:ln>
                            <a:noFill/>
                          </a:ln>
                          <a:solidFill>
                            <a:schemeClr val="tx1"/>
                          </a:solidFill>
                          <a:effectLst/>
                          <a:latin typeface="Arial" charset="0"/>
                          <a:ea typeface="SimSun" pitchFamily="2" charset="-122"/>
                        </a:rPr>
                        <a:t> </a:t>
                      </a:r>
                      <a:r>
                        <a:rPr kumimoji="0" lang="zh-CN" altLang="en-US" sz="1000" b="0" i="0" u="none" strike="noStrike" cap="none" normalizeH="0" baseline="0" dirty="0" smtClean="0">
                          <a:ln>
                            <a:noFill/>
                          </a:ln>
                          <a:solidFill>
                            <a:schemeClr val="tx1"/>
                          </a:solidFill>
                          <a:effectLst/>
                          <a:latin typeface="Arial" charset="0"/>
                          <a:ea typeface="SimSun" pitchFamily="2" charset="-122"/>
                        </a:rPr>
                        <a:t>在 麻省理工学院（</a:t>
                      </a:r>
                      <a:r>
                        <a:rPr kumimoji="0" lang="en-US" altLang="zh-CN" sz="1000" b="0" i="0" u="none" strike="noStrike" cap="none" normalizeH="0" baseline="0" dirty="0" smtClean="0">
                          <a:ln>
                            <a:noFill/>
                          </a:ln>
                          <a:solidFill>
                            <a:schemeClr val="tx1"/>
                          </a:solidFill>
                          <a:effectLst/>
                          <a:latin typeface="Arial" charset="0"/>
                          <a:ea typeface="SimSun" pitchFamily="2" charset="-122"/>
                        </a:rPr>
                        <a:t>MIT</a:t>
                      </a:r>
                      <a:r>
                        <a:rPr kumimoji="0" lang="zh-CN" altLang="en-US" sz="1000" b="0" i="0" u="none" strike="noStrike" cap="none" normalizeH="0" baseline="0" dirty="0" smtClean="0">
                          <a:ln>
                            <a:noFill/>
                          </a:ln>
                          <a:solidFill>
                            <a:schemeClr val="tx1"/>
                          </a:solidFill>
                          <a:effectLst/>
                          <a:latin typeface="Arial" charset="0"/>
                          <a:ea typeface="SimSun" pitchFamily="2" charset="-122"/>
                        </a:rPr>
                        <a:t>）</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基于当前大数因式分解计算困难的数学难题</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既适合</a:t>
                      </a:r>
                      <a:r>
                        <a:rPr kumimoji="0" lang="zh-CN" altLang="en-US" sz="1000" b="0" i="0" u="none" strike="noStrike" cap="none" normalizeH="0" baseline="0" dirty="0" smtClean="0">
                          <a:ln>
                            <a:noFill/>
                          </a:ln>
                          <a:solidFill>
                            <a:schemeClr val="tx1"/>
                          </a:solidFill>
                          <a:effectLst/>
                          <a:latin typeface="Arial" charset="0"/>
                          <a:ea typeface="SimSun" pitchFamily="2" charset="-122"/>
                        </a:rPr>
                        <a:t>加密又适合</a:t>
                      </a:r>
                      <a:r>
                        <a:rPr kumimoji="0" lang="zh-CN" altLang="en-US" sz="1000" b="0" i="0" u="none" strike="noStrike" cap="none" normalizeH="0" baseline="0" dirty="0" smtClean="0">
                          <a:ln>
                            <a:noFill/>
                          </a:ln>
                          <a:solidFill>
                            <a:schemeClr val="tx1"/>
                          </a:solidFill>
                          <a:effectLst/>
                          <a:latin typeface="Arial" charset="0"/>
                          <a:ea typeface="SimSun" pitchFamily="2" charset="-122"/>
                        </a:rPr>
                        <a:t>签名</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广泛用于电子商务协议</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782064">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fr-FR" sz="1000" b="1" i="0" u="none" strike="noStrike" cap="none" normalizeH="0" baseline="0" smtClean="0">
                          <a:ln>
                            <a:noFill/>
                          </a:ln>
                          <a:solidFill>
                            <a:schemeClr val="tx1"/>
                          </a:solidFill>
                          <a:effectLst/>
                          <a:latin typeface="Arial" charset="0"/>
                          <a:ea typeface="楷体_GB2312" pitchFamily="49" charset="-122"/>
                        </a:rPr>
                        <a:t>EIGamal</a:t>
                      </a:r>
                      <a:endParaRPr kumimoji="0" lang="en-US" altLang="zh-CN" sz="1000" b="1" i="0" u="none" strike="noStrike" cap="none" normalizeH="0" baseline="0" smtClean="0">
                        <a:ln>
                          <a:noFill/>
                        </a:ln>
                        <a:solidFill>
                          <a:schemeClr val="tx1"/>
                        </a:solidFill>
                        <a:effectLst/>
                        <a:latin typeface="Arial" charset="0"/>
                        <a:ea typeface="SimSun" pitchFamily="2" charset="-122"/>
                      </a:endParaRP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512 - 1024</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基于</a:t>
                      </a:r>
                      <a:r>
                        <a:rPr kumimoji="0" lang="en-US" altLang="zh-CN" sz="1000" b="0" i="0" u="none" strike="noStrike" cap="none" normalizeH="0" baseline="0" smtClean="0">
                          <a:ln>
                            <a:noFill/>
                          </a:ln>
                          <a:solidFill>
                            <a:schemeClr val="tx1"/>
                          </a:solidFill>
                          <a:effectLst/>
                          <a:latin typeface="Arial" charset="0"/>
                          <a:ea typeface="SimSun" pitchFamily="2" charset="-122"/>
                        </a:rPr>
                        <a:t>Diffie-Hellman </a:t>
                      </a:r>
                      <a:r>
                        <a:rPr kumimoji="0" lang="zh-CN" altLang="en-US" sz="1000" b="0" i="0" u="none" strike="noStrike" cap="none" normalizeH="0" baseline="0" smtClean="0">
                          <a:ln>
                            <a:noFill/>
                          </a:ln>
                          <a:solidFill>
                            <a:schemeClr val="tx1"/>
                          </a:solidFill>
                          <a:effectLst/>
                          <a:latin typeface="Arial" charset="0"/>
                          <a:ea typeface="SimSun" pitchFamily="2" charset="-122"/>
                        </a:rPr>
                        <a:t>密钥协商</a:t>
                      </a:r>
                      <a:r>
                        <a:rPr kumimoji="0" lang="en-US" altLang="zh-CN" sz="1000" b="0" i="0" u="none" strike="noStrike" cap="none" normalizeH="0" baseline="0" smtClean="0">
                          <a:ln>
                            <a:noFill/>
                          </a:ln>
                          <a:solidFill>
                            <a:schemeClr val="tx1"/>
                          </a:solidFill>
                          <a:effectLst/>
                          <a:latin typeface="Arial" charset="0"/>
                          <a:ea typeface="SimSun" pitchFamily="2" charset="-122"/>
                        </a:rPr>
                        <a:t>. </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由</a:t>
                      </a:r>
                      <a:r>
                        <a:rPr kumimoji="0" lang="en-US" altLang="zh-CN" sz="1000" b="0" i="0" u="none" strike="noStrike" cap="none" normalizeH="0" baseline="0" smtClean="0">
                          <a:ln>
                            <a:noFill/>
                          </a:ln>
                          <a:solidFill>
                            <a:schemeClr val="tx1"/>
                          </a:solidFill>
                          <a:effectLst/>
                          <a:latin typeface="Arial" charset="0"/>
                          <a:ea typeface="SimSun" pitchFamily="2" charset="-122"/>
                        </a:rPr>
                        <a:t>Taher Elgamal</a:t>
                      </a:r>
                      <a:r>
                        <a:rPr kumimoji="0" lang="zh-CN" altLang="en-US" sz="1000" b="0" i="0" u="none" strike="noStrike" cap="none" normalizeH="0" baseline="0" smtClean="0">
                          <a:ln>
                            <a:noFill/>
                          </a:ln>
                          <a:solidFill>
                            <a:schemeClr val="tx1"/>
                          </a:solidFill>
                          <a:effectLst/>
                          <a:latin typeface="Arial" charset="0"/>
                          <a:ea typeface="SimSun" pitchFamily="2" charset="-122"/>
                        </a:rPr>
                        <a:t>于</a:t>
                      </a:r>
                      <a:r>
                        <a:rPr kumimoji="0" lang="en-US" altLang="zh-CN" sz="1000" b="0" i="0" u="none" strike="noStrike" cap="none" normalizeH="0" baseline="0" smtClean="0">
                          <a:ln>
                            <a:noFill/>
                          </a:ln>
                          <a:solidFill>
                            <a:schemeClr val="tx1"/>
                          </a:solidFill>
                          <a:effectLst/>
                          <a:latin typeface="Arial" charset="0"/>
                          <a:ea typeface="SimSun" pitchFamily="2" charset="-122"/>
                        </a:rPr>
                        <a:t>1984</a:t>
                      </a:r>
                      <a:r>
                        <a:rPr kumimoji="0" lang="zh-CN" altLang="en-US" sz="1000" b="0" i="0" u="none" strike="noStrike" cap="none" normalizeH="0" baseline="0" smtClean="0">
                          <a:ln>
                            <a:noFill/>
                          </a:ln>
                          <a:solidFill>
                            <a:schemeClr val="tx1"/>
                          </a:solidFill>
                          <a:effectLst/>
                          <a:latin typeface="Arial" charset="0"/>
                          <a:ea typeface="SimSun" pitchFamily="2" charset="-122"/>
                        </a:rPr>
                        <a:t>年发明并用在</a:t>
                      </a:r>
                      <a:r>
                        <a:rPr kumimoji="0" lang="en-US" altLang="zh-CN" sz="1000" b="0" i="0" u="none" strike="noStrike" cap="none" normalizeH="0" baseline="0" smtClean="0">
                          <a:ln>
                            <a:noFill/>
                          </a:ln>
                          <a:solidFill>
                            <a:schemeClr val="tx1"/>
                          </a:solidFill>
                          <a:effectLst/>
                          <a:latin typeface="Arial" charset="0"/>
                          <a:ea typeface="SimSun" pitchFamily="2" charset="-122"/>
                        </a:rPr>
                        <a:t>GNU Privacy Guard </a:t>
                      </a:r>
                      <a:r>
                        <a:rPr kumimoji="0" lang="zh-CN" altLang="en-US" sz="1000" b="0" i="0" u="none" strike="noStrike" cap="none" normalizeH="0" baseline="0" smtClean="0">
                          <a:ln>
                            <a:noFill/>
                          </a:ln>
                          <a:solidFill>
                            <a:schemeClr val="tx1"/>
                          </a:solidFill>
                          <a:effectLst/>
                          <a:latin typeface="Arial" charset="0"/>
                          <a:ea typeface="SimSun" pitchFamily="2" charset="-122"/>
                        </a:rPr>
                        <a:t>（一个加密程序）软件、</a:t>
                      </a:r>
                      <a:r>
                        <a:rPr kumimoji="0" lang="en-US" altLang="zh-CN" sz="1000" b="0" i="0" u="none" strike="noStrike" cap="none" normalizeH="0" baseline="0" smtClean="0">
                          <a:ln>
                            <a:noFill/>
                          </a:ln>
                          <a:solidFill>
                            <a:schemeClr val="tx1"/>
                          </a:solidFill>
                          <a:effectLst/>
                          <a:latin typeface="Arial" charset="0"/>
                          <a:ea typeface="SimSun" pitchFamily="2" charset="-122"/>
                        </a:rPr>
                        <a:t>PGP</a:t>
                      </a:r>
                      <a:r>
                        <a:rPr kumimoji="0" lang="zh-CN" altLang="en-US" sz="1000" b="0" i="0" u="none" strike="noStrike" cap="none" normalizeH="0" baseline="0" smtClean="0">
                          <a:ln>
                            <a:noFill/>
                          </a:ln>
                          <a:solidFill>
                            <a:schemeClr val="tx1"/>
                          </a:solidFill>
                          <a:effectLst/>
                          <a:latin typeface="Arial" charset="0"/>
                          <a:ea typeface="SimSun" pitchFamily="2" charset="-122"/>
                        </a:rPr>
                        <a:t>和其他加密系统上。</a:t>
                      </a: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smtClean="0">
                          <a:ln>
                            <a:noFill/>
                          </a:ln>
                          <a:solidFill>
                            <a:schemeClr val="tx1"/>
                          </a:solidFill>
                          <a:effectLst/>
                          <a:latin typeface="Arial" charset="0"/>
                          <a:ea typeface="SimSun" pitchFamily="2" charset="-122"/>
                        </a:rPr>
                        <a:t>加密后的信息是源信息的两倍长，因此适合用于较短信息的加密，例如对密钥加密。</a:t>
                      </a: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835832">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fr-FR" sz="1000" b="1" i="0" u="none" strike="noStrike" cap="none" normalizeH="0" baseline="0" smtClean="0">
                          <a:ln>
                            <a:noFill/>
                          </a:ln>
                          <a:solidFill>
                            <a:schemeClr val="tx1"/>
                          </a:solidFill>
                          <a:effectLst/>
                          <a:latin typeface="Arial" charset="0"/>
                          <a:ea typeface="楷体_GB2312" pitchFamily="49" charset="-122"/>
                        </a:rPr>
                        <a:t>椭圆曲线技术</a:t>
                      </a:r>
                      <a:endParaRPr kumimoji="0" lang="zh-CN" altLang="en-US" sz="1000" b="1" i="0" u="none" strike="noStrike" cap="none" normalizeH="0" baseline="0" smtClean="0">
                        <a:ln>
                          <a:noFill/>
                        </a:ln>
                        <a:solidFill>
                          <a:schemeClr val="tx1"/>
                        </a:solidFill>
                        <a:effectLst/>
                        <a:latin typeface="Arial" charset="0"/>
                        <a:ea typeface="SimSun" pitchFamily="2" charset="-122"/>
                      </a:endParaRPr>
                    </a:p>
                  </a:txBody>
                  <a:tcPr marL="91387" marR="913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000" b="0" i="0" u="none" strike="noStrike" cap="none" normalizeH="0" baseline="0" smtClean="0">
                          <a:ln>
                            <a:noFill/>
                          </a:ln>
                          <a:solidFill>
                            <a:schemeClr val="tx1"/>
                          </a:solidFill>
                          <a:effectLst/>
                          <a:latin typeface="Arial" charset="0"/>
                          <a:ea typeface="SimSun" pitchFamily="2" charset="-122"/>
                        </a:rPr>
                        <a:t>160</a:t>
                      </a:r>
                    </a:p>
                  </a:txBody>
                  <a:tcPr marL="91387" marR="913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由 </a:t>
                      </a:r>
                      <a:r>
                        <a:rPr kumimoji="0" lang="en-US" altLang="zh-CN" sz="1000" b="0" i="0" u="none" strike="noStrike" cap="none" normalizeH="0" baseline="0" dirty="0" smtClean="0">
                          <a:ln>
                            <a:noFill/>
                          </a:ln>
                          <a:solidFill>
                            <a:schemeClr val="tx1"/>
                          </a:solidFill>
                          <a:effectLst/>
                          <a:latin typeface="Arial" charset="0"/>
                          <a:ea typeface="SimSun" pitchFamily="2" charset="-122"/>
                        </a:rPr>
                        <a:t>Neil </a:t>
                      </a:r>
                      <a:r>
                        <a:rPr kumimoji="0" lang="en-US" altLang="zh-CN" sz="1000" b="0" i="0" u="none" strike="noStrike" cap="none" normalizeH="0" baseline="0" dirty="0" err="1" smtClean="0">
                          <a:ln>
                            <a:noFill/>
                          </a:ln>
                          <a:solidFill>
                            <a:schemeClr val="tx1"/>
                          </a:solidFill>
                          <a:effectLst/>
                          <a:latin typeface="Arial" charset="0"/>
                          <a:ea typeface="SimSun" pitchFamily="2" charset="-122"/>
                        </a:rPr>
                        <a:t>Koblitz</a:t>
                      </a:r>
                      <a:r>
                        <a:rPr kumimoji="0" lang="zh-CN" altLang="en-US" sz="1000" b="0" i="0" u="none" strike="noStrike" cap="none" normalizeH="0" baseline="0" dirty="0" smtClean="0">
                          <a:ln>
                            <a:noFill/>
                          </a:ln>
                          <a:solidFill>
                            <a:schemeClr val="tx1"/>
                          </a:solidFill>
                          <a:effectLst/>
                          <a:latin typeface="Arial" charset="0"/>
                          <a:ea typeface="SimSun" pitchFamily="2" charset="-122"/>
                        </a:rPr>
                        <a:t>在</a:t>
                      </a:r>
                      <a:r>
                        <a:rPr kumimoji="0" lang="en-US" altLang="zh-CN" sz="1000" b="0" i="0" u="none" strike="noStrike" cap="none" normalizeH="0" baseline="0" dirty="0" smtClean="0">
                          <a:ln>
                            <a:noFill/>
                          </a:ln>
                          <a:solidFill>
                            <a:schemeClr val="tx1"/>
                          </a:solidFill>
                          <a:effectLst/>
                          <a:latin typeface="Arial" charset="0"/>
                          <a:ea typeface="SimSun" pitchFamily="2" charset="-122"/>
                        </a:rPr>
                        <a:t>1987</a:t>
                      </a:r>
                      <a:r>
                        <a:rPr kumimoji="0" lang="zh-CN" altLang="en-US" sz="1000" b="0" i="0" u="none" strike="noStrike" cap="none" normalizeH="0" baseline="0" dirty="0" smtClean="0">
                          <a:ln>
                            <a:noFill/>
                          </a:ln>
                          <a:solidFill>
                            <a:schemeClr val="tx1"/>
                          </a:solidFill>
                          <a:effectLst/>
                          <a:latin typeface="Arial" charset="0"/>
                          <a:ea typeface="SimSun" pitchFamily="2" charset="-122"/>
                        </a:rPr>
                        <a:t>年发明，而</a:t>
                      </a:r>
                      <a:r>
                        <a:rPr kumimoji="0" lang="en-US" altLang="zh-CN" sz="1000" b="0" i="0" u="none" strike="noStrike" cap="none" normalizeH="0" baseline="0" dirty="0" smtClean="0">
                          <a:ln>
                            <a:noFill/>
                          </a:ln>
                          <a:solidFill>
                            <a:schemeClr val="tx1"/>
                          </a:solidFill>
                          <a:effectLst/>
                          <a:latin typeface="Arial" charset="0"/>
                          <a:ea typeface="SimSun" pitchFamily="2" charset="-122"/>
                        </a:rPr>
                        <a:t>Victor Miller</a:t>
                      </a:r>
                      <a:r>
                        <a:rPr kumimoji="0" lang="zh-CN" altLang="en-US" sz="1000" b="0" i="0" u="none" strike="noStrike" cap="none" normalizeH="0" baseline="0" dirty="0" smtClean="0">
                          <a:ln>
                            <a:noFill/>
                          </a:ln>
                          <a:solidFill>
                            <a:schemeClr val="tx1"/>
                          </a:solidFill>
                          <a:effectLst/>
                          <a:latin typeface="Arial" charset="0"/>
                          <a:ea typeface="SimSun" pitchFamily="2" charset="-122"/>
                        </a:rPr>
                        <a:t>则在</a:t>
                      </a:r>
                      <a:r>
                        <a:rPr kumimoji="0" lang="en-US" altLang="zh-CN" sz="1000" b="0" i="0" u="none" strike="noStrike" cap="none" normalizeH="0" baseline="0" dirty="0" smtClean="0">
                          <a:ln>
                            <a:noFill/>
                          </a:ln>
                          <a:solidFill>
                            <a:schemeClr val="tx1"/>
                          </a:solidFill>
                          <a:effectLst/>
                          <a:latin typeface="Arial" charset="0"/>
                          <a:ea typeface="SimSun" pitchFamily="2" charset="-122"/>
                        </a:rPr>
                        <a:t>1986</a:t>
                      </a:r>
                      <a:r>
                        <a:rPr kumimoji="0" lang="zh-CN" altLang="en-US" sz="1000" b="0" i="0" u="none" strike="noStrike" cap="none" normalizeH="0" baseline="0" dirty="0" smtClean="0">
                          <a:ln>
                            <a:noFill/>
                          </a:ln>
                          <a:solidFill>
                            <a:schemeClr val="tx1"/>
                          </a:solidFill>
                          <a:effectLst/>
                          <a:latin typeface="Arial" charset="0"/>
                          <a:ea typeface="SimSun" pitchFamily="2" charset="-122"/>
                        </a:rPr>
                        <a:t>年发明。</a:t>
                      </a:r>
                      <a:r>
                        <a:rPr kumimoji="0" lang="en-US" altLang="zh-CN" sz="1000" b="0" i="0" u="none" strike="noStrike" cap="none" normalizeH="0" baseline="0" dirty="0" smtClean="0">
                          <a:ln>
                            <a:noFill/>
                          </a:ln>
                          <a:solidFill>
                            <a:schemeClr val="tx1"/>
                          </a:solidFill>
                          <a:effectLst/>
                          <a:latin typeface="Arial" charset="0"/>
                          <a:ea typeface="SimSun" pitchFamily="2" charset="-122"/>
                        </a:rPr>
                        <a:t> </a:t>
                      </a: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能被许多加密算法采用</a:t>
                      </a:r>
                      <a:endParaRPr kumimoji="0" lang="en-US" altLang="zh-CN" sz="1000" b="0" i="0" u="none" strike="noStrike" cap="none" normalizeH="0" baseline="0" dirty="0" smtClean="0">
                        <a:ln>
                          <a:noFill/>
                        </a:ln>
                        <a:solidFill>
                          <a:schemeClr val="tx1"/>
                        </a:solidFill>
                        <a:effectLst/>
                        <a:latin typeface="Arial" charset="0"/>
                        <a:ea typeface="SimSun" pitchFamily="2" charset="-122"/>
                      </a:endParaRPr>
                    </a:p>
                    <a:p>
                      <a:pPr marL="171450" marR="0" lvl="0" indent="-17145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000" b="0" i="0" u="none" strike="noStrike" cap="none" normalizeH="0" baseline="0" dirty="0" smtClean="0">
                          <a:ln>
                            <a:noFill/>
                          </a:ln>
                          <a:solidFill>
                            <a:schemeClr val="tx1"/>
                          </a:solidFill>
                          <a:effectLst/>
                          <a:latin typeface="Arial" charset="0"/>
                          <a:ea typeface="SimSun" pitchFamily="2" charset="-122"/>
                        </a:rPr>
                        <a:t>密钥可以非常短</a:t>
                      </a:r>
                    </a:p>
                  </a:txBody>
                  <a:tcPr marL="91387" marR="913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32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32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574675" y="304800"/>
            <a:ext cx="7504113" cy="1216025"/>
          </a:xfrm>
        </p:spPr>
        <p:txBody>
          <a:bodyPr/>
          <a:lstStyle/>
          <a:p>
            <a:pPr eaLnBrk="1" hangingPunct="1"/>
            <a:r>
              <a:rPr lang="zh-CN" altLang="en-US" smtClean="0"/>
              <a:t>公钥密码体制 </a:t>
            </a:r>
          </a:p>
        </p:txBody>
      </p:sp>
      <p:sp>
        <p:nvSpPr>
          <p:cNvPr id="5124" name="Text Box 3"/>
          <p:cNvSpPr txBox="1">
            <a:spLocks noChangeArrowheads="1"/>
          </p:cNvSpPr>
          <p:nvPr/>
        </p:nvSpPr>
        <p:spPr bwMode="auto">
          <a:xfrm>
            <a:off x="2490788" y="3571875"/>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密文</a:t>
            </a:r>
            <a:r>
              <a:rPr kumimoji="1" lang="en-US" altLang="zh-CN" sz="2400" i="1">
                <a:solidFill>
                  <a:schemeClr val="tx2"/>
                </a:solidFill>
                <a:latin typeface="Arial" charset="0"/>
                <a:ea typeface="黑体" pitchFamily="2" charset="-122"/>
              </a:rPr>
              <a:t>Y</a:t>
            </a:r>
            <a:r>
              <a:rPr kumimoji="1" lang="en-US" altLang="zh-CN" sz="2400">
                <a:solidFill>
                  <a:schemeClr val="tx2"/>
                </a:solidFill>
                <a:latin typeface="Arial" charset="0"/>
                <a:ea typeface="黑体" pitchFamily="2" charset="-122"/>
              </a:rPr>
              <a:t> </a:t>
            </a:r>
          </a:p>
        </p:txBody>
      </p:sp>
      <p:sp>
        <p:nvSpPr>
          <p:cNvPr id="5125" name="Line 4"/>
          <p:cNvSpPr>
            <a:spLocks noChangeShapeType="1"/>
          </p:cNvSpPr>
          <p:nvPr/>
        </p:nvSpPr>
        <p:spPr bwMode="auto">
          <a:xfrm flipV="1">
            <a:off x="2074863" y="4068763"/>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3477" name="Rectangle 5"/>
          <p:cNvSpPr>
            <a:spLocks noChangeArrowheads="1"/>
          </p:cNvSpPr>
          <p:nvPr/>
        </p:nvSpPr>
        <p:spPr bwMode="auto">
          <a:xfrm>
            <a:off x="1182688" y="3592513"/>
            <a:ext cx="1292225" cy="785812"/>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400" i="1">
                <a:solidFill>
                  <a:schemeClr val="tx2"/>
                </a:solidFill>
                <a:latin typeface="Arial" pitchFamily="34" charset="0"/>
                <a:ea typeface="黑体" pitchFamily="2" charset="-122"/>
              </a:rPr>
              <a:t>E</a:t>
            </a:r>
            <a:r>
              <a:rPr kumimoji="1" lang="en-US" altLang="zh-CN" sz="2400">
                <a:solidFill>
                  <a:schemeClr val="tx2"/>
                </a:solidFill>
                <a:latin typeface="Arial" pitchFamily="34" charset="0"/>
                <a:ea typeface="黑体" pitchFamily="2" charset="-122"/>
              </a:rPr>
              <a:t> </a:t>
            </a:r>
            <a:r>
              <a:rPr kumimoji="1" lang="zh-CN" altLang="en-US" sz="2400">
                <a:solidFill>
                  <a:schemeClr val="tx2"/>
                </a:solidFill>
                <a:latin typeface="Arial" pitchFamily="34" charset="0"/>
                <a:ea typeface="黑体" pitchFamily="2" charset="-122"/>
              </a:rPr>
              <a:t>运算</a:t>
            </a:r>
          </a:p>
          <a:p>
            <a:pPr algn="ctr">
              <a:defRPr/>
            </a:pPr>
            <a:r>
              <a:rPr kumimoji="1" lang="zh-CN" altLang="en-US" sz="2000">
                <a:solidFill>
                  <a:schemeClr val="tx2"/>
                </a:solidFill>
                <a:latin typeface="Arial" pitchFamily="34" charset="0"/>
                <a:ea typeface="黑体" pitchFamily="2" charset="-122"/>
              </a:rPr>
              <a:t>加密算法</a:t>
            </a:r>
          </a:p>
        </p:txBody>
      </p:sp>
      <p:sp>
        <p:nvSpPr>
          <p:cNvPr id="873478" name="Rectangle 6"/>
          <p:cNvSpPr>
            <a:spLocks noChangeArrowheads="1"/>
          </p:cNvSpPr>
          <p:nvPr/>
        </p:nvSpPr>
        <p:spPr bwMode="auto">
          <a:xfrm>
            <a:off x="6615113" y="3592513"/>
            <a:ext cx="1295400" cy="785812"/>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sz="2000">
                <a:solidFill>
                  <a:schemeClr val="tx2"/>
                </a:solidFill>
                <a:latin typeface="Arial" pitchFamily="34" charset="0"/>
                <a:ea typeface="黑体" pitchFamily="2" charset="-122"/>
              </a:rPr>
              <a:t>D </a:t>
            </a:r>
            <a:r>
              <a:rPr kumimoji="1" lang="zh-CN" altLang="en-US" sz="2000">
                <a:solidFill>
                  <a:schemeClr val="tx2"/>
                </a:solidFill>
                <a:latin typeface="Arial" pitchFamily="34" charset="0"/>
                <a:ea typeface="黑体" pitchFamily="2" charset="-122"/>
              </a:rPr>
              <a:t>运算</a:t>
            </a:r>
          </a:p>
          <a:p>
            <a:pPr algn="ctr">
              <a:defRPr/>
            </a:pPr>
            <a:r>
              <a:rPr kumimoji="1" lang="zh-CN" altLang="en-US" sz="2000">
                <a:solidFill>
                  <a:schemeClr val="tx2"/>
                </a:solidFill>
                <a:latin typeface="Arial" pitchFamily="34" charset="0"/>
                <a:ea typeface="黑体" pitchFamily="2" charset="-122"/>
              </a:rPr>
              <a:t>解密算法</a:t>
            </a:r>
          </a:p>
        </p:txBody>
      </p:sp>
      <p:sp>
        <p:nvSpPr>
          <p:cNvPr id="5128" name="Line 7"/>
          <p:cNvSpPr>
            <a:spLocks noChangeShapeType="1"/>
          </p:cNvSpPr>
          <p:nvPr/>
        </p:nvSpPr>
        <p:spPr bwMode="auto">
          <a:xfrm flipV="1">
            <a:off x="5284788" y="4068763"/>
            <a:ext cx="1409700" cy="20637"/>
          </a:xfrm>
          <a:prstGeom prst="line">
            <a:avLst/>
          </a:prstGeom>
          <a:noFill/>
          <a:ln w="57150">
            <a:solidFill>
              <a:schemeClr val="tx2"/>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 name="Text Box 8"/>
          <p:cNvSpPr txBox="1">
            <a:spLocks noChangeArrowheads="1"/>
          </p:cNvSpPr>
          <p:nvPr/>
        </p:nvSpPr>
        <p:spPr bwMode="auto">
          <a:xfrm>
            <a:off x="1116013" y="28241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加密</a:t>
            </a:r>
          </a:p>
        </p:txBody>
      </p:sp>
      <p:sp>
        <p:nvSpPr>
          <p:cNvPr id="5130" name="Text Box 9"/>
          <p:cNvSpPr txBox="1">
            <a:spLocks noChangeArrowheads="1"/>
          </p:cNvSpPr>
          <p:nvPr/>
        </p:nvSpPr>
        <p:spPr bwMode="auto">
          <a:xfrm>
            <a:off x="6519863" y="2824163"/>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解密</a:t>
            </a:r>
          </a:p>
        </p:txBody>
      </p:sp>
      <p:sp>
        <p:nvSpPr>
          <p:cNvPr id="5131" name="Text Box 10"/>
          <p:cNvSpPr txBox="1">
            <a:spLocks noChangeArrowheads="1"/>
          </p:cNvSpPr>
          <p:nvPr/>
        </p:nvSpPr>
        <p:spPr bwMode="auto">
          <a:xfrm>
            <a:off x="107950" y="399415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明文 </a:t>
            </a:r>
            <a:r>
              <a:rPr kumimoji="1" lang="en-US" altLang="zh-CN" sz="2400" i="1">
                <a:solidFill>
                  <a:schemeClr val="tx2"/>
                </a:solidFill>
                <a:latin typeface="Arial" charset="0"/>
                <a:ea typeface="黑体" pitchFamily="2" charset="-122"/>
              </a:rPr>
              <a:t>X</a:t>
            </a:r>
          </a:p>
        </p:txBody>
      </p:sp>
      <p:sp>
        <p:nvSpPr>
          <p:cNvPr id="5132" name="Text Box 11"/>
          <p:cNvSpPr txBox="1">
            <a:spLocks noChangeArrowheads="1"/>
          </p:cNvSpPr>
          <p:nvPr/>
        </p:nvSpPr>
        <p:spPr bwMode="auto">
          <a:xfrm>
            <a:off x="7958138" y="3965575"/>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明文 </a:t>
            </a:r>
            <a:r>
              <a:rPr kumimoji="1" lang="en-US" altLang="zh-CN" sz="2400" i="1">
                <a:solidFill>
                  <a:schemeClr val="tx2"/>
                </a:solidFill>
                <a:latin typeface="Arial" charset="0"/>
                <a:ea typeface="黑体" pitchFamily="2" charset="-122"/>
              </a:rPr>
              <a:t>X</a:t>
            </a:r>
            <a:r>
              <a:rPr kumimoji="1" lang="en-US" altLang="zh-CN" sz="2400">
                <a:solidFill>
                  <a:schemeClr val="tx2"/>
                </a:solidFill>
                <a:latin typeface="Arial" charset="0"/>
                <a:ea typeface="黑体" pitchFamily="2" charset="-122"/>
              </a:rPr>
              <a:t> </a:t>
            </a:r>
            <a:endParaRPr kumimoji="1" lang="en-US" altLang="zh-CN" sz="3600">
              <a:solidFill>
                <a:schemeClr val="tx2"/>
              </a:solidFill>
              <a:latin typeface="Arial" charset="0"/>
              <a:ea typeface="黑体" pitchFamily="2" charset="-122"/>
            </a:endParaRPr>
          </a:p>
        </p:txBody>
      </p:sp>
      <p:pic>
        <p:nvPicPr>
          <p:cNvPr id="5133"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1600994" y="2409032"/>
            <a:ext cx="555625"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5134" name="Text Box 13"/>
          <p:cNvSpPr txBox="1">
            <a:spLocks noChangeArrowheads="1"/>
          </p:cNvSpPr>
          <p:nvPr/>
        </p:nvSpPr>
        <p:spPr bwMode="auto">
          <a:xfrm>
            <a:off x="201613" y="2894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solidFill>
                  <a:schemeClr val="tx2"/>
                </a:solidFill>
                <a:latin typeface="Arial" charset="0"/>
                <a:ea typeface="黑体" pitchFamily="2" charset="-122"/>
              </a:rPr>
              <a:t>A</a:t>
            </a:r>
          </a:p>
        </p:txBody>
      </p:sp>
      <p:sp>
        <p:nvSpPr>
          <p:cNvPr id="5135" name="Text Box 14"/>
          <p:cNvSpPr txBox="1">
            <a:spLocks noChangeArrowheads="1"/>
          </p:cNvSpPr>
          <p:nvPr/>
        </p:nvSpPr>
        <p:spPr bwMode="auto">
          <a:xfrm>
            <a:off x="8658225" y="289401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solidFill>
                  <a:schemeClr val="tx2"/>
                </a:solidFill>
                <a:latin typeface="Arial" charset="0"/>
                <a:ea typeface="黑体" pitchFamily="2" charset="-122"/>
              </a:rPr>
              <a:t>B</a:t>
            </a:r>
          </a:p>
        </p:txBody>
      </p:sp>
      <p:pic>
        <p:nvPicPr>
          <p:cNvPr id="5136"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6954838" y="2379663"/>
            <a:ext cx="554037" cy="230187"/>
          </a:xfrm>
          <a:prstGeom prst="rect">
            <a:avLst/>
          </a:prstGeom>
          <a:solidFill>
            <a:srgbClr val="FFCCFF"/>
          </a:solidFill>
          <a:ln w="12699">
            <a:solidFill>
              <a:schemeClr val="tx1"/>
            </a:solidFill>
            <a:miter lim="800000"/>
            <a:headEnd/>
            <a:tailEnd/>
          </a:ln>
        </p:spPr>
      </p:pic>
      <p:sp>
        <p:nvSpPr>
          <p:cNvPr id="5137" name="Text Box 16"/>
          <p:cNvSpPr txBox="1">
            <a:spLocks noChangeArrowheads="1"/>
          </p:cNvSpPr>
          <p:nvPr/>
        </p:nvSpPr>
        <p:spPr bwMode="auto">
          <a:xfrm>
            <a:off x="6232525" y="1714500"/>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sz="2400">
                <a:solidFill>
                  <a:schemeClr val="tx2"/>
                </a:solidFill>
                <a:latin typeface="Arial" charset="0"/>
                <a:ea typeface="黑体" pitchFamily="2" charset="-122"/>
              </a:rPr>
              <a:t>B </a:t>
            </a:r>
            <a:r>
              <a:rPr kumimoji="1" lang="zh-CN" altLang="en-US" sz="2400">
                <a:solidFill>
                  <a:schemeClr val="tx2"/>
                </a:solidFill>
                <a:latin typeface="Arial" charset="0"/>
                <a:ea typeface="黑体" pitchFamily="2" charset="-122"/>
              </a:rPr>
              <a:t>的私钥 </a:t>
            </a:r>
            <a:r>
              <a:rPr kumimoji="1" lang="en-US" altLang="zh-CN" sz="2400" i="1">
                <a:solidFill>
                  <a:schemeClr val="tx2"/>
                </a:solidFill>
                <a:latin typeface="Arial" charset="0"/>
                <a:ea typeface="黑体" pitchFamily="2" charset="-122"/>
              </a:rPr>
              <a:t>SK</a:t>
            </a:r>
            <a:r>
              <a:rPr kumimoji="1" lang="en-US" altLang="zh-CN" sz="2400" i="1" baseline="-25000">
                <a:solidFill>
                  <a:schemeClr val="tx2"/>
                </a:solidFill>
                <a:latin typeface="Arial" charset="0"/>
                <a:ea typeface="黑体" pitchFamily="2" charset="-122"/>
              </a:rPr>
              <a:t>B</a:t>
            </a:r>
          </a:p>
        </p:txBody>
      </p:sp>
      <p:sp>
        <p:nvSpPr>
          <p:cNvPr id="5138" name="Freeform 17"/>
          <p:cNvSpPr>
            <a:spLocks/>
          </p:cNvSpPr>
          <p:nvPr/>
        </p:nvSpPr>
        <p:spPr bwMode="auto">
          <a:xfrm>
            <a:off x="1844675" y="2890838"/>
            <a:ext cx="4763" cy="690562"/>
          </a:xfrm>
          <a:custGeom>
            <a:avLst/>
            <a:gdLst>
              <a:gd name="T0" fmla="*/ 2147483647 w 2"/>
              <a:gd name="T1" fmla="*/ 0 h 322"/>
              <a:gd name="T2" fmla="*/ 0 w 2"/>
              <a:gd name="T3" fmla="*/ 2147483647 h 322"/>
              <a:gd name="T4" fmla="*/ 0 60000 65536"/>
              <a:gd name="T5" fmla="*/ 0 60000 65536"/>
              <a:gd name="T6" fmla="*/ 0 w 2"/>
              <a:gd name="T7" fmla="*/ 0 h 322"/>
              <a:gd name="T8" fmla="*/ 2 w 2"/>
              <a:gd name="T9" fmla="*/ 322 h 322"/>
            </a:gdLst>
            <a:ahLst/>
            <a:cxnLst>
              <a:cxn ang="T4">
                <a:pos x="T0" y="T1"/>
              </a:cxn>
              <a:cxn ang="T5">
                <a:pos x="T2" y="T3"/>
              </a:cxn>
            </a:cxnLst>
            <a:rect l="T6" t="T7" r="T8" b="T9"/>
            <a:pathLst>
              <a:path w="2" h="322">
                <a:moveTo>
                  <a:pt x="2" y="0"/>
                </a:moveTo>
                <a:lnTo>
                  <a:pt x="0" y="322"/>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22" name="Object 18"/>
          <p:cNvGraphicFramePr>
            <a:graphicFrameLocks noChangeAspect="1"/>
          </p:cNvGraphicFramePr>
          <p:nvPr/>
        </p:nvGraphicFramePr>
        <p:xfrm>
          <a:off x="3395663" y="3251200"/>
          <a:ext cx="2406650" cy="1703388"/>
        </p:xfrm>
        <a:graphic>
          <a:graphicData uri="http://schemas.openxmlformats.org/presentationml/2006/ole">
            <mc:AlternateContent xmlns:mc="http://schemas.openxmlformats.org/markup-compatibility/2006">
              <mc:Choice xmlns:v="urn:schemas-microsoft-com:vml" Requires="v">
                <p:oleObj spid="_x0000_s5214" name="VISIO" r:id="rId5" imgW="1689840" imgH="964440" progId="Visio.Drawing.6">
                  <p:embed/>
                </p:oleObj>
              </mc:Choice>
              <mc:Fallback>
                <p:oleObj name="VISIO" r:id="rId5" imgW="1689840" imgH="964440" progId="Visio.Drawing.6">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663" y="3251200"/>
                        <a:ext cx="2406650" cy="1703388"/>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139" name="Freeform 19"/>
          <p:cNvSpPr>
            <a:spLocks/>
          </p:cNvSpPr>
          <p:nvPr/>
        </p:nvSpPr>
        <p:spPr bwMode="auto">
          <a:xfrm rot="-5400000">
            <a:off x="8047832" y="3542506"/>
            <a:ext cx="306388" cy="5810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0" name="Freeform 20"/>
          <p:cNvSpPr>
            <a:spLocks/>
          </p:cNvSpPr>
          <p:nvPr/>
        </p:nvSpPr>
        <p:spPr bwMode="auto">
          <a:xfrm>
            <a:off x="784225" y="3489325"/>
            <a:ext cx="384175" cy="49847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tx1"/>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5141" name="Group 21"/>
          <p:cNvGrpSpPr>
            <a:grpSpLocks/>
          </p:cNvGrpSpPr>
          <p:nvPr/>
        </p:nvGrpSpPr>
        <p:grpSpPr bwMode="auto">
          <a:xfrm>
            <a:off x="457200" y="3000375"/>
            <a:ext cx="582613" cy="679450"/>
            <a:chOff x="921" y="2412"/>
            <a:chExt cx="284" cy="265"/>
          </a:xfrm>
        </p:grpSpPr>
        <p:grpSp>
          <p:nvGrpSpPr>
            <p:cNvPr id="5174" name="Group 22"/>
            <p:cNvGrpSpPr>
              <a:grpSpLocks/>
            </p:cNvGrpSpPr>
            <p:nvPr/>
          </p:nvGrpSpPr>
          <p:grpSpPr bwMode="auto">
            <a:xfrm>
              <a:off x="928" y="2417"/>
              <a:ext cx="277" cy="260"/>
              <a:chOff x="928" y="2417"/>
              <a:chExt cx="277" cy="260"/>
            </a:xfrm>
          </p:grpSpPr>
          <p:sp>
            <p:nvSpPr>
              <p:cNvPr id="5188" name="Freeform 23"/>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9" name="Freeform 2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0" name="Freeform 25"/>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1" name="Freeform 2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2" name="Rectangle 27"/>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93" name="Rectangle 28"/>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94" name="Rectangle 29"/>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95" name="Line 30"/>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96" name="Group 31"/>
              <p:cNvGrpSpPr>
                <a:grpSpLocks/>
              </p:cNvGrpSpPr>
              <p:nvPr/>
            </p:nvGrpSpPr>
            <p:grpSpPr bwMode="auto">
              <a:xfrm>
                <a:off x="928" y="2639"/>
                <a:ext cx="277" cy="38"/>
                <a:chOff x="928" y="2639"/>
                <a:chExt cx="277" cy="38"/>
              </a:xfrm>
            </p:grpSpPr>
            <p:sp>
              <p:nvSpPr>
                <p:cNvPr id="5197" name="Freeform 32"/>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8" name="Freeform 3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99" name="Rectangle 34"/>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5175" name="Group 35"/>
            <p:cNvGrpSpPr>
              <a:grpSpLocks/>
            </p:cNvGrpSpPr>
            <p:nvPr/>
          </p:nvGrpSpPr>
          <p:grpSpPr bwMode="auto">
            <a:xfrm>
              <a:off x="921" y="2412"/>
              <a:ext cx="277" cy="261"/>
              <a:chOff x="921" y="2412"/>
              <a:chExt cx="277" cy="261"/>
            </a:xfrm>
          </p:grpSpPr>
          <p:sp>
            <p:nvSpPr>
              <p:cNvPr id="5176" name="Freeform 36"/>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7" name="Freeform 3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8" name="Freeform 38"/>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9" name="Freeform 3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0" name="Rectangle 40"/>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1" name="Rectangle 41"/>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2" name="Rectangle 42"/>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83" name="Line 43"/>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84" name="Group 44"/>
              <p:cNvGrpSpPr>
                <a:grpSpLocks/>
              </p:cNvGrpSpPr>
              <p:nvPr/>
            </p:nvGrpSpPr>
            <p:grpSpPr bwMode="auto">
              <a:xfrm>
                <a:off x="921" y="2635"/>
                <a:ext cx="277" cy="38"/>
                <a:chOff x="921" y="2635"/>
                <a:chExt cx="277" cy="38"/>
              </a:xfrm>
            </p:grpSpPr>
            <p:sp>
              <p:nvSpPr>
                <p:cNvPr id="5185" name="Freeform 45"/>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6" name="Freeform 4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87" name="Rectangle 47"/>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grpSp>
        <p:nvGrpSpPr>
          <p:cNvPr id="5142" name="Group 48"/>
          <p:cNvGrpSpPr>
            <a:grpSpLocks/>
          </p:cNvGrpSpPr>
          <p:nvPr/>
        </p:nvGrpSpPr>
        <p:grpSpPr bwMode="auto">
          <a:xfrm>
            <a:off x="8188325" y="3000375"/>
            <a:ext cx="581025" cy="679450"/>
            <a:chOff x="921" y="2412"/>
            <a:chExt cx="284" cy="265"/>
          </a:xfrm>
        </p:grpSpPr>
        <p:grpSp>
          <p:nvGrpSpPr>
            <p:cNvPr id="5148" name="Group 49"/>
            <p:cNvGrpSpPr>
              <a:grpSpLocks/>
            </p:cNvGrpSpPr>
            <p:nvPr/>
          </p:nvGrpSpPr>
          <p:grpSpPr bwMode="auto">
            <a:xfrm>
              <a:off x="928" y="2417"/>
              <a:ext cx="277" cy="260"/>
              <a:chOff x="928" y="2417"/>
              <a:chExt cx="277" cy="260"/>
            </a:xfrm>
          </p:grpSpPr>
          <p:sp>
            <p:nvSpPr>
              <p:cNvPr id="5162" name="Freeform 50"/>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52"/>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5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Rectangle 54"/>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7" name="Rectangle 55"/>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8" name="Rectangle 56"/>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69" name="Line 57"/>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70" name="Group 58"/>
              <p:cNvGrpSpPr>
                <a:grpSpLocks/>
              </p:cNvGrpSpPr>
              <p:nvPr/>
            </p:nvGrpSpPr>
            <p:grpSpPr bwMode="auto">
              <a:xfrm>
                <a:off x="928" y="2639"/>
                <a:ext cx="277" cy="38"/>
                <a:chOff x="928" y="2639"/>
                <a:chExt cx="277" cy="38"/>
              </a:xfrm>
            </p:grpSpPr>
            <p:sp>
              <p:nvSpPr>
                <p:cNvPr id="5171" name="Freeform 59"/>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2" name="Freeform 6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3" name="Rectangle 61"/>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5149" name="Group 62"/>
            <p:cNvGrpSpPr>
              <a:grpSpLocks/>
            </p:cNvGrpSpPr>
            <p:nvPr/>
          </p:nvGrpSpPr>
          <p:grpSpPr bwMode="auto">
            <a:xfrm>
              <a:off x="921" y="2412"/>
              <a:ext cx="277" cy="261"/>
              <a:chOff x="921" y="2412"/>
              <a:chExt cx="277" cy="261"/>
            </a:xfrm>
          </p:grpSpPr>
          <p:sp>
            <p:nvSpPr>
              <p:cNvPr id="5150" name="Freeform 63"/>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6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65"/>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6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Rectangle 67"/>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5" name="Rectangle 68"/>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6" name="Rectangle 69"/>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57" name="Line 70"/>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158" name="Group 71"/>
              <p:cNvGrpSpPr>
                <a:grpSpLocks/>
              </p:cNvGrpSpPr>
              <p:nvPr/>
            </p:nvGrpSpPr>
            <p:grpSpPr bwMode="auto">
              <a:xfrm>
                <a:off x="921" y="2635"/>
                <a:ext cx="277" cy="38"/>
                <a:chOff x="921" y="2635"/>
                <a:chExt cx="277" cy="38"/>
              </a:xfrm>
            </p:grpSpPr>
            <p:sp>
              <p:nvSpPr>
                <p:cNvPr id="5159" name="Freeform 72"/>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7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Rectangle 74"/>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5143" name="Text Box 75"/>
          <p:cNvSpPr txBox="1">
            <a:spLocks noChangeArrowheads="1"/>
          </p:cNvSpPr>
          <p:nvPr/>
        </p:nvSpPr>
        <p:spPr bwMode="auto">
          <a:xfrm>
            <a:off x="5657850" y="3571875"/>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密文</a:t>
            </a:r>
            <a:r>
              <a:rPr kumimoji="1" lang="en-US" altLang="zh-CN" sz="2400" i="1">
                <a:solidFill>
                  <a:schemeClr val="tx2"/>
                </a:solidFill>
                <a:latin typeface="Arial" charset="0"/>
                <a:ea typeface="黑体" pitchFamily="2" charset="-122"/>
              </a:rPr>
              <a:t>Y</a:t>
            </a:r>
            <a:r>
              <a:rPr kumimoji="1" lang="en-US" altLang="zh-CN" sz="2400">
                <a:solidFill>
                  <a:schemeClr val="tx2"/>
                </a:solidFill>
                <a:latin typeface="Arial" charset="0"/>
                <a:ea typeface="黑体" pitchFamily="2" charset="-122"/>
              </a:rPr>
              <a:t> </a:t>
            </a:r>
          </a:p>
        </p:txBody>
      </p:sp>
      <p:sp>
        <p:nvSpPr>
          <p:cNvPr id="5144" name="Text Box 76"/>
          <p:cNvSpPr txBox="1">
            <a:spLocks noChangeArrowheads="1"/>
          </p:cNvSpPr>
          <p:nvPr/>
        </p:nvSpPr>
        <p:spPr bwMode="auto">
          <a:xfrm>
            <a:off x="4067175" y="37782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因特网</a:t>
            </a:r>
          </a:p>
        </p:txBody>
      </p:sp>
      <p:sp>
        <p:nvSpPr>
          <p:cNvPr id="5145" name="Line 77"/>
          <p:cNvSpPr>
            <a:spLocks noChangeShapeType="1"/>
          </p:cNvSpPr>
          <p:nvPr/>
        </p:nvSpPr>
        <p:spPr bwMode="auto">
          <a:xfrm rot="16200000" flipH="1">
            <a:off x="6869112" y="3201988"/>
            <a:ext cx="758825" cy="0"/>
          </a:xfrm>
          <a:prstGeom prst="line">
            <a:avLst/>
          </a:prstGeom>
          <a:noFill/>
          <a:ln w="57150">
            <a:solidFill>
              <a:schemeClr va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Text Box 78"/>
          <p:cNvSpPr txBox="1">
            <a:spLocks noChangeArrowheads="1"/>
          </p:cNvSpPr>
          <p:nvPr/>
        </p:nvSpPr>
        <p:spPr bwMode="auto">
          <a:xfrm>
            <a:off x="971550" y="1714500"/>
            <a:ext cx="20113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sz="2400">
                <a:solidFill>
                  <a:schemeClr val="tx2"/>
                </a:solidFill>
                <a:latin typeface="Arial" charset="0"/>
                <a:ea typeface="黑体" pitchFamily="2" charset="-122"/>
              </a:rPr>
              <a:t>B </a:t>
            </a:r>
            <a:r>
              <a:rPr kumimoji="1" lang="zh-CN" altLang="en-US" sz="2400">
                <a:solidFill>
                  <a:schemeClr val="tx2"/>
                </a:solidFill>
                <a:latin typeface="Arial" charset="0"/>
                <a:ea typeface="黑体" pitchFamily="2" charset="-122"/>
              </a:rPr>
              <a:t>的公钥 </a:t>
            </a:r>
            <a:r>
              <a:rPr kumimoji="1" lang="en-US" altLang="zh-CN" sz="2400" i="1">
                <a:solidFill>
                  <a:schemeClr val="tx2"/>
                </a:solidFill>
                <a:latin typeface="Arial" charset="0"/>
                <a:ea typeface="黑体" pitchFamily="2" charset="-122"/>
              </a:rPr>
              <a:t>PK</a:t>
            </a:r>
            <a:r>
              <a:rPr kumimoji="1" lang="en-US" altLang="zh-CN" sz="2400" i="1" baseline="-25000">
                <a:solidFill>
                  <a:schemeClr val="tx2"/>
                </a:solidFill>
                <a:latin typeface="Arial" charset="0"/>
                <a:ea typeface="黑体" pitchFamily="2" charset="-122"/>
              </a:rPr>
              <a:t>B</a:t>
            </a:r>
          </a:p>
        </p:txBody>
      </p:sp>
      <p:sp>
        <p:nvSpPr>
          <p:cNvPr id="79" name="矩形 78"/>
          <p:cNvSpPr/>
          <p:nvPr/>
        </p:nvSpPr>
        <p:spPr>
          <a:xfrm>
            <a:off x="285750" y="4929188"/>
            <a:ext cx="8643938" cy="1422400"/>
          </a:xfrm>
          <a:prstGeom prst="rect">
            <a:avLst/>
          </a:prstGeom>
        </p:spPr>
        <p:txBody>
          <a:bodyPr>
            <a:spAutoFit/>
          </a:bodyPr>
          <a:lstStyle/>
          <a:p>
            <a:pPr marL="273050" indent="-273050">
              <a:lnSpc>
                <a:spcPct val="90000"/>
              </a:lnSpc>
              <a:buClr>
                <a:schemeClr val="accent6"/>
              </a:buClr>
              <a:buSzPct val="85000"/>
              <a:buFont typeface="Wingdings" pitchFamily="2" charset="2"/>
              <a:buChar char="n"/>
              <a:defRPr/>
            </a:pPr>
            <a:r>
              <a:rPr lang="zh-CN" altLang="en-US" sz="2400" dirty="0">
                <a:ea typeface="宋体" pitchFamily="2" charset="-122"/>
              </a:rPr>
              <a:t>在公钥密码体制中，加密密钥</a:t>
            </a:r>
            <a:r>
              <a:rPr lang="en-US" altLang="zh-CN" sz="2400" dirty="0">
                <a:ea typeface="宋体" pitchFamily="2" charset="-122"/>
              </a:rPr>
              <a:t>(</a:t>
            </a:r>
            <a:r>
              <a:rPr lang="zh-CN" altLang="en-US" sz="2400" dirty="0">
                <a:ea typeface="宋体" pitchFamily="2" charset="-122"/>
              </a:rPr>
              <a:t>即公钥</a:t>
            </a:r>
            <a:r>
              <a:rPr lang="en-US" altLang="zh-CN" sz="2400" dirty="0">
                <a:ea typeface="宋体" pitchFamily="2" charset="-122"/>
              </a:rPr>
              <a:t>) </a:t>
            </a:r>
            <a:r>
              <a:rPr lang="en-US" altLang="zh-CN" sz="2400" i="1" dirty="0">
                <a:ea typeface="宋体" pitchFamily="2" charset="-122"/>
              </a:rPr>
              <a:t>PK</a:t>
            </a:r>
            <a:r>
              <a:rPr lang="en-US" altLang="zh-CN" sz="2400" dirty="0">
                <a:ea typeface="宋体" pitchFamily="2" charset="-122"/>
              </a:rPr>
              <a:t> </a:t>
            </a:r>
            <a:r>
              <a:rPr lang="zh-CN" altLang="en-US" sz="2400" dirty="0">
                <a:ea typeface="宋体" pitchFamily="2" charset="-122"/>
              </a:rPr>
              <a:t>是公开信息，而解密密钥</a:t>
            </a:r>
            <a:r>
              <a:rPr lang="en-US" altLang="zh-CN" sz="2400" dirty="0">
                <a:ea typeface="宋体" pitchFamily="2" charset="-122"/>
              </a:rPr>
              <a:t>(</a:t>
            </a:r>
            <a:r>
              <a:rPr lang="zh-CN" altLang="en-US" sz="2400" dirty="0">
                <a:ea typeface="宋体" pitchFamily="2" charset="-122"/>
              </a:rPr>
              <a:t>即私钥或秘钥</a:t>
            </a:r>
            <a:r>
              <a:rPr lang="en-US" altLang="zh-CN" sz="2400" dirty="0">
                <a:ea typeface="宋体" pitchFamily="2" charset="-122"/>
              </a:rPr>
              <a:t>) </a:t>
            </a:r>
            <a:r>
              <a:rPr lang="en-US" altLang="zh-CN" sz="2400" i="1" dirty="0">
                <a:ea typeface="宋体" pitchFamily="2" charset="-122"/>
              </a:rPr>
              <a:t>SK</a:t>
            </a:r>
            <a:r>
              <a:rPr lang="en-US" altLang="zh-CN" sz="2400" dirty="0">
                <a:ea typeface="宋体" pitchFamily="2" charset="-122"/>
              </a:rPr>
              <a:t> </a:t>
            </a:r>
            <a:r>
              <a:rPr lang="zh-CN" altLang="en-US" sz="2400" dirty="0">
                <a:ea typeface="宋体" pitchFamily="2" charset="-122"/>
              </a:rPr>
              <a:t>是需要保密的</a:t>
            </a:r>
          </a:p>
          <a:p>
            <a:pPr marL="273050" indent="-273050">
              <a:lnSpc>
                <a:spcPct val="90000"/>
              </a:lnSpc>
              <a:buClr>
                <a:schemeClr val="accent6"/>
              </a:buClr>
              <a:buSzPct val="85000"/>
              <a:buFont typeface="Wingdings" pitchFamily="2" charset="2"/>
              <a:buChar char="n"/>
              <a:defRPr/>
            </a:pPr>
            <a:r>
              <a:rPr lang="zh-CN" altLang="en-US" sz="2400" dirty="0">
                <a:ea typeface="宋体" pitchFamily="2" charset="-122"/>
              </a:rPr>
              <a:t>加密算法 </a:t>
            </a:r>
            <a:r>
              <a:rPr lang="en-US" altLang="zh-CN" sz="2400" i="1" dirty="0">
                <a:ea typeface="宋体" pitchFamily="2" charset="-122"/>
              </a:rPr>
              <a:t>E</a:t>
            </a:r>
            <a:r>
              <a:rPr lang="en-US" altLang="zh-CN" sz="2400" dirty="0">
                <a:ea typeface="宋体" pitchFamily="2" charset="-122"/>
              </a:rPr>
              <a:t> </a:t>
            </a:r>
            <a:r>
              <a:rPr lang="zh-CN" altLang="en-US" sz="2400" dirty="0">
                <a:ea typeface="宋体" pitchFamily="2" charset="-122"/>
              </a:rPr>
              <a:t>和解密算法 </a:t>
            </a:r>
            <a:r>
              <a:rPr lang="en-US" altLang="zh-CN" sz="2400" i="1" dirty="0">
                <a:ea typeface="宋体" pitchFamily="2" charset="-122"/>
              </a:rPr>
              <a:t>D</a:t>
            </a:r>
            <a:r>
              <a:rPr lang="en-US" altLang="zh-CN" sz="2400" dirty="0">
                <a:ea typeface="宋体" pitchFamily="2" charset="-122"/>
              </a:rPr>
              <a:t> </a:t>
            </a:r>
            <a:r>
              <a:rPr lang="zh-CN" altLang="en-US" sz="2400" dirty="0">
                <a:ea typeface="宋体" pitchFamily="2" charset="-122"/>
              </a:rPr>
              <a:t>也都是公开的</a:t>
            </a:r>
          </a:p>
          <a:p>
            <a:pPr marL="273050" indent="-273050">
              <a:lnSpc>
                <a:spcPct val="90000"/>
              </a:lnSpc>
              <a:buClr>
                <a:schemeClr val="accent6"/>
              </a:buClr>
              <a:buSzPct val="85000"/>
              <a:buFont typeface="Wingdings" pitchFamily="2" charset="2"/>
              <a:buChar char="n"/>
              <a:defRPr/>
            </a:pPr>
            <a:r>
              <a:rPr lang="zh-CN" altLang="en-US" sz="2400" dirty="0">
                <a:ea typeface="宋体" pitchFamily="2" charset="-122"/>
              </a:rPr>
              <a:t>虽然</a:t>
            </a:r>
            <a:r>
              <a:rPr lang="en-US" altLang="zh-CN" sz="2400" i="1" dirty="0">
                <a:ea typeface="宋体" pitchFamily="2" charset="-122"/>
              </a:rPr>
              <a:t>SK</a:t>
            </a:r>
            <a:r>
              <a:rPr lang="en-US" altLang="zh-CN" sz="2400" dirty="0">
                <a:ea typeface="宋体" pitchFamily="2" charset="-122"/>
              </a:rPr>
              <a:t> </a:t>
            </a:r>
            <a:r>
              <a:rPr lang="zh-CN" altLang="en-US" sz="2400" dirty="0">
                <a:ea typeface="宋体" pitchFamily="2" charset="-122"/>
              </a:rPr>
              <a:t>是由</a:t>
            </a:r>
            <a:r>
              <a:rPr lang="en-US" altLang="zh-CN" sz="2400" i="1" dirty="0">
                <a:ea typeface="宋体" pitchFamily="2" charset="-122"/>
              </a:rPr>
              <a:t>PK</a:t>
            </a:r>
            <a:r>
              <a:rPr lang="en-US" altLang="zh-CN" sz="2400" dirty="0">
                <a:ea typeface="宋体" pitchFamily="2" charset="-122"/>
              </a:rPr>
              <a:t> </a:t>
            </a:r>
            <a:r>
              <a:rPr lang="zh-CN" altLang="en-US" sz="2400" dirty="0">
                <a:ea typeface="宋体" pitchFamily="2" charset="-122"/>
              </a:rPr>
              <a:t>决定的，但却不能根据 </a:t>
            </a:r>
            <a:r>
              <a:rPr lang="en-US" altLang="zh-CN" sz="2400" i="1" dirty="0">
                <a:ea typeface="宋体" pitchFamily="2" charset="-122"/>
              </a:rPr>
              <a:t>PK</a:t>
            </a:r>
            <a:r>
              <a:rPr lang="en-US" altLang="zh-CN" sz="2400" dirty="0">
                <a:ea typeface="宋体" pitchFamily="2" charset="-122"/>
              </a:rPr>
              <a:t> </a:t>
            </a:r>
            <a:r>
              <a:rPr lang="zh-CN" altLang="en-US" sz="2400" dirty="0">
                <a:ea typeface="宋体" pitchFamily="2" charset="-122"/>
              </a:rPr>
              <a:t>计算出 </a:t>
            </a:r>
            <a:r>
              <a:rPr lang="en-US" altLang="zh-CN" sz="2400" i="1" dirty="0">
                <a:ea typeface="宋体" pitchFamily="2" charset="-122"/>
              </a:rPr>
              <a:t>SK</a:t>
            </a:r>
            <a:r>
              <a:rPr lang="zh-CN" altLang="en-US" sz="2400" dirty="0">
                <a:ea typeface="宋体" pitchFamily="2" charset="-122"/>
              </a:rPr>
              <a:t> </a:t>
            </a: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smtClean="0"/>
              <a:t>公钥算法的特点 </a:t>
            </a:r>
          </a:p>
        </p:txBody>
      </p:sp>
      <p:sp>
        <p:nvSpPr>
          <p:cNvPr id="6149" name="Rectangle 3"/>
          <p:cNvSpPr>
            <a:spLocks noGrp="1" noChangeArrowheads="1"/>
          </p:cNvSpPr>
          <p:nvPr>
            <p:ph type="body" sz="half" idx="1"/>
          </p:nvPr>
        </p:nvSpPr>
        <p:spPr>
          <a:xfrm>
            <a:off x="566738" y="1752600"/>
            <a:ext cx="8005762" cy="4267200"/>
          </a:xfrm>
        </p:spPr>
        <p:txBody>
          <a:bodyPr/>
          <a:lstStyle/>
          <a:p>
            <a:pPr algn="just" eaLnBrk="1" hangingPunct="1">
              <a:spcBef>
                <a:spcPct val="0"/>
              </a:spcBef>
            </a:pPr>
            <a:r>
              <a:rPr lang="zh-CN" altLang="en-US" sz="2600" dirty="0" smtClean="0"/>
              <a:t>发送者 </a:t>
            </a:r>
            <a:r>
              <a:rPr lang="en-US" altLang="zh-CN" sz="2600" dirty="0" smtClean="0"/>
              <a:t>A </a:t>
            </a:r>
            <a:r>
              <a:rPr lang="zh-CN" altLang="en-US" sz="2600" dirty="0" smtClean="0"/>
              <a:t>用 </a:t>
            </a:r>
            <a:r>
              <a:rPr lang="en-US" altLang="zh-CN" sz="2600" dirty="0" smtClean="0"/>
              <a:t>B </a:t>
            </a:r>
            <a:r>
              <a:rPr lang="zh-CN" altLang="en-US" sz="2600" dirty="0" smtClean="0"/>
              <a:t>的公钥 </a:t>
            </a:r>
            <a:r>
              <a:rPr lang="en-US" altLang="zh-CN" sz="2600" i="1" dirty="0" smtClean="0"/>
              <a:t>PK</a:t>
            </a:r>
            <a:r>
              <a:rPr lang="en-US" altLang="zh-CN" sz="2600" baseline="-25000" dirty="0" smtClean="0"/>
              <a:t>B</a:t>
            </a:r>
            <a:r>
              <a:rPr lang="en-US" altLang="zh-CN" sz="2600" dirty="0" smtClean="0"/>
              <a:t> </a:t>
            </a:r>
            <a:r>
              <a:rPr lang="zh-CN" altLang="en-US" sz="2600" dirty="0" smtClean="0"/>
              <a:t>对明文 </a:t>
            </a:r>
            <a:r>
              <a:rPr lang="en-US" altLang="zh-CN" sz="2600" i="1" dirty="0" smtClean="0"/>
              <a:t>X</a:t>
            </a:r>
            <a:r>
              <a:rPr lang="en-US" altLang="zh-CN" sz="2600" dirty="0" smtClean="0"/>
              <a:t> </a:t>
            </a:r>
            <a:r>
              <a:rPr lang="zh-CN" altLang="en-US" sz="2600" dirty="0" smtClean="0"/>
              <a:t>加密（</a:t>
            </a:r>
            <a:r>
              <a:rPr lang="en-US" altLang="zh-CN" sz="2600" i="1" dirty="0" smtClean="0"/>
              <a:t>E</a:t>
            </a:r>
            <a:r>
              <a:rPr lang="en-US" altLang="zh-CN" sz="2600" dirty="0" smtClean="0"/>
              <a:t> </a:t>
            </a:r>
            <a:r>
              <a:rPr lang="zh-CN" altLang="en-US" sz="2600" dirty="0" smtClean="0"/>
              <a:t>运算）后，在接收者 </a:t>
            </a:r>
            <a:r>
              <a:rPr lang="en-US" altLang="zh-CN" sz="2600" dirty="0" smtClean="0"/>
              <a:t>B </a:t>
            </a:r>
            <a:r>
              <a:rPr lang="zh-CN" altLang="en-US" sz="2600" dirty="0" smtClean="0"/>
              <a:t>用自己的私钥 </a:t>
            </a:r>
            <a:r>
              <a:rPr lang="en-US" altLang="zh-CN" sz="2600" i="1" dirty="0" smtClean="0"/>
              <a:t>SK</a:t>
            </a:r>
            <a:r>
              <a:rPr lang="en-US" altLang="zh-CN" sz="2600" baseline="-25000" dirty="0" smtClean="0"/>
              <a:t>B</a:t>
            </a:r>
            <a:r>
              <a:rPr lang="en-US" altLang="zh-CN" sz="2600" dirty="0" smtClean="0"/>
              <a:t> </a:t>
            </a:r>
            <a:r>
              <a:rPr lang="zh-CN" altLang="en-US" sz="2600" dirty="0" smtClean="0"/>
              <a:t>解密（</a:t>
            </a:r>
            <a:r>
              <a:rPr lang="en-US" altLang="zh-CN" sz="2600" i="1" dirty="0" smtClean="0"/>
              <a:t>D</a:t>
            </a:r>
            <a:r>
              <a:rPr lang="en-US" altLang="zh-CN" sz="2600" dirty="0" smtClean="0"/>
              <a:t> </a:t>
            </a:r>
            <a:r>
              <a:rPr lang="zh-CN" altLang="en-US" sz="2600" dirty="0" smtClean="0"/>
              <a:t>运算），即可恢复出明文：</a:t>
            </a:r>
          </a:p>
          <a:p>
            <a:pPr algn="r" eaLnBrk="1" hangingPunct="1">
              <a:lnSpc>
                <a:spcPct val="90000"/>
              </a:lnSpc>
              <a:spcBef>
                <a:spcPct val="50000"/>
              </a:spcBef>
              <a:buFont typeface="Wingdings" pitchFamily="2" charset="2"/>
              <a:buNone/>
            </a:pPr>
            <a:r>
              <a:rPr lang="zh-CN" altLang="en-US" sz="2600" dirty="0" smtClean="0"/>
              <a:t>                       </a:t>
            </a:r>
            <a:endParaRPr lang="en-US" altLang="zh-CN" sz="2600" dirty="0" smtClean="0"/>
          </a:p>
          <a:p>
            <a:pPr algn="just" eaLnBrk="1" hangingPunct="1">
              <a:lnSpc>
                <a:spcPct val="90000"/>
              </a:lnSpc>
              <a:spcBef>
                <a:spcPct val="85000"/>
              </a:spcBef>
            </a:pPr>
            <a:r>
              <a:rPr lang="zh-CN" altLang="en-US" sz="2600" dirty="0" smtClean="0"/>
              <a:t>解密密钥是接收者专用的秘钥，对其他人都保密。</a:t>
            </a:r>
          </a:p>
          <a:p>
            <a:pPr algn="just" eaLnBrk="1" hangingPunct="1">
              <a:lnSpc>
                <a:spcPct val="90000"/>
              </a:lnSpc>
            </a:pPr>
            <a:r>
              <a:rPr lang="zh-CN" altLang="en-US" sz="2600" dirty="0" smtClean="0"/>
              <a:t>加密密钥是公开的，但不能用它来解密，即</a:t>
            </a:r>
            <a:endParaRPr lang="zh-CN" altLang="en-US" sz="2200" dirty="0" smtClean="0"/>
          </a:p>
          <a:p>
            <a:pPr algn="just" eaLnBrk="1" hangingPunct="1">
              <a:lnSpc>
                <a:spcPct val="90000"/>
              </a:lnSpc>
              <a:buFont typeface="Wingdings" pitchFamily="2" charset="2"/>
              <a:buNone/>
            </a:pPr>
            <a:r>
              <a:rPr lang="zh-CN" altLang="en-US" sz="2600" dirty="0" smtClean="0"/>
              <a:t>                       </a:t>
            </a:r>
          </a:p>
        </p:txBody>
      </p:sp>
      <p:sp>
        <p:nvSpPr>
          <p:cNvPr id="6150" name="Rectangle 4"/>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6146" name="Object 5"/>
          <p:cNvGraphicFramePr>
            <a:graphicFrameLocks noChangeAspect="1"/>
          </p:cNvGraphicFramePr>
          <p:nvPr/>
        </p:nvGraphicFramePr>
        <p:xfrm>
          <a:off x="1908175" y="3141663"/>
          <a:ext cx="5472113" cy="684212"/>
        </p:xfrm>
        <a:graphic>
          <a:graphicData uri="http://schemas.openxmlformats.org/presentationml/2006/ole">
            <mc:AlternateContent xmlns:mc="http://schemas.openxmlformats.org/markup-compatibility/2006">
              <mc:Choice xmlns:v="urn:schemas-microsoft-com:vml" Requires="v">
                <p:oleObj spid="_x0000_s6182" name="公式" r:id="rId4" imgW="1905000" imgH="241300" progId="Equation.3">
                  <p:embed/>
                </p:oleObj>
              </mc:Choice>
              <mc:Fallback>
                <p:oleObj name="公式" r:id="rId4" imgW="19050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3141663"/>
                        <a:ext cx="547211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Rectangle 6"/>
          <p:cNvSpPr>
            <a:spLocks noChangeArrowheads="1"/>
          </p:cNvSpPr>
          <p:nvPr/>
        </p:nvSpPr>
        <p:spPr bwMode="auto">
          <a:xfrm flipV="1">
            <a:off x="755650" y="2852738"/>
            <a:ext cx="8388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zh-CN" altLang="en-US"/>
          </a:p>
        </p:txBody>
      </p:sp>
      <p:graphicFrame>
        <p:nvGraphicFramePr>
          <p:cNvPr id="6147" name="Object 8"/>
          <p:cNvGraphicFramePr>
            <a:graphicFrameLocks noGrp="1" noChangeAspect="1"/>
          </p:cNvGraphicFramePr>
          <p:nvPr>
            <p:ph sz="half" idx="2"/>
          </p:nvPr>
        </p:nvGraphicFramePr>
        <p:xfrm>
          <a:off x="2700338" y="5300663"/>
          <a:ext cx="4105275" cy="779462"/>
        </p:xfrm>
        <a:graphic>
          <a:graphicData uri="http://schemas.openxmlformats.org/presentationml/2006/ole">
            <mc:AlternateContent xmlns:mc="http://schemas.openxmlformats.org/markup-compatibility/2006">
              <mc:Choice xmlns:v="urn:schemas-microsoft-com:vml" Requires="v">
                <p:oleObj spid="_x0000_s6183" name="公式" r:id="rId6" imgW="1269449" imgH="241195" progId="Equation.3">
                  <p:embed/>
                </p:oleObj>
              </mc:Choice>
              <mc:Fallback>
                <p:oleObj name="公式" r:id="rId6" imgW="1269449" imgH="24119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0338" y="5300663"/>
                        <a:ext cx="4105275"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smtClean="0"/>
              <a:t>公钥算法的特点（续）</a:t>
            </a:r>
          </a:p>
        </p:txBody>
      </p:sp>
      <p:sp>
        <p:nvSpPr>
          <p:cNvPr id="7172" name="Rectangle 3"/>
          <p:cNvSpPr>
            <a:spLocks noGrp="1" noChangeArrowheads="1"/>
          </p:cNvSpPr>
          <p:nvPr>
            <p:ph type="body" sz="half" idx="1"/>
          </p:nvPr>
        </p:nvSpPr>
        <p:spPr>
          <a:xfrm>
            <a:off x="566738" y="1752600"/>
            <a:ext cx="7934325" cy="4605338"/>
          </a:xfrm>
        </p:spPr>
        <p:txBody>
          <a:bodyPr/>
          <a:lstStyle/>
          <a:p>
            <a:pPr eaLnBrk="1" hangingPunct="1">
              <a:lnSpc>
                <a:spcPct val="150000"/>
              </a:lnSpc>
              <a:spcBef>
                <a:spcPct val="0"/>
              </a:spcBef>
              <a:spcAft>
                <a:spcPct val="30000"/>
              </a:spcAft>
            </a:pPr>
            <a:r>
              <a:rPr lang="zh-CN" altLang="en-US" sz="2600" smtClean="0"/>
              <a:t>加密和解密的运算可以对调，即</a:t>
            </a:r>
          </a:p>
          <a:p>
            <a:pPr algn="r" eaLnBrk="1" hangingPunct="1">
              <a:lnSpc>
                <a:spcPct val="150000"/>
              </a:lnSpc>
              <a:buFont typeface="Wingdings" pitchFamily="2" charset="2"/>
              <a:buNone/>
            </a:pPr>
            <a:r>
              <a:rPr lang="zh-CN" altLang="en-US" sz="2600" smtClean="0"/>
              <a:t>                    </a:t>
            </a:r>
          </a:p>
          <a:p>
            <a:pPr eaLnBrk="1" hangingPunct="1">
              <a:lnSpc>
                <a:spcPct val="150000"/>
              </a:lnSpc>
              <a:spcBef>
                <a:spcPct val="70000"/>
              </a:spcBef>
            </a:pPr>
            <a:r>
              <a:rPr lang="zh-CN" altLang="en-US" sz="2600" smtClean="0"/>
              <a:t>在计算机上可容易地产生成对的 </a:t>
            </a:r>
            <a:r>
              <a:rPr lang="en-US" altLang="zh-CN" sz="2600" i="1" smtClean="0"/>
              <a:t>PK</a:t>
            </a:r>
            <a:r>
              <a:rPr lang="en-US" altLang="zh-CN" sz="2600" smtClean="0"/>
              <a:t> </a:t>
            </a:r>
            <a:r>
              <a:rPr lang="zh-CN" altLang="en-US" sz="2600" smtClean="0"/>
              <a:t>和</a:t>
            </a:r>
            <a:r>
              <a:rPr lang="zh-CN" altLang="en-US" sz="2600" i="1" smtClean="0"/>
              <a:t> </a:t>
            </a:r>
            <a:r>
              <a:rPr lang="en-US" altLang="zh-CN" sz="2600" i="1" smtClean="0"/>
              <a:t>SK</a:t>
            </a:r>
            <a:r>
              <a:rPr lang="zh-CN" altLang="en-US" sz="2600" smtClean="0"/>
              <a:t>。</a:t>
            </a:r>
          </a:p>
          <a:p>
            <a:pPr eaLnBrk="1" hangingPunct="1">
              <a:lnSpc>
                <a:spcPct val="150000"/>
              </a:lnSpc>
            </a:pPr>
            <a:r>
              <a:rPr lang="zh-CN" altLang="en-US" sz="2600" smtClean="0"/>
              <a:t>从已知的</a:t>
            </a:r>
            <a:r>
              <a:rPr lang="zh-CN" altLang="en-US" sz="2600" i="1" smtClean="0"/>
              <a:t> </a:t>
            </a:r>
            <a:r>
              <a:rPr lang="en-US" altLang="zh-CN" sz="2600" i="1" smtClean="0"/>
              <a:t>PK</a:t>
            </a:r>
            <a:r>
              <a:rPr lang="en-US" altLang="zh-CN" sz="2600" smtClean="0"/>
              <a:t> </a:t>
            </a:r>
            <a:r>
              <a:rPr lang="zh-CN" altLang="en-US" sz="2600" smtClean="0"/>
              <a:t>实际上不可能推导出 </a:t>
            </a:r>
            <a:r>
              <a:rPr lang="en-US" altLang="zh-CN" sz="2600" i="1" smtClean="0"/>
              <a:t>SK</a:t>
            </a:r>
            <a:r>
              <a:rPr lang="zh-CN" altLang="en-US" sz="2600" smtClean="0"/>
              <a:t>，即从 </a:t>
            </a:r>
            <a:r>
              <a:rPr lang="en-US" altLang="zh-CN" sz="2600" i="1" smtClean="0"/>
              <a:t>PK</a:t>
            </a:r>
            <a:r>
              <a:rPr lang="en-US" altLang="zh-CN" sz="2600" smtClean="0"/>
              <a:t> </a:t>
            </a:r>
            <a:r>
              <a:rPr lang="zh-CN" altLang="en-US" sz="2600" smtClean="0"/>
              <a:t>到 </a:t>
            </a:r>
            <a:r>
              <a:rPr lang="en-US" altLang="zh-CN" sz="2600" i="1" smtClean="0"/>
              <a:t>SK</a:t>
            </a:r>
            <a:r>
              <a:rPr lang="en-US" altLang="zh-CN" sz="2600" smtClean="0"/>
              <a:t> </a:t>
            </a:r>
            <a:r>
              <a:rPr lang="zh-CN" altLang="en-US" sz="2600" smtClean="0"/>
              <a:t>是</a:t>
            </a:r>
            <a:r>
              <a:rPr lang="zh-CN" altLang="en-US" sz="2600" smtClean="0">
                <a:latin typeface="Arial" charset="0"/>
              </a:rPr>
              <a:t>“</a:t>
            </a:r>
            <a:r>
              <a:rPr lang="zh-CN" altLang="en-US" sz="2600" smtClean="0">
                <a:solidFill>
                  <a:schemeClr val="hlink"/>
                </a:solidFill>
              </a:rPr>
              <a:t>计算上不可能的</a:t>
            </a:r>
            <a:r>
              <a:rPr lang="zh-CN" altLang="en-US" sz="2600" smtClean="0">
                <a:latin typeface="Arial" charset="0"/>
              </a:rPr>
              <a:t>”</a:t>
            </a:r>
            <a:r>
              <a:rPr lang="zh-CN" altLang="en-US" sz="2600" smtClean="0"/>
              <a:t>。</a:t>
            </a:r>
          </a:p>
          <a:p>
            <a:pPr eaLnBrk="1" hangingPunct="1">
              <a:lnSpc>
                <a:spcPct val="150000"/>
              </a:lnSpc>
            </a:pPr>
            <a:r>
              <a:rPr lang="zh-CN" altLang="en-US" sz="2600" smtClean="0"/>
              <a:t>加密和解密算法都是公开的。</a:t>
            </a:r>
          </a:p>
        </p:txBody>
      </p:sp>
      <p:graphicFrame>
        <p:nvGraphicFramePr>
          <p:cNvPr id="7170" name="Object 4"/>
          <p:cNvGraphicFramePr>
            <a:graphicFrameLocks noGrp="1" noChangeAspect="1"/>
          </p:cNvGraphicFramePr>
          <p:nvPr>
            <p:ph sz="half" idx="2"/>
          </p:nvPr>
        </p:nvGraphicFramePr>
        <p:xfrm>
          <a:off x="1071563" y="2714625"/>
          <a:ext cx="6745287" cy="690563"/>
        </p:xfrm>
        <a:graphic>
          <a:graphicData uri="http://schemas.openxmlformats.org/presentationml/2006/ole">
            <mc:AlternateContent xmlns:mc="http://schemas.openxmlformats.org/markup-compatibility/2006">
              <mc:Choice xmlns:v="urn:schemas-microsoft-com:vml" Requires="v">
                <p:oleObj spid="_x0000_s7187" name="公式" r:id="rId4" imgW="2374900" imgH="241300" progId="Equation.3">
                  <p:embed/>
                </p:oleObj>
              </mc:Choice>
              <mc:Fallback>
                <p:oleObj name="公式" r:id="rId4" imgW="23749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2714625"/>
                        <a:ext cx="6745287"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13315" name="Rectangle 3"/>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itchFamily="2" charset="2"/>
              <a:buChar char="p"/>
            </a:pPr>
            <a:r>
              <a:rPr lang="zh-CN" altLang="en-US" sz="2800" b="1" smtClean="0">
                <a:solidFill>
                  <a:schemeClr val="hlink"/>
                </a:solidFill>
              </a:rPr>
              <a:t>网络安全问题概述</a:t>
            </a:r>
          </a:p>
          <a:p>
            <a:pPr eaLnBrk="1" hangingPunct="1">
              <a:lnSpc>
                <a:spcPct val="130000"/>
              </a:lnSpc>
              <a:buFont typeface="Wingdings" pitchFamily="2" charset="2"/>
              <a:buChar char="p"/>
            </a:pPr>
            <a:r>
              <a:rPr lang="zh-CN" altLang="en-US" sz="2800" smtClean="0"/>
              <a:t>一般的数据加密模型</a:t>
            </a:r>
          </a:p>
          <a:p>
            <a:pPr eaLnBrk="1" hangingPunct="1">
              <a:lnSpc>
                <a:spcPct val="130000"/>
              </a:lnSpc>
              <a:buFont typeface="Wingdings" pitchFamily="2" charset="2"/>
              <a:buChar char="p"/>
            </a:pPr>
            <a:r>
              <a:rPr lang="zh-CN" altLang="en-US" sz="2800" smtClean="0"/>
              <a:t>对称密钥和公钥密码体制</a:t>
            </a:r>
          </a:p>
          <a:p>
            <a:pPr eaLnBrk="1" hangingPunct="1">
              <a:lnSpc>
                <a:spcPct val="130000"/>
              </a:lnSpc>
              <a:buFont typeface="Wingdings" pitchFamily="2" charset="2"/>
              <a:buChar char="p"/>
            </a:pPr>
            <a:r>
              <a:rPr lang="zh-CN" altLang="en-US" sz="2800" smtClean="0"/>
              <a:t>数字签名</a:t>
            </a:r>
          </a:p>
          <a:p>
            <a:pPr eaLnBrk="1" hangingPunct="1">
              <a:lnSpc>
                <a:spcPct val="130000"/>
              </a:lnSpc>
              <a:buFont typeface="Wingdings" pitchFamily="2" charset="2"/>
              <a:buChar char="p"/>
            </a:pPr>
            <a:r>
              <a:rPr lang="zh-CN" altLang="en-US" sz="2800" smtClean="0"/>
              <a:t>防火墙</a:t>
            </a:r>
          </a:p>
          <a:p>
            <a:pPr lvl="1" eaLnBrk="1" hangingPunct="1">
              <a:lnSpc>
                <a:spcPct val="130000"/>
              </a:lnSpc>
              <a:buSzPct val="90000"/>
            </a:pPr>
            <a:r>
              <a:rPr lang="zh-CN" altLang="en-US" sz="2800" smtClean="0"/>
              <a:t>访问控制列表</a:t>
            </a:r>
            <a:r>
              <a:rPr lang="en-US" altLang="zh-CN" sz="2800" smtClean="0"/>
              <a:t>ACL</a:t>
            </a:r>
          </a:p>
          <a:p>
            <a:pPr eaLnBrk="1" hangingPunct="1">
              <a:lnSpc>
                <a:spcPct val="130000"/>
              </a:lnSpc>
              <a:buFont typeface="Wingdings" pitchFamily="2" charset="2"/>
              <a:buChar char="p"/>
            </a:pPr>
            <a:endParaRPr lang="en-US" altLang="zh-CN" sz="2800" smtClean="0"/>
          </a:p>
        </p:txBody>
      </p:sp>
    </p:spTree>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74675" y="304800"/>
            <a:ext cx="6913563" cy="1216025"/>
          </a:xfrm>
        </p:spPr>
        <p:txBody>
          <a:bodyPr/>
          <a:lstStyle/>
          <a:p>
            <a:pPr eaLnBrk="1" hangingPunct="1"/>
            <a:r>
              <a:rPr lang="zh-CN" altLang="en-US" smtClean="0"/>
              <a:t>应当注意 </a:t>
            </a:r>
          </a:p>
        </p:txBody>
      </p:sp>
      <p:sp>
        <p:nvSpPr>
          <p:cNvPr id="867331" name="Rectangle 3"/>
          <p:cNvSpPr>
            <a:spLocks noGrp="1" noChangeArrowheads="1"/>
          </p:cNvSpPr>
          <p:nvPr>
            <p:ph type="body" idx="1"/>
          </p:nvPr>
        </p:nvSpPr>
        <p:spPr>
          <a:xfrm>
            <a:off x="642938" y="1857375"/>
            <a:ext cx="8001000" cy="4259263"/>
          </a:xfrm>
        </p:spPr>
        <p:txBody>
          <a:bodyPr/>
          <a:lstStyle/>
          <a:p>
            <a:pPr eaLnBrk="1" hangingPunct="1">
              <a:lnSpc>
                <a:spcPct val="90000"/>
              </a:lnSpc>
            </a:pPr>
            <a:r>
              <a:rPr lang="zh-CN" altLang="en-US" smtClean="0"/>
              <a:t>任何加密方法的安全性取决于密钥的长度，以及攻破密文所需的计算量</a:t>
            </a:r>
            <a:endParaRPr lang="en-US" altLang="zh-CN" smtClean="0"/>
          </a:p>
          <a:p>
            <a:pPr eaLnBrk="1" hangingPunct="1">
              <a:lnSpc>
                <a:spcPct val="90000"/>
              </a:lnSpc>
            </a:pPr>
            <a:r>
              <a:rPr lang="zh-CN" altLang="en-US" smtClean="0"/>
              <a:t>在这方面，公钥密码体制并不比传统加密体制更加优越</a:t>
            </a:r>
          </a:p>
          <a:p>
            <a:pPr eaLnBrk="1" hangingPunct="1">
              <a:lnSpc>
                <a:spcPct val="90000"/>
              </a:lnSpc>
            </a:pPr>
            <a:r>
              <a:rPr lang="zh-CN" altLang="en-US" smtClean="0"/>
              <a:t>由于目前公钥加密算法的开销较大，在可见的将来还不会放弃传统的加密方法</a:t>
            </a:r>
            <a:endParaRPr lang="en-US" altLang="zh-CN" smtClean="0"/>
          </a:p>
          <a:p>
            <a:pPr eaLnBrk="1" hangingPunct="1">
              <a:lnSpc>
                <a:spcPct val="90000"/>
              </a:lnSpc>
            </a:pPr>
            <a:r>
              <a:rPr lang="zh-CN" altLang="en-US" smtClean="0"/>
              <a:t>公钥需要密钥分配协议，具体的分配过程并不比采用传统加密方法时更简单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733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7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28675" name="Rectangle 3"/>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itchFamily="2" charset="2"/>
              <a:buChar char="p"/>
            </a:pPr>
            <a:r>
              <a:rPr lang="zh-CN" altLang="en-US" sz="3200" smtClean="0"/>
              <a:t>网络安全问题概述</a:t>
            </a:r>
          </a:p>
          <a:p>
            <a:pPr eaLnBrk="1" hangingPunct="1">
              <a:lnSpc>
                <a:spcPct val="130000"/>
              </a:lnSpc>
              <a:buFont typeface="Wingdings" pitchFamily="2" charset="2"/>
              <a:buChar char="p"/>
            </a:pPr>
            <a:r>
              <a:rPr lang="zh-CN" altLang="en-US" sz="3200" smtClean="0"/>
              <a:t>一般的数据加密模型</a:t>
            </a:r>
          </a:p>
          <a:p>
            <a:pPr eaLnBrk="1" hangingPunct="1">
              <a:lnSpc>
                <a:spcPct val="130000"/>
              </a:lnSpc>
              <a:buFont typeface="Wingdings" pitchFamily="2" charset="2"/>
              <a:buChar char="p"/>
            </a:pPr>
            <a:r>
              <a:rPr lang="zh-CN" altLang="en-US" sz="3200" smtClean="0"/>
              <a:t>对称密钥和公钥密码体制</a:t>
            </a:r>
          </a:p>
          <a:p>
            <a:pPr eaLnBrk="1" hangingPunct="1">
              <a:lnSpc>
                <a:spcPct val="130000"/>
              </a:lnSpc>
              <a:buFont typeface="Wingdings" pitchFamily="2" charset="2"/>
              <a:buChar char="p"/>
            </a:pPr>
            <a:r>
              <a:rPr lang="zh-CN" altLang="en-US" sz="3200" b="1" smtClean="0">
                <a:solidFill>
                  <a:schemeClr val="hlink"/>
                </a:solidFill>
              </a:rPr>
              <a:t>数字签名</a:t>
            </a:r>
          </a:p>
          <a:p>
            <a:pPr eaLnBrk="1" hangingPunct="1">
              <a:lnSpc>
                <a:spcPct val="130000"/>
              </a:lnSpc>
              <a:buFont typeface="Wingdings" pitchFamily="2" charset="2"/>
              <a:buChar char="p"/>
            </a:pPr>
            <a:r>
              <a:rPr lang="zh-CN" altLang="en-US" sz="3200" smtClean="0"/>
              <a:t>防火墙</a:t>
            </a:r>
          </a:p>
          <a:p>
            <a:pPr lvl="1" eaLnBrk="1" hangingPunct="1">
              <a:lnSpc>
                <a:spcPct val="130000"/>
              </a:lnSpc>
              <a:buFont typeface="Wingdings" pitchFamily="2" charset="2"/>
              <a:buChar char="p"/>
            </a:pPr>
            <a:r>
              <a:rPr lang="zh-CN" altLang="en-US" sz="3200" smtClean="0"/>
              <a:t>访问控制列表</a:t>
            </a:r>
            <a:r>
              <a:rPr lang="en-US" altLang="zh-CN" sz="3200" smtClean="0"/>
              <a:t>ACL</a:t>
            </a:r>
          </a:p>
          <a:p>
            <a:pPr eaLnBrk="1" hangingPunct="1">
              <a:lnSpc>
                <a:spcPct val="130000"/>
              </a:lnSpc>
              <a:buFont typeface="Wingdings" pitchFamily="2" charset="2"/>
              <a:buChar char="p"/>
            </a:pPr>
            <a:endParaRPr lang="en-US" altLang="zh-CN" sz="3200" smtClean="0"/>
          </a:p>
        </p:txBody>
      </p:sp>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4675" y="304800"/>
            <a:ext cx="7431088" cy="1216025"/>
          </a:xfrm>
        </p:spPr>
        <p:txBody>
          <a:bodyPr/>
          <a:lstStyle/>
          <a:p>
            <a:pPr eaLnBrk="1" hangingPunct="1"/>
            <a:r>
              <a:rPr lang="zh-CN" altLang="en-US" sz="4200" smtClean="0"/>
              <a:t>数字签名</a:t>
            </a:r>
          </a:p>
        </p:txBody>
      </p:sp>
      <p:sp>
        <p:nvSpPr>
          <p:cNvPr id="30723" name="Rectangle 3"/>
          <p:cNvSpPr>
            <a:spLocks noGrp="1" noChangeArrowheads="1"/>
          </p:cNvSpPr>
          <p:nvPr>
            <p:ph type="body" idx="1"/>
          </p:nvPr>
        </p:nvSpPr>
        <p:spPr>
          <a:xfrm>
            <a:off x="500063" y="1785938"/>
            <a:ext cx="8101012" cy="4691062"/>
          </a:xfrm>
        </p:spPr>
        <p:txBody>
          <a:bodyPr/>
          <a:lstStyle/>
          <a:p>
            <a:pPr eaLnBrk="1" hangingPunct="1"/>
            <a:r>
              <a:rPr lang="zh-CN" altLang="en-US" sz="2800" smtClean="0"/>
              <a:t>数字签名必须保证以下三点：</a:t>
            </a:r>
            <a:endParaRPr lang="en-US" altLang="zh-CN" sz="2800" smtClean="0"/>
          </a:p>
          <a:p>
            <a:pPr lvl="1" eaLnBrk="1" hangingPunct="1"/>
            <a:r>
              <a:rPr lang="zh-CN" altLang="en-US" sz="2800" smtClean="0">
                <a:solidFill>
                  <a:schemeClr val="hlink"/>
                </a:solidFill>
              </a:rPr>
              <a:t>报文鉴别</a:t>
            </a:r>
            <a:r>
              <a:rPr lang="en-US" altLang="zh-CN" sz="2800" smtClean="0">
                <a:latin typeface="Arial" charset="0"/>
              </a:rPr>
              <a:t>——</a:t>
            </a:r>
            <a:r>
              <a:rPr lang="zh-CN" altLang="en-US" sz="2800" smtClean="0"/>
              <a:t>接收者能够核实发送者对报文的签名</a:t>
            </a:r>
            <a:endParaRPr lang="en-US" altLang="zh-CN" sz="2800" smtClean="0"/>
          </a:p>
          <a:p>
            <a:pPr lvl="1" eaLnBrk="1" hangingPunct="1"/>
            <a:r>
              <a:rPr lang="zh-CN" altLang="en-US" sz="2800" smtClean="0">
                <a:solidFill>
                  <a:schemeClr val="hlink"/>
                </a:solidFill>
              </a:rPr>
              <a:t>报文的完整性</a:t>
            </a:r>
            <a:r>
              <a:rPr lang="en-US" altLang="zh-CN" sz="2800" smtClean="0">
                <a:latin typeface="Arial" charset="0"/>
              </a:rPr>
              <a:t>——</a:t>
            </a:r>
            <a:r>
              <a:rPr lang="zh-CN" altLang="en-US" sz="2800" smtClean="0"/>
              <a:t>发送者事后不能抵赖对报文的签名</a:t>
            </a:r>
            <a:endParaRPr lang="en-US" altLang="zh-CN" sz="2800" smtClean="0"/>
          </a:p>
          <a:p>
            <a:pPr lvl="1" eaLnBrk="1" hangingPunct="1"/>
            <a:r>
              <a:rPr lang="zh-CN" altLang="en-US" sz="2800" smtClean="0">
                <a:solidFill>
                  <a:schemeClr val="hlink"/>
                </a:solidFill>
              </a:rPr>
              <a:t>不可否认</a:t>
            </a:r>
            <a:r>
              <a:rPr lang="en-US" altLang="zh-CN" sz="2800" smtClean="0">
                <a:latin typeface="Arial" charset="0"/>
              </a:rPr>
              <a:t>——</a:t>
            </a:r>
            <a:r>
              <a:rPr lang="zh-CN" altLang="en-US" sz="2800" smtClean="0"/>
              <a:t>接收者不能伪造对报文的签名</a:t>
            </a:r>
          </a:p>
          <a:p>
            <a:pPr eaLnBrk="1" hangingPunct="1"/>
            <a:r>
              <a:rPr lang="zh-CN" altLang="en-US" sz="2800" smtClean="0"/>
              <a:t>现在已有多种实现各种数字签名的方法。但采用公钥算法更容易实现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2000"/>
                                        <p:tgtEl>
                                          <p:spTgt spid="30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2000"/>
                                        <p:tgtEl>
                                          <p:spTgt spid="30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2000"/>
                                        <p:tgtEl>
                                          <p:spTgt spid="30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2000"/>
                                        <p:tgtEl>
                                          <p:spTgt spid="307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2"/>
          <p:cNvSpPr txBox="1">
            <a:spLocks noChangeArrowheads="1"/>
          </p:cNvSpPr>
          <p:nvPr/>
        </p:nvSpPr>
        <p:spPr bwMode="auto">
          <a:xfrm>
            <a:off x="2339975" y="38354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密文 </a:t>
            </a:r>
          </a:p>
        </p:txBody>
      </p:sp>
      <p:graphicFrame>
        <p:nvGraphicFramePr>
          <p:cNvPr id="8194" name="Object 3"/>
          <p:cNvGraphicFramePr>
            <a:graphicFrameLocks noChangeAspect="1"/>
          </p:cNvGraphicFramePr>
          <p:nvPr/>
        </p:nvGraphicFramePr>
        <p:xfrm>
          <a:off x="2268538" y="4365625"/>
          <a:ext cx="1150937" cy="501650"/>
        </p:xfrm>
        <a:graphic>
          <a:graphicData uri="http://schemas.openxmlformats.org/presentationml/2006/ole">
            <mc:AlternateContent xmlns:mc="http://schemas.openxmlformats.org/markup-compatibility/2006">
              <mc:Choice xmlns:v="urn:schemas-microsoft-com:vml" Requires="v">
                <p:oleObj spid="_x0000_s8315" name="公式" r:id="rId4" imgW="583920" imgH="241200" progId="Equation.3">
                  <p:embed/>
                </p:oleObj>
              </mc:Choice>
              <mc:Fallback>
                <p:oleObj name="公式" r:id="rId4" imgW="58392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4365625"/>
                        <a:ext cx="115093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Rectangle 4"/>
          <p:cNvSpPr>
            <a:spLocks noGrp="1" noChangeArrowheads="1"/>
          </p:cNvSpPr>
          <p:nvPr>
            <p:ph type="title"/>
          </p:nvPr>
        </p:nvSpPr>
        <p:spPr/>
        <p:txBody>
          <a:bodyPr/>
          <a:lstStyle/>
          <a:p>
            <a:pPr eaLnBrk="1" hangingPunct="1"/>
            <a:r>
              <a:rPr lang="zh-CN" altLang="en-US" smtClean="0"/>
              <a:t>数字签名的实现 </a:t>
            </a:r>
          </a:p>
        </p:txBody>
      </p:sp>
      <p:sp>
        <p:nvSpPr>
          <p:cNvPr id="8199" name="Line 5"/>
          <p:cNvSpPr>
            <a:spLocks noChangeShapeType="1"/>
          </p:cNvSpPr>
          <p:nvPr/>
        </p:nvSpPr>
        <p:spPr bwMode="auto">
          <a:xfrm>
            <a:off x="1890713" y="4289425"/>
            <a:ext cx="1716087"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7574" name="Rectangle 6"/>
          <p:cNvSpPr>
            <a:spLocks noChangeArrowheads="1"/>
          </p:cNvSpPr>
          <p:nvPr/>
        </p:nvSpPr>
        <p:spPr bwMode="auto">
          <a:xfrm>
            <a:off x="1189038" y="3886200"/>
            <a:ext cx="717550" cy="665163"/>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lnSpc>
                <a:spcPct val="80000"/>
              </a:lnSpc>
            </a:pPr>
            <a:r>
              <a:rPr kumimoji="1" lang="en-US" altLang="zh-CN" sz="2000" i="1">
                <a:solidFill>
                  <a:schemeClr val="tx2"/>
                </a:solidFill>
                <a:latin typeface="Arial" charset="0"/>
                <a:ea typeface="黑体" pitchFamily="2" charset="-122"/>
              </a:rPr>
              <a:t>D</a:t>
            </a:r>
          </a:p>
          <a:p>
            <a:pPr algn="ctr">
              <a:lnSpc>
                <a:spcPct val="80000"/>
              </a:lnSpc>
            </a:pPr>
            <a:r>
              <a:rPr kumimoji="1" lang="zh-CN" altLang="en-US" sz="2000">
                <a:solidFill>
                  <a:schemeClr val="tx2"/>
                </a:solidFill>
                <a:latin typeface="Arial" charset="0"/>
                <a:ea typeface="黑体" pitchFamily="2" charset="-122"/>
              </a:rPr>
              <a:t>运算</a:t>
            </a:r>
          </a:p>
        </p:txBody>
      </p:sp>
      <p:sp>
        <p:nvSpPr>
          <p:cNvPr id="8201" name="Text Box 7"/>
          <p:cNvSpPr txBox="1">
            <a:spLocks noChangeArrowheads="1"/>
          </p:cNvSpPr>
          <p:nvPr/>
        </p:nvSpPr>
        <p:spPr bwMode="auto">
          <a:xfrm>
            <a:off x="34925" y="4267200"/>
            <a:ext cx="108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明文 </a:t>
            </a:r>
            <a:r>
              <a:rPr kumimoji="1" lang="en-US" altLang="zh-CN" sz="2400" i="1">
                <a:solidFill>
                  <a:schemeClr val="tx2"/>
                </a:solidFill>
                <a:latin typeface="Arial" charset="0"/>
                <a:ea typeface="黑体" pitchFamily="2" charset="-122"/>
              </a:rPr>
              <a:t>X</a:t>
            </a:r>
          </a:p>
        </p:txBody>
      </p:sp>
      <p:sp>
        <p:nvSpPr>
          <p:cNvPr id="8202" name="Text Box 8"/>
          <p:cNvSpPr txBox="1">
            <a:spLocks noChangeArrowheads="1"/>
          </p:cNvSpPr>
          <p:nvPr/>
        </p:nvSpPr>
        <p:spPr bwMode="auto">
          <a:xfrm>
            <a:off x="8059738" y="4267200"/>
            <a:ext cx="1165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明文</a:t>
            </a:r>
            <a:r>
              <a:rPr kumimoji="1" lang="zh-CN" altLang="en-US" sz="2400" i="1">
                <a:solidFill>
                  <a:schemeClr val="tx2"/>
                </a:solidFill>
                <a:latin typeface="Arial" charset="0"/>
                <a:ea typeface="黑体" pitchFamily="2" charset="-122"/>
              </a:rPr>
              <a:t> </a:t>
            </a:r>
            <a:r>
              <a:rPr kumimoji="1" lang="en-US" altLang="zh-CN" sz="2400" i="1">
                <a:solidFill>
                  <a:schemeClr val="tx2"/>
                </a:solidFill>
                <a:latin typeface="Arial" charset="0"/>
                <a:ea typeface="黑体" pitchFamily="2" charset="-122"/>
              </a:rPr>
              <a:t>X</a:t>
            </a:r>
            <a:r>
              <a:rPr kumimoji="1" lang="en-US" altLang="zh-CN" sz="2400">
                <a:solidFill>
                  <a:schemeClr val="tx2"/>
                </a:solidFill>
                <a:latin typeface="Arial" charset="0"/>
                <a:ea typeface="黑体" pitchFamily="2" charset="-122"/>
              </a:rPr>
              <a:t> </a:t>
            </a:r>
            <a:endParaRPr kumimoji="1" lang="en-US" altLang="zh-CN" sz="3600">
              <a:solidFill>
                <a:schemeClr val="tx2"/>
              </a:solidFill>
              <a:latin typeface="Arial" charset="0"/>
              <a:ea typeface="黑体" pitchFamily="2" charset="-122"/>
            </a:endParaRPr>
          </a:p>
        </p:txBody>
      </p:sp>
      <p:pic>
        <p:nvPicPr>
          <p:cNvPr id="8203" name="Picture 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7473157" y="2793206"/>
            <a:ext cx="4699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8204" name="Text Box 10"/>
          <p:cNvSpPr txBox="1">
            <a:spLocks noChangeArrowheads="1"/>
          </p:cNvSpPr>
          <p:nvPr/>
        </p:nvSpPr>
        <p:spPr bwMode="auto">
          <a:xfrm>
            <a:off x="66675" y="3276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solidFill>
                  <a:schemeClr val="tx2"/>
                </a:solidFill>
                <a:latin typeface="Arial" charset="0"/>
                <a:ea typeface="黑体" pitchFamily="2" charset="-122"/>
              </a:rPr>
              <a:t>A</a:t>
            </a:r>
          </a:p>
        </p:txBody>
      </p:sp>
      <p:sp>
        <p:nvSpPr>
          <p:cNvPr id="8205" name="Text Box 11"/>
          <p:cNvSpPr txBox="1">
            <a:spLocks noChangeArrowheads="1"/>
          </p:cNvSpPr>
          <p:nvPr/>
        </p:nvSpPr>
        <p:spPr bwMode="auto">
          <a:xfrm>
            <a:off x="8718550" y="32766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400">
                <a:solidFill>
                  <a:schemeClr val="tx2"/>
                </a:solidFill>
                <a:latin typeface="Arial" charset="0"/>
                <a:ea typeface="黑体" pitchFamily="2" charset="-122"/>
              </a:rPr>
              <a:t>B</a:t>
            </a:r>
          </a:p>
        </p:txBody>
      </p:sp>
      <p:pic>
        <p:nvPicPr>
          <p:cNvPr id="8206" name="Picture 1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1343819" y="2793207"/>
            <a:ext cx="469900" cy="214312"/>
          </a:xfrm>
          <a:prstGeom prst="rect">
            <a:avLst/>
          </a:prstGeom>
          <a:solidFill>
            <a:srgbClr val="FFCCFF"/>
          </a:solidFill>
          <a:ln w="12699">
            <a:solidFill>
              <a:schemeClr val="tx1"/>
            </a:solidFill>
            <a:miter lim="800000"/>
            <a:headEnd/>
            <a:tailEnd/>
          </a:ln>
        </p:spPr>
      </p:pic>
      <p:sp>
        <p:nvSpPr>
          <p:cNvPr id="8207" name="Text Box 13"/>
          <p:cNvSpPr txBox="1">
            <a:spLocks noChangeArrowheads="1"/>
          </p:cNvSpPr>
          <p:nvPr/>
        </p:nvSpPr>
        <p:spPr bwMode="auto">
          <a:xfrm>
            <a:off x="755650" y="2071688"/>
            <a:ext cx="20113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sz="2400">
                <a:solidFill>
                  <a:schemeClr val="tx2"/>
                </a:solidFill>
                <a:latin typeface="Arial" charset="0"/>
                <a:ea typeface="黑体" pitchFamily="2" charset="-122"/>
              </a:rPr>
              <a:t>A </a:t>
            </a:r>
            <a:r>
              <a:rPr kumimoji="1" lang="zh-CN" altLang="en-US" sz="2400">
                <a:solidFill>
                  <a:schemeClr val="tx2"/>
                </a:solidFill>
                <a:latin typeface="Arial" charset="0"/>
                <a:ea typeface="黑体" pitchFamily="2" charset="-122"/>
              </a:rPr>
              <a:t>的私钥</a:t>
            </a:r>
            <a:r>
              <a:rPr kumimoji="1" lang="zh-CN" altLang="en-US" sz="2400" i="1">
                <a:solidFill>
                  <a:schemeClr val="tx2"/>
                </a:solidFill>
                <a:latin typeface="Arial" charset="0"/>
                <a:ea typeface="黑体" pitchFamily="2" charset="-122"/>
              </a:rPr>
              <a:t> </a:t>
            </a:r>
            <a:r>
              <a:rPr kumimoji="1" lang="en-US" altLang="zh-CN" sz="2400" i="1">
                <a:solidFill>
                  <a:schemeClr val="tx2"/>
                </a:solidFill>
                <a:latin typeface="Arial" charset="0"/>
                <a:ea typeface="黑体" pitchFamily="2" charset="-122"/>
              </a:rPr>
              <a:t>SK</a:t>
            </a:r>
            <a:r>
              <a:rPr kumimoji="1" lang="en-US" altLang="zh-CN" sz="2400" baseline="-25000">
                <a:solidFill>
                  <a:schemeClr val="tx2"/>
                </a:solidFill>
                <a:latin typeface="Arial" charset="0"/>
                <a:ea typeface="黑体" pitchFamily="2" charset="-122"/>
              </a:rPr>
              <a:t>A</a:t>
            </a:r>
          </a:p>
        </p:txBody>
      </p:sp>
      <p:sp>
        <p:nvSpPr>
          <p:cNvPr id="8208" name="Freeform 14"/>
          <p:cNvSpPr>
            <a:spLocks/>
          </p:cNvSpPr>
          <p:nvPr/>
        </p:nvSpPr>
        <p:spPr bwMode="auto">
          <a:xfrm>
            <a:off x="1574800" y="3189288"/>
            <a:ext cx="3175" cy="7064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09" name="Freeform 15"/>
          <p:cNvSpPr>
            <a:spLocks/>
          </p:cNvSpPr>
          <p:nvPr/>
        </p:nvSpPr>
        <p:spPr bwMode="auto">
          <a:xfrm>
            <a:off x="7686675" y="3175000"/>
            <a:ext cx="3175" cy="701675"/>
          </a:xfrm>
          <a:custGeom>
            <a:avLst/>
            <a:gdLst>
              <a:gd name="T0" fmla="*/ 2147483647 w 2"/>
              <a:gd name="T1" fmla="*/ 0 h 386"/>
              <a:gd name="T2" fmla="*/ 0 w 2"/>
              <a:gd name="T3" fmla="*/ 2147483647 h 386"/>
              <a:gd name="T4" fmla="*/ 0 60000 65536"/>
              <a:gd name="T5" fmla="*/ 0 60000 65536"/>
              <a:gd name="T6" fmla="*/ 0 w 2"/>
              <a:gd name="T7" fmla="*/ 0 h 386"/>
              <a:gd name="T8" fmla="*/ 2 w 2"/>
              <a:gd name="T9" fmla="*/ 386 h 386"/>
            </a:gdLst>
            <a:ahLst/>
            <a:cxnLst>
              <a:cxn ang="T4">
                <a:pos x="T0" y="T1"/>
              </a:cxn>
              <a:cxn ang="T5">
                <a:pos x="T2" y="T3"/>
              </a:cxn>
            </a:cxnLst>
            <a:rect l="T6" t="T7" r="T8" b="T9"/>
            <a:pathLst>
              <a:path w="2" h="386">
                <a:moveTo>
                  <a:pt x="2" y="0"/>
                </a:moveTo>
                <a:lnTo>
                  <a:pt x="0" y="386"/>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195" name="Object 16"/>
          <p:cNvGraphicFramePr>
            <a:graphicFrameLocks noChangeAspect="1"/>
          </p:cNvGraphicFramePr>
          <p:nvPr/>
        </p:nvGraphicFramePr>
        <p:xfrm>
          <a:off x="3527425" y="3575050"/>
          <a:ext cx="2028825" cy="1293813"/>
        </p:xfrm>
        <a:graphic>
          <a:graphicData uri="http://schemas.openxmlformats.org/presentationml/2006/ole">
            <mc:AlternateContent xmlns:mc="http://schemas.openxmlformats.org/markup-compatibility/2006">
              <mc:Choice xmlns:v="urn:schemas-microsoft-com:vml" Requires="v">
                <p:oleObj spid="_x0000_s8316" name="VISIO" r:id="rId7" imgW="1689840" imgH="964440" progId="Visio.Drawing.6">
                  <p:embed/>
                </p:oleObj>
              </mc:Choice>
              <mc:Fallback>
                <p:oleObj name="VISIO" r:id="rId7" imgW="1689840" imgH="964440" progId="Visio.Drawing.6">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7425" y="3575050"/>
                        <a:ext cx="2028825" cy="129381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210" name="Freeform 17"/>
          <p:cNvSpPr>
            <a:spLocks/>
          </p:cNvSpPr>
          <p:nvPr/>
        </p:nvSpPr>
        <p:spPr bwMode="auto">
          <a:xfrm rot="-5400000">
            <a:off x="8020844" y="3677444"/>
            <a:ext cx="258763" cy="822325"/>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1" name="Freeform 18"/>
          <p:cNvSpPr>
            <a:spLocks/>
          </p:cNvSpPr>
          <p:nvPr/>
        </p:nvSpPr>
        <p:spPr bwMode="auto">
          <a:xfrm>
            <a:off x="722313" y="3798888"/>
            <a:ext cx="469900" cy="420687"/>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2857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212" name="Group 19"/>
          <p:cNvGrpSpPr>
            <a:grpSpLocks/>
          </p:cNvGrpSpPr>
          <p:nvPr/>
        </p:nvGrpSpPr>
        <p:grpSpPr bwMode="auto">
          <a:xfrm>
            <a:off x="307975" y="3384550"/>
            <a:ext cx="546100" cy="574675"/>
            <a:chOff x="921" y="2412"/>
            <a:chExt cx="284" cy="265"/>
          </a:xfrm>
        </p:grpSpPr>
        <p:grpSp>
          <p:nvGrpSpPr>
            <p:cNvPr id="8247" name="Group 20"/>
            <p:cNvGrpSpPr>
              <a:grpSpLocks/>
            </p:cNvGrpSpPr>
            <p:nvPr/>
          </p:nvGrpSpPr>
          <p:grpSpPr bwMode="auto">
            <a:xfrm>
              <a:off x="928" y="2417"/>
              <a:ext cx="277" cy="260"/>
              <a:chOff x="928" y="2417"/>
              <a:chExt cx="277" cy="260"/>
            </a:xfrm>
          </p:grpSpPr>
          <p:sp>
            <p:nvSpPr>
              <p:cNvPr id="8261" name="Freeform 21"/>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2" name="Freeform 22"/>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3" name="Freeform 23"/>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4" name="Freeform 24"/>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5" name="Rectangle 25"/>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66" name="Rectangle 26"/>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67" name="Rectangle 27"/>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68" name="Line 28"/>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69" name="Group 29"/>
              <p:cNvGrpSpPr>
                <a:grpSpLocks/>
              </p:cNvGrpSpPr>
              <p:nvPr/>
            </p:nvGrpSpPr>
            <p:grpSpPr bwMode="auto">
              <a:xfrm>
                <a:off x="928" y="2639"/>
                <a:ext cx="277" cy="38"/>
                <a:chOff x="928" y="2639"/>
                <a:chExt cx="277" cy="38"/>
              </a:xfrm>
            </p:grpSpPr>
            <p:sp>
              <p:nvSpPr>
                <p:cNvPr id="8270" name="Freeform 30"/>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1" name="Freeform 31"/>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72" name="Rectangle 32"/>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8248" name="Group 33"/>
            <p:cNvGrpSpPr>
              <a:grpSpLocks/>
            </p:cNvGrpSpPr>
            <p:nvPr/>
          </p:nvGrpSpPr>
          <p:grpSpPr bwMode="auto">
            <a:xfrm>
              <a:off x="921" y="2412"/>
              <a:ext cx="277" cy="261"/>
              <a:chOff x="921" y="2412"/>
              <a:chExt cx="277" cy="261"/>
            </a:xfrm>
          </p:grpSpPr>
          <p:sp>
            <p:nvSpPr>
              <p:cNvPr id="8249" name="Freeform 34"/>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0" name="Freeform 35"/>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1" name="Freeform 36"/>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2" name="Freeform 37"/>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3" name="Rectangle 38"/>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4" name="Rectangle 39"/>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5" name="Rectangle 40"/>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6" name="Line 41"/>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57" name="Group 42"/>
              <p:cNvGrpSpPr>
                <a:grpSpLocks/>
              </p:cNvGrpSpPr>
              <p:nvPr/>
            </p:nvGrpSpPr>
            <p:grpSpPr bwMode="auto">
              <a:xfrm>
                <a:off x="921" y="2635"/>
                <a:ext cx="277" cy="38"/>
                <a:chOff x="921" y="2635"/>
                <a:chExt cx="277" cy="38"/>
              </a:xfrm>
            </p:grpSpPr>
            <p:sp>
              <p:nvSpPr>
                <p:cNvPr id="8258" name="Freeform 43"/>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9" name="Freeform 44"/>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0" name="Rectangle 45"/>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grpSp>
        <p:nvGrpSpPr>
          <p:cNvPr id="8213" name="Group 46"/>
          <p:cNvGrpSpPr>
            <a:grpSpLocks/>
          </p:cNvGrpSpPr>
          <p:nvPr/>
        </p:nvGrpSpPr>
        <p:grpSpPr bwMode="auto">
          <a:xfrm>
            <a:off x="8277225" y="3384550"/>
            <a:ext cx="546100" cy="574675"/>
            <a:chOff x="921" y="2412"/>
            <a:chExt cx="284" cy="265"/>
          </a:xfrm>
        </p:grpSpPr>
        <p:grpSp>
          <p:nvGrpSpPr>
            <p:cNvPr id="8221" name="Group 47"/>
            <p:cNvGrpSpPr>
              <a:grpSpLocks/>
            </p:cNvGrpSpPr>
            <p:nvPr/>
          </p:nvGrpSpPr>
          <p:grpSpPr bwMode="auto">
            <a:xfrm>
              <a:off x="928" y="2417"/>
              <a:ext cx="277" cy="260"/>
              <a:chOff x="928" y="2417"/>
              <a:chExt cx="277" cy="260"/>
            </a:xfrm>
          </p:grpSpPr>
          <p:sp>
            <p:nvSpPr>
              <p:cNvPr id="8235" name="Freeform 48"/>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6" name="Freeform 49"/>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Freeform 50"/>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8" name="Freeform 51"/>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9" name="Rectangle 52"/>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40" name="Rectangle 53"/>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41" name="Rectangle 54"/>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42" name="Line 55"/>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43" name="Group 56"/>
              <p:cNvGrpSpPr>
                <a:grpSpLocks/>
              </p:cNvGrpSpPr>
              <p:nvPr/>
            </p:nvGrpSpPr>
            <p:grpSpPr bwMode="auto">
              <a:xfrm>
                <a:off x="928" y="2639"/>
                <a:ext cx="277" cy="38"/>
                <a:chOff x="928" y="2639"/>
                <a:chExt cx="277" cy="38"/>
              </a:xfrm>
            </p:grpSpPr>
            <p:sp>
              <p:nvSpPr>
                <p:cNvPr id="8244" name="Freeform 57"/>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5" name="Freeform 58"/>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46" name="Rectangle 59"/>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8222" name="Group 60"/>
            <p:cNvGrpSpPr>
              <a:grpSpLocks/>
            </p:cNvGrpSpPr>
            <p:nvPr/>
          </p:nvGrpSpPr>
          <p:grpSpPr bwMode="auto">
            <a:xfrm>
              <a:off x="921" y="2412"/>
              <a:ext cx="277" cy="261"/>
              <a:chOff x="921" y="2412"/>
              <a:chExt cx="277" cy="261"/>
            </a:xfrm>
          </p:grpSpPr>
          <p:sp>
            <p:nvSpPr>
              <p:cNvPr id="8223" name="Freeform 61"/>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4" name="Freeform 62"/>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5" name="Freeform 63"/>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Freeform 64"/>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7" name="Rectangle 65"/>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28" name="Rectangle 66"/>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29" name="Rectangle 67"/>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30" name="Line 68"/>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31" name="Group 69"/>
              <p:cNvGrpSpPr>
                <a:grpSpLocks/>
              </p:cNvGrpSpPr>
              <p:nvPr/>
            </p:nvGrpSpPr>
            <p:grpSpPr bwMode="auto">
              <a:xfrm>
                <a:off x="921" y="2635"/>
                <a:ext cx="277" cy="38"/>
                <a:chOff x="921" y="2635"/>
                <a:chExt cx="277" cy="38"/>
              </a:xfrm>
            </p:grpSpPr>
            <p:sp>
              <p:nvSpPr>
                <p:cNvPr id="8232" name="Freeform 70"/>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3" name="Freeform 71"/>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4" name="Rectangle 72"/>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8214" name="Text Box 73"/>
          <p:cNvSpPr txBox="1">
            <a:spLocks noChangeArrowheads="1"/>
          </p:cNvSpPr>
          <p:nvPr/>
        </p:nvSpPr>
        <p:spPr bwMode="auto">
          <a:xfrm>
            <a:off x="3995738" y="3979863"/>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因特网</a:t>
            </a:r>
          </a:p>
        </p:txBody>
      </p:sp>
      <p:sp>
        <p:nvSpPr>
          <p:cNvPr id="8215" name="Text Box 74"/>
          <p:cNvSpPr txBox="1">
            <a:spLocks noChangeArrowheads="1"/>
          </p:cNvSpPr>
          <p:nvPr/>
        </p:nvSpPr>
        <p:spPr bwMode="auto">
          <a:xfrm>
            <a:off x="1585913" y="31797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签名 </a:t>
            </a:r>
          </a:p>
        </p:txBody>
      </p:sp>
      <p:sp>
        <p:nvSpPr>
          <p:cNvPr id="8216" name="Text Box 75"/>
          <p:cNvSpPr txBox="1">
            <a:spLocks noChangeArrowheads="1"/>
          </p:cNvSpPr>
          <p:nvPr/>
        </p:nvSpPr>
        <p:spPr bwMode="auto">
          <a:xfrm>
            <a:off x="6300788" y="31734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核实签名</a:t>
            </a:r>
          </a:p>
        </p:txBody>
      </p:sp>
      <p:sp>
        <p:nvSpPr>
          <p:cNvPr id="877644" name="Rectangle 76"/>
          <p:cNvSpPr>
            <a:spLocks noChangeArrowheads="1"/>
          </p:cNvSpPr>
          <p:nvPr/>
        </p:nvSpPr>
        <p:spPr bwMode="auto">
          <a:xfrm>
            <a:off x="7332663" y="3876675"/>
            <a:ext cx="717550" cy="665163"/>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lnSpc>
                <a:spcPct val="80000"/>
              </a:lnSpc>
            </a:pPr>
            <a:r>
              <a:rPr kumimoji="1" lang="en-US" altLang="zh-CN" sz="2000">
                <a:solidFill>
                  <a:schemeClr val="tx2"/>
                </a:solidFill>
                <a:latin typeface="Arial" charset="0"/>
                <a:ea typeface="黑体" pitchFamily="2" charset="-122"/>
              </a:rPr>
              <a:t>E</a:t>
            </a:r>
          </a:p>
          <a:p>
            <a:pPr algn="ctr">
              <a:lnSpc>
                <a:spcPct val="80000"/>
              </a:lnSpc>
            </a:pPr>
            <a:r>
              <a:rPr kumimoji="1" lang="zh-CN" altLang="en-US" sz="2000">
                <a:solidFill>
                  <a:schemeClr val="tx2"/>
                </a:solidFill>
                <a:latin typeface="Arial" charset="0"/>
                <a:ea typeface="黑体" pitchFamily="2" charset="-122"/>
              </a:rPr>
              <a:t>运算</a:t>
            </a:r>
          </a:p>
        </p:txBody>
      </p:sp>
      <p:sp>
        <p:nvSpPr>
          <p:cNvPr id="8218" name="Line 77"/>
          <p:cNvSpPr>
            <a:spLocks noChangeShapeType="1"/>
          </p:cNvSpPr>
          <p:nvPr/>
        </p:nvSpPr>
        <p:spPr bwMode="auto">
          <a:xfrm flipV="1">
            <a:off x="5476875" y="4289425"/>
            <a:ext cx="1871663"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Text Box 78"/>
          <p:cNvSpPr txBox="1">
            <a:spLocks noChangeArrowheads="1"/>
          </p:cNvSpPr>
          <p:nvPr/>
        </p:nvSpPr>
        <p:spPr bwMode="auto">
          <a:xfrm>
            <a:off x="5926138" y="3763963"/>
            <a:ext cx="87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密文 </a:t>
            </a:r>
          </a:p>
        </p:txBody>
      </p:sp>
      <p:graphicFrame>
        <p:nvGraphicFramePr>
          <p:cNvPr id="8196" name="Object 79"/>
          <p:cNvGraphicFramePr>
            <a:graphicFrameLocks noChangeAspect="1"/>
          </p:cNvGraphicFramePr>
          <p:nvPr/>
        </p:nvGraphicFramePr>
        <p:xfrm>
          <a:off x="5651500" y="4365625"/>
          <a:ext cx="1152525" cy="504825"/>
        </p:xfrm>
        <a:graphic>
          <a:graphicData uri="http://schemas.openxmlformats.org/presentationml/2006/ole">
            <mc:AlternateContent xmlns:mc="http://schemas.openxmlformats.org/markup-compatibility/2006">
              <mc:Choice xmlns:v="urn:schemas-microsoft-com:vml" Requires="v">
                <p:oleObj spid="_x0000_s8317" name="公式" r:id="rId9" imgW="583920" imgH="241200" progId="Equation.3">
                  <p:embed/>
                </p:oleObj>
              </mc:Choice>
              <mc:Fallback>
                <p:oleObj name="公式" r:id="rId9" imgW="583920" imgH="241200" progId="Equation.3">
                  <p:embed/>
                  <p:pic>
                    <p:nvPicPr>
                      <p:cNvPr id="0" name="Object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4365625"/>
                        <a:ext cx="11525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0" name="Text Box 80"/>
          <p:cNvSpPr txBox="1">
            <a:spLocks noChangeArrowheads="1"/>
          </p:cNvSpPr>
          <p:nvPr/>
        </p:nvSpPr>
        <p:spPr bwMode="auto">
          <a:xfrm>
            <a:off x="6592888" y="2205038"/>
            <a:ext cx="20113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sz="2400">
                <a:solidFill>
                  <a:schemeClr val="tx2"/>
                </a:solidFill>
                <a:latin typeface="Arial" charset="0"/>
                <a:ea typeface="黑体" pitchFamily="2" charset="-122"/>
              </a:rPr>
              <a:t>A </a:t>
            </a:r>
            <a:r>
              <a:rPr kumimoji="1" lang="zh-CN" altLang="en-US" sz="2400">
                <a:solidFill>
                  <a:schemeClr val="tx2"/>
                </a:solidFill>
                <a:latin typeface="Arial" charset="0"/>
                <a:ea typeface="黑体" pitchFamily="2" charset="-122"/>
              </a:rPr>
              <a:t>的公钥 </a:t>
            </a:r>
            <a:r>
              <a:rPr kumimoji="1" lang="en-US" altLang="zh-CN" sz="2400" i="1">
                <a:solidFill>
                  <a:schemeClr val="tx2"/>
                </a:solidFill>
                <a:latin typeface="Arial" charset="0"/>
                <a:ea typeface="黑体" pitchFamily="2" charset="-122"/>
              </a:rPr>
              <a:t>PK</a:t>
            </a:r>
            <a:r>
              <a:rPr kumimoji="1" lang="en-US" altLang="zh-CN" sz="2400" baseline="-25000">
                <a:solidFill>
                  <a:schemeClr val="tx2"/>
                </a:solidFill>
                <a:latin typeface="Arial" charset="0"/>
                <a:ea typeface="黑体" pitchFamily="2" charset="-122"/>
              </a:rPr>
              <a:t>A</a:t>
            </a:r>
          </a:p>
        </p:txBody>
      </p:sp>
    </p:spTree>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4675" y="304800"/>
            <a:ext cx="7281863" cy="1216025"/>
          </a:xfrm>
        </p:spPr>
        <p:txBody>
          <a:bodyPr/>
          <a:lstStyle/>
          <a:p>
            <a:pPr eaLnBrk="1" hangingPunct="1"/>
            <a:r>
              <a:rPr lang="zh-CN" altLang="en-US" smtClean="0"/>
              <a:t>数字签名的实现</a:t>
            </a:r>
          </a:p>
        </p:txBody>
      </p:sp>
      <p:sp>
        <p:nvSpPr>
          <p:cNvPr id="879619" name="Rectangle 3"/>
          <p:cNvSpPr>
            <a:spLocks noGrp="1" noChangeArrowheads="1"/>
          </p:cNvSpPr>
          <p:nvPr>
            <p:ph type="body" idx="1"/>
          </p:nvPr>
        </p:nvSpPr>
        <p:spPr>
          <a:xfrm>
            <a:off x="539750" y="1906588"/>
            <a:ext cx="8275638" cy="4475162"/>
          </a:xfrm>
        </p:spPr>
        <p:txBody>
          <a:bodyPr/>
          <a:lstStyle/>
          <a:p>
            <a:pPr eaLnBrk="1" hangingPunct="1">
              <a:lnSpc>
                <a:spcPct val="90000"/>
              </a:lnSpc>
            </a:pPr>
            <a:r>
              <a:rPr lang="zh-CN" altLang="en-US" smtClean="0"/>
              <a:t>因为除 </a:t>
            </a:r>
            <a:r>
              <a:rPr lang="en-US" altLang="zh-CN" smtClean="0"/>
              <a:t>A </a:t>
            </a:r>
            <a:r>
              <a:rPr lang="zh-CN" altLang="en-US" smtClean="0"/>
              <a:t>外没有别人能具有 </a:t>
            </a:r>
            <a:r>
              <a:rPr lang="en-US" altLang="zh-CN" smtClean="0"/>
              <a:t>A </a:t>
            </a:r>
            <a:r>
              <a:rPr lang="zh-CN" altLang="en-US" smtClean="0"/>
              <a:t>的私钥，所以除 </a:t>
            </a:r>
            <a:r>
              <a:rPr lang="en-US" altLang="zh-CN" smtClean="0"/>
              <a:t>A </a:t>
            </a:r>
            <a:r>
              <a:rPr lang="zh-CN" altLang="en-US" smtClean="0"/>
              <a:t>外没有别人能产生这个密文。因此 </a:t>
            </a:r>
            <a:r>
              <a:rPr lang="en-US" altLang="zh-CN" smtClean="0"/>
              <a:t>B </a:t>
            </a:r>
            <a:r>
              <a:rPr lang="zh-CN" altLang="en-US" smtClean="0"/>
              <a:t>相信报文 </a:t>
            </a:r>
            <a:r>
              <a:rPr lang="en-US" altLang="zh-CN" i="1" smtClean="0"/>
              <a:t>X</a:t>
            </a:r>
            <a:r>
              <a:rPr lang="en-US" altLang="zh-CN" smtClean="0"/>
              <a:t> </a:t>
            </a:r>
            <a:r>
              <a:rPr lang="zh-CN" altLang="en-US" smtClean="0"/>
              <a:t>是 </a:t>
            </a:r>
            <a:r>
              <a:rPr lang="en-US" altLang="zh-CN" smtClean="0"/>
              <a:t>A </a:t>
            </a:r>
            <a:r>
              <a:rPr lang="zh-CN" altLang="en-US" smtClean="0"/>
              <a:t>签名发送的。</a:t>
            </a:r>
          </a:p>
          <a:p>
            <a:pPr eaLnBrk="1" hangingPunct="1">
              <a:lnSpc>
                <a:spcPct val="90000"/>
              </a:lnSpc>
            </a:pPr>
            <a:r>
              <a:rPr lang="zh-CN" altLang="en-US" smtClean="0"/>
              <a:t>若 </a:t>
            </a:r>
            <a:r>
              <a:rPr lang="en-US" altLang="zh-CN" smtClean="0"/>
              <a:t>A </a:t>
            </a:r>
            <a:r>
              <a:rPr lang="zh-CN" altLang="en-US" smtClean="0"/>
              <a:t>要抵赖曾发送报文给 </a:t>
            </a:r>
            <a:r>
              <a:rPr lang="en-US" altLang="zh-CN" smtClean="0"/>
              <a:t>B</a:t>
            </a:r>
            <a:r>
              <a:rPr lang="zh-CN" altLang="en-US" smtClean="0"/>
              <a:t>，</a:t>
            </a:r>
            <a:r>
              <a:rPr lang="en-US" altLang="zh-CN" smtClean="0"/>
              <a:t>B </a:t>
            </a:r>
            <a:r>
              <a:rPr lang="zh-CN" altLang="en-US" smtClean="0"/>
              <a:t>可将明文和对应的密文出示给第三者。第三者很容易用 </a:t>
            </a:r>
            <a:r>
              <a:rPr lang="en-US" altLang="zh-CN" smtClean="0"/>
              <a:t>A </a:t>
            </a:r>
            <a:r>
              <a:rPr lang="zh-CN" altLang="en-US" smtClean="0"/>
              <a:t>的公钥去证实 </a:t>
            </a:r>
            <a:r>
              <a:rPr lang="en-US" altLang="zh-CN" smtClean="0"/>
              <a:t>A </a:t>
            </a:r>
            <a:r>
              <a:rPr lang="zh-CN" altLang="en-US" smtClean="0"/>
              <a:t>确实发送 </a:t>
            </a:r>
            <a:r>
              <a:rPr lang="en-US" altLang="zh-CN" i="1" smtClean="0"/>
              <a:t>X </a:t>
            </a:r>
            <a:r>
              <a:rPr lang="zh-CN" altLang="en-US" smtClean="0"/>
              <a:t>给 </a:t>
            </a:r>
            <a:r>
              <a:rPr lang="en-US" altLang="zh-CN" smtClean="0"/>
              <a:t>B</a:t>
            </a:r>
            <a:r>
              <a:rPr lang="zh-CN" altLang="en-US" smtClean="0"/>
              <a:t>。</a:t>
            </a:r>
          </a:p>
          <a:p>
            <a:pPr eaLnBrk="1" hangingPunct="1">
              <a:lnSpc>
                <a:spcPct val="90000"/>
              </a:lnSpc>
            </a:pPr>
            <a:r>
              <a:rPr lang="zh-CN" altLang="en-US" smtClean="0"/>
              <a:t>反之，若 </a:t>
            </a:r>
            <a:r>
              <a:rPr lang="en-US" altLang="zh-CN" smtClean="0"/>
              <a:t>B </a:t>
            </a:r>
            <a:r>
              <a:rPr lang="zh-CN" altLang="en-US" smtClean="0"/>
              <a:t>将 </a:t>
            </a:r>
            <a:r>
              <a:rPr lang="en-US" altLang="zh-CN" i="1" smtClean="0"/>
              <a:t>X</a:t>
            </a:r>
            <a:r>
              <a:rPr lang="en-US" altLang="zh-CN" smtClean="0"/>
              <a:t> </a:t>
            </a:r>
            <a:r>
              <a:rPr lang="zh-CN" altLang="en-US" smtClean="0"/>
              <a:t>伪造成 </a:t>
            </a:r>
            <a:r>
              <a:rPr lang="en-US" altLang="zh-CN" i="1" smtClean="0"/>
              <a:t>X</a:t>
            </a:r>
            <a:r>
              <a:rPr lang="en-US" altLang="zh-CN" smtClean="0">
                <a:latin typeface="Arial" charset="0"/>
              </a:rPr>
              <a:t>‘</a:t>
            </a:r>
            <a:r>
              <a:rPr lang="zh-CN" altLang="en-US" smtClean="0"/>
              <a:t>，则 </a:t>
            </a:r>
            <a:r>
              <a:rPr lang="en-US" altLang="zh-CN" smtClean="0"/>
              <a:t>B </a:t>
            </a:r>
            <a:r>
              <a:rPr lang="zh-CN" altLang="en-US" smtClean="0"/>
              <a:t>不能在第三者前出示对应的密文。这样就证明了 </a:t>
            </a:r>
            <a:r>
              <a:rPr lang="en-US" altLang="zh-CN" smtClean="0"/>
              <a:t>B </a:t>
            </a:r>
            <a:r>
              <a:rPr lang="zh-CN" altLang="en-US" smtClean="0"/>
              <a:t>伪造了报文。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96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96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2"/>
          <p:cNvSpPr>
            <a:spLocks noGrp="1" noChangeArrowheads="1"/>
          </p:cNvSpPr>
          <p:nvPr>
            <p:ph type="title"/>
          </p:nvPr>
        </p:nvSpPr>
        <p:spPr>
          <a:xfrm>
            <a:off x="574675" y="304800"/>
            <a:ext cx="7281863" cy="1216025"/>
          </a:xfrm>
        </p:spPr>
        <p:txBody>
          <a:bodyPr/>
          <a:lstStyle/>
          <a:p>
            <a:pPr eaLnBrk="1" hangingPunct="1"/>
            <a:r>
              <a:rPr lang="zh-CN" altLang="en-US" smtClean="0"/>
              <a:t>具有保密性的数字签名 </a:t>
            </a:r>
          </a:p>
        </p:txBody>
      </p:sp>
      <p:graphicFrame>
        <p:nvGraphicFramePr>
          <p:cNvPr id="9218" name="Object 3"/>
          <p:cNvGraphicFramePr>
            <a:graphicFrameLocks noChangeAspect="1"/>
          </p:cNvGraphicFramePr>
          <p:nvPr/>
        </p:nvGraphicFramePr>
        <p:xfrm>
          <a:off x="6700838" y="3635375"/>
          <a:ext cx="912812" cy="366713"/>
        </p:xfrm>
        <a:graphic>
          <a:graphicData uri="http://schemas.openxmlformats.org/presentationml/2006/ole">
            <mc:AlternateContent xmlns:mc="http://schemas.openxmlformats.org/markup-compatibility/2006">
              <mc:Choice xmlns:v="urn:schemas-microsoft-com:vml" Requires="v">
                <p:oleObj spid="_x0000_s9368" name="公式" r:id="rId4" imgW="583920" imgH="241200" progId="Equation.3">
                  <p:embed/>
                </p:oleObj>
              </mc:Choice>
              <mc:Fallback>
                <p:oleObj name="公式" r:id="rId4" imgW="58392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3635375"/>
                        <a:ext cx="91281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4"/>
          <p:cNvGraphicFramePr>
            <a:graphicFrameLocks noChangeAspect="1"/>
          </p:cNvGraphicFramePr>
          <p:nvPr/>
        </p:nvGraphicFramePr>
        <p:xfrm>
          <a:off x="1812925" y="3635375"/>
          <a:ext cx="912813" cy="366713"/>
        </p:xfrm>
        <a:graphic>
          <a:graphicData uri="http://schemas.openxmlformats.org/presentationml/2006/ole">
            <mc:AlternateContent xmlns:mc="http://schemas.openxmlformats.org/markup-compatibility/2006">
              <mc:Choice xmlns:v="urn:schemas-microsoft-com:vml" Requires="v">
                <p:oleObj spid="_x0000_s9369" name="公式" r:id="rId6" imgW="583920" imgH="241200" progId="Equation.3">
                  <p:embed/>
                </p:oleObj>
              </mc:Choice>
              <mc:Fallback>
                <p:oleObj name="公式" r:id="rId6" imgW="583920" imgH="2412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12925" y="3635375"/>
                        <a:ext cx="912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5"/>
          <p:cNvSpPr txBox="1">
            <a:spLocks noChangeArrowheads="1"/>
          </p:cNvSpPr>
          <p:nvPr/>
        </p:nvSpPr>
        <p:spPr bwMode="auto">
          <a:xfrm>
            <a:off x="6851650" y="3211513"/>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核实签名</a:t>
            </a:r>
          </a:p>
        </p:txBody>
      </p:sp>
      <p:sp>
        <p:nvSpPr>
          <p:cNvPr id="9224" name="Text Box 6"/>
          <p:cNvSpPr txBox="1">
            <a:spLocks noChangeArrowheads="1"/>
          </p:cNvSpPr>
          <p:nvPr/>
        </p:nvSpPr>
        <p:spPr bwMode="auto">
          <a:xfrm>
            <a:off x="5592763"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解密 </a:t>
            </a:r>
          </a:p>
        </p:txBody>
      </p:sp>
      <p:sp>
        <p:nvSpPr>
          <p:cNvPr id="9225" name="Text Box 7"/>
          <p:cNvSpPr txBox="1">
            <a:spLocks noChangeArrowheads="1"/>
          </p:cNvSpPr>
          <p:nvPr/>
        </p:nvSpPr>
        <p:spPr bwMode="auto">
          <a:xfrm>
            <a:off x="2335213"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加密 </a:t>
            </a:r>
          </a:p>
        </p:txBody>
      </p:sp>
      <p:sp>
        <p:nvSpPr>
          <p:cNvPr id="9226" name="Text Box 8"/>
          <p:cNvSpPr txBox="1">
            <a:spLocks noChangeArrowheads="1"/>
          </p:cNvSpPr>
          <p:nvPr/>
        </p:nvSpPr>
        <p:spPr bwMode="auto">
          <a:xfrm>
            <a:off x="854075" y="3213100"/>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签名 </a:t>
            </a:r>
          </a:p>
        </p:txBody>
      </p:sp>
      <p:sp>
        <p:nvSpPr>
          <p:cNvPr id="881673" name="Rectangle 9"/>
          <p:cNvSpPr>
            <a:spLocks noChangeArrowheads="1"/>
          </p:cNvSpPr>
          <p:nvPr/>
        </p:nvSpPr>
        <p:spPr bwMode="auto">
          <a:xfrm>
            <a:off x="2705100" y="3716338"/>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i="1">
                <a:solidFill>
                  <a:schemeClr val="tx2"/>
                </a:solidFill>
                <a:latin typeface="Arial" pitchFamily="34" charset="0"/>
                <a:ea typeface="黑体" pitchFamily="2" charset="-122"/>
              </a:rPr>
              <a:t>E</a:t>
            </a:r>
            <a:r>
              <a:rPr kumimoji="1" lang="en-US" altLang="zh-CN">
                <a:solidFill>
                  <a:schemeClr val="tx2"/>
                </a:solidFill>
                <a:latin typeface="Arial" pitchFamily="34" charset="0"/>
                <a:ea typeface="黑体" pitchFamily="2" charset="-122"/>
              </a:rPr>
              <a:t> </a:t>
            </a:r>
            <a:r>
              <a:rPr kumimoji="1" lang="zh-CN" altLang="en-US">
                <a:solidFill>
                  <a:schemeClr val="tx2"/>
                </a:solidFill>
                <a:latin typeface="Arial" pitchFamily="34" charset="0"/>
                <a:ea typeface="黑体" pitchFamily="2" charset="-122"/>
              </a:rPr>
              <a:t>运算</a:t>
            </a:r>
          </a:p>
        </p:txBody>
      </p:sp>
      <p:sp>
        <p:nvSpPr>
          <p:cNvPr id="9228" name="Line 10"/>
          <p:cNvSpPr>
            <a:spLocks noChangeShapeType="1"/>
          </p:cNvSpPr>
          <p:nvPr/>
        </p:nvSpPr>
        <p:spPr bwMode="auto">
          <a:xfrm>
            <a:off x="1817688" y="4005263"/>
            <a:ext cx="887412"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675" name="Rectangle 11"/>
          <p:cNvSpPr>
            <a:spLocks noChangeArrowheads="1"/>
          </p:cNvSpPr>
          <p:nvPr/>
        </p:nvSpPr>
        <p:spPr bwMode="auto">
          <a:xfrm>
            <a:off x="1136650" y="3724275"/>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chemeClr val="tx2"/>
                </a:solidFill>
                <a:latin typeface="Arial" pitchFamily="34" charset="0"/>
                <a:ea typeface="黑体" pitchFamily="2" charset="-122"/>
              </a:rPr>
              <a:t>D </a:t>
            </a:r>
            <a:r>
              <a:rPr kumimoji="1" lang="zh-CN" altLang="en-US">
                <a:solidFill>
                  <a:schemeClr val="tx2"/>
                </a:solidFill>
                <a:latin typeface="Arial" pitchFamily="34" charset="0"/>
                <a:ea typeface="黑体" pitchFamily="2" charset="-122"/>
              </a:rPr>
              <a:t>运算</a:t>
            </a:r>
          </a:p>
        </p:txBody>
      </p:sp>
      <p:sp>
        <p:nvSpPr>
          <p:cNvPr id="9230" name="Text Box 12"/>
          <p:cNvSpPr txBox="1">
            <a:spLocks noChangeArrowheads="1"/>
          </p:cNvSpPr>
          <p:nvPr/>
        </p:nvSpPr>
        <p:spPr bwMode="auto">
          <a:xfrm>
            <a:off x="112713" y="400526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明文 </a:t>
            </a:r>
            <a:r>
              <a:rPr kumimoji="1" lang="en-US" altLang="zh-CN" i="1">
                <a:solidFill>
                  <a:schemeClr val="tx2"/>
                </a:solidFill>
                <a:latin typeface="Arial" charset="0"/>
                <a:ea typeface="黑体" pitchFamily="2" charset="-122"/>
              </a:rPr>
              <a:t>X</a:t>
            </a:r>
          </a:p>
        </p:txBody>
      </p:sp>
      <p:sp>
        <p:nvSpPr>
          <p:cNvPr id="9231" name="Text Box 13"/>
          <p:cNvSpPr txBox="1">
            <a:spLocks noChangeArrowheads="1"/>
          </p:cNvSpPr>
          <p:nvPr/>
        </p:nvSpPr>
        <p:spPr bwMode="auto">
          <a:xfrm>
            <a:off x="8259763" y="4005263"/>
            <a:ext cx="920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明文 </a:t>
            </a:r>
            <a:r>
              <a:rPr kumimoji="1" lang="en-US" altLang="zh-CN" i="1">
                <a:solidFill>
                  <a:schemeClr val="tx2"/>
                </a:solidFill>
                <a:latin typeface="Arial" charset="0"/>
                <a:ea typeface="黑体" pitchFamily="2" charset="-122"/>
              </a:rPr>
              <a:t>X</a:t>
            </a:r>
            <a:r>
              <a:rPr kumimoji="1" lang="en-US" altLang="zh-CN">
                <a:solidFill>
                  <a:schemeClr val="tx2"/>
                </a:solidFill>
                <a:latin typeface="Arial" charset="0"/>
                <a:ea typeface="黑体" pitchFamily="2" charset="-122"/>
              </a:rPr>
              <a:t> </a:t>
            </a:r>
            <a:endParaRPr kumimoji="1" lang="en-US" altLang="zh-CN" sz="2800">
              <a:solidFill>
                <a:schemeClr val="tx2"/>
              </a:solidFill>
              <a:latin typeface="Arial" charset="0"/>
              <a:ea typeface="黑体" pitchFamily="2" charset="-122"/>
            </a:endParaRPr>
          </a:p>
        </p:txBody>
      </p:sp>
      <p:pic>
        <p:nvPicPr>
          <p:cNvPr id="9232" name="Picture 1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7694612" y="2790826"/>
            <a:ext cx="409575"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33" name="Text Box 15"/>
          <p:cNvSpPr txBox="1">
            <a:spLocks noChangeArrowheads="1"/>
          </p:cNvSpPr>
          <p:nvPr/>
        </p:nvSpPr>
        <p:spPr bwMode="auto">
          <a:xfrm>
            <a:off x="336550" y="29178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a:solidFill>
                  <a:schemeClr val="tx2"/>
                </a:solidFill>
                <a:latin typeface="Arial" charset="0"/>
                <a:ea typeface="黑体" pitchFamily="2" charset="-122"/>
              </a:rPr>
              <a:t>A</a:t>
            </a:r>
          </a:p>
        </p:txBody>
      </p:sp>
      <p:sp>
        <p:nvSpPr>
          <p:cNvPr id="9234" name="Text Box 16"/>
          <p:cNvSpPr txBox="1">
            <a:spLocks noChangeArrowheads="1"/>
          </p:cNvSpPr>
          <p:nvPr/>
        </p:nvSpPr>
        <p:spPr bwMode="auto">
          <a:xfrm>
            <a:off x="8482013" y="292417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a:solidFill>
                  <a:schemeClr val="tx2"/>
                </a:solidFill>
                <a:latin typeface="Arial" charset="0"/>
                <a:ea typeface="黑体" pitchFamily="2" charset="-122"/>
              </a:rPr>
              <a:t>B</a:t>
            </a:r>
          </a:p>
        </p:txBody>
      </p:sp>
      <p:pic>
        <p:nvPicPr>
          <p:cNvPr id="9235" name="Picture 1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1268412" y="2792413"/>
            <a:ext cx="409575" cy="203200"/>
          </a:xfrm>
          <a:prstGeom prst="rect">
            <a:avLst/>
          </a:prstGeom>
          <a:solidFill>
            <a:srgbClr val="FFCCFF"/>
          </a:solidFill>
          <a:ln w="12699">
            <a:solidFill>
              <a:schemeClr val="tx1"/>
            </a:solidFill>
            <a:miter lim="800000"/>
            <a:headEnd/>
            <a:tailEnd/>
          </a:ln>
        </p:spPr>
      </p:pic>
      <p:sp>
        <p:nvSpPr>
          <p:cNvPr id="9236" name="Text Box 18"/>
          <p:cNvSpPr txBox="1">
            <a:spLocks noChangeArrowheads="1"/>
          </p:cNvSpPr>
          <p:nvPr/>
        </p:nvSpPr>
        <p:spPr bwMode="auto">
          <a:xfrm>
            <a:off x="854075" y="2276475"/>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pPr>
            <a:r>
              <a:rPr kumimoji="1" lang="en-US" altLang="zh-CN">
                <a:solidFill>
                  <a:schemeClr val="tx2"/>
                </a:solidFill>
                <a:latin typeface="Arial" charset="0"/>
                <a:ea typeface="黑体" pitchFamily="2" charset="-122"/>
              </a:rPr>
              <a:t>A </a:t>
            </a:r>
            <a:r>
              <a:rPr kumimoji="1" lang="zh-CN" altLang="en-US">
                <a:solidFill>
                  <a:schemeClr val="tx2"/>
                </a:solidFill>
                <a:latin typeface="Arial" charset="0"/>
                <a:ea typeface="黑体" pitchFamily="2" charset="-122"/>
              </a:rPr>
              <a:t>的私钥 </a:t>
            </a:r>
            <a:r>
              <a:rPr kumimoji="1" lang="en-US" altLang="zh-CN" i="1">
                <a:solidFill>
                  <a:schemeClr val="tx2"/>
                </a:solidFill>
                <a:latin typeface="Arial" charset="0"/>
                <a:ea typeface="黑体" pitchFamily="2" charset="-122"/>
              </a:rPr>
              <a:t>SK</a:t>
            </a:r>
            <a:r>
              <a:rPr kumimoji="1" lang="en-US" altLang="zh-CN" baseline="-25000">
                <a:solidFill>
                  <a:schemeClr val="tx2"/>
                </a:solidFill>
                <a:latin typeface="Arial" charset="0"/>
                <a:ea typeface="黑体" pitchFamily="2" charset="-122"/>
              </a:rPr>
              <a:t>A</a:t>
            </a:r>
          </a:p>
        </p:txBody>
      </p:sp>
      <p:sp>
        <p:nvSpPr>
          <p:cNvPr id="9237" name="Freeform 19"/>
          <p:cNvSpPr>
            <a:spLocks/>
          </p:cNvSpPr>
          <p:nvPr/>
        </p:nvSpPr>
        <p:spPr bwMode="auto">
          <a:xfrm>
            <a:off x="1470025" y="3116263"/>
            <a:ext cx="3175" cy="6175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8" name="Freeform 20"/>
          <p:cNvSpPr>
            <a:spLocks/>
          </p:cNvSpPr>
          <p:nvPr/>
        </p:nvSpPr>
        <p:spPr bwMode="auto">
          <a:xfrm>
            <a:off x="7913688" y="3116263"/>
            <a:ext cx="12700" cy="600075"/>
          </a:xfrm>
          <a:custGeom>
            <a:avLst/>
            <a:gdLst>
              <a:gd name="T0" fmla="*/ 0 w 8"/>
              <a:gd name="T1" fmla="*/ 0 h 378"/>
              <a:gd name="T2" fmla="*/ 2147483647 w 8"/>
              <a:gd name="T3" fmla="*/ 2147483647 h 378"/>
              <a:gd name="T4" fmla="*/ 0 60000 65536"/>
              <a:gd name="T5" fmla="*/ 0 60000 65536"/>
              <a:gd name="T6" fmla="*/ 0 w 8"/>
              <a:gd name="T7" fmla="*/ 0 h 378"/>
              <a:gd name="T8" fmla="*/ 8 w 8"/>
              <a:gd name="T9" fmla="*/ 378 h 378"/>
            </a:gdLst>
            <a:ahLst/>
            <a:cxnLst>
              <a:cxn ang="T4">
                <a:pos x="T0" y="T1"/>
              </a:cxn>
              <a:cxn ang="T5">
                <a:pos x="T2" y="T3"/>
              </a:cxn>
            </a:cxnLst>
            <a:rect l="T6" t="T7" r="T8" b="T9"/>
            <a:pathLst>
              <a:path w="8" h="378">
                <a:moveTo>
                  <a:pt x="0" y="0"/>
                </a:moveTo>
                <a:lnTo>
                  <a:pt x="8" y="378"/>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9220" name="Object 21"/>
          <p:cNvGraphicFramePr>
            <a:graphicFrameLocks noChangeAspect="1"/>
          </p:cNvGraphicFramePr>
          <p:nvPr/>
        </p:nvGraphicFramePr>
        <p:xfrm>
          <a:off x="3444875" y="3190875"/>
          <a:ext cx="2370138" cy="1390650"/>
        </p:xfrm>
        <a:graphic>
          <a:graphicData uri="http://schemas.openxmlformats.org/presentationml/2006/ole">
            <mc:AlternateContent xmlns:mc="http://schemas.openxmlformats.org/markup-compatibility/2006">
              <mc:Choice xmlns:v="urn:schemas-microsoft-com:vml" Requires="v">
                <p:oleObj spid="_x0000_s9370" name="VISIO" r:id="rId9" imgW="1689840" imgH="964440" progId="Visio.Drawing.6">
                  <p:embed/>
                </p:oleObj>
              </mc:Choice>
              <mc:Fallback>
                <p:oleObj name="VISIO" r:id="rId9" imgW="1689840" imgH="964440" progId="Visio.Drawing.6">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4875" y="3190875"/>
                        <a:ext cx="2370138" cy="13906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239" name="Freeform 22"/>
          <p:cNvSpPr>
            <a:spLocks/>
          </p:cNvSpPr>
          <p:nvPr/>
        </p:nvSpPr>
        <p:spPr bwMode="auto">
          <a:xfrm rot="-5400000">
            <a:off x="8166894" y="3510757"/>
            <a:ext cx="225425" cy="782637"/>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0" name="Freeform 23"/>
          <p:cNvSpPr>
            <a:spLocks/>
          </p:cNvSpPr>
          <p:nvPr/>
        </p:nvSpPr>
        <p:spPr bwMode="auto">
          <a:xfrm>
            <a:off x="558800" y="3648075"/>
            <a:ext cx="577850" cy="368300"/>
          </a:xfrm>
          <a:custGeom>
            <a:avLst/>
            <a:gdLst>
              <a:gd name="T0" fmla="*/ 2147483647 w 194"/>
              <a:gd name="T1" fmla="*/ 0 h 232"/>
              <a:gd name="T2" fmla="*/ 0 w 194"/>
              <a:gd name="T3" fmla="*/ 2147483647 h 232"/>
              <a:gd name="T4" fmla="*/ 2147483647 w 194"/>
              <a:gd name="T5" fmla="*/ 2147483647 h 232"/>
              <a:gd name="T6" fmla="*/ 0 60000 65536"/>
              <a:gd name="T7" fmla="*/ 0 60000 65536"/>
              <a:gd name="T8" fmla="*/ 0 60000 65536"/>
              <a:gd name="T9" fmla="*/ 0 w 194"/>
              <a:gd name="T10" fmla="*/ 0 h 232"/>
              <a:gd name="T11" fmla="*/ 194 w 194"/>
              <a:gd name="T12" fmla="*/ 232 h 232"/>
            </a:gdLst>
            <a:ahLst/>
            <a:cxnLst>
              <a:cxn ang="T6">
                <a:pos x="T0" y="T1"/>
              </a:cxn>
              <a:cxn ang="T7">
                <a:pos x="T2" y="T3"/>
              </a:cxn>
              <a:cxn ang="T8">
                <a:pos x="T4" y="T5"/>
              </a:cxn>
            </a:cxnLst>
            <a:rect l="T9" t="T10" r="T11" b="T12"/>
            <a:pathLst>
              <a:path w="194" h="232">
                <a:moveTo>
                  <a:pt x="1" y="0"/>
                </a:moveTo>
                <a:lnTo>
                  <a:pt x="0" y="231"/>
                </a:lnTo>
                <a:lnTo>
                  <a:pt x="194" y="232"/>
                </a:lnTo>
              </a:path>
            </a:pathLst>
          </a:custGeom>
          <a:noFill/>
          <a:ln w="9525">
            <a:solidFill>
              <a:schemeClr val="folHlink"/>
            </a:solidFill>
            <a:round/>
            <a:headEnd type="none" w="sm" len="me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41" name="Group 24"/>
          <p:cNvGrpSpPr>
            <a:grpSpLocks/>
          </p:cNvGrpSpPr>
          <p:nvPr/>
        </p:nvGrpSpPr>
        <p:grpSpPr bwMode="auto">
          <a:xfrm>
            <a:off x="266700" y="3286125"/>
            <a:ext cx="519113" cy="503238"/>
            <a:chOff x="921" y="2412"/>
            <a:chExt cx="284" cy="265"/>
          </a:xfrm>
        </p:grpSpPr>
        <p:grpSp>
          <p:nvGrpSpPr>
            <p:cNvPr id="9286" name="Group 25"/>
            <p:cNvGrpSpPr>
              <a:grpSpLocks/>
            </p:cNvGrpSpPr>
            <p:nvPr/>
          </p:nvGrpSpPr>
          <p:grpSpPr bwMode="auto">
            <a:xfrm>
              <a:off x="928" y="2417"/>
              <a:ext cx="277" cy="260"/>
              <a:chOff x="928" y="2417"/>
              <a:chExt cx="277" cy="260"/>
            </a:xfrm>
          </p:grpSpPr>
          <p:sp>
            <p:nvSpPr>
              <p:cNvPr id="9300" name="Freeform 2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1" name="Freeform 2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2" name="Freeform 2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3" name="Freeform 2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04" name="Rectangle 3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05" name="Rectangle 3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06" name="Rectangle 3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07" name="Line 3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308" name="Group 34"/>
              <p:cNvGrpSpPr>
                <a:grpSpLocks/>
              </p:cNvGrpSpPr>
              <p:nvPr/>
            </p:nvGrpSpPr>
            <p:grpSpPr bwMode="auto">
              <a:xfrm>
                <a:off x="928" y="2639"/>
                <a:ext cx="277" cy="38"/>
                <a:chOff x="928" y="2639"/>
                <a:chExt cx="277" cy="38"/>
              </a:xfrm>
            </p:grpSpPr>
            <p:sp>
              <p:nvSpPr>
                <p:cNvPr id="9309" name="Freeform 3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0" name="Freeform 3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11" name="Rectangle 3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9287" name="Group 38"/>
            <p:cNvGrpSpPr>
              <a:grpSpLocks/>
            </p:cNvGrpSpPr>
            <p:nvPr/>
          </p:nvGrpSpPr>
          <p:grpSpPr bwMode="auto">
            <a:xfrm>
              <a:off x="921" y="2412"/>
              <a:ext cx="277" cy="261"/>
              <a:chOff x="921" y="2412"/>
              <a:chExt cx="277" cy="261"/>
            </a:xfrm>
          </p:grpSpPr>
          <p:sp>
            <p:nvSpPr>
              <p:cNvPr id="9288" name="Freeform 3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9" name="Freeform 4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0" name="Freeform 4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1" name="Freeform 4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2" name="Rectangle 4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93" name="Rectangle 4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94" name="Rectangle 4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95" name="Line 4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96" name="Group 47"/>
              <p:cNvGrpSpPr>
                <a:grpSpLocks/>
              </p:cNvGrpSpPr>
              <p:nvPr/>
            </p:nvGrpSpPr>
            <p:grpSpPr bwMode="auto">
              <a:xfrm>
                <a:off x="921" y="2635"/>
                <a:ext cx="277" cy="38"/>
                <a:chOff x="921" y="2635"/>
                <a:chExt cx="277" cy="38"/>
              </a:xfrm>
            </p:grpSpPr>
            <p:sp>
              <p:nvSpPr>
                <p:cNvPr id="9297" name="Freeform 4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8" name="Freeform 4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99" name="Rectangle 5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grpSp>
        <p:nvGrpSpPr>
          <p:cNvPr id="9242" name="Group 51"/>
          <p:cNvGrpSpPr>
            <a:grpSpLocks/>
          </p:cNvGrpSpPr>
          <p:nvPr/>
        </p:nvGrpSpPr>
        <p:grpSpPr bwMode="auto">
          <a:xfrm>
            <a:off x="8399463" y="3286125"/>
            <a:ext cx="519112" cy="503238"/>
            <a:chOff x="921" y="2412"/>
            <a:chExt cx="284" cy="265"/>
          </a:xfrm>
        </p:grpSpPr>
        <p:grpSp>
          <p:nvGrpSpPr>
            <p:cNvPr id="9260" name="Group 52"/>
            <p:cNvGrpSpPr>
              <a:grpSpLocks/>
            </p:cNvGrpSpPr>
            <p:nvPr/>
          </p:nvGrpSpPr>
          <p:grpSpPr bwMode="auto">
            <a:xfrm>
              <a:off x="928" y="2417"/>
              <a:ext cx="277" cy="260"/>
              <a:chOff x="928" y="2417"/>
              <a:chExt cx="277" cy="260"/>
            </a:xfrm>
          </p:grpSpPr>
          <p:sp>
            <p:nvSpPr>
              <p:cNvPr id="9274" name="Freeform 53"/>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5" name="Freeform 54"/>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6" name="Freeform 55"/>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7" name="Freeform 56"/>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8" name="Rectangle 57"/>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79" name="Rectangle 58"/>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80" name="Rectangle 59"/>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81" name="Line 60"/>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82" name="Group 61"/>
              <p:cNvGrpSpPr>
                <a:grpSpLocks/>
              </p:cNvGrpSpPr>
              <p:nvPr/>
            </p:nvGrpSpPr>
            <p:grpSpPr bwMode="auto">
              <a:xfrm>
                <a:off x="928" y="2639"/>
                <a:ext cx="277" cy="38"/>
                <a:chOff x="928" y="2639"/>
                <a:chExt cx="277" cy="38"/>
              </a:xfrm>
            </p:grpSpPr>
            <p:sp>
              <p:nvSpPr>
                <p:cNvPr id="9283" name="Freeform 62"/>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4" name="Freeform 63"/>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85" name="Rectangle 64"/>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nvGrpSpPr>
            <p:cNvPr id="9261" name="Group 65"/>
            <p:cNvGrpSpPr>
              <a:grpSpLocks/>
            </p:cNvGrpSpPr>
            <p:nvPr/>
          </p:nvGrpSpPr>
          <p:grpSpPr bwMode="auto">
            <a:xfrm>
              <a:off x="921" y="2412"/>
              <a:ext cx="277" cy="261"/>
              <a:chOff x="921" y="2412"/>
              <a:chExt cx="277" cy="261"/>
            </a:xfrm>
          </p:grpSpPr>
          <p:sp>
            <p:nvSpPr>
              <p:cNvPr id="9262" name="Freeform 66"/>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3" name="Freeform 67"/>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4" name="Freeform 68"/>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5" name="Freeform 69"/>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66" name="Rectangle 70"/>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7" name="Rectangle 71"/>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8" name="Rectangle 72"/>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69" name="Line 73"/>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70" name="Group 74"/>
              <p:cNvGrpSpPr>
                <a:grpSpLocks/>
              </p:cNvGrpSpPr>
              <p:nvPr/>
            </p:nvGrpSpPr>
            <p:grpSpPr bwMode="auto">
              <a:xfrm>
                <a:off x="921" y="2635"/>
                <a:ext cx="277" cy="38"/>
                <a:chOff x="921" y="2635"/>
                <a:chExt cx="277" cy="38"/>
              </a:xfrm>
            </p:grpSpPr>
            <p:sp>
              <p:nvSpPr>
                <p:cNvPr id="9271" name="Freeform 75"/>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2" name="Freeform 76"/>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73" name="Rectangle 77"/>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grpSp>
      <p:sp>
        <p:nvSpPr>
          <p:cNvPr id="9243" name="Text Box 78"/>
          <p:cNvSpPr txBox="1">
            <a:spLocks noChangeArrowheads="1"/>
          </p:cNvSpPr>
          <p:nvPr/>
        </p:nvSpPr>
        <p:spPr bwMode="auto">
          <a:xfrm>
            <a:off x="4113213" y="2771775"/>
            <a:ext cx="1096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因特网</a:t>
            </a:r>
          </a:p>
        </p:txBody>
      </p:sp>
      <p:sp>
        <p:nvSpPr>
          <p:cNvPr id="881743" name="Rectangle 79"/>
          <p:cNvSpPr>
            <a:spLocks noChangeArrowheads="1"/>
          </p:cNvSpPr>
          <p:nvPr/>
        </p:nvSpPr>
        <p:spPr bwMode="auto">
          <a:xfrm>
            <a:off x="7578725" y="3716338"/>
            <a:ext cx="681038" cy="581025"/>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i="1">
                <a:solidFill>
                  <a:schemeClr val="tx2"/>
                </a:solidFill>
                <a:latin typeface="Arial" pitchFamily="34" charset="0"/>
                <a:ea typeface="黑体" pitchFamily="2" charset="-122"/>
              </a:rPr>
              <a:t>E</a:t>
            </a:r>
            <a:r>
              <a:rPr kumimoji="1" lang="en-US" altLang="zh-CN">
                <a:solidFill>
                  <a:schemeClr val="tx2"/>
                </a:solidFill>
                <a:latin typeface="Arial" pitchFamily="34" charset="0"/>
                <a:ea typeface="黑体" pitchFamily="2" charset="-122"/>
              </a:rPr>
              <a:t> </a:t>
            </a:r>
            <a:r>
              <a:rPr kumimoji="1" lang="zh-CN" altLang="en-US">
                <a:solidFill>
                  <a:schemeClr val="tx2"/>
                </a:solidFill>
                <a:latin typeface="Arial" pitchFamily="34" charset="0"/>
                <a:ea typeface="黑体" pitchFamily="2" charset="-122"/>
              </a:rPr>
              <a:t>运算</a:t>
            </a:r>
          </a:p>
        </p:txBody>
      </p:sp>
      <p:pic>
        <p:nvPicPr>
          <p:cNvPr id="9245" name="Picture 80"/>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2823369" y="2791619"/>
            <a:ext cx="409575"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9246" name="Picture 81"/>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5400000">
            <a:off x="6027737" y="2792413"/>
            <a:ext cx="409575" cy="203200"/>
          </a:xfrm>
          <a:prstGeom prst="rect">
            <a:avLst/>
          </a:prstGeom>
          <a:solidFill>
            <a:srgbClr val="FFCCFF"/>
          </a:solidFill>
          <a:ln w="12699">
            <a:solidFill>
              <a:schemeClr val="tx1"/>
            </a:solidFill>
            <a:miter lim="800000"/>
            <a:headEnd/>
            <a:tailEnd/>
          </a:ln>
        </p:spPr>
      </p:pic>
      <p:sp>
        <p:nvSpPr>
          <p:cNvPr id="9247" name="Text Box 82"/>
          <p:cNvSpPr txBox="1">
            <a:spLocks noChangeArrowheads="1"/>
          </p:cNvSpPr>
          <p:nvPr/>
        </p:nvSpPr>
        <p:spPr bwMode="auto">
          <a:xfrm>
            <a:off x="5519738" y="2276475"/>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a:solidFill>
                  <a:schemeClr val="tx2"/>
                </a:solidFill>
                <a:latin typeface="Arial" charset="0"/>
                <a:ea typeface="黑体" pitchFamily="2" charset="-122"/>
              </a:rPr>
              <a:t>B </a:t>
            </a:r>
            <a:r>
              <a:rPr kumimoji="1" lang="zh-CN" altLang="en-US">
                <a:solidFill>
                  <a:schemeClr val="tx2"/>
                </a:solidFill>
                <a:latin typeface="Arial" charset="0"/>
                <a:ea typeface="黑体" pitchFamily="2" charset="-122"/>
              </a:rPr>
              <a:t>的私钥 </a:t>
            </a:r>
            <a:r>
              <a:rPr kumimoji="1" lang="en-US" altLang="zh-CN" i="1">
                <a:solidFill>
                  <a:schemeClr val="tx2"/>
                </a:solidFill>
                <a:latin typeface="Arial" charset="0"/>
                <a:ea typeface="黑体" pitchFamily="2" charset="-122"/>
              </a:rPr>
              <a:t>SK</a:t>
            </a:r>
            <a:r>
              <a:rPr kumimoji="1" lang="en-US" altLang="zh-CN" baseline="-25000">
                <a:solidFill>
                  <a:schemeClr val="tx2"/>
                </a:solidFill>
                <a:latin typeface="Arial" charset="0"/>
                <a:ea typeface="黑体" pitchFamily="2" charset="-122"/>
              </a:rPr>
              <a:t>B</a:t>
            </a:r>
          </a:p>
        </p:txBody>
      </p:sp>
      <p:sp>
        <p:nvSpPr>
          <p:cNvPr id="9248" name="Line 83"/>
          <p:cNvSpPr>
            <a:spLocks noChangeShapeType="1"/>
          </p:cNvSpPr>
          <p:nvPr/>
        </p:nvSpPr>
        <p:spPr bwMode="auto">
          <a:xfrm>
            <a:off x="3373438" y="4005263"/>
            <a:ext cx="2590800" cy="0"/>
          </a:xfrm>
          <a:prstGeom prst="line">
            <a:avLst/>
          </a:prstGeom>
          <a:noFill/>
          <a:ln w="57150">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1748" name="Rectangle 84"/>
          <p:cNvSpPr>
            <a:spLocks noChangeArrowheads="1"/>
          </p:cNvSpPr>
          <p:nvPr/>
        </p:nvSpPr>
        <p:spPr bwMode="auto">
          <a:xfrm>
            <a:off x="5949950" y="3716338"/>
            <a:ext cx="681038" cy="581025"/>
          </a:xfrm>
          <a:prstGeom prst="rect">
            <a:avLst/>
          </a:prstGeom>
          <a:solidFill>
            <a:srgbClr val="FFFF99"/>
          </a:solidFill>
          <a:ln w="12700" algn="ctr">
            <a:solidFill>
              <a:schemeClr val="tx1"/>
            </a:solidFill>
            <a:miter lim="800000"/>
            <a:headEnd/>
            <a:tailEnd/>
          </a:ln>
          <a:effectLst>
            <a:outerShdw dist="35921" dir="2700000" algn="ctr" rotWithShape="0">
              <a:schemeClr val="bg2"/>
            </a:outerShdw>
          </a:effectLst>
        </p:spPr>
        <p:txBody>
          <a:bodyPr wrap="none" anchor="ctr"/>
          <a:lstStyle/>
          <a:p>
            <a:pPr algn="ctr">
              <a:defRPr/>
            </a:pPr>
            <a:r>
              <a:rPr kumimoji="1" lang="en-US" altLang="zh-CN">
                <a:solidFill>
                  <a:schemeClr val="tx2"/>
                </a:solidFill>
                <a:latin typeface="Arial" pitchFamily="34" charset="0"/>
                <a:ea typeface="黑体" pitchFamily="2" charset="-122"/>
              </a:rPr>
              <a:t>D </a:t>
            </a:r>
            <a:r>
              <a:rPr kumimoji="1" lang="zh-CN" altLang="en-US">
                <a:solidFill>
                  <a:schemeClr val="tx2"/>
                </a:solidFill>
                <a:latin typeface="Arial" pitchFamily="34" charset="0"/>
                <a:ea typeface="黑体" pitchFamily="2" charset="-122"/>
              </a:rPr>
              <a:t>运算</a:t>
            </a:r>
          </a:p>
        </p:txBody>
      </p:sp>
      <p:sp>
        <p:nvSpPr>
          <p:cNvPr id="9250" name="Line 85"/>
          <p:cNvSpPr>
            <a:spLocks noChangeShapeType="1"/>
          </p:cNvSpPr>
          <p:nvPr/>
        </p:nvSpPr>
        <p:spPr bwMode="auto">
          <a:xfrm>
            <a:off x="6630988" y="4005263"/>
            <a:ext cx="962025" cy="0"/>
          </a:xfrm>
          <a:prstGeom prst="line">
            <a:avLst/>
          </a:prstGeom>
          <a:noFill/>
          <a:ln w="57150">
            <a:solidFill>
              <a:schemeClr val="tx1"/>
            </a:solidFill>
            <a:round/>
            <a:headEnd type="none" w="sm" len="me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51" name="Freeform 86"/>
          <p:cNvSpPr>
            <a:spLocks/>
          </p:cNvSpPr>
          <p:nvPr/>
        </p:nvSpPr>
        <p:spPr bwMode="auto">
          <a:xfrm>
            <a:off x="3016250" y="3167063"/>
            <a:ext cx="9525" cy="584200"/>
          </a:xfrm>
          <a:custGeom>
            <a:avLst/>
            <a:gdLst>
              <a:gd name="T0" fmla="*/ 0 w 6"/>
              <a:gd name="T1" fmla="*/ 0 h 368"/>
              <a:gd name="T2" fmla="*/ 2147483647 w 6"/>
              <a:gd name="T3" fmla="*/ 2147483647 h 368"/>
              <a:gd name="T4" fmla="*/ 0 60000 65536"/>
              <a:gd name="T5" fmla="*/ 0 60000 65536"/>
              <a:gd name="T6" fmla="*/ 0 w 6"/>
              <a:gd name="T7" fmla="*/ 0 h 368"/>
              <a:gd name="T8" fmla="*/ 6 w 6"/>
              <a:gd name="T9" fmla="*/ 368 h 368"/>
            </a:gdLst>
            <a:ahLst/>
            <a:cxnLst>
              <a:cxn ang="T4">
                <a:pos x="T0" y="T1"/>
              </a:cxn>
              <a:cxn ang="T5">
                <a:pos x="T2" y="T3"/>
              </a:cxn>
            </a:cxnLst>
            <a:rect l="T6" t="T7" r="T8" b="T9"/>
            <a:pathLst>
              <a:path w="6" h="368">
                <a:moveTo>
                  <a:pt x="0" y="0"/>
                </a:moveTo>
                <a:lnTo>
                  <a:pt x="6" y="368"/>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2" name="Freeform 87"/>
          <p:cNvSpPr>
            <a:spLocks/>
          </p:cNvSpPr>
          <p:nvPr/>
        </p:nvSpPr>
        <p:spPr bwMode="auto">
          <a:xfrm>
            <a:off x="6256338" y="3116263"/>
            <a:ext cx="3175" cy="617537"/>
          </a:xfrm>
          <a:custGeom>
            <a:avLst/>
            <a:gdLst>
              <a:gd name="T0" fmla="*/ 0 w 2"/>
              <a:gd name="T1" fmla="*/ 0 h 389"/>
              <a:gd name="T2" fmla="*/ 2147483647 w 2"/>
              <a:gd name="T3" fmla="*/ 2147483647 h 389"/>
              <a:gd name="T4" fmla="*/ 0 60000 65536"/>
              <a:gd name="T5" fmla="*/ 0 60000 65536"/>
              <a:gd name="T6" fmla="*/ 0 w 2"/>
              <a:gd name="T7" fmla="*/ 0 h 389"/>
              <a:gd name="T8" fmla="*/ 2 w 2"/>
              <a:gd name="T9" fmla="*/ 389 h 389"/>
            </a:gdLst>
            <a:ahLst/>
            <a:cxnLst>
              <a:cxn ang="T4">
                <a:pos x="T0" y="T1"/>
              </a:cxn>
              <a:cxn ang="T5">
                <a:pos x="T2" y="T3"/>
              </a:cxn>
            </a:cxnLst>
            <a:rect l="T6" t="T7" r="T8" b="T9"/>
            <a:pathLst>
              <a:path w="2" h="389">
                <a:moveTo>
                  <a:pt x="0" y="0"/>
                </a:moveTo>
                <a:lnTo>
                  <a:pt x="2" y="389"/>
                </a:lnTo>
              </a:path>
            </a:pathLst>
          </a:custGeom>
          <a:noFill/>
          <a:ln w="57150">
            <a:solidFill>
              <a:schemeClr val="hlink"/>
            </a:solidFill>
            <a:round/>
            <a:headEnd type="none" w="sm" len="me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3" name="Line 88"/>
          <p:cNvSpPr>
            <a:spLocks noChangeShapeType="1"/>
          </p:cNvSpPr>
          <p:nvPr/>
        </p:nvSpPr>
        <p:spPr bwMode="auto">
          <a:xfrm>
            <a:off x="2705100" y="4868863"/>
            <a:ext cx="3925888" cy="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54" name="Text Box 89"/>
          <p:cNvSpPr txBox="1">
            <a:spLocks noChangeArrowheads="1"/>
          </p:cNvSpPr>
          <p:nvPr/>
        </p:nvSpPr>
        <p:spPr bwMode="auto">
          <a:xfrm>
            <a:off x="3890963" y="4627563"/>
            <a:ext cx="17097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加密与解密</a:t>
            </a:r>
          </a:p>
        </p:txBody>
      </p:sp>
      <p:sp>
        <p:nvSpPr>
          <p:cNvPr id="9255" name="Line 90"/>
          <p:cNvSpPr>
            <a:spLocks noChangeShapeType="1"/>
          </p:cNvSpPr>
          <p:nvPr/>
        </p:nvSpPr>
        <p:spPr bwMode="auto">
          <a:xfrm>
            <a:off x="1173163" y="5275263"/>
            <a:ext cx="7072312" cy="25400"/>
          </a:xfrm>
          <a:prstGeom prst="line">
            <a:avLst/>
          </a:prstGeom>
          <a:noFill/>
          <a:ln w="2857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9256" name="Text Box 91"/>
          <p:cNvSpPr txBox="1">
            <a:spLocks noChangeArrowheads="1"/>
          </p:cNvSpPr>
          <p:nvPr/>
        </p:nvSpPr>
        <p:spPr bwMode="auto">
          <a:xfrm>
            <a:off x="3519488" y="5059363"/>
            <a:ext cx="23193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chemeClr val="tx2"/>
                </a:solidFill>
                <a:latin typeface="Arial" charset="0"/>
                <a:ea typeface="黑体" pitchFamily="2" charset="-122"/>
              </a:rPr>
              <a:t>签名与核实签名</a:t>
            </a:r>
          </a:p>
        </p:txBody>
      </p:sp>
      <p:graphicFrame>
        <p:nvGraphicFramePr>
          <p:cNvPr id="9221" name="Object 92"/>
          <p:cNvGraphicFramePr>
            <a:graphicFrameLocks noChangeAspect="1"/>
          </p:cNvGraphicFramePr>
          <p:nvPr/>
        </p:nvGraphicFramePr>
        <p:xfrm>
          <a:off x="3881438" y="3652838"/>
          <a:ext cx="1509712" cy="361950"/>
        </p:xfrm>
        <a:graphic>
          <a:graphicData uri="http://schemas.openxmlformats.org/presentationml/2006/ole">
            <mc:AlternateContent xmlns:mc="http://schemas.openxmlformats.org/markup-compatibility/2006">
              <mc:Choice xmlns:v="urn:schemas-microsoft-com:vml" Requires="v">
                <p:oleObj spid="_x0000_s9371" name="公式" r:id="rId11" imgW="977760" imgH="241200" progId="Equation.3">
                  <p:embed/>
                </p:oleObj>
              </mc:Choice>
              <mc:Fallback>
                <p:oleObj name="公式" r:id="rId11" imgW="977760" imgH="241200" progId="Equation.3">
                  <p:embed/>
                  <p:pic>
                    <p:nvPicPr>
                      <p:cNvPr id="0" name="Object 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1438" y="3652838"/>
                        <a:ext cx="150971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 name="Text Box 93"/>
          <p:cNvSpPr txBox="1">
            <a:spLocks noChangeArrowheads="1"/>
          </p:cNvSpPr>
          <p:nvPr/>
        </p:nvSpPr>
        <p:spPr bwMode="auto">
          <a:xfrm>
            <a:off x="2409825" y="2276475"/>
            <a:ext cx="15557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10000"/>
              </a:lnSpc>
            </a:pPr>
            <a:r>
              <a:rPr kumimoji="1" lang="en-US" altLang="zh-CN">
                <a:solidFill>
                  <a:schemeClr val="tx2"/>
                </a:solidFill>
                <a:latin typeface="Arial" charset="0"/>
                <a:ea typeface="黑体" pitchFamily="2" charset="-122"/>
              </a:rPr>
              <a:t>B </a:t>
            </a:r>
            <a:r>
              <a:rPr kumimoji="1" lang="zh-CN" altLang="en-US">
                <a:solidFill>
                  <a:schemeClr val="tx2"/>
                </a:solidFill>
                <a:latin typeface="Arial" charset="0"/>
                <a:ea typeface="黑体" pitchFamily="2" charset="-122"/>
              </a:rPr>
              <a:t>的公钥 </a:t>
            </a:r>
            <a:r>
              <a:rPr kumimoji="1" lang="en-US" altLang="zh-CN" i="1">
                <a:solidFill>
                  <a:schemeClr val="tx2"/>
                </a:solidFill>
                <a:latin typeface="Arial" charset="0"/>
                <a:ea typeface="黑体" pitchFamily="2" charset="-122"/>
              </a:rPr>
              <a:t>PK</a:t>
            </a:r>
            <a:r>
              <a:rPr kumimoji="1" lang="en-US" altLang="zh-CN" baseline="-25000">
                <a:solidFill>
                  <a:schemeClr val="tx2"/>
                </a:solidFill>
                <a:latin typeface="Arial" charset="0"/>
                <a:ea typeface="黑体" pitchFamily="2" charset="-122"/>
              </a:rPr>
              <a:t>B</a:t>
            </a:r>
          </a:p>
        </p:txBody>
      </p:sp>
      <p:sp>
        <p:nvSpPr>
          <p:cNvPr id="9258" name="Text Box 94"/>
          <p:cNvSpPr txBox="1">
            <a:spLocks noChangeArrowheads="1"/>
          </p:cNvSpPr>
          <p:nvPr/>
        </p:nvSpPr>
        <p:spPr bwMode="auto">
          <a:xfrm>
            <a:off x="7223125" y="2205038"/>
            <a:ext cx="1555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120000"/>
              </a:lnSpc>
            </a:pPr>
            <a:r>
              <a:rPr kumimoji="1" lang="en-US" altLang="zh-CN">
                <a:solidFill>
                  <a:schemeClr val="tx2"/>
                </a:solidFill>
                <a:latin typeface="Arial" charset="0"/>
                <a:ea typeface="黑体" pitchFamily="2" charset="-122"/>
              </a:rPr>
              <a:t>A </a:t>
            </a:r>
            <a:r>
              <a:rPr kumimoji="1" lang="zh-CN" altLang="en-US">
                <a:solidFill>
                  <a:schemeClr val="tx2"/>
                </a:solidFill>
                <a:latin typeface="Arial" charset="0"/>
                <a:ea typeface="黑体" pitchFamily="2" charset="-122"/>
              </a:rPr>
              <a:t>的公钥 </a:t>
            </a:r>
            <a:r>
              <a:rPr kumimoji="1" lang="en-US" altLang="zh-CN" i="1">
                <a:solidFill>
                  <a:schemeClr val="tx2"/>
                </a:solidFill>
                <a:latin typeface="Arial" charset="0"/>
                <a:ea typeface="黑体" pitchFamily="2" charset="-122"/>
              </a:rPr>
              <a:t>PK</a:t>
            </a:r>
            <a:r>
              <a:rPr kumimoji="1" lang="en-US" altLang="zh-CN" baseline="-25000">
                <a:solidFill>
                  <a:schemeClr val="tx2"/>
                </a:solidFill>
                <a:latin typeface="Arial" charset="0"/>
                <a:ea typeface="黑体" pitchFamily="2" charset="-122"/>
              </a:rPr>
              <a:t>A</a:t>
            </a:r>
          </a:p>
        </p:txBody>
      </p:sp>
      <p:sp>
        <p:nvSpPr>
          <p:cNvPr id="9259" name="Text Box 95"/>
          <p:cNvSpPr txBox="1">
            <a:spLocks noChangeArrowheads="1"/>
          </p:cNvSpPr>
          <p:nvPr/>
        </p:nvSpPr>
        <p:spPr bwMode="auto">
          <a:xfrm>
            <a:off x="4408488" y="33528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a:solidFill>
                  <a:schemeClr val="tx2"/>
                </a:solidFill>
                <a:latin typeface="Arial" charset="0"/>
                <a:ea typeface="黑体" pitchFamily="2" charset="-122"/>
              </a:rPr>
              <a:t>密文</a:t>
            </a:r>
            <a:endParaRPr kumimoji="1" lang="zh-CN" altLang="en-US" i="1">
              <a:solidFill>
                <a:schemeClr val="tx2"/>
              </a:solidFill>
              <a:latin typeface="Arial" charset="0"/>
              <a:ea typeface="黑体" pitchFamily="2" charset="-122"/>
            </a:endParaRPr>
          </a:p>
        </p:txBody>
      </p:sp>
    </p:spTree>
  </p:cSld>
  <p:clrMapOvr>
    <a:masterClrMapping/>
  </p:clrMapOvr>
  <p:transition>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31747" name="Rectangle 3"/>
          <p:cNvSpPr>
            <a:spLocks noGrp="1" noChangeArrowheads="1"/>
          </p:cNvSpPr>
          <p:nvPr>
            <p:ph type="body" idx="1"/>
          </p:nvPr>
        </p:nvSpPr>
        <p:spPr>
          <a:xfrm>
            <a:off x="468313" y="1714500"/>
            <a:ext cx="8204200" cy="4895850"/>
          </a:xfrm>
        </p:spPr>
        <p:txBody>
          <a:bodyPr/>
          <a:lstStyle/>
          <a:p>
            <a:pPr eaLnBrk="1" hangingPunct="1">
              <a:buFont typeface="Wingdings" pitchFamily="2" charset="2"/>
              <a:buChar char="p"/>
            </a:pPr>
            <a:r>
              <a:rPr lang="zh-CN" altLang="en-US" sz="2800" smtClean="0"/>
              <a:t>网络安全问题概述</a:t>
            </a:r>
          </a:p>
          <a:p>
            <a:pPr eaLnBrk="1" hangingPunct="1">
              <a:buFont typeface="Wingdings" pitchFamily="2" charset="2"/>
              <a:buChar char="p"/>
            </a:pPr>
            <a:r>
              <a:rPr lang="zh-CN" altLang="en-US" sz="2800" smtClean="0"/>
              <a:t>一般的数据加密模型</a:t>
            </a:r>
          </a:p>
          <a:p>
            <a:pPr eaLnBrk="1" hangingPunct="1">
              <a:buFont typeface="Wingdings" pitchFamily="2" charset="2"/>
              <a:buChar char="p"/>
            </a:pPr>
            <a:r>
              <a:rPr lang="zh-CN" altLang="en-US" sz="2800" smtClean="0"/>
              <a:t>对称密钥和公钥密码体制</a:t>
            </a:r>
          </a:p>
          <a:p>
            <a:pPr eaLnBrk="1" hangingPunct="1">
              <a:buFont typeface="Wingdings" pitchFamily="2" charset="2"/>
              <a:buChar char="p"/>
            </a:pPr>
            <a:r>
              <a:rPr lang="zh-CN" altLang="en-US" sz="2800" smtClean="0"/>
              <a:t>数字签名</a:t>
            </a:r>
            <a:endParaRPr lang="en-US" altLang="zh-CN" sz="2800" smtClean="0"/>
          </a:p>
          <a:p>
            <a:pPr eaLnBrk="1" hangingPunct="1">
              <a:buFont typeface="Wingdings" pitchFamily="2" charset="2"/>
              <a:buChar char="p"/>
            </a:pPr>
            <a:r>
              <a:rPr lang="zh-CN" altLang="en-US" sz="2800" b="1" smtClean="0">
                <a:solidFill>
                  <a:srgbClr val="002060"/>
                </a:solidFill>
              </a:rPr>
              <a:t>防火墙</a:t>
            </a:r>
          </a:p>
          <a:p>
            <a:pPr lvl="1" eaLnBrk="1" hangingPunct="1">
              <a:buFont typeface="Wingdings" pitchFamily="2" charset="2"/>
              <a:buChar char="p"/>
            </a:pPr>
            <a:r>
              <a:rPr lang="zh-CN" altLang="en-US" sz="2800" b="1" smtClean="0">
                <a:solidFill>
                  <a:srgbClr val="002060"/>
                </a:solidFill>
              </a:rPr>
              <a:t>访问控制列表</a:t>
            </a:r>
            <a:r>
              <a:rPr lang="en-US" altLang="zh-CN" sz="2800" b="1" smtClean="0">
                <a:solidFill>
                  <a:srgbClr val="002060"/>
                </a:solidFill>
              </a:rPr>
              <a:t>ACL</a:t>
            </a:r>
          </a:p>
        </p:txBody>
      </p:sp>
      <p:grpSp>
        <p:nvGrpSpPr>
          <p:cNvPr id="31748" name="Group 25"/>
          <p:cNvGrpSpPr>
            <a:grpSpLocks/>
          </p:cNvGrpSpPr>
          <p:nvPr/>
        </p:nvGrpSpPr>
        <p:grpSpPr bwMode="auto">
          <a:xfrm>
            <a:off x="-36513" y="4700588"/>
            <a:ext cx="9180513" cy="1800225"/>
            <a:chOff x="0" y="2743"/>
            <a:chExt cx="5783" cy="1594"/>
          </a:xfrm>
        </p:grpSpPr>
        <p:grpSp>
          <p:nvGrpSpPr>
            <p:cNvPr id="31749" name="Group 4"/>
            <p:cNvGrpSpPr>
              <a:grpSpLocks/>
            </p:cNvGrpSpPr>
            <p:nvPr/>
          </p:nvGrpSpPr>
          <p:grpSpPr bwMode="auto">
            <a:xfrm>
              <a:off x="49" y="2743"/>
              <a:ext cx="2638" cy="1056"/>
              <a:chOff x="1724" y="1283"/>
              <a:chExt cx="2638" cy="1056"/>
            </a:xfrm>
          </p:grpSpPr>
          <p:pic>
            <p:nvPicPr>
              <p:cNvPr id="31764" name="Picture 5"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56"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5" name="Picture 6"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588"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6" name="Picture 7"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14"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7" name="Picture 8"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22"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9"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66"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Picture 10"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24" y="128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1750" name="Picture 11"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60"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2"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92"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3"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18"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4"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26"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4" name="Picture 15"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770"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5" name="Picture 16"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8"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17" descr="AG00355_"/>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35" y="2743"/>
              <a:ext cx="496"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57" name="Group 18"/>
            <p:cNvGrpSpPr>
              <a:grpSpLocks/>
            </p:cNvGrpSpPr>
            <p:nvPr/>
          </p:nvGrpSpPr>
          <p:grpSpPr bwMode="auto">
            <a:xfrm>
              <a:off x="0" y="3665"/>
              <a:ext cx="5783" cy="672"/>
              <a:chOff x="0" y="1702"/>
              <a:chExt cx="5760" cy="672"/>
            </a:xfrm>
          </p:grpSpPr>
          <p:pic>
            <p:nvPicPr>
              <p:cNvPr id="31758" name="Picture 19"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7"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0"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21"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22"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2" name="Picture 23"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3" name="Picture 24" descr="WB00441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0" y="1702"/>
                <a:ext cx="104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ransition>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4675" y="908050"/>
            <a:ext cx="7431088" cy="612775"/>
          </a:xfrm>
        </p:spPr>
        <p:txBody>
          <a:bodyPr/>
          <a:lstStyle/>
          <a:p>
            <a:pPr eaLnBrk="1" hangingPunct="1"/>
            <a:r>
              <a:rPr lang="zh-CN" altLang="en-US" sz="3400" smtClean="0"/>
              <a:t>防火墙</a:t>
            </a:r>
            <a:r>
              <a:rPr lang="en-US" altLang="zh-CN" sz="3400" smtClean="0"/>
              <a:t>(firewall)</a:t>
            </a:r>
          </a:p>
        </p:txBody>
      </p:sp>
      <p:sp>
        <p:nvSpPr>
          <p:cNvPr id="961539" name="Rectangle 3"/>
          <p:cNvSpPr>
            <a:spLocks noGrp="1" noChangeArrowheads="1"/>
          </p:cNvSpPr>
          <p:nvPr>
            <p:ph type="body" idx="1"/>
          </p:nvPr>
        </p:nvSpPr>
        <p:spPr>
          <a:xfrm>
            <a:off x="395288" y="1628775"/>
            <a:ext cx="8497887" cy="4691063"/>
          </a:xfrm>
        </p:spPr>
        <p:txBody>
          <a:bodyPr/>
          <a:lstStyle/>
          <a:p>
            <a:pPr eaLnBrk="1" hangingPunct="1">
              <a:lnSpc>
                <a:spcPct val="120000"/>
              </a:lnSpc>
            </a:pPr>
            <a:r>
              <a:rPr lang="zh-CN" altLang="en-US" sz="2800" smtClean="0">
                <a:solidFill>
                  <a:schemeClr val="hlink"/>
                </a:solidFill>
              </a:rPr>
              <a:t>防火墙</a:t>
            </a:r>
            <a:r>
              <a:rPr lang="zh-CN" altLang="en-US" sz="2800" smtClean="0"/>
              <a:t>是由软件、硬件构成的系统，是一种特殊编程的路由器，用来在两个网络之间实施接入控制策略。接入控制策略是由使用防火墙的单位自行制订的，为的是可以最适合本单位的需要。</a:t>
            </a:r>
          </a:p>
          <a:p>
            <a:pPr eaLnBrk="1" hangingPunct="1">
              <a:lnSpc>
                <a:spcPct val="120000"/>
              </a:lnSpc>
            </a:pPr>
            <a:r>
              <a:rPr lang="zh-CN" altLang="en-US" sz="2800" smtClean="0"/>
              <a:t>防火墙内的网络称为</a:t>
            </a:r>
            <a:r>
              <a:rPr lang="zh-CN" altLang="en-US" sz="2800" smtClean="0">
                <a:latin typeface="Arial" charset="0"/>
              </a:rPr>
              <a:t>“</a:t>
            </a:r>
            <a:r>
              <a:rPr lang="zh-CN" altLang="en-US" sz="2800" smtClean="0">
                <a:solidFill>
                  <a:schemeClr val="hlink"/>
                </a:solidFill>
              </a:rPr>
              <a:t>可信赖的网络</a:t>
            </a:r>
            <a:r>
              <a:rPr lang="zh-CN" altLang="en-US" sz="2800" smtClean="0">
                <a:latin typeface="Arial" charset="0"/>
              </a:rPr>
              <a:t>”</a:t>
            </a:r>
            <a:r>
              <a:rPr lang="en-US" altLang="zh-CN" sz="2800" smtClean="0"/>
              <a:t>(trusted network)</a:t>
            </a:r>
            <a:r>
              <a:rPr lang="zh-CN" altLang="en-US" sz="2800" smtClean="0"/>
              <a:t>，而将外部的因特网称为</a:t>
            </a:r>
            <a:r>
              <a:rPr lang="zh-CN" altLang="en-US" sz="2800" smtClean="0">
                <a:latin typeface="Arial" charset="0"/>
              </a:rPr>
              <a:t>“</a:t>
            </a:r>
            <a:r>
              <a:rPr lang="zh-CN" altLang="en-US" sz="2800" smtClean="0">
                <a:solidFill>
                  <a:schemeClr val="hlink"/>
                </a:solidFill>
              </a:rPr>
              <a:t>不可信赖的网络</a:t>
            </a:r>
            <a:r>
              <a:rPr lang="zh-CN" altLang="en-US" sz="2800" smtClean="0">
                <a:latin typeface="Arial" charset="0"/>
              </a:rPr>
              <a:t>”</a:t>
            </a:r>
            <a:r>
              <a:rPr lang="en-US" altLang="zh-CN" sz="2800" smtClean="0"/>
              <a:t>(untrusted network)</a:t>
            </a:r>
            <a:r>
              <a:rPr lang="zh-CN" altLang="en-US" sz="2800" smtClean="0"/>
              <a:t>。</a:t>
            </a:r>
          </a:p>
          <a:p>
            <a:pPr eaLnBrk="1" hangingPunct="1">
              <a:lnSpc>
                <a:spcPct val="120000"/>
              </a:lnSpc>
            </a:pPr>
            <a:r>
              <a:rPr lang="zh-CN" altLang="en-US" sz="2800" smtClean="0"/>
              <a:t>防火墙可用来解决内联网和外联网的安全问题。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15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1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2"/>
          <p:cNvSpPr>
            <a:spLocks noChangeArrowheads="1"/>
          </p:cNvSpPr>
          <p:nvPr/>
        </p:nvSpPr>
        <p:spPr bwMode="auto">
          <a:xfrm>
            <a:off x="6961188" y="2735263"/>
            <a:ext cx="2122487" cy="2122487"/>
          </a:xfrm>
          <a:prstGeom prst="ellipse">
            <a:avLst/>
          </a:prstGeom>
          <a:solidFill>
            <a:srgbClr val="FFCCFF"/>
          </a:solidFill>
          <a:ln w="38100">
            <a:solidFill>
              <a:srgbClr val="333399"/>
            </a:solidFill>
            <a:prstDash val="dash"/>
            <a:round/>
            <a:headEnd/>
            <a:tailEnd/>
          </a:ln>
        </p:spPr>
        <p:txBody>
          <a:bodyPr wrap="none" anchor="ctr"/>
          <a:lstStyle/>
          <a:p>
            <a:endParaRPr lang="zh-CN" altLang="en-US"/>
          </a:p>
        </p:txBody>
      </p:sp>
      <p:sp>
        <p:nvSpPr>
          <p:cNvPr id="33795" name="Rectangle 3"/>
          <p:cNvSpPr>
            <a:spLocks noGrp="1" noChangeArrowheads="1"/>
          </p:cNvSpPr>
          <p:nvPr>
            <p:ph type="title"/>
          </p:nvPr>
        </p:nvSpPr>
        <p:spPr/>
        <p:txBody>
          <a:bodyPr/>
          <a:lstStyle/>
          <a:p>
            <a:pPr eaLnBrk="1" hangingPunct="1"/>
            <a:r>
              <a:rPr lang="zh-CN" altLang="en-US" smtClean="0"/>
              <a:t>防火墙在互连网络中的位置 </a:t>
            </a:r>
          </a:p>
        </p:txBody>
      </p:sp>
      <p:sp>
        <p:nvSpPr>
          <p:cNvPr id="33796" name="AutoShape 4"/>
          <p:cNvSpPr>
            <a:spLocks noChangeArrowheads="1"/>
          </p:cNvSpPr>
          <p:nvPr/>
        </p:nvSpPr>
        <p:spPr bwMode="auto">
          <a:xfrm>
            <a:off x="2462213" y="2479675"/>
            <a:ext cx="4414837" cy="2462213"/>
          </a:xfrm>
          <a:prstGeom prst="cube">
            <a:avLst>
              <a:gd name="adj" fmla="val 11935"/>
            </a:avLst>
          </a:prstGeom>
          <a:solidFill>
            <a:srgbClr val="FFFF99"/>
          </a:solidFill>
          <a:ln w="19050">
            <a:solidFill>
              <a:srgbClr val="333399"/>
            </a:solidFill>
            <a:miter lim="800000"/>
            <a:headEnd/>
            <a:tailEnd/>
          </a:ln>
        </p:spPr>
        <p:txBody>
          <a:bodyPr wrap="none" anchor="ctr"/>
          <a:lstStyle/>
          <a:p>
            <a:endParaRPr lang="zh-CN" altLang="en-US"/>
          </a:p>
        </p:txBody>
      </p:sp>
      <p:sp>
        <p:nvSpPr>
          <p:cNvPr id="33797" name="Line 5"/>
          <p:cNvSpPr>
            <a:spLocks noChangeShapeType="1"/>
          </p:cNvSpPr>
          <p:nvPr/>
        </p:nvSpPr>
        <p:spPr bwMode="auto">
          <a:xfrm>
            <a:off x="6027738" y="3922713"/>
            <a:ext cx="135731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3798"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913" y="3328988"/>
            <a:ext cx="195262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AutoShape 7"/>
          <p:cNvSpPr>
            <a:spLocks noChangeArrowheads="1"/>
          </p:cNvSpPr>
          <p:nvPr/>
        </p:nvSpPr>
        <p:spPr bwMode="auto">
          <a:xfrm>
            <a:off x="4075113" y="3498850"/>
            <a:ext cx="679450" cy="679450"/>
          </a:xfrm>
          <a:prstGeom prst="cube">
            <a:avLst>
              <a:gd name="adj" fmla="val 12963"/>
            </a:avLst>
          </a:prstGeom>
          <a:solidFill>
            <a:srgbClr val="CCECFF"/>
          </a:solidFill>
          <a:ln w="9525">
            <a:solidFill>
              <a:schemeClr val="tx1"/>
            </a:solidFill>
            <a:miter lim="800000"/>
            <a:headEnd/>
            <a:tailEnd/>
          </a:ln>
        </p:spPr>
        <p:txBody>
          <a:bodyPr wrap="none" anchor="ctr"/>
          <a:lstStyle/>
          <a:p>
            <a:endParaRPr lang="zh-CN" altLang="en-US"/>
          </a:p>
        </p:txBody>
      </p:sp>
      <p:sp>
        <p:nvSpPr>
          <p:cNvPr id="33800" name="Text Box 8"/>
          <p:cNvSpPr txBox="1">
            <a:spLocks noChangeArrowheads="1"/>
          </p:cNvSpPr>
          <p:nvPr/>
        </p:nvSpPr>
        <p:spPr bwMode="auto">
          <a:xfrm>
            <a:off x="4140200" y="3629025"/>
            <a:ext cx="460375" cy="5207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en-US" altLang="zh-CN" sz="2800">
                <a:solidFill>
                  <a:srgbClr val="333399"/>
                </a:solidFill>
                <a:latin typeface="Arial" charset="0"/>
                <a:ea typeface="黑体" pitchFamily="2" charset="-122"/>
              </a:rPr>
              <a:t>G</a:t>
            </a:r>
          </a:p>
        </p:txBody>
      </p:sp>
      <p:sp>
        <p:nvSpPr>
          <p:cNvPr id="33801" name="Line 9"/>
          <p:cNvSpPr>
            <a:spLocks noChangeShapeType="1"/>
          </p:cNvSpPr>
          <p:nvPr/>
        </p:nvSpPr>
        <p:spPr bwMode="auto">
          <a:xfrm>
            <a:off x="2886075" y="4518025"/>
            <a:ext cx="1443038"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Line 10"/>
          <p:cNvSpPr>
            <a:spLocks noChangeShapeType="1"/>
          </p:cNvSpPr>
          <p:nvPr/>
        </p:nvSpPr>
        <p:spPr bwMode="auto">
          <a:xfrm rot="-5400000">
            <a:off x="2971800" y="4348163"/>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3" name="Line 11"/>
          <p:cNvSpPr>
            <a:spLocks noChangeShapeType="1"/>
          </p:cNvSpPr>
          <p:nvPr/>
        </p:nvSpPr>
        <p:spPr bwMode="auto">
          <a:xfrm rot="-5400000">
            <a:off x="3989387" y="4348163"/>
            <a:ext cx="33972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04" name="Group 12"/>
          <p:cNvGrpSpPr>
            <a:grpSpLocks/>
          </p:cNvGrpSpPr>
          <p:nvPr/>
        </p:nvGrpSpPr>
        <p:grpSpPr bwMode="auto">
          <a:xfrm>
            <a:off x="4498975" y="4178300"/>
            <a:ext cx="1443038" cy="339725"/>
            <a:chOff x="1440" y="1872"/>
            <a:chExt cx="816" cy="192"/>
          </a:xfrm>
        </p:grpSpPr>
        <p:sp>
          <p:nvSpPr>
            <p:cNvPr id="33819" name="Line 13"/>
            <p:cNvSpPr>
              <a:spLocks noChangeShapeType="1"/>
            </p:cNvSpPr>
            <p:nvPr/>
          </p:nvSpPr>
          <p:spPr bwMode="auto">
            <a:xfrm>
              <a:off x="1440" y="2064"/>
              <a:ext cx="816"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0" name="Line 14"/>
            <p:cNvSpPr>
              <a:spLocks noChangeShapeType="1"/>
            </p:cNvSpPr>
            <p:nvPr/>
          </p:nvSpPr>
          <p:spPr bwMode="auto">
            <a:xfrm rot="-5400000">
              <a:off x="1440"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1" name="Line 15"/>
            <p:cNvSpPr>
              <a:spLocks noChangeShapeType="1"/>
            </p:cNvSpPr>
            <p:nvPr/>
          </p:nvSpPr>
          <p:spPr bwMode="auto">
            <a:xfrm rot="-5400000">
              <a:off x="2064" y="1968"/>
              <a:ext cx="19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05" name="Line 16"/>
          <p:cNvSpPr>
            <a:spLocks noChangeShapeType="1"/>
          </p:cNvSpPr>
          <p:nvPr/>
        </p:nvSpPr>
        <p:spPr bwMode="auto">
          <a:xfrm>
            <a:off x="2122488" y="4008438"/>
            <a:ext cx="67945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Text Box 17"/>
          <p:cNvSpPr txBox="1">
            <a:spLocks noChangeArrowheads="1"/>
          </p:cNvSpPr>
          <p:nvPr/>
        </p:nvSpPr>
        <p:spPr bwMode="auto">
          <a:xfrm>
            <a:off x="7554913" y="3683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rgbClr val="333399"/>
                </a:solidFill>
                <a:latin typeface="Arial" charset="0"/>
                <a:ea typeface="黑体" pitchFamily="2" charset="-122"/>
              </a:rPr>
              <a:t>内联网</a:t>
            </a:r>
          </a:p>
        </p:txBody>
      </p:sp>
      <p:sp>
        <p:nvSpPr>
          <p:cNvPr id="33807" name="Text Box 18"/>
          <p:cNvSpPr txBox="1">
            <a:spLocks noChangeArrowheads="1"/>
          </p:cNvSpPr>
          <p:nvPr/>
        </p:nvSpPr>
        <p:spPr bwMode="auto">
          <a:xfrm>
            <a:off x="7204075" y="2971800"/>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可信赖的网络</a:t>
            </a:r>
          </a:p>
        </p:txBody>
      </p:sp>
      <p:sp>
        <p:nvSpPr>
          <p:cNvPr id="33808" name="Text Box 19"/>
          <p:cNvSpPr txBox="1">
            <a:spLocks noChangeArrowheads="1"/>
          </p:cNvSpPr>
          <p:nvPr/>
        </p:nvSpPr>
        <p:spPr bwMode="auto">
          <a:xfrm>
            <a:off x="252413" y="2871788"/>
            <a:ext cx="196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不可信赖的网络</a:t>
            </a:r>
          </a:p>
        </p:txBody>
      </p:sp>
      <p:sp>
        <p:nvSpPr>
          <p:cNvPr id="33809" name="Text Box 20"/>
          <p:cNvSpPr txBox="1">
            <a:spLocks noChangeArrowheads="1"/>
          </p:cNvSpPr>
          <p:nvPr/>
        </p:nvSpPr>
        <p:spPr bwMode="auto">
          <a:xfrm>
            <a:off x="2590800" y="30146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000">
                <a:solidFill>
                  <a:srgbClr val="333399"/>
                </a:solidFill>
                <a:latin typeface="Arial" charset="0"/>
                <a:ea typeface="黑体" pitchFamily="2" charset="-122"/>
              </a:rPr>
              <a:t>分组过滤</a:t>
            </a:r>
          </a:p>
          <a:p>
            <a:pPr algn="ctr" eaLnBrk="1" hangingPunct="1"/>
            <a:r>
              <a:rPr kumimoji="1" lang="zh-CN" altLang="en-US" sz="2000">
                <a:solidFill>
                  <a:srgbClr val="333399"/>
                </a:solidFill>
                <a:latin typeface="Arial" charset="0"/>
                <a:ea typeface="黑体" pitchFamily="2" charset="-122"/>
              </a:rPr>
              <a:t>路由器</a:t>
            </a:r>
            <a:r>
              <a:rPr kumimoji="1" lang="zh-CN" altLang="en-US" sz="800">
                <a:solidFill>
                  <a:srgbClr val="333399"/>
                </a:solidFill>
                <a:latin typeface="Arial" charset="0"/>
                <a:ea typeface="黑体" pitchFamily="2" charset="-122"/>
              </a:rPr>
              <a:t> </a:t>
            </a:r>
            <a:r>
              <a:rPr kumimoji="1" lang="en-US" altLang="zh-CN" sz="2000">
                <a:solidFill>
                  <a:srgbClr val="333399"/>
                </a:solidFill>
                <a:latin typeface="Arial" charset="0"/>
                <a:ea typeface="黑体" pitchFamily="2" charset="-122"/>
              </a:rPr>
              <a:t>R</a:t>
            </a:r>
          </a:p>
        </p:txBody>
      </p:sp>
      <p:sp>
        <p:nvSpPr>
          <p:cNvPr id="33810" name="Text Box 21"/>
          <p:cNvSpPr txBox="1">
            <a:spLocks noChangeArrowheads="1"/>
          </p:cNvSpPr>
          <p:nvPr/>
        </p:nvSpPr>
        <p:spPr bwMode="auto">
          <a:xfrm>
            <a:off x="5256213" y="3014663"/>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r>
              <a:rPr kumimoji="1" lang="zh-CN" altLang="en-US" sz="2000">
                <a:solidFill>
                  <a:srgbClr val="333399"/>
                </a:solidFill>
                <a:latin typeface="Arial" charset="0"/>
                <a:ea typeface="黑体" pitchFamily="2" charset="-122"/>
              </a:rPr>
              <a:t>分组过滤</a:t>
            </a:r>
          </a:p>
          <a:p>
            <a:pPr algn="ctr" eaLnBrk="1" hangingPunct="1"/>
            <a:r>
              <a:rPr kumimoji="1" lang="zh-CN" altLang="en-US" sz="2000">
                <a:solidFill>
                  <a:srgbClr val="333399"/>
                </a:solidFill>
                <a:latin typeface="Arial" charset="0"/>
                <a:ea typeface="黑体" pitchFamily="2" charset="-122"/>
              </a:rPr>
              <a:t>路由器</a:t>
            </a:r>
            <a:r>
              <a:rPr kumimoji="1" lang="zh-CN" altLang="en-US" sz="800">
                <a:solidFill>
                  <a:srgbClr val="333399"/>
                </a:solidFill>
                <a:latin typeface="Arial" charset="0"/>
                <a:ea typeface="黑体" pitchFamily="2" charset="-122"/>
              </a:rPr>
              <a:t> </a:t>
            </a:r>
            <a:r>
              <a:rPr kumimoji="1" lang="en-US" altLang="zh-CN" sz="2000">
                <a:solidFill>
                  <a:srgbClr val="333399"/>
                </a:solidFill>
                <a:latin typeface="Arial" charset="0"/>
                <a:ea typeface="黑体" pitchFamily="2" charset="-122"/>
              </a:rPr>
              <a:t>R</a:t>
            </a:r>
          </a:p>
        </p:txBody>
      </p:sp>
      <p:sp>
        <p:nvSpPr>
          <p:cNvPr id="33811" name="Text Box 22"/>
          <p:cNvSpPr txBox="1">
            <a:spLocks noChangeArrowheads="1"/>
          </p:cNvSpPr>
          <p:nvPr/>
        </p:nvSpPr>
        <p:spPr bwMode="auto">
          <a:xfrm>
            <a:off x="3854450" y="31051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应用网关</a:t>
            </a:r>
          </a:p>
        </p:txBody>
      </p:sp>
      <p:sp>
        <p:nvSpPr>
          <p:cNvPr id="33812" name="Text Box 23"/>
          <p:cNvSpPr txBox="1">
            <a:spLocks noChangeArrowheads="1"/>
          </p:cNvSpPr>
          <p:nvPr/>
        </p:nvSpPr>
        <p:spPr bwMode="auto">
          <a:xfrm>
            <a:off x="3055938" y="4459288"/>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外局域网</a:t>
            </a:r>
          </a:p>
        </p:txBody>
      </p:sp>
      <p:sp>
        <p:nvSpPr>
          <p:cNvPr id="33813" name="Text Box 24"/>
          <p:cNvSpPr txBox="1">
            <a:spLocks noChangeArrowheads="1"/>
          </p:cNvSpPr>
          <p:nvPr/>
        </p:nvSpPr>
        <p:spPr bwMode="auto">
          <a:xfrm>
            <a:off x="4662488" y="4459288"/>
            <a:ext cx="12001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内局域网</a:t>
            </a:r>
          </a:p>
        </p:txBody>
      </p:sp>
      <p:sp>
        <p:nvSpPr>
          <p:cNvPr id="33814" name="Text Box 25"/>
          <p:cNvSpPr txBox="1">
            <a:spLocks noChangeArrowheads="1"/>
          </p:cNvSpPr>
          <p:nvPr/>
        </p:nvSpPr>
        <p:spPr bwMode="auto">
          <a:xfrm>
            <a:off x="4159250" y="19970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000">
                <a:solidFill>
                  <a:srgbClr val="333399"/>
                </a:solidFill>
                <a:latin typeface="Arial" charset="0"/>
                <a:ea typeface="黑体" pitchFamily="2" charset="-122"/>
              </a:rPr>
              <a:t>防火墙</a:t>
            </a:r>
          </a:p>
        </p:txBody>
      </p:sp>
      <p:pic>
        <p:nvPicPr>
          <p:cNvPr id="33815" name="Picture 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48288" y="3668713"/>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3816" name="Picture 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43263"/>
            <a:ext cx="2206625"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Picture 2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213" y="3668713"/>
            <a:ext cx="9334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3818" name="Text Box 29"/>
          <p:cNvSpPr txBox="1">
            <a:spLocks noChangeArrowheads="1"/>
          </p:cNvSpPr>
          <p:nvPr/>
        </p:nvSpPr>
        <p:spPr bwMode="auto">
          <a:xfrm>
            <a:off x="728663" y="36830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r>
              <a:rPr kumimoji="1" lang="zh-CN" altLang="en-US" sz="2400">
                <a:solidFill>
                  <a:srgbClr val="333399"/>
                </a:solidFill>
                <a:latin typeface="Arial" charset="0"/>
                <a:ea typeface="黑体" pitchFamily="2" charset="-122"/>
              </a:rPr>
              <a:t>因特网</a:t>
            </a:r>
          </a:p>
        </p:txBody>
      </p:sp>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防火墙的功能</a:t>
            </a:r>
          </a:p>
        </p:txBody>
      </p:sp>
      <p:sp>
        <p:nvSpPr>
          <p:cNvPr id="965635" name="Rectangle 3"/>
          <p:cNvSpPr>
            <a:spLocks noGrp="1" noChangeArrowheads="1"/>
          </p:cNvSpPr>
          <p:nvPr>
            <p:ph type="body" idx="1"/>
          </p:nvPr>
        </p:nvSpPr>
        <p:spPr>
          <a:xfrm>
            <a:off x="1042988" y="1835150"/>
            <a:ext cx="7772400" cy="4330700"/>
          </a:xfrm>
        </p:spPr>
        <p:txBody>
          <a:bodyPr/>
          <a:lstStyle/>
          <a:p>
            <a:pPr eaLnBrk="1" hangingPunct="1">
              <a:lnSpc>
                <a:spcPct val="90000"/>
              </a:lnSpc>
            </a:pPr>
            <a:r>
              <a:rPr lang="zh-CN" altLang="en-US" smtClean="0"/>
              <a:t>防火墙的功能有两个：</a:t>
            </a:r>
            <a:r>
              <a:rPr lang="zh-CN" altLang="en-US" smtClean="0">
                <a:solidFill>
                  <a:schemeClr val="hlink"/>
                </a:solidFill>
              </a:rPr>
              <a:t>阻止</a:t>
            </a:r>
            <a:r>
              <a:rPr lang="zh-CN" altLang="en-US" smtClean="0"/>
              <a:t>和</a:t>
            </a:r>
            <a:r>
              <a:rPr lang="zh-CN" altLang="en-US" smtClean="0">
                <a:solidFill>
                  <a:schemeClr val="hlink"/>
                </a:solidFill>
              </a:rPr>
              <a:t>允许</a:t>
            </a:r>
            <a:r>
              <a:rPr lang="zh-CN" altLang="en-US" smtClean="0"/>
              <a:t>。</a:t>
            </a:r>
          </a:p>
          <a:p>
            <a:pPr eaLnBrk="1" hangingPunct="1">
              <a:lnSpc>
                <a:spcPct val="90000"/>
              </a:lnSpc>
            </a:pPr>
            <a:r>
              <a:rPr lang="zh-CN" altLang="en-US" smtClean="0">
                <a:latin typeface="Arial" charset="0"/>
              </a:rPr>
              <a:t>“</a:t>
            </a:r>
            <a:r>
              <a:rPr lang="zh-CN" altLang="en-US" smtClean="0"/>
              <a:t>阻止</a:t>
            </a:r>
            <a:r>
              <a:rPr lang="zh-CN" altLang="en-US" smtClean="0">
                <a:latin typeface="Arial" charset="0"/>
              </a:rPr>
              <a:t>”</a:t>
            </a:r>
            <a:r>
              <a:rPr lang="zh-CN" altLang="en-US" smtClean="0"/>
              <a:t>就是阻止某种类型的通信量通过防火墙（从外部网络到内部网络，或反过来）。</a:t>
            </a:r>
          </a:p>
          <a:p>
            <a:pPr eaLnBrk="1" hangingPunct="1">
              <a:lnSpc>
                <a:spcPct val="90000"/>
              </a:lnSpc>
            </a:pPr>
            <a:r>
              <a:rPr lang="zh-CN" altLang="en-US" smtClean="0">
                <a:latin typeface="Arial" charset="0"/>
              </a:rPr>
              <a:t>“</a:t>
            </a:r>
            <a:r>
              <a:rPr lang="zh-CN" altLang="en-US" smtClean="0"/>
              <a:t>允许</a:t>
            </a:r>
            <a:r>
              <a:rPr lang="zh-CN" altLang="en-US" smtClean="0">
                <a:latin typeface="Arial" charset="0"/>
              </a:rPr>
              <a:t>”</a:t>
            </a:r>
            <a:r>
              <a:rPr lang="zh-CN" altLang="en-US" smtClean="0"/>
              <a:t>的功能与</a:t>
            </a:r>
            <a:r>
              <a:rPr lang="zh-CN" altLang="en-US" smtClean="0">
                <a:latin typeface="Arial" charset="0"/>
              </a:rPr>
              <a:t>“</a:t>
            </a:r>
            <a:r>
              <a:rPr lang="zh-CN" altLang="en-US" smtClean="0"/>
              <a:t>阻止</a:t>
            </a:r>
            <a:r>
              <a:rPr lang="zh-CN" altLang="en-US" smtClean="0">
                <a:latin typeface="Arial" charset="0"/>
              </a:rPr>
              <a:t>”</a:t>
            </a:r>
            <a:r>
              <a:rPr lang="zh-CN" altLang="en-US" smtClean="0"/>
              <a:t>恰好相反。</a:t>
            </a:r>
          </a:p>
          <a:p>
            <a:pPr eaLnBrk="1" hangingPunct="1">
              <a:lnSpc>
                <a:spcPct val="90000"/>
              </a:lnSpc>
            </a:pPr>
            <a:r>
              <a:rPr lang="zh-CN" altLang="en-US" smtClean="0"/>
              <a:t>防火墙必须能够识别通信量的各种类型。不过在大多数情况下防火墙的主要功能是</a:t>
            </a:r>
            <a:r>
              <a:rPr lang="zh-CN" altLang="en-US" smtClean="0">
                <a:latin typeface="Arial" charset="0"/>
              </a:rPr>
              <a:t>“</a:t>
            </a:r>
            <a:r>
              <a:rPr lang="zh-CN" altLang="en-US" smtClean="0"/>
              <a:t>阻止</a:t>
            </a:r>
            <a:r>
              <a:rPr lang="zh-CN" altLang="en-US" smtClean="0">
                <a:latin typeface="Arial" charset="0"/>
              </a:rPr>
              <a:t>”</a:t>
            </a:r>
            <a:r>
              <a:rPr lang="zh-CN" altLang="en-US"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56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836613"/>
            <a:ext cx="8504237" cy="647700"/>
          </a:xfrm>
        </p:spPr>
        <p:txBody>
          <a:bodyPr/>
          <a:lstStyle/>
          <a:p>
            <a:pPr eaLnBrk="1" hangingPunct="1"/>
            <a:r>
              <a:rPr lang="zh-CN" altLang="en-US" sz="3400" smtClean="0"/>
              <a:t>网络安全问题概述</a:t>
            </a:r>
          </a:p>
        </p:txBody>
      </p:sp>
      <p:sp>
        <p:nvSpPr>
          <p:cNvPr id="840707" name="Rectangle 3"/>
          <p:cNvSpPr>
            <a:spLocks noGrp="1" noChangeArrowheads="1"/>
          </p:cNvSpPr>
          <p:nvPr>
            <p:ph type="body" idx="1"/>
          </p:nvPr>
        </p:nvSpPr>
        <p:spPr>
          <a:xfrm>
            <a:off x="571500" y="1643063"/>
            <a:ext cx="8358188" cy="5214937"/>
          </a:xfrm>
        </p:spPr>
        <p:txBody>
          <a:bodyPr/>
          <a:lstStyle/>
          <a:p>
            <a:pPr eaLnBrk="1" hangingPunct="1">
              <a:lnSpc>
                <a:spcPct val="150000"/>
              </a:lnSpc>
            </a:pPr>
            <a:r>
              <a:rPr lang="zh-CN" altLang="en-US" sz="2800" smtClean="0"/>
              <a:t>计算机网络上的通信面临以下的四种威胁：</a:t>
            </a:r>
          </a:p>
          <a:p>
            <a:pPr eaLnBrk="1" hangingPunct="1">
              <a:lnSpc>
                <a:spcPct val="150000"/>
              </a:lnSpc>
              <a:buFont typeface="Wingdings" pitchFamily="2" charset="2"/>
              <a:buNone/>
            </a:pPr>
            <a:r>
              <a:rPr lang="zh-CN" altLang="en-US" sz="2800" smtClean="0"/>
              <a:t>    </a:t>
            </a:r>
            <a:r>
              <a:rPr lang="en-US" altLang="zh-CN" sz="2800" smtClean="0"/>
              <a:t>(1) </a:t>
            </a:r>
            <a:r>
              <a:rPr lang="zh-CN" altLang="en-US" sz="2800" smtClean="0"/>
              <a:t>截获</a:t>
            </a:r>
            <a:r>
              <a:rPr lang="en-US" altLang="zh-CN" sz="2800" smtClean="0">
                <a:latin typeface="Arial" charset="0"/>
              </a:rPr>
              <a:t>——</a:t>
            </a:r>
            <a:r>
              <a:rPr lang="zh-CN" altLang="en-US" sz="2800" smtClean="0"/>
              <a:t>从网络上窃听他人的通信内容。</a:t>
            </a:r>
          </a:p>
          <a:p>
            <a:pPr eaLnBrk="1" hangingPunct="1">
              <a:lnSpc>
                <a:spcPct val="150000"/>
              </a:lnSpc>
              <a:buFont typeface="Wingdings" pitchFamily="2" charset="2"/>
              <a:buNone/>
            </a:pPr>
            <a:r>
              <a:rPr lang="zh-CN" altLang="en-US" sz="2800" smtClean="0"/>
              <a:t>    </a:t>
            </a:r>
            <a:r>
              <a:rPr lang="en-US" altLang="zh-CN" sz="2800" smtClean="0"/>
              <a:t>(2) </a:t>
            </a:r>
            <a:r>
              <a:rPr lang="zh-CN" altLang="en-US" sz="2800" smtClean="0"/>
              <a:t>中断</a:t>
            </a:r>
            <a:r>
              <a:rPr lang="en-US" altLang="zh-CN" sz="2800" smtClean="0">
                <a:latin typeface="Arial" charset="0"/>
              </a:rPr>
              <a:t>——</a:t>
            </a:r>
            <a:r>
              <a:rPr lang="zh-CN" altLang="en-US" sz="2800" smtClean="0"/>
              <a:t>有意中断他人在网络上的通信。</a:t>
            </a:r>
          </a:p>
          <a:p>
            <a:pPr eaLnBrk="1" hangingPunct="1">
              <a:lnSpc>
                <a:spcPct val="150000"/>
              </a:lnSpc>
              <a:buFont typeface="Wingdings" pitchFamily="2" charset="2"/>
              <a:buNone/>
            </a:pPr>
            <a:r>
              <a:rPr lang="zh-CN" altLang="en-US" sz="2800" smtClean="0"/>
              <a:t>    </a:t>
            </a:r>
            <a:r>
              <a:rPr lang="en-US" altLang="zh-CN" sz="2800" smtClean="0"/>
              <a:t>(3) </a:t>
            </a:r>
            <a:r>
              <a:rPr lang="zh-CN" altLang="en-US" sz="2800" smtClean="0"/>
              <a:t>篡改</a:t>
            </a:r>
            <a:r>
              <a:rPr lang="en-US" altLang="zh-CN" sz="2800" smtClean="0">
                <a:latin typeface="Arial" charset="0"/>
              </a:rPr>
              <a:t>——</a:t>
            </a:r>
            <a:r>
              <a:rPr lang="zh-CN" altLang="en-US" sz="2800" smtClean="0"/>
              <a:t>故意篡改网络上传送的报文。</a:t>
            </a:r>
          </a:p>
          <a:p>
            <a:pPr eaLnBrk="1" hangingPunct="1">
              <a:lnSpc>
                <a:spcPct val="150000"/>
              </a:lnSpc>
              <a:buFont typeface="Wingdings" pitchFamily="2" charset="2"/>
              <a:buNone/>
            </a:pPr>
            <a:r>
              <a:rPr lang="zh-CN" altLang="en-US" sz="2800" smtClean="0"/>
              <a:t>    </a:t>
            </a:r>
            <a:r>
              <a:rPr lang="en-US" altLang="zh-CN" sz="2800" smtClean="0"/>
              <a:t>(4) </a:t>
            </a:r>
            <a:r>
              <a:rPr lang="zh-CN" altLang="en-US" sz="2800" smtClean="0"/>
              <a:t>伪造</a:t>
            </a:r>
            <a:r>
              <a:rPr lang="en-US" altLang="zh-CN" sz="2800" smtClean="0">
                <a:latin typeface="Arial" charset="0"/>
              </a:rPr>
              <a:t>——</a:t>
            </a:r>
            <a:r>
              <a:rPr lang="zh-CN" altLang="en-US" sz="2800" smtClean="0"/>
              <a:t>伪造信息在网络上传送。</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07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07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07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0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7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防火墙技术一般分为两类 </a:t>
            </a:r>
          </a:p>
        </p:txBody>
      </p:sp>
      <p:sp>
        <p:nvSpPr>
          <p:cNvPr id="967683" name="Rectangle 3"/>
          <p:cNvSpPr>
            <a:spLocks noGrp="1" noChangeArrowheads="1"/>
          </p:cNvSpPr>
          <p:nvPr>
            <p:ph type="body" idx="1"/>
          </p:nvPr>
        </p:nvSpPr>
        <p:spPr>
          <a:xfrm>
            <a:off x="500063" y="1857375"/>
            <a:ext cx="8204200" cy="4032250"/>
          </a:xfrm>
        </p:spPr>
        <p:txBody>
          <a:bodyPr/>
          <a:lstStyle/>
          <a:p>
            <a:pPr marL="533400" indent="-533400" eaLnBrk="1" hangingPunct="1">
              <a:buFont typeface="Wingdings" pitchFamily="2" charset="2"/>
              <a:buChar char="n"/>
            </a:pPr>
            <a:r>
              <a:rPr lang="zh-CN" altLang="en-US" sz="2800" smtClean="0"/>
              <a:t>网络级防火墙</a:t>
            </a:r>
            <a:r>
              <a:rPr lang="en-US" altLang="zh-CN" sz="2800" smtClean="0">
                <a:latin typeface="Arial" charset="0"/>
              </a:rPr>
              <a:t>——</a:t>
            </a:r>
            <a:r>
              <a:rPr lang="zh-CN" altLang="en-US" sz="2800" smtClean="0"/>
              <a:t>用来防止整个网络出现外来非法的入侵。属于这类的有</a:t>
            </a:r>
            <a:r>
              <a:rPr lang="zh-CN" altLang="en-US" sz="2800" b="1" smtClean="0">
                <a:solidFill>
                  <a:srgbClr val="C00000"/>
                </a:solidFill>
              </a:rPr>
              <a:t>分组过滤</a:t>
            </a:r>
            <a:r>
              <a:rPr lang="zh-CN" altLang="en-US" sz="2800" smtClean="0"/>
              <a:t>和</a:t>
            </a:r>
            <a:r>
              <a:rPr lang="zh-CN" altLang="en-US" sz="2800" b="1" smtClean="0">
                <a:solidFill>
                  <a:srgbClr val="C00000"/>
                </a:solidFill>
              </a:rPr>
              <a:t>授权服务器</a:t>
            </a:r>
            <a:endParaRPr lang="en-US" altLang="zh-CN" sz="2800" smtClean="0"/>
          </a:p>
          <a:p>
            <a:pPr marL="971550" lvl="1" indent="-533400" eaLnBrk="1" hangingPunct="1">
              <a:buClr>
                <a:srgbClr val="002060"/>
              </a:buClr>
            </a:pPr>
            <a:r>
              <a:rPr lang="zh-CN" altLang="en-US" sz="2800" smtClean="0"/>
              <a:t>前者检查所有流入本网络的信息，然后拒绝不符合事先制订好的一套准则的数据</a:t>
            </a:r>
            <a:endParaRPr lang="en-US" altLang="zh-CN" sz="2800" smtClean="0"/>
          </a:p>
          <a:p>
            <a:pPr marL="971550" lvl="1" indent="-533400" eaLnBrk="1" hangingPunct="1">
              <a:buClr>
                <a:srgbClr val="002060"/>
              </a:buClr>
            </a:pPr>
            <a:r>
              <a:rPr lang="zh-CN" altLang="en-US" sz="2800" smtClean="0"/>
              <a:t>后者则检查用户的登录是否合法</a:t>
            </a:r>
            <a:endParaRPr lang="en-US" altLang="zh-CN" sz="2800" smtClean="0"/>
          </a:p>
          <a:p>
            <a:pPr marL="533400" indent="-533400" eaLnBrk="1" hangingPunct="1">
              <a:buFont typeface="Wingdings" pitchFamily="2" charset="2"/>
              <a:buChar char="n"/>
            </a:pPr>
            <a:r>
              <a:rPr lang="zh-CN" altLang="en-US" sz="2800" smtClean="0"/>
              <a:t>应用级防火墙</a:t>
            </a:r>
            <a:r>
              <a:rPr lang="en-US" altLang="zh-CN" sz="2800" smtClean="0">
                <a:latin typeface="Arial" charset="0"/>
              </a:rPr>
              <a:t>——</a:t>
            </a:r>
            <a:r>
              <a:rPr lang="zh-CN" altLang="en-US" sz="2800" smtClean="0"/>
              <a:t>从应用程序来进行接入控制。通常使用应用网关或代理服务器来区分各种应用</a:t>
            </a:r>
            <a:endParaRPr lang="en-US" altLang="zh-CN" sz="2800" smtClean="0"/>
          </a:p>
          <a:p>
            <a:pPr marL="971550" lvl="1" indent="-533400" eaLnBrk="1" hangingPunct="1">
              <a:buClr>
                <a:srgbClr val="002060"/>
              </a:buClr>
            </a:pPr>
            <a:r>
              <a:rPr lang="zh-CN" altLang="en-US" sz="2800" smtClean="0"/>
              <a:t>例如，可以只允许通过访问万维网的应用，而阻止 </a:t>
            </a:r>
            <a:r>
              <a:rPr lang="en-US" altLang="zh-CN" sz="2800" smtClean="0"/>
              <a:t>FTP </a:t>
            </a:r>
            <a:r>
              <a:rPr lang="zh-CN" altLang="en-US" sz="2800" smtClean="0"/>
              <a:t>应用通过</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76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50825" y="836613"/>
            <a:ext cx="8610600" cy="623887"/>
          </a:xfrm>
        </p:spPr>
        <p:txBody>
          <a:bodyPr/>
          <a:lstStyle/>
          <a:p>
            <a:pPr eaLnBrk="1" hangingPunct="1"/>
            <a:r>
              <a:rPr lang="en-US" altLang="zh-CN" smtClean="0"/>
              <a:t>What Are ACLs?</a:t>
            </a:r>
          </a:p>
        </p:txBody>
      </p:sp>
      <p:sp>
        <p:nvSpPr>
          <p:cNvPr id="36867" name="Rectangle 3"/>
          <p:cNvSpPr>
            <a:spLocks noGrp="1" noChangeArrowheads="1"/>
          </p:cNvSpPr>
          <p:nvPr>
            <p:ph type="body" idx="1"/>
          </p:nvPr>
        </p:nvSpPr>
        <p:spPr>
          <a:xfrm>
            <a:off x="179388" y="1752600"/>
            <a:ext cx="8964612" cy="4267200"/>
          </a:xfrm>
        </p:spPr>
        <p:txBody>
          <a:bodyPr/>
          <a:lstStyle/>
          <a:p>
            <a:pPr marL="400050" lvl="1" indent="-285750" eaLnBrk="1" hangingPunct="1">
              <a:lnSpc>
                <a:spcPct val="120000"/>
              </a:lnSpc>
            </a:pPr>
            <a:r>
              <a:rPr lang="en-US" altLang="zh-CN" sz="2200" smtClean="0"/>
              <a:t>An ACL is a list of instructions that tells a router what type of packets to permit or deny.</a:t>
            </a:r>
          </a:p>
          <a:p>
            <a:pPr marL="742950" lvl="2" indent="-228600" eaLnBrk="1" hangingPunct="1">
              <a:lnSpc>
                <a:spcPct val="120000"/>
              </a:lnSpc>
            </a:pPr>
            <a:r>
              <a:rPr lang="en-US" altLang="zh-CN" smtClean="0"/>
              <a:t>You must configure an ACL if you want a router to deny some packets.  Otherwise, the router will accept and forward all packets as long as the link is up.</a:t>
            </a:r>
          </a:p>
          <a:p>
            <a:pPr marL="742950" lvl="2" indent="-228600" eaLnBrk="1" hangingPunct="1">
              <a:lnSpc>
                <a:spcPct val="120000"/>
              </a:lnSpc>
            </a:pPr>
            <a:r>
              <a:rPr lang="en-US" altLang="zh-CN" smtClean="0"/>
              <a:t>You can permit or deny packets based upon such thing as:</a:t>
            </a:r>
          </a:p>
          <a:p>
            <a:pPr marL="1085850" lvl="3" indent="-228600" eaLnBrk="1" hangingPunct="1">
              <a:lnSpc>
                <a:spcPct val="120000"/>
              </a:lnSpc>
            </a:pPr>
            <a:r>
              <a:rPr lang="en-US" altLang="zh-CN" sz="2400" smtClean="0"/>
              <a:t>Source address</a:t>
            </a:r>
          </a:p>
          <a:p>
            <a:pPr marL="1085850" lvl="3" indent="-228600" eaLnBrk="1" hangingPunct="1">
              <a:lnSpc>
                <a:spcPct val="120000"/>
              </a:lnSpc>
            </a:pPr>
            <a:r>
              <a:rPr lang="en-US" altLang="zh-CN" sz="2400" smtClean="0"/>
              <a:t>Destination address</a:t>
            </a:r>
          </a:p>
          <a:p>
            <a:pPr marL="1085850" lvl="3" indent="-228600" eaLnBrk="1" hangingPunct="1">
              <a:lnSpc>
                <a:spcPct val="120000"/>
              </a:lnSpc>
            </a:pPr>
            <a:r>
              <a:rPr lang="en-US" altLang="zh-CN" sz="2400" smtClean="0"/>
              <a:t>Upper Layer protocols (e.g. TCP &amp; UDP ports)</a:t>
            </a:r>
          </a:p>
        </p:txBody>
      </p:sp>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t>Testing Packets with ACLs</a:t>
            </a:r>
          </a:p>
        </p:txBody>
      </p:sp>
      <p:sp>
        <p:nvSpPr>
          <p:cNvPr id="37891" name="Rectangle 3"/>
          <p:cNvSpPr>
            <a:spLocks noGrp="1" noChangeArrowheads="1"/>
          </p:cNvSpPr>
          <p:nvPr>
            <p:ph type="body" idx="1"/>
          </p:nvPr>
        </p:nvSpPr>
        <p:spPr>
          <a:xfrm>
            <a:off x="323850" y="1558925"/>
            <a:ext cx="8820150" cy="5299075"/>
          </a:xfrm>
        </p:spPr>
        <p:txBody>
          <a:bodyPr/>
          <a:lstStyle/>
          <a:p>
            <a:pPr marL="400050" lvl="1" indent="-285750" eaLnBrk="1" hangingPunct="1">
              <a:lnSpc>
                <a:spcPct val="130000"/>
              </a:lnSpc>
            </a:pPr>
            <a:r>
              <a:rPr lang="en-US" altLang="zh-CN" sz="2400" smtClean="0"/>
              <a:t>To determine whether a packet is to be permitted or denied, it is tested against the ACL statements </a:t>
            </a:r>
            <a:r>
              <a:rPr lang="en-US" altLang="zh-CN" sz="2400" u="sng" smtClean="0">
                <a:solidFill>
                  <a:schemeClr val="tx2"/>
                </a:solidFill>
              </a:rPr>
              <a:t>in sequential order</a:t>
            </a:r>
            <a:r>
              <a:rPr lang="en-US" altLang="zh-CN" sz="2400" smtClean="0"/>
              <a:t>.</a:t>
            </a:r>
          </a:p>
          <a:p>
            <a:pPr marL="742950" lvl="2" indent="-228600" eaLnBrk="1" hangingPunct="1">
              <a:lnSpc>
                <a:spcPct val="130000"/>
              </a:lnSpc>
            </a:pPr>
            <a:r>
              <a:rPr lang="en-US" altLang="zh-CN" sz="2400" smtClean="0"/>
              <a:t>When a statement </a:t>
            </a:r>
            <a:r>
              <a:rPr lang="en-US" altLang="zh-CN" sz="2400" smtClean="0">
                <a:latin typeface="Arial Narrow" pitchFamily="34" charset="0"/>
              </a:rPr>
              <a:t>“</a:t>
            </a:r>
            <a:r>
              <a:rPr lang="en-US" altLang="zh-CN" sz="2400" smtClean="0"/>
              <a:t>matches,</a:t>
            </a:r>
            <a:r>
              <a:rPr lang="en-US" altLang="zh-CN" sz="2400" smtClean="0">
                <a:latin typeface="Arial Narrow" pitchFamily="34" charset="0"/>
              </a:rPr>
              <a:t>”</a:t>
            </a:r>
            <a:r>
              <a:rPr lang="en-US" altLang="zh-CN" sz="2400" smtClean="0"/>
              <a:t> </a:t>
            </a:r>
            <a:r>
              <a:rPr lang="en-US" altLang="zh-CN" sz="2400" b="1" smtClean="0">
                <a:solidFill>
                  <a:schemeClr val="tx2"/>
                </a:solidFill>
              </a:rPr>
              <a:t>no more statements are evaluated</a:t>
            </a:r>
            <a:r>
              <a:rPr lang="en-US" altLang="zh-CN" sz="2400" smtClean="0"/>
              <a:t>.  </a:t>
            </a:r>
          </a:p>
          <a:p>
            <a:pPr marL="742950" lvl="2" indent="-228600" eaLnBrk="1" hangingPunct="1">
              <a:lnSpc>
                <a:spcPct val="130000"/>
              </a:lnSpc>
            </a:pPr>
            <a:r>
              <a:rPr lang="en-US" altLang="zh-CN" sz="2400" smtClean="0"/>
              <a:t>The packet is either permitted or denied.</a:t>
            </a:r>
          </a:p>
          <a:p>
            <a:pPr marL="400050" lvl="1" indent="-285750" eaLnBrk="1" hangingPunct="1">
              <a:lnSpc>
                <a:spcPct val="130000"/>
              </a:lnSpc>
            </a:pPr>
            <a:r>
              <a:rPr lang="en-US" altLang="zh-CN" sz="2400" smtClean="0"/>
              <a:t>There is an implicit </a:t>
            </a:r>
            <a:r>
              <a:rPr lang="en-US" altLang="zh-CN" sz="2400" smtClean="0">
                <a:solidFill>
                  <a:schemeClr val="tx2"/>
                </a:solidFill>
                <a:latin typeface="Arial Narrow" pitchFamily="34" charset="0"/>
              </a:rPr>
              <a:t>“</a:t>
            </a:r>
            <a:r>
              <a:rPr lang="en-US" altLang="zh-CN" sz="2400" smtClean="0">
                <a:solidFill>
                  <a:schemeClr val="tx2"/>
                </a:solidFill>
              </a:rPr>
              <a:t>deny any</a:t>
            </a:r>
            <a:r>
              <a:rPr lang="en-US" altLang="zh-CN" sz="2400" smtClean="0">
                <a:solidFill>
                  <a:schemeClr val="tx2"/>
                </a:solidFill>
                <a:latin typeface="Arial Narrow" pitchFamily="34" charset="0"/>
              </a:rPr>
              <a:t>”</a:t>
            </a:r>
            <a:r>
              <a:rPr lang="en-US" altLang="zh-CN" sz="2400" smtClean="0"/>
              <a:t> statement at the end of the ACL</a:t>
            </a:r>
          </a:p>
          <a:p>
            <a:pPr marL="742950" lvl="2" indent="-228600" eaLnBrk="1" hangingPunct="1">
              <a:lnSpc>
                <a:spcPct val="130000"/>
              </a:lnSpc>
            </a:pPr>
            <a:r>
              <a:rPr lang="en-US" altLang="zh-CN" sz="2400" smtClean="0"/>
              <a:t>If a packet does not match any of the statements in the ACL, it is dropped.</a:t>
            </a:r>
          </a:p>
        </p:txBody>
      </p:sp>
    </p:spTree>
  </p:cSld>
  <p:clrMapOvr>
    <a:masterClrMapping/>
  </p:clrMapOvr>
  <p:transition>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Testing Packets with ACLs</a:t>
            </a:r>
          </a:p>
        </p:txBody>
      </p:sp>
      <p:sp>
        <p:nvSpPr>
          <p:cNvPr id="38915" name="Rectangle 3"/>
          <p:cNvSpPr>
            <a:spLocks noGrp="1" noChangeArrowheads="1"/>
          </p:cNvSpPr>
          <p:nvPr>
            <p:ph type="body" idx="1"/>
          </p:nvPr>
        </p:nvSpPr>
        <p:spPr>
          <a:xfrm>
            <a:off x="566738" y="1752600"/>
            <a:ext cx="8397875" cy="3700463"/>
          </a:xfrm>
        </p:spPr>
        <p:txBody>
          <a:bodyPr/>
          <a:lstStyle/>
          <a:p>
            <a:pPr eaLnBrk="1" hangingPunct="1"/>
            <a:r>
              <a:rPr lang="en-US" altLang="zh-CN" smtClean="0"/>
              <a:t>Example:</a:t>
            </a:r>
          </a:p>
          <a:p>
            <a:pPr lvl="1" eaLnBrk="1" hangingPunct="1"/>
            <a:r>
              <a:rPr lang="en-US" altLang="zh-CN" smtClean="0"/>
              <a:t>If we have an ACL list described as below:</a:t>
            </a:r>
          </a:p>
          <a:p>
            <a:pPr lvl="2" eaLnBrk="1" hangingPunct="1"/>
            <a:r>
              <a:rPr lang="en-US" altLang="zh-CN" smtClean="0"/>
              <a:t>1. Permit packets from 192.168.100.1 to pass</a:t>
            </a:r>
          </a:p>
          <a:p>
            <a:pPr lvl="2" eaLnBrk="1" hangingPunct="1"/>
            <a:r>
              <a:rPr lang="en-US" altLang="zh-CN" smtClean="0"/>
              <a:t>2. Permit packets from 192.168.100.2 to pass</a:t>
            </a:r>
          </a:p>
          <a:p>
            <a:pPr lvl="2" eaLnBrk="1" hangingPunct="1"/>
            <a:r>
              <a:rPr lang="en-US" altLang="zh-CN" smtClean="0"/>
              <a:t>3. Deny packets from 192.168.100.3</a:t>
            </a:r>
          </a:p>
          <a:p>
            <a:pPr lvl="1" eaLnBrk="1" hangingPunct="1"/>
            <a:r>
              <a:rPr lang="en-US" altLang="zh-CN" smtClean="0"/>
              <a:t>Then:</a:t>
            </a:r>
          </a:p>
          <a:p>
            <a:pPr lvl="2" eaLnBrk="1" hangingPunct="1"/>
            <a:r>
              <a:rPr lang="en-US" altLang="zh-CN" smtClean="0"/>
              <a:t>Packets from 192.168.100.1 will be forwarded</a:t>
            </a:r>
          </a:p>
          <a:p>
            <a:pPr lvl="2" eaLnBrk="1" hangingPunct="1"/>
            <a:r>
              <a:rPr lang="en-US" altLang="zh-CN" smtClean="0"/>
              <a:t>Packets from 192.168.100.3 will be denied</a:t>
            </a:r>
          </a:p>
          <a:p>
            <a:pPr lvl="2" eaLnBrk="1" hangingPunct="1"/>
            <a:r>
              <a:rPr lang="en-US" altLang="zh-CN" smtClean="0"/>
              <a:t>But how does the router process the packets from 192.168.100.4?</a:t>
            </a:r>
          </a:p>
          <a:p>
            <a:pPr lvl="2" eaLnBrk="1" hangingPunct="1"/>
            <a:endParaRPr lang="en-US" altLang="zh-CN" smtClean="0"/>
          </a:p>
        </p:txBody>
      </p:sp>
      <p:sp>
        <p:nvSpPr>
          <p:cNvPr id="777220" name="Rectangle 4"/>
          <p:cNvSpPr>
            <a:spLocks noChangeArrowheads="1"/>
          </p:cNvSpPr>
          <p:nvPr/>
        </p:nvSpPr>
        <p:spPr bwMode="auto">
          <a:xfrm>
            <a:off x="179388" y="6092825"/>
            <a:ext cx="8750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lvl="3">
              <a:spcBef>
                <a:spcPct val="20000"/>
              </a:spcBef>
              <a:buClr>
                <a:schemeClr val="tx2"/>
              </a:buClr>
              <a:buFont typeface="Wingdings" pitchFamily="2" charset="2"/>
              <a:buNone/>
            </a:pPr>
            <a:r>
              <a:rPr lang="en-US" altLang="zh-CN" sz="2400" b="1">
                <a:solidFill>
                  <a:srgbClr val="FF0000"/>
                </a:solidFill>
                <a:latin typeface="Arial Narrow" pitchFamily="34" charset="0"/>
              </a:rPr>
              <a:t>Packets  from 192.168.100.4 will be </a:t>
            </a:r>
            <a:r>
              <a:rPr lang="en-US" altLang="zh-CN" sz="3200" b="1" i="1" u="sng">
                <a:solidFill>
                  <a:srgbClr val="FF0000"/>
                </a:solidFill>
                <a:latin typeface="Arial Narrow" pitchFamily="34" charset="0"/>
              </a:rPr>
              <a:t>denied</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77220"/>
                                        </p:tgtEl>
                                        <p:attrNameLst>
                                          <p:attrName>style.visibility</p:attrName>
                                        </p:attrNameLst>
                                      </p:cBhvr>
                                      <p:to>
                                        <p:strVal val="visible"/>
                                      </p:to>
                                    </p:set>
                                    <p:animEffect transition="in" filter="barn(outHorizontal)">
                                      <p:cBhvr>
                                        <p:cTn id="7" dur="500"/>
                                        <p:tgtEl>
                                          <p:spTgt spid="77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8313" y="304800"/>
            <a:ext cx="8280400" cy="1216025"/>
          </a:xfrm>
        </p:spPr>
        <p:txBody>
          <a:bodyPr/>
          <a:lstStyle/>
          <a:p>
            <a:pPr eaLnBrk="1" hangingPunct="1"/>
            <a:r>
              <a:rPr lang="en-US" altLang="zh-CN" sz="3300" smtClean="0"/>
              <a:t>How a Router Uses an ACL (outbound)</a:t>
            </a:r>
          </a:p>
        </p:txBody>
      </p:sp>
      <p:sp>
        <p:nvSpPr>
          <p:cNvPr id="39939" name="Rectangle 3"/>
          <p:cNvSpPr>
            <a:spLocks noGrp="1" noChangeArrowheads="1"/>
          </p:cNvSpPr>
          <p:nvPr>
            <p:ph type="body" idx="1"/>
          </p:nvPr>
        </p:nvSpPr>
        <p:spPr>
          <a:xfrm>
            <a:off x="566738" y="1752600"/>
            <a:ext cx="8397875" cy="4267200"/>
          </a:xfrm>
        </p:spPr>
        <p:txBody>
          <a:bodyPr/>
          <a:lstStyle/>
          <a:p>
            <a:pPr marL="400050" lvl="1" indent="-285750" eaLnBrk="1" hangingPunct="1"/>
            <a:r>
              <a:rPr lang="en-US" altLang="zh-CN" smtClean="0"/>
              <a:t>Check to see if packet is routable. If so, look up route in routing table</a:t>
            </a:r>
          </a:p>
          <a:p>
            <a:pPr marL="400050" lvl="1" indent="-285750" eaLnBrk="1" hangingPunct="1"/>
            <a:r>
              <a:rPr lang="en-US" altLang="zh-CN" smtClean="0"/>
              <a:t>Check for an ACL for the outbound interface</a:t>
            </a:r>
          </a:p>
          <a:p>
            <a:pPr marL="746125" lvl="2" indent="-228600" eaLnBrk="1" hangingPunct="1"/>
            <a:r>
              <a:rPr lang="en-US" altLang="zh-CN" sz="2800" smtClean="0"/>
              <a:t>If no ACL, switch the packet out the destination interface</a:t>
            </a:r>
          </a:p>
          <a:p>
            <a:pPr marL="746125" lvl="2" indent="-228600" eaLnBrk="1" hangingPunct="1"/>
            <a:r>
              <a:rPr lang="en-US" altLang="zh-CN" sz="2800" smtClean="0"/>
              <a:t>If an ACL, check the packet against the ACL statements sequentially--denying or permitting based on a matched condition.</a:t>
            </a:r>
          </a:p>
          <a:p>
            <a:pPr marL="400050" lvl="1" indent="-285750" eaLnBrk="1" hangingPunct="1"/>
            <a:r>
              <a:rPr lang="en-US" altLang="zh-CN" smtClean="0"/>
              <a:t>If no statement matches, what happens?</a:t>
            </a:r>
          </a:p>
        </p:txBody>
      </p:sp>
      <p:sp>
        <p:nvSpPr>
          <p:cNvPr id="779268" name="Rectangle 4"/>
          <p:cNvSpPr>
            <a:spLocks noChangeArrowheads="1"/>
          </p:cNvSpPr>
          <p:nvPr/>
        </p:nvSpPr>
        <p:spPr bwMode="auto">
          <a:xfrm>
            <a:off x="468313" y="5949950"/>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p>
            <a:pPr lvl="3">
              <a:spcBef>
                <a:spcPct val="20000"/>
              </a:spcBef>
              <a:buClr>
                <a:schemeClr val="tx2"/>
              </a:buClr>
              <a:buFont typeface="Wingdings" pitchFamily="2" charset="2"/>
              <a:buNone/>
            </a:pPr>
            <a:r>
              <a:rPr lang="en-US" altLang="zh-CN" sz="2800" b="1">
                <a:solidFill>
                  <a:srgbClr val="FF0000"/>
                </a:solidFill>
                <a:latin typeface="Arial Narrow" pitchFamily="34" charset="0"/>
              </a:rPr>
              <a:t>Deny all these packets!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779268"/>
                                        </p:tgtEl>
                                        <p:attrNameLst>
                                          <p:attrName>style.visibility</p:attrName>
                                        </p:attrNameLst>
                                      </p:cBhvr>
                                      <p:to>
                                        <p:strVal val="visible"/>
                                      </p:to>
                                    </p:set>
                                    <p:anim calcmode="lin" valueType="num">
                                      <p:cBhvr>
                                        <p:cTn id="7" dur="500" fill="hold"/>
                                        <p:tgtEl>
                                          <p:spTgt spid="779268"/>
                                        </p:tgtEl>
                                        <p:attrNameLst>
                                          <p:attrName>ppt_w</p:attrName>
                                        </p:attrNameLst>
                                      </p:cBhvr>
                                      <p:tavLst>
                                        <p:tav tm="0">
                                          <p:val>
                                            <p:fltVal val="0"/>
                                          </p:val>
                                        </p:tav>
                                        <p:tav tm="100000">
                                          <p:val>
                                            <p:strVal val="#ppt_w"/>
                                          </p:val>
                                        </p:tav>
                                      </p:tavLst>
                                    </p:anim>
                                    <p:anim calcmode="lin" valueType="num">
                                      <p:cBhvr>
                                        <p:cTn id="8" dur="500" fill="hold"/>
                                        <p:tgtEl>
                                          <p:spTgt spid="779268"/>
                                        </p:tgtEl>
                                        <p:attrNameLst>
                                          <p:attrName>ppt_h</p:attrName>
                                        </p:attrNameLst>
                                      </p:cBhvr>
                                      <p:tavLst>
                                        <p:tav tm="0">
                                          <p:val>
                                            <p:fltVal val="0"/>
                                          </p:val>
                                        </p:tav>
                                        <p:tav tm="100000">
                                          <p:val>
                                            <p:strVal val="#ppt_h"/>
                                          </p:val>
                                        </p:tav>
                                      </p:tavLst>
                                    </p:anim>
                                    <p:anim calcmode="lin" valueType="num">
                                      <p:cBhvr>
                                        <p:cTn id="9" dur="500" fill="hold"/>
                                        <p:tgtEl>
                                          <p:spTgt spid="779268"/>
                                        </p:tgtEl>
                                        <p:attrNameLst>
                                          <p:attrName>ppt_x</p:attrName>
                                        </p:attrNameLst>
                                      </p:cBhvr>
                                      <p:tavLst>
                                        <p:tav tm="0">
                                          <p:val>
                                            <p:fltVal val="0.5"/>
                                          </p:val>
                                        </p:tav>
                                        <p:tav tm="100000">
                                          <p:val>
                                            <p:strVal val="#ppt_x"/>
                                          </p:val>
                                        </p:tav>
                                      </p:tavLst>
                                    </p:anim>
                                    <p:anim calcmode="lin" valueType="num">
                                      <p:cBhvr>
                                        <p:cTn id="10" dur="500" fill="hold"/>
                                        <p:tgtEl>
                                          <p:spTgt spid="77926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74675" y="304800"/>
            <a:ext cx="8318500" cy="1216025"/>
          </a:xfrm>
        </p:spPr>
        <p:txBody>
          <a:bodyPr/>
          <a:lstStyle/>
          <a:p>
            <a:pPr eaLnBrk="1" hangingPunct="1"/>
            <a:r>
              <a:rPr lang="en-US" altLang="zh-CN" smtClean="0"/>
              <a:t>Outbound Standard ACL Process</a:t>
            </a:r>
          </a:p>
        </p:txBody>
      </p:sp>
      <p:sp>
        <p:nvSpPr>
          <p:cNvPr id="781315" name="Rectangle 3"/>
          <p:cNvSpPr>
            <a:spLocks noChangeArrowheads="1"/>
          </p:cNvSpPr>
          <p:nvPr/>
        </p:nvSpPr>
        <p:spPr bwMode="auto">
          <a:xfrm>
            <a:off x="166688" y="1987550"/>
            <a:ext cx="2084387" cy="365125"/>
          </a:xfrm>
          <a:prstGeom prst="rect">
            <a:avLst/>
          </a:prstGeom>
          <a:solidFill>
            <a:schemeClr val="bg1"/>
          </a:solidFill>
          <a:ln w="38100">
            <a:solidFill>
              <a:srgbClr val="000000"/>
            </a:solidFill>
            <a:miter lim="800000"/>
            <a:headEnd/>
            <a:tailEnd/>
          </a:ln>
        </p:spPr>
        <p:txBody>
          <a:bodyPr wrap="none" anchor="ctr"/>
          <a:lstStyle/>
          <a:p>
            <a:pPr algn="ctr">
              <a:spcBef>
                <a:spcPct val="50000"/>
              </a:spcBef>
            </a:pPr>
            <a:r>
              <a:rPr lang="en-US" altLang="zh-CN" b="1">
                <a:solidFill>
                  <a:srgbClr val="000000"/>
                </a:solidFill>
                <a:latin typeface="Tahoma" pitchFamily="34" charset="0"/>
              </a:rPr>
              <a:t>Outgoing Packet</a:t>
            </a:r>
          </a:p>
        </p:txBody>
      </p:sp>
      <p:sp>
        <p:nvSpPr>
          <p:cNvPr id="781316" name="Rectangle 4"/>
          <p:cNvSpPr>
            <a:spLocks noChangeArrowheads="1"/>
          </p:cNvSpPr>
          <p:nvPr/>
        </p:nvSpPr>
        <p:spPr bwMode="auto">
          <a:xfrm>
            <a:off x="2668588" y="1827213"/>
            <a:ext cx="1828800" cy="685800"/>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Do route table lookup</a:t>
            </a:r>
          </a:p>
        </p:txBody>
      </p:sp>
      <p:sp>
        <p:nvSpPr>
          <p:cNvPr id="781317" name="Rectangle 5"/>
          <p:cNvSpPr>
            <a:spLocks noChangeArrowheads="1"/>
          </p:cNvSpPr>
          <p:nvPr/>
        </p:nvSpPr>
        <p:spPr bwMode="auto">
          <a:xfrm>
            <a:off x="4967288" y="1827213"/>
            <a:ext cx="1828800" cy="685800"/>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ACL on interface?</a:t>
            </a:r>
          </a:p>
        </p:txBody>
      </p:sp>
      <p:sp>
        <p:nvSpPr>
          <p:cNvPr id="781318" name="Rectangle 6"/>
          <p:cNvSpPr>
            <a:spLocks noChangeArrowheads="1"/>
          </p:cNvSpPr>
          <p:nvPr/>
        </p:nvSpPr>
        <p:spPr bwMode="auto">
          <a:xfrm>
            <a:off x="4832350" y="3113088"/>
            <a:ext cx="2079625" cy="822325"/>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Does source address match?</a:t>
            </a:r>
          </a:p>
        </p:txBody>
      </p:sp>
      <p:sp>
        <p:nvSpPr>
          <p:cNvPr id="781319" name="Rectangle 7"/>
          <p:cNvSpPr>
            <a:spLocks noChangeArrowheads="1"/>
          </p:cNvSpPr>
          <p:nvPr/>
        </p:nvSpPr>
        <p:spPr bwMode="auto">
          <a:xfrm>
            <a:off x="1068388" y="3246438"/>
            <a:ext cx="2492375" cy="547687"/>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Next entry in list</a:t>
            </a:r>
          </a:p>
        </p:txBody>
      </p:sp>
      <p:sp>
        <p:nvSpPr>
          <p:cNvPr id="781320" name="Rectangle 8"/>
          <p:cNvSpPr>
            <a:spLocks noChangeArrowheads="1"/>
          </p:cNvSpPr>
          <p:nvPr/>
        </p:nvSpPr>
        <p:spPr bwMode="auto">
          <a:xfrm>
            <a:off x="2863850" y="4251325"/>
            <a:ext cx="1393825" cy="639763"/>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More entries?</a:t>
            </a:r>
          </a:p>
        </p:txBody>
      </p:sp>
      <p:sp>
        <p:nvSpPr>
          <p:cNvPr id="781321" name="Rectangle 9"/>
          <p:cNvSpPr>
            <a:spLocks noChangeArrowheads="1"/>
          </p:cNvSpPr>
          <p:nvPr/>
        </p:nvSpPr>
        <p:spPr bwMode="auto">
          <a:xfrm>
            <a:off x="4852988" y="4687888"/>
            <a:ext cx="2057400" cy="501650"/>
          </a:xfrm>
          <a:prstGeom prst="rect">
            <a:avLst/>
          </a:prstGeom>
          <a:solidFill>
            <a:schemeClr val="bg1"/>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Apply condition</a:t>
            </a:r>
          </a:p>
        </p:txBody>
      </p:sp>
      <p:sp>
        <p:nvSpPr>
          <p:cNvPr id="781322" name="Rectangle 10"/>
          <p:cNvSpPr>
            <a:spLocks noChangeArrowheads="1"/>
          </p:cNvSpPr>
          <p:nvPr/>
        </p:nvSpPr>
        <p:spPr bwMode="auto">
          <a:xfrm>
            <a:off x="6448425" y="5605463"/>
            <a:ext cx="1485900" cy="479425"/>
          </a:xfrm>
          <a:prstGeom prst="rect">
            <a:avLst/>
          </a:prstGeom>
          <a:solidFill>
            <a:srgbClr val="FFFF00"/>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Permit</a:t>
            </a:r>
          </a:p>
        </p:txBody>
      </p:sp>
      <p:sp>
        <p:nvSpPr>
          <p:cNvPr id="781323" name="Rectangle 11"/>
          <p:cNvSpPr>
            <a:spLocks noChangeArrowheads="1"/>
          </p:cNvSpPr>
          <p:nvPr/>
        </p:nvSpPr>
        <p:spPr bwMode="auto">
          <a:xfrm>
            <a:off x="4541838" y="5605463"/>
            <a:ext cx="1485900" cy="479425"/>
          </a:xfrm>
          <a:prstGeom prst="rect">
            <a:avLst/>
          </a:prstGeom>
          <a:solidFill>
            <a:srgbClr val="FFFF00"/>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Deny</a:t>
            </a:r>
          </a:p>
        </p:txBody>
      </p:sp>
      <p:cxnSp>
        <p:nvCxnSpPr>
          <p:cNvPr id="781324" name="AutoShape 12"/>
          <p:cNvCxnSpPr>
            <a:cxnSpLocks noChangeShapeType="1"/>
            <a:stCxn id="781315" idx="3"/>
            <a:endCxn id="781316" idx="1"/>
          </p:cNvCxnSpPr>
          <p:nvPr/>
        </p:nvCxnSpPr>
        <p:spPr bwMode="auto">
          <a:xfrm>
            <a:off x="2270125" y="2170113"/>
            <a:ext cx="379413"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1325" name="AutoShape 13"/>
          <p:cNvCxnSpPr>
            <a:cxnSpLocks noChangeShapeType="1"/>
            <a:stCxn id="781316" idx="3"/>
            <a:endCxn id="781317" idx="1"/>
          </p:cNvCxnSpPr>
          <p:nvPr/>
        </p:nvCxnSpPr>
        <p:spPr bwMode="auto">
          <a:xfrm>
            <a:off x="4516438" y="2170113"/>
            <a:ext cx="431800" cy="0"/>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81326" name="AutoShape 14"/>
          <p:cNvCxnSpPr>
            <a:cxnSpLocks noChangeShapeType="1"/>
            <a:stCxn id="781317" idx="3"/>
            <a:endCxn id="781322" idx="0"/>
          </p:cNvCxnSpPr>
          <p:nvPr/>
        </p:nvCxnSpPr>
        <p:spPr bwMode="auto">
          <a:xfrm>
            <a:off x="6815138" y="2170113"/>
            <a:ext cx="376237" cy="3416300"/>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81327" name="Line 15"/>
          <p:cNvSpPr>
            <a:spLocks noChangeShapeType="1"/>
          </p:cNvSpPr>
          <p:nvPr/>
        </p:nvSpPr>
        <p:spPr bwMode="auto">
          <a:xfrm>
            <a:off x="5143500" y="3954463"/>
            <a:ext cx="0" cy="4111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781328" name="Line 16"/>
          <p:cNvSpPr>
            <a:spLocks noChangeShapeType="1"/>
          </p:cNvSpPr>
          <p:nvPr/>
        </p:nvSpPr>
        <p:spPr bwMode="auto">
          <a:xfrm flipH="1">
            <a:off x="4251325" y="4365625"/>
            <a:ext cx="9144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cxnSp>
        <p:nvCxnSpPr>
          <p:cNvPr id="781329" name="AutoShape 17"/>
          <p:cNvCxnSpPr>
            <a:cxnSpLocks noChangeShapeType="1"/>
            <a:stCxn id="781320" idx="2"/>
            <a:endCxn id="781323" idx="1"/>
          </p:cNvCxnSpPr>
          <p:nvPr/>
        </p:nvCxnSpPr>
        <p:spPr bwMode="auto">
          <a:xfrm rot="16200000" flipH="1">
            <a:off x="3574257" y="4896644"/>
            <a:ext cx="935037" cy="962025"/>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81330" name="AutoShape 18"/>
          <p:cNvCxnSpPr>
            <a:cxnSpLocks noChangeShapeType="1"/>
            <a:stCxn id="781320" idx="1"/>
            <a:endCxn id="781319" idx="2"/>
          </p:cNvCxnSpPr>
          <p:nvPr/>
        </p:nvCxnSpPr>
        <p:spPr bwMode="auto">
          <a:xfrm rot="10800000">
            <a:off x="2314575" y="3813175"/>
            <a:ext cx="530225" cy="758825"/>
          </a:xfrm>
          <a:prstGeom prst="bentConnector2">
            <a:avLst/>
          </a:prstGeom>
          <a:noFill/>
          <a:ln w="3810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81331" name="AutoShape 19"/>
          <p:cNvCxnSpPr>
            <a:cxnSpLocks noChangeShapeType="1"/>
            <a:stCxn id="781319" idx="3"/>
            <a:endCxn id="781318" idx="1"/>
          </p:cNvCxnSpPr>
          <p:nvPr/>
        </p:nvCxnSpPr>
        <p:spPr bwMode="auto">
          <a:xfrm>
            <a:off x="3579813" y="3521075"/>
            <a:ext cx="1233487" cy="3175"/>
          </a:xfrm>
          <a:prstGeom prst="straightConnector1">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2" name="Group 20"/>
          <p:cNvGrpSpPr>
            <a:grpSpLocks/>
          </p:cNvGrpSpPr>
          <p:nvPr/>
        </p:nvGrpSpPr>
        <p:grpSpPr bwMode="auto">
          <a:xfrm>
            <a:off x="5418138" y="5189538"/>
            <a:ext cx="1165225" cy="433387"/>
            <a:chOff x="3413" y="3269"/>
            <a:chExt cx="734" cy="273"/>
          </a:xfrm>
        </p:grpSpPr>
        <p:sp>
          <p:nvSpPr>
            <p:cNvPr id="40991" name="Line 21"/>
            <p:cNvSpPr>
              <a:spLocks noChangeShapeType="1"/>
            </p:cNvSpPr>
            <p:nvPr/>
          </p:nvSpPr>
          <p:spPr bwMode="auto">
            <a:xfrm>
              <a:off x="3413" y="3269"/>
              <a:ext cx="0" cy="25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0992" name="Line 22"/>
            <p:cNvSpPr>
              <a:spLocks noChangeShapeType="1"/>
            </p:cNvSpPr>
            <p:nvPr/>
          </p:nvSpPr>
          <p:spPr bwMode="auto">
            <a:xfrm>
              <a:off x="4147" y="3269"/>
              <a:ext cx="0" cy="27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781335" name="Text Box 23"/>
          <p:cNvSpPr txBox="1">
            <a:spLocks noChangeArrowheads="1"/>
          </p:cNvSpPr>
          <p:nvPr/>
        </p:nvSpPr>
        <p:spPr bwMode="auto">
          <a:xfrm>
            <a:off x="4594225" y="4022725"/>
            <a:ext cx="66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No</a:t>
            </a:r>
          </a:p>
        </p:txBody>
      </p:sp>
      <p:sp>
        <p:nvSpPr>
          <p:cNvPr id="781336" name="Text Box 24"/>
          <p:cNvSpPr txBox="1">
            <a:spLocks noChangeArrowheads="1"/>
          </p:cNvSpPr>
          <p:nvPr/>
        </p:nvSpPr>
        <p:spPr bwMode="auto">
          <a:xfrm>
            <a:off x="3471863" y="4872038"/>
            <a:ext cx="66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No</a:t>
            </a:r>
          </a:p>
        </p:txBody>
      </p:sp>
      <p:sp>
        <p:nvSpPr>
          <p:cNvPr id="781337" name="Text Box 25"/>
          <p:cNvSpPr txBox="1">
            <a:spLocks noChangeArrowheads="1"/>
          </p:cNvSpPr>
          <p:nvPr/>
        </p:nvSpPr>
        <p:spPr bwMode="auto">
          <a:xfrm>
            <a:off x="6704013" y="1827213"/>
            <a:ext cx="66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No</a:t>
            </a:r>
          </a:p>
        </p:txBody>
      </p:sp>
      <p:sp>
        <p:nvSpPr>
          <p:cNvPr id="781338" name="Text Box 26"/>
          <p:cNvSpPr txBox="1">
            <a:spLocks noChangeArrowheads="1"/>
          </p:cNvSpPr>
          <p:nvPr/>
        </p:nvSpPr>
        <p:spPr bwMode="auto">
          <a:xfrm>
            <a:off x="2246313" y="4232275"/>
            <a:ext cx="66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Yes</a:t>
            </a:r>
          </a:p>
        </p:txBody>
      </p:sp>
      <p:sp>
        <p:nvSpPr>
          <p:cNvPr id="781339" name="Text Box 27"/>
          <p:cNvSpPr txBox="1">
            <a:spLocks noChangeArrowheads="1"/>
          </p:cNvSpPr>
          <p:nvPr/>
        </p:nvSpPr>
        <p:spPr bwMode="auto">
          <a:xfrm>
            <a:off x="5837238" y="4048125"/>
            <a:ext cx="66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Yes</a:t>
            </a:r>
          </a:p>
        </p:txBody>
      </p:sp>
      <p:sp>
        <p:nvSpPr>
          <p:cNvPr id="781340" name="Text Box 28"/>
          <p:cNvSpPr txBox="1">
            <a:spLocks noChangeArrowheads="1"/>
          </p:cNvSpPr>
          <p:nvPr/>
        </p:nvSpPr>
        <p:spPr bwMode="auto">
          <a:xfrm>
            <a:off x="5838825" y="2560638"/>
            <a:ext cx="66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Yes</a:t>
            </a:r>
          </a:p>
        </p:txBody>
      </p:sp>
      <p:sp>
        <p:nvSpPr>
          <p:cNvPr id="781341" name="Text Box 29"/>
          <p:cNvSpPr txBox="1">
            <a:spLocks noChangeArrowheads="1"/>
          </p:cNvSpPr>
          <p:nvPr/>
        </p:nvSpPr>
        <p:spPr bwMode="auto">
          <a:xfrm>
            <a:off x="4368800" y="6083300"/>
            <a:ext cx="1870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ICMP Message</a:t>
            </a:r>
          </a:p>
        </p:txBody>
      </p:sp>
      <p:sp>
        <p:nvSpPr>
          <p:cNvPr id="781342" name="Text Box 30"/>
          <p:cNvSpPr txBox="1">
            <a:spLocks noChangeArrowheads="1"/>
          </p:cNvSpPr>
          <p:nvPr/>
        </p:nvSpPr>
        <p:spPr bwMode="auto">
          <a:xfrm>
            <a:off x="6289675" y="6083300"/>
            <a:ext cx="1870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Forward Packet</a:t>
            </a:r>
          </a:p>
        </p:txBody>
      </p:sp>
      <p:sp>
        <p:nvSpPr>
          <p:cNvPr id="781343" name="Line 31"/>
          <p:cNvSpPr>
            <a:spLocks noChangeShapeType="1"/>
          </p:cNvSpPr>
          <p:nvPr/>
        </p:nvSpPr>
        <p:spPr bwMode="auto">
          <a:xfrm>
            <a:off x="5807075" y="2514600"/>
            <a:ext cx="0" cy="5937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781344" name="Line 32"/>
          <p:cNvSpPr>
            <a:spLocks noChangeShapeType="1"/>
          </p:cNvSpPr>
          <p:nvPr/>
        </p:nvSpPr>
        <p:spPr bwMode="auto">
          <a:xfrm>
            <a:off x="5807075" y="3932238"/>
            <a:ext cx="0" cy="7302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1315"/>
                                        </p:tgtEl>
                                        <p:attrNameLst>
                                          <p:attrName>style.visibility</p:attrName>
                                        </p:attrNameLst>
                                      </p:cBhvr>
                                      <p:to>
                                        <p:strVal val="visible"/>
                                      </p:to>
                                    </p:set>
                                    <p:animEffect transition="in" filter="wipe(left)">
                                      <p:cBhvr>
                                        <p:cTn id="7" dur="500"/>
                                        <p:tgtEl>
                                          <p:spTgt spid="781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1324"/>
                                        </p:tgtEl>
                                        <p:attrNameLst>
                                          <p:attrName>style.visibility</p:attrName>
                                        </p:attrNameLst>
                                      </p:cBhvr>
                                      <p:to>
                                        <p:strVal val="visible"/>
                                      </p:to>
                                    </p:set>
                                    <p:animEffect transition="in" filter="wipe(left)">
                                      <p:cBhvr>
                                        <p:cTn id="12" dur="500"/>
                                        <p:tgtEl>
                                          <p:spTgt spid="78132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81316"/>
                                        </p:tgtEl>
                                        <p:attrNameLst>
                                          <p:attrName>style.visibility</p:attrName>
                                        </p:attrNameLst>
                                      </p:cBhvr>
                                      <p:to>
                                        <p:strVal val="visible"/>
                                      </p:to>
                                    </p:set>
                                    <p:animEffect transition="in" filter="wipe(left)">
                                      <p:cBhvr>
                                        <p:cTn id="16" dur="500"/>
                                        <p:tgtEl>
                                          <p:spTgt spid="7813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81325"/>
                                        </p:tgtEl>
                                        <p:attrNameLst>
                                          <p:attrName>style.visibility</p:attrName>
                                        </p:attrNameLst>
                                      </p:cBhvr>
                                      <p:to>
                                        <p:strVal val="visible"/>
                                      </p:to>
                                    </p:set>
                                    <p:animEffect transition="in" filter="wipe(left)">
                                      <p:cBhvr>
                                        <p:cTn id="21" dur="500"/>
                                        <p:tgtEl>
                                          <p:spTgt spid="781325"/>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81317"/>
                                        </p:tgtEl>
                                        <p:attrNameLst>
                                          <p:attrName>style.visibility</p:attrName>
                                        </p:attrNameLst>
                                      </p:cBhvr>
                                      <p:to>
                                        <p:strVal val="visible"/>
                                      </p:to>
                                    </p:set>
                                    <p:animEffect transition="in" filter="wipe(left)">
                                      <p:cBhvr>
                                        <p:cTn id="25" dur="500"/>
                                        <p:tgtEl>
                                          <p:spTgt spid="7813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781337"/>
                                        </p:tgtEl>
                                        <p:attrNameLst>
                                          <p:attrName>style.visibility</p:attrName>
                                        </p:attrNameLst>
                                      </p:cBhvr>
                                      <p:to>
                                        <p:strVal val="visible"/>
                                      </p:to>
                                    </p:se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781326"/>
                                        </p:tgtEl>
                                        <p:attrNameLst>
                                          <p:attrName>style.visibility</p:attrName>
                                        </p:attrNameLst>
                                      </p:cBhvr>
                                      <p:to>
                                        <p:strVal val="visible"/>
                                      </p:to>
                                    </p:set>
                                    <p:animEffect transition="in" filter="wipe(up)">
                                      <p:cBhvr>
                                        <p:cTn id="33" dur="500"/>
                                        <p:tgtEl>
                                          <p:spTgt spid="781326"/>
                                        </p:tgtEl>
                                      </p:cBhvr>
                                    </p:animEffect>
                                  </p:childTnLst>
                                </p:cTn>
                              </p:par>
                            </p:childTnLst>
                          </p:cTn>
                        </p:par>
                        <p:par>
                          <p:cTn id="34" fill="hold" nodeType="afterGroup">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781322"/>
                                        </p:tgtEl>
                                        <p:attrNameLst>
                                          <p:attrName>style.visibility</p:attrName>
                                        </p:attrNameLst>
                                      </p:cBhvr>
                                      <p:to>
                                        <p:strVal val="visible"/>
                                      </p:to>
                                    </p:set>
                                    <p:animEffect transition="in" filter="wipe(up)">
                                      <p:cBhvr>
                                        <p:cTn id="37" dur="500"/>
                                        <p:tgtEl>
                                          <p:spTgt spid="781322"/>
                                        </p:tgtEl>
                                      </p:cBhvr>
                                    </p:animEffect>
                                  </p:childTnLst>
                                </p:cTn>
                              </p:par>
                            </p:childTnLst>
                          </p:cTn>
                        </p:par>
                        <p:par>
                          <p:cTn id="38" fill="hold" nodeType="afterGroup">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78134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781340"/>
                                        </p:tgtEl>
                                        <p:attrNameLst>
                                          <p:attrName>style.visibility</p:attrName>
                                        </p:attrNameLst>
                                      </p:cBhvr>
                                      <p:to>
                                        <p:strVal val="visible"/>
                                      </p:to>
                                    </p:set>
                                  </p:childTnLst>
                                </p:cTn>
                              </p:par>
                            </p:childTnLst>
                          </p:cTn>
                        </p:par>
                        <p:par>
                          <p:cTn id="45" fill="hold" nodeType="afterGroup">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781343"/>
                                        </p:tgtEl>
                                        <p:attrNameLst>
                                          <p:attrName>style.visibility</p:attrName>
                                        </p:attrNameLst>
                                      </p:cBhvr>
                                      <p:to>
                                        <p:strVal val="visible"/>
                                      </p:to>
                                    </p:set>
                                    <p:animEffect transition="in" filter="wipe(up)">
                                      <p:cBhvr>
                                        <p:cTn id="48" dur="500"/>
                                        <p:tgtEl>
                                          <p:spTgt spid="781343"/>
                                        </p:tgtEl>
                                      </p:cBhvr>
                                    </p:animEffect>
                                  </p:childTnLst>
                                </p:cTn>
                              </p:par>
                            </p:childTnLst>
                          </p:cTn>
                        </p:par>
                        <p:par>
                          <p:cTn id="49" fill="hold" nodeType="afterGroup">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781318"/>
                                        </p:tgtEl>
                                        <p:attrNameLst>
                                          <p:attrName>style.visibility</p:attrName>
                                        </p:attrNameLst>
                                      </p:cBhvr>
                                      <p:to>
                                        <p:strVal val="visible"/>
                                      </p:to>
                                    </p:set>
                                    <p:animEffect transition="in" filter="wipe(up)">
                                      <p:cBhvr>
                                        <p:cTn id="52" dur="500"/>
                                        <p:tgtEl>
                                          <p:spTgt spid="7813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81339"/>
                                        </p:tgtEl>
                                        <p:attrNameLst>
                                          <p:attrName>style.visibility</p:attrName>
                                        </p:attrNameLst>
                                      </p:cBhvr>
                                      <p:to>
                                        <p:strVal val="visible"/>
                                      </p:to>
                                    </p:set>
                                  </p:childTnLst>
                                </p:cTn>
                              </p:par>
                            </p:childTnLst>
                          </p:cTn>
                        </p:par>
                        <p:par>
                          <p:cTn id="57" fill="hold" nodeType="afterGroup">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781344"/>
                                        </p:tgtEl>
                                        <p:attrNameLst>
                                          <p:attrName>style.visibility</p:attrName>
                                        </p:attrNameLst>
                                      </p:cBhvr>
                                      <p:to>
                                        <p:strVal val="visible"/>
                                      </p:to>
                                    </p:set>
                                    <p:animEffect transition="in" filter="wipe(up)">
                                      <p:cBhvr>
                                        <p:cTn id="60" dur="500"/>
                                        <p:tgtEl>
                                          <p:spTgt spid="781344"/>
                                        </p:tgtEl>
                                      </p:cBhvr>
                                    </p:animEffect>
                                  </p:childTnLst>
                                </p:cTn>
                              </p:par>
                            </p:childTnLst>
                          </p:cTn>
                        </p:par>
                        <p:par>
                          <p:cTn id="61" fill="hold" nodeType="afterGroup">
                            <p:stCondLst>
                              <p:cond delay="1000"/>
                            </p:stCondLst>
                            <p:childTnLst>
                              <p:par>
                                <p:cTn id="62" presetID="22" presetClass="entr" presetSubtype="1" fill="hold" grpId="0" nodeType="afterEffect">
                                  <p:stCondLst>
                                    <p:cond delay="0"/>
                                  </p:stCondLst>
                                  <p:childTnLst>
                                    <p:set>
                                      <p:cBhvr>
                                        <p:cTn id="63" dur="1" fill="hold">
                                          <p:stCondLst>
                                            <p:cond delay="0"/>
                                          </p:stCondLst>
                                        </p:cTn>
                                        <p:tgtEl>
                                          <p:spTgt spid="781321"/>
                                        </p:tgtEl>
                                        <p:attrNameLst>
                                          <p:attrName>style.visibility</p:attrName>
                                        </p:attrNameLst>
                                      </p:cBhvr>
                                      <p:to>
                                        <p:strVal val="visible"/>
                                      </p:to>
                                    </p:set>
                                    <p:animEffect transition="in" filter="wipe(up)">
                                      <p:cBhvr>
                                        <p:cTn id="64" dur="500"/>
                                        <p:tgtEl>
                                          <p:spTgt spid="78132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wipe(up)">
                                      <p:cBhvr>
                                        <p:cTn id="69" dur="500"/>
                                        <p:tgtEl>
                                          <p:spTgt spid="2"/>
                                        </p:tgtEl>
                                      </p:cBhvr>
                                    </p:animEffect>
                                  </p:childTnLst>
                                </p:cTn>
                              </p:par>
                            </p:childTnLst>
                          </p:cTn>
                        </p:par>
                        <p:par>
                          <p:cTn id="70" fill="hold" nodeType="afterGroup">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781323"/>
                                        </p:tgtEl>
                                        <p:attrNameLst>
                                          <p:attrName>style.visibility</p:attrName>
                                        </p:attrNameLst>
                                      </p:cBhvr>
                                      <p:to>
                                        <p:strVal val="visible"/>
                                      </p:to>
                                    </p:set>
                                    <p:animEffect transition="in" filter="wipe(up)">
                                      <p:cBhvr>
                                        <p:cTn id="73" dur="500"/>
                                        <p:tgtEl>
                                          <p:spTgt spid="781323"/>
                                        </p:tgtEl>
                                      </p:cBhvr>
                                    </p:animEffect>
                                  </p:childTnLst>
                                </p:cTn>
                              </p:par>
                            </p:childTnLst>
                          </p:cTn>
                        </p:par>
                        <p:par>
                          <p:cTn id="74" fill="hold" nodeType="afterGroup">
                            <p:stCondLst>
                              <p:cond delay="1000"/>
                            </p:stCondLst>
                            <p:childTnLst>
                              <p:par>
                                <p:cTn id="75" presetID="1" presetClass="entr" presetSubtype="0" fill="hold" grpId="0" nodeType="afterEffect">
                                  <p:stCondLst>
                                    <p:cond delay="0"/>
                                  </p:stCondLst>
                                  <p:childTnLst>
                                    <p:set>
                                      <p:cBhvr>
                                        <p:cTn id="76" dur="1" fill="hold">
                                          <p:stCondLst>
                                            <p:cond delay="499"/>
                                          </p:stCondLst>
                                        </p:cTn>
                                        <p:tgtEl>
                                          <p:spTgt spid="78134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781335"/>
                                        </p:tgtEl>
                                        <p:attrNameLst>
                                          <p:attrName>style.visibility</p:attrName>
                                        </p:attrNameLst>
                                      </p:cBhvr>
                                      <p:to>
                                        <p:strVal val="visible"/>
                                      </p:to>
                                    </p:se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781327"/>
                                        </p:tgtEl>
                                        <p:attrNameLst>
                                          <p:attrName>style.visibility</p:attrName>
                                        </p:attrNameLst>
                                      </p:cBhvr>
                                      <p:to>
                                        <p:strVal val="visible"/>
                                      </p:to>
                                    </p:set>
                                    <p:animEffect transition="in" filter="wipe(up)">
                                      <p:cBhvr>
                                        <p:cTn id="84" dur="500"/>
                                        <p:tgtEl>
                                          <p:spTgt spid="781327"/>
                                        </p:tgtEl>
                                      </p:cBhvr>
                                    </p:animEffect>
                                  </p:childTnLst>
                                </p:cTn>
                              </p:par>
                            </p:childTnLst>
                          </p:cTn>
                        </p:par>
                        <p:par>
                          <p:cTn id="85" fill="hold" nodeType="afterGroup">
                            <p:stCondLst>
                              <p:cond delay="1000"/>
                            </p:stCondLst>
                            <p:childTnLst>
                              <p:par>
                                <p:cTn id="86" presetID="22" presetClass="entr" presetSubtype="2" fill="hold" grpId="0" nodeType="afterEffect">
                                  <p:stCondLst>
                                    <p:cond delay="0"/>
                                  </p:stCondLst>
                                  <p:childTnLst>
                                    <p:set>
                                      <p:cBhvr>
                                        <p:cTn id="87" dur="1" fill="hold">
                                          <p:stCondLst>
                                            <p:cond delay="0"/>
                                          </p:stCondLst>
                                        </p:cTn>
                                        <p:tgtEl>
                                          <p:spTgt spid="781328"/>
                                        </p:tgtEl>
                                        <p:attrNameLst>
                                          <p:attrName>style.visibility</p:attrName>
                                        </p:attrNameLst>
                                      </p:cBhvr>
                                      <p:to>
                                        <p:strVal val="visible"/>
                                      </p:to>
                                    </p:set>
                                    <p:animEffect transition="in" filter="wipe(right)">
                                      <p:cBhvr>
                                        <p:cTn id="88" dur="500"/>
                                        <p:tgtEl>
                                          <p:spTgt spid="781328"/>
                                        </p:tgtEl>
                                      </p:cBhvr>
                                    </p:animEffect>
                                  </p:childTnLst>
                                </p:cTn>
                              </p:par>
                            </p:childTnLst>
                          </p:cTn>
                        </p:par>
                        <p:par>
                          <p:cTn id="89" fill="hold" nodeType="afterGroup">
                            <p:stCondLst>
                              <p:cond delay="1500"/>
                            </p:stCondLst>
                            <p:childTnLst>
                              <p:par>
                                <p:cTn id="90" presetID="22" presetClass="entr" presetSubtype="2" fill="hold" grpId="0" nodeType="afterEffect">
                                  <p:stCondLst>
                                    <p:cond delay="0"/>
                                  </p:stCondLst>
                                  <p:childTnLst>
                                    <p:set>
                                      <p:cBhvr>
                                        <p:cTn id="91" dur="1" fill="hold">
                                          <p:stCondLst>
                                            <p:cond delay="0"/>
                                          </p:stCondLst>
                                        </p:cTn>
                                        <p:tgtEl>
                                          <p:spTgt spid="781320"/>
                                        </p:tgtEl>
                                        <p:attrNameLst>
                                          <p:attrName>style.visibility</p:attrName>
                                        </p:attrNameLst>
                                      </p:cBhvr>
                                      <p:to>
                                        <p:strVal val="visible"/>
                                      </p:to>
                                    </p:set>
                                    <p:animEffect transition="in" filter="wipe(right)">
                                      <p:cBhvr>
                                        <p:cTn id="92" dur="500"/>
                                        <p:tgtEl>
                                          <p:spTgt spid="7813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781336"/>
                                        </p:tgtEl>
                                        <p:attrNameLst>
                                          <p:attrName>style.visibility</p:attrName>
                                        </p:attrNameLst>
                                      </p:cBhvr>
                                      <p:to>
                                        <p:strVal val="visible"/>
                                      </p:to>
                                    </p:set>
                                  </p:childTnLst>
                                </p:cTn>
                              </p:par>
                            </p:childTnLst>
                          </p:cTn>
                        </p:par>
                        <p:par>
                          <p:cTn id="97" fill="hold" nodeType="afterGroup">
                            <p:stCondLst>
                              <p:cond delay="500"/>
                            </p:stCondLst>
                            <p:childTnLst>
                              <p:par>
                                <p:cTn id="98" presetID="22" presetClass="entr" presetSubtype="1" fill="hold" nodeType="afterEffect">
                                  <p:stCondLst>
                                    <p:cond delay="0"/>
                                  </p:stCondLst>
                                  <p:childTnLst>
                                    <p:set>
                                      <p:cBhvr>
                                        <p:cTn id="99" dur="1" fill="hold">
                                          <p:stCondLst>
                                            <p:cond delay="0"/>
                                          </p:stCondLst>
                                        </p:cTn>
                                        <p:tgtEl>
                                          <p:spTgt spid="781329"/>
                                        </p:tgtEl>
                                        <p:attrNameLst>
                                          <p:attrName>style.visibility</p:attrName>
                                        </p:attrNameLst>
                                      </p:cBhvr>
                                      <p:to>
                                        <p:strVal val="visible"/>
                                      </p:to>
                                    </p:set>
                                    <p:animEffect transition="in" filter="wipe(up)">
                                      <p:cBhvr>
                                        <p:cTn id="100" dur="500"/>
                                        <p:tgtEl>
                                          <p:spTgt spid="78132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499"/>
                                          </p:stCondLst>
                                        </p:cTn>
                                        <p:tgtEl>
                                          <p:spTgt spid="781338"/>
                                        </p:tgtEl>
                                        <p:attrNameLst>
                                          <p:attrName>style.visibility</p:attrName>
                                        </p:attrNameLst>
                                      </p:cBhvr>
                                      <p:to>
                                        <p:strVal val="visible"/>
                                      </p:to>
                                    </p:set>
                                  </p:childTnLst>
                                </p:cTn>
                              </p:par>
                            </p:childTnLst>
                          </p:cTn>
                        </p:par>
                        <p:par>
                          <p:cTn id="105" fill="hold" nodeType="afterGroup">
                            <p:stCondLst>
                              <p:cond delay="500"/>
                            </p:stCondLst>
                            <p:childTnLst>
                              <p:par>
                                <p:cTn id="106" presetID="22" presetClass="entr" presetSubtype="4" fill="hold" nodeType="afterEffect">
                                  <p:stCondLst>
                                    <p:cond delay="0"/>
                                  </p:stCondLst>
                                  <p:childTnLst>
                                    <p:set>
                                      <p:cBhvr>
                                        <p:cTn id="107" dur="1" fill="hold">
                                          <p:stCondLst>
                                            <p:cond delay="0"/>
                                          </p:stCondLst>
                                        </p:cTn>
                                        <p:tgtEl>
                                          <p:spTgt spid="781330"/>
                                        </p:tgtEl>
                                        <p:attrNameLst>
                                          <p:attrName>style.visibility</p:attrName>
                                        </p:attrNameLst>
                                      </p:cBhvr>
                                      <p:to>
                                        <p:strVal val="visible"/>
                                      </p:to>
                                    </p:set>
                                    <p:animEffect transition="in" filter="wipe(down)">
                                      <p:cBhvr>
                                        <p:cTn id="108" dur="500"/>
                                        <p:tgtEl>
                                          <p:spTgt spid="781330"/>
                                        </p:tgtEl>
                                      </p:cBhvr>
                                    </p:animEffect>
                                  </p:childTnLst>
                                </p:cTn>
                              </p:par>
                            </p:childTnLst>
                          </p:cTn>
                        </p:par>
                        <p:par>
                          <p:cTn id="109" fill="hold" nodeType="afterGroup">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781319"/>
                                        </p:tgtEl>
                                        <p:attrNameLst>
                                          <p:attrName>style.visibility</p:attrName>
                                        </p:attrNameLst>
                                      </p:cBhvr>
                                      <p:to>
                                        <p:strVal val="visible"/>
                                      </p:to>
                                    </p:set>
                                    <p:animEffect transition="in" filter="wipe(down)">
                                      <p:cBhvr>
                                        <p:cTn id="112" dur="500"/>
                                        <p:tgtEl>
                                          <p:spTgt spid="781319"/>
                                        </p:tgtEl>
                                      </p:cBhvr>
                                    </p:animEffect>
                                  </p:childTnLst>
                                </p:cTn>
                              </p:par>
                            </p:childTnLst>
                          </p:cTn>
                        </p:par>
                        <p:par>
                          <p:cTn id="113" fill="hold" nodeType="afterGroup">
                            <p:stCondLst>
                              <p:cond delay="1500"/>
                            </p:stCondLst>
                            <p:childTnLst>
                              <p:par>
                                <p:cTn id="114" presetID="22" presetClass="entr" presetSubtype="8" fill="hold" nodeType="afterEffect">
                                  <p:stCondLst>
                                    <p:cond delay="0"/>
                                  </p:stCondLst>
                                  <p:childTnLst>
                                    <p:set>
                                      <p:cBhvr>
                                        <p:cTn id="115" dur="1" fill="hold">
                                          <p:stCondLst>
                                            <p:cond delay="0"/>
                                          </p:stCondLst>
                                        </p:cTn>
                                        <p:tgtEl>
                                          <p:spTgt spid="781331"/>
                                        </p:tgtEl>
                                        <p:attrNameLst>
                                          <p:attrName>style.visibility</p:attrName>
                                        </p:attrNameLst>
                                      </p:cBhvr>
                                      <p:to>
                                        <p:strVal val="visible"/>
                                      </p:to>
                                    </p:set>
                                    <p:animEffect transition="in" filter="wipe(left)">
                                      <p:cBhvr>
                                        <p:cTn id="116" dur="500"/>
                                        <p:tgtEl>
                                          <p:spTgt spid="78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animBg="1" autoUpdateAnimBg="0"/>
      <p:bldP spid="781316" grpId="0" animBg="1" autoUpdateAnimBg="0"/>
      <p:bldP spid="781317" grpId="0" animBg="1" autoUpdateAnimBg="0"/>
      <p:bldP spid="781318" grpId="0" animBg="1" autoUpdateAnimBg="0"/>
      <p:bldP spid="781319" grpId="0" animBg="1" autoUpdateAnimBg="0"/>
      <p:bldP spid="781320" grpId="0" animBg="1" autoUpdateAnimBg="0"/>
      <p:bldP spid="781321" grpId="0" animBg="1" autoUpdateAnimBg="0"/>
      <p:bldP spid="781322" grpId="0" animBg="1" autoUpdateAnimBg="0"/>
      <p:bldP spid="781323" grpId="0" animBg="1" autoUpdateAnimBg="0"/>
      <p:bldP spid="781327" grpId="0" animBg="1"/>
      <p:bldP spid="781328" grpId="0" animBg="1"/>
      <p:bldP spid="781335" grpId="0" autoUpdateAnimBg="0"/>
      <p:bldP spid="781336" grpId="0" autoUpdateAnimBg="0"/>
      <p:bldP spid="781337" grpId="0" autoUpdateAnimBg="0"/>
      <p:bldP spid="781338" grpId="0" autoUpdateAnimBg="0"/>
      <p:bldP spid="781339" grpId="0" autoUpdateAnimBg="0"/>
      <p:bldP spid="781340" grpId="0" autoUpdateAnimBg="0"/>
      <p:bldP spid="781341" grpId="0" autoUpdateAnimBg="0"/>
      <p:bldP spid="781342" grpId="0" autoUpdateAnimBg="0"/>
      <p:bldP spid="781343" grpId="0" animBg="1"/>
      <p:bldP spid="78134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9275" y="2565400"/>
            <a:ext cx="7983538" cy="3743325"/>
            <a:chOff x="346" y="1570"/>
            <a:chExt cx="4867" cy="2420"/>
          </a:xfrm>
        </p:grpSpPr>
        <p:sp>
          <p:nvSpPr>
            <p:cNvPr id="41989" name="Rectangle 3"/>
            <p:cNvSpPr>
              <a:spLocks noChangeArrowheads="1"/>
            </p:cNvSpPr>
            <p:nvPr/>
          </p:nvSpPr>
          <p:spPr bwMode="auto">
            <a:xfrm>
              <a:off x="346" y="1570"/>
              <a:ext cx="4852" cy="100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1990" name="Rectangle 4"/>
            <p:cNvSpPr>
              <a:spLocks noChangeArrowheads="1"/>
            </p:cNvSpPr>
            <p:nvPr/>
          </p:nvSpPr>
          <p:spPr bwMode="auto">
            <a:xfrm>
              <a:off x="360" y="3126"/>
              <a:ext cx="4853" cy="86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785413" name="Rectangle 5"/>
          <p:cNvSpPr>
            <a:spLocks noGrp="1" noChangeArrowheads="1"/>
          </p:cNvSpPr>
          <p:nvPr>
            <p:ph type="body" idx="1"/>
          </p:nvPr>
        </p:nvSpPr>
        <p:spPr>
          <a:xfrm>
            <a:off x="179388" y="1700213"/>
            <a:ext cx="8964612" cy="4968875"/>
          </a:xfrm>
        </p:spPr>
        <p:txBody>
          <a:bodyPr/>
          <a:lstStyle/>
          <a:p>
            <a:pPr marL="454025" indent="-454025" eaLnBrk="1" hangingPunct="1">
              <a:lnSpc>
                <a:spcPct val="110000"/>
              </a:lnSpc>
            </a:pPr>
            <a:r>
              <a:rPr lang="en-US" altLang="zh-CN" sz="2400" smtClean="0"/>
              <a:t>Write the ACL statements sequentially in global configuration mode.</a:t>
            </a:r>
          </a:p>
          <a:p>
            <a:pPr marL="857250" lvl="1" indent="-288925" eaLnBrk="1" hangingPunct="1">
              <a:lnSpc>
                <a:spcPct val="110000"/>
              </a:lnSpc>
              <a:buFont typeface="Wingdings" pitchFamily="2" charset="2"/>
              <a:buNone/>
            </a:pPr>
            <a:r>
              <a:rPr lang="en-US" altLang="zh-CN" sz="2400" smtClean="0">
                <a:latin typeface="Times New Roman" pitchFamily="18" charset="0"/>
              </a:rPr>
              <a:t>Router(config)#</a:t>
            </a:r>
            <a:r>
              <a:rPr lang="en-US" altLang="zh-CN" sz="2400" b="1" smtClean="0">
                <a:latin typeface="Times New Roman" pitchFamily="18" charset="0"/>
              </a:rPr>
              <a:t>access-list </a:t>
            </a:r>
            <a:r>
              <a:rPr lang="en-US" altLang="zh-CN" sz="2400" i="1" smtClean="0">
                <a:latin typeface="Times New Roman" pitchFamily="18" charset="0"/>
              </a:rPr>
              <a:t>access-list-number</a:t>
            </a:r>
            <a:r>
              <a:rPr lang="en-US" altLang="zh-CN" sz="2400" smtClean="0">
                <a:latin typeface="Times New Roman" pitchFamily="18" charset="0"/>
              </a:rPr>
              <a:t> </a:t>
            </a:r>
            <a:r>
              <a:rPr lang="en-US" altLang="zh-CN" sz="2400" b="1" smtClean="0">
                <a:latin typeface="Times New Roman" pitchFamily="18" charset="0"/>
              </a:rPr>
              <a:t>{permit/deny} </a:t>
            </a:r>
            <a:r>
              <a:rPr lang="en-US" altLang="zh-CN" sz="2400" i="1" smtClean="0">
                <a:latin typeface="Times New Roman" pitchFamily="18" charset="0"/>
              </a:rPr>
              <a:t>{test-conditions}</a:t>
            </a:r>
          </a:p>
          <a:p>
            <a:pPr marL="857250" lvl="1" indent="-288925" eaLnBrk="1" hangingPunct="1">
              <a:lnSpc>
                <a:spcPct val="120000"/>
              </a:lnSpc>
              <a:buFont typeface="Wingdings" pitchFamily="2" charset="2"/>
              <a:buNone/>
            </a:pPr>
            <a:r>
              <a:rPr lang="en-US" altLang="zh-CN" sz="2400" smtClean="0">
                <a:latin typeface="Times New Roman" pitchFamily="18" charset="0"/>
              </a:rPr>
              <a:t>Lab-D(config)#access-list 1 deny 192.5.5.10 0.0.0.0</a:t>
            </a:r>
            <a:endParaRPr lang="en-US" altLang="zh-CN" sz="2000" smtClean="0"/>
          </a:p>
          <a:p>
            <a:pPr marL="454025" indent="-454025" eaLnBrk="1" hangingPunct="1">
              <a:lnSpc>
                <a:spcPct val="130000"/>
              </a:lnSpc>
            </a:pPr>
            <a:r>
              <a:rPr lang="en-US" altLang="zh-CN" sz="2400" smtClean="0"/>
              <a:t>Group the ACL to one or more interfaces in interface configuration mode.</a:t>
            </a:r>
          </a:p>
          <a:p>
            <a:pPr marL="857250" lvl="1" indent="-288925" eaLnBrk="1" hangingPunct="1">
              <a:lnSpc>
                <a:spcPct val="110000"/>
              </a:lnSpc>
              <a:buFont typeface="Wingdings" pitchFamily="2" charset="2"/>
              <a:buNone/>
            </a:pPr>
            <a:r>
              <a:rPr lang="en-US" altLang="zh-CN" sz="2400" smtClean="0">
                <a:latin typeface="Times New Roman" pitchFamily="18" charset="0"/>
              </a:rPr>
              <a:t>Router(config-if)#{protocol} </a:t>
            </a:r>
            <a:r>
              <a:rPr lang="en-US" altLang="zh-CN" sz="2400" b="1" smtClean="0">
                <a:latin typeface="Times New Roman" pitchFamily="18" charset="0"/>
              </a:rPr>
              <a:t>access-group</a:t>
            </a:r>
            <a:r>
              <a:rPr lang="en-US" altLang="zh-CN" sz="2400" smtClean="0">
                <a:latin typeface="Times New Roman" pitchFamily="18" charset="0"/>
              </a:rPr>
              <a:t> </a:t>
            </a:r>
            <a:r>
              <a:rPr lang="en-US" altLang="zh-CN" sz="2400" i="1" smtClean="0">
                <a:latin typeface="Times New Roman" pitchFamily="18" charset="0"/>
              </a:rPr>
              <a:t>access-list-number </a:t>
            </a:r>
            <a:r>
              <a:rPr lang="en-US" altLang="zh-CN" sz="2400" b="1" smtClean="0">
                <a:latin typeface="Times New Roman" pitchFamily="18" charset="0"/>
              </a:rPr>
              <a:t>{in/out}</a:t>
            </a:r>
            <a:endParaRPr lang="en-US" altLang="zh-CN" sz="2400" i="1" smtClean="0">
              <a:latin typeface="Times New Roman" pitchFamily="18" charset="0"/>
            </a:endParaRPr>
          </a:p>
          <a:p>
            <a:pPr marL="857250" lvl="1" indent="-288925" eaLnBrk="1" hangingPunct="1">
              <a:lnSpc>
                <a:spcPct val="110000"/>
              </a:lnSpc>
              <a:buFont typeface="Wingdings" pitchFamily="2" charset="2"/>
              <a:buNone/>
            </a:pPr>
            <a:r>
              <a:rPr lang="en-US" altLang="zh-CN" sz="2400" smtClean="0">
                <a:latin typeface="Times New Roman" pitchFamily="18" charset="0"/>
              </a:rPr>
              <a:t>Lab-D(config-if)#ip access-group 1 out</a:t>
            </a:r>
          </a:p>
        </p:txBody>
      </p:sp>
      <p:sp>
        <p:nvSpPr>
          <p:cNvPr id="785414" name="Rectangle 6"/>
          <p:cNvSpPr>
            <a:spLocks noGrp="1" noChangeArrowheads="1"/>
          </p:cNvSpPr>
          <p:nvPr>
            <p:ph type="title"/>
          </p:nvPr>
        </p:nvSpPr>
        <p:spPr>
          <a:xfrm>
            <a:off x="250825" y="1125538"/>
            <a:ext cx="8610600" cy="407987"/>
          </a:xfrm>
        </p:spPr>
        <p:txBody>
          <a:bodyPr/>
          <a:lstStyle/>
          <a:p>
            <a:pPr eaLnBrk="1" hangingPunct="1"/>
            <a:r>
              <a:rPr lang="en-US" altLang="zh-CN" smtClean="0"/>
              <a:t>Two Basic Tasks (Standard ACL)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85414"/>
                                        </p:tgtEl>
                                        <p:attrNameLst>
                                          <p:attrName>style.visibility</p:attrName>
                                        </p:attrNameLst>
                                      </p:cBhvr>
                                      <p:to>
                                        <p:strVal val="visible"/>
                                      </p:to>
                                    </p:set>
                                    <p:animEffect transition="in" filter="slide(fromBottom)">
                                      <p:cBhvr>
                                        <p:cTn id="7" dur="500"/>
                                        <p:tgtEl>
                                          <p:spTgt spid="785414"/>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785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autoUpdateAnimBg="0"/>
      <p:bldP spid="78541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0825" y="304800"/>
            <a:ext cx="8893175" cy="1216025"/>
          </a:xfrm>
        </p:spPr>
        <p:txBody>
          <a:bodyPr/>
          <a:lstStyle/>
          <a:p>
            <a:pPr eaLnBrk="1" hangingPunct="1"/>
            <a:r>
              <a:rPr lang="en-US" altLang="zh-CN" sz="3600" smtClean="0"/>
              <a:t>The </a:t>
            </a:r>
            <a:r>
              <a:rPr lang="en-US" altLang="zh-CN" sz="3600" b="1" i="1" smtClean="0">
                <a:latin typeface="Courier New" pitchFamily="49" charset="0"/>
              </a:rPr>
              <a:t>access-list-number</a:t>
            </a:r>
            <a:r>
              <a:rPr lang="en-US" altLang="zh-CN" sz="3600" i="1" smtClean="0"/>
              <a:t> </a:t>
            </a:r>
            <a:r>
              <a:rPr lang="en-US" altLang="zh-CN" sz="3600" smtClean="0"/>
              <a:t>parameter</a:t>
            </a:r>
          </a:p>
        </p:txBody>
      </p:sp>
      <p:sp>
        <p:nvSpPr>
          <p:cNvPr id="43011" name="Rectangle 3"/>
          <p:cNvSpPr>
            <a:spLocks noGrp="1" noChangeArrowheads="1"/>
          </p:cNvSpPr>
          <p:nvPr>
            <p:ph type="body" idx="1"/>
          </p:nvPr>
        </p:nvSpPr>
        <p:spPr>
          <a:xfrm>
            <a:off x="323850" y="1752600"/>
            <a:ext cx="8569325" cy="1358900"/>
          </a:xfrm>
        </p:spPr>
        <p:txBody>
          <a:bodyPr/>
          <a:lstStyle/>
          <a:p>
            <a:pPr eaLnBrk="1" hangingPunct="1"/>
            <a:r>
              <a:rPr lang="en-US" altLang="zh-CN" sz="2400" smtClean="0"/>
              <a:t>ACLs come in many types.  The </a:t>
            </a:r>
            <a:r>
              <a:rPr lang="en-US" altLang="zh-CN" sz="2400" b="1" i="1" smtClean="0">
                <a:latin typeface="Courier New" pitchFamily="49" charset="0"/>
              </a:rPr>
              <a:t>access-list-number</a:t>
            </a:r>
            <a:r>
              <a:rPr lang="en-US" altLang="zh-CN" sz="2400" smtClean="0"/>
              <a:t> specifies what types.</a:t>
            </a:r>
          </a:p>
          <a:p>
            <a:pPr eaLnBrk="1" hangingPunct="1"/>
            <a:r>
              <a:rPr lang="en-US" altLang="zh-CN" sz="2400" smtClean="0"/>
              <a:t>The table below shows common access list types.</a:t>
            </a:r>
          </a:p>
        </p:txBody>
      </p:sp>
      <p:graphicFrame>
        <p:nvGraphicFramePr>
          <p:cNvPr id="787460" name="Group 4"/>
          <p:cNvGraphicFramePr>
            <a:graphicFrameLocks noGrp="1"/>
          </p:cNvGraphicFramePr>
          <p:nvPr/>
        </p:nvGraphicFramePr>
        <p:xfrm>
          <a:off x="1955800" y="3149600"/>
          <a:ext cx="5156200" cy="3413634"/>
        </p:xfrm>
        <a:graphic>
          <a:graphicData uri="http://schemas.openxmlformats.org/drawingml/2006/table">
            <a:tbl>
              <a:tblPr/>
              <a:tblGrid>
                <a:gridCol w="2362200">
                  <a:extLst>
                    <a:ext uri="{9D8B030D-6E8A-4147-A177-3AD203B41FA5}">
                      <a16:colId xmlns:a16="http://schemas.microsoft.com/office/drawing/2014/main" val="20000"/>
                    </a:ext>
                  </a:extLst>
                </a:gridCol>
                <a:gridCol w="2794000">
                  <a:extLst>
                    <a:ext uri="{9D8B030D-6E8A-4147-A177-3AD203B41FA5}">
                      <a16:colId xmlns:a16="http://schemas.microsoft.com/office/drawing/2014/main" val="20001"/>
                    </a:ext>
                  </a:extLst>
                </a:gridCol>
              </a:tblGrid>
              <a:tr h="48758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bg1"/>
                          </a:solidFill>
                          <a:effectLst/>
                          <a:latin typeface="Verdana" pitchFamily="34" charset="0"/>
                          <a:ea typeface="宋体" pitchFamily="2" charset="-122"/>
                        </a:rPr>
                        <a:t>ACL Type</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bg1"/>
                          </a:solidFill>
                          <a:effectLst/>
                          <a:latin typeface="Verdana" pitchFamily="34" charset="0"/>
                          <a:ea typeface="宋体" pitchFamily="2" charset="-122"/>
                        </a:rPr>
                        <a:t>ACL Number</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 Standard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1 to 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 Extended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100 to 199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AppleTalk</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600 to 699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IPX Standard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800 to 899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IPX Extended</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900 to 999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87589">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IPX SAP</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600" b="0" i="0" u="none" strike="noStrike" cap="none" normalizeH="0" baseline="0" smtClean="0">
                          <a:ln>
                            <a:noFill/>
                          </a:ln>
                          <a:solidFill>
                            <a:schemeClr val="tx1"/>
                          </a:solidFill>
                          <a:effectLst/>
                          <a:latin typeface="Tahoma" pitchFamily="34" charset="0"/>
                          <a:ea typeface="宋体" pitchFamily="2" charset="-122"/>
                        </a:rPr>
                        <a:t>1000 to 1099</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43038" name="Text Box 30"/>
          <p:cNvSpPr txBox="1">
            <a:spLocks noChangeArrowheads="1"/>
          </p:cNvSpPr>
          <p:nvPr/>
        </p:nvSpPr>
        <p:spPr bwMode="auto">
          <a:xfrm>
            <a:off x="0" y="6491288"/>
            <a:ext cx="9144000" cy="358775"/>
          </a:xfrm>
          <a:prstGeom prst="rect">
            <a:avLst/>
          </a:prstGeom>
          <a:solidFill>
            <a:schemeClr val="bg1"/>
          </a:solidFill>
          <a:ln w="38100">
            <a:solidFill>
              <a:srgbClr val="00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sz="1500">
                <a:solidFill>
                  <a:srgbClr val="000000"/>
                </a:solidFill>
                <a:latin typeface="Courier New" pitchFamily="49" charset="0"/>
              </a:rPr>
              <a:t>Router(config)#</a:t>
            </a:r>
            <a:r>
              <a:rPr lang="en-US" altLang="zh-CN" sz="1500" b="1">
                <a:solidFill>
                  <a:srgbClr val="000000"/>
                </a:solidFill>
                <a:latin typeface="Courier New" pitchFamily="49" charset="0"/>
              </a:rPr>
              <a:t>access-list </a:t>
            </a:r>
            <a:r>
              <a:rPr lang="en-US" altLang="zh-CN" sz="1500" b="1" i="1">
                <a:solidFill>
                  <a:schemeClr val="tx2"/>
                </a:solidFill>
                <a:latin typeface="Courier New" pitchFamily="49" charset="0"/>
              </a:rPr>
              <a:t>access-list-number</a:t>
            </a:r>
            <a:r>
              <a:rPr lang="en-US" altLang="zh-CN" sz="1500">
                <a:solidFill>
                  <a:srgbClr val="000000"/>
                </a:solidFill>
                <a:latin typeface="Courier New" pitchFamily="49" charset="0"/>
              </a:rPr>
              <a:t> </a:t>
            </a:r>
            <a:r>
              <a:rPr lang="en-US" altLang="zh-CN" sz="1500" b="1">
                <a:solidFill>
                  <a:srgbClr val="000000"/>
                </a:solidFill>
                <a:latin typeface="Courier New" pitchFamily="49" charset="0"/>
              </a:rPr>
              <a:t>{permit/deny}</a:t>
            </a:r>
            <a:r>
              <a:rPr lang="en-US" altLang="zh-CN" sz="1500" i="1">
                <a:solidFill>
                  <a:srgbClr val="000000"/>
                </a:solidFill>
                <a:latin typeface="Courier New" pitchFamily="49" charset="0"/>
              </a:rPr>
              <a:t>{test-conditions}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87460"/>
                                        </p:tgtEl>
                                        <p:attrNameLst>
                                          <p:attrName>style.visibility</p:attrName>
                                        </p:attrNameLst>
                                      </p:cBhvr>
                                      <p:to>
                                        <p:strVal val="visible"/>
                                      </p:to>
                                    </p:set>
                                    <p:animEffect transition="in" filter="wipe(up)">
                                      <p:cBhvr>
                                        <p:cTn id="7" dur="500"/>
                                        <p:tgtEl>
                                          <p:spTgt spid="78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The </a:t>
            </a:r>
            <a:r>
              <a:rPr lang="en-US" altLang="zh-CN" b="1" smtClean="0">
                <a:latin typeface="Courier New" pitchFamily="49" charset="0"/>
              </a:rPr>
              <a:t>permit/deny</a:t>
            </a:r>
            <a:r>
              <a:rPr lang="en-US" altLang="zh-CN" smtClean="0"/>
              <a:t> parameter</a:t>
            </a:r>
          </a:p>
        </p:txBody>
      </p:sp>
      <p:sp>
        <p:nvSpPr>
          <p:cNvPr id="44035" name="Rectangle 3"/>
          <p:cNvSpPr>
            <a:spLocks noGrp="1" noChangeArrowheads="1"/>
          </p:cNvSpPr>
          <p:nvPr>
            <p:ph type="body" idx="1"/>
          </p:nvPr>
        </p:nvSpPr>
        <p:spPr>
          <a:xfrm>
            <a:off x="566738" y="1916113"/>
            <a:ext cx="8001000" cy="4103687"/>
          </a:xfrm>
        </p:spPr>
        <p:txBody>
          <a:bodyPr/>
          <a:lstStyle/>
          <a:p>
            <a:pPr lvl="1" eaLnBrk="1" hangingPunct="1"/>
            <a:r>
              <a:rPr lang="en-US" altLang="zh-CN" smtClean="0"/>
              <a:t>After you</a:t>
            </a:r>
            <a:r>
              <a:rPr lang="en-US" altLang="zh-CN" smtClean="0">
                <a:latin typeface="Arial Narrow" pitchFamily="34" charset="0"/>
              </a:rPr>
              <a:t>’</a:t>
            </a:r>
            <a:r>
              <a:rPr lang="en-US" altLang="zh-CN" smtClean="0"/>
              <a:t>ve typed </a:t>
            </a:r>
            <a:r>
              <a:rPr lang="en-US" altLang="zh-CN" b="1" smtClean="0">
                <a:latin typeface="Courier New" pitchFamily="49" charset="0"/>
              </a:rPr>
              <a:t>access-list</a:t>
            </a:r>
            <a:r>
              <a:rPr lang="en-US" altLang="zh-CN" smtClean="0"/>
              <a:t> and chosen the correct </a:t>
            </a:r>
            <a:r>
              <a:rPr lang="en-US" altLang="zh-CN" b="1" i="1" smtClean="0">
                <a:latin typeface="Courier New" pitchFamily="49" charset="0"/>
              </a:rPr>
              <a:t>access-list-number</a:t>
            </a:r>
            <a:r>
              <a:rPr lang="en-US" altLang="zh-CN" smtClean="0"/>
              <a:t>, you type either </a:t>
            </a:r>
            <a:r>
              <a:rPr lang="en-US" altLang="zh-CN" b="1" smtClean="0">
                <a:latin typeface="Courier New" pitchFamily="49" charset="0"/>
              </a:rPr>
              <a:t>permit</a:t>
            </a:r>
            <a:r>
              <a:rPr lang="en-US" altLang="zh-CN" smtClean="0"/>
              <a:t> or </a:t>
            </a:r>
            <a:r>
              <a:rPr lang="en-US" altLang="zh-CN" b="1" smtClean="0">
                <a:latin typeface="Courier New" pitchFamily="49" charset="0"/>
              </a:rPr>
              <a:t>deny</a:t>
            </a:r>
            <a:r>
              <a:rPr lang="en-US" altLang="zh-CN" b="1" smtClean="0">
                <a:latin typeface="Tahoma" pitchFamily="34" charset="0"/>
              </a:rPr>
              <a:t> </a:t>
            </a:r>
            <a:r>
              <a:rPr lang="en-US" altLang="zh-CN" smtClean="0"/>
              <a:t>depending on the action you wish to take.</a:t>
            </a:r>
            <a:endParaRPr lang="en-US" altLang="zh-CN" b="1" smtClean="0"/>
          </a:p>
        </p:txBody>
      </p:sp>
      <p:grpSp>
        <p:nvGrpSpPr>
          <p:cNvPr id="2" name="Group 4"/>
          <p:cNvGrpSpPr>
            <a:grpSpLocks/>
          </p:cNvGrpSpPr>
          <p:nvPr/>
        </p:nvGrpSpPr>
        <p:grpSpPr bwMode="auto">
          <a:xfrm>
            <a:off x="2493963" y="3890963"/>
            <a:ext cx="4110037" cy="752475"/>
            <a:chOff x="1571" y="2451"/>
            <a:chExt cx="2589" cy="474"/>
          </a:xfrm>
        </p:grpSpPr>
        <p:sp>
          <p:nvSpPr>
            <p:cNvPr id="44038" name="Rectangle 5"/>
            <p:cNvSpPr>
              <a:spLocks noChangeArrowheads="1"/>
            </p:cNvSpPr>
            <p:nvPr/>
          </p:nvSpPr>
          <p:spPr bwMode="auto">
            <a:xfrm>
              <a:off x="1671" y="2451"/>
              <a:ext cx="936" cy="302"/>
            </a:xfrm>
            <a:prstGeom prst="rect">
              <a:avLst/>
            </a:prstGeom>
            <a:solidFill>
              <a:srgbClr val="FFFF00"/>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Permit</a:t>
              </a:r>
            </a:p>
          </p:txBody>
        </p:sp>
        <p:sp>
          <p:nvSpPr>
            <p:cNvPr id="44039" name="Rectangle 6"/>
            <p:cNvSpPr>
              <a:spLocks noChangeArrowheads="1"/>
            </p:cNvSpPr>
            <p:nvPr/>
          </p:nvSpPr>
          <p:spPr bwMode="auto">
            <a:xfrm>
              <a:off x="3091" y="2451"/>
              <a:ext cx="936" cy="302"/>
            </a:xfrm>
            <a:prstGeom prst="rect">
              <a:avLst/>
            </a:prstGeom>
            <a:solidFill>
              <a:srgbClr val="FFFF00"/>
            </a:solidFill>
            <a:ln w="38100">
              <a:solidFill>
                <a:srgbClr val="000000"/>
              </a:solidFill>
              <a:miter lim="800000"/>
              <a:headEnd/>
              <a:tailEnd/>
            </a:ln>
          </p:spPr>
          <p:txBody>
            <a:bodyPr anchor="ctr"/>
            <a:lstStyle/>
            <a:p>
              <a:pPr algn="ctr">
                <a:spcBef>
                  <a:spcPct val="50000"/>
                </a:spcBef>
              </a:pPr>
              <a:r>
                <a:rPr lang="en-US" altLang="zh-CN" b="1">
                  <a:solidFill>
                    <a:srgbClr val="000000"/>
                  </a:solidFill>
                  <a:latin typeface="Tahoma" pitchFamily="34" charset="0"/>
                </a:rPr>
                <a:t>Deny</a:t>
              </a:r>
            </a:p>
          </p:txBody>
        </p:sp>
        <p:sp>
          <p:nvSpPr>
            <p:cNvPr id="44040" name="Text Box 7"/>
            <p:cNvSpPr txBox="1">
              <a:spLocks noChangeArrowheads="1"/>
            </p:cNvSpPr>
            <p:nvPr/>
          </p:nvSpPr>
          <p:spPr bwMode="auto">
            <a:xfrm>
              <a:off x="2982" y="2752"/>
              <a:ext cx="11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ICMP Message</a:t>
              </a:r>
            </a:p>
          </p:txBody>
        </p:sp>
        <p:sp>
          <p:nvSpPr>
            <p:cNvPr id="44041" name="Text Box 8"/>
            <p:cNvSpPr txBox="1">
              <a:spLocks noChangeArrowheads="1"/>
            </p:cNvSpPr>
            <p:nvPr/>
          </p:nvSpPr>
          <p:spPr bwMode="auto">
            <a:xfrm>
              <a:off x="1571" y="2752"/>
              <a:ext cx="11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b="1">
                  <a:solidFill>
                    <a:srgbClr val="000000"/>
                  </a:solidFill>
                  <a:latin typeface="Tahoma" pitchFamily="34" charset="0"/>
                </a:rPr>
                <a:t>Forward Packet</a:t>
              </a:r>
            </a:p>
          </p:txBody>
        </p:sp>
      </p:grpSp>
      <p:sp>
        <p:nvSpPr>
          <p:cNvPr id="44037" name="Text Box 9"/>
          <p:cNvSpPr txBox="1">
            <a:spLocks noChangeArrowheads="1"/>
          </p:cNvSpPr>
          <p:nvPr/>
        </p:nvSpPr>
        <p:spPr bwMode="auto">
          <a:xfrm>
            <a:off x="0" y="6491288"/>
            <a:ext cx="9144000" cy="358775"/>
          </a:xfrm>
          <a:prstGeom prst="rect">
            <a:avLst/>
          </a:prstGeom>
          <a:solidFill>
            <a:schemeClr val="bg1"/>
          </a:solidFill>
          <a:ln w="38100">
            <a:solidFill>
              <a:srgbClr val="00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sz="1500">
                <a:solidFill>
                  <a:srgbClr val="000000"/>
                </a:solidFill>
                <a:latin typeface="Courier New" pitchFamily="49" charset="0"/>
              </a:rPr>
              <a:t>Router(config)#</a:t>
            </a:r>
            <a:r>
              <a:rPr lang="en-US" altLang="zh-CN" sz="1500" b="1">
                <a:solidFill>
                  <a:srgbClr val="000000"/>
                </a:solidFill>
                <a:latin typeface="Courier New" pitchFamily="49" charset="0"/>
              </a:rPr>
              <a:t>access-list </a:t>
            </a:r>
            <a:r>
              <a:rPr lang="en-US" altLang="zh-CN" sz="1500" i="1">
                <a:solidFill>
                  <a:srgbClr val="000000"/>
                </a:solidFill>
                <a:latin typeface="Courier New" pitchFamily="49" charset="0"/>
              </a:rPr>
              <a:t>access-list-number</a:t>
            </a:r>
            <a:r>
              <a:rPr lang="en-US" altLang="zh-CN" sz="1500">
                <a:solidFill>
                  <a:srgbClr val="000000"/>
                </a:solidFill>
                <a:latin typeface="Courier New" pitchFamily="49" charset="0"/>
              </a:rPr>
              <a:t> </a:t>
            </a:r>
            <a:r>
              <a:rPr lang="en-US" altLang="zh-CN" sz="1500" b="1">
                <a:solidFill>
                  <a:schemeClr val="tx2"/>
                </a:solidFill>
                <a:latin typeface="Courier New" pitchFamily="49" charset="0"/>
              </a:rPr>
              <a:t>{permit/deny}</a:t>
            </a:r>
            <a:r>
              <a:rPr lang="en-US" altLang="zh-CN" sz="1500" i="1">
                <a:solidFill>
                  <a:srgbClr val="000000"/>
                </a:solidFill>
                <a:latin typeface="Courier New" pitchFamily="49" charset="0"/>
              </a:rPr>
              <a:t>{test-conditions}</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74675" y="304800"/>
            <a:ext cx="8569325" cy="1216025"/>
          </a:xfrm>
        </p:spPr>
        <p:txBody>
          <a:bodyPr/>
          <a:lstStyle/>
          <a:p>
            <a:pPr eaLnBrk="1" hangingPunct="1"/>
            <a:r>
              <a:rPr lang="en-US" altLang="zh-CN" sz="3600" smtClean="0"/>
              <a:t>The </a:t>
            </a:r>
            <a:r>
              <a:rPr lang="en-US" altLang="zh-CN" sz="3600" b="1" i="1" smtClean="0">
                <a:latin typeface="Courier New" pitchFamily="49" charset="0"/>
              </a:rPr>
              <a:t>{test-conditions}</a:t>
            </a:r>
            <a:r>
              <a:rPr lang="en-US" altLang="zh-CN" sz="3600" i="1" smtClean="0"/>
              <a:t> </a:t>
            </a:r>
            <a:r>
              <a:rPr lang="en-US" altLang="zh-CN" sz="3600" smtClean="0"/>
              <a:t>parameter</a:t>
            </a:r>
          </a:p>
        </p:txBody>
      </p:sp>
      <p:sp>
        <p:nvSpPr>
          <p:cNvPr id="45059" name="Rectangle 3"/>
          <p:cNvSpPr>
            <a:spLocks noGrp="1" noChangeArrowheads="1"/>
          </p:cNvSpPr>
          <p:nvPr>
            <p:ph type="body" idx="1"/>
          </p:nvPr>
        </p:nvSpPr>
        <p:spPr>
          <a:xfrm>
            <a:off x="250825" y="1752600"/>
            <a:ext cx="8642350" cy="3138488"/>
          </a:xfrm>
        </p:spPr>
        <p:txBody>
          <a:bodyPr/>
          <a:lstStyle/>
          <a:p>
            <a:pPr eaLnBrk="1" hangingPunct="1"/>
            <a:r>
              <a:rPr lang="en-US" altLang="zh-CN" sz="2400" smtClean="0"/>
              <a:t>In the {test conditions} portion of the ACL, common to most access lists is the </a:t>
            </a:r>
            <a:r>
              <a:rPr lang="en-US" altLang="zh-CN" sz="2400" smtClean="0">
                <a:solidFill>
                  <a:schemeClr val="tx2"/>
                </a:solidFill>
              </a:rPr>
              <a:t>source address</a:t>
            </a:r>
            <a:r>
              <a:rPr lang="en-US" altLang="zh-CN" sz="2400" smtClean="0">
                <a:solidFill>
                  <a:schemeClr val="tx2"/>
                </a:solidFill>
                <a:latin typeface="Arial Narrow" pitchFamily="34" charset="0"/>
              </a:rPr>
              <a:t>’</a:t>
            </a:r>
            <a:r>
              <a:rPr lang="en-US" altLang="zh-CN" sz="2400" smtClean="0">
                <a:solidFill>
                  <a:schemeClr val="tx2"/>
                </a:solidFill>
              </a:rPr>
              <a:t> ip mask</a:t>
            </a:r>
            <a:r>
              <a:rPr lang="en-US" altLang="zh-CN" sz="2400" smtClean="0"/>
              <a:t> and </a:t>
            </a:r>
            <a:r>
              <a:rPr lang="en-US" altLang="zh-CN" sz="2400" smtClean="0">
                <a:solidFill>
                  <a:schemeClr val="tx2"/>
                </a:solidFill>
              </a:rPr>
              <a:t>wildcard mask</a:t>
            </a:r>
            <a:r>
              <a:rPr lang="en-US" altLang="zh-CN" sz="2400" smtClean="0"/>
              <a:t>.</a:t>
            </a:r>
          </a:p>
          <a:p>
            <a:pPr eaLnBrk="1" hangingPunct="1"/>
            <a:r>
              <a:rPr lang="en-US" altLang="zh-CN" sz="2400" smtClean="0"/>
              <a:t>The source address can be a subnet, a range of addresses, or a single host.  It is also referred to as the ip mask because the wildcard mask uses the source address to check bits.</a:t>
            </a:r>
          </a:p>
          <a:p>
            <a:pPr eaLnBrk="1" hangingPunct="1"/>
            <a:r>
              <a:rPr lang="en-US" altLang="zh-CN" sz="2400" smtClean="0"/>
              <a:t>The wildcard mask tells the router what bits to check.  </a:t>
            </a:r>
          </a:p>
        </p:txBody>
      </p:sp>
      <p:sp>
        <p:nvSpPr>
          <p:cNvPr id="45060" name="Text Box 4"/>
          <p:cNvSpPr txBox="1">
            <a:spLocks noChangeArrowheads="1"/>
          </p:cNvSpPr>
          <p:nvPr/>
        </p:nvSpPr>
        <p:spPr bwMode="auto">
          <a:xfrm>
            <a:off x="0" y="6491288"/>
            <a:ext cx="9144000" cy="358775"/>
          </a:xfrm>
          <a:prstGeom prst="rect">
            <a:avLst/>
          </a:prstGeom>
          <a:solidFill>
            <a:schemeClr val="bg1"/>
          </a:solidFill>
          <a:ln w="38100">
            <a:solidFill>
              <a:srgbClr val="00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spcBef>
                <a:spcPct val="50000"/>
              </a:spcBef>
            </a:pPr>
            <a:r>
              <a:rPr lang="en-US" altLang="zh-CN" sz="1500">
                <a:solidFill>
                  <a:srgbClr val="000000"/>
                </a:solidFill>
                <a:latin typeface="Courier New" pitchFamily="49" charset="0"/>
              </a:rPr>
              <a:t>Router(config)#</a:t>
            </a:r>
            <a:r>
              <a:rPr lang="en-US" altLang="zh-CN" sz="1500" b="1">
                <a:solidFill>
                  <a:srgbClr val="000000"/>
                </a:solidFill>
                <a:latin typeface="Courier New" pitchFamily="49" charset="0"/>
              </a:rPr>
              <a:t>access-list </a:t>
            </a:r>
            <a:r>
              <a:rPr lang="en-US" altLang="zh-CN" sz="1500" i="1">
                <a:solidFill>
                  <a:srgbClr val="000000"/>
                </a:solidFill>
                <a:latin typeface="Courier New" pitchFamily="49" charset="0"/>
              </a:rPr>
              <a:t>access-list-number</a:t>
            </a:r>
            <a:r>
              <a:rPr lang="en-US" altLang="zh-CN" sz="1500">
                <a:solidFill>
                  <a:srgbClr val="000000"/>
                </a:solidFill>
                <a:latin typeface="Courier New" pitchFamily="49" charset="0"/>
              </a:rPr>
              <a:t> </a:t>
            </a:r>
            <a:r>
              <a:rPr lang="en-US" altLang="zh-CN" sz="1500" b="1">
                <a:solidFill>
                  <a:srgbClr val="000000"/>
                </a:solidFill>
                <a:latin typeface="Courier New" pitchFamily="49" charset="0"/>
              </a:rPr>
              <a:t>{permit/deny}</a:t>
            </a:r>
            <a:r>
              <a:rPr lang="en-US" altLang="zh-CN" sz="1500" b="1" i="1">
                <a:solidFill>
                  <a:schemeClr val="tx2"/>
                </a:solidFill>
                <a:latin typeface="Courier New" pitchFamily="49" charset="0"/>
              </a:rPr>
              <a:t>{test-conditions}</a:t>
            </a:r>
          </a:p>
        </p:txBody>
      </p:sp>
      <p:sp>
        <p:nvSpPr>
          <p:cNvPr id="45061" name="Rectangle 5"/>
          <p:cNvSpPr>
            <a:spLocks noChangeArrowheads="1"/>
          </p:cNvSpPr>
          <p:nvPr/>
        </p:nvSpPr>
        <p:spPr bwMode="auto">
          <a:xfrm>
            <a:off x="960438" y="5646738"/>
            <a:ext cx="6469062" cy="708025"/>
          </a:xfrm>
          <a:prstGeom prst="rect">
            <a:avLst/>
          </a:prstGeom>
          <a:solidFill>
            <a:schemeClr val="bg1"/>
          </a:solidFill>
          <a:ln w="38100">
            <a:solidFill>
              <a:srgbClr val="000000"/>
            </a:solidFill>
            <a:miter lim="800000"/>
            <a:headEnd/>
            <a:tailEnd/>
          </a:ln>
        </p:spPr>
        <p:txBody>
          <a:bodyPr wrap="none" anchor="ctr"/>
          <a:lstStyle/>
          <a:p>
            <a:pPr algn="ctr">
              <a:spcBef>
                <a:spcPct val="50000"/>
              </a:spcBef>
            </a:pPr>
            <a:r>
              <a:rPr lang="en-US" altLang="zh-CN" b="1">
                <a:solidFill>
                  <a:srgbClr val="000000"/>
                </a:solidFill>
                <a:latin typeface="Tahoma" pitchFamily="34" charset="0"/>
              </a:rPr>
              <a:t>Lab-A(config)#access-list 1 deny  192.5.5.10  0.0.0.0</a:t>
            </a:r>
          </a:p>
        </p:txBody>
      </p:sp>
      <p:sp>
        <p:nvSpPr>
          <p:cNvPr id="45062" name="AutoShape 6"/>
          <p:cNvSpPr>
            <a:spLocks/>
          </p:cNvSpPr>
          <p:nvPr/>
        </p:nvSpPr>
        <p:spPr bwMode="auto">
          <a:xfrm rot="5400000">
            <a:off x="5553869" y="5188744"/>
            <a:ext cx="293688" cy="1098550"/>
          </a:xfrm>
          <a:prstGeom prst="leftBrace">
            <a:avLst>
              <a:gd name="adj1" fmla="val 31171"/>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3" name="Text Box 7"/>
          <p:cNvSpPr txBox="1">
            <a:spLocks noChangeArrowheads="1"/>
          </p:cNvSpPr>
          <p:nvPr/>
        </p:nvSpPr>
        <p:spPr bwMode="auto">
          <a:xfrm>
            <a:off x="4800600" y="5297488"/>
            <a:ext cx="173672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lnSpc>
                <a:spcPct val="25000"/>
              </a:lnSpc>
              <a:spcBef>
                <a:spcPct val="50000"/>
              </a:spcBef>
            </a:pPr>
            <a:r>
              <a:rPr lang="en-US" altLang="zh-CN" b="1">
                <a:solidFill>
                  <a:schemeClr val="tx2"/>
                </a:solidFill>
                <a:latin typeface="Tahoma" pitchFamily="34" charset="0"/>
              </a:rPr>
              <a:t>ip mask</a:t>
            </a:r>
          </a:p>
        </p:txBody>
      </p:sp>
      <p:sp>
        <p:nvSpPr>
          <p:cNvPr id="45064" name="AutoShape 8"/>
          <p:cNvSpPr>
            <a:spLocks/>
          </p:cNvSpPr>
          <p:nvPr/>
        </p:nvSpPr>
        <p:spPr bwMode="auto">
          <a:xfrm rot="5400000">
            <a:off x="6716713" y="5348287"/>
            <a:ext cx="293688" cy="779463"/>
          </a:xfrm>
          <a:prstGeom prst="leftBrace">
            <a:avLst>
              <a:gd name="adj1" fmla="val 22117"/>
              <a:gd name="adj2" fmla="val 50000"/>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5" name="Text Box 9"/>
          <p:cNvSpPr txBox="1">
            <a:spLocks noChangeArrowheads="1"/>
          </p:cNvSpPr>
          <p:nvPr/>
        </p:nvSpPr>
        <p:spPr bwMode="auto">
          <a:xfrm>
            <a:off x="5989638" y="5186363"/>
            <a:ext cx="1736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algn="ctr" eaLnBrk="1" hangingPunct="1">
              <a:lnSpc>
                <a:spcPct val="25000"/>
              </a:lnSpc>
              <a:spcBef>
                <a:spcPct val="50000"/>
              </a:spcBef>
            </a:pPr>
            <a:r>
              <a:rPr lang="en-US" altLang="zh-CN" b="1">
                <a:solidFill>
                  <a:schemeClr val="tx2"/>
                </a:solidFill>
                <a:latin typeface="Tahoma" pitchFamily="34" charset="0"/>
              </a:rPr>
              <a:t>wildcard</a:t>
            </a:r>
          </a:p>
          <a:p>
            <a:pPr algn="ctr" eaLnBrk="1" hangingPunct="1">
              <a:lnSpc>
                <a:spcPct val="25000"/>
              </a:lnSpc>
              <a:spcBef>
                <a:spcPct val="50000"/>
              </a:spcBef>
            </a:pPr>
            <a:r>
              <a:rPr lang="en-US" altLang="zh-CN" b="1">
                <a:solidFill>
                  <a:schemeClr val="tx2"/>
                </a:solidFill>
                <a:latin typeface="Tahoma" pitchFamily="34" charset="0"/>
              </a:rPr>
              <a:t>mask</a:t>
            </a:r>
          </a:p>
        </p:txBody>
      </p:sp>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100013" y="2000250"/>
            <a:ext cx="8824912" cy="2165350"/>
          </a:xfrm>
          <a:prstGeom prst="rect">
            <a:avLst/>
          </a:prstGeom>
          <a:solidFill>
            <a:srgbClr val="FFFF99"/>
          </a:solidFill>
          <a:ln w="9525">
            <a:solidFill>
              <a:schemeClr val="tx1"/>
            </a:solidFill>
            <a:prstDash val="dash"/>
            <a:miter lim="800000"/>
            <a:headEnd/>
            <a:tailEnd/>
          </a:ln>
        </p:spPr>
        <p:txBody>
          <a:bodyPr wrap="none" anchor="ctr"/>
          <a:lstStyle/>
          <a:p>
            <a:endParaRPr lang="zh-CN" altLang="en-US"/>
          </a:p>
        </p:txBody>
      </p:sp>
      <p:sp>
        <p:nvSpPr>
          <p:cNvPr id="15363" name="Rectangle 3"/>
          <p:cNvSpPr>
            <a:spLocks noGrp="1" noChangeArrowheads="1"/>
          </p:cNvSpPr>
          <p:nvPr>
            <p:ph type="title"/>
          </p:nvPr>
        </p:nvSpPr>
        <p:spPr>
          <a:xfrm>
            <a:off x="468313" y="692150"/>
            <a:ext cx="6856412" cy="768350"/>
          </a:xfrm>
        </p:spPr>
        <p:txBody>
          <a:bodyPr/>
          <a:lstStyle/>
          <a:p>
            <a:pPr eaLnBrk="1" hangingPunct="1"/>
            <a:r>
              <a:rPr lang="zh-CN" altLang="en-US" sz="3400" smtClean="0"/>
              <a:t>被动攻击和主动攻击 </a:t>
            </a:r>
          </a:p>
        </p:txBody>
      </p:sp>
      <p:sp>
        <p:nvSpPr>
          <p:cNvPr id="15364" name="Rectangle 4"/>
          <p:cNvSpPr>
            <a:spLocks noChangeArrowheads="1"/>
          </p:cNvSpPr>
          <p:nvPr/>
        </p:nvSpPr>
        <p:spPr bwMode="auto">
          <a:xfrm>
            <a:off x="2374900" y="3673475"/>
            <a:ext cx="6540500" cy="487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365" name="Line 5"/>
          <p:cNvSpPr>
            <a:spLocks noChangeShapeType="1"/>
          </p:cNvSpPr>
          <p:nvPr/>
        </p:nvSpPr>
        <p:spPr bwMode="auto">
          <a:xfrm>
            <a:off x="2838450" y="2751138"/>
            <a:ext cx="484188"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Oval 6"/>
          <p:cNvSpPr>
            <a:spLocks noChangeArrowheads="1"/>
          </p:cNvSpPr>
          <p:nvPr/>
        </p:nvSpPr>
        <p:spPr bwMode="auto">
          <a:xfrm>
            <a:off x="2600325" y="2611438"/>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67" name="Oval 7"/>
          <p:cNvSpPr>
            <a:spLocks noChangeArrowheads="1"/>
          </p:cNvSpPr>
          <p:nvPr/>
        </p:nvSpPr>
        <p:spPr bwMode="auto">
          <a:xfrm>
            <a:off x="3963988" y="2611438"/>
            <a:ext cx="263525" cy="279400"/>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68" name="Line 8"/>
          <p:cNvSpPr>
            <a:spLocks noChangeShapeType="1"/>
          </p:cNvSpPr>
          <p:nvPr/>
        </p:nvSpPr>
        <p:spPr bwMode="auto">
          <a:xfrm>
            <a:off x="3362325" y="2433638"/>
            <a:ext cx="0" cy="606425"/>
          </a:xfrm>
          <a:prstGeom prst="line">
            <a:avLst/>
          </a:prstGeom>
          <a:noFill/>
          <a:ln w="76200">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9" name="Oval 9"/>
          <p:cNvSpPr>
            <a:spLocks noChangeArrowheads="1"/>
          </p:cNvSpPr>
          <p:nvPr/>
        </p:nvSpPr>
        <p:spPr bwMode="auto">
          <a:xfrm>
            <a:off x="384175" y="2611438"/>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70" name="Oval 10"/>
          <p:cNvSpPr>
            <a:spLocks noChangeArrowheads="1"/>
          </p:cNvSpPr>
          <p:nvPr/>
        </p:nvSpPr>
        <p:spPr bwMode="auto">
          <a:xfrm>
            <a:off x="1749425" y="2611438"/>
            <a:ext cx="263525" cy="276225"/>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71" name="Line 11"/>
          <p:cNvSpPr>
            <a:spLocks noChangeShapeType="1"/>
          </p:cNvSpPr>
          <p:nvPr/>
        </p:nvSpPr>
        <p:spPr bwMode="auto">
          <a:xfrm>
            <a:off x="647700" y="2751138"/>
            <a:ext cx="1101725" cy="0"/>
          </a:xfrm>
          <a:prstGeom prst="line">
            <a:avLst/>
          </a:prstGeom>
          <a:noFill/>
          <a:ln w="28575">
            <a:solidFill>
              <a:srgbClr val="333399"/>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2" name="Arc 12"/>
          <p:cNvSpPr>
            <a:spLocks/>
          </p:cNvSpPr>
          <p:nvPr/>
        </p:nvSpPr>
        <p:spPr bwMode="auto">
          <a:xfrm>
            <a:off x="647700" y="2751138"/>
            <a:ext cx="568325" cy="395287"/>
          </a:xfrm>
          <a:custGeom>
            <a:avLst/>
            <a:gdLst>
              <a:gd name="T0" fmla="*/ 2147483647 w 21600"/>
              <a:gd name="T1" fmla="*/ 0 h 19891"/>
              <a:gd name="T2" fmla="*/ 2147483647 w 21600"/>
              <a:gd name="T3" fmla="*/ 2147483647 h 19891"/>
              <a:gd name="T4" fmla="*/ 0 w 21600"/>
              <a:gd name="T5" fmla="*/ 2147483647 h 19891"/>
              <a:gd name="T6" fmla="*/ 0 60000 65536"/>
              <a:gd name="T7" fmla="*/ 0 60000 65536"/>
              <a:gd name="T8" fmla="*/ 0 60000 65536"/>
              <a:gd name="T9" fmla="*/ 0 w 21600"/>
              <a:gd name="T10" fmla="*/ 0 h 19891"/>
              <a:gd name="T11" fmla="*/ 21600 w 21600"/>
              <a:gd name="T12" fmla="*/ 19891 h 19891"/>
            </a:gdLst>
            <a:ahLst/>
            <a:cxnLst>
              <a:cxn ang="T6">
                <a:pos x="T0" y="T1"/>
              </a:cxn>
              <a:cxn ang="T7">
                <a:pos x="T2" y="T3"/>
              </a:cxn>
              <a:cxn ang="T8">
                <a:pos x="T4" y="T5"/>
              </a:cxn>
            </a:cxnLst>
            <a:rect l="T9" t="T10" r="T11" b="T12"/>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chemeClr val="hlink"/>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3" name="Oval 13"/>
          <p:cNvSpPr>
            <a:spLocks noChangeArrowheads="1"/>
          </p:cNvSpPr>
          <p:nvPr/>
        </p:nvSpPr>
        <p:spPr bwMode="auto">
          <a:xfrm>
            <a:off x="1046163" y="3165475"/>
            <a:ext cx="393700" cy="231775"/>
          </a:xfrm>
          <a:prstGeom prst="ellipse">
            <a:avLst/>
          </a:prstGeom>
          <a:solidFill>
            <a:schemeClr val="hlink"/>
          </a:solidFill>
          <a:ln w="19050">
            <a:solidFill>
              <a:srgbClr val="333399"/>
            </a:solidFill>
            <a:round/>
            <a:headEnd type="none" w="sm" len="sm"/>
            <a:tailEnd type="none" w="sm" len="sm"/>
          </a:ln>
        </p:spPr>
        <p:txBody>
          <a:bodyPr wrap="none" anchor="ctr"/>
          <a:lstStyle/>
          <a:p>
            <a:endParaRPr lang="zh-CN" altLang="en-US"/>
          </a:p>
        </p:txBody>
      </p:sp>
      <p:sp>
        <p:nvSpPr>
          <p:cNvPr id="15374" name="Text Box 14"/>
          <p:cNvSpPr txBox="1">
            <a:spLocks noChangeArrowheads="1"/>
          </p:cNvSpPr>
          <p:nvPr/>
        </p:nvSpPr>
        <p:spPr bwMode="auto">
          <a:xfrm>
            <a:off x="1439863" y="31242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截获</a:t>
            </a:r>
          </a:p>
        </p:txBody>
      </p:sp>
      <p:sp>
        <p:nvSpPr>
          <p:cNvPr id="15375" name="Oval 15"/>
          <p:cNvSpPr>
            <a:spLocks noChangeArrowheads="1"/>
          </p:cNvSpPr>
          <p:nvPr/>
        </p:nvSpPr>
        <p:spPr bwMode="auto">
          <a:xfrm>
            <a:off x="4800600" y="26066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76" name="Oval 16"/>
          <p:cNvSpPr>
            <a:spLocks noChangeArrowheads="1"/>
          </p:cNvSpPr>
          <p:nvPr/>
        </p:nvSpPr>
        <p:spPr bwMode="auto">
          <a:xfrm>
            <a:off x="6165850" y="2606675"/>
            <a:ext cx="265113" cy="274638"/>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77" name="Arc 17"/>
          <p:cNvSpPr>
            <a:spLocks/>
          </p:cNvSpPr>
          <p:nvPr/>
        </p:nvSpPr>
        <p:spPr bwMode="auto">
          <a:xfrm>
            <a:off x="5064125" y="2730500"/>
            <a:ext cx="569913" cy="430213"/>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8" name="Oval 18"/>
          <p:cNvSpPr>
            <a:spLocks noChangeArrowheads="1"/>
          </p:cNvSpPr>
          <p:nvPr/>
        </p:nvSpPr>
        <p:spPr bwMode="auto">
          <a:xfrm>
            <a:off x="5462588" y="3160713"/>
            <a:ext cx="395287" cy="230187"/>
          </a:xfrm>
          <a:prstGeom prst="ellipse">
            <a:avLst/>
          </a:prstGeom>
          <a:solidFill>
            <a:schemeClr val="hlink"/>
          </a:solidFill>
          <a:ln w="19050">
            <a:solidFill>
              <a:srgbClr val="333399"/>
            </a:solidFill>
            <a:round/>
            <a:headEnd type="none" w="sm" len="sm"/>
            <a:tailEnd type="none" w="sm" len="sm"/>
          </a:ln>
        </p:spPr>
        <p:txBody>
          <a:bodyPr wrap="none" anchor="ctr"/>
          <a:lstStyle/>
          <a:p>
            <a:endParaRPr lang="zh-CN" altLang="en-US"/>
          </a:p>
        </p:txBody>
      </p:sp>
      <p:sp>
        <p:nvSpPr>
          <p:cNvPr id="15379" name="Arc 19"/>
          <p:cNvSpPr>
            <a:spLocks/>
          </p:cNvSpPr>
          <p:nvPr/>
        </p:nvSpPr>
        <p:spPr bwMode="auto">
          <a:xfrm flipH="1">
            <a:off x="5681663" y="2743200"/>
            <a:ext cx="484187" cy="428625"/>
          </a:xfrm>
          <a:custGeom>
            <a:avLst/>
            <a:gdLst>
              <a:gd name="T0" fmla="*/ 0 w 21548"/>
              <a:gd name="T1" fmla="*/ 0 h 21600"/>
              <a:gd name="T2" fmla="*/ 2147483647 w 21548"/>
              <a:gd name="T3" fmla="*/ 2147483647 h 21600"/>
              <a:gd name="T4" fmla="*/ 0 w 21548"/>
              <a:gd name="T5" fmla="*/ 2147483647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0" name="Text Box 20"/>
          <p:cNvSpPr txBox="1">
            <a:spLocks noChangeArrowheads="1"/>
          </p:cNvSpPr>
          <p:nvPr/>
        </p:nvSpPr>
        <p:spPr bwMode="auto">
          <a:xfrm>
            <a:off x="5857875" y="31178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篡改</a:t>
            </a:r>
          </a:p>
        </p:txBody>
      </p:sp>
      <p:sp>
        <p:nvSpPr>
          <p:cNvPr id="15381" name="Oval 21"/>
          <p:cNvSpPr>
            <a:spLocks noChangeArrowheads="1"/>
          </p:cNvSpPr>
          <p:nvPr/>
        </p:nvSpPr>
        <p:spPr bwMode="auto">
          <a:xfrm>
            <a:off x="7050088" y="26066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82" name="Arc 22"/>
          <p:cNvSpPr>
            <a:spLocks/>
          </p:cNvSpPr>
          <p:nvPr/>
        </p:nvSpPr>
        <p:spPr bwMode="auto">
          <a:xfrm flipH="1">
            <a:off x="7950200" y="2744788"/>
            <a:ext cx="484188" cy="450850"/>
          </a:xfrm>
          <a:custGeom>
            <a:avLst/>
            <a:gdLst>
              <a:gd name="T0" fmla="*/ 0 w 21548"/>
              <a:gd name="T1" fmla="*/ 0 h 21600"/>
              <a:gd name="T2" fmla="*/ 2147483647 w 21548"/>
              <a:gd name="T3" fmla="*/ 2147483647 h 21600"/>
              <a:gd name="T4" fmla="*/ 0 w 21548"/>
              <a:gd name="T5" fmla="*/ 2147483647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chemeClr val="hlink"/>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3" name="Text Box 23"/>
          <p:cNvSpPr txBox="1">
            <a:spLocks noChangeArrowheads="1"/>
          </p:cNvSpPr>
          <p:nvPr/>
        </p:nvSpPr>
        <p:spPr bwMode="auto">
          <a:xfrm>
            <a:off x="8124825" y="3117850"/>
            <a:ext cx="6921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伪造</a:t>
            </a:r>
          </a:p>
        </p:txBody>
      </p:sp>
      <p:sp>
        <p:nvSpPr>
          <p:cNvPr id="15384" name="Oval 24"/>
          <p:cNvSpPr>
            <a:spLocks noChangeArrowheads="1"/>
          </p:cNvSpPr>
          <p:nvPr/>
        </p:nvSpPr>
        <p:spPr bwMode="auto">
          <a:xfrm>
            <a:off x="8415338" y="2606675"/>
            <a:ext cx="263525" cy="274638"/>
          </a:xfrm>
          <a:prstGeom prst="ellipse">
            <a:avLst/>
          </a:prstGeom>
          <a:solidFill>
            <a:srgbClr val="99CCFF"/>
          </a:solidFill>
          <a:ln w="19050">
            <a:solidFill>
              <a:srgbClr val="333399"/>
            </a:solidFill>
            <a:round/>
            <a:headEnd type="none" w="sm" len="sm"/>
            <a:tailEnd type="none" w="sm" len="sm"/>
          </a:ln>
        </p:spPr>
        <p:txBody>
          <a:bodyPr wrap="none" anchor="ctr"/>
          <a:lstStyle/>
          <a:p>
            <a:endParaRPr lang="zh-CN" altLang="en-US"/>
          </a:p>
        </p:txBody>
      </p:sp>
      <p:sp>
        <p:nvSpPr>
          <p:cNvPr id="15385" name="Oval 25"/>
          <p:cNvSpPr>
            <a:spLocks noChangeArrowheads="1"/>
          </p:cNvSpPr>
          <p:nvPr/>
        </p:nvSpPr>
        <p:spPr bwMode="auto">
          <a:xfrm>
            <a:off x="7731125" y="3165475"/>
            <a:ext cx="393700" cy="228600"/>
          </a:xfrm>
          <a:prstGeom prst="ellipse">
            <a:avLst/>
          </a:prstGeom>
          <a:solidFill>
            <a:schemeClr val="hlink"/>
          </a:solidFill>
          <a:ln w="19050">
            <a:solidFill>
              <a:srgbClr val="333399"/>
            </a:solidFill>
            <a:round/>
            <a:headEnd type="none" w="sm" len="sm"/>
            <a:tailEnd type="none" w="sm" len="sm"/>
          </a:ln>
        </p:spPr>
        <p:txBody>
          <a:bodyPr wrap="none" anchor="ctr"/>
          <a:lstStyle/>
          <a:p>
            <a:endParaRPr lang="zh-CN" altLang="en-US"/>
          </a:p>
        </p:txBody>
      </p:sp>
      <p:sp>
        <p:nvSpPr>
          <p:cNvPr id="15386" name="Text Box 26"/>
          <p:cNvSpPr txBox="1">
            <a:spLocks noChangeArrowheads="1"/>
          </p:cNvSpPr>
          <p:nvPr/>
        </p:nvSpPr>
        <p:spPr bwMode="auto">
          <a:xfrm>
            <a:off x="3001963" y="31130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中断</a:t>
            </a:r>
          </a:p>
        </p:txBody>
      </p:sp>
      <p:sp>
        <p:nvSpPr>
          <p:cNvPr id="15387" name="Text Box 27"/>
          <p:cNvSpPr txBox="1">
            <a:spLocks noChangeArrowheads="1"/>
          </p:cNvSpPr>
          <p:nvPr/>
        </p:nvSpPr>
        <p:spPr bwMode="auto">
          <a:xfrm>
            <a:off x="547688" y="36766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被动攻击</a:t>
            </a:r>
          </a:p>
        </p:txBody>
      </p:sp>
      <p:sp>
        <p:nvSpPr>
          <p:cNvPr id="15388" name="Text Box 28"/>
          <p:cNvSpPr txBox="1">
            <a:spLocks noChangeArrowheads="1"/>
          </p:cNvSpPr>
          <p:nvPr/>
        </p:nvSpPr>
        <p:spPr bwMode="auto">
          <a:xfrm>
            <a:off x="4824413" y="3678238"/>
            <a:ext cx="161925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主  动  攻  击</a:t>
            </a:r>
          </a:p>
        </p:txBody>
      </p:sp>
      <p:sp>
        <p:nvSpPr>
          <p:cNvPr id="15389" name="Text Box 29"/>
          <p:cNvSpPr txBox="1">
            <a:spLocks noChangeArrowheads="1"/>
          </p:cNvSpPr>
          <p:nvPr/>
        </p:nvSpPr>
        <p:spPr bwMode="auto">
          <a:xfrm>
            <a:off x="8067675"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目的站</a:t>
            </a:r>
          </a:p>
        </p:txBody>
      </p:sp>
      <p:sp>
        <p:nvSpPr>
          <p:cNvPr id="15390" name="Text Box 30"/>
          <p:cNvSpPr txBox="1">
            <a:spLocks noChangeArrowheads="1"/>
          </p:cNvSpPr>
          <p:nvPr/>
        </p:nvSpPr>
        <p:spPr bwMode="auto">
          <a:xfrm>
            <a:off x="6842125"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源站</a:t>
            </a:r>
          </a:p>
        </p:txBody>
      </p:sp>
      <p:sp>
        <p:nvSpPr>
          <p:cNvPr id="15391" name="Text Box 31"/>
          <p:cNvSpPr txBox="1">
            <a:spLocks noChangeArrowheads="1"/>
          </p:cNvSpPr>
          <p:nvPr/>
        </p:nvSpPr>
        <p:spPr bwMode="auto">
          <a:xfrm>
            <a:off x="4714875"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源站</a:t>
            </a:r>
          </a:p>
        </p:txBody>
      </p:sp>
      <p:sp>
        <p:nvSpPr>
          <p:cNvPr id="15392" name="Text Box 32"/>
          <p:cNvSpPr txBox="1">
            <a:spLocks noChangeArrowheads="1"/>
          </p:cNvSpPr>
          <p:nvPr/>
        </p:nvSpPr>
        <p:spPr bwMode="auto">
          <a:xfrm>
            <a:off x="2506663"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源站</a:t>
            </a:r>
          </a:p>
        </p:txBody>
      </p:sp>
      <p:sp>
        <p:nvSpPr>
          <p:cNvPr id="15393" name="Text Box 33"/>
          <p:cNvSpPr txBox="1">
            <a:spLocks noChangeArrowheads="1"/>
          </p:cNvSpPr>
          <p:nvPr/>
        </p:nvSpPr>
        <p:spPr bwMode="auto">
          <a:xfrm>
            <a:off x="215900" y="203041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源站</a:t>
            </a:r>
          </a:p>
        </p:txBody>
      </p:sp>
      <p:sp>
        <p:nvSpPr>
          <p:cNvPr id="15394" name="Text Box 34"/>
          <p:cNvSpPr txBox="1">
            <a:spLocks noChangeArrowheads="1"/>
          </p:cNvSpPr>
          <p:nvPr/>
        </p:nvSpPr>
        <p:spPr bwMode="auto">
          <a:xfrm>
            <a:off x="5859463"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目的站</a:t>
            </a:r>
          </a:p>
        </p:txBody>
      </p:sp>
      <p:sp>
        <p:nvSpPr>
          <p:cNvPr id="15395" name="Text Box 35"/>
          <p:cNvSpPr txBox="1">
            <a:spLocks noChangeArrowheads="1"/>
          </p:cNvSpPr>
          <p:nvPr/>
        </p:nvSpPr>
        <p:spPr bwMode="auto">
          <a:xfrm>
            <a:off x="3651250"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目的站</a:t>
            </a:r>
          </a:p>
        </p:txBody>
      </p:sp>
      <p:sp>
        <p:nvSpPr>
          <p:cNvPr id="15396" name="Text Box 36"/>
          <p:cNvSpPr txBox="1">
            <a:spLocks noChangeArrowheads="1"/>
          </p:cNvSpPr>
          <p:nvPr/>
        </p:nvSpPr>
        <p:spPr bwMode="auto">
          <a:xfrm>
            <a:off x="1443038" y="203041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spAutoFit/>
          </a:bodyPr>
          <a:lstStyle>
            <a:lvl1pPr defTabSz="762000" eaLnBrk="0" hangingPunct="0">
              <a:defRPr>
                <a:solidFill>
                  <a:schemeClr val="tx1"/>
                </a:solidFill>
                <a:latin typeface="Verdana" pitchFamily="34" charset="0"/>
                <a:ea typeface="宋体" charset="-122"/>
              </a:defRPr>
            </a:lvl1pPr>
            <a:lvl2pPr marL="742950" indent="-285750" defTabSz="762000" eaLnBrk="0" hangingPunct="0">
              <a:defRPr>
                <a:solidFill>
                  <a:schemeClr val="tx1"/>
                </a:solidFill>
                <a:latin typeface="Verdana" pitchFamily="34" charset="0"/>
                <a:ea typeface="宋体" charset="-122"/>
              </a:defRPr>
            </a:lvl2pPr>
            <a:lvl3pPr marL="1143000" indent="-228600" defTabSz="762000" eaLnBrk="0" hangingPunct="0">
              <a:defRPr>
                <a:solidFill>
                  <a:schemeClr val="tx1"/>
                </a:solidFill>
                <a:latin typeface="Verdana" pitchFamily="34" charset="0"/>
                <a:ea typeface="宋体" charset="-122"/>
              </a:defRPr>
            </a:lvl3pPr>
            <a:lvl4pPr marL="1600200" indent="-228600" defTabSz="762000" eaLnBrk="0" hangingPunct="0">
              <a:defRPr>
                <a:solidFill>
                  <a:schemeClr val="tx1"/>
                </a:solidFill>
                <a:latin typeface="Verdana" pitchFamily="34" charset="0"/>
                <a:ea typeface="宋体" charset="-122"/>
              </a:defRPr>
            </a:lvl4pPr>
            <a:lvl5pPr marL="2057400" indent="-228600" defTabSz="762000" eaLnBrk="0" hangingPunct="0">
              <a:defRPr>
                <a:solidFill>
                  <a:schemeClr val="tx1"/>
                </a:solidFill>
                <a:latin typeface="Verdana" pitchFamily="34" charset="0"/>
                <a:ea typeface="宋体" charset="-122"/>
              </a:defRPr>
            </a:lvl5pPr>
            <a:lvl6pPr marL="2514600" indent="-228600" defTabSz="762000" eaLnBrk="0" fontAlgn="base" hangingPunct="0">
              <a:spcBef>
                <a:spcPct val="0"/>
              </a:spcBef>
              <a:spcAft>
                <a:spcPct val="0"/>
              </a:spcAft>
              <a:defRPr>
                <a:solidFill>
                  <a:schemeClr val="tx1"/>
                </a:solidFill>
                <a:latin typeface="Verdana" pitchFamily="34" charset="0"/>
                <a:ea typeface="宋体" charset="-122"/>
              </a:defRPr>
            </a:lvl6pPr>
            <a:lvl7pPr marL="2971800" indent="-228600" defTabSz="762000" eaLnBrk="0" fontAlgn="base" hangingPunct="0">
              <a:spcBef>
                <a:spcPct val="0"/>
              </a:spcBef>
              <a:spcAft>
                <a:spcPct val="0"/>
              </a:spcAft>
              <a:defRPr>
                <a:solidFill>
                  <a:schemeClr val="tx1"/>
                </a:solidFill>
                <a:latin typeface="Verdana" pitchFamily="34" charset="0"/>
                <a:ea typeface="宋体" charset="-122"/>
              </a:defRPr>
            </a:lvl7pPr>
            <a:lvl8pPr marL="3429000" indent="-228600" defTabSz="762000" eaLnBrk="0" fontAlgn="base" hangingPunct="0">
              <a:spcBef>
                <a:spcPct val="0"/>
              </a:spcBef>
              <a:spcAft>
                <a:spcPct val="0"/>
              </a:spcAft>
              <a:defRPr>
                <a:solidFill>
                  <a:schemeClr val="tx1"/>
                </a:solidFill>
                <a:latin typeface="Verdana" pitchFamily="34" charset="0"/>
                <a:ea typeface="宋体" charset="-122"/>
              </a:defRPr>
            </a:lvl8pPr>
            <a:lvl9pPr marL="3886200" indent="-228600" defTabSz="762000" eaLnBrk="0" fontAlgn="base" hangingPunct="0">
              <a:spcBef>
                <a:spcPct val="0"/>
              </a:spcBef>
              <a:spcAft>
                <a:spcPct val="0"/>
              </a:spcAft>
              <a:defRPr>
                <a:solidFill>
                  <a:schemeClr val="tx1"/>
                </a:solidFill>
                <a:latin typeface="Verdana" pitchFamily="34" charset="0"/>
                <a:ea typeface="宋体" charset="-122"/>
              </a:defRPr>
            </a:lvl9pPr>
          </a:lstStyle>
          <a:p>
            <a:r>
              <a:rPr kumimoji="1" lang="zh-CN" altLang="en-US" sz="2000">
                <a:solidFill>
                  <a:srgbClr val="333399"/>
                </a:solidFill>
                <a:latin typeface="Arial" charset="0"/>
                <a:ea typeface="黑体" pitchFamily="2" charset="-122"/>
              </a:rPr>
              <a:t>目的站</a:t>
            </a:r>
          </a:p>
        </p:txBody>
      </p:sp>
      <p:sp>
        <p:nvSpPr>
          <p:cNvPr id="15397" name="Line 37"/>
          <p:cNvSpPr>
            <a:spLocks noChangeShapeType="1"/>
          </p:cNvSpPr>
          <p:nvPr/>
        </p:nvSpPr>
        <p:spPr bwMode="auto">
          <a:xfrm>
            <a:off x="100013" y="3646488"/>
            <a:ext cx="8824912"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8" name="Line 38"/>
          <p:cNvSpPr>
            <a:spLocks noChangeShapeType="1"/>
          </p:cNvSpPr>
          <p:nvPr/>
        </p:nvSpPr>
        <p:spPr bwMode="auto">
          <a:xfrm>
            <a:off x="2374900" y="2000250"/>
            <a:ext cx="0" cy="21653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9" name="Line 39"/>
          <p:cNvSpPr>
            <a:spLocks noChangeShapeType="1"/>
          </p:cNvSpPr>
          <p:nvPr/>
        </p:nvSpPr>
        <p:spPr bwMode="auto">
          <a:xfrm>
            <a:off x="4557713" y="2000250"/>
            <a:ext cx="0" cy="1646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0" name="Line 40"/>
          <p:cNvSpPr>
            <a:spLocks noChangeShapeType="1"/>
          </p:cNvSpPr>
          <p:nvPr/>
        </p:nvSpPr>
        <p:spPr bwMode="auto">
          <a:xfrm>
            <a:off x="6832600" y="2000250"/>
            <a:ext cx="0" cy="164623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矩形 40"/>
          <p:cNvSpPr/>
          <p:nvPr/>
        </p:nvSpPr>
        <p:spPr>
          <a:xfrm>
            <a:off x="214313" y="4429125"/>
            <a:ext cx="8929687" cy="1816100"/>
          </a:xfrm>
          <a:prstGeom prst="rect">
            <a:avLst/>
          </a:prstGeom>
        </p:spPr>
        <p:txBody>
          <a:bodyPr>
            <a:spAutoFit/>
          </a:bodyPr>
          <a:lstStyle/>
          <a:p>
            <a:pPr>
              <a:lnSpc>
                <a:spcPct val="200000"/>
              </a:lnSpc>
              <a:buClr>
                <a:schemeClr val="accent6"/>
              </a:buClr>
              <a:buFont typeface="Wingdings" pitchFamily="2" charset="2"/>
              <a:buChar char="p"/>
              <a:defRPr/>
            </a:pPr>
            <a:r>
              <a:rPr lang="zh-CN" altLang="en-US" sz="2800" dirty="0">
                <a:ea typeface="宋体" pitchFamily="2" charset="-122"/>
              </a:rPr>
              <a:t> 截获信息的攻击称为</a:t>
            </a:r>
            <a:r>
              <a:rPr lang="zh-CN" altLang="en-US" sz="2800" dirty="0">
                <a:solidFill>
                  <a:schemeClr val="hlink"/>
                </a:solidFill>
                <a:ea typeface="宋体" pitchFamily="2" charset="-122"/>
              </a:rPr>
              <a:t>被动攻击</a:t>
            </a:r>
            <a:endParaRPr lang="en-US" altLang="zh-CN" sz="2800" dirty="0">
              <a:ea typeface="宋体" pitchFamily="2" charset="-122"/>
            </a:endParaRPr>
          </a:p>
          <a:p>
            <a:pPr>
              <a:lnSpc>
                <a:spcPct val="200000"/>
              </a:lnSpc>
              <a:buClr>
                <a:schemeClr val="accent6"/>
              </a:buClr>
              <a:buFont typeface="Wingdings" pitchFamily="2" charset="2"/>
              <a:buChar char="p"/>
              <a:defRPr/>
            </a:pPr>
            <a:r>
              <a:rPr lang="zh-CN" altLang="en-US" sz="2800" dirty="0">
                <a:ea typeface="宋体" pitchFamily="2" charset="-122"/>
              </a:rPr>
              <a:t> 更改信息和拒绝用户使用资源的攻击称为</a:t>
            </a:r>
            <a:r>
              <a:rPr lang="zh-CN" altLang="en-US" sz="2800" dirty="0">
                <a:solidFill>
                  <a:schemeClr val="hlink"/>
                </a:solidFill>
                <a:ea typeface="宋体" pitchFamily="2" charset="-122"/>
              </a:rPr>
              <a:t>主动攻击</a:t>
            </a:r>
            <a:r>
              <a:rPr lang="zh-CN" altLang="en-US" sz="2800" dirty="0">
                <a:ea typeface="宋体" pitchFamily="2" charset="-122"/>
              </a:rPr>
              <a:t>。</a:t>
            </a:r>
          </a:p>
        </p:txBody>
      </p:sp>
    </p:spTree>
  </p:cSld>
  <p:clrMapOvr>
    <a:masterClrMapping/>
  </p:clrMapOvr>
  <p:transition>
    <p:blinds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mtClean="0"/>
              <a:t>The Wildcard Mask</a:t>
            </a:r>
          </a:p>
        </p:txBody>
      </p:sp>
      <p:sp>
        <p:nvSpPr>
          <p:cNvPr id="46083" name="Rectangle 3"/>
          <p:cNvSpPr>
            <a:spLocks noGrp="1" noChangeArrowheads="1"/>
          </p:cNvSpPr>
          <p:nvPr>
            <p:ph type="body" idx="1"/>
          </p:nvPr>
        </p:nvSpPr>
        <p:spPr>
          <a:xfrm>
            <a:off x="566738" y="1752600"/>
            <a:ext cx="8362950" cy="4267200"/>
          </a:xfrm>
        </p:spPr>
        <p:txBody>
          <a:bodyPr/>
          <a:lstStyle/>
          <a:p>
            <a:pPr eaLnBrk="1" hangingPunct="1">
              <a:lnSpc>
                <a:spcPct val="90000"/>
              </a:lnSpc>
            </a:pPr>
            <a:r>
              <a:rPr lang="en-US" altLang="zh-CN" sz="2400" smtClean="0"/>
              <a:t>A wildcard mask is written to tell the router what bits in the address to match and what bits to ignore.</a:t>
            </a:r>
          </a:p>
          <a:p>
            <a:pPr lvl="1" eaLnBrk="1" hangingPunct="1">
              <a:lnSpc>
                <a:spcPct val="90000"/>
              </a:lnSpc>
            </a:pPr>
            <a:r>
              <a:rPr lang="en-US" altLang="zh-CN" sz="2400" smtClean="0"/>
              <a:t>A </a:t>
            </a:r>
            <a:r>
              <a:rPr lang="en-US" altLang="zh-CN" sz="2400" smtClean="0">
                <a:latin typeface="Arial Narrow" pitchFamily="34" charset="0"/>
              </a:rPr>
              <a:t>“</a:t>
            </a:r>
            <a:r>
              <a:rPr lang="en-US" altLang="zh-CN" sz="2400" smtClean="0"/>
              <a:t>0</a:t>
            </a:r>
            <a:r>
              <a:rPr lang="en-US" altLang="zh-CN" sz="2400" smtClean="0">
                <a:latin typeface="Arial Narrow" pitchFamily="34" charset="0"/>
              </a:rPr>
              <a:t>”</a:t>
            </a:r>
            <a:r>
              <a:rPr lang="en-US" altLang="zh-CN" sz="2400" smtClean="0"/>
              <a:t> bit means check this bit position</a:t>
            </a:r>
          </a:p>
          <a:p>
            <a:pPr lvl="1" eaLnBrk="1" hangingPunct="1">
              <a:lnSpc>
                <a:spcPct val="90000"/>
              </a:lnSpc>
            </a:pPr>
            <a:r>
              <a:rPr lang="en-US" altLang="zh-CN" sz="2400" smtClean="0"/>
              <a:t>A </a:t>
            </a:r>
            <a:r>
              <a:rPr lang="en-US" altLang="zh-CN" sz="2400" smtClean="0">
                <a:latin typeface="Arial Narrow" pitchFamily="34" charset="0"/>
              </a:rPr>
              <a:t>“</a:t>
            </a:r>
            <a:r>
              <a:rPr lang="en-US" altLang="zh-CN" sz="2400" smtClean="0"/>
              <a:t>1</a:t>
            </a:r>
            <a:r>
              <a:rPr lang="en-US" altLang="zh-CN" sz="2400" smtClean="0">
                <a:latin typeface="Arial Narrow" pitchFamily="34" charset="0"/>
              </a:rPr>
              <a:t>”</a:t>
            </a:r>
            <a:r>
              <a:rPr lang="en-US" altLang="zh-CN" sz="2400" smtClean="0"/>
              <a:t> means ignore this bit position</a:t>
            </a:r>
          </a:p>
          <a:p>
            <a:pPr eaLnBrk="1" hangingPunct="1">
              <a:lnSpc>
                <a:spcPct val="90000"/>
              </a:lnSpc>
            </a:pPr>
            <a:r>
              <a:rPr lang="en-US" altLang="zh-CN" sz="2400" smtClean="0"/>
              <a:t>Our previous example of 192.5.5.10  0.0.0.0 can be rewritten in binary as:</a:t>
            </a:r>
          </a:p>
          <a:p>
            <a:pPr lvl="1" eaLnBrk="1" hangingPunct="1">
              <a:lnSpc>
                <a:spcPct val="90000"/>
              </a:lnSpc>
              <a:buFont typeface="Wingdings" pitchFamily="2" charset="2"/>
              <a:buNone/>
            </a:pPr>
            <a:r>
              <a:rPr lang="en-US" altLang="zh-CN" sz="2400" smtClean="0"/>
              <a:t>11000000.00000101.00000101.00001010 (Source address)</a:t>
            </a:r>
          </a:p>
          <a:p>
            <a:pPr lvl="1" eaLnBrk="1" hangingPunct="1">
              <a:lnSpc>
                <a:spcPct val="90000"/>
              </a:lnSpc>
              <a:buFont typeface="Wingdings" pitchFamily="2" charset="2"/>
              <a:buNone/>
            </a:pPr>
            <a:r>
              <a:rPr lang="en-US" altLang="zh-CN" sz="2400" smtClean="0"/>
              <a:t>00000000.00000000.00000000.00000000 (Wildcard mask)</a:t>
            </a:r>
          </a:p>
          <a:p>
            <a:pPr lvl="1" eaLnBrk="1" hangingPunct="1">
              <a:lnSpc>
                <a:spcPct val="90000"/>
              </a:lnSpc>
            </a:pPr>
            <a:endParaRPr lang="en-US" altLang="zh-CN" sz="2400" smtClean="0"/>
          </a:p>
        </p:txBody>
      </p:sp>
    </p:spTree>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pPr eaLnBrk="1" hangingPunct="1"/>
            <a:r>
              <a:rPr lang="en-US" altLang="zh-CN" smtClean="0"/>
              <a:t>Masking Practice</a:t>
            </a:r>
          </a:p>
        </p:txBody>
      </p:sp>
      <p:sp>
        <p:nvSpPr>
          <p:cNvPr id="795651" name="Rectangle 3"/>
          <p:cNvSpPr>
            <a:spLocks noGrp="1" noChangeArrowheads="1"/>
          </p:cNvSpPr>
          <p:nvPr>
            <p:ph type="body" idx="1"/>
          </p:nvPr>
        </p:nvSpPr>
        <p:spPr>
          <a:xfrm>
            <a:off x="566738" y="1752600"/>
            <a:ext cx="8397875" cy="4267200"/>
          </a:xfrm>
        </p:spPr>
        <p:txBody>
          <a:bodyPr/>
          <a:lstStyle/>
          <a:p>
            <a:pPr eaLnBrk="1" hangingPunct="1">
              <a:lnSpc>
                <a:spcPct val="130000"/>
              </a:lnSpc>
            </a:pPr>
            <a:r>
              <a:rPr lang="en-US" altLang="zh-CN" sz="2400" smtClean="0"/>
              <a:t>Write an ip mask and wildcard mask to check for all hosts on the network: 192.5.5.0  255.255.255.0</a:t>
            </a:r>
          </a:p>
          <a:p>
            <a:pPr eaLnBrk="1" hangingPunct="1">
              <a:lnSpc>
                <a:spcPct val="130000"/>
              </a:lnSpc>
            </a:pPr>
            <a:r>
              <a:rPr lang="en-US" altLang="zh-CN" sz="2400" smtClean="0"/>
              <a:t>Answer: 192.5.5.0  0.0.0.255</a:t>
            </a:r>
          </a:p>
          <a:p>
            <a:pPr lvl="1" eaLnBrk="1" hangingPunct="1">
              <a:lnSpc>
                <a:spcPct val="130000"/>
              </a:lnSpc>
            </a:pPr>
            <a:r>
              <a:rPr lang="en-US" altLang="zh-CN" sz="2400" smtClean="0"/>
              <a:t>Notice that this wildcard mask is a mirror image of the default subnet mask for a Class C address.</a:t>
            </a:r>
          </a:p>
          <a:p>
            <a:pPr lvl="1" eaLnBrk="1" hangingPunct="1">
              <a:lnSpc>
                <a:spcPct val="130000"/>
              </a:lnSpc>
            </a:pPr>
            <a:r>
              <a:rPr lang="en-US" altLang="zh-CN" sz="2400" u="sng" smtClean="0"/>
              <a:t>WARNING</a:t>
            </a:r>
            <a:r>
              <a:rPr lang="en-US" altLang="zh-CN" sz="2400" smtClean="0"/>
              <a:t>: This is a helpful rule only when looking at whole networks or subnets.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95650"/>
                                        </p:tgtEl>
                                        <p:attrNameLst>
                                          <p:attrName>style.visibility</p:attrName>
                                        </p:attrNameLst>
                                      </p:cBhvr>
                                      <p:to>
                                        <p:strVal val="visible"/>
                                      </p:to>
                                    </p:set>
                                    <p:animEffect transition="in" filter="slide(fromBottom)">
                                      <p:cBhvr>
                                        <p:cTn id="7" dur="500"/>
                                        <p:tgtEl>
                                          <p:spTgt spid="795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95651">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95651">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95651">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95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0" grpId="0" autoUpdateAnimBg="0"/>
      <p:bldP spid="795651"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t>Masking Practice</a:t>
            </a:r>
          </a:p>
        </p:txBody>
      </p:sp>
      <p:sp>
        <p:nvSpPr>
          <p:cNvPr id="797699" name="Rectangle 3"/>
          <p:cNvSpPr>
            <a:spLocks noGrp="1" noChangeArrowheads="1"/>
          </p:cNvSpPr>
          <p:nvPr>
            <p:ph type="body" idx="1"/>
          </p:nvPr>
        </p:nvSpPr>
        <p:spPr>
          <a:xfrm>
            <a:off x="228600" y="1665288"/>
            <a:ext cx="8602663" cy="4932362"/>
          </a:xfrm>
        </p:spPr>
        <p:txBody>
          <a:bodyPr/>
          <a:lstStyle/>
          <a:p>
            <a:pPr eaLnBrk="1" hangingPunct="1"/>
            <a:r>
              <a:rPr lang="en-US" altLang="zh-CN" sz="2400" smtClean="0"/>
              <a:t>Write an ip mask and wildcard mask to check for all hosts in the subnet: 192.5.5.32  255.255.255.224</a:t>
            </a:r>
          </a:p>
          <a:p>
            <a:pPr lvl="1" eaLnBrk="1" hangingPunct="1"/>
            <a:r>
              <a:rPr lang="en-US" altLang="zh-CN" sz="2400" smtClean="0"/>
              <a:t>If you answered 192.5.5.32  0.0.0.31  YOU</a:t>
            </a:r>
            <a:r>
              <a:rPr lang="en-US" altLang="zh-CN" sz="2400" smtClean="0">
                <a:latin typeface="Arial Narrow" pitchFamily="34" charset="0"/>
              </a:rPr>
              <a:t>’</a:t>
            </a:r>
            <a:r>
              <a:rPr lang="en-US" altLang="zh-CN" sz="2400" smtClean="0"/>
              <a:t>RE RIGHT!!</a:t>
            </a:r>
          </a:p>
          <a:p>
            <a:pPr lvl="1" eaLnBrk="1" hangingPunct="1"/>
            <a:r>
              <a:rPr lang="en-US" altLang="zh-CN" sz="2400" smtClean="0"/>
              <a:t>0.0.0.31 is the mirror image of  255.255.255.224</a:t>
            </a:r>
          </a:p>
          <a:p>
            <a:pPr lvl="1" eaLnBrk="1" hangingPunct="1"/>
            <a:r>
              <a:rPr lang="en-US" altLang="zh-CN" sz="2400" smtClean="0"/>
              <a:t>Let</a:t>
            </a:r>
            <a:r>
              <a:rPr lang="en-US" altLang="zh-CN" sz="2400" smtClean="0">
                <a:latin typeface="Arial Narrow" pitchFamily="34" charset="0"/>
              </a:rPr>
              <a:t>’</a:t>
            </a:r>
            <a:r>
              <a:rPr lang="en-US" altLang="zh-CN" sz="2400" smtClean="0"/>
              <a:t>s look at both in binary:</a:t>
            </a:r>
          </a:p>
          <a:p>
            <a:pPr lvl="2" eaLnBrk="1" hangingPunct="1"/>
            <a:r>
              <a:rPr lang="en-US" altLang="zh-CN" sz="2400" smtClean="0">
                <a:solidFill>
                  <a:schemeClr val="tx2"/>
                </a:solidFill>
              </a:rPr>
              <a:t>11111111.11111111.11111111.111</a:t>
            </a:r>
            <a:r>
              <a:rPr lang="en-US" altLang="zh-CN" sz="2400" smtClean="0"/>
              <a:t>00000 (255.255.255.224)</a:t>
            </a:r>
          </a:p>
          <a:p>
            <a:pPr lvl="2" eaLnBrk="1" hangingPunct="1"/>
            <a:r>
              <a:rPr lang="en-US" altLang="zh-CN" sz="2400" smtClean="0"/>
              <a:t>00000000.00000000.00000000.000</a:t>
            </a:r>
            <a:r>
              <a:rPr lang="en-US" altLang="zh-CN" sz="2400" smtClean="0">
                <a:solidFill>
                  <a:schemeClr val="tx2"/>
                </a:solidFill>
              </a:rPr>
              <a:t>11111</a:t>
            </a:r>
            <a:r>
              <a:rPr lang="en-US" altLang="zh-CN" sz="2400" smtClean="0"/>
              <a:t> (0.0.0.31)</a:t>
            </a:r>
          </a:p>
          <a:p>
            <a:pPr lvl="2" eaLnBrk="1" hangingPunct="1">
              <a:lnSpc>
                <a:spcPct val="110000"/>
              </a:lnSpc>
            </a:pPr>
            <a:endParaRPr lang="en-US"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7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7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7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9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97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699" grpId="0" build="p" bldLvl="3"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Time Savers: the </a:t>
            </a:r>
            <a:r>
              <a:rPr lang="en-US" altLang="zh-CN" b="1" smtClean="0">
                <a:latin typeface="Courier New" pitchFamily="49" charset="0"/>
              </a:rPr>
              <a:t>any</a:t>
            </a:r>
            <a:r>
              <a:rPr lang="en-US" altLang="zh-CN" smtClean="0"/>
              <a:t> command</a:t>
            </a:r>
          </a:p>
        </p:txBody>
      </p:sp>
      <p:sp>
        <p:nvSpPr>
          <p:cNvPr id="49155" name="Rectangle 3"/>
          <p:cNvSpPr>
            <a:spLocks noGrp="1" noChangeArrowheads="1"/>
          </p:cNvSpPr>
          <p:nvPr>
            <p:ph type="body" idx="1"/>
          </p:nvPr>
        </p:nvSpPr>
        <p:spPr>
          <a:xfrm>
            <a:off x="-38100" y="1700213"/>
            <a:ext cx="8915400" cy="5180012"/>
          </a:xfrm>
        </p:spPr>
        <p:txBody>
          <a:bodyPr/>
          <a:lstStyle/>
          <a:p>
            <a:pPr lvl="1" eaLnBrk="1" hangingPunct="1">
              <a:lnSpc>
                <a:spcPct val="80000"/>
              </a:lnSpc>
            </a:pPr>
            <a:r>
              <a:rPr lang="en-US" altLang="zh-CN" sz="2400" smtClean="0"/>
              <a:t>Since ACLs have an implicit </a:t>
            </a:r>
            <a:r>
              <a:rPr lang="en-US" altLang="zh-CN" sz="2400" smtClean="0">
                <a:latin typeface="Arial Narrow" pitchFamily="34" charset="0"/>
              </a:rPr>
              <a:t>“</a:t>
            </a:r>
            <a:r>
              <a:rPr lang="en-US" altLang="zh-CN" sz="2400" smtClean="0"/>
              <a:t>deny any</a:t>
            </a:r>
            <a:r>
              <a:rPr lang="en-US" altLang="zh-CN" sz="2400" smtClean="0">
                <a:latin typeface="Arial Narrow" pitchFamily="34" charset="0"/>
              </a:rPr>
              <a:t>”</a:t>
            </a:r>
            <a:r>
              <a:rPr lang="en-US" altLang="zh-CN" sz="2400" smtClean="0"/>
              <a:t> statement at the end, you must write statements to permit others through.</a:t>
            </a:r>
          </a:p>
          <a:p>
            <a:pPr lvl="1" eaLnBrk="1" hangingPunct="1">
              <a:lnSpc>
                <a:spcPct val="80000"/>
              </a:lnSpc>
            </a:pPr>
            <a:r>
              <a:rPr lang="en-US" altLang="zh-CN" sz="2400" smtClean="0"/>
              <a:t>Using our previous example, if the students are denied access and all others are allowed, you would write two statements:</a:t>
            </a:r>
          </a:p>
          <a:p>
            <a:pPr lvl="2" eaLnBrk="1" hangingPunct="1">
              <a:lnSpc>
                <a:spcPct val="80000"/>
              </a:lnSpc>
            </a:pPr>
            <a:r>
              <a:rPr lang="en-US" altLang="zh-CN" sz="2400" b="1" smtClean="0">
                <a:latin typeface="Courier New" pitchFamily="49" charset="0"/>
              </a:rPr>
              <a:t>Lab-A(config)#access-list 1 deny 192.5.5.0 0.0.0.127</a:t>
            </a:r>
          </a:p>
          <a:p>
            <a:pPr lvl="2" eaLnBrk="1" hangingPunct="1">
              <a:lnSpc>
                <a:spcPct val="80000"/>
              </a:lnSpc>
            </a:pPr>
            <a:r>
              <a:rPr lang="en-US" altLang="zh-CN" sz="2400" b="1" smtClean="0">
                <a:latin typeface="Courier New" pitchFamily="49" charset="0"/>
              </a:rPr>
              <a:t>Lab-A(config)#access-list 1 permit 0.0.0.0 255.255.255.255 </a:t>
            </a:r>
            <a:endParaRPr lang="en-US" altLang="zh-CN" sz="2400" b="1" smtClean="0"/>
          </a:p>
          <a:p>
            <a:pPr lvl="1" eaLnBrk="1" hangingPunct="1">
              <a:lnSpc>
                <a:spcPct val="80000"/>
              </a:lnSpc>
            </a:pPr>
            <a:r>
              <a:rPr lang="en-US" altLang="zh-CN" sz="2400" smtClean="0"/>
              <a:t>Since the last statement is commonly used to override the </a:t>
            </a:r>
            <a:r>
              <a:rPr lang="en-US" altLang="zh-CN" sz="2400" smtClean="0">
                <a:latin typeface="Arial Narrow" pitchFamily="34" charset="0"/>
              </a:rPr>
              <a:t>“</a:t>
            </a:r>
            <a:r>
              <a:rPr lang="en-US" altLang="zh-CN" sz="2400" smtClean="0"/>
              <a:t>deny any,</a:t>
            </a:r>
            <a:r>
              <a:rPr lang="en-US" altLang="zh-CN" sz="2400" smtClean="0">
                <a:latin typeface="Arial Narrow" pitchFamily="34" charset="0"/>
              </a:rPr>
              <a:t>”</a:t>
            </a:r>
            <a:r>
              <a:rPr lang="en-US" altLang="zh-CN" sz="2400" smtClean="0"/>
              <a:t> Cisco gives you an option--the </a:t>
            </a:r>
            <a:r>
              <a:rPr lang="en-US" altLang="zh-CN" sz="2400" b="1" smtClean="0">
                <a:latin typeface="Courier New" pitchFamily="49" charset="0"/>
              </a:rPr>
              <a:t>any</a:t>
            </a:r>
            <a:r>
              <a:rPr lang="en-US" altLang="zh-CN" sz="2400" b="1" smtClean="0"/>
              <a:t> </a:t>
            </a:r>
            <a:r>
              <a:rPr lang="en-US" altLang="zh-CN" sz="2400" smtClean="0"/>
              <a:t>command:</a:t>
            </a:r>
          </a:p>
          <a:p>
            <a:pPr lvl="2" eaLnBrk="1" hangingPunct="1">
              <a:lnSpc>
                <a:spcPct val="80000"/>
              </a:lnSpc>
            </a:pPr>
            <a:r>
              <a:rPr lang="en-US" altLang="zh-CN" sz="2400" b="1" smtClean="0">
                <a:latin typeface="Courier New" pitchFamily="49" charset="0"/>
              </a:rPr>
              <a:t>Lab-A(config)#access-list 1 permit any</a:t>
            </a:r>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74675" y="304800"/>
            <a:ext cx="8461375" cy="1216025"/>
          </a:xfrm>
        </p:spPr>
        <p:txBody>
          <a:bodyPr/>
          <a:lstStyle/>
          <a:p>
            <a:pPr eaLnBrk="1" hangingPunct="1"/>
            <a:r>
              <a:rPr lang="en-US" altLang="zh-CN" smtClean="0"/>
              <a:t>Time Savers: the </a:t>
            </a:r>
            <a:r>
              <a:rPr lang="en-US" altLang="zh-CN" b="1" smtClean="0">
                <a:latin typeface="Courier New" pitchFamily="49" charset="0"/>
              </a:rPr>
              <a:t>host</a:t>
            </a:r>
            <a:r>
              <a:rPr lang="en-US" altLang="zh-CN" smtClean="0"/>
              <a:t> command</a:t>
            </a:r>
          </a:p>
        </p:txBody>
      </p:sp>
      <p:sp>
        <p:nvSpPr>
          <p:cNvPr id="50179" name="Rectangle 3"/>
          <p:cNvSpPr>
            <a:spLocks noGrp="1" noChangeArrowheads="1"/>
          </p:cNvSpPr>
          <p:nvPr>
            <p:ph type="body" idx="1"/>
          </p:nvPr>
        </p:nvSpPr>
        <p:spPr/>
        <p:txBody>
          <a:bodyPr/>
          <a:lstStyle/>
          <a:p>
            <a:pPr eaLnBrk="1" hangingPunct="1">
              <a:lnSpc>
                <a:spcPct val="90000"/>
              </a:lnSpc>
            </a:pPr>
            <a:r>
              <a:rPr lang="en-US" altLang="zh-CN" smtClean="0"/>
              <a:t>Many times, a network administrator will need to write an ACL to permit a particular host (or deny a host).  The statement can be written in two ways.  Either...</a:t>
            </a:r>
          </a:p>
          <a:p>
            <a:pPr lvl="1" eaLnBrk="1" hangingPunct="1">
              <a:lnSpc>
                <a:spcPct val="90000"/>
              </a:lnSpc>
            </a:pPr>
            <a:r>
              <a:rPr lang="en-US" altLang="zh-CN" b="1" smtClean="0">
                <a:latin typeface="Courier New" pitchFamily="49" charset="0"/>
              </a:rPr>
              <a:t>Lab-A(config)#access-list 1 permit 192.5.5.10 0.0.0.0</a:t>
            </a:r>
          </a:p>
          <a:p>
            <a:pPr eaLnBrk="1" hangingPunct="1">
              <a:lnSpc>
                <a:spcPct val="90000"/>
              </a:lnSpc>
            </a:pPr>
            <a:r>
              <a:rPr lang="en-US" altLang="zh-CN" smtClean="0"/>
              <a:t>or...</a:t>
            </a:r>
          </a:p>
          <a:p>
            <a:pPr lvl="1" eaLnBrk="1" hangingPunct="1">
              <a:lnSpc>
                <a:spcPct val="90000"/>
              </a:lnSpc>
            </a:pPr>
            <a:r>
              <a:rPr lang="en-US" altLang="zh-CN" b="1" smtClean="0">
                <a:latin typeface="Courier New" pitchFamily="49" charset="0"/>
              </a:rPr>
              <a:t>Lab-A(config)#access-list 1 permit host 192.5.5.10</a:t>
            </a:r>
          </a:p>
        </p:txBody>
      </p:sp>
    </p:spTree>
  </p:cSld>
  <p:clrMapOvr>
    <a:masterClrMapping/>
  </p:clrMapOvr>
  <p:transition>
    <p:blinds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74675" y="304800"/>
            <a:ext cx="8318500" cy="1216025"/>
          </a:xfrm>
        </p:spPr>
        <p:txBody>
          <a:bodyPr/>
          <a:lstStyle/>
          <a:p>
            <a:pPr eaLnBrk="1" hangingPunct="1"/>
            <a:r>
              <a:rPr lang="en-US" altLang="zh-CN" sz="3400" smtClean="0"/>
              <a:t>Correct Placement of Standard ACLs</a:t>
            </a:r>
          </a:p>
        </p:txBody>
      </p:sp>
      <p:sp>
        <p:nvSpPr>
          <p:cNvPr id="51203" name="Rectangle 3"/>
          <p:cNvSpPr>
            <a:spLocks noGrp="1" noChangeArrowheads="1"/>
          </p:cNvSpPr>
          <p:nvPr>
            <p:ph type="body" idx="1"/>
          </p:nvPr>
        </p:nvSpPr>
        <p:spPr>
          <a:xfrm>
            <a:off x="0" y="1670050"/>
            <a:ext cx="9144000" cy="2486025"/>
          </a:xfrm>
        </p:spPr>
        <p:txBody>
          <a:bodyPr/>
          <a:lstStyle/>
          <a:p>
            <a:pPr lvl="1" eaLnBrk="1" hangingPunct="1"/>
            <a:r>
              <a:rPr lang="en-US" altLang="zh-CN" sz="2000" smtClean="0"/>
              <a:t>Standard ACLs do not have a destination parameter.  Therefore, you place standard ACLs as close to the destination as possible.</a:t>
            </a:r>
          </a:p>
          <a:p>
            <a:pPr lvl="1" eaLnBrk="1" hangingPunct="1"/>
            <a:r>
              <a:rPr lang="en-US" altLang="zh-CN" sz="2000" smtClean="0"/>
              <a:t>To see why, ask yourself what would happen to </a:t>
            </a:r>
            <a:r>
              <a:rPr lang="en-US" altLang="zh-CN" sz="2000" u="sng" smtClean="0"/>
              <a:t>all</a:t>
            </a:r>
            <a:r>
              <a:rPr lang="en-US" altLang="zh-CN" sz="2000" smtClean="0"/>
              <a:t> ip traffic if you placed a </a:t>
            </a:r>
            <a:r>
              <a:rPr lang="en-US" altLang="zh-CN" sz="2000" smtClean="0">
                <a:latin typeface="Arial Narrow" pitchFamily="34" charset="0"/>
              </a:rPr>
              <a:t>“</a:t>
            </a:r>
            <a:r>
              <a:rPr lang="en-US" altLang="zh-CN" sz="2000" smtClean="0"/>
              <a:t>deny 192.5.5.0  0.0.0.255</a:t>
            </a:r>
            <a:r>
              <a:rPr lang="en-US" altLang="zh-CN" sz="2000" smtClean="0">
                <a:latin typeface="Arial Narrow" pitchFamily="34" charset="0"/>
              </a:rPr>
              <a:t>”</a:t>
            </a:r>
            <a:r>
              <a:rPr lang="en-US" altLang="zh-CN" sz="2000" smtClean="0"/>
              <a:t> statement on Lab-A</a:t>
            </a:r>
            <a:r>
              <a:rPr lang="en-US" altLang="zh-CN" sz="2000" smtClean="0">
                <a:latin typeface="Arial Narrow" pitchFamily="34" charset="0"/>
              </a:rPr>
              <a:t>’</a:t>
            </a:r>
            <a:r>
              <a:rPr lang="en-US" altLang="zh-CN" sz="2000" smtClean="0"/>
              <a:t>s E0?</a:t>
            </a:r>
          </a:p>
        </p:txBody>
      </p:sp>
      <p:pic>
        <p:nvPicPr>
          <p:cNvPr id="512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3357563"/>
            <a:ext cx="61849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74675" y="304800"/>
            <a:ext cx="8569325" cy="1216025"/>
          </a:xfrm>
        </p:spPr>
        <p:txBody>
          <a:bodyPr/>
          <a:lstStyle/>
          <a:p>
            <a:pPr eaLnBrk="1" hangingPunct="1"/>
            <a:r>
              <a:rPr lang="en-US" altLang="zh-CN" sz="3400" smtClean="0"/>
              <a:t>Correct Placement of Standard ACLs</a:t>
            </a:r>
          </a:p>
        </p:txBody>
      </p:sp>
      <p:sp>
        <p:nvSpPr>
          <p:cNvPr id="52227" name="Rectangle 3"/>
          <p:cNvSpPr>
            <a:spLocks noGrp="1" noChangeArrowheads="1"/>
          </p:cNvSpPr>
          <p:nvPr>
            <p:ph type="body" idx="1"/>
          </p:nvPr>
        </p:nvSpPr>
        <p:spPr/>
        <p:txBody>
          <a:bodyPr/>
          <a:lstStyle/>
          <a:p>
            <a:pPr eaLnBrk="1" hangingPunct="1"/>
            <a:endParaRPr lang="zh-CN" altLang="zh-CN" smtClean="0"/>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8925"/>
            <a:ext cx="9144000" cy="497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Extended ACL Overview</a:t>
            </a:r>
          </a:p>
        </p:txBody>
      </p:sp>
      <p:sp>
        <p:nvSpPr>
          <p:cNvPr id="53251" name="Rectangle 3"/>
          <p:cNvSpPr>
            <a:spLocks noGrp="1" noChangeArrowheads="1"/>
          </p:cNvSpPr>
          <p:nvPr>
            <p:ph type="body" idx="1"/>
          </p:nvPr>
        </p:nvSpPr>
        <p:spPr>
          <a:xfrm>
            <a:off x="527050" y="1635125"/>
            <a:ext cx="8326438" cy="4267200"/>
          </a:xfrm>
        </p:spPr>
        <p:txBody>
          <a:bodyPr/>
          <a:lstStyle/>
          <a:p>
            <a:pPr eaLnBrk="1" hangingPunct="1">
              <a:lnSpc>
                <a:spcPct val="90000"/>
              </a:lnSpc>
            </a:pPr>
            <a:r>
              <a:rPr lang="en-US" altLang="zh-CN" sz="2000" smtClean="0"/>
              <a:t>Extended ACLs are numbered from 100 - 199 and </a:t>
            </a:r>
            <a:r>
              <a:rPr lang="en-US" altLang="zh-CN" sz="2000" smtClean="0">
                <a:latin typeface="Arial Narrow" pitchFamily="34" charset="0"/>
              </a:rPr>
              <a:t>“</a:t>
            </a:r>
            <a:r>
              <a:rPr lang="en-US" altLang="zh-CN" sz="2000" smtClean="0"/>
              <a:t>extend</a:t>
            </a:r>
            <a:r>
              <a:rPr lang="en-US" altLang="zh-CN" sz="2000" smtClean="0">
                <a:latin typeface="Arial Narrow" pitchFamily="34" charset="0"/>
              </a:rPr>
              <a:t>”</a:t>
            </a:r>
            <a:r>
              <a:rPr lang="en-US" altLang="zh-CN" sz="2000" smtClean="0"/>
              <a:t> the capabilities of the standard ACL.</a:t>
            </a:r>
          </a:p>
          <a:p>
            <a:pPr eaLnBrk="1" hangingPunct="1">
              <a:lnSpc>
                <a:spcPct val="90000"/>
              </a:lnSpc>
            </a:pPr>
            <a:r>
              <a:rPr lang="en-US" altLang="zh-CN" sz="2000" smtClean="0"/>
              <a:t>Extensions include the ability to filter traffic based on...</a:t>
            </a:r>
          </a:p>
          <a:p>
            <a:pPr lvl="1" eaLnBrk="1" hangingPunct="1">
              <a:lnSpc>
                <a:spcPct val="90000"/>
              </a:lnSpc>
            </a:pPr>
            <a:r>
              <a:rPr lang="en-US" altLang="zh-CN" sz="2000" b="1" smtClean="0">
                <a:solidFill>
                  <a:srgbClr val="7261B1"/>
                </a:solidFill>
              </a:rPr>
              <a:t>destination address</a:t>
            </a:r>
          </a:p>
          <a:p>
            <a:pPr lvl="1" eaLnBrk="1" hangingPunct="1">
              <a:lnSpc>
                <a:spcPct val="90000"/>
              </a:lnSpc>
            </a:pPr>
            <a:r>
              <a:rPr lang="en-US" altLang="zh-CN" sz="2000" b="1" smtClean="0">
                <a:solidFill>
                  <a:srgbClr val="7261B1"/>
                </a:solidFill>
              </a:rPr>
              <a:t>portions of the ip protocol</a:t>
            </a:r>
          </a:p>
          <a:p>
            <a:pPr lvl="2" eaLnBrk="1" hangingPunct="1">
              <a:lnSpc>
                <a:spcPct val="90000"/>
              </a:lnSpc>
            </a:pPr>
            <a:r>
              <a:rPr lang="en-US" altLang="zh-CN" sz="2000" smtClean="0"/>
              <a:t>You can write statements to deny only protocols such as </a:t>
            </a:r>
            <a:r>
              <a:rPr lang="en-US" altLang="zh-CN" sz="2000" smtClean="0">
                <a:latin typeface="Arial Narrow" pitchFamily="34" charset="0"/>
              </a:rPr>
              <a:t>“</a:t>
            </a:r>
            <a:r>
              <a:rPr lang="en-US" altLang="zh-CN" sz="2000" smtClean="0"/>
              <a:t>icmp</a:t>
            </a:r>
            <a:r>
              <a:rPr lang="en-US" altLang="zh-CN" sz="2000" smtClean="0">
                <a:latin typeface="Arial Narrow" pitchFamily="34" charset="0"/>
              </a:rPr>
              <a:t>”</a:t>
            </a:r>
            <a:r>
              <a:rPr lang="en-US" altLang="zh-CN" sz="2000" smtClean="0"/>
              <a:t> or routing protocols like </a:t>
            </a:r>
            <a:r>
              <a:rPr lang="en-US" altLang="zh-CN" sz="2000" smtClean="0">
                <a:latin typeface="Arial Narrow" pitchFamily="34" charset="0"/>
              </a:rPr>
              <a:t>“</a:t>
            </a:r>
            <a:r>
              <a:rPr lang="en-US" altLang="zh-CN" sz="2000" smtClean="0"/>
              <a:t>rip</a:t>
            </a:r>
            <a:r>
              <a:rPr lang="en-US" altLang="zh-CN" sz="2000" smtClean="0">
                <a:latin typeface="Arial Narrow" pitchFamily="34" charset="0"/>
              </a:rPr>
              <a:t>”</a:t>
            </a:r>
            <a:r>
              <a:rPr lang="en-US" altLang="zh-CN" sz="2000" smtClean="0"/>
              <a:t> and </a:t>
            </a:r>
            <a:r>
              <a:rPr lang="en-US" altLang="zh-CN" sz="2000" smtClean="0">
                <a:latin typeface="Arial Narrow" pitchFamily="34" charset="0"/>
              </a:rPr>
              <a:t>“</a:t>
            </a:r>
            <a:r>
              <a:rPr lang="en-US" altLang="zh-CN" sz="2000" smtClean="0"/>
              <a:t>igrp</a:t>
            </a:r>
            <a:r>
              <a:rPr lang="en-US" altLang="zh-CN" sz="2000" smtClean="0">
                <a:latin typeface="Arial Narrow" pitchFamily="34" charset="0"/>
              </a:rPr>
              <a:t>”</a:t>
            </a:r>
            <a:endParaRPr lang="en-US" altLang="zh-CN" sz="2000" smtClean="0"/>
          </a:p>
          <a:p>
            <a:pPr lvl="1" eaLnBrk="1" hangingPunct="1">
              <a:lnSpc>
                <a:spcPct val="90000"/>
              </a:lnSpc>
            </a:pPr>
            <a:r>
              <a:rPr lang="en-US" altLang="zh-CN" sz="2000" b="1" smtClean="0">
                <a:solidFill>
                  <a:srgbClr val="7261B1"/>
                </a:solidFill>
              </a:rPr>
              <a:t>upper layers of the TCP/IP protocol suite</a:t>
            </a:r>
          </a:p>
          <a:p>
            <a:pPr lvl="2" eaLnBrk="1" hangingPunct="1">
              <a:lnSpc>
                <a:spcPct val="90000"/>
              </a:lnSpc>
            </a:pPr>
            <a:r>
              <a:rPr lang="en-US" altLang="zh-CN" sz="2000" smtClean="0"/>
              <a:t>You can write statements to deny only protocols such as </a:t>
            </a:r>
            <a:r>
              <a:rPr lang="en-US" altLang="zh-CN" sz="2000" smtClean="0">
                <a:latin typeface="Arial Narrow" pitchFamily="34" charset="0"/>
              </a:rPr>
              <a:t>“</a:t>
            </a:r>
            <a:r>
              <a:rPr lang="en-US" altLang="zh-CN" sz="2000" smtClean="0"/>
              <a:t>tftp</a:t>
            </a:r>
            <a:r>
              <a:rPr lang="en-US" altLang="zh-CN" sz="2000" smtClean="0">
                <a:latin typeface="Arial Narrow" pitchFamily="34" charset="0"/>
              </a:rPr>
              <a:t>”</a:t>
            </a:r>
            <a:r>
              <a:rPr lang="en-US" altLang="zh-CN" sz="2000" smtClean="0"/>
              <a:t> or </a:t>
            </a:r>
            <a:r>
              <a:rPr lang="en-US" altLang="zh-CN" sz="2000" smtClean="0">
                <a:latin typeface="Arial Narrow" pitchFamily="34" charset="0"/>
              </a:rPr>
              <a:t>“</a:t>
            </a:r>
            <a:r>
              <a:rPr lang="en-US" altLang="zh-CN" sz="2000" smtClean="0"/>
              <a:t>http</a:t>
            </a:r>
            <a:r>
              <a:rPr lang="en-US" altLang="zh-CN" sz="2000" smtClean="0">
                <a:latin typeface="Arial Narrow" pitchFamily="34" charset="0"/>
              </a:rPr>
              <a:t>”</a:t>
            </a:r>
            <a:endParaRPr lang="en-US" altLang="zh-CN" sz="2000" smtClean="0"/>
          </a:p>
          <a:p>
            <a:pPr lvl="2" eaLnBrk="1" hangingPunct="1">
              <a:lnSpc>
                <a:spcPct val="90000"/>
              </a:lnSpc>
            </a:pPr>
            <a:r>
              <a:rPr lang="en-US" altLang="zh-CN" sz="2000" smtClean="0"/>
              <a:t>You can use an operand like </a:t>
            </a:r>
            <a:r>
              <a:rPr lang="en-US" altLang="zh-CN" sz="2000" smtClean="0">
                <a:solidFill>
                  <a:srgbClr val="C00000"/>
                </a:solidFill>
              </a:rPr>
              <a:t>eq</a:t>
            </a:r>
            <a:r>
              <a:rPr lang="en-US" altLang="zh-CN" sz="2000" smtClean="0"/>
              <a:t>, </a:t>
            </a:r>
            <a:r>
              <a:rPr lang="en-US" altLang="zh-CN" sz="2000" smtClean="0">
                <a:solidFill>
                  <a:srgbClr val="C00000"/>
                </a:solidFill>
              </a:rPr>
              <a:t>gt</a:t>
            </a:r>
            <a:r>
              <a:rPr lang="en-US" altLang="zh-CN" sz="2000" smtClean="0"/>
              <a:t>, </a:t>
            </a:r>
            <a:r>
              <a:rPr lang="en-US" altLang="zh-CN" sz="2000" smtClean="0">
                <a:solidFill>
                  <a:srgbClr val="C00000"/>
                </a:solidFill>
              </a:rPr>
              <a:t>lt</a:t>
            </a:r>
            <a:r>
              <a:rPr lang="en-US" altLang="zh-CN" sz="2000" smtClean="0"/>
              <a:t>, and </a:t>
            </a:r>
            <a:r>
              <a:rPr lang="en-US" altLang="zh-CN" sz="2000" smtClean="0">
                <a:solidFill>
                  <a:srgbClr val="C00000"/>
                </a:solidFill>
              </a:rPr>
              <a:t>neq</a:t>
            </a:r>
            <a:r>
              <a:rPr lang="en-US" altLang="zh-CN" sz="2000" smtClean="0"/>
              <a:t> (equal to, greater than, less than, and not equal to) to specify how to handle a particular protocol.</a:t>
            </a:r>
          </a:p>
          <a:p>
            <a:pPr lvl="2" eaLnBrk="1" hangingPunct="1">
              <a:lnSpc>
                <a:spcPct val="90000"/>
              </a:lnSpc>
            </a:pPr>
            <a:r>
              <a:rPr lang="en-US" altLang="zh-CN" sz="2000" smtClean="0"/>
              <a:t>For example, if you wanted an access list to permit all traffic except http access, you would use  </a:t>
            </a:r>
            <a:r>
              <a:rPr lang="en-US" altLang="zh-CN" sz="2000" b="1" smtClean="0">
                <a:latin typeface="Courier New" pitchFamily="49" charset="0"/>
              </a:rPr>
              <a:t>permit ip any any </a:t>
            </a:r>
            <a:r>
              <a:rPr lang="en-US" altLang="zh-CN" sz="2000" b="1" u="sng" smtClean="0">
                <a:latin typeface="Courier New" pitchFamily="49" charset="0"/>
              </a:rPr>
              <a:t>neq 80</a:t>
            </a:r>
            <a:endParaRPr lang="en-US" altLang="zh-CN" sz="2000" b="1" smtClean="0">
              <a:latin typeface="Courier New" pitchFamily="49" charset="0"/>
            </a:endParaRPr>
          </a:p>
        </p:txBody>
      </p:sp>
    </p:spTree>
  </p:cSld>
  <p:clrMapOvr>
    <a:masterClrMapping/>
  </p:clrMapOvr>
  <p:transition>
    <p:blinds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49275" y="2332038"/>
            <a:ext cx="7983538" cy="4048125"/>
            <a:chOff x="346" y="1469"/>
            <a:chExt cx="4982" cy="2550"/>
          </a:xfrm>
        </p:grpSpPr>
        <p:sp>
          <p:nvSpPr>
            <p:cNvPr id="54277" name="Rectangle 3"/>
            <p:cNvSpPr>
              <a:spLocks noChangeArrowheads="1"/>
            </p:cNvSpPr>
            <p:nvPr/>
          </p:nvSpPr>
          <p:spPr bwMode="auto">
            <a:xfrm>
              <a:off x="346" y="1469"/>
              <a:ext cx="4982" cy="12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4278" name="Rectangle 4"/>
            <p:cNvSpPr>
              <a:spLocks noChangeArrowheads="1"/>
            </p:cNvSpPr>
            <p:nvPr/>
          </p:nvSpPr>
          <p:spPr bwMode="auto">
            <a:xfrm>
              <a:off x="360" y="3242"/>
              <a:ext cx="4853" cy="77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812037" name="Rectangle 5"/>
          <p:cNvSpPr>
            <a:spLocks noGrp="1" noChangeArrowheads="1"/>
          </p:cNvSpPr>
          <p:nvPr>
            <p:ph type="body" idx="1"/>
          </p:nvPr>
        </p:nvSpPr>
        <p:spPr>
          <a:xfrm>
            <a:off x="73025" y="1563688"/>
            <a:ext cx="8820150" cy="4673600"/>
          </a:xfrm>
        </p:spPr>
        <p:txBody>
          <a:bodyPr/>
          <a:lstStyle/>
          <a:p>
            <a:pPr marL="403225" lvl="1" indent="-288925" eaLnBrk="1" hangingPunct="1"/>
            <a:r>
              <a:rPr lang="en-US" altLang="zh-CN" sz="2400" smtClean="0"/>
              <a:t>Write the ACL statements sequentially in global configuration mode.</a:t>
            </a:r>
          </a:p>
          <a:p>
            <a:pPr marL="566738" lvl="2" indent="0" eaLnBrk="1" hangingPunct="1">
              <a:buFont typeface="Wingdings" pitchFamily="2" charset="2"/>
              <a:buNone/>
            </a:pPr>
            <a:r>
              <a:rPr lang="en-US" altLang="zh-CN" sz="2000" b="1" smtClean="0">
                <a:latin typeface="Courier New" pitchFamily="49" charset="0"/>
              </a:rPr>
              <a:t>Router(config)# access-list </a:t>
            </a:r>
            <a:r>
              <a:rPr lang="en-US" altLang="zh-CN" sz="2000" b="1" i="1" smtClean="0">
                <a:latin typeface="Courier New" pitchFamily="49" charset="0"/>
              </a:rPr>
              <a:t>access-list-number</a:t>
            </a:r>
            <a:r>
              <a:rPr lang="en-US" altLang="zh-CN" sz="2000" b="1" smtClean="0">
                <a:latin typeface="Courier New" pitchFamily="49" charset="0"/>
              </a:rPr>
              <a:t> {permit|deny} {</a:t>
            </a:r>
            <a:r>
              <a:rPr lang="en-US" altLang="zh-CN" sz="2000" b="1" i="1" smtClean="0">
                <a:latin typeface="Courier New" pitchFamily="49" charset="0"/>
              </a:rPr>
              <a:t>protocol|protocol-keyword</a:t>
            </a:r>
            <a:r>
              <a:rPr lang="en-US" altLang="zh-CN" sz="2000" b="1" smtClean="0">
                <a:latin typeface="Courier New" pitchFamily="49" charset="0"/>
              </a:rPr>
              <a:t>}{</a:t>
            </a:r>
            <a:r>
              <a:rPr lang="en-US" altLang="zh-CN" sz="2000" b="1" i="1" smtClean="0">
                <a:latin typeface="Courier New" pitchFamily="49" charset="0"/>
              </a:rPr>
              <a:t>source source-wildcard</a:t>
            </a:r>
            <a:r>
              <a:rPr lang="en-US" altLang="zh-CN" sz="2000" b="1" smtClean="0">
                <a:latin typeface="Courier New" pitchFamily="49" charset="0"/>
              </a:rPr>
              <a:t>} {</a:t>
            </a:r>
            <a:r>
              <a:rPr lang="en-US" altLang="zh-CN" sz="2000" b="1" i="1" smtClean="0">
                <a:latin typeface="Courier New" pitchFamily="49" charset="0"/>
              </a:rPr>
              <a:t>destination destination-wildcard</a:t>
            </a:r>
            <a:r>
              <a:rPr lang="en-US" altLang="zh-CN" sz="2000" b="1" smtClean="0">
                <a:latin typeface="Courier New" pitchFamily="49" charset="0"/>
              </a:rPr>
              <a:t>} [</a:t>
            </a:r>
            <a:r>
              <a:rPr lang="en-US" altLang="zh-CN" sz="2000" b="1" i="1" smtClean="0">
                <a:latin typeface="Courier New" pitchFamily="49" charset="0"/>
              </a:rPr>
              <a:t>protocol-specific options</a:t>
            </a:r>
            <a:r>
              <a:rPr lang="en-US" altLang="zh-CN" sz="2000" b="1" smtClean="0">
                <a:latin typeface="Courier New" pitchFamily="49" charset="0"/>
              </a:rPr>
              <a:t>] [log]</a:t>
            </a:r>
            <a:endParaRPr lang="en-US" altLang="zh-CN" sz="2000" b="1" i="1" smtClean="0">
              <a:latin typeface="Courier New" pitchFamily="49" charset="0"/>
            </a:endParaRPr>
          </a:p>
          <a:p>
            <a:pPr marL="566738" lvl="2" indent="0" eaLnBrk="1" hangingPunct="1">
              <a:buFont typeface="Wingdings" pitchFamily="2" charset="2"/>
              <a:buNone/>
            </a:pPr>
            <a:r>
              <a:rPr lang="en-US" altLang="zh-CN" sz="2000" b="1" smtClean="0">
                <a:latin typeface="Courier New" pitchFamily="49" charset="0"/>
              </a:rPr>
              <a:t>Lab-A(config)#access-list 101 deny tcp 192.5.5.0 0.0.0.255 210.93.105.0 0.0.0.255 eq telnet log</a:t>
            </a:r>
          </a:p>
          <a:p>
            <a:pPr marL="403225" lvl="1" indent="-288925" eaLnBrk="1" hangingPunct="1"/>
            <a:r>
              <a:rPr lang="en-US" altLang="zh-CN" sz="2400" smtClean="0"/>
              <a:t>Group the ACL to one or more interfaces in interface configuration mode </a:t>
            </a:r>
          </a:p>
          <a:p>
            <a:pPr marL="403225" lvl="1" indent="-288925" eaLnBrk="1" hangingPunct="1">
              <a:buFont typeface="Wingdings" pitchFamily="2" charset="2"/>
              <a:buNone/>
            </a:pPr>
            <a:r>
              <a:rPr lang="en-US" altLang="zh-CN" sz="2300" b="1" smtClean="0">
                <a:latin typeface="Courier New" pitchFamily="49" charset="0"/>
              </a:rPr>
              <a:t>   </a:t>
            </a:r>
            <a:r>
              <a:rPr lang="en-US" altLang="zh-CN" sz="2000" b="1" smtClean="0">
                <a:latin typeface="Courier New" pitchFamily="49" charset="0"/>
              </a:rPr>
              <a:t>Router(config-if)#{</a:t>
            </a:r>
            <a:r>
              <a:rPr lang="en-US" altLang="zh-CN" sz="2000" b="1" i="1" smtClean="0">
                <a:latin typeface="Courier New" pitchFamily="49" charset="0"/>
              </a:rPr>
              <a:t>protocol</a:t>
            </a:r>
            <a:r>
              <a:rPr lang="en-US" altLang="zh-CN" sz="2000" b="1" smtClean="0">
                <a:latin typeface="Courier New" pitchFamily="49" charset="0"/>
              </a:rPr>
              <a:t>} access-group       </a:t>
            </a:r>
          </a:p>
          <a:p>
            <a:pPr marL="403225" lvl="1" indent="-288925" eaLnBrk="1" hangingPunct="1">
              <a:buFont typeface="Wingdings" pitchFamily="2" charset="2"/>
              <a:buNone/>
            </a:pPr>
            <a:r>
              <a:rPr lang="en-US" altLang="zh-CN" sz="2000" b="1" smtClean="0">
                <a:latin typeface="Courier New" pitchFamily="49" charset="0"/>
              </a:rPr>
              <a:t>   </a:t>
            </a:r>
            <a:r>
              <a:rPr lang="en-US" altLang="zh-CN" sz="2000" b="1" i="1" smtClean="0">
                <a:latin typeface="Courier New" pitchFamily="49" charset="0"/>
              </a:rPr>
              <a:t>access-list-number</a:t>
            </a:r>
            <a:r>
              <a:rPr lang="en-US" altLang="zh-CN" sz="2000" b="1" smtClean="0">
                <a:latin typeface="Courier New" pitchFamily="49" charset="0"/>
              </a:rPr>
              <a:t> {in/out}</a:t>
            </a:r>
          </a:p>
          <a:p>
            <a:pPr marL="566738" lvl="2" indent="0" eaLnBrk="1" hangingPunct="1">
              <a:buFont typeface="Wingdings" pitchFamily="2" charset="2"/>
              <a:buNone/>
            </a:pPr>
            <a:r>
              <a:rPr lang="en-US" altLang="zh-CN" sz="2000" b="1" smtClean="0">
                <a:latin typeface="Courier New" pitchFamily="49" charset="0"/>
              </a:rPr>
              <a:t>Lab-A(config-if)#ip access-group 101 out</a:t>
            </a:r>
          </a:p>
        </p:txBody>
      </p:sp>
      <p:sp>
        <p:nvSpPr>
          <p:cNvPr id="812038" name="Rectangle 6"/>
          <p:cNvSpPr>
            <a:spLocks noGrp="1" noChangeArrowheads="1"/>
          </p:cNvSpPr>
          <p:nvPr>
            <p:ph type="title"/>
          </p:nvPr>
        </p:nvSpPr>
        <p:spPr/>
        <p:txBody>
          <a:bodyPr/>
          <a:lstStyle/>
          <a:p>
            <a:pPr eaLnBrk="1" hangingPunct="1"/>
            <a:r>
              <a:rPr lang="en-US" altLang="zh-CN" smtClean="0"/>
              <a:t>Two Basic Tasks (Extended ACL)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12038"/>
                                        </p:tgtEl>
                                        <p:attrNameLst>
                                          <p:attrName>style.visibility</p:attrName>
                                        </p:attrNameLst>
                                      </p:cBhvr>
                                      <p:to>
                                        <p:strVal val="visible"/>
                                      </p:to>
                                    </p:set>
                                    <p:animEffect transition="in" filter="slide(fromBottom)">
                                      <p:cBhvr>
                                        <p:cTn id="7" dur="500"/>
                                        <p:tgtEl>
                                          <p:spTgt spid="81203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812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7" grpId="0" autoUpdateAnimBg="0"/>
      <p:bldP spid="81203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mtClean="0"/>
              <a:t>The Extended Parameters</a:t>
            </a:r>
          </a:p>
        </p:txBody>
      </p:sp>
      <p:sp>
        <p:nvSpPr>
          <p:cNvPr id="55299" name="Rectangle 3"/>
          <p:cNvSpPr>
            <a:spLocks noGrp="1" noChangeArrowheads="1"/>
          </p:cNvSpPr>
          <p:nvPr>
            <p:ph type="body" idx="1"/>
          </p:nvPr>
        </p:nvSpPr>
        <p:spPr>
          <a:xfrm>
            <a:off x="50800" y="1558925"/>
            <a:ext cx="8602663" cy="4932363"/>
          </a:xfrm>
        </p:spPr>
        <p:txBody>
          <a:bodyPr/>
          <a:lstStyle/>
          <a:p>
            <a:pPr lvl="1" eaLnBrk="1" hangingPunct="1">
              <a:lnSpc>
                <a:spcPct val="90000"/>
              </a:lnSpc>
            </a:pPr>
            <a:r>
              <a:rPr lang="en-US" altLang="zh-CN" sz="2200" b="1" i="1" smtClean="0">
                <a:latin typeface="Courier New" pitchFamily="49" charset="0"/>
              </a:rPr>
              <a:t>access-list-number</a:t>
            </a:r>
            <a:r>
              <a:rPr lang="en-US" altLang="zh-CN" smtClean="0"/>
              <a:t> </a:t>
            </a:r>
          </a:p>
          <a:p>
            <a:pPr lvl="2" eaLnBrk="1" hangingPunct="1">
              <a:lnSpc>
                <a:spcPct val="90000"/>
              </a:lnSpc>
            </a:pPr>
            <a:r>
              <a:rPr lang="en-US" altLang="zh-CN" smtClean="0"/>
              <a:t>choose from the range 100 to 199</a:t>
            </a:r>
          </a:p>
          <a:p>
            <a:pPr lvl="1" eaLnBrk="1" hangingPunct="1">
              <a:lnSpc>
                <a:spcPct val="90000"/>
              </a:lnSpc>
            </a:pPr>
            <a:r>
              <a:rPr lang="en-US" altLang="zh-CN" sz="2200" b="1" smtClean="0">
                <a:latin typeface="Courier New" pitchFamily="49" charset="0"/>
              </a:rPr>
              <a:t>{</a:t>
            </a:r>
            <a:r>
              <a:rPr lang="en-US" altLang="zh-CN" sz="2200" b="1" i="1" smtClean="0">
                <a:latin typeface="Courier New" pitchFamily="49" charset="0"/>
              </a:rPr>
              <a:t>protocol | protocol-number</a:t>
            </a:r>
            <a:r>
              <a:rPr lang="en-US" altLang="zh-CN" sz="2200" b="1" smtClean="0">
                <a:latin typeface="Courier New" pitchFamily="49" charset="0"/>
              </a:rPr>
              <a:t>}</a:t>
            </a:r>
            <a:r>
              <a:rPr lang="en-US" altLang="zh-CN" smtClean="0">
                <a:latin typeface="Courier New" pitchFamily="49" charset="0"/>
              </a:rPr>
              <a:t> </a:t>
            </a:r>
            <a:r>
              <a:rPr lang="en-US" altLang="zh-CN" smtClean="0"/>
              <a:t> </a:t>
            </a:r>
          </a:p>
          <a:p>
            <a:pPr lvl="2" eaLnBrk="1" hangingPunct="1">
              <a:lnSpc>
                <a:spcPct val="90000"/>
              </a:lnSpc>
            </a:pPr>
            <a:r>
              <a:rPr lang="en-US" altLang="zh-CN" smtClean="0"/>
              <a:t>For the CCNA, you only need to know</a:t>
            </a:r>
            <a:r>
              <a:rPr lang="en-US" altLang="zh-CN" b="1" smtClean="0">
                <a:latin typeface="Courier New" pitchFamily="49" charset="0"/>
              </a:rPr>
              <a:t> ip</a:t>
            </a:r>
            <a:r>
              <a:rPr lang="en-US" altLang="zh-CN" smtClean="0"/>
              <a:t> and </a:t>
            </a:r>
            <a:r>
              <a:rPr lang="en-US" altLang="zh-CN" b="1" smtClean="0">
                <a:latin typeface="Courier New" pitchFamily="49" charset="0"/>
              </a:rPr>
              <a:t>tcp</a:t>
            </a:r>
            <a:r>
              <a:rPr lang="en-US" altLang="zh-CN" smtClean="0"/>
              <a:t>--many more are available</a:t>
            </a:r>
          </a:p>
          <a:p>
            <a:pPr lvl="1" eaLnBrk="1" hangingPunct="1">
              <a:lnSpc>
                <a:spcPct val="90000"/>
              </a:lnSpc>
            </a:pPr>
            <a:r>
              <a:rPr lang="en-US" altLang="zh-CN" sz="2200" b="1" smtClean="0">
                <a:latin typeface="Courier New" pitchFamily="49" charset="0"/>
              </a:rPr>
              <a:t>{</a:t>
            </a:r>
            <a:r>
              <a:rPr lang="en-US" altLang="zh-CN" sz="2200" b="1" i="1" smtClean="0">
                <a:latin typeface="Courier New" pitchFamily="49" charset="0"/>
              </a:rPr>
              <a:t>source source-wildcard</a:t>
            </a:r>
            <a:r>
              <a:rPr lang="en-US" altLang="zh-CN" sz="2200" b="1" smtClean="0">
                <a:latin typeface="Courier New" pitchFamily="49" charset="0"/>
              </a:rPr>
              <a:t>}</a:t>
            </a:r>
          </a:p>
          <a:p>
            <a:pPr lvl="2" eaLnBrk="1" hangingPunct="1">
              <a:lnSpc>
                <a:spcPct val="90000"/>
              </a:lnSpc>
            </a:pPr>
            <a:r>
              <a:rPr lang="en-US" altLang="zh-CN" smtClean="0"/>
              <a:t>same as in standard</a:t>
            </a:r>
          </a:p>
          <a:p>
            <a:pPr lvl="1" eaLnBrk="1" hangingPunct="1">
              <a:lnSpc>
                <a:spcPct val="90000"/>
              </a:lnSpc>
            </a:pPr>
            <a:r>
              <a:rPr lang="en-US" altLang="zh-CN" sz="2200" b="1" smtClean="0">
                <a:latin typeface="Courier New" pitchFamily="49" charset="0"/>
              </a:rPr>
              <a:t>{</a:t>
            </a:r>
            <a:r>
              <a:rPr lang="en-US" altLang="zh-CN" sz="2200" b="1" i="1" smtClean="0">
                <a:latin typeface="Courier New" pitchFamily="49" charset="0"/>
              </a:rPr>
              <a:t>destination destination-wildcard</a:t>
            </a:r>
            <a:r>
              <a:rPr lang="en-US" altLang="zh-CN" sz="2200" b="1" smtClean="0">
                <a:latin typeface="Courier New" pitchFamily="49" charset="0"/>
              </a:rPr>
              <a:t>}</a:t>
            </a:r>
          </a:p>
          <a:p>
            <a:pPr lvl="2" eaLnBrk="1" hangingPunct="1">
              <a:lnSpc>
                <a:spcPct val="90000"/>
              </a:lnSpc>
            </a:pPr>
            <a:r>
              <a:rPr lang="en-US" altLang="zh-CN" smtClean="0"/>
              <a:t>formatted like the standard, but specifies the destination</a:t>
            </a:r>
          </a:p>
          <a:p>
            <a:pPr lvl="1" eaLnBrk="1" hangingPunct="1">
              <a:lnSpc>
                <a:spcPct val="90000"/>
              </a:lnSpc>
            </a:pPr>
            <a:r>
              <a:rPr lang="en-US" altLang="zh-CN" sz="2200" b="1" smtClean="0">
                <a:latin typeface="Courier New" pitchFamily="49" charset="0"/>
              </a:rPr>
              <a:t>[</a:t>
            </a:r>
            <a:r>
              <a:rPr lang="en-US" altLang="zh-CN" sz="2200" b="1" i="1" smtClean="0">
                <a:latin typeface="Courier New" pitchFamily="49" charset="0"/>
              </a:rPr>
              <a:t>protocol-specific options</a:t>
            </a:r>
            <a:r>
              <a:rPr lang="en-US" altLang="zh-CN" sz="2200" b="1" smtClean="0">
                <a:latin typeface="Courier New" pitchFamily="49" charset="0"/>
              </a:rPr>
              <a:t>]</a:t>
            </a:r>
          </a:p>
          <a:p>
            <a:pPr lvl="2" eaLnBrk="1" hangingPunct="1">
              <a:lnSpc>
                <a:spcPct val="90000"/>
              </a:lnSpc>
            </a:pPr>
            <a:r>
              <a:rPr lang="en-US" altLang="zh-CN" smtClean="0"/>
              <a:t>This parameter is used to specify particular parts of a protocol that needs filtering.</a:t>
            </a:r>
          </a:p>
        </p:txBody>
      </p:sp>
    </p:spTree>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11188" y="765175"/>
            <a:ext cx="6856412" cy="768350"/>
          </a:xfrm>
        </p:spPr>
        <p:txBody>
          <a:bodyPr/>
          <a:lstStyle/>
          <a:p>
            <a:pPr eaLnBrk="1" hangingPunct="1"/>
            <a:r>
              <a:rPr lang="zh-CN" altLang="en-US" smtClean="0"/>
              <a:t>被动攻击和主动攻击</a:t>
            </a:r>
          </a:p>
        </p:txBody>
      </p:sp>
      <p:sp>
        <p:nvSpPr>
          <p:cNvPr id="844803" name="Rectangle 3"/>
          <p:cNvSpPr>
            <a:spLocks noGrp="1" noChangeArrowheads="1"/>
          </p:cNvSpPr>
          <p:nvPr>
            <p:ph type="body" idx="1"/>
          </p:nvPr>
        </p:nvSpPr>
        <p:spPr>
          <a:xfrm>
            <a:off x="539750" y="1773238"/>
            <a:ext cx="7772400" cy="4392612"/>
          </a:xfrm>
        </p:spPr>
        <p:txBody>
          <a:bodyPr/>
          <a:lstStyle/>
          <a:p>
            <a:pPr algn="just" eaLnBrk="1" hangingPunct="1"/>
            <a:r>
              <a:rPr lang="zh-CN" altLang="en-US" smtClean="0"/>
              <a:t>在被动攻击中，攻击者只是观察和分析某一个协议数据单元 </a:t>
            </a:r>
            <a:r>
              <a:rPr lang="en-US" altLang="zh-CN" smtClean="0"/>
              <a:t>PDU </a:t>
            </a:r>
            <a:r>
              <a:rPr lang="zh-CN" altLang="en-US" smtClean="0"/>
              <a:t>而不干扰信息流。</a:t>
            </a:r>
          </a:p>
          <a:p>
            <a:pPr algn="just" eaLnBrk="1" hangingPunct="1"/>
            <a:r>
              <a:rPr lang="zh-CN" altLang="en-US" smtClean="0"/>
              <a:t>主动攻击是指攻击者对某个连接中通过的 </a:t>
            </a:r>
            <a:r>
              <a:rPr lang="en-US" altLang="zh-CN" smtClean="0"/>
              <a:t>PDU </a:t>
            </a:r>
            <a:r>
              <a:rPr lang="zh-CN" altLang="en-US" smtClean="0"/>
              <a:t>进行各种处理。</a:t>
            </a:r>
          </a:p>
          <a:p>
            <a:pPr lvl="1" algn="just" eaLnBrk="1" hangingPunct="1"/>
            <a:r>
              <a:rPr lang="zh-CN" altLang="en-US" smtClean="0">
                <a:solidFill>
                  <a:srgbClr val="333399"/>
                </a:solidFill>
                <a:latin typeface="黑体" pitchFamily="2" charset="-122"/>
                <a:ea typeface="黑体" pitchFamily="2" charset="-122"/>
              </a:rPr>
              <a:t>更改报文流 </a:t>
            </a:r>
          </a:p>
          <a:p>
            <a:pPr lvl="1" algn="just" eaLnBrk="1" hangingPunct="1"/>
            <a:r>
              <a:rPr lang="zh-CN" altLang="en-US" smtClean="0">
                <a:solidFill>
                  <a:srgbClr val="333399"/>
                </a:solidFill>
                <a:latin typeface="黑体" pitchFamily="2" charset="-122"/>
                <a:ea typeface="黑体" pitchFamily="2" charset="-122"/>
              </a:rPr>
              <a:t>拒绝报文服务 </a:t>
            </a:r>
          </a:p>
          <a:p>
            <a:pPr lvl="1" algn="just" eaLnBrk="1" hangingPunct="1"/>
            <a:r>
              <a:rPr lang="zh-CN" altLang="en-US" smtClean="0">
                <a:solidFill>
                  <a:srgbClr val="333399"/>
                </a:solidFill>
                <a:latin typeface="黑体" pitchFamily="2" charset="-122"/>
                <a:ea typeface="黑体" pitchFamily="2" charset="-122"/>
              </a:rPr>
              <a:t>伪造连接初始化</a:t>
            </a:r>
            <a:r>
              <a:rPr lang="zh-CN" altLang="en-US" smtClean="0"/>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480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48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480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4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Port Numbers</a:t>
            </a:r>
          </a:p>
        </p:txBody>
      </p:sp>
      <p:sp>
        <p:nvSpPr>
          <p:cNvPr id="56323" name="Rectangle 3"/>
          <p:cNvSpPr>
            <a:spLocks noGrp="1" noChangeArrowheads="1"/>
          </p:cNvSpPr>
          <p:nvPr>
            <p:ph type="body" idx="1"/>
          </p:nvPr>
        </p:nvSpPr>
        <p:spPr>
          <a:xfrm>
            <a:off x="566738" y="1752600"/>
            <a:ext cx="8001000" cy="1577975"/>
          </a:xfrm>
        </p:spPr>
        <p:txBody>
          <a:bodyPr/>
          <a:lstStyle/>
          <a:p>
            <a:pPr eaLnBrk="1" hangingPunct="1">
              <a:lnSpc>
                <a:spcPct val="90000"/>
              </a:lnSpc>
            </a:pPr>
            <a:r>
              <a:rPr lang="en-US" altLang="zh-CN" sz="2400" smtClean="0"/>
              <a:t>Review the various port numbers for the tcp and udp protocols and know the most common ones below.</a:t>
            </a:r>
          </a:p>
          <a:p>
            <a:pPr eaLnBrk="1" hangingPunct="1">
              <a:lnSpc>
                <a:spcPct val="90000"/>
              </a:lnSpc>
            </a:pPr>
            <a:r>
              <a:rPr lang="en-US" altLang="zh-CN" sz="2400" smtClean="0"/>
              <a:t>You can also simply type the name (</a:t>
            </a:r>
            <a:r>
              <a:rPr lang="en-US" altLang="zh-CN" sz="2400" b="1" smtClean="0">
                <a:latin typeface="Courier New" pitchFamily="49" charset="0"/>
              </a:rPr>
              <a:t>telnet</a:t>
            </a:r>
            <a:r>
              <a:rPr lang="en-US" altLang="zh-CN" sz="2400" smtClean="0"/>
              <a:t>) instead of the number (</a:t>
            </a:r>
            <a:r>
              <a:rPr lang="en-US" altLang="zh-CN" sz="2400" b="1" smtClean="0">
                <a:latin typeface="Courier New" pitchFamily="49" charset="0"/>
              </a:rPr>
              <a:t>23</a:t>
            </a:r>
            <a:r>
              <a:rPr lang="en-US" altLang="zh-CN" sz="2400" smtClean="0"/>
              <a:t>) in the </a:t>
            </a:r>
            <a:r>
              <a:rPr lang="en-US" altLang="zh-CN" sz="2400" b="1" smtClean="0">
                <a:latin typeface="Courier New" pitchFamily="49" charset="0"/>
              </a:rPr>
              <a:t>{</a:t>
            </a:r>
            <a:r>
              <a:rPr lang="en-US" altLang="zh-CN" sz="2400" b="1" i="1" smtClean="0">
                <a:latin typeface="Courier New" pitchFamily="49" charset="0"/>
              </a:rPr>
              <a:t>protocol-specific options</a:t>
            </a:r>
            <a:r>
              <a:rPr lang="en-US" altLang="zh-CN" sz="2400" b="1" smtClean="0">
                <a:latin typeface="Courier New" pitchFamily="49" charset="0"/>
              </a:rPr>
              <a:t>}</a:t>
            </a:r>
          </a:p>
        </p:txBody>
      </p:sp>
      <p:graphicFrame>
        <p:nvGraphicFramePr>
          <p:cNvPr id="816158" name="Group 30"/>
          <p:cNvGraphicFramePr>
            <a:graphicFrameLocks noGrp="1"/>
          </p:cNvGraphicFramePr>
          <p:nvPr/>
        </p:nvGraphicFramePr>
        <p:xfrm>
          <a:off x="2268538" y="3860800"/>
          <a:ext cx="4724400" cy="2743200"/>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bg1"/>
                          </a:solidFill>
                          <a:effectLst/>
                          <a:latin typeface="Verdana" pitchFamily="34" charset="0"/>
                          <a:ea typeface="宋体" pitchFamily="2" charset="-122"/>
                        </a:rPr>
                        <a:t>Port Number</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bg1"/>
                          </a:solidFill>
                          <a:effectLst/>
                          <a:latin typeface="Verdana" pitchFamily="34" charset="0"/>
                          <a:ea typeface="宋体" pitchFamily="2" charset="-122"/>
                        </a:rPr>
                        <a:t>Description</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222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21</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FTP</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23</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Telnet</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25</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SMTP</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222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53</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DNS</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238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69</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400" b="0" i="0" u="none" strike="noStrike" cap="none" normalizeH="0" baseline="0" smtClean="0">
                          <a:ln>
                            <a:noFill/>
                          </a:ln>
                          <a:solidFill>
                            <a:schemeClr val="tx1"/>
                          </a:solidFill>
                          <a:effectLst/>
                          <a:latin typeface="Verdana" pitchFamily="34" charset="0"/>
                          <a:ea typeface="宋体" pitchFamily="2" charset="-122"/>
                        </a:rPr>
                        <a:t>TFTP</a:t>
                      </a:r>
                    </a:p>
                  </a:txBody>
                  <a:tcPr horzOverflow="overflow">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ransition>
    <p:blinds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74675" y="304800"/>
            <a:ext cx="8389938" cy="1216025"/>
          </a:xfrm>
        </p:spPr>
        <p:txBody>
          <a:bodyPr/>
          <a:lstStyle/>
          <a:p>
            <a:pPr eaLnBrk="1" hangingPunct="1"/>
            <a:r>
              <a:rPr lang="en-US" altLang="zh-CN" sz="3400" smtClean="0"/>
              <a:t>Correct Placement of Extended ACLs</a:t>
            </a:r>
          </a:p>
        </p:txBody>
      </p:sp>
      <p:sp>
        <p:nvSpPr>
          <p:cNvPr id="818179" name="Rectangle 3"/>
          <p:cNvSpPr>
            <a:spLocks noGrp="1" noChangeArrowheads="1"/>
          </p:cNvSpPr>
          <p:nvPr>
            <p:ph type="body" idx="1"/>
          </p:nvPr>
        </p:nvSpPr>
        <p:spPr>
          <a:xfrm>
            <a:off x="107950" y="1752600"/>
            <a:ext cx="8856663" cy="2032000"/>
          </a:xfrm>
        </p:spPr>
        <p:txBody>
          <a:bodyPr/>
          <a:lstStyle/>
          <a:p>
            <a:pPr eaLnBrk="1" hangingPunct="1"/>
            <a:r>
              <a:rPr lang="en-US" altLang="zh-CN" sz="2000" smtClean="0"/>
              <a:t>In the graphic below, we want to deny network 221.23.123.0 from accessing the server 198.150.13.34.</a:t>
            </a:r>
          </a:p>
          <a:p>
            <a:pPr eaLnBrk="1" hangingPunct="1"/>
            <a:r>
              <a:rPr lang="en-US" altLang="zh-CN" sz="2000" smtClean="0"/>
              <a:t>What router and interface should the access list be applied to?</a:t>
            </a:r>
          </a:p>
          <a:p>
            <a:pPr lvl="1" eaLnBrk="1" hangingPunct="1"/>
            <a:r>
              <a:rPr lang="en-US" altLang="zh-CN" sz="2000" b="1" smtClean="0"/>
              <a:t>Write the access list on Router C, apply it to the E0, and specify in</a:t>
            </a:r>
          </a:p>
          <a:p>
            <a:pPr lvl="1" eaLnBrk="1" hangingPunct="1"/>
            <a:r>
              <a:rPr lang="en-US" altLang="zh-CN" sz="2000" b="1" smtClean="0"/>
              <a:t>This will keep the network free of traffic from 221.23.123.0 destined for 198.150.13.34 but still allow 221.23.123.0 access to the Internet</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063" y="4437063"/>
            <a:ext cx="59182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8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81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81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18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79" grpId="0" build="p" bldLvl="3"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74675" y="304800"/>
            <a:ext cx="8318500" cy="1216025"/>
          </a:xfrm>
        </p:spPr>
        <p:txBody>
          <a:bodyPr/>
          <a:lstStyle/>
          <a:p>
            <a:pPr eaLnBrk="1" hangingPunct="1"/>
            <a:r>
              <a:rPr lang="en-US" altLang="zh-CN" sz="3400" smtClean="0"/>
              <a:t>Correct Placement of Extended ACLs</a:t>
            </a:r>
          </a:p>
        </p:txBody>
      </p:sp>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32038"/>
            <a:ext cx="91440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58372" name="Rectangle 4"/>
          <p:cNvSpPr>
            <a:spLocks noGrp="1" noChangeArrowheads="1"/>
          </p:cNvSpPr>
          <p:nvPr>
            <p:ph type="body" idx="1"/>
          </p:nvPr>
        </p:nvSpPr>
        <p:spPr>
          <a:xfrm>
            <a:off x="-142875" y="1643063"/>
            <a:ext cx="8964613" cy="727075"/>
          </a:xfrm>
          <a:noFill/>
        </p:spPr>
        <p:txBody>
          <a:bodyPr/>
          <a:lstStyle/>
          <a:p>
            <a:pPr lvl="1" indent="-4763" eaLnBrk="1" hangingPunct="1">
              <a:buFont typeface="Wingdings" pitchFamily="2" charset="2"/>
              <a:buNone/>
            </a:pPr>
            <a:r>
              <a:rPr lang="en-US" altLang="zh-CN" sz="2200" smtClean="0"/>
              <a:t>Since extended ACLs have destination information, you want to place it as close to the source as possible.</a:t>
            </a:r>
          </a:p>
        </p:txBody>
      </p:sp>
    </p:spTree>
  </p:cSld>
  <p:clrMapOvr>
    <a:masterClrMapping/>
  </p:clrMapOvr>
  <p:transition>
    <p:blinds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20700" y="1641475"/>
            <a:ext cx="8343900" cy="1874838"/>
          </a:xfrm>
          <a:prstGeom prst="rect">
            <a:avLst/>
          </a:prstGeom>
          <a:solidFill>
            <a:srgbClr val="FFFF99"/>
          </a:solidFill>
          <a:ln w="38100">
            <a:solidFill>
              <a:srgbClr val="000000"/>
            </a:solidFill>
            <a:miter lim="800000"/>
            <a:headEnd/>
            <a:tailEnd/>
          </a:ln>
        </p:spPr>
        <p:txBody>
          <a:bodyPr wrap="none" anchor="ctr"/>
          <a:lstStyle/>
          <a:p>
            <a:endParaRPr lang="zh-CN" altLang="en-US"/>
          </a:p>
        </p:txBody>
      </p:sp>
      <p:sp>
        <p:nvSpPr>
          <p:cNvPr id="822275" name="Rectangle 3"/>
          <p:cNvSpPr>
            <a:spLocks noGrp="1" noChangeArrowheads="1"/>
          </p:cNvSpPr>
          <p:nvPr>
            <p:ph type="title"/>
          </p:nvPr>
        </p:nvSpPr>
        <p:spPr/>
        <p:txBody>
          <a:bodyPr/>
          <a:lstStyle/>
          <a:p>
            <a:pPr eaLnBrk="1" hangingPunct="1"/>
            <a:r>
              <a:rPr lang="en-US" altLang="zh-CN" smtClean="0"/>
              <a:t>Writing &amp; Applying the ACL</a:t>
            </a:r>
          </a:p>
        </p:txBody>
      </p:sp>
      <p:sp>
        <p:nvSpPr>
          <p:cNvPr id="822276" name="Rectangle 4"/>
          <p:cNvSpPr>
            <a:spLocks noGrp="1" noChangeArrowheads="1"/>
          </p:cNvSpPr>
          <p:nvPr>
            <p:ph type="body" idx="1"/>
          </p:nvPr>
        </p:nvSpPr>
        <p:spPr>
          <a:xfrm>
            <a:off x="541338" y="1592263"/>
            <a:ext cx="8602662" cy="4659312"/>
          </a:xfrm>
        </p:spPr>
        <p:txBody>
          <a:bodyPr/>
          <a:lstStyle/>
          <a:p>
            <a:pPr marL="407988" lvl="1" indent="-293688" eaLnBrk="1" hangingPunct="1">
              <a:buFont typeface="Wingdings" pitchFamily="2" charset="2"/>
              <a:buNone/>
            </a:pPr>
            <a:r>
              <a:rPr lang="en-US" altLang="zh-CN" sz="2000" b="1" smtClean="0">
                <a:latin typeface="Courier New" pitchFamily="49" charset="0"/>
              </a:rPr>
              <a:t>Router-C(config)#access-list 100 deny ip 221.23.123.0 0.0.0.255 198.150.13.34 0.0.0.0</a:t>
            </a:r>
          </a:p>
          <a:p>
            <a:pPr marL="407988" lvl="1" indent="-293688" eaLnBrk="1" hangingPunct="1">
              <a:buFont typeface="Wingdings" pitchFamily="2" charset="2"/>
              <a:buNone/>
            </a:pPr>
            <a:r>
              <a:rPr lang="en-US" altLang="zh-CN" sz="2000" b="1" smtClean="0">
                <a:latin typeface="Courier New" pitchFamily="49" charset="0"/>
              </a:rPr>
              <a:t>Router-C(config)#access-list 100 permit ip any any</a:t>
            </a:r>
          </a:p>
          <a:p>
            <a:pPr marL="407988" lvl="1" indent="-293688" eaLnBrk="1" hangingPunct="1">
              <a:buFont typeface="Wingdings" pitchFamily="2" charset="2"/>
              <a:buNone/>
            </a:pPr>
            <a:r>
              <a:rPr lang="en-US" altLang="zh-CN" sz="2000" b="1" smtClean="0">
                <a:latin typeface="Courier New" pitchFamily="49" charset="0"/>
              </a:rPr>
              <a:t>Router-C(config)#int e0</a:t>
            </a:r>
          </a:p>
          <a:p>
            <a:pPr marL="407988" lvl="1" indent="-293688" eaLnBrk="1" hangingPunct="1">
              <a:buFont typeface="Wingdings" pitchFamily="2" charset="2"/>
              <a:buNone/>
            </a:pPr>
            <a:r>
              <a:rPr lang="en-US" altLang="zh-CN" sz="2000" b="1" smtClean="0">
                <a:latin typeface="Courier New" pitchFamily="49" charset="0"/>
              </a:rPr>
              <a:t>Router-C(config-if)#ip access-group 100 in</a:t>
            </a:r>
          </a:p>
        </p:txBody>
      </p:sp>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8" y="3570288"/>
            <a:ext cx="6630987"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22275"/>
                                        </p:tgtEl>
                                        <p:attrNameLst>
                                          <p:attrName>style.visibility</p:attrName>
                                        </p:attrNameLst>
                                      </p:cBhvr>
                                      <p:to>
                                        <p:strVal val="visible"/>
                                      </p:to>
                                    </p:set>
                                    <p:animEffect transition="in" filter="slide(fromBottom)">
                                      <p:cBhvr>
                                        <p:cTn id="7" dur="500"/>
                                        <p:tgtEl>
                                          <p:spTgt spid="822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2276">
                                            <p:txEl>
                                              <p:pRg st="0" end="0"/>
                                            </p:txEl>
                                          </p:spTgt>
                                        </p:tgtEl>
                                        <p:attrNameLst>
                                          <p:attrName>style.visibility</p:attrName>
                                        </p:attrNameLst>
                                      </p:cBhvr>
                                      <p:to>
                                        <p:strVal val="visible"/>
                                      </p:to>
                                    </p:set>
                                    <p:animEffect transition="in" filter="wipe(left)">
                                      <p:cBhvr>
                                        <p:cTn id="12" dur="500"/>
                                        <p:tgtEl>
                                          <p:spTgt spid="8222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2276">
                                            <p:txEl>
                                              <p:pRg st="1" end="1"/>
                                            </p:txEl>
                                          </p:spTgt>
                                        </p:tgtEl>
                                        <p:attrNameLst>
                                          <p:attrName>style.visibility</p:attrName>
                                        </p:attrNameLst>
                                      </p:cBhvr>
                                      <p:to>
                                        <p:strVal val="visible"/>
                                      </p:to>
                                    </p:set>
                                    <p:animEffect transition="in" filter="wipe(left)">
                                      <p:cBhvr>
                                        <p:cTn id="17" dur="500"/>
                                        <p:tgtEl>
                                          <p:spTgt spid="8222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2276">
                                            <p:txEl>
                                              <p:pRg st="2" end="2"/>
                                            </p:txEl>
                                          </p:spTgt>
                                        </p:tgtEl>
                                        <p:attrNameLst>
                                          <p:attrName>style.visibility</p:attrName>
                                        </p:attrNameLst>
                                      </p:cBhvr>
                                      <p:to>
                                        <p:strVal val="visible"/>
                                      </p:to>
                                    </p:set>
                                    <p:animEffect transition="in" filter="wipe(left)">
                                      <p:cBhvr>
                                        <p:cTn id="22" dur="500"/>
                                        <p:tgtEl>
                                          <p:spTgt spid="82227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2276">
                                            <p:txEl>
                                              <p:pRg st="3" end="3"/>
                                            </p:txEl>
                                          </p:spTgt>
                                        </p:tgtEl>
                                        <p:attrNameLst>
                                          <p:attrName>style.visibility</p:attrName>
                                        </p:attrNameLst>
                                      </p:cBhvr>
                                      <p:to>
                                        <p:strVal val="visible"/>
                                      </p:to>
                                    </p:set>
                                    <p:animEffect transition="in" filter="wipe(left)">
                                      <p:cBhvr>
                                        <p:cTn id="27" dur="500"/>
                                        <p:tgtEl>
                                          <p:spTgt spid="8222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5" grpId="0" autoUpdateAnimBg="0"/>
      <p:bldP spid="822276"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t>Naming ACLs</a:t>
            </a:r>
          </a:p>
        </p:txBody>
      </p:sp>
      <p:sp>
        <p:nvSpPr>
          <p:cNvPr id="60419" name="Rectangle 3"/>
          <p:cNvSpPr>
            <a:spLocks noGrp="1" noChangeArrowheads="1"/>
          </p:cNvSpPr>
          <p:nvPr>
            <p:ph type="body" idx="1"/>
          </p:nvPr>
        </p:nvSpPr>
        <p:spPr>
          <a:xfrm>
            <a:off x="228600" y="1889125"/>
            <a:ext cx="8915400" cy="2692400"/>
          </a:xfrm>
        </p:spPr>
        <p:txBody>
          <a:bodyPr/>
          <a:lstStyle/>
          <a:p>
            <a:pPr eaLnBrk="1" hangingPunct="1">
              <a:lnSpc>
                <a:spcPct val="90000"/>
              </a:lnSpc>
            </a:pPr>
            <a:r>
              <a:rPr lang="en-US" altLang="zh-CN" sz="2100" smtClean="0"/>
              <a:t>One nice feature in the Cisco IOS is the ability to name ACLs.  This is especially helpful if you need more than 99 standard ACLs on the same router.</a:t>
            </a:r>
          </a:p>
          <a:p>
            <a:pPr eaLnBrk="1" hangingPunct="1">
              <a:lnSpc>
                <a:spcPct val="90000"/>
              </a:lnSpc>
            </a:pPr>
            <a:r>
              <a:rPr lang="en-US" altLang="zh-CN" sz="2100" smtClean="0"/>
              <a:t>Once you name an ACL, the prompt changes and you no longer have to enter the </a:t>
            </a:r>
            <a:r>
              <a:rPr lang="en-US" altLang="zh-CN" sz="2100" b="1" smtClean="0">
                <a:latin typeface="Courier New" pitchFamily="49" charset="0"/>
              </a:rPr>
              <a:t>access-list</a:t>
            </a:r>
            <a:r>
              <a:rPr lang="en-US" altLang="zh-CN" sz="2100" smtClean="0"/>
              <a:t> and </a:t>
            </a:r>
            <a:r>
              <a:rPr lang="en-US" altLang="zh-CN" sz="2100" b="1" i="1" smtClean="0">
                <a:latin typeface="Courier New" pitchFamily="49" charset="0"/>
              </a:rPr>
              <a:t>access-list-number</a:t>
            </a:r>
            <a:r>
              <a:rPr lang="en-US" altLang="zh-CN" sz="2100" smtClean="0"/>
              <a:t> parameters.</a:t>
            </a:r>
          </a:p>
          <a:p>
            <a:pPr eaLnBrk="1" hangingPunct="1">
              <a:lnSpc>
                <a:spcPct val="90000"/>
              </a:lnSpc>
            </a:pPr>
            <a:r>
              <a:rPr lang="en-US" altLang="zh-CN" sz="2100" smtClean="0"/>
              <a:t>In the example below, the ACL is named </a:t>
            </a:r>
            <a:r>
              <a:rPr lang="en-US" altLang="zh-CN" sz="2100" b="1" smtClean="0">
                <a:latin typeface="Courier New" pitchFamily="49" charset="0"/>
              </a:rPr>
              <a:t>over_and</a:t>
            </a:r>
            <a:r>
              <a:rPr lang="en-US" altLang="zh-CN" sz="2100" smtClean="0"/>
              <a:t> as a hint to how it should be placed on the interface--</a:t>
            </a:r>
            <a:r>
              <a:rPr lang="en-US" altLang="zh-CN" sz="2100" b="1" smtClean="0">
                <a:latin typeface="Courier New" pitchFamily="49" charset="0"/>
              </a:rPr>
              <a:t>out</a:t>
            </a:r>
          </a:p>
        </p:txBody>
      </p:sp>
      <p:sp>
        <p:nvSpPr>
          <p:cNvPr id="826372" name="Text Box 4"/>
          <p:cNvSpPr txBox="1">
            <a:spLocks noChangeArrowheads="1"/>
          </p:cNvSpPr>
          <p:nvPr/>
        </p:nvSpPr>
        <p:spPr bwMode="auto">
          <a:xfrm>
            <a:off x="1011238" y="4668838"/>
            <a:ext cx="7521575" cy="1685925"/>
          </a:xfrm>
          <a:prstGeom prst="rect">
            <a:avLst/>
          </a:prstGeom>
          <a:solidFill>
            <a:srgbClr val="FFFF99"/>
          </a:solidFill>
          <a:ln w="38100">
            <a:solidFill>
              <a:srgbClr val="000000"/>
            </a:solidFill>
            <a:miter lim="800000"/>
            <a:headEnd/>
            <a:tailEnd/>
          </a:ln>
        </p:spPr>
        <p:txBody>
          <a:bodyPr>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eaLnBrk="0" fontAlgn="base" hangingPunct="0">
              <a:spcBef>
                <a:spcPct val="0"/>
              </a:spcBef>
              <a:spcAft>
                <a:spcPct val="0"/>
              </a:spcAft>
              <a:defRPr>
                <a:solidFill>
                  <a:schemeClr val="tx1"/>
                </a:solidFill>
                <a:latin typeface="Verdana" pitchFamily="34" charset="0"/>
                <a:ea typeface="宋体" charset="-122"/>
              </a:defRPr>
            </a:lvl6pPr>
            <a:lvl7pPr marL="2971800" indent="-228600" eaLnBrk="0" fontAlgn="base" hangingPunct="0">
              <a:spcBef>
                <a:spcPct val="0"/>
              </a:spcBef>
              <a:spcAft>
                <a:spcPct val="0"/>
              </a:spcAft>
              <a:defRPr>
                <a:solidFill>
                  <a:schemeClr val="tx1"/>
                </a:solidFill>
                <a:latin typeface="Verdana" pitchFamily="34" charset="0"/>
                <a:ea typeface="宋体" charset="-122"/>
              </a:defRPr>
            </a:lvl7pPr>
            <a:lvl8pPr marL="3429000" indent="-228600" eaLnBrk="0" fontAlgn="base" hangingPunct="0">
              <a:spcBef>
                <a:spcPct val="0"/>
              </a:spcBef>
              <a:spcAft>
                <a:spcPct val="0"/>
              </a:spcAft>
              <a:defRPr>
                <a:solidFill>
                  <a:schemeClr val="tx1"/>
                </a:solidFill>
                <a:latin typeface="Verdana" pitchFamily="34" charset="0"/>
                <a:ea typeface="宋体" charset="-122"/>
              </a:defRPr>
            </a:lvl8pPr>
            <a:lvl9pPr marL="3886200" indent="-228600" eaLnBrk="0" fontAlgn="base" hangingPunct="0">
              <a:spcBef>
                <a:spcPct val="0"/>
              </a:spcBef>
              <a:spcAft>
                <a:spcPct val="0"/>
              </a:spcAft>
              <a:defRPr>
                <a:solidFill>
                  <a:schemeClr val="tx1"/>
                </a:solidFill>
                <a:latin typeface="Verdana" pitchFamily="34" charset="0"/>
                <a:ea typeface="宋体" charset="-122"/>
              </a:defRPr>
            </a:lvl9pPr>
          </a:lstStyle>
          <a:p>
            <a:pPr eaLnBrk="1" hangingPunct="1">
              <a:lnSpc>
                <a:spcPct val="90000"/>
              </a:lnSpc>
              <a:spcBef>
                <a:spcPct val="50000"/>
              </a:spcBef>
            </a:pPr>
            <a:r>
              <a:rPr lang="en-US" altLang="zh-CN" sz="2000" b="1">
                <a:solidFill>
                  <a:srgbClr val="000000"/>
                </a:solidFill>
                <a:latin typeface="Courier New" pitchFamily="49" charset="0"/>
              </a:rPr>
              <a:t>Lab-A(config)# ip access-list standard over_and</a:t>
            </a:r>
          </a:p>
          <a:p>
            <a:pPr eaLnBrk="1" hangingPunct="1">
              <a:lnSpc>
                <a:spcPct val="90000"/>
              </a:lnSpc>
              <a:spcBef>
                <a:spcPct val="50000"/>
              </a:spcBef>
            </a:pPr>
            <a:r>
              <a:rPr lang="en-US" altLang="zh-CN" sz="2000" b="1">
                <a:solidFill>
                  <a:srgbClr val="000000"/>
                </a:solidFill>
                <a:latin typeface="Courier New" pitchFamily="49" charset="0"/>
              </a:rPr>
              <a:t>Lab-A(config-std-nacl)#deny host 192.5.5.10</a:t>
            </a:r>
          </a:p>
          <a:p>
            <a:pPr eaLnBrk="1" hangingPunct="1">
              <a:lnSpc>
                <a:spcPct val="90000"/>
              </a:lnSpc>
              <a:spcBef>
                <a:spcPct val="50000"/>
              </a:spcBef>
            </a:pPr>
            <a:r>
              <a:rPr lang="en-US" altLang="zh-CN" sz="2000" b="1">
                <a:solidFill>
                  <a:srgbClr val="000000"/>
                </a:solidFill>
                <a:latin typeface="Courier New" pitchFamily="49" charset="0"/>
              </a:rPr>
              <a:t>.........</a:t>
            </a:r>
          </a:p>
          <a:p>
            <a:pPr eaLnBrk="1" hangingPunct="1">
              <a:lnSpc>
                <a:spcPct val="90000"/>
              </a:lnSpc>
              <a:spcBef>
                <a:spcPct val="50000"/>
              </a:spcBef>
            </a:pPr>
            <a:r>
              <a:rPr lang="en-US" altLang="zh-CN" sz="2000" b="1">
                <a:solidFill>
                  <a:srgbClr val="000000"/>
                </a:solidFill>
                <a:latin typeface="Courier New" pitchFamily="49" charset="0"/>
              </a:rPr>
              <a:t>Lab-A(config-if)#ip access-group over_and out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6372">
                                            <p:txEl>
                                              <p:pRg st="0" end="0"/>
                                            </p:txEl>
                                          </p:spTgt>
                                        </p:tgtEl>
                                        <p:attrNameLst>
                                          <p:attrName>style.visibility</p:attrName>
                                        </p:attrNameLst>
                                      </p:cBhvr>
                                      <p:to>
                                        <p:strVal val="visible"/>
                                      </p:to>
                                    </p:set>
                                    <p:animEffect transition="in" filter="wipe(left)">
                                      <p:cBhvr>
                                        <p:cTn id="7" dur="500"/>
                                        <p:tgtEl>
                                          <p:spTgt spid="8263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6372">
                                            <p:txEl>
                                              <p:pRg st="1" end="1"/>
                                            </p:txEl>
                                          </p:spTgt>
                                        </p:tgtEl>
                                        <p:attrNameLst>
                                          <p:attrName>style.visibility</p:attrName>
                                        </p:attrNameLst>
                                      </p:cBhvr>
                                      <p:to>
                                        <p:strVal val="visible"/>
                                      </p:to>
                                    </p:set>
                                    <p:animEffect transition="in" filter="wipe(left)">
                                      <p:cBhvr>
                                        <p:cTn id="12" dur="500"/>
                                        <p:tgtEl>
                                          <p:spTgt spid="8263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6372">
                                            <p:txEl>
                                              <p:pRg st="2" end="2"/>
                                            </p:txEl>
                                          </p:spTgt>
                                        </p:tgtEl>
                                        <p:attrNameLst>
                                          <p:attrName>style.visibility</p:attrName>
                                        </p:attrNameLst>
                                      </p:cBhvr>
                                      <p:to>
                                        <p:strVal val="visible"/>
                                      </p:to>
                                    </p:set>
                                    <p:animEffect transition="in" filter="wipe(left)">
                                      <p:cBhvr>
                                        <p:cTn id="17" dur="500"/>
                                        <p:tgtEl>
                                          <p:spTgt spid="82637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6372">
                                            <p:txEl>
                                              <p:pRg st="3" end="3"/>
                                            </p:txEl>
                                          </p:spTgt>
                                        </p:tgtEl>
                                        <p:attrNameLst>
                                          <p:attrName>style.visibility</p:attrName>
                                        </p:attrNameLst>
                                      </p:cBhvr>
                                      <p:to>
                                        <p:strVal val="visible"/>
                                      </p:to>
                                    </p:set>
                                    <p:animEffect transition="in" filter="wipe(left)">
                                      <p:cBhvr>
                                        <p:cTn id="22" dur="500"/>
                                        <p:tgtEl>
                                          <p:spTgt spid="8263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372"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smtClean="0"/>
              <a:t>Verifying ACLs</a:t>
            </a:r>
          </a:p>
        </p:txBody>
      </p:sp>
      <p:sp>
        <p:nvSpPr>
          <p:cNvPr id="61443" name="Rectangle 3"/>
          <p:cNvSpPr>
            <a:spLocks noGrp="1" noChangeArrowheads="1"/>
          </p:cNvSpPr>
          <p:nvPr>
            <p:ph type="body" idx="1"/>
          </p:nvPr>
        </p:nvSpPr>
        <p:spPr>
          <a:xfrm>
            <a:off x="161925" y="1700213"/>
            <a:ext cx="8602663" cy="4791075"/>
          </a:xfrm>
        </p:spPr>
        <p:txBody>
          <a:bodyPr/>
          <a:lstStyle/>
          <a:p>
            <a:pPr marL="0" indent="0" eaLnBrk="1" hangingPunct="1"/>
            <a:r>
              <a:rPr lang="en-US" altLang="zh-CN" sz="2400" smtClean="0"/>
              <a:t>Show commands:</a:t>
            </a:r>
          </a:p>
          <a:p>
            <a:pPr marL="454025" lvl="1" indent="-227013" eaLnBrk="1" hangingPunct="1"/>
            <a:r>
              <a:rPr lang="en-US" altLang="zh-CN" sz="2400" b="1" smtClean="0">
                <a:latin typeface="Courier New" pitchFamily="49" charset="0"/>
              </a:rPr>
              <a:t>show access-lists</a:t>
            </a:r>
          </a:p>
          <a:p>
            <a:pPr marL="796925" lvl="2" indent="-228600" eaLnBrk="1" hangingPunct="1"/>
            <a:r>
              <a:rPr lang="en-US" altLang="zh-CN" sz="2400" smtClean="0"/>
              <a:t>shows all access-lists configured on the router</a:t>
            </a:r>
          </a:p>
          <a:p>
            <a:pPr marL="454025" lvl="1" indent="-227013" eaLnBrk="1" hangingPunct="1"/>
            <a:r>
              <a:rPr lang="en-US" altLang="zh-CN" sz="2400" b="1" smtClean="0">
                <a:latin typeface="Courier New" pitchFamily="49" charset="0"/>
              </a:rPr>
              <a:t>show access-lists {</a:t>
            </a:r>
            <a:r>
              <a:rPr lang="en-US" altLang="zh-CN" sz="2400" b="1" i="1" smtClean="0">
                <a:latin typeface="Courier New" pitchFamily="49" charset="0"/>
              </a:rPr>
              <a:t>name | number</a:t>
            </a:r>
            <a:r>
              <a:rPr lang="en-US" altLang="zh-CN" sz="2400" b="1" smtClean="0">
                <a:latin typeface="Courier New" pitchFamily="49" charset="0"/>
              </a:rPr>
              <a:t>}</a:t>
            </a:r>
          </a:p>
          <a:p>
            <a:pPr marL="796925" lvl="2" indent="-228600" eaLnBrk="1" hangingPunct="1"/>
            <a:r>
              <a:rPr lang="en-US" altLang="zh-CN" sz="2400" smtClean="0"/>
              <a:t>shows the identified access list</a:t>
            </a:r>
          </a:p>
          <a:p>
            <a:pPr marL="454025" lvl="1" indent="-227013" eaLnBrk="1" hangingPunct="1"/>
            <a:r>
              <a:rPr lang="en-US" altLang="zh-CN" sz="2400" b="1" smtClean="0">
                <a:latin typeface="Courier New" pitchFamily="49" charset="0"/>
              </a:rPr>
              <a:t>show ip interface</a:t>
            </a:r>
          </a:p>
          <a:p>
            <a:pPr marL="796925" lvl="2" indent="-228600" eaLnBrk="1" hangingPunct="1"/>
            <a:r>
              <a:rPr lang="en-US" altLang="zh-CN" sz="2400" smtClean="0"/>
              <a:t>shows the access-lists applied to the interface--both inbound and outbound.</a:t>
            </a:r>
          </a:p>
          <a:p>
            <a:pPr marL="454025" lvl="1" indent="-227013" eaLnBrk="1" hangingPunct="1"/>
            <a:r>
              <a:rPr lang="en-US" altLang="zh-CN" sz="2400" b="1" smtClean="0">
                <a:latin typeface="Courier New" pitchFamily="49" charset="0"/>
              </a:rPr>
              <a:t>show running-config</a:t>
            </a:r>
          </a:p>
          <a:p>
            <a:pPr marL="796925" lvl="2" indent="-228600" eaLnBrk="1" hangingPunct="1"/>
            <a:r>
              <a:rPr lang="en-US" altLang="zh-CN" sz="2400" smtClean="0"/>
              <a:t>shows all access lists and what interfaces they are applied on</a:t>
            </a:r>
          </a:p>
        </p:txBody>
      </p:sp>
    </p:spTree>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7" descr="04.png"/>
          <p:cNvPicPr>
            <a:picLocks noChangeAspect="1"/>
          </p:cNvPicPr>
          <p:nvPr/>
        </p:nvPicPr>
        <p:blipFill>
          <a:blip r:embed="rId4">
            <a:lum contrast="20000"/>
            <a:extLst>
              <a:ext uri="{28A0092B-C50C-407E-A947-70E740481C1C}">
                <a14:useLocalDpi xmlns:a14="http://schemas.microsoft.com/office/drawing/2010/main" val="0"/>
              </a:ext>
            </a:extLst>
          </a:blip>
          <a:srcRect/>
          <a:stretch>
            <a:fillRect/>
          </a:stretch>
        </p:blipFill>
        <p:spPr bwMode="auto">
          <a:xfrm>
            <a:off x="0" y="0"/>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0" y="1238250"/>
            <a:ext cx="9144000" cy="61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TextBox 38"/>
          <p:cNvSpPr txBox="1"/>
          <p:nvPr/>
        </p:nvSpPr>
        <p:spPr>
          <a:xfrm>
            <a:off x="3786182" y="2935428"/>
            <a:ext cx="1871025"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zh-CN" altLang="en-US" sz="4000" b="1" cap="all" dirty="0">
                <a:ln w="0"/>
                <a:solidFill>
                  <a:srgbClr val="006600"/>
                </a:solidFill>
                <a:effectLst>
                  <a:reflection blurRad="6350" stA="50000" endA="300" endPos="50000" dist="29997" dir="5400000" sy="-100000" algn="bl" rotWithShape="0"/>
                </a:effectLst>
                <a:latin typeface="Arial" pitchFamily="34" charset="0"/>
                <a:ea typeface="+mn-ea"/>
                <a:cs typeface="Arial" pitchFamily="34" charset="0"/>
              </a:rPr>
              <a:t>谢 谢！</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nodeType="afterGroup">
                            <p:stCondLst>
                              <p:cond delay="500"/>
                            </p:stCondLst>
                            <p:childTnLst>
                              <p:par>
                                <p:cTn id="9" presetID="42"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anim calcmode="lin" valueType="num">
                                      <p:cBhvr>
                                        <p:cTn id="12" dur="500" fill="hold"/>
                                        <p:tgtEl>
                                          <p:spTgt spid="39"/>
                                        </p:tgtEl>
                                        <p:attrNameLst>
                                          <p:attrName>ppt_x</p:attrName>
                                        </p:attrNameLst>
                                      </p:cBhvr>
                                      <p:tavLst>
                                        <p:tav tm="0">
                                          <p:val>
                                            <p:strVal val="#ppt_x"/>
                                          </p:val>
                                        </p:tav>
                                        <p:tav tm="100000">
                                          <p:val>
                                            <p:strVal val="#ppt_x"/>
                                          </p:val>
                                        </p:tav>
                                      </p:tavLst>
                                    </p:anim>
                                    <p:anim calcmode="lin" valueType="num">
                                      <p:cBhvr>
                                        <p:cTn id="1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566738" y="1900238"/>
            <a:ext cx="8001000" cy="3660775"/>
          </a:xfrm>
        </p:spPr>
        <p:txBody>
          <a:bodyPr/>
          <a:lstStyle/>
          <a:p>
            <a:pPr eaLnBrk="1" hangingPunct="1">
              <a:lnSpc>
                <a:spcPct val="120000"/>
              </a:lnSpc>
              <a:buFont typeface="Wingdings" pitchFamily="2" charset="2"/>
              <a:buChar char="p"/>
            </a:pPr>
            <a:r>
              <a:rPr lang="zh-CN" altLang="en-US" smtClean="0"/>
              <a:t>防止析出报文内容</a:t>
            </a:r>
          </a:p>
          <a:p>
            <a:pPr eaLnBrk="1" hangingPunct="1">
              <a:lnSpc>
                <a:spcPct val="120000"/>
              </a:lnSpc>
              <a:buFont typeface="Wingdings" pitchFamily="2" charset="2"/>
              <a:buChar char="p"/>
            </a:pPr>
            <a:r>
              <a:rPr lang="zh-CN" altLang="en-US" smtClean="0"/>
              <a:t>防止通信量分析</a:t>
            </a:r>
          </a:p>
          <a:p>
            <a:pPr eaLnBrk="1" hangingPunct="1">
              <a:lnSpc>
                <a:spcPct val="120000"/>
              </a:lnSpc>
              <a:buFont typeface="Wingdings" pitchFamily="2" charset="2"/>
              <a:buChar char="p"/>
            </a:pPr>
            <a:r>
              <a:rPr lang="zh-CN" altLang="en-US" smtClean="0"/>
              <a:t>检测更改报文流</a:t>
            </a:r>
          </a:p>
          <a:p>
            <a:pPr eaLnBrk="1" hangingPunct="1">
              <a:lnSpc>
                <a:spcPct val="120000"/>
              </a:lnSpc>
              <a:buFont typeface="Wingdings" pitchFamily="2" charset="2"/>
              <a:buChar char="p"/>
            </a:pPr>
            <a:r>
              <a:rPr lang="zh-CN" altLang="en-US" smtClean="0"/>
              <a:t>检测拒绝报文服务</a:t>
            </a:r>
          </a:p>
          <a:p>
            <a:pPr eaLnBrk="1" hangingPunct="1">
              <a:lnSpc>
                <a:spcPct val="120000"/>
              </a:lnSpc>
              <a:buFont typeface="Wingdings" pitchFamily="2" charset="2"/>
              <a:buChar char="p"/>
            </a:pPr>
            <a:r>
              <a:rPr lang="zh-CN" altLang="en-US" smtClean="0"/>
              <a:t>检测伪造初始化连接</a:t>
            </a:r>
          </a:p>
        </p:txBody>
      </p:sp>
      <p:sp>
        <p:nvSpPr>
          <p:cNvPr id="17411" name="Rectangle 3"/>
          <p:cNvSpPr>
            <a:spLocks noGrp="1" noChangeArrowheads="1"/>
          </p:cNvSpPr>
          <p:nvPr>
            <p:ph type="title"/>
          </p:nvPr>
        </p:nvSpPr>
        <p:spPr/>
        <p:txBody>
          <a:bodyPr/>
          <a:lstStyle/>
          <a:p>
            <a:pPr eaLnBrk="1" hangingPunct="1"/>
            <a:r>
              <a:rPr lang="zh-CN" altLang="en-US" smtClean="0"/>
              <a:t>计算机网络通信安全的目标 </a:t>
            </a:r>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body" idx="1"/>
          </p:nvPr>
        </p:nvSpPr>
        <p:spPr>
          <a:xfrm>
            <a:off x="500063" y="1571625"/>
            <a:ext cx="8318500" cy="5084763"/>
          </a:xfrm>
        </p:spPr>
        <p:txBody>
          <a:bodyPr/>
          <a:lstStyle/>
          <a:p>
            <a:pPr eaLnBrk="1" hangingPunct="1">
              <a:lnSpc>
                <a:spcPct val="150000"/>
              </a:lnSpc>
              <a:buFont typeface="Wingdings" pitchFamily="2" charset="2"/>
              <a:buChar char="p"/>
            </a:pPr>
            <a:r>
              <a:rPr lang="zh-CN" altLang="en-US" sz="2600" smtClean="0"/>
              <a:t>计算机病毒</a:t>
            </a:r>
            <a:r>
              <a:rPr lang="en-US" altLang="zh-CN" sz="2600" smtClean="0">
                <a:latin typeface="Arial" charset="0"/>
              </a:rPr>
              <a:t>——</a:t>
            </a:r>
            <a:r>
              <a:rPr lang="zh-CN" altLang="en-US" sz="2600" smtClean="0"/>
              <a:t>会</a:t>
            </a:r>
            <a:r>
              <a:rPr lang="zh-CN" altLang="en-US" sz="2600" smtClean="0">
                <a:latin typeface="Arial" charset="0"/>
              </a:rPr>
              <a:t>“</a:t>
            </a:r>
            <a:r>
              <a:rPr lang="zh-CN" altLang="en-US" sz="2600" smtClean="0"/>
              <a:t>传染</a:t>
            </a:r>
            <a:r>
              <a:rPr lang="zh-CN" altLang="en-US" sz="2600" smtClean="0">
                <a:latin typeface="Arial" charset="0"/>
              </a:rPr>
              <a:t>”</a:t>
            </a:r>
            <a:r>
              <a:rPr lang="zh-CN" altLang="en-US" sz="2600" smtClean="0"/>
              <a:t>其他程序的程序，</a:t>
            </a:r>
            <a:r>
              <a:rPr lang="zh-CN" altLang="en-US" sz="2600" smtClean="0">
                <a:latin typeface="Arial" charset="0"/>
              </a:rPr>
              <a:t>“</a:t>
            </a:r>
            <a:r>
              <a:rPr lang="zh-CN" altLang="en-US" sz="2600" smtClean="0"/>
              <a:t>传染</a:t>
            </a:r>
            <a:r>
              <a:rPr lang="zh-CN" altLang="en-US" sz="2600" smtClean="0">
                <a:latin typeface="Arial" charset="0"/>
              </a:rPr>
              <a:t>”</a:t>
            </a:r>
            <a:r>
              <a:rPr lang="zh-CN" altLang="en-US" sz="2600" smtClean="0"/>
              <a:t>通过修改其他程序来把自身或其变种复制进去而完成。</a:t>
            </a:r>
          </a:p>
          <a:p>
            <a:pPr eaLnBrk="1" hangingPunct="1">
              <a:lnSpc>
                <a:spcPct val="150000"/>
              </a:lnSpc>
              <a:buFont typeface="Wingdings" pitchFamily="2" charset="2"/>
              <a:buChar char="p"/>
            </a:pPr>
            <a:r>
              <a:rPr lang="zh-CN" altLang="en-US" sz="2600" smtClean="0"/>
              <a:t>计算机蠕虫</a:t>
            </a:r>
            <a:r>
              <a:rPr lang="en-US" altLang="zh-CN" sz="2600" smtClean="0">
                <a:latin typeface="Arial" charset="0"/>
              </a:rPr>
              <a:t>——</a:t>
            </a:r>
            <a:r>
              <a:rPr lang="zh-CN" altLang="en-US" sz="2600" smtClean="0"/>
              <a:t>通过网络的通信功能将自身从一个结点发送到另一个结点并启动运行的程序。</a:t>
            </a:r>
          </a:p>
          <a:p>
            <a:pPr eaLnBrk="1" hangingPunct="1">
              <a:lnSpc>
                <a:spcPct val="150000"/>
              </a:lnSpc>
              <a:buFont typeface="Wingdings" pitchFamily="2" charset="2"/>
              <a:buChar char="p"/>
            </a:pPr>
            <a:r>
              <a:rPr lang="zh-CN" altLang="en-US" sz="2600" smtClean="0"/>
              <a:t>特洛伊木马</a:t>
            </a:r>
            <a:r>
              <a:rPr lang="en-US" altLang="zh-CN" sz="2600" smtClean="0">
                <a:latin typeface="Arial" charset="0"/>
              </a:rPr>
              <a:t>——</a:t>
            </a:r>
            <a:r>
              <a:rPr lang="zh-CN" altLang="en-US" sz="2600" smtClean="0"/>
              <a:t>一种程序，它执行的功能超出所声称的功能。</a:t>
            </a:r>
          </a:p>
          <a:p>
            <a:pPr eaLnBrk="1" hangingPunct="1">
              <a:lnSpc>
                <a:spcPct val="150000"/>
              </a:lnSpc>
              <a:buFont typeface="Wingdings" pitchFamily="2" charset="2"/>
              <a:buChar char="p"/>
            </a:pPr>
            <a:r>
              <a:rPr lang="zh-CN" altLang="en-US" sz="2600" smtClean="0"/>
              <a:t>逻辑炸弹</a:t>
            </a:r>
            <a:r>
              <a:rPr lang="en-US" altLang="zh-CN" sz="2600" smtClean="0">
                <a:latin typeface="Arial" charset="0"/>
              </a:rPr>
              <a:t>——</a:t>
            </a:r>
            <a:r>
              <a:rPr lang="zh-CN" altLang="en-US" sz="2600" smtClean="0"/>
              <a:t>一种当运行环境满足某种特定条件时执行其他特殊功能的程序。 </a:t>
            </a:r>
          </a:p>
        </p:txBody>
      </p:sp>
      <p:sp>
        <p:nvSpPr>
          <p:cNvPr id="18435" name="Rectangle 3"/>
          <p:cNvSpPr>
            <a:spLocks noGrp="1" noChangeArrowheads="1"/>
          </p:cNvSpPr>
          <p:nvPr>
            <p:ph type="title"/>
          </p:nvPr>
        </p:nvSpPr>
        <p:spPr>
          <a:xfrm>
            <a:off x="571500" y="357188"/>
            <a:ext cx="7429500" cy="1216025"/>
          </a:xfrm>
        </p:spPr>
        <p:txBody>
          <a:bodyPr/>
          <a:lstStyle/>
          <a:p>
            <a:pPr eaLnBrk="1" hangingPunct="1"/>
            <a:r>
              <a:rPr lang="zh-CN" altLang="en-US" smtClean="0"/>
              <a:t>恶意程序</a:t>
            </a:r>
            <a:r>
              <a:rPr lang="en-US" altLang="zh-CN" smtClean="0"/>
              <a:t>(malicious program)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889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889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88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计算机网络安全的内容</a:t>
            </a:r>
          </a:p>
        </p:txBody>
      </p:sp>
      <p:sp>
        <p:nvSpPr>
          <p:cNvPr id="19459" name="Rectangle 3"/>
          <p:cNvSpPr>
            <a:spLocks noGrp="1" noChangeArrowheads="1"/>
          </p:cNvSpPr>
          <p:nvPr>
            <p:ph type="body" idx="1"/>
          </p:nvPr>
        </p:nvSpPr>
        <p:spPr>
          <a:xfrm>
            <a:off x="755650" y="1844675"/>
            <a:ext cx="5937250" cy="4114800"/>
          </a:xfrm>
        </p:spPr>
        <p:txBody>
          <a:bodyPr/>
          <a:lstStyle/>
          <a:p>
            <a:pPr algn="just" eaLnBrk="1" hangingPunct="1">
              <a:lnSpc>
                <a:spcPct val="170000"/>
              </a:lnSpc>
            </a:pPr>
            <a:r>
              <a:rPr lang="zh-CN" altLang="en-US" smtClean="0"/>
              <a:t>保密性</a:t>
            </a:r>
          </a:p>
          <a:p>
            <a:pPr algn="just" eaLnBrk="1" hangingPunct="1">
              <a:lnSpc>
                <a:spcPct val="170000"/>
              </a:lnSpc>
            </a:pPr>
            <a:r>
              <a:rPr lang="zh-CN" altLang="en-US" smtClean="0"/>
              <a:t>安全协议的设计 </a:t>
            </a:r>
          </a:p>
          <a:p>
            <a:pPr algn="just" eaLnBrk="1" hangingPunct="1">
              <a:lnSpc>
                <a:spcPct val="170000"/>
              </a:lnSpc>
            </a:pPr>
            <a:r>
              <a:rPr lang="zh-CN" altLang="en-US" smtClean="0"/>
              <a:t>访问控制 </a:t>
            </a:r>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68313" y="692150"/>
            <a:ext cx="6856412" cy="768350"/>
          </a:xfrm>
        </p:spPr>
        <p:txBody>
          <a:bodyPr/>
          <a:lstStyle/>
          <a:p>
            <a:pPr eaLnBrk="1" hangingPunct="1"/>
            <a:r>
              <a:rPr lang="en-US" altLang="zh-CN" smtClean="0">
                <a:ea typeface="Arial Unicode MS" pitchFamily="34" charset="-122"/>
                <a:cs typeface="Arial Unicode MS" pitchFamily="34" charset="-122"/>
              </a:rPr>
              <a:t>Network Security</a:t>
            </a:r>
            <a:endParaRPr lang="en-US" altLang="zh-CN" smtClean="0"/>
          </a:p>
        </p:txBody>
      </p:sp>
      <p:sp>
        <p:nvSpPr>
          <p:cNvPr id="20483" name="Rectangle 3"/>
          <p:cNvSpPr>
            <a:spLocks noGrp="1" noChangeArrowheads="1"/>
          </p:cNvSpPr>
          <p:nvPr>
            <p:ph type="body" idx="1"/>
          </p:nvPr>
        </p:nvSpPr>
        <p:spPr>
          <a:xfrm>
            <a:off x="468313" y="1773238"/>
            <a:ext cx="8204200" cy="4895850"/>
          </a:xfrm>
        </p:spPr>
        <p:txBody>
          <a:bodyPr/>
          <a:lstStyle/>
          <a:p>
            <a:pPr eaLnBrk="1" hangingPunct="1">
              <a:lnSpc>
                <a:spcPct val="130000"/>
              </a:lnSpc>
              <a:buFont typeface="Wingdings" pitchFamily="2" charset="2"/>
              <a:buChar char="p"/>
            </a:pPr>
            <a:r>
              <a:rPr lang="zh-CN" altLang="en-US" sz="2800" smtClean="0"/>
              <a:t>网络安全问题概述</a:t>
            </a:r>
          </a:p>
          <a:p>
            <a:pPr eaLnBrk="1" hangingPunct="1">
              <a:lnSpc>
                <a:spcPct val="130000"/>
              </a:lnSpc>
              <a:buFont typeface="Wingdings" pitchFamily="2" charset="2"/>
              <a:buChar char="p"/>
            </a:pPr>
            <a:r>
              <a:rPr lang="zh-CN" altLang="en-US" sz="2800" b="1" smtClean="0">
                <a:solidFill>
                  <a:schemeClr val="hlink"/>
                </a:solidFill>
              </a:rPr>
              <a:t>一般的数据加密模型</a:t>
            </a:r>
          </a:p>
          <a:p>
            <a:pPr eaLnBrk="1" hangingPunct="1">
              <a:lnSpc>
                <a:spcPct val="130000"/>
              </a:lnSpc>
              <a:buFont typeface="Wingdings" pitchFamily="2" charset="2"/>
              <a:buChar char="p"/>
            </a:pPr>
            <a:r>
              <a:rPr lang="zh-CN" altLang="en-US" sz="2800" smtClean="0"/>
              <a:t>对称密钥和公钥密码体制</a:t>
            </a:r>
          </a:p>
          <a:p>
            <a:pPr eaLnBrk="1" hangingPunct="1">
              <a:lnSpc>
                <a:spcPct val="130000"/>
              </a:lnSpc>
              <a:buFont typeface="Wingdings" pitchFamily="2" charset="2"/>
              <a:buChar char="p"/>
            </a:pPr>
            <a:r>
              <a:rPr lang="zh-CN" altLang="en-US" sz="2800" smtClean="0"/>
              <a:t>数字签名</a:t>
            </a:r>
          </a:p>
          <a:p>
            <a:pPr eaLnBrk="1" hangingPunct="1">
              <a:lnSpc>
                <a:spcPct val="130000"/>
              </a:lnSpc>
              <a:buFont typeface="Wingdings" pitchFamily="2" charset="2"/>
              <a:buChar char="p"/>
            </a:pPr>
            <a:r>
              <a:rPr lang="zh-CN" altLang="en-US" sz="2800" smtClean="0"/>
              <a:t>防火墙</a:t>
            </a:r>
          </a:p>
          <a:p>
            <a:pPr lvl="1" eaLnBrk="1" hangingPunct="1">
              <a:lnSpc>
                <a:spcPct val="130000"/>
              </a:lnSpc>
              <a:buFont typeface="Wingdings" pitchFamily="2" charset="2"/>
              <a:buChar char="p"/>
            </a:pPr>
            <a:r>
              <a:rPr lang="zh-CN" altLang="en-US" sz="2800" smtClean="0"/>
              <a:t>访问控制列表</a:t>
            </a:r>
            <a:r>
              <a:rPr lang="en-US" altLang="zh-CN" sz="2800" smtClean="0"/>
              <a:t>ACL</a:t>
            </a:r>
          </a:p>
          <a:p>
            <a:pPr eaLnBrk="1" hangingPunct="1">
              <a:lnSpc>
                <a:spcPct val="130000"/>
              </a:lnSpc>
              <a:buFont typeface="Wingdings" pitchFamily="2" charset="2"/>
              <a:buChar char="p"/>
            </a:pPr>
            <a:endParaRPr lang="en-US" altLang="zh-CN" sz="2800" smtClean="0"/>
          </a:p>
        </p:txBody>
      </p:sp>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5475</TotalTime>
  <Words>5095</Words>
  <Application>Microsoft Office PowerPoint</Application>
  <PresentationFormat>全屏显示(4:3)</PresentationFormat>
  <Paragraphs>622</Paragraphs>
  <Slides>56</Slides>
  <Notes>56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56</vt:i4>
      </vt:variant>
    </vt:vector>
  </HeadingPairs>
  <TitlesOfParts>
    <vt:vector size="73" baseType="lpstr">
      <vt:lpstr>Arial Unicode MS</vt:lpstr>
      <vt:lpstr>黑体</vt:lpstr>
      <vt:lpstr>楷体_GB2312</vt:lpstr>
      <vt:lpstr>SimSun</vt:lpstr>
      <vt:lpstr>SimSun</vt:lpstr>
      <vt:lpstr>Arial</vt:lpstr>
      <vt:lpstr>Arial Narrow</vt:lpstr>
      <vt:lpstr>Courier New</vt:lpstr>
      <vt:lpstr>Tahoma</vt:lpstr>
      <vt:lpstr>Times New Roman</vt:lpstr>
      <vt:lpstr>Verdana</vt:lpstr>
      <vt:lpstr>Wingdings</vt:lpstr>
      <vt:lpstr>Profile</vt:lpstr>
      <vt:lpstr>Bitmap Image</vt:lpstr>
      <vt:lpstr>位图图像</vt:lpstr>
      <vt:lpstr>VISIO</vt:lpstr>
      <vt:lpstr>公式</vt:lpstr>
      <vt:lpstr>Network Security</vt:lpstr>
      <vt:lpstr>Network Security</vt:lpstr>
      <vt:lpstr>网络安全问题概述</vt:lpstr>
      <vt:lpstr>被动攻击和主动攻击 </vt:lpstr>
      <vt:lpstr>被动攻击和主动攻击</vt:lpstr>
      <vt:lpstr>计算机网络通信安全的目标 </vt:lpstr>
      <vt:lpstr>恶意程序(malicious program) </vt:lpstr>
      <vt:lpstr>计算机网络安全的内容</vt:lpstr>
      <vt:lpstr>Network Security</vt:lpstr>
      <vt:lpstr>一般的数据加密模型 </vt:lpstr>
      <vt:lpstr>一些重要概念 </vt:lpstr>
      <vt:lpstr>Network Security</vt:lpstr>
      <vt:lpstr> 对称密钥密码体制 </vt:lpstr>
      <vt:lpstr>数据加密标准 DES</vt:lpstr>
      <vt:lpstr>DES 的保密性</vt:lpstr>
      <vt:lpstr>公钥密码体制</vt:lpstr>
      <vt:lpstr>公钥密码体制 </vt:lpstr>
      <vt:lpstr>公钥算法的特点 </vt:lpstr>
      <vt:lpstr>公钥算法的特点（续）</vt:lpstr>
      <vt:lpstr>应当注意 </vt:lpstr>
      <vt:lpstr>Network Security</vt:lpstr>
      <vt:lpstr>数字签名</vt:lpstr>
      <vt:lpstr>数字签名的实现 </vt:lpstr>
      <vt:lpstr>数字签名的实现</vt:lpstr>
      <vt:lpstr>具有保密性的数字签名 </vt:lpstr>
      <vt:lpstr>Network Security</vt:lpstr>
      <vt:lpstr>防火墙(firewall)</vt:lpstr>
      <vt:lpstr>防火墙在互连网络中的位置 </vt:lpstr>
      <vt:lpstr>防火墙的功能</vt:lpstr>
      <vt:lpstr>防火墙技术一般分为两类 </vt:lpstr>
      <vt:lpstr>What Are ACLs?</vt:lpstr>
      <vt:lpstr>Testing Packets with ACLs</vt:lpstr>
      <vt:lpstr>Testing Packets with ACLs</vt:lpstr>
      <vt:lpstr>How a Router Uses an ACL (outbound)</vt:lpstr>
      <vt:lpstr>Outbound Standard ACL Process</vt:lpstr>
      <vt:lpstr>Two Basic Tasks (Standard ACL)</vt:lpstr>
      <vt:lpstr>The access-list-number parameter</vt:lpstr>
      <vt:lpstr>The permit/deny parameter</vt:lpstr>
      <vt:lpstr>The {test-conditions} parameter</vt:lpstr>
      <vt:lpstr>The Wildcard Mask</vt:lpstr>
      <vt:lpstr>Masking Practice</vt:lpstr>
      <vt:lpstr>Masking Practice</vt:lpstr>
      <vt:lpstr>Time Savers: the any command</vt:lpstr>
      <vt:lpstr>Time Savers: the host command</vt:lpstr>
      <vt:lpstr>Correct Placement of Standard ACLs</vt:lpstr>
      <vt:lpstr>Correct Placement of Standard ACLs</vt:lpstr>
      <vt:lpstr>Extended ACL Overview</vt:lpstr>
      <vt:lpstr>Two Basic Tasks (Extended ACL)</vt:lpstr>
      <vt:lpstr>The Extended Parameters</vt:lpstr>
      <vt:lpstr>Port Numbers</vt:lpstr>
      <vt:lpstr>Correct Placement of Extended ACLs</vt:lpstr>
      <vt:lpstr>Correct Placement of Extended ACLs</vt:lpstr>
      <vt:lpstr>Writing &amp; Applying the ACL</vt:lpstr>
      <vt:lpstr>Naming ACLs</vt:lpstr>
      <vt:lpstr>Verifying ACLs</vt:lpstr>
      <vt:lpstr>PowerPoint 演示文稿</vt:lpstr>
    </vt:vector>
  </TitlesOfParts>
  <Company>南京大学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南京大学软件学院建院方案汇报</dc:title>
  <dc:creator>骆斌</dc:creator>
  <cp:lastModifiedBy>liufeng</cp:lastModifiedBy>
  <cp:revision>201</cp:revision>
  <dcterms:created xsi:type="dcterms:W3CDTF">2002-05-31T00:39:28Z</dcterms:created>
  <dcterms:modified xsi:type="dcterms:W3CDTF">2022-06-01T01:02:31Z</dcterms:modified>
</cp:coreProperties>
</file>