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7004050" cy="9290050"/>
  <p:embeddedFontLst>
    <p:embeddedFont>
      <p:font typeface="Calibri" panose="020F0502020204030204" pitchFamily="34" charset="0"/>
      <p:regular r:id="rId4"/>
      <p:bold r:id="rId5"/>
      <p:italic r:id="rId6"/>
      <p:boldItalic r:id="rId7"/>
    </p:embeddedFont>
    <p:embeddedFont>
      <p:font typeface="Candara" panose="020E0502030303020204" pitchFamily="34" charset="0"/>
      <p:regular r:id="rId8"/>
      <p:bold r:id="rId9"/>
      <p:italic r:id="rId10"/>
      <p:boldItalic r:id="rId11"/>
    </p:embeddedFont>
    <p:embeddedFont>
      <p:font typeface="Open Sans" panose="020B0606030504020204"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uy6Rij5+lfZwfxWFlTOf+l3/+l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9F1B"/>
    <a:srgbClr val="C9DAF8"/>
    <a:srgbClr val="F5E7B4"/>
    <a:srgbClr val="D0BDB6"/>
    <a:srgbClr val="B27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7" autoAdjust="0"/>
  </p:normalViewPr>
  <p:slideViewPr>
    <p:cSldViewPr snapToGrid="0">
      <p:cViewPr>
        <p:scale>
          <a:sx n="24" d="100"/>
          <a:sy n="24" d="100"/>
        </p:scale>
        <p:origin x="1668" y="16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 name="Google Shape;32;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3"/>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lt1"/>
              </a:solidFill>
              <a:latin typeface="Calibri"/>
              <a:ea typeface="Calibri"/>
              <a:cs typeface="Calibri"/>
              <a:sym typeface="Calibri"/>
            </a:endParaRPr>
          </a:p>
        </p:txBody>
      </p:sp>
      <p:sp>
        <p:nvSpPr>
          <p:cNvPr id="13" name="Google Shape;13;p3"/>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lt1"/>
              </a:solidFill>
              <a:latin typeface="Calibri"/>
              <a:ea typeface="Calibri"/>
              <a:cs typeface="Calibri"/>
              <a:sym typeface="Calibri"/>
            </a:endParaRPr>
          </a:p>
        </p:txBody>
      </p:sp>
      <p:sp>
        <p:nvSpPr>
          <p:cNvPr id="14" name="Google Shape;14;p3"/>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lt1"/>
              </a:solidFill>
              <a:latin typeface="Calibri"/>
              <a:ea typeface="Calibri"/>
              <a:cs typeface="Calibri"/>
              <a:sym typeface="Calibri"/>
            </a:endParaRPr>
          </a:p>
        </p:txBody>
      </p:sp>
      <p:sp>
        <p:nvSpPr>
          <p:cNvPr id="15" name="Google Shape;15;p3"/>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lt1"/>
              </a:solidFill>
              <a:latin typeface="Calibri"/>
              <a:ea typeface="Calibri"/>
              <a:cs typeface="Calibri"/>
              <a:sym typeface="Calibri"/>
            </a:endParaRPr>
          </a:p>
        </p:txBody>
      </p:sp>
      <p:sp>
        <p:nvSpPr>
          <p:cNvPr id="16" name="Google Shape;16;p3"/>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Placeholders: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Image Quality: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800"/>
              </a:spcBef>
              <a:spcAft>
                <a:spcPts val="0"/>
              </a:spcAft>
              <a:buClr>
                <a:srgbClr val="000000"/>
              </a:buClr>
              <a:buSzPts val="3600"/>
              <a:buFont typeface="Arial"/>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sz="1400" b="0" i="0" u="none" strike="noStrike" cap="none">
              <a:solidFill>
                <a:srgbClr val="000000"/>
              </a:solidFill>
              <a:latin typeface="Arial"/>
              <a:ea typeface="Arial"/>
              <a:cs typeface="Arial"/>
              <a:sym typeface="Arial"/>
            </a:endParaRPr>
          </a:p>
        </p:txBody>
      </p:sp>
      <p:grpSp>
        <p:nvGrpSpPr>
          <p:cNvPr id="17" name="Google Shape;17;p3"/>
          <p:cNvGrpSpPr/>
          <p:nvPr/>
        </p:nvGrpSpPr>
        <p:grpSpPr>
          <a:xfrm>
            <a:off x="44805600" y="0"/>
            <a:ext cx="9601200" cy="32918399"/>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7200"/>
                <a:buFont typeface="Arial"/>
                <a:buNone/>
              </a:pPr>
              <a:r>
                <a:rPr lang="en-US" sz="7200" b="0" i="0" u="none" strike="noStrike" cap="none">
                  <a:solidFill>
                    <a:srgbClr val="7F7F7F"/>
                  </a:solidFill>
                  <a:latin typeface="Calibri"/>
                  <a:ea typeface="Calibri"/>
                  <a:cs typeface="Calibri"/>
                  <a:sym typeface="Calibri"/>
                </a:rPr>
                <a:t>Printing Your Poster: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4900"/>
                <a:buFont typeface="Arial"/>
                <a:buNone/>
              </a:pPr>
              <a:endParaRPr sz="4900" b="0" i="0" u="none" strike="noStrike" cap="none">
                <a:solidFill>
                  <a:srgbClr val="7F7F7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900"/>
                <a:buFont typeface="Arial"/>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sz="1400" b="0" i="0" u="none" strike="noStrike" cap="non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3"/>
          <p:cNvGrpSpPr/>
          <p:nvPr/>
        </p:nvGrpSpPr>
        <p:grpSpPr>
          <a:xfrm>
            <a:off x="7033287" y="-1257300"/>
            <a:ext cx="29923714" cy="35653980"/>
            <a:chOff x="7033287" y="-1257300"/>
            <a:chExt cx="29923714" cy="35653980"/>
          </a:xfrm>
        </p:grpSpPr>
        <p:sp>
          <p:nvSpPr>
            <p:cNvPr id="21" name="Google Shape;21;p3"/>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400"/>
                <a:buFont typeface="Arial"/>
                <a:buNone/>
              </a:pPr>
              <a:r>
                <a:rPr lang="en-US" sz="6400" b="0" i="0" u="none" strike="noStrike" cap="none">
                  <a:solidFill>
                    <a:srgbClr val="7F7F7F"/>
                  </a:solidFill>
                  <a:latin typeface="Calibri"/>
                  <a:ea typeface="Calibri"/>
                  <a:cs typeface="Calibri"/>
                  <a:sym typeface="Calibri"/>
                </a:rPr>
                <a:t>Folds here</a:t>
              </a:r>
              <a:endParaRPr sz="1400" b="0" i="0" u="none" strike="noStrike" cap="none">
                <a:solidFill>
                  <a:srgbClr val="000000"/>
                </a:solidFill>
                <a:latin typeface="Arial"/>
                <a:ea typeface="Arial"/>
                <a:cs typeface="Arial"/>
                <a:sym typeface="Arial"/>
              </a:endParaRPr>
            </a:p>
          </p:txBody>
        </p:sp>
        <p:cxnSp>
          <p:nvCxnSpPr>
            <p:cNvPr id="22" name="Google Shape;22;p3"/>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3"/>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400"/>
                <a:buFont typeface="Arial"/>
                <a:buNone/>
              </a:pPr>
              <a:r>
                <a:rPr lang="en-US" sz="6400" b="0" i="0" u="none" strike="noStrike" cap="none">
                  <a:solidFill>
                    <a:srgbClr val="7F7F7F"/>
                  </a:solidFill>
                  <a:latin typeface="Calibri"/>
                  <a:ea typeface="Calibri"/>
                  <a:cs typeface="Calibri"/>
                  <a:sym typeface="Calibri"/>
                </a:rPr>
                <a:t>Folds here</a:t>
              </a:r>
              <a:endParaRPr sz="1400" b="0" i="0" u="none" strike="noStrike" cap="none">
                <a:solidFill>
                  <a:srgbClr val="000000"/>
                </a:solidFill>
                <a:latin typeface="Arial"/>
                <a:ea typeface="Arial"/>
                <a:cs typeface="Arial"/>
                <a:sym typeface="Arial"/>
              </a:endParaRPr>
            </a:p>
          </p:txBody>
        </p:sp>
        <p:cxnSp>
          <p:nvCxnSpPr>
            <p:cNvPr id="24" name="Google Shape;24;p3"/>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3"/>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400"/>
                <a:buFont typeface="Arial"/>
                <a:buNone/>
              </a:pPr>
              <a:r>
                <a:rPr lang="en-US" sz="6400" b="0" i="0" u="none" strike="noStrike" cap="none">
                  <a:solidFill>
                    <a:srgbClr val="7F7F7F"/>
                  </a:solidFill>
                  <a:latin typeface="Calibri"/>
                  <a:ea typeface="Calibri"/>
                  <a:cs typeface="Calibri"/>
                  <a:sym typeface="Calibri"/>
                </a:rPr>
                <a:t>Folds here</a:t>
              </a:r>
              <a:endParaRPr sz="1400" b="0" i="0" u="none" strike="noStrike" cap="none">
                <a:solidFill>
                  <a:srgbClr val="000000"/>
                </a:solidFill>
                <a:latin typeface="Arial"/>
                <a:ea typeface="Arial"/>
                <a:cs typeface="Arial"/>
                <a:sym typeface="Arial"/>
              </a:endParaRPr>
            </a:p>
          </p:txBody>
        </p:sp>
        <p:cxnSp>
          <p:nvCxnSpPr>
            <p:cNvPr id="26" name="Google Shape;26;p3"/>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3"/>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400"/>
                <a:buFont typeface="Arial"/>
                <a:buNone/>
              </a:pPr>
              <a:r>
                <a:rPr lang="en-US" sz="6400" b="0" i="0" u="none" strike="noStrike" cap="none">
                  <a:solidFill>
                    <a:srgbClr val="7F7F7F"/>
                  </a:solidFill>
                  <a:latin typeface="Calibri"/>
                  <a:ea typeface="Calibri"/>
                  <a:cs typeface="Calibri"/>
                  <a:sym typeface="Calibri"/>
                </a:rPr>
                <a:t>Folds here</a:t>
              </a:r>
              <a:endParaRPr sz="1400" b="0" i="0" u="none" strike="noStrike" cap="none">
                <a:solidFill>
                  <a:srgbClr val="000000"/>
                </a:solidFill>
                <a:latin typeface="Arial"/>
                <a:ea typeface="Arial"/>
                <a:cs typeface="Arial"/>
                <a:sym typeface="Arial"/>
              </a:endParaRPr>
            </a:p>
          </p:txBody>
        </p:sp>
        <p:cxnSp>
          <p:nvCxnSpPr>
            <p:cNvPr id="28" name="Google Shape;28;p3"/>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3"/>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lnSpc>
                <a:spcPct val="10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gif"/><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p:nvPr/>
        </p:nvSpPr>
        <p:spPr>
          <a:xfrm>
            <a:off x="-9886" y="28763663"/>
            <a:ext cx="43901087" cy="4160995"/>
          </a:xfrm>
          <a:prstGeom prst="rect">
            <a:avLst/>
          </a:prstGeom>
          <a:solidFill>
            <a:srgbClr val="3C7D90"/>
          </a:solidFill>
          <a:ln w="25400" cap="flat" cmpd="sng">
            <a:solidFill>
              <a:srgbClr val="3C7D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 name="Google Shape;35;p1"/>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EAF1DD"/>
                </a:solidFill>
                <a:latin typeface="Candara"/>
                <a:ea typeface="Candara"/>
                <a:cs typeface="Candara"/>
                <a:sym typeface="Candara"/>
              </a:rPr>
              <a:t>Título del proyecto</a:t>
            </a:r>
            <a:endParaRPr sz="1400" b="0" i="0" u="none" strike="noStrike" cap="none">
              <a:solidFill>
                <a:srgbClr val="000000"/>
              </a:solidFill>
              <a:latin typeface="Candara"/>
              <a:ea typeface="Candara"/>
              <a:cs typeface="Candara"/>
              <a:sym typeface="Candara"/>
            </a:endParaRPr>
          </a:p>
        </p:txBody>
      </p:sp>
      <p:sp>
        <p:nvSpPr>
          <p:cNvPr id="36" name="Google Shape;36;p1"/>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CHRISTIAN ALEJANDRO RENGIFO MEGIA</a:t>
            </a:r>
            <a:r>
              <a:rPr lang="en-US" sz="4000" b="0" i="0" u="none" strike="noStrike" cap="none">
                <a:solidFill>
                  <a:srgbClr val="EAF1DD"/>
                </a:solidFill>
                <a:latin typeface="Candara"/>
                <a:ea typeface="Candara"/>
                <a:cs typeface="Candara"/>
                <a:sym typeface="Candara"/>
              </a:rPr>
              <a:t>1, </a:t>
            </a:r>
            <a:r>
              <a:rPr lang="en-US" sz="4000">
                <a:solidFill>
                  <a:srgbClr val="EAF1DD"/>
                </a:solidFill>
                <a:latin typeface="Candara"/>
                <a:ea typeface="Candara"/>
                <a:cs typeface="Candara"/>
                <a:sym typeface="Candara"/>
              </a:rPr>
              <a:t>DIEGO FERNANDO GONZALEZ ORTIZ2,</a:t>
            </a:r>
            <a:endParaRPr sz="1400" b="0" i="0" u="none" strike="noStrike" cap="none">
              <a:solidFill>
                <a:srgbClr val="000000"/>
              </a:solidFill>
              <a:latin typeface="Candara"/>
              <a:ea typeface="Candara"/>
              <a:cs typeface="Candara"/>
              <a:sym typeface="Candara"/>
            </a:endParaRPr>
          </a:p>
          <a:p>
            <a:pPr marL="0" marR="0" lvl="0" indent="0" algn="ctr" rtl="0">
              <a:lnSpc>
                <a:spcPct val="100000"/>
              </a:lnSpc>
              <a:spcBef>
                <a:spcPts val="0"/>
              </a:spcBef>
              <a:spcAft>
                <a:spcPts val="0"/>
              </a:spcAft>
              <a:buNone/>
            </a:pPr>
            <a:r>
              <a:rPr lang="en-US" sz="4000" b="0" i="0" u="none" strike="noStrike" cap="none">
                <a:solidFill>
                  <a:srgbClr val="EAF1DD"/>
                </a:solidFill>
                <a:latin typeface="Candara"/>
                <a:ea typeface="Candara"/>
                <a:cs typeface="Candara"/>
                <a:sym typeface="Candara"/>
              </a:rPr>
              <a:t>22971 - Inteligencia Artificial I - Grupo </a:t>
            </a:r>
            <a:r>
              <a:rPr lang="en-US" sz="4000">
                <a:solidFill>
                  <a:srgbClr val="EAF1DD"/>
                </a:solidFill>
                <a:latin typeface="Candara"/>
                <a:ea typeface="Candara"/>
                <a:cs typeface="Candara"/>
                <a:sym typeface="Candara"/>
              </a:rPr>
              <a:t>B1</a:t>
            </a:r>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EAF1DD"/>
                </a:solidFill>
                <a:latin typeface="Candara"/>
                <a:ea typeface="Candara"/>
                <a:cs typeface="Candara"/>
                <a:sym typeface="Candara"/>
              </a:rPr>
              <a:t>Escuela de Ingeniería de Sistemas e Informática</a:t>
            </a:r>
            <a:endParaRPr/>
          </a:p>
        </p:txBody>
      </p:sp>
      <p:sp>
        <p:nvSpPr>
          <p:cNvPr id="37" name="Google Shape;37;p1"/>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Clr>
                <a:srgbClr val="000000"/>
              </a:buClr>
              <a:buSzPts val="2800"/>
              <a:buFont typeface="Arial"/>
              <a:buNone/>
            </a:pPr>
            <a:r>
              <a:rPr lang="en-US" sz="2800" dirty="0">
                <a:solidFill>
                  <a:schemeClr val="lt1"/>
                </a:solidFill>
                <a:latin typeface="Candara"/>
                <a:ea typeface="Candara"/>
                <a:cs typeface="Candara"/>
                <a:sym typeface="Candara"/>
              </a:rPr>
              <a:t>Christian Rengifo Mejia</a:t>
            </a:r>
            <a:r>
              <a:rPr lang="en-US" sz="2800" b="0" i="0" u="none" strike="noStrike" cap="none" dirty="0">
                <a:solidFill>
                  <a:schemeClr val="lt1"/>
                </a:solidFill>
                <a:latin typeface="Candara"/>
                <a:ea typeface="Candara"/>
                <a:cs typeface="Candara"/>
                <a:sym typeface="Candara"/>
              </a:rPr>
              <a:t> ,</a:t>
            </a:r>
            <a:r>
              <a:rPr lang="en-US" sz="2800" dirty="0">
                <a:solidFill>
                  <a:schemeClr val="lt1"/>
                </a:solidFill>
                <a:latin typeface="Candara"/>
                <a:ea typeface="Candara"/>
                <a:cs typeface="Candara"/>
                <a:sym typeface="Candara"/>
              </a:rPr>
              <a:t> Email: </a:t>
            </a:r>
            <a:r>
              <a:rPr lang="en-US" sz="2800" b="0" i="0" u="none" strike="noStrike" cap="none" dirty="0">
                <a:solidFill>
                  <a:schemeClr val="lt1"/>
                </a:solidFill>
                <a:latin typeface="Candara"/>
                <a:ea typeface="Candara"/>
                <a:cs typeface="Candara"/>
                <a:sym typeface="Candara"/>
              </a:rPr>
              <a:t> </a:t>
            </a:r>
            <a:r>
              <a:rPr lang="en-US" sz="2800" dirty="0">
                <a:solidFill>
                  <a:schemeClr val="lt1"/>
                </a:solidFill>
                <a:latin typeface="Candara"/>
                <a:ea typeface="Candara"/>
                <a:cs typeface="Candara"/>
                <a:sym typeface="Candara"/>
              </a:rPr>
              <a:t>alejoreme12@gmail.com</a:t>
            </a:r>
            <a:r>
              <a:rPr lang="en-US" sz="2800" b="0" i="0" u="none" strike="noStrike" cap="none" dirty="0">
                <a:solidFill>
                  <a:schemeClr val="lt1"/>
                </a:solidFill>
                <a:latin typeface="Candara"/>
                <a:ea typeface="Candara"/>
                <a:cs typeface="Candara"/>
                <a:sym typeface="Candara"/>
              </a:rPr>
              <a:t>:</a:t>
            </a:r>
            <a:endParaRPr sz="2800" b="0" i="0" u="none" strike="noStrike" cap="none" dirty="0">
              <a:solidFill>
                <a:schemeClr val="lt1"/>
              </a:solidFill>
              <a:latin typeface="Candara"/>
              <a:ea typeface="Candara"/>
              <a:cs typeface="Candara"/>
              <a:sym typeface="Candara"/>
            </a:endParaRPr>
          </a:p>
          <a:p>
            <a:pPr marL="0" marR="0" lvl="0" indent="0" algn="just" rtl="0">
              <a:lnSpc>
                <a:spcPct val="90000"/>
              </a:lnSpc>
              <a:spcBef>
                <a:spcPts val="0"/>
              </a:spcBef>
              <a:spcAft>
                <a:spcPts val="0"/>
              </a:spcAft>
              <a:buClr>
                <a:srgbClr val="000000"/>
              </a:buClr>
              <a:buSzPts val="2800"/>
              <a:buFont typeface="Arial"/>
              <a:buNone/>
            </a:pPr>
            <a:r>
              <a:rPr lang="en-US" sz="2800" dirty="0">
                <a:solidFill>
                  <a:schemeClr val="lt1"/>
                </a:solidFill>
                <a:latin typeface="Candara"/>
                <a:ea typeface="Candara"/>
                <a:cs typeface="Candara"/>
                <a:sym typeface="Candara"/>
              </a:rPr>
              <a:t>Diego Fernando Gonzalez</a:t>
            </a:r>
            <a:r>
              <a:rPr lang="en-US" sz="2800" b="0" i="0" u="none" strike="noStrike" cap="none" dirty="0">
                <a:solidFill>
                  <a:schemeClr val="lt1"/>
                </a:solidFill>
                <a:latin typeface="Candara"/>
                <a:ea typeface="Candara"/>
                <a:cs typeface="Candara"/>
                <a:sym typeface="Candara"/>
              </a:rPr>
              <a:t> , Email: d</a:t>
            </a:r>
            <a:r>
              <a:rPr lang="en-US" sz="2800" dirty="0">
                <a:solidFill>
                  <a:schemeClr val="lt1"/>
                </a:solidFill>
                <a:latin typeface="Candara"/>
                <a:ea typeface="Candara"/>
                <a:cs typeface="Candara"/>
                <a:sym typeface="Candara"/>
              </a:rPr>
              <a:t>iego18_98@hotmail.com</a:t>
            </a:r>
            <a:endParaRPr sz="2800" b="0" i="0" u="none" strike="noStrike" cap="none" dirty="0">
              <a:solidFill>
                <a:schemeClr val="lt1"/>
              </a:solidFill>
              <a:latin typeface="Candara"/>
              <a:ea typeface="Candara"/>
              <a:cs typeface="Candara"/>
              <a:sym typeface="Candara"/>
            </a:endParaRPr>
          </a:p>
          <a:p>
            <a:pPr marL="0" marR="0" lvl="0" indent="0" algn="just" rtl="0">
              <a:lnSpc>
                <a:spcPct val="90000"/>
              </a:lnSpc>
              <a:spcBef>
                <a:spcPts val="0"/>
              </a:spcBef>
              <a:spcAft>
                <a:spcPts val="0"/>
              </a:spcAft>
              <a:buClr>
                <a:schemeClr val="dk1"/>
              </a:buClr>
              <a:buSzPts val="2800"/>
              <a:buFont typeface="Arial"/>
              <a:buNone/>
            </a:pPr>
            <a:endParaRPr sz="2800" b="0" i="0" u="none" strike="noStrike" cap="none" dirty="0">
              <a:solidFill>
                <a:schemeClr val="lt1"/>
              </a:solidFill>
              <a:latin typeface="Candara"/>
              <a:ea typeface="Candara"/>
              <a:cs typeface="Candara"/>
              <a:sym typeface="Candara"/>
            </a:endParaRPr>
          </a:p>
          <a:p>
            <a:pPr marL="0" marR="0" lvl="0" indent="0" algn="just" rtl="0">
              <a:lnSpc>
                <a:spcPct val="90000"/>
              </a:lnSpc>
              <a:spcBef>
                <a:spcPts val="0"/>
              </a:spcBef>
              <a:spcAft>
                <a:spcPts val="0"/>
              </a:spcAft>
              <a:buNone/>
            </a:pPr>
            <a:r>
              <a:rPr lang="en-US" sz="2800" b="0" i="0" u="none" strike="noStrike" cap="none" dirty="0" err="1">
                <a:solidFill>
                  <a:schemeClr val="lt1"/>
                </a:solidFill>
                <a:latin typeface="Candara"/>
                <a:ea typeface="Candara"/>
                <a:cs typeface="Candara"/>
                <a:sym typeface="Candara"/>
              </a:rPr>
              <a:t>Docente</a:t>
            </a:r>
            <a:r>
              <a:rPr lang="en-US" sz="2800" b="0" i="0" u="none" strike="noStrike" cap="none" dirty="0">
                <a:solidFill>
                  <a:schemeClr val="lt1"/>
                </a:solidFill>
                <a:latin typeface="Candara"/>
                <a:ea typeface="Candara"/>
                <a:cs typeface="Candara"/>
                <a:sym typeface="Candara"/>
              </a:rPr>
              <a:t>: Gustavo Garzón, gustavo.garzon@saber.uis.edu.co</a:t>
            </a:r>
            <a:endParaRPr sz="2800" b="0" i="0" u="none" strike="noStrike" cap="none" dirty="0">
              <a:solidFill>
                <a:schemeClr val="lt1"/>
              </a:solidFill>
              <a:latin typeface="Candara"/>
              <a:ea typeface="Candara"/>
              <a:cs typeface="Candara"/>
              <a:sym typeface="Candara"/>
            </a:endParaRPr>
          </a:p>
        </p:txBody>
      </p:sp>
      <p:sp>
        <p:nvSpPr>
          <p:cNvPr id="38" name="Google Shape;38;p1"/>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andara"/>
                <a:ea typeface="Candara"/>
                <a:cs typeface="Candara"/>
                <a:sym typeface="Candara"/>
              </a:rPr>
              <a:t>Información de contacto</a:t>
            </a:r>
            <a:endParaRPr sz="1400" b="0" i="0" u="none" strike="noStrike" cap="none">
              <a:solidFill>
                <a:schemeClr val="lt1"/>
              </a:solidFill>
              <a:latin typeface="Candara"/>
              <a:ea typeface="Candara"/>
              <a:cs typeface="Candara"/>
              <a:sym typeface="Candara"/>
            </a:endParaRPr>
          </a:p>
        </p:txBody>
      </p:sp>
      <p:sp>
        <p:nvSpPr>
          <p:cNvPr id="39" name="Google Shape;39;p1"/>
          <p:cNvSpPr txBox="1"/>
          <p:nvPr/>
        </p:nvSpPr>
        <p:spPr>
          <a:xfrm>
            <a:off x="15428275" y="30038050"/>
            <a:ext cx="27182699" cy="2339100"/>
          </a:xfrm>
          <a:prstGeom prst="rect">
            <a:avLst/>
          </a:prstGeom>
          <a:noFill/>
          <a:ln>
            <a:noFill/>
          </a:ln>
        </p:spPr>
        <p:txBody>
          <a:bodyPr spcFirstLastPara="1" wrap="square" lIns="91425" tIns="91425" rIns="91425" bIns="91425" anchor="t" anchorCtr="0">
            <a:noAutofit/>
          </a:bodyPr>
          <a:lstStyle/>
          <a:p>
            <a:pPr marL="342842" marR="0" lvl="0" indent="-342842" algn="l" rtl="0">
              <a:lnSpc>
                <a:spcPct val="100000"/>
              </a:lnSpc>
              <a:spcBef>
                <a:spcPts val="0"/>
              </a:spcBef>
              <a:spcAft>
                <a:spcPts val="0"/>
              </a:spcAft>
              <a:buClr>
                <a:schemeClr val="dk1"/>
              </a:buClr>
              <a:buSzPts val="1600"/>
              <a:buFont typeface="Calibri"/>
              <a:buAutoNum type="arabicPeriod"/>
            </a:pPr>
            <a:r>
              <a:rPr lang="es-CO" b="0" i="0" dirty="0">
                <a:solidFill>
                  <a:schemeClr val="bg1"/>
                </a:solidFill>
                <a:effectLst/>
                <a:latin typeface="Open Sans" panose="020B0606030504020204" pitchFamily="34" charset="0"/>
              </a:rPr>
              <a:t>Mayo, M., 2018. </a:t>
            </a:r>
            <a:r>
              <a:rPr lang="es-CO" b="0" i="1" dirty="0">
                <a:solidFill>
                  <a:schemeClr val="bg1"/>
                </a:solidFill>
                <a:effectLst/>
                <a:latin typeface="Open Sans" panose="020B0606030504020204" pitchFamily="34" charset="0"/>
              </a:rPr>
              <a:t>Preprocesamiento De Datos De Texto: Un Tutorial En Python</a:t>
            </a:r>
            <a:r>
              <a:rPr lang="es-CO" b="0" i="0" dirty="0">
                <a:solidFill>
                  <a:schemeClr val="bg1"/>
                </a:solidFill>
                <a:effectLst/>
                <a:latin typeface="Open Sans" panose="020B0606030504020204" pitchFamily="34" charset="0"/>
              </a:rPr>
              <a:t>. [online] Medium. Available at: &lt;https://medium.com/datos-y-ciencia/preprocesamiento-de-datos-de-texto-un-tutorial-en-python-5db5620f1767&gt; .</a:t>
            </a:r>
            <a:endParaRPr lang="es-CO" sz="1400" b="0" i="0" u="none" strike="noStrike" cap="none" dirty="0">
              <a:solidFill>
                <a:schemeClr val="bg1"/>
              </a:solidFill>
              <a:sym typeface="Arial"/>
            </a:endParaRPr>
          </a:p>
          <a:p>
            <a:pPr marL="342842" marR="0" lvl="0" indent="-342842" algn="l" rtl="0">
              <a:lnSpc>
                <a:spcPct val="100000"/>
              </a:lnSpc>
              <a:spcBef>
                <a:spcPts val="0"/>
              </a:spcBef>
              <a:spcAft>
                <a:spcPts val="0"/>
              </a:spcAft>
              <a:buClr>
                <a:schemeClr val="dk1"/>
              </a:buClr>
              <a:buSzPts val="1600"/>
              <a:buFont typeface="Calibri"/>
              <a:buAutoNum type="arabicPeriod"/>
            </a:pPr>
            <a:r>
              <a:rPr lang="es-CO" b="0" i="0" dirty="0">
                <a:solidFill>
                  <a:schemeClr val="bg1"/>
                </a:solidFill>
                <a:effectLst/>
                <a:latin typeface="Open Sans" panose="020B0606030504020204" pitchFamily="34" charset="0"/>
              </a:rPr>
              <a:t>sitiobigdata.com. 2019. </a:t>
            </a:r>
            <a:r>
              <a:rPr lang="es-CO" b="0" i="1" dirty="0">
                <a:solidFill>
                  <a:schemeClr val="bg1"/>
                </a:solidFill>
                <a:effectLst/>
                <a:latin typeface="Open Sans" panose="020B0606030504020204" pitchFamily="34" charset="0"/>
              </a:rPr>
              <a:t>Machine </a:t>
            </a:r>
            <a:r>
              <a:rPr lang="es-CO" b="0" i="1" dirty="0" err="1">
                <a:solidFill>
                  <a:schemeClr val="bg1"/>
                </a:solidFill>
                <a:effectLst/>
                <a:latin typeface="Open Sans" panose="020B0606030504020204" pitchFamily="34" charset="0"/>
              </a:rPr>
              <a:t>Learning</a:t>
            </a:r>
            <a:r>
              <a:rPr lang="es-CO" b="0" i="1" dirty="0">
                <a:solidFill>
                  <a:schemeClr val="bg1"/>
                </a:solidFill>
                <a:effectLst/>
                <a:latin typeface="Open Sans" panose="020B0606030504020204" pitchFamily="34" charset="0"/>
              </a:rPr>
              <a:t> Procesamiento De Texto - </a:t>
            </a:r>
            <a:r>
              <a:rPr lang="es-CO" b="0" i="1" dirty="0" err="1">
                <a:solidFill>
                  <a:schemeClr val="bg1"/>
                </a:solidFill>
                <a:effectLst/>
                <a:latin typeface="Open Sans" panose="020B0606030504020204" pitchFamily="34" charset="0"/>
              </a:rPr>
              <a:t>Sitiobigdata.Com</a:t>
            </a:r>
            <a:r>
              <a:rPr lang="es-CO" b="0" i="0" dirty="0">
                <a:solidFill>
                  <a:schemeClr val="bg1"/>
                </a:solidFill>
                <a:effectLst/>
                <a:latin typeface="Open Sans" panose="020B0606030504020204" pitchFamily="34" charset="0"/>
              </a:rPr>
              <a:t>. [online] Available at: &lt;https://sitiobigdata.com/2019/12/23/machine-learning-procesamiento-de-texto/#&gt; </a:t>
            </a:r>
            <a:endParaRPr lang="es-CO" sz="1400" b="0" i="0" u="none" strike="noStrike" cap="none" dirty="0">
              <a:solidFill>
                <a:schemeClr val="bg1"/>
              </a:solidFill>
              <a:sym typeface="Arial"/>
            </a:endParaRPr>
          </a:p>
          <a:p>
            <a:pPr marL="342842" marR="0" lvl="0" indent="-342842" algn="l" rtl="0">
              <a:lnSpc>
                <a:spcPct val="100000"/>
              </a:lnSpc>
              <a:spcBef>
                <a:spcPts val="0"/>
              </a:spcBef>
              <a:spcAft>
                <a:spcPts val="0"/>
              </a:spcAft>
              <a:buClr>
                <a:schemeClr val="dk1"/>
              </a:buClr>
              <a:buSzPts val="1600"/>
              <a:buFont typeface="Calibri"/>
              <a:buAutoNum type="arabicPeriod"/>
            </a:pPr>
            <a:r>
              <a:rPr lang="es-CO" b="0" i="0" dirty="0">
                <a:solidFill>
                  <a:schemeClr val="bg1"/>
                </a:solidFill>
                <a:effectLst/>
                <a:latin typeface="Open Sans" panose="020B0606030504020204" pitchFamily="34" charset="0"/>
              </a:rPr>
              <a:t>Kaggle.com. 2019. </a:t>
            </a:r>
            <a:r>
              <a:rPr lang="es-CO" b="0" i="1" dirty="0">
                <a:solidFill>
                  <a:schemeClr val="bg1"/>
                </a:solidFill>
                <a:effectLst/>
                <a:latin typeface="Open Sans" panose="020B0606030504020204" pitchFamily="34" charset="0"/>
              </a:rPr>
              <a:t>SMS: Spam </a:t>
            </a:r>
            <a:r>
              <a:rPr lang="es-CO" b="0" i="1" dirty="0" err="1">
                <a:solidFill>
                  <a:schemeClr val="bg1"/>
                </a:solidFill>
                <a:effectLst/>
                <a:latin typeface="Open Sans" panose="020B0606030504020204" pitchFamily="34" charset="0"/>
              </a:rPr>
              <a:t>Or</a:t>
            </a:r>
            <a:r>
              <a:rPr lang="es-CO" b="0" i="1" dirty="0">
                <a:solidFill>
                  <a:schemeClr val="bg1"/>
                </a:solidFill>
                <a:effectLst/>
                <a:latin typeface="Open Sans" panose="020B0606030504020204" pitchFamily="34" charset="0"/>
              </a:rPr>
              <a:t> Ham (</a:t>
            </a:r>
            <a:r>
              <a:rPr lang="es-CO" b="0" i="1" dirty="0" err="1">
                <a:solidFill>
                  <a:schemeClr val="bg1"/>
                </a:solidFill>
                <a:effectLst/>
                <a:latin typeface="Open Sans" panose="020B0606030504020204" pitchFamily="34" charset="0"/>
              </a:rPr>
              <a:t>Beginner</a:t>
            </a:r>
            <a:r>
              <a:rPr lang="es-CO" b="0" i="1" dirty="0">
                <a:solidFill>
                  <a:schemeClr val="bg1"/>
                </a:solidFill>
                <a:effectLst/>
                <a:latin typeface="Open Sans" panose="020B0606030504020204" pitchFamily="34" charset="0"/>
              </a:rPr>
              <a:t>)</a:t>
            </a:r>
            <a:r>
              <a:rPr lang="es-CO" b="0" i="0" dirty="0">
                <a:solidFill>
                  <a:schemeClr val="bg1"/>
                </a:solidFill>
                <a:effectLst/>
                <a:latin typeface="Open Sans" panose="020B0606030504020204" pitchFamily="34" charset="0"/>
              </a:rPr>
              <a:t>. [online] Available at: &lt;https://www.kaggle.com/dejavu23/sms-spam-or-ham-beginner.</a:t>
            </a:r>
            <a:endParaRPr lang="es-CO" sz="1400" b="0" i="0" u="none" strike="noStrike" cap="none" dirty="0">
              <a:solidFill>
                <a:schemeClr val="bg1"/>
              </a:solidFill>
              <a:sym typeface="Arial"/>
            </a:endParaRPr>
          </a:p>
          <a:p>
            <a:pPr marR="0" lvl="0" algn="l" rtl="0">
              <a:lnSpc>
                <a:spcPct val="100000"/>
              </a:lnSpc>
              <a:spcBef>
                <a:spcPts val="0"/>
              </a:spcBef>
              <a:spcAft>
                <a:spcPts val="0"/>
              </a:spcAft>
              <a:buClr>
                <a:schemeClr val="dk1"/>
              </a:buClr>
              <a:buSzPts val="1600"/>
            </a:pPr>
            <a:r>
              <a:rPr lang="en-US" sz="1600" b="0" i="0" u="none" strike="noStrike" cap="none" dirty="0">
                <a:solidFill>
                  <a:schemeClr val="lt1"/>
                </a:solidFill>
                <a:latin typeface="Calibri"/>
                <a:ea typeface="Calibri"/>
                <a:cs typeface="Calibri"/>
                <a:sym typeface="Calibri"/>
              </a:rPr>
              <a:t> </a:t>
            </a:r>
            <a:endParaRPr sz="1400" b="0" i="0" u="none" strike="noStrike" cap="none" dirty="0">
              <a:solidFill>
                <a:schemeClr val="lt1"/>
              </a:solidFill>
              <a:latin typeface="Arial"/>
              <a:ea typeface="Arial"/>
              <a:cs typeface="Arial"/>
              <a:sym typeface="Arial"/>
            </a:endParaRPr>
          </a:p>
        </p:txBody>
      </p:sp>
      <p:sp>
        <p:nvSpPr>
          <p:cNvPr id="40" name="Google Shape;40;p1"/>
          <p:cNvSpPr txBox="1"/>
          <p:nvPr/>
        </p:nvSpPr>
        <p:spPr>
          <a:xfrm>
            <a:off x="19875625" y="29215378"/>
            <a:ext cx="18288001" cy="685800"/>
          </a:xfrm>
          <a:prstGeom prst="rect">
            <a:avLst/>
          </a:prstGeom>
          <a:no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andara"/>
                <a:ea typeface="Candara"/>
                <a:cs typeface="Candara"/>
                <a:sym typeface="Candara"/>
              </a:rPr>
              <a:t>Referencias Bibliográficas (en formato APA)</a:t>
            </a:r>
            <a:endParaRPr sz="1400" b="0" i="0" u="none" strike="noStrike" cap="none">
              <a:solidFill>
                <a:schemeClr val="lt1"/>
              </a:solidFill>
              <a:latin typeface="Candara"/>
              <a:ea typeface="Candara"/>
              <a:cs typeface="Candara"/>
              <a:sym typeface="Candara"/>
            </a:endParaRPr>
          </a:p>
        </p:txBody>
      </p:sp>
      <p:sp>
        <p:nvSpPr>
          <p:cNvPr id="41" name="Google Shape;41;p1"/>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En la actualidad los correos basura o spam han tomado una importancia en el medio con el objetivo de estafar y dar publicidad innecesaria, o incluso para perjudicar el sistema.</a:t>
            </a:r>
            <a:endParaRPr sz="32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3200"/>
              <a:buFont typeface="Arial"/>
              <a:buNone/>
            </a:pPr>
            <a:endParaRPr sz="32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
        <p:nvSpPr>
          <p:cNvPr id="42" name="Google Shape;42;p1"/>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EAF1DD"/>
                </a:solidFill>
                <a:latin typeface="Calibri"/>
                <a:ea typeface="Calibri"/>
                <a:cs typeface="Calibri"/>
                <a:sym typeface="Calibri"/>
              </a:rPr>
              <a:t>Resumen</a:t>
            </a:r>
            <a:endParaRPr sz="1400" b="0" i="0" u="none" strike="noStrike" cap="none">
              <a:solidFill>
                <a:srgbClr val="000000"/>
              </a:solidFill>
              <a:latin typeface="Arial"/>
              <a:ea typeface="Arial"/>
              <a:cs typeface="Arial"/>
              <a:sym typeface="Arial"/>
            </a:endParaRPr>
          </a:p>
        </p:txBody>
      </p:sp>
      <p:sp>
        <p:nvSpPr>
          <p:cNvPr id="43" name="Google Shape;43;p1"/>
          <p:cNvSpPr txBox="1"/>
          <p:nvPr/>
        </p:nvSpPr>
        <p:spPr>
          <a:xfrm>
            <a:off x="11521450" y="14173200"/>
            <a:ext cx="20848200" cy="130341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lnSpc>
                <a:spcPct val="100000"/>
              </a:lnSpc>
              <a:spcBef>
                <a:spcPts val="0"/>
              </a:spcBef>
              <a:spcAft>
                <a:spcPts val="0"/>
              </a:spcAft>
              <a:buClr>
                <a:srgbClr val="000000"/>
              </a:buClr>
              <a:buSzPts val="3200"/>
              <a:buFont typeface="Arial"/>
              <a:buNone/>
            </a:pPr>
            <a:endParaRPr/>
          </a:p>
        </p:txBody>
      </p:sp>
      <p:sp>
        <p:nvSpPr>
          <p:cNvPr id="44" name="Google Shape;44;p1"/>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EAF1DD"/>
                </a:solidFill>
                <a:latin typeface="Calibri"/>
                <a:ea typeface="Calibri"/>
                <a:cs typeface="Calibri"/>
                <a:sym typeface="Calibri"/>
              </a:rPr>
              <a:t>Introducción</a:t>
            </a:r>
            <a:endParaRPr sz="1400" b="0" i="0" u="none" strike="noStrike" cap="none">
              <a:solidFill>
                <a:srgbClr val="000000"/>
              </a:solidFill>
              <a:latin typeface="Arial"/>
              <a:ea typeface="Arial"/>
              <a:cs typeface="Arial"/>
              <a:sym typeface="Arial"/>
            </a:endParaRPr>
          </a:p>
        </p:txBody>
      </p:sp>
      <p:sp>
        <p:nvSpPr>
          <p:cNvPr id="45" name="Google Shape;45;p1"/>
          <p:cNvSpPr txBox="1"/>
          <p:nvPr/>
        </p:nvSpPr>
        <p:spPr>
          <a:xfrm>
            <a:off x="11521440" y="5486400"/>
            <a:ext cx="20848200" cy="7171200"/>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lnSpc>
                <a:spcPct val="100000"/>
              </a:lnSpc>
              <a:spcBef>
                <a:spcPts val="0"/>
              </a:spcBef>
              <a:spcAft>
                <a:spcPts val="0"/>
              </a:spcAft>
              <a:buClr>
                <a:srgbClr val="000000"/>
              </a:buClr>
              <a:buSzPts val="3200"/>
              <a:buFont typeface="Arial"/>
              <a:buNone/>
            </a:pPr>
            <a:endParaRPr/>
          </a:p>
        </p:txBody>
      </p:sp>
      <p:sp>
        <p:nvSpPr>
          <p:cNvPr id="46" name="Google Shape;46;p1"/>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EAF1DD"/>
                </a:solidFill>
                <a:latin typeface="Calibri"/>
                <a:ea typeface="Calibri"/>
                <a:cs typeface="Calibri"/>
                <a:sym typeface="Calibri"/>
              </a:rPr>
              <a:t>Proceso y método</a:t>
            </a:r>
            <a:endParaRPr sz="1400" b="0" i="0" u="none" strike="noStrike" cap="none">
              <a:solidFill>
                <a:srgbClr val="000000"/>
              </a:solidFill>
              <a:latin typeface="Arial"/>
              <a:ea typeface="Arial"/>
              <a:cs typeface="Arial"/>
              <a:sym typeface="Arial"/>
            </a:endParaRPr>
          </a:p>
        </p:txBody>
      </p:sp>
      <p:sp>
        <p:nvSpPr>
          <p:cNvPr id="47" name="Google Shape;47;p1"/>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lnSpc>
                <a:spcPct val="100000"/>
              </a:lnSpc>
              <a:spcBef>
                <a:spcPts val="0"/>
              </a:spcBef>
              <a:spcAft>
                <a:spcPts val="0"/>
              </a:spcAft>
              <a:buNone/>
            </a:pPr>
            <a:endParaRPr/>
          </a:p>
          <a:p>
            <a:pPr marL="0" marR="0" lvl="0" indent="0" algn="just"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48" name="Google Shape;48;p1"/>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EAF1DD"/>
                </a:solidFill>
                <a:latin typeface="Calibri"/>
                <a:ea typeface="Calibri"/>
                <a:cs typeface="Calibri"/>
                <a:sym typeface="Calibri"/>
              </a:rPr>
              <a:t>Conclusiones</a:t>
            </a:r>
            <a:endParaRPr sz="1400" b="0" i="0" u="none" strike="noStrike" cap="none">
              <a:solidFill>
                <a:srgbClr val="000000"/>
              </a:solidFill>
              <a:latin typeface="Arial"/>
              <a:ea typeface="Arial"/>
              <a:cs typeface="Arial"/>
              <a:sym typeface="Arial"/>
            </a:endParaRPr>
          </a:p>
        </p:txBody>
      </p:sp>
      <p:sp>
        <p:nvSpPr>
          <p:cNvPr id="49" name="Google Shape;49;p1"/>
          <p:cNvSpPr txBox="1"/>
          <p:nvPr/>
        </p:nvSpPr>
        <p:spPr>
          <a:xfrm>
            <a:off x="1280150" y="14173200"/>
            <a:ext cx="9144000" cy="13323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Con el paso del tiempo se ha normalizado el hecho de tener que leer y eliminar correos no deseados con información no relevante </a:t>
            </a:r>
            <a:endParaRPr/>
          </a:p>
        </p:txBody>
      </p:sp>
      <p:sp>
        <p:nvSpPr>
          <p:cNvPr id="50" name="Google Shape;50;p1"/>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EAF1DD"/>
                </a:solidFill>
                <a:latin typeface="Calibri"/>
                <a:ea typeface="Calibri"/>
                <a:cs typeface="Calibri"/>
                <a:sym typeface="Calibri"/>
              </a:rPr>
              <a:t>Resultados</a:t>
            </a:r>
            <a:endParaRPr sz="1400" b="0" i="0" u="none" strike="noStrike" cap="none">
              <a:solidFill>
                <a:srgbClr val="000000"/>
              </a:solidFill>
              <a:latin typeface="Arial"/>
              <a:ea typeface="Arial"/>
              <a:cs typeface="Arial"/>
              <a:sym typeface="Arial"/>
            </a:endParaRPr>
          </a:p>
        </p:txBody>
      </p:sp>
      <p:sp>
        <p:nvSpPr>
          <p:cNvPr id="51" name="Google Shape;51;p1"/>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lnSpc>
                <a:spcPct val="100000"/>
              </a:lnSpc>
              <a:spcBef>
                <a:spcPts val="0"/>
              </a:spcBef>
              <a:spcAft>
                <a:spcPts val="0"/>
              </a:spcAft>
              <a:buClr>
                <a:srgbClr val="000000"/>
              </a:buClr>
              <a:buSzPts val="32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
          <p:cNvSpPr/>
          <p:nvPr/>
        </p:nvSpPr>
        <p:spPr>
          <a:xfrm>
            <a:off x="33467041" y="22648541"/>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EAF1DD"/>
                </a:solidFill>
                <a:latin typeface="Calibri"/>
                <a:ea typeface="Calibri"/>
                <a:cs typeface="Calibri"/>
                <a:sym typeface="Calibri"/>
              </a:rPr>
              <a:t>Trabajo Futuro</a:t>
            </a:r>
            <a:endParaRPr sz="1400" b="0" i="0" u="none" strike="noStrike" cap="none">
              <a:solidFill>
                <a:srgbClr val="000000"/>
              </a:solidFill>
              <a:latin typeface="Arial"/>
              <a:ea typeface="Arial"/>
              <a:cs typeface="Arial"/>
              <a:sym typeface="Arial"/>
            </a:endParaRPr>
          </a:p>
        </p:txBody>
      </p:sp>
      <p:pic>
        <p:nvPicPr>
          <p:cNvPr id="53" name="Google Shape;53;p1"/>
          <p:cNvPicPr preferRelativeResize="0"/>
          <p:nvPr/>
        </p:nvPicPr>
        <p:blipFill rotWithShape="1">
          <a:blip r:embed="rId3">
            <a:alphaModFix/>
          </a:blip>
          <a:srcRect l="6771" t="14568" r="5844" b="10720"/>
          <a:stretch/>
        </p:blipFill>
        <p:spPr>
          <a:xfrm>
            <a:off x="35304669" y="708150"/>
            <a:ext cx="5766776" cy="2743200"/>
          </a:xfrm>
          <a:prstGeom prst="rect">
            <a:avLst/>
          </a:prstGeom>
          <a:noFill/>
          <a:ln>
            <a:noFill/>
          </a:ln>
        </p:spPr>
      </p:pic>
      <p:pic>
        <p:nvPicPr>
          <p:cNvPr id="54" name="Google Shape;54;p1"/>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pic>
        <p:nvPicPr>
          <p:cNvPr id="55" name="Google Shape;55;p1"/>
          <p:cNvPicPr preferRelativeResize="0"/>
          <p:nvPr/>
        </p:nvPicPr>
        <p:blipFill>
          <a:blip r:embed="rId5">
            <a:alphaModFix/>
          </a:blip>
          <a:stretch>
            <a:fillRect/>
          </a:stretch>
        </p:blipFill>
        <p:spPr>
          <a:xfrm>
            <a:off x="1508750" y="7971212"/>
            <a:ext cx="5270526" cy="4638051"/>
          </a:xfrm>
          <a:prstGeom prst="rect">
            <a:avLst/>
          </a:prstGeom>
          <a:noFill/>
          <a:ln>
            <a:solidFill>
              <a:schemeClr val="tx1"/>
            </a:solidFill>
          </a:ln>
        </p:spPr>
      </p:pic>
      <p:sp>
        <p:nvSpPr>
          <p:cNvPr id="56" name="Google Shape;56;p1"/>
          <p:cNvSpPr txBox="1"/>
          <p:nvPr/>
        </p:nvSpPr>
        <p:spPr>
          <a:xfrm>
            <a:off x="7034800" y="7971212"/>
            <a:ext cx="3049800" cy="4447813"/>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s-CO" sz="3200" dirty="0">
                <a:solidFill>
                  <a:schemeClr val="dk1"/>
                </a:solidFill>
                <a:latin typeface="Calibri"/>
                <a:ea typeface="Calibri"/>
                <a:cs typeface="Calibri"/>
                <a:sym typeface="Calibri"/>
              </a:rPr>
              <a:t>Se han logrado implementar algoritmos que detectan y clasifican, pero esto no siempre es 100% fiable.</a:t>
            </a:r>
            <a:endParaRPr lang="es-CO" sz="3200" dirty="0">
              <a:latin typeface="Calibri"/>
              <a:ea typeface="Calibri"/>
              <a:cs typeface="Calibri"/>
              <a:sym typeface="Calibri"/>
            </a:endParaRPr>
          </a:p>
        </p:txBody>
      </p:sp>
      <p:pic>
        <p:nvPicPr>
          <p:cNvPr id="57" name="Google Shape;57;p1"/>
          <p:cNvPicPr preferRelativeResize="0"/>
          <p:nvPr/>
        </p:nvPicPr>
        <p:blipFill>
          <a:blip r:embed="rId6">
            <a:alphaModFix/>
          </a:blip>
          <a:stretch>
            <a:fillRect/>
          </a:stretch>
        </p:blipFill>
        <p:spPr>
          <a:xfrm>
            <a:off x="5969800" y="15733696"/>
            <a:ext cx="4114800" cy="4114800"/>
          </a:xfrm>
          <a:prstGeom prst="rect">
            <a:avLst/>
          </a:prstGeom>
          <a:noFill/>
          <a:ln>
            <a:solidFill>
              <a:schemeClr val="tx1"/>
            </a:solidFill>
          </a:ln>
        </p:spPr>
      </p:pic>
      <p:sp>
        <p:nvSpPr>
          <p:cNvPr id="58" name="Google Shape;58;p1"/>
          <p:cNvSpPr txBox="1"/>
          <p:nvPr/>
        </p:nvSpPr>
        <p:spPr>
          <a:xfrm>
            <a:off x="1508750" y="16236650"/>
            <a:ext cx="3736500" cy="469451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CO" sz="3200" dirty="0">
                <a:latin typeface="Calibri"/>
                <a:ea typeface="Calibri"/>
                <a:cs typeface="Calibri"/>
                <a:sym typeface="Calibri"/>
              </a:rPr>
              <a:t>En un intento de evitar esto y hacerlo de forma automática se creó  una herramienta que reconoce y oculta dichos correos sin la necesidad de un esfuerzo manual</a:t>
            </a:r>
            <a:r>
              <a:rPr lang="en-US" sz="3200" dirty="0">
                <a:latin typeface="Calibri"/>
                <a:ea typeface="Calibri"/>
                <a:cs typeface="Calibri"/>
                <a:sym typeface="Calibri"/>
              </a:rPr>
              <a:t>.</a:t>
            </a:r>
            <a:endParaRPr sz="3200" dirty="0">
              <a:latin typeface="Calibri"/>
              <a:ea typeface="Calibri"/>
              <a:cs typeface="Calibri"/>
              <a:sym typeface="Calibri"/>
            </a:endParaRPr>
          </a:p>
        </p:txBody>
      </p:sp>
      <p:sp>
        <p:nvSpPr>
          <p:cNvPr id="59" name="Google Shape;59;p1"/>
          <p:cNvSpPr txBox="1"/>
          <p:nvPr/>
        </p:nvSpPr>
        <p:spPr>
          <a:xfrm>
            <a:off x="1564250" y="21409000"/>
            <a:ext cx="8575800" cy="27432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s-CO" sz="3300" dirty="0">
                <a:solidFill>
                  <a:schemeClr val="dk1"/>
                </a:solidFill>
                <a:latin typeface="Calibri"/>
                <a:ea typeface="Calibri"/>
                <a:cs typeface="Calibri"/>
                <a:sym typeface="Calibri"/>
              </a:rPr>
              <a:t>Pero para poder usar correctamente la herramienta es requerida la importancia de entrenarla primero, que sepa hacer lo que buscamos, pero el inconveniente principal de esto es nuestro lenguaje. </a:t>
            </a:r>
            <a:endParaRPr lang="es-CO" sz="3300" dirty="0">
              <a:latin typeface="Calibri"/>
              <a:ea typeface="Calibri"/>
              <a:cs typeface="Calibri"/>
              <a:sym typeface="Calibri"/>
            </a:endParaRPr>
          </a:p>
        </p:txBody>
      </p:sp>
      <p:pic>
        <p:nvPicPr>
          <p:cNvPr id="60" name="Google Shape;60;p1"/>
          <p:cNvPicPr preferRelativeResize="0"/>
          <p:nvPr/>
        </p:nvPicPr>
        <p:blipFill>
          <a:blip r:embed="rId7">
            <a:alphaModFix/>
          </a:blip>
          <a:stretch>
            <a:fillRect/>
          </a:stretch>
        </p:blipFill>
        <p:spPr>
          <a:xfrm>
            <a:off x="2153175" y="24464125"/>
            <a:ext cx="7375226" cy="2743200"/>
          </a:xfrm>
          <a:prstGeom prst="rect">
            <a:avLst/>
          </a:prstGeom>
          <a:noFill/>
          <a:ln>
            <a:solidFill>
              <a:schemeClr val="tx1"/>
            </a:solidFill>
          </a:ln>
        </p:spPr>
      </p:pic>
      <p:pic>
        <p:nvPicPr>
          <p:cNvPr id="61" name="Google Shape;61;p1"/>
          <p:cNvPicPr preferRelativeResize="0"/>
          <p:nvPr/>
        </p:nvPicPr>
        <p:blipFill>
          <a:blip r:embed="rId8">
            <a:alphaModFix/>
          </a:blip>
          <a:stretch>
            <a:fillRect/>
          </a:stretch>
        </p:blipFill>
        <p:spPr>
          <a:xfrm>
            <a:off x="12833275" y="16580662"/>
            <a:ext cx="6273900" cy="4350500"/>
          </a:xfrm>
          <a:prstGeom prst="rect">
            <a:avLst/>
          </a:prstGeom>
          <a:noFill/>
          <a:ln>
            <a:solidFill>
              <a:schemeClr val="tx1"/>
            </a:solidFill>
          </a:ln>
        </p:spPr>
      </p:pic>
      <p:pic>
        <p:nvPicPr>
          <p:cNvPr id="62" name="Google Shape;62;p1"/>
          <p:cNvPicPr preferRelativeResize="0"/>
          <p:nvPr/>
        </p:nvPicPr>
        <p:blipFill>
          <a:blip r:embed="rId9">
            <a:alphaModFix/>
          </a:blip>
          <a:stretch>
            <a:fillRect/>
          </a:stretch>
        </p:blipFill>
        <p:spPr>
          <a:xfrm>
            <a:off x="33681475" y="17012400"/>
            <a:ext cx="8686700" cy="4350500"/>
          </a:xfrm>
          <a:prstGeom prst="rect">
            <a:avLst/>
          </a:prstGeom>
          <a:noFill/>
          <a:ln>
            <a:solidFill>
              <a:schemeClr val="tx1"/>
            </a:solidFill>
          </a:ln>
        </p:spPr>
      </p:pic>
      <p:sp>
        <p:nvSpPr>
          <p:cNvPr id="63" name="Google Shape;63;p1"/>
          <p:cNvSpPr txBox="1"/>
          <p:nvPr/>
        </p:nvSpPr>
        <p:spPr>
          <a:xfrm>
            <a:off x="33837225" y="5787825"/>
            <a:ext cx="4416300" cy="3810000"/>
          </a:xfrm>
          <a:prstGeom prst="rect">
            <a:avLst/>
          </a:prstGeom>
          <a:solidFill>
            <a:srgbClr val="CCCCCC"/>
          </a:solidFill>
          <a:ln>
            <a:noFill/>
          </a:ln>
        </p:spPr>
        <p:txBody>
          <a:bodyPr spcFirstLastPara="1" wrap="square" lIns="91425" tIns="91425" rIns="91425" bIns="91425" anchor="t" anchorCtr="0">
            <a:noAutofit/>
          </a:bodyPr>
          <a:lstStyle/>
          <a:p>
            <a:pPr marL="457200" lvl="0" indent="-431800" rtl="0">
              <a:spcBef>
                <a:spcPts val="0"/>
              </a:spcBef>
              <a:spcAft>
                <a:spcPts val="0"/>
              </a:spcAft>
              <a:buSzPts val="3200"/>
              <a:buFont typeface="Calibri"/>
              <a:buAutoNum type="arabicPeriod"/>
            </a:pPr>
            <a:r>
              <a:rPr lang="es-CO" sz="3200" dirty="0">
                <a:latin typeface="Calibri"/>
                <a:ea typeface="Calibri"/>
                <a:cs typeface="Calibri"/>
                <a:sym typeface="Calibri"/>
              </a:rPr>
              <a:t>Es indispensable que</a:t>
            </a:r>
          </a:p>
          <a:p>
            <a:pPr marL="25400" lvl="0" rtl="0">
              <a:spcBef>
                <a:spcPts val="0"/>
              </a:spcBef>
              <a:spcAft>
                <a:spcPts val="0"/>
              </a:spcAft>
              <a:buSzPts val="3200"/>
            </a:pPr>
            <a:r>
              <a:rPr lang="es-CO" sz="3200" dirty="0">
                <a:latin typeface="Calibri"/>
                <a:ea typeface="Calibri"/>
                <a:cs typeface="Calibri"/>
                <a:sym typeface="Calibri"/>
              </a:rPr>
              <a:t>las redes sociales, los correos electrónicos dispongas de algoritmos adecuados, capaces de hacer frente al Spam </a:t>
            </a:r>
          </a:p>
        </p:txBody>
      </p:sp>
      <p:pic>
        <p:nvPicPr>
          <p:cNvPr id="64" name="Google Shape;64;p1"/>
          <p:cNvPicPr preferRelativeResize="0"/>
          <p:nvPr/>
        </p:nvPicPr>
        <p:blipFill>
          <a:blip r:embed="rId10">
            <a:alphaModFix/>
          </a:blip>
          <a:stretch>
            <a:fillRect/>
          </a:stretch>
        </p:blipFill>
        <p:spPr>
          <a:xfrm>
            <a:off x="38697862" y="5787824"/>
            <a:ext cx="3350100" cy="3350100"/>
          </a:xfrm>
          <a:prstGeom prst="rect">
            <a:avLst/>
          </a:prstGeom>
          <a:noFill/>
          <a:ln>
            <a:solidFill>
              <a:schemeClr val="tx1"/>
            </a:solidFill>
          </a:ln>
        </p:spPr>
      </p:pic>
      <p:sp>
        <p:nvSpPr>
          <p:cNvPr id="65" name="Google Shape;65;p1"/>
          <p:cNvSpPr txBox="1"/>
          <p:nvPr/>
        </p:nvSpPr>
        <p:spPr>
          <a:xfrm>
            <a:off x="38253375" y="10209750"/>
            <a:ext cx="4114800" cy="3350100"/>
          </a:xfrm>
          <a:prstGeom prst="rect">
            <a:avLst/>
          </a:prstGeom>
          <a:solidFill>
            <a:srgbClr val="D9EAD3"/>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s-CO" sz="3200" dirty="0">
                <a:latin typeface="Calibri"/>
                <a:ea typeface="Calibri"/>
                <a:cs typeface="Calibri"/>
                <a:sym typeface="Calibri"/>
              </a:rPr>
              <a:t>2. Hay gran variedad de métodos para entrenar los datos y de esta manera poder entender mejor su comportamiento</a:t>
            </a:r>
          </a:p>
        </p:txBody>
      </p:sp>
      <p:pic>
        <p:nvPicPr>
          <p:cNvPr id="66" name="Google Shape;66;p1"/>
          <p:cNvPicPr preferRelativeResize="0"/>
          <p:nvPr/>
        </p:nvPicPr>
        <p:blipFill>
          <a:blip r:embed="rId11">
            <a:alphaModFix/>
          </a:blip>
          <a:stretch>
            <a:fillRect/>
          </a:stretch>
        </p:blipFill>
        <p:spPr>
          <a:xfrm>
            <a:off x="33837231" y="9827400"/>
            <a:ext cx="3736500" cy="3810000"/>
          </a:xfrm>
          <a:prstGeom prst="rect">
            <a:avLst/>
          </a:prstGeom>
          <a:noFill/>
          <a:ln>
            <a:solidFill>
              <a:schemeClr val="tx1"/>
            </a:solidFill>
          </a:ln>
        </p:spPr>
      </p:pic>
      <p:sp>
        <p:nvSpPr>
          <p:cNvPr id="67" name="Google Shape;67;p1"/>
          <p:cNvSpPr txBox="1"/>
          <p:nvPr/>
        </p:nvSpPr>
        <p:spPr>
          <a:xfrm>
            <a:off x="34157675" y="14596500"/>
            <a:ext cx="7890300" cy="2136300"/>
          </a:xfrm>
          <a:prstGeom prst="rect">
            <a:avLst/>
          </a:prstGeom>
          <a:solidFill>
            <a:srgbClr val="FCE5CD"/>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Calibri"/>
                <a:ea typeface="Calibri"/>
                <a:cs typeface="Calibri"/>
                <a:sym typeface="Calibri"/>
              </a:rPr>
              <a:t>3. </a:t>
            </a:r>
            <a:r>
              <a:rPr lang="es-CO" sz="3200" dirty="0">
                <a:latin typeface="Calibri"/>
                <a:ea typeface="Calibri"/>
                <a:cs typeface="Calibri"/>
                <a:sym typeface="Calibri"/>
              </a:rPr>
              <a:t>Mediante las matrices de confusión se puede visualizar de una mejor manera los resultados obtenidos del procedimiento</a:t>
            </a:r>
          </a:p>
        </p:txBody>
      </p:sp>
      <p:pic>
        <p:nvPicPr>
          <p:cNvPr id="68" name="Google Shape;68;p1"/>
          <p:cNvPicPr preferRelativeResize="0"/>
          <p:nvPr/>
        </p:nvPicPr>
        <p:blipFill>
          <a:blip r:embed="rId12">
            <a:alphaModFix/>
          </a:blip>
          <a:stretch>
            <a:fillRect/>
          </a:stretch>
        </p:blipFill>
        <p:spPr>
          <a:xfrm>
            <a:off x="19875625" y="16448853"/>
            <a:ext cx="10378197" cy="2651700"/>
          </a:xfrm>
          <a:prstGeom prst="rect">
            <a:avLst/>
          </a:prstGeom>
          <a:noFill/>
          <a:ln>
            <a:noFill/>
          </a:ln>
        </p:spPr>
      </p:pic>
      <p:sp>
        <p:nvSpPr>
          <p:cNvPr id="69" name="Google Shape;69;p1"/>
          <p:cNvSpPr txBox="1"/>
          <p:nvPr/>
        </p:nvSpPr>
        <p:spPr>
          <a:xfrm>
            <a:off x="12839700" y="14617512"/>
            <a:ext cx="18326099" cy="1526700"/>
          </a:xfrm>
          <a:prstGeom prst="rect">
            <a:avLst/>
          </a:prstGeom>
          <a:solidFill>
            <a:srgbClr val="C39F1B">
              <a:alpha val="34902"/>
            </a:srgbClr>
          </a:solidFill>
          <a:ln w="12700" cap="flat" cmpd="sng">
            <a:solidFill>
              <a:srgbClr val="FFF2C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CO" sz="3200" dirty="0">
                <a:latin typeface="Calibri"/>
                <a:ea typeface="Calibri"/>
                <a:cs typeface="Calibri"/>
                <a:sym typeface="Calibri"/>
              </a:rPr>
              <a:t>Se logró clasificar, ordenar y acomodar de la mejor manera los datos para que posteriormente pudieran ser trabajados</a:t>
            </a:r>
          </a:p>
        </p:txBody>
      </p:sp>
      <p:sp>
        <p:nvSpPr>
          <p:cNvPr id="70" name="Google Shape;70;p1"/>
          <p:cNvSpPr txBox="1"/>
          <p:nvPr/>
        </p:nvSpPr>
        <p:spPr>
          <a:xfrm>
            <a:off x="20787599" y="19414293"/>
            <a:ext cx="10378200" cy="2136300"/>
          </a:xfrm>
          <a:prstGeom prst="rect">
            <a:avLst/>
          </a:prstGeom>
          <a:solidFill>
            <a:schemeClr val="accent4">
              <a:lumMod val="60000"/>
              <a:lumOff val="40000"/>
              <a:alpha val="54902"/>
            </a:schemeClr>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CO" sz="3200" dirty="0">
                <a:latin typeface="Calibri"/>
                <a:ea typeface="Calibri"/>
                <a:cs typeface="Calibri"/>
                <a:sym typeface="Calibri"/>
              </a:rPr>
              <a:t>Mediante la graficación de los datos, se logró estudiar de mejor manera los mismos, y se pudieron dar las primeras conclusiones de los mismos</a:t>
            </a:r>
          </a:p>
        </p:txBody>
      </p:sp>
      <p:pic>
        <p:nvPicPr>
          <p:cNvPr id="71" name="Google Shape;71;p1"/>
          <p:cNvPicPr preferRelativeResize="0"/>
          <p:nvPr/>
        </p:nvPicPr>
        <p:blipFill>
          <a:blip r:embed="rId13">
            <a:alphaModFix/>
          </a:blip>
          <a:stretch>
            <a:fillRect/>
          </a:stretch>
        </p:blipFill>
        <p:spPr>
          <a:xfrm>
            <a:off x="22788777" y="21798565"/>
            <a:ext cx="8800674" cy="5013850"/>
          </a:xfrm>
          <a:prstGeom prst="rect">
            <a:avLst/>
          </a:prstGeom>
          <a:noFill/>
          <a:ln>
            <a:solidFill>
              <a:schemeClr val="tx1"/>
            </a:solidFill>
          </a:ln>
        </p:spPr>
      </p:pic>
      <p:sp>
        <p:nvSpPr>
          <p:cNvPr id="72" name="Google Shape;72;p1"/>
          <p:cNvSpPr txBox="1"/>
          <p:nvPr/>
        </p:nvSpPr>
        <p:spPr>
          <a:xfrm>
            <a:off x="12796657" y="22236393"/>
            <a:ext cx="9144000" cy="2743200"/>
          </a:xfrm>
          <a:prstGeom prst="rect">
            <a:avLst/>
          </a:prstGeom>
          <a:solidFill>
            <a:schemeClr val="accent4">
              <a:lumMod val="60000"/>
              <a:lumOff val="40000"/>
              <a:alpha val="54902"/>
            </a:schemeClr>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CO" sz="3200" dirty="0">
                <a:latin typeface="Calibri"/>
                <a:ea typeface="Calibri"/>
                <a:cs typeface="Calibri"/>
                <a:sym typeface="Calibri"/>
              </a:rPr>
              <a:t>En las matrices de confusión se logra apreciar cuál fue la efectividad del procedimiento y se logra igualmente identificar cual es la efectividad de los clasificadores y e esta manera poder concluir de la mejor manera</a:t>
            </a:r>
          </a:p>
        </p:txBody>
      </p:sp>
      <p:sp>
        <p:nvSpPr>
          <p:cNvPr id="73" name="Google Shape;73;p1"/>
          <p:cNvSpPr txBox="1"/>
          <p:nvPr/>
        </p:nvSpPr>
        <p:spPr>
          <a:xfrm>
            <a:off x="11772725" y="5820875"/>
            <a:ext cx="10173000" cy="1526700"/>
          </a:xfrm>
          <a:prstGeom prst="rect">
            <a:avLst/>
          </a:prstGeom>
          <a:solidFill>
            <a:srgbClr val="F5E7B4">
              <a:alpha val="40000"/>
            </a:srgbClr>
          </a:solidFill>
          <a:ln w="1270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457200" lvl="0" indent="-431800" algn="just" rtl="0">
              <a:spcBef>
                <a:spcPts val="0"/>
              </a:spcBef>
              <a:spcAft>
                <a:spcPts val="0"/>
              </a:spcAft>
              <a:buSzPts val="3200"/>
              <a:buFont typeface="Calibri"/>
              <a:buAutoNum type="arabicPeriod"/>
            </a:pPr>
            <a:r>
              <a:rPr lang="es-CO" sz="3200" dirty="0">
                <a:latin typeface="Calibri"/>
                <a:ea typeface="Calibri"/>
                <a:cs typeface="Calibri"/>
                <a:sym typeface="Calibri"/>
              </a:rPr>
              <a:t>Inicialmente se eliminan columnas innecesarias del dataframe y se agregó un identificador numérico para diferenciar los spam de los ham.</a:t>
            </a:r>
          </a:p>
        </p:txBody>
      </p:sp>
      <p:sp>
        <p:nvSpPr>
          <p:cNvPr id="74" name="Google Shape;74;p1"/>
          <p:cNvSpPr txBox="1"/>
          <p:nvPr/>
        </p:nvSpPr>
        <p:spPr>
          <a:xfrm>
            <a:off x="11772725" y="7799290"/>
            <a:ext cx="10173000" cy="1526700"/>
          </a:xfrm>
          <a:prstGeom prst="rect">
            <a:avLst/>
          </a:prstGeom>
          <a:solidFill>
            <a:srgbClr val="F5E7B4">
              <a:alpha val="40000"/>
            </a:srgbClr>
          </a:solidFill>
          <a:ln w="127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Calibri"/>
                <a:ea typeface="Calibri"/>
                <a:cs typeface="Calibri"/>
                <a:sym typeface="Calibri"/>
              </a:rPr>
              <a:t>2</a:t>
            </a:r>
            <a:r>
              <a:rPr lang="es-CO" sz="3200" dirty="0">
                <a:latin typeface="Calibri"/>
                <a:ea typeface="Calibri"/>
                <a:cs typeface="Calibri"/>
                <a:sym typeface="Calibri"/>
              </a:rPr>
              <a:t>. Se eliminan las palabras vacías (stopwords), signos de puntuación y espacios, estos se eliminan de la data ya que no aportan información.</a:t>
            </a:r>
          </a:p>
        </p:txBody>
      </p:sp>
      <p:sp>
        <p:nvSpPr>
          <p:cNvPr id="75" name="Google Shape;75;p1"/>
          <p:cNvSpPr txBox="1"/>
          <p:nvPr/>
        </p:nvSpPr>
        <p:spPr>
          <a:xfrm>
            <a:off x="11821443" y="9778739"/>
            <a:ext cx="10173000" cy="1526700"/>
          </a:xfrm>
          <a:prstGeom prst="rect">
            <a:avLst/>
          </a:prstGeom>
          <a:solidFill>
            <a:srgbClr val="F5E7B4">
              <a:alpha val="40000"/>
            </a:srgbClr>
          </a:solidFill>
          <a:ln w="127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Calibri"/>
                <a:ea typeface="Calibri"/>
                <a:cs typeface="Calibri"/>
                <a:sym typeface="Calibri"/>
              </a:rPr>
              <a:t>3. </a:t>
            </a:r>
            <a:r>
              <a:rPr lang="es-CO" sz="3200" dirty="0">
                <a:latin typeface="Calibri"/>
                <a:ea typeface="Calibri"/>
                <a:cs typeface="Calibri"/>
                <a:sym typeface="Calibri"/>
              </a:rPr>
              <a:t>Se separan las columnas spam y ham, y se procede a contarlas para  poder graficar la lista de palabras más usadas de cada label.</a:t>
            </a:r>
          </a:p>
        </p:txBody>
      </p:sp>
      <p:sp>
        <p:nvSpPr>
          <p:cNvPr id="76" name="Google Shape;76;p1"/>
          <p:cNvSpPr txBox="1"/>
          <p:nvPr/>
        </p:nvSpPr>
        <p:spPr>
          <a:xfrm>
            <a:off x="22480014" y="6583511"/>
            <a:ext cx="9418200" cy="1526700"/>
          </a:xfrm>
          <a:prstGeom prst="rect">
            <a:avLst/>
          </a:prstGeom>
          <a:solidFill>
            <a:srgbClr val="D0BDB6">
              <a:alpha val="25098"/>
            </a:srgbClr>
          </a:solidFill>
          <a:ln w="127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Calibri"/>
                <a:ea typeface="Calibri"/>
                <a:cs typeface="Calibri"/>
                <a:sym typeface="Calibri"/>
              </a:rPr>
              <a:t>4. </a:t>
            </a:r>
            <a:r>
              <a:rPr lang="es-CO" sz="3200" dirty="0">
                <a:latin typeface="Calibri"/>
                <a:ea typeface="Calibri"/>
                <a:cs typeface="Calibri"/>
                <a:sym typeface="Calibri"/>
              </a:rPr>
              <a:t>Usando el modelo de bag of words y TF-IDF, se trata la data y luego se separa en 80% para training y 20% para test.</a:t>
            </a:r>
          </a:p>
        </p:txBody>
      </p:sp>
      <p:sp>
        <p:nvSpPr>
          <p:cNvPr id="77" name="Google Shape;77;p1"/>
          <p:cNvSpPr txBox="1"/>
          <p:nvPr/>
        </p:nvSpPr>
        <p:spPr>
          <a:xfrm>
            <a:off x="22480014" y="8618586"/>
            <a:ext cx="9418200" cy="1714500"/>
          </a:xfrm>
          <a:prstGeom prst="rect">
            <a:avLst/>
          </a:prstGeom>
          <a:solidFill>
            <a:srgbClr val="D0BDB6">
              <a:alpha val="25098"/>
            </a:srgbClr>
          </a:solidFill>
          <a:ln w="127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Calibri"/>
                <a:ea typeface="Calibri"/>
                <a:cs typeface="Calibri"/>
                <a:sym typeface="Calibri"/>
              </a:rPr>
              <a:t>5</a:t>
            </a:r>
            <a:r>
              <a:rPr lang="es-CO" sz="3200" dirty="0">
                <a:latin typeface="Calibri"/>
                <a:ea typeface="Calibri"/>
                <a:cs typeface="Calibri"/>
                <a:sym typeface="Calibri"/>
              </a:rPr>
              <a:t>. Se procede a usar los clasificadores (Multinomial, Naive Bayes, Gaussian Naive Bayes, Support Vector Classifier, y Stochsatic Gradient Decent)</a:t>
            </a:r>
          </a:p>
        </p:txBody>
      </p:sp>
      <p:sp>
        <p:nvSpPr>
          <p:cNvPr id="78" name="Google Shape;78;p1"/>
          <p:cNvSpPr txBox="1"/>
          <p:nvPr/>
        </p:nvSpPr>
        <p:spPr>
          <a:xfrm>
            <a:off x="22472940" y="10786865"/>
            <a:ext cx="9425273" cy="1526700"/>
          </a:xfrm>
          <a:prstGeom prst="rect">
            <a:avLst/>
          </a:prstGeom>
          <a:solidFill>
            <a:srgbClr val="D0BDB6">
              <a:alpha val="25098"/>
            </a:srgbClr>
          </a:solidFill>
          <a:ln w="127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Calibri"/>
                <a:ea typeface="Calibri"/>
                <a:cs typeface="Calibri"/>
                <a:sym typeface="Calibri"/>
              </a:rPr>
              <a:t>6. </a:t>
            </a:r>
            <a:r>
              <a:rPr lang="es-CO" sz="3200" dirty="0">
                <a:latin typeface="Calibri"/>
                <a:ea typeface="Calibri"/>
                <a:cs typeface="Calibri"/>
                <a:sym typeface="Calibri"/>
              </a:rPr>
              <a:t>Se usa pipeline y cross validation (GridsearchCV) que permite hacer fit y predict a los clasificadores</a:t>
            </a:r>
          </a:p>
        </p:txBody>
      </p:sp>
      <p:sp>
        <p:nvSpPr>
          <p:cNvPr id="79" name="Google Shape;79;p1"/>
          <p:cNvSpPr txBox="1"/>
          <p:nvPr/>
        </p:nvSpPr>
        <p:spPr>
          <a:xfrm>
            <a:off x="34337225" y="23786056"/>
            <a:ext cx="7375200" cy="3018600"/>
          </a:xfrm>
          <a:prstGeom prst="rect">
            <a:avLst/>
          </a:prstGeom>
          <a:solidFill>
            <a:schemeClr val="lt1"/>
          </a:solidFill>
          <a:ln w="127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Calibri"/>
                <a:ea typeface="Calibri"/>
                <a:cs typeface="Calibri"/>
                <a:sym typeface="Calibri"/>
              </a:rPr>
              <a:t>Este proyecto sirve como base para que en investigaciones futuras se pueda mejorar la eficiencia y eficacia del mismo</a:t>
            </a:r>
            <a:endParaRPr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Rojo">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641</Words>
  <Application>Microsoft Office PowerPoint</Application>
  <PresentationFormat>Personalizado</PresentationFormat>
  <Paragraphs>41</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Candara</vt:lpstr>
      <vt:lpstr>Open Sans</vt:lpstr>
      <vt:lpstr>Arial</vt:lpstr>
      <vt:lpstr>Calibri</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Cristian Rengifo</cp:lastModifiedBy>
  <cp:revision>6</cp:revision>
  <dcterms:modified xsi:type="dcterms:W3CDTF">2020-09-06T03:07:08Z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