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DC91-C4B5-6415-28E4-9D98102B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4783F-A7DE-4B65-0F1B-321A25D5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286DE-7079-A9EF-9146-74C3B54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E8D8-91D9-F77F-95F5-32017DBF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2924A-C98F-019B-8D3C-396D4A1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9A0-63E6-15DB-AA7A-CD224F18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786D-8630-6A74-1091-3CD38E2E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8E6A-88BD-2027-6088-D8CA2909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EDDF-B5C3-64ED-A4BC-A6366241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5A0D-354F-C931-D835-3419D7DC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989BF-6126-2308-82F5-755B9FB3C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14544-9125-6068-78FC-59B8DEDF7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033E-2AA0-06FA-FB76-58969F63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C15D-721F-EBBB-9AD9-45F0C2A2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728D-1851-F0E1-A279-1C729308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7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E830-64FF-EF6E-DB63-D9B0865D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9C40-B710-BB39-6C8D-E9351E65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40E3-3E70-53DD-6BF4-F50884B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F5EB-0F9B-7A53-7A90-2EA409DD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65B9-D307-B6A0-7357-C7DEE9B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837-B3FD-05D8-BD2F-C40BCC14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AB6C-A1CE-C9A8-2AC0-AC97F915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EEEC-C89F-E5E0-AEA2-14C178C8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BFEE-1426-BC94-C7C6-3D0E63E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01CC-8E11-7152-5101-06D2E235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0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AAB2-0FAF-EFBC-F57B-D52A45E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2466-B971-C7D7-7812-F9139921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09DF-070A-72CB-50B5-B7889DD46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FF66-4788-3742-3EAF-1DAE7DA8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063E-A343-BDFB-9317-B339A534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61585-5C71-5974-6037-80EECA3F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BE33-D3B8-C21E-A004-68A39024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E9646-8744-01A9-3576-ADEABD8C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526C4-FA02-542A-3B3D-5E28C4D0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B223D-81F7-05FF-AD6A-36F0C473D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5D5BD-381C-ED35-0EA8-E0950A764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07EA8-FCF7-DFF0-237E-2086CF7C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78F23-30AF-9A89-187B-674D6B56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19E7E-AD43-81E3-EF7A-804EBA13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4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933F-38C4-CE22-941D-B155A4A9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12709-0A96-55E2-AB0F-EBF90FC4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8FC-F207-634D-2074-02366488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DAFE4-BE2D-CF35-9BA0-F4E01094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2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6B5DE-798D-7DCD-F758-77B9736F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28313-D26D-9021-2B07-7241CBDB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D3AA-A326-A65C-A2D2-55B3A7F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DDB-4994-9214-6D41-CFD58BCF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3DF8-0B22-35BA-EECD-3D22917D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1B04-1D8A-ECFC-DE1F-DF246A0B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2E8F-BA99-0C87-D066-B3C3D67E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56D1-0CEF-94A2-3D19-D22E4E4A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226D-4FC7-735A-307A-882BA6E8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6E68-5B33-D239-74B1-1DA28FBA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5C1D1-800C-5583-362E-675212857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095D-621A-3BB2-A132-F5C0E15D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3718-3922-97F6-F0AB-E38C3491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27FF6-A301-8B30-F9D9-5BD67A9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3CFF-5122-D503-645B-F71C4217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55DCC-F9F5-1D7A-19E3-FC08C034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C7BD-C4F8-0BC0-6EC2-93A5140D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02DA-B54A-FAA7-0538-591604B3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7EAD-12F6-4DC5-B0C5-7292C287E4FA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7202-B628-FB38-0A97-9667338A5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57A7-9510-ABCB-59F4-AD7EBA6F7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A38C-A511-4DB8-BA5E-7C18B640E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1480-3DAF-C06F-D177-AB7C2F2A2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Lab Assignment: Understanding Bayesian Belief Networks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694F5-A1A9-8179-4CE0-376BD73E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60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CS4373: Artificial Intelligence Laboratory</a:t>
            </a:r>
          </a:p>
          <a:p>
            <a:r>
              <a:rPr lang="en-IN" dirty="0"/>
              <a:t>A.Y. 2024-2025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National Institute of Technology Rourkela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04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5649-0D6A-6E41-6D45-A2724765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66F9-0318-CD8A-DAC8-AD90CB2F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Suppose we are modeling a simple Bayesian Network for predicting whether a student passes an exam based on the following factors:</a:t>
            </a:r>
          </a:p>
          <a:p>
            <a:r>
              <a:rPr lang="en-US" dirty="0"/>
              <a:t>Difficulty of the exam (D) - can be either "Hard" or "Easy". </a:t>
            </a:r>
          </a:p>
          <a:p>
            <a:r>
              <a:rPr lang="en-US" dirty="0"/>
              <a:t>Intelligence of the student (I) - can be either "High" or "Low". </a:t>
            </a:r>
          </a:p>
          <a:p>
            <a:r>
              <a:rPr lang="en-US" dirty="0"/>
              <a:t>Grade obtained by the student (G) - can be either "A", "B", or "C".</a:t>
            </a:r>
          </a:p>
          <a:p>
            <a:r>
              <a:rPr lang="en-US" dirty="0"/>
              <a:t>Letter of Recommendation (L) - can be "Yes" or "No", depending on the grade.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78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955A-C8A3-DA9E-4971-BED8140F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27"/>
            <a:ext cx="10515600" cy="1325563"/>
          </a:xfrm>
        </p:spPr>
        <p:txBody>
          <a:bodyPr/>
          <a:lstStyle/>
          <a:p>
            <a:r>
              <a:rPr lang="en-IN" dirty="0"/>
              <a:t>Network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5CED03-F27F-0451-C835-D6DFFB89DB6C}"/>
              </a:ext>
            </a:extLst>
          </p:cNvPr>
          <p:cNvSpPr/>
          <p:nvPr/>
        </p:nvSpPr>
        <p:spPr>
          <a:xfrm>
            <a:off x="838200" y="1945758"/>
            <a:ext cx="2349796" cy="15948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Difficulty</a:t>
            </a:r>
            <a:r>
              <a:rPr lang="en-IN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2DC343-E471-6161-D663-C43EC209394D}"/>
              </a:ext>
            </a:extLst>
          </p:cNvPr>
          <p:cNvSpPr/>
          <p:nvPr/>
        </p:nvSpPr>
        <p:spPr>
          <a:xfrm>
            <a:off x="9338929" y="1945758"/>
            <a:ext cx="2349796" cy="15948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intelligence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99CC0-1BF6-A17F-C0BD-FE4C0D90713C}"/>
              </a:ext>
            </a:extLst>
          </p:cNvPr>
          <p:cNvSpPr/>
          <p:nvPr/>
        </p:nvSpPr>
        <p:spPr>
          <a:xfrm>
            <a:off x="5088564" y="1945758"/>
            <a:ext cx="2349796" cy="15948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D99484-2B8C-989B-7CDA-803012BE64DE}"/>
              </a:ext>
            </a:extLst>
          </p:cNvPr>
          <p:cNvSpPr/>
          <p:nvPr/>
        </p:nvSpPr>
        <p:spPr>
          <a:xfrm>
            <a:off x="5088564" y="4522382"/>
            <a:ext cx="2349796" cy="15948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Letter of recommendation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4F4176-B42C-C417-7139-2375354C54B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187996" y="2743200"/>
            <a:ext cx="1900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57B54-78C9-AD39-4833-078F26E6AAFD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7438360" y="2743200"/>
            <a:ext cx="19005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B18872-BF76-8141-589B-E38D4CC163E2}"/>
              </a:ext>
            </a:extLst>
          </p:cNvPr>
          <p:cNvCxnSpPr/>
          <p:nvPr/>
        </p:nvCxnSpPr>
        <p:spPr>
          <a:xfrm>
            <a:off x="6263462" y="3625702"/>
            <a:ext cx="0" cy="786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3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468D-FF87-41A1-14A1-D0C3FD02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Tables (CPTs)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0E5B-C9EC-47FB-63BA-7542FA96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Prior Probabilities</a:t>
            </a:r>
          </a:p>
          <a:p>
            <a:r>
              <a:rPr lang="en-US" dirty="0"/>
              <a:t>P(D = Easy) = 0.6, P(D = Hard) = 0.4</a:t>
            </a:r>
          </a:p>
          <a:p>
            <a:r>
              <a:rPr lang="en-US" dirty="0"/>
              <a:t>P(I = High) = 0.7, P(I = Low) = 0.3</a:t>
            </a:r>
          </a:p>
        </p:txBody>
      </p:sp>
    </p:spTree>
    <p:extLst>
      <p:ext uri="{BB962C8B-B14F-4D97-AF65-F5344CB8AC3E}">
        <p14:creationId xmlns:p14="http://schemas.microsoft.com/office/powerpoint/2010/main" val="339396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8FF4-DC2B-64DB-413E-278177D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Tables (CPTs)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03C5-BE0A-E333-1E9A-019559CC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Conditional Probabilities for Grade (G) given Difficulty (D) and Intelligence (I)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B18C-BE70-CA13-C370-FD54EF87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94" y="3040843"/>
            <a:ext cx="863085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0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4A0C-7E86-790F-E93B-7FD4314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Tables (CPTs)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25DE-9C96-0ED8-4047-02BA2495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Conditional Probabilities for Letter (L) given Grade (G)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CA16C-7455-4032-98E6-6C7B2667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2886713"/>
            <a:ext cx="871659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A87-C43E-8B78-C1D6-5DB78D95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B662-4E45-1812-C0AA-B599EF94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Bayesian network structure and the following Conditional Probability Tables (CPTs), perform inference to find: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probability of receiving a </a:t>
            </a:r>
            <a:r>
              <a:rPr lang="en-US" b="1" dirty="0"/>
              <a:t>letter of recommendation (L)</a:t>
            </a:r>
            <a:r>
              <a:rPr lang="en-US" dirty="0"/>
              <a:t> given that a student has </a:t>
            </a:r>
            <a:r>
              <a:rPr lang="en-US" b="1" dirty="0"/>
              <a:t>high intelligence (I = High)</a:t>
            </a:r>
            <a:r>
              <a:rPr lang="en-US" dirty="0"/>
              <a:t> and the exam was </a:t>
            </a:r>
            <a:r>
              <a:rPr lang="en-US" b="1" dirty="0"/>
              <a:t>easy (D = Easy)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not use any </a:t>
            </a:r>
            <a:r>
              <a:rPr lang="en-IN" dirty="0"/>
              <a:t>Built-in Libraries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43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90A4-E2F9-A4A1-BC80-2991F58F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BD40-8FEB-C577-3955-083619F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 Case 1: </a:t>
            </a:r>
            <a:r>
              <a:rPr lang="en-US" dirty="0"/>
              <a:t>I = High and D = Easy </a:t>
            </a:r>
            <a:r>
              <a:rPr lang="en-IN" dirty="0"/>
              <a:t>-&gt; Probability (L = Yes) : ??</a:t>
            </a:r>
          </a:p>
          <a:p>
            <a:r>
              <a:rPr lang="en-IN" dirty="0"/>
              <a:t>Test Case 2: </a:t>
            </a:r>
            <a:r>
              <a:rPr lang="en-US" dirty="0"/>
              <a:t>I = High and D = Hard</a:t>
            </a:r>
            <a:r>
              <a:rPr lang="en-IN" dirty="0"/>
              <a:t> -&gt; Probability (L = Yes) : ??</a:t>
            </a:r>
          </a:p>
          <a:p>
            <a:r>
              <a:rPr lang="en-IN" dirty="0"/>
              <a:t>Test Case 3: </a:t>
            </a:r>
            <a:r>
              <a:rPr lang="en-US" dirty="0"/>
              <a:t>I = Low and D = Easy</a:t>
            </a:r>
            <a:r>
              <a:rPr lang="en-IN" dirty="0"/>
              <a:t> -&gt; Probability (L = Yes) : ??</a:t>
            </a:r>
          </a:p>
          <a:p>
            <a:r>
              <a:rPr lang="en-IN" dirty="0"/>
              <a:t>Test Case 4: </a:t>
            </a:r>
            <a:r>
              <a:rPr lang="en-US" dirty="0"/>
              <a:t>I = Low and D = Hard</a:t>
            </a:r>
            <a:r>
              <a:rPr lang="en-IN" dirty="0"/>
              <a:t> -&gt; Probability (L = Yes) : ??</a:t>
            </a:r>
          </a:p>
          <a:p>
            <a:r>
              <a:rPr lang="en-IN" dirty="0"/>
              <a:t>Test Case 5: </a:t>
            </a:r>
            <a:r>
              <a:rPr lang="en-US" dirty="0"/>
              <a:t>I = High and D = Easy</a:t>
            </a:r>
            <a:r>
              <a:rPr lang="en-IN" dirty="0"/>
              <a:t> -&gt; Probability (L = No) : ??</a:t>
            </a:r>
          </a:p>
        </p:txBody>
      </p:sp>
    </p:spTree>
    <p:extLst>
      <p:ext uri="{BB962C8B-B14F-4D97-AF65-F5344CB8AC3E}">
        <p14:creationId xmlns:p14="http://schemas.microsoft.com/office/powerpoint/2010/main" val="428534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 Lab Assignment: Understanding Bayesian Belief Networks</vt:lpstr>
      <vt:lpstr>Problem Statement</vt:lpstr>
      <vt:lpstr>Network Structure</vt:lpstr>
      <vt:lpstr>Conditional Probability Tables (CPTs)</vt:lpstr>
      <vt:lpstr>Conditional Probability Tables (CPTs)</vt:lpstr>
      <vt:lpstr>Conditional Probability Tables (CPTs)</vt:lpstr>
      <vt:lpstr>Instructions</vt:lpstr>
      <vt:lpstr>Test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 Assignment: Understanding Bayesian Belief Networks</dc:title>
  <dc:creator>Mainak Ghosh</dc:creator>
  <cp:lastModifiedBy>Prof. Anup Nandy</cp:lastModifiedBy>
  <cp:revision>4</cp:revision>
  <dcterms:created xsi:type="dcterms:W3CDTF">2024-11-03T09:11:59Z</dcterms:created>
  <dcterms:modified xsi:type="dcterms:W3CDTF">2024-11-10T16:10:50Z</dcterms:modified>
</cp:coreProperties>
</file>