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9"/>
  </p:notes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2" r:id="rId18"/>
  </p:sldIdLst>
  <p:sldSz cx="10693400" cy="7562850"/>
  <p:notesSz cx="10693400" cy="7562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358"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C539EB25-D3E5-4F7C-84A1-25D83EC8A6F7}" type="datetimeFigureOut">
              <a:rPr lang="en-IN" smtClean="0"/>
              <a:t>28-10-2024</a:t>
            </a:fld>
            <a:endParaRPr lang="en-IN"/>
          </a:p>
        </p:txBody>
      </p:sp>
      <p:sp>
        <p:nvSpPr>
          <p:cNvPr id="4" name="Slide Image Placeholder 3"/>
          <p:cNvSpPr>
            <a:spLocks noGrp="1" noRot="1" noChangeAspect="1"/>
          </p:cNvSpPr>
          <p:nvPr>
            <p:ph type="sldImg" idx="2"/>
          </p:nvPr>
        </p:nvSpPr>
        <p:spPr>
          <a:xfrm>
            <a:off x="3543300" y="946150"/>
            <a:ext cx="3606800" cy="255111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069975" y="3640138"/>
            <a:ext cx="8553450" cy="29781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7183438"/>
            <a:ext cx="4633913" cy="37941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057900" y="7183438"/>
            <a:ext cx="4632325" cy="379412"/>
          </a:xfrm>
          <a:prstGeom prst="rect">
            <a:avLst/>
          </a:prstGeom>
        </p:spPr>
        <p:txBody>
          <a:bodyPr vert="horz" lIns="91440" tIns="45720" rIns="91440" bIns="45720" rtlCol="0" anchor="b"/>
          <a:lstStyle>
            <a:lvl1pPr algn="r">
              <a:defRPr sz="1200"/>
            </a:lvl1pPr>
          </a:lstStyle>
          <a:p>
            <a:fld id="{8142A7A0-ACA8-4667-A9EA-9D4F4CAC5FD2}" type="slidenum">
              <a:rPr lang="en-IN" smtClean="0"/>
              <a:t>‹#›</a:t>
            </a:fld>
            <a:endParaRPr lang="en-IN"/>
          </a:p>
        </p:txBody>
      </p:sp>
    </p:spTree>
    <p:extLst>
      <p:ext uri="{BB962C8B-B14F-4D97-AF65-F5344CB8AC3E}">
        <p14:creationId xmlns:p14="http://schemas.microsoft.com/office/powerpoint/2010/main" val="789990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Arial MT"/>
                <a:cs typeface="Arial MT"/>
              </a:defRPr>
            </a:lvl1pPr>
          </a:lstStyle>
          <a:p>
            <a:pPr marL="12700">
              <a:lnSpc>
                <a:spcPts val="1420"/>
              </a:lnSpc>
            </a:pPr>
            <a:r>
              <a:rPr lang="en-IN" spc="-5"/>
              <a:t>CS4373: Artificial Intelligence Laboratory</a:t>
            </a:r>
            <a:endParaRPr dirty="0"/>
          </a:p>
        </p:txBody>
      </p:sp>
      <p:sp>
        <p:nvSpPr>
          <p:cNvPr id="5" name="Holder 5"/>
          <p:cNvSpPr>
            <a:spLocks noGrp="1"/>
          </p:cNvSpPr>
          <p:nvPr>
            <p:ph type="dt" sz="half" idx="6"/>
          </p:nvPr>
        </p:nvSpPr>
        <p:spPr/>
        <p:txBody>
          <a:bodyPr lIns="0" tIns="0" rIns="0" bIns="0"/>
          <a:lstStyle>
            <a:lvl1pPr>
              <a:defRPr sz="1200" b="0" i="0">
                <a:solidFill>
                  <a:schemeClr val="tx1"/>
                </a:solidFill>
                <a:latin typeface="Arial MT"/>
                <a:cs typeface="Arial MT"/>
              </a:defRPr>
            </a:lvl1pPr>
          </a:lstStyle>
          <a:p>
            <a:pPr marL="12700">
              <a:lnSpc>
                <a:spcPts val="1420"/>
              </a:lnSpc>
            </a:pPr>
            <a:fld id="{88684A71-736A-4E1F-9772-24F2A137C714}" type="datetime4">
              <a:rPr lang="en-US" spc="-5" smtClean="0"/>
              <a:t>October 28, 2024</a:t>
            </a:fld>
            <a:endParaRPr spc="-5" dirty="0"/>
          </a:p>
        </p:txBody>
      </p:sp>
      <p:sp>
        <p:nvSpPr>
          <p:cNvPr id="6" name="Holder 6"/>
          <p:cNvSpPr>
            <a:spLocks noGrp="1"/>
          </p:cNvSpPr>
          <p:nvPr>
            <p:ph type="sldNum" sz="quarter" idx="7"/>
          </p:nvPr>
        </p:nvSpPr>
        <p:spPr/>
        <p:txBody>
          <a:bodyPr lIns="0" tIns="0" rIns="0" bIns="0"/>
          <a:lstStyle>
            <a:lvl1pPr>
              <a:defRPr sz="1200" b="0" i="0">
                <a:solidFill>
                  <a:schemeClr val="tx1"/>
                </a:solidFill>
                <a:latin typeface="Arial MT"/>
                <a:cs typeface="Arial MT"/>
              </a:defRPr>
            </a:lvl1pPr>
          </a:lstStyle>
          <a:p>
            <a:pPr marL="38100">
              <a:lnSpc>
                <a:spcPts val="1420"/>
              </a:lnSpc>
            </a:pPr>
            <a:fld id="{81D60167-4931-47E6-BA6A-407CBD079E47}" type="slidenum">
              <a:rPr spc="-5" dirty="0"/>
              <a:t>‹#›</a:t>
            </a:fld>
            <a:r>
              <a:rPr spc="-5" dirty="0"/>
              <a:t>/15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1700" b="1" i="0">
                <a:solidFill>
                  <a:schemeClr val="hlink"/>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Arial MT"/>
                <a:cs typeface="Arial MT"/>
              </a:defRPr>
            </a:lvl1pPr>
          </a:lstStyle>
          <a:p>
            <a:pPr marL="12700">
              <a:lnSpc>
                <a:spcPts val="1420"/>
              </a:lnSpc>
            </a:pPr>
            <a:r>
              <a:rPr lang="en-IN" spc="-5"/>
              <a:t>CS4373: Artificial Intelligence Laboratory</a:t>
            </a:r>
            <a:endParaRPr dirty="0"/>
          </a:p>
        </p:txBody>
      </p:sp>
      <p:sp>
        <p:nvSpPr>
          <p:cNvPr id="5" name="Holder 5"/>
          <p:cNvSpPr>
            <a:spLocks noGrp="1"/>
          </p:cNvSpPr>
          <p:nvPr>
            <p:ph type="dt" sz="half" idx="6"/>
          </p:nvPr>
        </p:nvSpPr>
        <p:spPr/>
        <p:txBody>
          <a:bodyPr lIns="0" tIns="0" rIns="0" bIns="0"/>
          <a:lstStyle>
            <a:lvl1pPr>
              <a:defRPr sz="1200" b="0" i="0">
                <a:solidFill>
                  <a:schemeClr val="tx1"/>
                </a:solidFill>
                <a:latin typeface="Arial MT"/>
                <a:cs typeface="Arial MT"/>
              </a:defRPr>
            </a:lvl1pPr>
          </a:lstStyle>
          <a:p>
            <a:pPr marL="12700">
              <a:lnSpc>
                <a:spcPts val="1420"/>
              </a:lnSpc>
            </a:pPr>
            <a:fld id="{69537969-0E41-4FA1-994E-65724E655F1A}" type="datetime4">
              <a:rPr lang="en-US" spc="-5" smtClean="0"/>
              <a:t>October 28, 2024</a:t>
            </a:fld>
            <a:endParaRPr spc="-5" dirty="0"/>
          </a:p>
        </p:txBody>
      </p:sp>
      <p:sp>
        <p:nvSpPr>
          <p:cNvPr id="6" name="Holder 6"/>
          <p:cNvSpPr>
            <a:spLocks noGrp="1"/>
          </p:cNvSpPr>
          <p:nvPr>
            <p:ph type="sldNum" sz="quarter" idx="7"/>
          </p:nvPr>
        </p:nvSpPr>
        <p:spPr/>
        <p:txBody>
          <a:bodyPr lIns="0" tIns="0" rIns="0" bIns="0"/>
          <a:lstStyle>
            <a:lvl1pPr>
              <a:defRPr sz="1200" b="0" i="0">
                <a:solidFill>
                  <a:schemeClr val="tx1"/>
                </a:solidFill>
                <a:latin typeface="Arial MT"/>
                <a:cs typeface="Arial MT"/>
              </a:defRPr>
            </a:lvl1pPr>
          </a:lstStyle>
          <a:p>
            <a:pPr marL="38100">
              <a:lnSpc>
                <a:spcPts val="1420"/>
              </a:lnSpc>
            </a:pPr>
            <a:fld id="{81D60167-4931-47E6-BA6A-407CBD079E47}" type="slidenum">
              <a:rPr spc="-5" dirty="0"/>
              <a:t>‹#›</a:t>
            </a:fld>
            <a:r>
              <a:rPr spc="-5" dirty="0"/>
              <a:t>/15</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0" i="0">
                <a:solidFill>
                  <a:schemeClr val="tx1"/>
                </a:solidFill>
                <a:latin typeface="Arial MT"/>
                <a:cs typeface="Arial MT"/>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tx1"/>
                </a:solidFill>
                <a:latin typeface="Arial MT"/>
                <a:cs typeface="Arial MT"/>
              </a:defRPr>
            </a:lvl1pPr>
          </a:lstStyle>
          <a:p>
            <a:pPr marL="12700">
              <a:lnSpc>
                <a:spcPts val="1420"/>
              </a:lnSpc>
            </a:pPr>
            <a:r>
              <a:rPr lang="en-IN" spc="-5"/>
              <a:t>CS4373: Artificial Intelligence Laboratory</a:t>
            </a:r>
            <a:endParaRPr dirty="0"/>
          </a:p>
        </p:txBody>
      </p:sp>
      <p:sp>
        <p:nvSpPr>
          <p:cNvPr id="6" name="Holder 6"/>
          <p:cNvSpPr>
            <a:spLocks noGrp="1"/>
          </p:cNvSpPr>
          <p:nvPr>
            <p:ph type="dt" sz="half" idx="6"/>
          </p:nvPr>
        </p:nvSpPr>
        <p:spPr/>
        <p:txBody>
          <a:bodyPr lIns="0" tIns="0" rIns="0" bIns="0"/>
          <a:lstStyle>
            <a:lvl1pPr>
              <a:defRPr sz="1200" b="0" i="0">
                <a:solidFill>
                  <a:schemeClr val="tx1"/>
                </a:solidFill>
                <a:latin typeface="Arial MT"/>
                <a:cs typeface="Arial MT"/>
              </a:defRPr>
            </a:lvl1pPr>
          </a:lstStyle>
          <a:p>
            <a:pPr marL="12700">
              <a:lnSpc>
                <a:spcPts val="1420"/>
              </a:lnSpc>
            </a:pPr>
            <a:fld id="{6966E9D8-1B69-4665-A035-09DE1D7E0969}" type="datetime4">
              <a:rPr lang="en-US" spc="-5" smtClean="0"/>
              <a:t>October 28, 2024</a:t>
            </a:fld>
            <a:endParaRPr spc="-5" dirty="0"/>
          </a:p>
        </p:txBody>
      </p:sp>
      <p:sp>
        <p:nvSpPr>
          <p:cNvPr id="7" name="Holder 7"/>
          <p:cNvSpPr>
            <a:spLocks noGrp="1"/>
          </p:cNvSpPr>
          <p:nvPr>
            <p:ph type="sldNum" sz="quarter" idx="7"/>
          </p:nvPr>
        </p:nvSpPr>
        <p:spPr/>
        <p:txBody>
          <a:bodyPr lIns="0" tIns="0" rIns="0" bIns="0"/>
          <a:lstStyle>
            <a:lvl1pPr>
              <a:defRPr sz="1200" b="0" i="0">
                <a:solidFill>
                  <a:schemeClr val="tx1"/>
                </a:solidFill>
                <a:latin typeface="Arial MT"/>
                <a:cs typeface="Arial MT"/>
              </a:defRPr>
            </a:lvl1pPr>
          </a:lstStyle>
          <a:p>
            <a:pPr marL="38100">
              <a:lnSpc>
                <a:spcPts val="1420"/>
              </a:lnSpc>
            </a:pPr>
            <a:fld id="{81D60167-4931-47E6-BA6A-407CBD079E47}" type="slidenum">
              <a:rPr spc="-5" dirty="0"/>
              <a:t>‹#›</a:t>
            </a:fld>
            <a:r>
              <a:rPr spc="-5" dirty="0"/>
              <a:t>/15</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tx1"/>
                </a:solidFill>
                <a:latin typeface="Arial MT"/>
                <a:cs typeface="Arial MT"/>
              </a:defRPr>
            </a:lvl1pPr>
          </a:lstStyle>
          <a:p>
            <a:pPr marL="12700">
              <a:lnSpc>
                <a:spcPts val="1420"/>
              </a:lnSpc>
            </a:pPr>
            <a:r>
              <a:rPr lang="en-IN" spc="-5"/>
              <a:t>CS4373: Artificial Intelligence Laboratory</a:t>
            </a:r>
            <a:endParaRPr dirty="0"/>
          </a:p>
        </p:txBody>
      </p:sp>
      <p:sp>
        <p:nvSpPr>
          <p:cNvPr id="4" name="Holder 4"/>
          <p:cNvSpPr>
            <a:spLocks noGrp="1"/>
          </p:cNvSpPr>
          <p:nvPr>
            <p:ph type="dt" sz="half" idx="6"/>
          </p:nvPr>
        </p:nvSpPr>
        <p:spPr/>
        <p:txBody>
          <a:bodyPr lIns="0" tIns="0" rIns="0" bIns="0"/>
          <a:lstStyle>
            <a:lvl1pPr>
              <a:defRPr sz="1200" b="0" i="0">
                <a:solidFill>
                  <a:schemeClr val="tx1"/>
                </a:solidFill>
                <a:latin typeface="Arial MT"/>
                <a:cs typeface="Arial MT"/>
              </a:defRPr>
            </a:lvl1pPr>
          </a:lstStyle>
          <a:p>
            <a:pPr marL="12700">
              <a:lnSpc>
                <a:spcPts val="1420"/>
              </a:lnSpc>
            </a:pPr>
            <a:fld id="{7B2C429A-169D-46DA-B10D-05FE62D177F7}" type="datetime4">
              <a:rPr lang="en-US" spc="-5" smtClean="0"/>
              <a:t>October 28, 2024</a:t>
            </a:fld>
            <a:endParaRPr spc="-5" dirty="0"/>
          </a:p>
        </p:txBody>
      </p:sp>
      <p:sp>
        <p:nvSpPr>
          <p:cNvPr id="5" name="Holder 5"/>
          <p:cNvSpPr>
            <a:spLocks noGrp="1"/>
          </p:cNvSpPr>
          <p:nvPr>
            <p:ph type="sldNum" sz="quarter" idx="7"/>
          </p:nvPr>
        </p:nvSpPr>
        <p:spPr/>
        <p:txBody>
          <a:bodyPr lIns="0" tIns="0" rIns="0" bIns="0"/>
          <a:lstStyle>
            <a:lvl1pPr>
              <a:defRPr sz="1200" b="0" i="0">
                <a:solidFill>
                  <a:schemeClr val="tx1"/>
                </a:solidFill>
                <a:latin typeface="Arial MT"/>
                <a:cs typeface="Arial MT"/>
              </a:defRPr>
            </a:lvl1pPr>
          </a:lstStyle>
          <a:p>
            <a:pPr marL="38100">
              <a:lnSpc>
                <a:spcPts val="1420"/>
              </a:lnSpc>
            </a:pPr>
            <a:fld id="{81D60167-4931-47E6-BA6A-407CBD079E47}" type="slidenum">
              <a:rPr spc="-5" dirty="0"/>
              <a:t>‹#›</a:t>
            </a:fld>
            <a:r>
              <a:rPr spc="-5" dirty="0"/>
              <a:t>/15</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tx1"/>
                </a:solidFill>
                <a:latin typeface="Arial MT"/>
                <a:cs typeface="Arial MT"/>
              </a:defRPr>
            </a:lvl1pPr>
          </a:lstStyle>
          <a:p>
            <a:pPr marL="12700">
              <a:lnSpc>
                <a:spcPts val="1420"/>
              </a:lnSpc>
            </a:pPr>
            <a:r>
              <a:rPr lang="en-IN" spc="-5"/>
              <a:t>CS4373: Artificial Intelligence Laboratory</a:t>
            </a:r>
            <a:endParaRPr dirty="0"/>
          </a:p>
        </p:txBody>
      </p:sp>
      <p:sp>
        <p:nvSpPr>
          <p:cNvPr id="3" name="Holder 3"/>
          <p:cNvSpPr>
            <a:spLocks noGrp="1"/>
          </p:cNvSpPr>
          <p:nvPr>
            <p:ph type="dt" sz="half" idx="6"/>
          </p:nvPr>
        </p:nvSpPr>
        <p:spPr/>
        <p:txBody>
          <a:bodyPr lIns="0" tIns="0" rIns="0" bIns="0"/>
          <a:lstStyle>
            <a:lvl1pPr>
              <a:defRPr sz="1200" b="0" i="0">
                <a:solidFill>
                  <a:schemeClr val="tx1"/>
                </a:solidFill>
                <a:latin typeface="Arial MT"/>
                <a:cs typeface="Arial MT"/>
              </a:defRPr>
            </a:lvl1pPr>
          </a:lstStyle>
          <a:p>
            <a:pPr marL="12700">
              <a:lnSpc>
                <a:spcPts val="1420"/>
              </a:lnSpc>
            </a:pPr>
            <a:fld id="{58286F0F-391F-4EF8-9CF5-47F1A0C8705D}" type="datetime4">
              <a:rPr lang="en-US" spc="-5" smtClean="0"/>
              <a:t>October 28, 2024</a:t>
            </a:fld>
            <a:endParaRPr spc="-5" dirty="0"/>
          </a:p>
        </p:txBody>
      </p:sp>
      <p:sp>
        <p:nvSpPr>
          <p:cNvPr id="4" name="Holder 4"/>
          <p:cNvSpPr>
            <a:spLocks noGrp="1"/>
          </p:cNvSpPr>
          <p:nvPr>
            <p:ph type="sldNum" sz="quarter" idx="7"/>
          </p:nvPr>
        </p:nvSpPr>
        <p:spPr/>
        <p:txBody>
          <a:bodyPr lIns="0" tIns="0" rIns="0" bIns="0"/>
          <a:lstStyle>
            <a:lvl1pPr>
              <a:defRPr sz="1200" b="0" i="0">
                <a:solidFill>
                  <a:schemeClr val="tx1"/>
                </a:solidFill>
                <a:latin typeface="Arial MT"/>
                <a:cs typeface="Arial MT"/>
              </a:defRPr>
            </a:lvl1pPr>
          </a:lstStyle>
          <a:p>
            <a:pPr marL="38100">
              <a:lnSpc>
                <a:spcPts val="1420"/>
              </a:lnSpc>
            </a:pPr>
            <a:fld id="{81D60167-4931-47E6-BA6A-407CBD079E47}" type="slidenum">
              <a:rPr spc="-5" dirty="0"/>
              <a:t>‹#›</a:t>
            </a:fld>
            <a:r>
              <a:rPr spc="-5" dirty="0"/>
              <a:t>/15</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957370" y="3095104"/>
            <a:ext cx="2778658" cy="678814"/>
          </a:xfrm>
          <a:prstGeom prst="rect">
            <a:avLst/>
          </a:prstGeom>
        </p:spPr>
        <p:txBody>
          <a:bodyPr wrap="square" lIns="0" tIns="0" rIns="0" bIns="0">
            <a:spAutoFit/>
          </a:bodyPr>
          <a:lstStyle>
            <a:lvl1pPr>
              <a:defRPr sz="4250" b="0" i="0">
                <a:solidFill>
                  <a:schemeClr val="tx1"/>
                </a:solidFill>
                <a:latin typeface="Arial MT"/>
                <a:cs typeface="Arial MT"/>
              </a:defRPr>
            </a:lvl1pPr>
          </a:lstStyle>
          <a:p>
            <a:endParaRPr/>
          </a:p>
        </p:txBody>
      </p:sp>
      <p:sp>
        <p:nvSpPr>
          <p:cNvPr id="3" name="Holder 3"/>
          <p:cNvSpPr>
            <a:spLocks noGrp="1"/>
          </p:cNvSpPr>
          <p:nvPr>
            <p:ph type="body" idx="1"/>
          </p:nvPr>
        </p:nvSpPr>
        <p:spPr>
          <a:xfrm>
            <a:off x="901700" y="2293073"/>
            <a:ext cx="7110730" cy="2868929"/>
          </a:xfrm>
          <a:prstGeom prst="rect">
            <a:avLst/>
          </a:prstGeom>
        </p:spPr>
        <p:txBody>
          <a:bodyPr wrap="square" lIns="0" tIns="0" rIns="0" bIns="0">
            <a:spAutoFit/>
          </a:bodyPr>
          <a:lstStyle>
            <a:lvl1pPr>
              <a:defRPr sz="1700" b="1" i="0">
                <a:solidFill>
                  <a:schemeClr val="hlink"/>
                </a:solidFill>
                <a:latin typeface="Arial"/>
                <a:cs typeface="Arial"/>
              </a:defRPr>
            </a:lvl1pPr>
          </a:lstStyle>
          <a:p>
            <a:endParaRPr/>
          </a:p>
        </p:txBody>
      </p:sp>
      <p:sp>
        <p:nvSpPr>
          <p:cNvPr id="4" name="Holder 4"/>
          <p:cNvSpPr>
            <a:spLocks noGrp="1"/>
          </p:cNvSpPr>
          <p:nvPr>
            <p:ph type="ftr" sz="quarter" idx="5"/>
          </p:nvPr>
        </p:nvSpPr>
        <p:spPr>
          <a:xfrm>
            <a:off x="901700" y="6495420"/>
            <a:ext cx="976630" cy="195579"/>
          </a:xfrm>
          <a:prstGeom prst="rect">
            <a:avLst/>
          </a:prstGeom>
        </p:spPr>
        <p:txBody>
          <a:bodyPr wrap="square" lIns="0" tIns="0" rIns="0" bIns="0">
            <a:spAutoFit/>
          </a:bodyPr>
          <a:lstStyle>
            <a:lvl1pPr>
              <a:defRPr sz="1200" b="0" i="0">
                <a:solidFill>
                  <a:schemeClr val="tx1"/>
                </a:solidFill>
                <a:latin typeface="Arial MT"/>
                <a:cs typeface="Arial MT"/>
              </a:defRPr>
            </a:lvl1pPr>
          </a:lstStyle>
          <a:p>
            <a:pPr marL="12700">
              <a:lnSpc>
                <a:spcPts val="1420"/>
              </a:lnSpc>
            </a:pPr>
            <a:r>
              <a:rPr lang="en-IN" spc="-5"/>
              <a:t>CS4373: Artificial Intelligence Laboratory</a:t>
            </a:r>
            <a:endParaRPr dirty="0"/>
          </a:p>
        </p:txBody>
      </p:sp>
      <p:sp>
        <p:nvSpPr>
          <p:cNvPr id="5" name="Holder 5"/>
          <p:cNvSpPr>
            <a:spLocks noGrp="1"/>
          </p:cNvSpPr>
          <p:nvPr>
            <p:ph type="dt" sz="half" idx="6"/>
          </p:nvPr>
        </p:nvSpPr>
        <p:spPr>
          <a:xfrm>
            <a:off x="7474775" y="6495420"/>
            <a:ext cx="1764665" cy="195579"/>
          </a:xfrm>
          <a:prstGeom prst="rect">
            <a:avLst/>
          </a:prstGeom>
        </p:spPr>
        <p:txBody>
          <a:bodyPr wrap="square" lIns="0" tIns="0" rIns="0" bIns="0">
            <a:spAutoFit/>
          </a:bodyPr>
          <a:lstStyle>
            <a:lvl1pPr>
              <a:defRPr sz="1200" b="0" i="0">
                <a:solidFill>
                  <a:schemeClr val="tx1"/>
                </a:solidFill>
                <a:latin typeface="Arial MT"/>
                <a:cs typeface="Arial MT"/>
              </a:defRPr>
            </a:lvl1pPr>
          </a:lstStyle>
          <a:p>
            <a:pPr marL="12700">
              <a:lnSpc>
                <a:spcPts val="1420"/>
              </a:lnSpc>
            </a:pPr>
            <a:fld id="{D75AB8A6-0A69-440E-A63F-9A3926500A3E}" type="datetime4">
              <a:rPr lang="en-US" spc="-5" smtClean="0"/>
              <a:t>October 28, 2024</a:t>
            </a:fld>
            <a:endParaRPr spc="-5" dirty="0"/>
          </a:p>
        </p:txBody>
      </p:sp>
      <p:sp>
        <p:nvSpPr>
          <p:cNvPr id="6" name="Holder 6"/>
          <p:cNvSpPr>
            <a:spLocks noGrp="1"/>
          </p:cNvSpPr>
          <p:nvPr>
            <p:ph type="sldNum" sz="quarter" idx="7"/>
          </p:nvPr>
        </p:nvSpPr>
        <p:spPr>
          <a:xfrm>
            <a:off x="9359706" y="6495420"/>
            <a:ext cx="469265" cy="195579"/>
          </a:xfrm>
          <a:prstGeom prst="rect">
            <a:avLst/>
          </a:prstGeom>
        </p:spPr>
        <p:txBody>
          <a:bodyPr wrap="square" lIns="0" tIns="0" rIns="0" bIns="0">
            <a:spAutoFit/>
          </a:bodyPr>
          <a:lstStyle>
            <a:lvl1pPr>
              <a:defRPr sz="1200" b="0" i="0">
                <a:solidFill>
                  <a:schemeClr val="tx1"/>
                </a:solidFill>
                <a:latin typeface="Arial MT"/>
                <a:cs typeface="Arial MT"/>
              </a:defRPr>
            </a:lvl1pPr>
          </a:lstStyle>
          <a:p>
            <a:pPr marL="38100">
              <a:lnSpc>
                <a:spcPts val="1420"/>
              </a:lnSpc>
            </a:pPr>
            <a:fld id="{81D60167-4931-47E6-BA6A-407CBD079E47}" type="slidenum">
              <a:rPr spc="-5" dirty="0"/>
              <a:t>‹#›</a:t>
            </a:fld>
            <a:r>
              <a:rPr spc="-5" dirty="0"/>
              <a:t>/15</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ditor.planning.domains/" TargetMode="External"/><Relationship Id="rId2" Type="http://schemas.openxmlformats.org/officeDocument/2006/relationships/hyperlink" Target="http://planning.domains/" TargetMode="External"/><Relationship Id="rId1" Type="http://schemas.openxmlformats.org/officeDocument/2006/relationships/slideLayout" Target="../slideLayouts/slideLayout2.xml"/><Relationship Id="rId5" Type="http://schemas.openxmlformats.org/officeDocument/2006/relationships/hyperlink" Target="https://planning.wiki/ref/pddl/domain" TargetMode="External"/><Relationship Id="rId4" Type="http://schemas.openxmlformats.org/officeDocument/2006/relationships/hyperlink" Target="https://code.visualstudio.com/downloa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00033" y="2867367"/>
            <a:ext cx="5892800" cy="678815"/>
          </a:xfrm>
          <a:prstGeom prst="rect">
            <a:avLst/>
          </a:prstGeom>
        </p:spPr>
        <p:txBody>
          <a:bodyPr vert="horz" wrap="square" lIns="0" tIns="16510" rIns="0" bIns="0" rtlCol="0">
            <a:spAutoFit/>
          </a:bodyPr>
          <a:lstStyle/>
          <a:p>
            <a:pPr marL="12700">
              <a:lnSpc>
                <a:spcPct val="100000"/>
              </a:lnSpc>
              <a:spcBef>
                <a:spcPts val="130"/>
              </a:spcBef>
            </a:pPr>
            <a:r>
              <a:rPr spc="20" dirty="0"/>
              <a:t>An</a:t>
            </a:r>
            <a:r>
              <a:rPr dirty="0"/>
              <a:t> </a:t>
            </a:r>
            <a:r>
              <a:rPr spc="10" dirty="0"/>
              <a:t>Introduction</a:t>
            </a:r>
            <a:r>
              <a:rPr spc="5" dirty="0"/>
              <a:t> </a:t>
            </a:r>
            <a:r>
              <a:rPr spc="10" dirty="0"/>
              <a:t>to</a:t>
            </a:r>
            <a:r>
              <a:rPr dirty="0"/>
              <a:t> </a:t>
            </a:r>
            <a:r>
              <a:rPr spc="20" dirty="0"/>
              <a:t>PDDL</a:t>
            </a:r>
          </a:p>
        </p:txBody>
      </p:sp>
      <p:sp>
        <p:nvSpPr>
          <p:cNvPr id="3" name="Subtitle 2"/>
          <p:cNvSpPr txBox="1">
            <a:spLocks/>
          </p:cNvSpPr>
          <p:nvPr/>
        </p:nvSpPr>
        <p:spPr>
          <a:xfrm>
            <a:off x="1784192" y="4162425"/>
            <a:ext cx="7124482" cy="1655762"/>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r>
              <a:rPr lang="en-IN" sz="2400" kern="0" dirty="0">
                <a:solidFill>
                  <a:sysClr val="windowText" lastClr="000000"/>
                </a:solidFill>
              </a:rPr>
              <a:t>CS4373: Artificial Intelligence Laboratory</a:t>
            </a:r>
          </a:p>
          <a:p>
            <a:pPr algn="ctr"/>
            <a:r>
              <a:rPr lang="en-IN" sz="2400" kern="0" dirty="0">
                <a:solidFill>
                  <a:sysClr val="windowText" lastClr="000000"/>
                </a:solidFill>
              </a:rPr>
              <a:t>A.Y. 2024-2025</a:t>
            </a:r>
          </a:p>
          <a:p>
            <a:pPr algn="ctr"/>
            <a:r>
              <a:rPr lang="en-US" sz="2400" kern="0" dirty="0">
                <a:solidFill>
                  <a:sysClr val="windowText" lastClr="000000"/>
                </a:solidFill>
              </a:rPr>
              <a:t>Department of Computer Science and Engineering</a:t>
            </a:r>
          </a:p>
          <a:p>
            <a:pPr algn="ctr"/>
            <a:r>
              <a:rPr lang="en-US" sz="2400" kern="0" dirty="0">
                <a:solidFill>
                  <a:sysClr val="windowText" lastClr="000000"/>
                </a:solidFill>
              </a:rPr>
              <a:t>National Institute of Technology Rourkela</a:t>
            </a:r>
            <a:endParaRPr lang="en-IN" sz="2400" kern="0" dirty="0">
              <a:solidFill>
                <a:sysClr val="windowText" lastClr="000000"/>
              </a:solidFill>
            </a:endParaRPr>
          </a:p>
        </p:txBody>
      </p:sp>
      <p:sp>
        <p:nvSpPr>
          <p:cNvPr id="4" name="Date Placeholder 3"/>
          <p:cNvSpPr>
            <a:spLocks noGrp="1"/>
          </p:cNvSpPr>
          <p:nvPr>
            <p:ph type="dt" sz="half" idx="6"/>
          </p:nvPr>
        </p:nvSpPr>
        <p:spPr/>
        <p:txBody>
          <a:bodyPr/>
          <a:lstStyle/>
          <a:p>
            <a:pPr marL="12700">
              <a:lnSpc>
                <a:spcPts val="1420"/>
              </a:lnSpc>
            </a:pPr>
            <a:fld id="{94B06EF9-3F51-4701-881C-0B3661D87952}" type="datetime4">
              <a:rPr lang="en-US" spc="-5" smtClean="0"/>
              <a:t>October 28, 2024</a:t>
            </a:fld>
            <a:endParaRPr lang="en-US" spc="-5" dirty="0"/>
          </a:p>
        </p:txBody>
      </p:sp>
      <p:sp>
        <p:nvSpPr>
          <p:cNvPr id="6" name="Slide Number Placeholder 5"/>
          <p:cNvSpPr>
            <a:spLocks noGrp="1"/>
          </p:cNvSpPr>
          <p:nvPr>
            <p:ph type="sldNum" sz="quarter" idx="7"/>
          </p:nvPr>
        </p:nvSpPr>
        <p:spPr/>
        <p:txBody>
          <a:bodyPr/>
          <a:lstStyle/>
          <a:p>
            <a:pPr marL="38100">
              <a:lnSpc>
                <a:spcPts val="1420"/>
              </a:lnSpc>
            </a:pPr>
            <a:fld id="{81D60167-4931-47E6-BA6A-407CBD079E47}" type="slidenum">
              <a:rPr lang="en-IN" spc="-5" smtClean="0"/>
              <a:t>1</a:t>
            </a:fld>
            <a:r>
              <a:rPr lang="en-IN" spc="-5"/>
              <a:t>/15</a:t>
            </a:r>
            <a:endParaRPr lang="en-IN" spc="-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86123" y="1200657"/>
            <a:ext cx="3119755" cy="340360"/>
          </a:xfrm>
          <a:prstGeom prst="rect">
            <a:avLst/>
          </a:prstGeom>
        </p:spPr>
        <p:txBody>
          <a:bodyPr vert="horz" wrap="square" lIns="0" tIns="14604" rIns="0" bIns="0" rtlCol="0">
            <a:spAutoFit/>
          </a:bodyPr>
          <a:lstStyle/>
          <a:p>
            <a:pPr marL="12700">
              <a:lnSpc>
                <a:spcPct val="100000"/>
              </a:lnSpc>
              <a:spcBef>
                <a:spcPts val="114"/>
              </a:spcBef>
            </a:pPr>
            <a:r>
              <a:rPr sz="2050" b="1" spc="5" dirty="0">
                <a:latin typeface="Arial"/>
                <a:cs typeface="Arial"/>
              </a:rPr>
              <a:t>Gripper</a:t>
            </a:r>
            <a:r>
              <a:rPr sz="2050" b="1" spc="-15" dirty="0">
                <a:latin typeface="Arial"/>
                <a:cs typeface="Arial"/>
              </a:rPr>
              <a:t> </a:t>
            </a:r>
            <a:r>
              <a:rPr sz="2050" b="1" spc="5" dirty="0">
                <a:latin typeface="Arial"/>
                <a:cs typeface="Arial"/>
              </a:rPr>
              <a:t>task:</a:t>
            </a:r>
            <a:r>
              <a:rPr sz="2050" b="1" spc="125" dirty="0">
                <a:latin typeface="Arial"/>
                <a:cs typeface="Arial"/>
              </a:rPr>
              <a:t> </a:t>
            </a:r>
            <a:r>
              <a:rPr sz="2050" b="1" spc="5" dirty="0">
                <a:latin typeface="Arial"/>
                <a:cs typeface="Arial"/>
              </a:rPr>
              <a:t>Initial</a:t>
            </a:r>
            <a:r>
              <a:rPr sz="2050" b="1" spc="-15" dirty="0">
                <a:latin typeface="Arial"/>
                <a:cs typeface="Arial"/>
              </a:rPr>
              <a:t> </a:t>
            </a:r>
            <a:r>
              <a:rPr sz="2050" b="1" spc="5" dirty="0">
                <a:latin typeface="Arial"/>
                <a:cs typeface="Arial"/>
              </a:rPr>
              <a:t>state</a:t>
            </a:r>
            <a:endParaRPr sz="2050">
              <a:latin typeface="Arial"/>
              <a:cs typeface="Arial"/>
            </a:endParaRPr>
          </a:p>
        </p:txBody>
      </p:sp>
      <p:sp>
        <p:nvSpPr>
          <p:cNvPr id="3" name="object 3"/>
          <p:cNvSpPr txBox="1"/>
          <p:nvPr/>
        </p:nvSpPr>
        <p:spPr>
          <a:xfrm>
            <a:off x="901700" y="2096592"/>
            <a:ext cx="8888730" cy="2921000"/>
          </a:xfrm>
          <a:prstGeom prst="rect">
            <a:avLst/>
          </a:prstGeom>
        </p:spPr>
        <p:txBody>
          <a:bodyPr vert="horz" wrap="square" lIns="0" tIns="31115" rIns="0" bIns="0" rtlCol="0">
            <a:spAutoFit/>
          </a:bodyPr>
          <a:lstStyle/>
          <a:p>
            <a:pPr marL="12700">
              <a:lnSpc>
                <a:spcPct val="100000"/>
              </a:lnSpc>
              <a:spcBef>
                <a:spcPts val="245"/>
              </a:spcBef>
            </a:pPr>
            <a:r>
              <a:rPr sz="1700" b="1" spc="5" dirty="0">
                <a:solidFill>
                  <a:srgbClr val="0000FF"/>
                </a:solidFill>
                <a:latin typeface="Arial"/>
                <a:cs typeface="Arial"/>
              </a:rPr>
              <a:t>Initial</a:t>
            </a:r>
            <a:r>
              <a:rPr sz="1700" b="1" spc="-20" dirty="0">
                <a:solidFill>
                  <a:srgbClr val="0000FF"/>
                </a:solidFill>
                <a:latin typeface="Arial"/>
                <a:cs typeface="Arial"/>
              </a:rPr>
              <a:t> </a:t>
            </a:r>
            <a:r>
              <a:rPr sz="1700" b="1" spc="5" dirty="0">
                <a:solidFill>
                  <a:srgbClr val="0000FF"/>
                </a:solidFill>
                <a:latin typeface="Arial"/>
                <a:cs typeface="Arial"/>
              </a:rPr>
              <a:t>state:</a:t>
            </a:r>
            <a:endParaRPr sz="1700" dirty="0">
              <a:latin typeface="Arial"/>
              <a:cs typeface="Arial"/>
            </a:endParaRPr>
          </a:p>
          <a:p>
            <a:pPr marL="12700">
              <a:lnSpc>
                <a:spcPct val="100000"/>
              </a:lnSpc>
              <a:spcBef>
                <a:spcPts val="155"/>
              </a:spcBef>
            </a:pPr>
            <a:r>
              <a:rPr sz="1700" spc="10" dirty="0">
                <a:latin typeface="Courier New"/>
                <a:cs typeface="Courier New"/>
              </a:rPr>
              <a:t>ROOM(rooma)</a:t>
            </a:r>
            <a:r>
              <a:rPr sz="1700" spc="-545" dirty="0">
                <a:latin typeface="Courier New"/>
                <a:cs typeface="Courier New"/>
              </a:rPr>
              <a:t> </a:t>
            </a:r>
            <a:r>
              <a:rPr sz="1700" spc="10" dirty="0">
                <a:latin typeface="Arial MT"/>
                <a:cs typeface="Arial MT"/>
              </a:rPr>
              <a:t>and</a:t>
            </a:r>
            <a:r>
              <a:rPr sz="1700" spc="5" dirty="0">
                <a:latin typeface="Arial MT"/>
                <a:cs typeface="Arial MT"/>
              </a:rPr>
              <a:t> </a:t>
            </a:r>
            <a:r>
              <a:rPr sz="1700" spc="10" dirty="0">
                <a:latin typeface="Courier New"/>
                <a:cs typeface="Courier New"/>
              </a:rPr>
              <a:t>ROOM(roomb)</a:t>
            </a:r>
            <a:r>
              <a:rPr sz="1700" spc="-545" dirty="0">
                <a:latin typeface="Courier New"/>
                <a:cs typeface="Courier New"/>
              </a:rPr>
              <a:t> </a:t>
            </a:r>
            <a:r>
              <a:rPr sz="1700" spc="10" dirty="0">
                <a:latin typeface="Arial MT"/>
                <a:cs typeface="Arial MT"/>
              </a:rPr>
              <a:t>are</a:t>
            </a:r>
            <a:r>
              <a:rPr sz="1700" spc="5" dirty="0">
                <a:latin typeface="Arial MT"/>
                <a:cs typeface="Arial MT"/>
              </a:rPr>
              <a:t> t</a:t>
            </a:r>
            <a:r>
              <a:rPr sz="1700" spc="30" dirty="0">
                <a:latin typeface="Arial MT"/>
                <a:cs typeface="Arial MT"/>
              </a:rPr>
              <a:t>r</a:t>
            </a:r>
            <a:r>
              <a:rPr sz="1700" spc="10" dirty="0">
                <a:latin typeface="Arial MT"/>
                <a:cs typeface="Arial MT"/>
              </a:rPr>
              <a:t>u</a:t>
            </a:r>
            <a:r>
              <a:rPr sz="1700" spc="-20" dirty="0">
                <a:latin typeface="Arial MT"/>
                <a:cs typeface="Arial MT"/>
              </a:rPr>
              <a:t>e</a:t>
            </a:r>
            <a:r>
              <a:rPr sz="1700" spc="5" dirty="0">
                <a:latin typeface="Arial MT"/>
                <a:cs typeface="Arial MT"/>
              </a:rPr>
              <a:t>.</a:t>
            </a:r>
            <a:endParaRPr sz="1700" dirty="0">
              <a:latin typeface="Arial MT"/>
              <a:cs typeface="Arial MT"/>
            </a:endParaRPr>
          </a:p>
          <a:p>
            <a:pPr marL="12700">
              <a:lnSpc>
                <a:spcPct val="100000"/>
              </a:lnSpc>
              <a:spcBef>
                <a:spcPts val="150"/>
              </a:spcBef>
            </a:pPr>
            <a:r>
              <a:rPr sz="1700" spc="10" dirty="0">
                <a:latin typeface="Courier New"/>
                <a:cs typeface="Courier New"/>
              </a:rPr>
              <a:t>BALL(ball1</a:t>
            </a:r>
            <a:r>
              <a:rPr sz="1700" spc="5" dirty="0">
                <a:latin typeface="Courier New"/>
                <a:cs typeface="Courier New"/>
              </a:rPr>
              <a:t>)</a:t>
            </a:r>
            <a:r>
              <a:rPr sz="1700" spc="5" dirty="0">
                <a:latin typeface="Arial MT"/>
                <a:cs typeface="Arial MT"/>
              </a:rPr>
              <a:t>, ..., </a:t>
            </a:r>
            <a:r>
              <a:rPr sz="1700" spc="10" dirty="0">
                <a:latin typeface="Courier New"/>
                <a:cs typeface="Courier New"/>
              </a:rPr>
              <a:t>BALL(ball4)</a:t>
            </a:r>
            <a:r>
              <a:rPr sz="1700" spc="-545" dirty="0">
                <a:latin typeface="Courier New"/>
                <a:cs typeface="Courier New"/>
              </a:rPr>
              <a:t> </a:t>
            </a:r>
            <a:r>
              <a:rPr sz="1700" spc="10" dirty="0">
                <a:latin typeface="Arial MT"/>
                <a:cs typeface="Arial MT"/>
              </a:rPr>
              <a:t>are</a:t>
            </a:r>
            <a:r>
              <a:rPr sz="1700" spc="5" dirty="0">
                <a:latin typeface="Arial MT"/>
                <a:cs typeface="Arial MT"/>
              </a:rPr>
              <a:t> t</a:t>
            </a:r>
            <a:r>
              <a:rPr sz="1700" spc="30" dirty="0">
                <a:latin typeface="Arial MT"/>
                <a:cs typeface="Arial MT"/>
              </a:rPr>
              <a:t>r</a:t>
            </a:r>
            <a:r>
              <a:rPr sz="1700" spc="10" dirty="0">
                <a:latin typeface="Arial MT"/>
                <a:cs typeface="Arial MT"/>
              </a:rPr>
              <a:t>u</a:t>
            </a:r>
            <a:r>
              <a:rPr sz="1700" spc="-20" dirty="0">
                <a:latin typeface="Arial MT"/>
                <a:cs typeface="Arial MT"/>
              </a:rPr>
              <a:t>e</a:t>
            </a:r>
            <a:r>
              <a:rPr sz="1700" spc="5" dirty="0">
                <a:latin typeface="Arial MT"/>
                <a:cs typeface="Arial MT"/>
              </a:rPr>
              <a:t>.</a:t>
            </a:r>
            <a:endParaRPr sz="1700" dirty="0">
              <a:latin typeface="Arial MT"/>
              <a:cs typeface="Arial MT"/>
            </a:endParaRPr>
          </a:p>
          <a:p>
            <a:pPr marL="12700">
              <a:lnSpc>
                <a:spcPct val="100000"/>
              </a:lnSpc>
              <a:spcBef>
                <a:spcPts val="150"/>
              </a:spcBef>
            </a:pPr>
            <a:r>
              <a:rPr sz="1700" spc="10" dirty="0">
                <a:latin typeface="Courier New"/>
                <a:cs typeface="Courier New"/>
              </a:rPr>
              <a:t>GRIPPER(left)</a:t>
            </a:r>
            <a:r>
              <a:rPr sz="1700" spc="10" dirty="0">
                <a:latin typeface="Arial MT"/>
                <a:cs typeface="Arial MT"/>
              </a:rPr>
              <a:t>, </a:t>
            </a:r>
            <a:r>
              <a:rPr sz="1700" spc="10" dirty="0">
                <a:latin typeface="Courier New"/>
                <a:cs typeface="Courier New"/>
              </a:rPr>
              <a:t>GRIPPER(right)</a:t>
            </a:r>
            <a:r>
              <a:rPr sz="1700" spc="10" dirty="0">
                <a:latin typeface="Arial MT"/>
                <a:cs typeface="Arial MT"/>
              </a:rPr>
              <a:t>, </a:t>
            </a:r>
            <a:r>
              <a:rPr sz="1700" spc="10" dirty="0">
                <a:latin typeface="Courier New"/>
                <a:cs typeface="Courier New"/>
              </a:rPr>
              <a:t>free(left)</a:t>
            </a:r>
            <a:r>
              <a:rPr sz="1700" spc="-540" dirty="0">
                <a:latin typeface="Courier New"/>
                <a:cs typeface="Courier New"/>
              </a:rPr>
              <a:t> </a:t>
            </a:r>
            <a:r>
              <a:rPr sz="1700" spc="10" dirty="0">
                <a:latin typeface="Arial MT"/>
                <a:cs typeface="Arial MT"/>
              </a:rPr>
              <a:t>and </a:t>
            </a:r>
            <a:r>
              <a:rPr sz="1700" spc="10" dirty="0">
                <a:latin typeface="Courier New"/>
                <a:cs typeface="Courier New"/>
              </a:rPr>
              <a:t>free(right)</a:t>
            </a:r>
            <a:r>
              <a:rPr sz="1700" spc="-540" dirty="0">
                <a:latin typeface="Courier New"/>
                <a:cs typeface="Courier New"/>
              </a:rPr>
              <a:t> </a:t>
            </a:r>
            <a:r>
              <a:rPr sz="1700" spc="10" dirty="0">
                <a:latin typeface="Arial MT"/>
                <a:cs typeface="Arial MT"/>
              </a:rPr>
              <a:t>are </a:t>
            </a:r>
            <a:r>
              <a:rPr sz="1700" spc="5" dirty="0">
                <a:latin typeface="Arial MT"/>
                <a:cs typeface="Arial MT"/>
              </a:rPr>
              <a:t>true.</a:t>
            </a:r>
            <a:endParaRPr sz="1700" dirty="0">
              <a:latin typeface="Arial MT"/>
              <a:cs typeface="Arial MT"/>
            </a:endParaRPr>
          </a:p>
          <a:p>
            <a:pPr marL="12700" marR="5080">
              <a:lnSpc>
                <a:spcPct val="107400"/>
              </a:lnSpc>
            </a:pPr>
            <a:r>
              <a:rPr sz="1700" spc="10" dirty="0">
                <a:latin typeface="Courier New"/>
                <a:cs typeface="Courier New"/>
              </a:rPr>
              <a:t>at-robby(rooma)</a:t>
            </a:r>
            <a:r>
              <a:rPr sz="1700" spc="10" dirty="0">
                <a:latin typeface="Arial MT"/>
                <a:cs typeface="Arial MT"/>
              </a:rPr>
              <a:t>,</a:t>
            </a:r>
            <a:r>
              <a:rPr sz="1700" spc="-45" dirty="0">
                <a:latin typeface="Arial MT"/>
                <a:cs typeface="Arial MT"/>
              </a:rPr>
              <a:t> </a:t>
            </a:r>
            <a:r>
              <a:rPr sz="1700" spc="10" dirty="0">
                <a:latin typeface="Courier New"/>
                <a:cs typeface="Courier New"/>
              </a:rPr>
              <a:t>at-ball(ball1,</a:t>
            </a:r>
            <a:r>
              <a:rPr sz="1700" spc="25" dirty="0">
                <a:latin typeface="Courier New"/>
                <a:cs typeface="Courier New"/>
              </a:rPr>
              <a:t> </a:t>
            </a:r>
            <a:r>
              <a:rPr sz="1700" spc="10" dirty="0">
                <a:latin typeface="Courier New"/>
                <a:cs typeface="Courier New"/>
              </a:rPr>
              <a:t>rooma)</a:t>
            </a:r>
            <a:r>
              <a:rPr sz="1700" spc="10" dirty="0">
                <a:latin typeface="Arial MT"/>
                <a:cs typeface="Arial MT"/>
              </a:rPr>
              <a:t>,</a:t>
            </a:r>
            <a:r>
              <a:rPr sz="1700" spc="-45" dirty="0">
                <a:latin typeface="Arial MT"/>
                <a:cs typeface="Arial MT"/>
              </a:rPr>
              <a:t> </a:t>
            </a:r>
            <a:r>
              <a:rPr sz="1700" spc="5" dirty="0">
                <a:latin typeface="Arial MT"/>
                <a:cs typeface="Arial MT"/>
              </a:rPr>
              <a:t>...,</a:t>
            </a:r>
            <a:r>
              <a:rPr sz="1700" spc="-40" dirty="0">
                <a:latin typeface="Arial MT"/>
                <a:cs typeface="Arial MT"/>
              </a:rPr>
              <a:t> </a:t>
            </a:r>
            <a:r>
              <a:rPr sz="1700" spc="10" dirty="0">
                <a:latin typeface="Courier New"/>
                <a:cs typeface="Courier New"/>
              </a:rPr>
              <a:t>at-ball(ball4,</a:t>
            </a:r>
            <a:r>
              <a:rPr sz="1700" spc="25" dirty="0">
                <a:latin typeface="Courier New"/>
                <a:cs typeface="Courier New"/>
              </a:rPr>
              <a:t> </a:t>
            </a:r>
            <a:r>
              <a:rPr sz="1700" spc="10" dirty="0">
                <a:latin typeface="Courier New"/>
                <a:cs typeface="Courier New"/>
              </a:rPr>
              <a:t>rooma)</a:t>
            </a:r>
            <a:r>
              <a:rPr sz="1700" spc="-605" dirty="0">
                <a:latin typeface="Courier New"/>
                <a:cs typeface="Courier New"/>
              </a:rPr>
              <a:t> </a:t>
            </a:r>
            <a:r>
              <a:rPr sz="1700" spc="10" dirty="0">
                <a:latin typeface="Arial MT"/>
                <a:cs typeface="Arial MT"/>
              </a:rPr>
              <a:t>are</a:t>
            </a:r>
            <a:r>
              <a:rPr sz="1700" spc="-55" dirty="0">
                <a:latin typeface="Arial MT"/>
                <a:cs typeface="Arial MT"/>
              </a:rPr>
              <a:t> </a:t>
            </a:r>
            <a:r>
              <a:rPr sz="1700" spc="5" dirty="0">
                <a:latin typeface="Arial MT"/>
                <a:cs typeface="Arial MT"/>
              </a:rPr>
              <a:t>true. </a:t>
            </a:r>
            <a:r>
              <a:rPr sz="1700" spc="-455" dirty="0">
                <a:latin typeface="Arial MT"/>
                <a:cs typeface="Arial MT"/>
              </a:rPr>
              <a:t> </a:t>
            </a:r>
            <a:r>
              <a:rPr sz="1700" spc="10" dirty="0">
                <a:latin typeface="Arial MT"/>
                <a:cs typeface="Arial MT"/>
              </a:rPr>
              <a:t>Everything</a:t>
            </a:r>
            <a:r>
              <a:rPr sz="1700" dirty="0">
                <a:latin typeface="Arial MT"/>
                <a:cs typeface="Arial MT"/>
              </a:rPr>
              <a:t> </a:t>
            </a:r>
            <a:r>
              <a:rPr sz="1700" spc="5" dirty="0">
                <a:latin typeface="Arial MT"/>
                <a:cs typeface="Arial MT"/>
              </a:rPr>
              <a:t>else is </a:t>
            </a:r>
            <a:r>
              <a:rPr sz="1700" spc="-10" dirty="0">
                <a:latin typeface="Arial MT"/>
                <a:cs typeface="Arial MT"/>
              </a:rPr>
              <a:t>false.</a:t>
            </a:r>
            <a:endParaRPr sz="1700" dirty="0">
              <a:latin typeface="Arial MT"/>
              <a:cs typeface="Arial MT"/>
            </a:endParaRPr>
          </a:p>
          <a:p>
            <a:pPr marL="12700">
              <a:lnSpc>
                <a:spcPct val="100000"/>
              </a:lnSpc>
              <a:spcBef>
                <a:spcPts val="1689"/>
              </a:spcBef>
            </a:pPr>
            <a:r>
              <a:rPr sz="1700" b="1" spc="5" dirty="0">
                <a:solidFill>
                  <a:srgbClr val="0000FF"/>
                </a:solidFill>
                <a:latin typeface="Arial"/>
                <a:cs typeface="Arial"/>
              </a:rPr>
              <a:t>In</a:t>
            </a:r>
            <a:r>
              <a:rPr sz="1700" b="1" spc="-30" dirty="0">
                <a:solidFill>
                  <a:srgbClr val="0000FF"/>
                </a:solidFill>
                <a:latin typeface="Arial"/>
                <a:cs typeface="Arial"/>
              </a:rPr>
              <a:t> </a:t>
            </a:r>
            <a:r>
              <a:rPr sz="1700" b="1" spc="10" dirty="0">
                <a:solidFill>
                  <a:srgbClr val="0000FF"/>
                </a:solidFill>
                <a:latin typeface="Arial"/>
                <a:cs typeface="Arial"/>
              </a:rPr>
              <a:t>PDDL:</a:t>
            </a:r>
            <a:endParaRPr sz="1700" dirty="0">
              <a:latin typeface="Arial"/>
              <a:cs typeface="Arial"/>
            </a:endParaRPr>
          </a:p>
          <a:p>
            <a:pPr marL="12700">
              <a:lnSpc>
                <a:spcPct val="100000"/>
              </a:lnSpc>
              <a:spcBef>
                <a:spcPts val="1685"/>
              </a:spcBef>
            </a:pPr>
            <a:r>
              <a:rPr sz="1700" spc="10" dirty="0">
                <a:latin typeface="Courier New"/>
                <a:cs typeface="Courier New"/>
              </a:rPr>
              <a:t>(:init</a:t>
            </a:r>
            <a:r>
              <a:rPr sz="1700" spc="5" dirty="0">
                <a:latin typeface="Courier New"/>
                <a:cs typeface="Courier New"/>
              </a:rPr>
              <a:t> </a:t>
            </a:r>
            <a:r>
              <a:rPr sz="1700" spc="10" dirty="0">
                <a:latin typeface="Courier New"/>
                <a:cs typeface="Courier New"/>
              </a:rPr>
              <a:t>(ROOM</a:t>
            </a:r>
            <a:r>
              <a:rPr sz="1700" spc="5" dirty="0">
                <a:latin typeface="Courier New"/>
                <a:cs typeface="Courier New"/>
              </a:rPr>
              <a:t> </a:t>
            </a:r>
            <a:r>
              <a:rPr sz="1700" spc="10" dirty="0">
                <a:latin typeface="Courier New"/>
                <a:cs typeface="Courier New"/>
              </a:rPr>
              <a:t>rooma)</a:t>
            </a:r>
            <a:r>
              <a:rPr sz="1700" spc="5" dirty="0">
                <a:latin typeface="Courier New"/>
                <a:cs typeface="Courier New"/>
              </a:rPr>
              <a:t> </a:t>
            </a:r>
            <a:r>
              <a:rPr sz="1700" spc="10" dirty="0">
                <a:latin typeface="Courier New"/>
                <a:cs typeface="Courier New"/>
              </a:rPr>
              <a:t>(ROOM</a:t>
            </a:r>
            <a:r>
              <a:rPr sz="1700" spc="5" dirty="0">
                <a:latin typeface="Courier New"/>
                <a:cs typeface="Courier New"/>
              </a:rPr>
              <a:t> </a:t>
            </a:r>
            <a:r>
              <a:rPr sz="1700" spc="10" dirty="0">
                <a:latin typeface="Courier New"/>
                <a:cs typeface="Courier New"/>
              </a:rPr>
              <a:t>roomb)</a:t>
            </a:r>
            <a:endParaRPr sz="1700" dirty="0">
              <a:latin typeface="Courier New"/>
              <a:cs typeface="Courier New"/>
            </a:endParaRPr>
          </a:p>
          <a:p>
            <a:pPr marL="930910">
              <a:lnSpc>
                <a:spcPct val="100000"/>
              </a:lnSpc>
              <a:spcBef>
                <a:spcPts val="150"/>
              </a:spcBef>
            </a:pPr>
            <a:r>
              <a:rPr sz="1700" spc="10" dirty="0">
                <a:latin typeface="Courier New"/>
                <a:cs typeface="Courier New"/>
              </a:rPr>
              <a:t>(BALL ball1)</a:t>
            </a:r>
            <a:r>
              <a:rPr sz="1700" spc="15" dirty="0">
                <a:latin typeface="Courier New"/>
                <a:cs typeface="Courier New"/>
              </a:rPr>
              <a:t> </a:t>
            </a:r>
            <a:r>
              <a:rPr sz="1700" spc="10" dirty="0">
                <a:latin typeface="Courier New"/>
                <a:cs typeface="Courier New"/>
              </a:rPr>
              <a:t>(BALL</a:t>
            </a:r>
            <a:r>
              <a:rPr sz="1700" spc="15" dirty="0">
                <a:latin typeface="Courier New"/>
                <a:cs typeface="Courier New"/>
              </a:rPr>
              <a:t> </a:t>
            </a:r>
            <a:r>
              <a:rPr sz="1700" spc="10" dirty="0">
                <a:latin typeface="Courier New"/>
                <a:cs typeface="Courier New"/>
              </a:rPr>
              <a:t>ball2) (BALL</a:t>
            </a:r>
            <a:r>
              <a:rPr sz="1700" spc="15" dirty="0">
                <a:latin typeface="Courier New"/>
                <a:cs typeface="Courier New"/>
              </a:rPr>
              <a:t> </a:t>
            </a:r>
            <a:r>
              <a:rPr sz="1700" spc="10" dirty="0">
                <a:latin typeface="Courier New"/>
                <a:cs typeface="Courier New"/>
              </a:rPr>
              <a:t>ball3)</a:t>
            </a:r>
            <a:r>
              <a:rPr sz="1700" spc="15" dirty="0">
                <a:latin typeface="Courier New"/>
                <a:cs typeface="Courier New"/>
              </a:rPr>
              <a:t> </a:t>
            </a:r>
            <a:r>
              <a:rPr sz="1700" spc="10" dirty="0">
                <a:latin typeface="Courier New"/>
                <a:cs typeface="Courier New"/>
              </a:rPr>
              <a:t>(BALL</a:t>
            </a:r>
            <a:r>
              <a:rPr sz="1700" spc="15" dirty="0">
                <a:latin typeface="Courier New"/>
                <a:cs typeface="Courier New"/>
              </a:rPr>
              <a:t> </a:t>
            </a:r>
            <a:r>
              <a:rPr sz="1700" spc="10" dirty="0">
                <a:latin typeface="Courier New"/>
                <a:cs typeface="Courier New"/>
              </a:rPr>
              <a:t>ball4)</a:t>
            </a:r>
            <a:endParaRPr sz="1700" dirty="0">
              <a:latin typeface="Courier New"/>
              <a:cs typeface="Courier New"/>
            </a:endParaRPr>
          </a:p>
        </p:txBody>
      </p:sp>
      <p:graphicFrame>
        <p:nvGraphicFramePr>
          <p:cNvPr id="4" name="object 4"/>
          <p:cNvGraphicFramePr>
            <a:graphicFrameLocks noGrp="1"/>
          </p:cNvGraphicFramePr>
          <p:nvPr/>
        </p:nvGraphicFramePr>
        <p:xfrm>
          <a:off x="1800910" y="5056964"/>
          <a:ext cx="7280274" cy="1082728"/>
        </p:xfrm>
        <a:graphic>
          <a:graphicData uri="http://schemas.openxmlformats.org/drawingml/2006/table">
            <a:tbl>
              <a:tblPr firstRow="1" bandRow="1">
                <a:tableStyleId>{2D5ABB26-0587-4C30-8999-92F81FD0307C}</a:tableStyleId>
              </a:tblPr>
              <a:tblGrid>
                <a:gridCol w="4033520">
                  <a:extLst>
                    <a:ext uri="{9D8B030D-6E8A-4147-A177-3AD203B41FA5}">
                      <a16:colId xmlns:a16="http://schemas.microsoft.com/office/drawing/2014/main" val="20000"/>
                    </a:ext>
                  </a:extLst>
                </a:gridCol>
                <a:gridCol w="787400">
                  <a:extLst>
                    <a:ext uri="{9D8B030D-6E8A-4147-A177-3AD203B41FA5}">
                      <a16:colId xmlns:a16="http://schemas.microsoft.com/office/drawing/2014/main" val="20001"/>
                    </a:ext>
                  </a:extLst>
                </a:gridCol>
                <a:gridCol w="2459354">
                  <a:extLst>
                    <a:ext uri="{9D8B030D-6E8A-4147-A177-3AD203B41FA5}">
                      <a16:colId xmlns:a16="http://schemas.microsoft.com/office/drawing/2014/main" val="20002"/>
                    </a:ext>
                  </a:extLst>
                </a:gridCol>
              </a:tblGrid>
              <a:tr h="263012">
                <a:tc>
                  <a:txBody>
                    <a:bodyPr/>
                    <a:lstStyle/>
                    <a:p>
                      <a:pPr marL="31750">
                        <a:lnSpc>
                          <a:spcPts val="1775"/>
                        </a:lnSpc>
                      </a:pPr>
                      <a:r>
                        <a:rPr sz="1700" spc="10" dirty="0">
                          <a:latin typeface="Courier New"/>
                          <a:cs typeface="Courier New"/>
                        </a:rPr>
                        <a:t>(GRIPPER</a:t>
                      </a:r>
                      <a:r>
                        <a:rPr sz="1700" dirty="0">
                          <a:latin typeface="Courier New"/>
                          <a:cs typeface="Courier New"/>
                        </a:rPr>
                        <a:t> </a:t>
                      </a:r>
                      <a:r>
                        <a:rPr sz="1700" spc="10" dirty="0">
                          <a:latin typeface="Courier New"/>
                          <a:cs typeface="Courier New"/>
                        </a:rPr>
                        <a:t>left)</a:t>
                      </a:r>
                      <a:r>
                        <a:rPr sz="1700" spc="5" dirty="0">
                          <a:latin typeface="Courier New"/>
                          <a:cs typeface="Courier New"/>
                        </a:rPr>
                        <a:t> </a:t>
                      </a:r>
                      <a:r>
                        <a:rPr sz="1700" spc="10" dirty="0">
                          <a:latin typeface="Courier New"/>
                          <a:cs typeface="Courier New"/>
                        </a:rPr>
                        <a:t>(GRIPPER</a:t>
                      </a:r>
                      <a:r>
                        <a:rPr sz="1700" spc="5" dirty="0">
                          <a:latin typeface="Courier New"/>
                          <a:cs typeface="Courier New"/>
                        </a:rPr>
                        <a:t> </a:t>
                      </a:r>
                      <a:r>
                        <a:rPr sz="1700" spc="10" dirty="0">
                          <a:latin typeface="Courier New"/>
                          <a:cs typeface="Courier New"/>
                        </a:rPr>
                        <a:t>right)</a:t>
                      </a:r>
                      <a:endParaRPr sz="1700" dirty="0">
                        <a:latin typeface="Courier New"/>
                        <a:cs typeface="Courier New"/>
                      </a:endParaRPr>
                    </a:p>
                  </a:txBody>
                  <a:tcPr marL="0" marR="0" marT="0" marB="0"/>
                </a:tc>
                <a:tc>
                  <a:txBody>
                    <a:bodyPr/>
                    <a:lstStyle/>
                    <a:p>
                      <a:pPr algn="ctr">
                        <a:lnSpc>
                          <a:spcPts val="1775"/>
                        </a:lnSpc>
                      </a:pPr>
                      <a:r>
                        <a:rPr sz="1700" spc="10" dirty="0">
                          <a:latin typeface="Courier New"/>
                          <a:cs typeface="Courier New"/>
                        </a:rPr>
                        <a:t>(free</a:t>
                      </a:r>
                      <a:endParaRPr sz="1700" dirty="0">
                        <a:latin typeface="Courier New"/>
                        <a:cs typeface="Courier New"/>
                      </a:endParaRPr>
                    </a:p>
                  </a:txBody>
                  <a:tcPr marL="0" marR="0" marT="0" marB="0"/>
                </a:tc>
                <a:tc>
                  <a:txBody>
                    <a:bodyPr/>
                    <a:lstStyle/>
                    <a:p>
                      <a:pPr marL="65405">
                        <a:lnSpc>
                          <a:spcPts val="1775"/>
                        </a:lnSpc>
                      </a:pPr>
                      <a:r>
                        <a:rPr sz="1700" spc="10" dirty="0">
                          <a:latin typeface="Courier New"/>
                          <a:cs typeface="Courier New"/>
                        </a:rPr>
                        <a:t>left)</a:t>
                      </a:r>
                      <a:r>
                        <a:rPr sz="1700" spc="-15" dirty="0">
                          <a:latin typeface="Courier New"/>
                          <a:cs typeface="Courier New"/>
                        </a:rPr>
                        <a:t> </a:t>
                      </a:r>
                      <a:r>
                        <a:rPr sz="1700" spc="10" dirty="0">
                          <a:latin typeface="Courier New"/>
                          <a:cs typeface="Courier New"/>
                        </a:rPr>
                        <a:t>(free</a:t>
                      </a:r>
                      <a:r>
                        <a:rPr sz="1700" spc="-15" dirty="0">
                          <a:latin typeface="Courier New"/>
                          <a:cs typeface="Courier New"/>
                        </a:rPr>
                        <a:t> </a:t>
                      </a:r>
                      <a:r>
                        <a:rPr sz="1700" spc="10" dirty="0">
                          <a:latin typeface="Courier New"/>
                          <a:cs typeface="Courier New"/>
                        </a:rPr>
                        <a:t>right)</a:t>
                      </a:r>
                      <a:endParaRPr sz="1700" dirty="0">
                        <a:latin typeface="Courier New"/>
                        <a:cs typeface="Courier New"/>
                      </a:endParaRPr>
                    </a:p>
                  </a:txBody>
                  <a:tcPr marL="0" marR="0" marT="0" marB="0"/>
                </a:tc>
                <a:extLst>
                  <a:ext uri="{0D108BD9-81ED-4DB2-BD59-A6C34878D82A}">
                    <a16:rowId xmlns:a16="http://schemas.microsoft.com/office/drawing/2014/main" val="10000"/>
                  </a:ext>
                </a:extLst>
              </a:tr>
              <a:tr h="278358">
                <a:tc>
                  <a:txBody>
                    <a:bodyPr/>
                    <a:lstStyle/>
                    <a:p>
                      <a:pPr marL="31750">
                        <a:lnSpc>
                          <a:spcPts val="1895"/>
                        </a:lnSpc>
                      </a:pPr>
                      <a:r>
                        <a:rPr sz="1700" spc="10" dirty="0">
                          <a:latin typeface="Courier New"/>
                          <a:cs typeface="Courier New"/>
                        </a:rPr>
                        <a:t>(at-robby</a:t>
                      </a:r>
                      <a:r>
                        <a:rPr sz="1700" spc="-30" dirty="0">
                          <a:latin typeface="Courier New"/>
                          <a:cs typeface="Courier New"/>
                        </a:rPr>
                        <a:t> </a:t>
                      </a:r>
                      <a:r>
                        <a:rPr sz="1700" spc="10" dirty="0">
                          <a:latin typeface="Courier New"/>
                          <a:cs typeface="Courier New"/>
                        </a:rPr>
                        <a:t>rooma)</a:t>
                      </a:r>
                      <a:endParaRPr sz="1700" dirty="0">
                        <a:latin typeface="Courier New"/>
                        <a:cs typeface="Courier New"/>
                      </a:endParaRPr>
                    </a:p>
                  </a:txBody>
                  <a:tcPr marL="0" marR="0" marT="0" marB="0"/>
                </a:tc>
                <a:tc>
                  <a:txBody>
                    <a:bodyPr/>
                    <a:lstStyle/>
                    <a:p>
                      <a:pPr>
                        <a:lnSpc>
                          <a:spcPct val="100000"/>
                        </a:lnSpc>
                      </a:pPr>
                      <a:endParaRPr sz="1600">
                        <a:latin typeface="Times New Roman"/>
                        <a:cs typeface="Times New Roman"/>
                      </a:endParaRPr>
                    </a:p>
                  </a:txBody>
                  <a:tcPr marL="0" marR="0" marT="0" marB="0"/>
                </a:tc>
                <a:tc>
                  <a:txBody>
                    <a:bodyPr/>
                    <a:lstStyle/>
                    <a:p>
                      <a:pPr>
                        <a:lnSpc>
                          <a:spcPct val="100000"/>
                        </a:lnSpc>
                      </a:pPr>
                      <a:endParaRPr sz="1600" dirty="0">
                        <a:latin typeface="Times New Roman"/>
                        <a:cs typeface="Times New Roman"/>
                      </a:endParaRPr>
                    </a:p>
                  </a:txBody>
                  <a:tcPr marL="0" marR="0" marT="0" marB="0"/>
                </a:tc>
                <a:extLst>
                  <a:ext uri="{0D108BD9-81ED-4DB2-BD59-A6C34878D82A}">
                    <a16:rowId xmlns:a16="http://schemas.microsoft.com/office/drawing/2014/main" val="10001"/>
                  </a:ext>
                </a:extLst>
              </a:tr>
              <a:tr h="278352">
                <a:tc>
                  <a:txBody>
                    <a:bodyPr/>
                    <a:lstStyle/>
                    <a:p>
                      <a:pPr marL="31750">
                        <a:lnSpc>
                          <a:spcPts val="1895"/>
                        </a:lnSpc>
                      </a:pPr>
                      <a:r>
                        <a:rPr sz="1700" spc="10" dirty="0">
                          <a:latin typeface="Courier New"/>
                          <a:cs typeface="Courier New"/>
                        </a:rPr>
                        <a:t>(at-ball</a:t>
                      </a:r>
                      <a:r>
                        <a:rPr sz="1700" dirty="0">
                          <a:latin typeface="Courier New"/>
                          <a:cs typeface="Courier New"/>
                        </a:rPr>
                        <a:t> </a:t>
                      </a:r>
                      <a:r>
                        <a:rPr sz="1700" spc="10" dirty="0">
                          <a:latin typeface="Courier New"/>
                          <a:cs typeface="Courier New"/>
                        </a:rPr>
                        <a:t>ball1</a:t>
                      </a:r>
                      <a:r>
                        <a:rPr sz="1700" spc="5" dirty="0">
                          <a:latin typeface="Courier New"/>
                          <a:cs typeface="Courier New"/>
                        </a:rPr>
                        <a:t> </a:t>
                      </a:r>
                      <a:r>
                        <a:rPr sz="1700" spc="10" dirty="0">
                          <a:latin typeface="Courier New"/>
                          <a:cs typeface="Courier New"/>
                        </a:rPr>
                        <a:t>rooma)</a:t>
                      </a:r>
                      <a:r>
                        <a:rPr sz="1700" spc="5" dirty="0">
                          <a:latin typeface="Courier New"/>
                          <a:cs typeface="Courier New"/>
                        </a:rPr>
                        <a:t> </a:t>
                      </a:r>
                      <a:r>
                        <a:rPr sz="1700" spc="10" dirty="0">
                          <a:latin typeface="Courier New"/>
                          <a:cs typeface="Courier New"/>
                        </a:rPr>
                        <a:t>(at-ball</a:t>
                      </a:r>
                      <a:endParaRPr sz="1700" dirty="0">
                        <a:latin typeface="Courier New"/>
                        <a:cs typeface="Courier New"/>
                      </a:endParaRPr>
                    </a:p>
                  </a:txBody>
                  <a:tcPr marL="0" marR="0" marT="0" marB="0"/>
                </a:tc>
                <a:tc>
                  <a:txBody>
                    <a:bodyPr/>
                    <a:lstStyle/>
                    <a:p>
                      <a:pPr algn="ctr">
                        <a:lnSpc>
                          <a:spcPts val="1895"/>
                        </a:lnSpc>
                      </a:pPr>
                      <a:r>
                        <a:rPr sz="1700" spc="10" dirty="0">
                          <a:latin typeface="Courier New"/>
                          <a:cs typeface="Courier New"/>
                        </a:rPr>
                        <a:t>ball2</a:t>
                      </a:r>
                      <a:endParaRPr sz="1700">
                        <a:latin typeface="Courier New"/>
                        <a:cs typeface="Courier New"/>
                      </a:endParaRPr>
                    </a:p>
                  </a:txBody>
                  <a:tcPr marL="0" marR="0" marT="0" marB="0"/>
                </a:tc>
                <a:tc>
                  <a:txBody>
                    <a:bodyPr/>
                    <a:lstStyle/>
                    <a:p>
                      <a:pPr marL="65405">
                        <a:lnSpc>
                          <a:spcPts val="1895"/>
                        </a:lnSpc>
                      </a:pPr>
                      <a:r>
                        <a:rPr sz="1700" spc="10" dirty="0">
                          <a:latin typeface="Courier New"/>
                          <a:cs typeface="Courier New"/>
                        </a:rPr>
                        <a:t>rooma)</a:t>
                      </a:r>
                      <a:endParaRPr sz="1700" dirty="0">
                        <a:latin typeface="Courier New"/>
                        <a:cs typeface="Courier New"/>
                      </a:endParaRPr>
                    </a:p>
                  </a:txBody>
                  <a:tcPr marL="0" marR="0" marT="0" marB="0"/>
                </a:tc>
                <a:extLst>
                  <a:ext uri="{0D108BD9-81ED-4DB2-BD59-A6C34878D82A}">
                    <a16:rowId xmlns:a16="http://schemas.microsoft.com/office/drawing/2014/main" val="10002"/>
                  </a:ext>
                </a:extLst>
              </a:tr>
              <a:tr h="263006">
                <a:tc>
                  <a:txBody>
                    <a:bodyPr/>
                    <a:lstStyle/>
                    <a:p>
                      <a:pPr marL="31750">
                        <a:lnSpc>
                          <a:spcPts val="1895"/>
                        </a:lnSpc>
                      </a:pPr>
                      <a:r>
                        <a:rPr sz="1700" spc="10" dirty="0">
                          <a:latin typeface="Courier New"/>
                          <a:cs typeface="Courier New"/>
                        </a:rPr>
                        <a:t>(at-ball</a:t>
                      </a:r>
                      <a:r>
                        <a:rPr sz="1700" dirty="0">
                          <a:latin typeface="Courier New"/>
                          <a:cs typeface="Courier New"/>
                        </a:rPr>
                        <a:t> </a:t>
                      </a:r>
                      <a:r>
                        <a:rPr sz="1700" spc="10" dirty="0">
                          <a:latin typeface="Courier New"/>
                          <a:cs typeface="Courier New"/>
                        </a:rPr>
                        <a:t>ball3</a:t>
                      </a:r>
                      <a:r>
                        <a:rPr sz="1700" spc="5" dirty="0">
                          <a:latin typeface="Courier New"/>
                          <a:cs typeface="Courier New"/>
                        </a:rPr>
                        <a:t> </a:t>
                      </a:r>
                      <a:r>
                        <a:rPr sz="1700" spc="10" dirty="0">
                          <a:latin typeface="Courier New"/>
                          <a:cs typeface="Courier New"/>
                        </a:rPr>
                        <a:t>rooma)</a:t>
                      </a:r>
                      <a:r>
                        <a:rPr sz="1700" spc="5" dirty="0">
                          <a:latin typeface="Courier New"/>
                          <a:cs typeface="Courier New"/>
                        </a:rPr>
                        <a:t> </a:t>
                      </a:r>
                      <a:r>
                        <a:rPr sz="1700" spc="10" dirty="0">
                          <a:latin typeface="Courier New"/>
                          <a:cs typeface="Courier New"/>
                        </a:rPr>
                        <a:t>(at-ball</a:t>
                      </a:r>
                      <a:endParaRPr sz="1700" dirty="0">
                        <a:latin typeface="Courier New"/>
                        <a:cs typeface="Courier New"/>
                      </a:endParaRPr>
                    </a:p>
                  </a:txBody>
                  <a:tcPr marL="0" marR="0" marT="0" marB="0"/>
                </a:tc>
                <a:tc>
                  <a:txBody>
                    <a:bodyPr/>
                    <a:lstStyle/>
                    <a:p>
                      <a:pPr algn="ctr">
                        <a:lnSpc>
                          <a:spcPts val="1895"/>
                        </a:lnSpc>
                      </a:pPr>
                      <a:r>
                        <a:rPr sz="1700" spc="10" dirty="0">
                          <a:latin typeface="Courier New"/>
                          <a:cs typeface="Courier New"/>
                        </a:rPr>
                        <a:t>ball4</a:t>
                      </a:r>
                      <a:endParaRPr sz="1700" dirty="0">
                        <a:latin typeface="Courier New"/>
                        <a:cs typeface="Courier New"/>
                      </a:endParaRPr>
                    </a:p>
                  </a:txBody>
                  <a:tcPr marL="0" marR="0" marT="0" marB="0"/>
                </a:tc>
                <a:tc>
                  <a:txBody>
                    <a:bodyPr/>
                    <a:lstStyle/>
                    <a:p>
                      <a:pPr marL="65405">
                        <a:lnSpc>
                          <a:spcPts val="1895"/>
                        </a:lnSpc>
                      </a:pPr>
                      <a:r>
                        <a:rPr sz="1700" spc="10" dirty="0">
                          <a:latin typeface="Courier New"/>
                          <a:cs typeface="Courier New"/>
                        </a:rPr>
                        <a:t>rooma))</a:t>
                      </a:r>
                      <a:endParaRPr sz="1700" dirty="0">
                        <a:latin typeface="Courier New"/>
                        <a:cs typeface="Courier New"/>
                      </a:endParaRPr>
                    </a:p>
                  </a:txBody>
                  <a:tcPr marL="0" marR="0" marT="0" marB="0"/>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6"/>
          </p:nvPr>
        </p:nvSpPr>
        <p:spPr/>
        <p:txBody>
          <a:bodyPr/>
          <a:lstStyle/>
          <a:p>
            <a:pPr marL="12700">
              <a:lnSpc>
                <a:spcPts val="1420"/>
              </a:lnSpc>
            </a:pPr>
            <a:fld id="{E5C75C8A-9102-4659-AD30-56CA23318424}" type="datetime4">
              <a:rPr lang="en-US" spc="-5" smtClean="0"/>
              <a:t>October 28, 2024</a:t>
            </a:fld>
            <a:endParaRPr lang="en-US" spc="-5" dirty="0"/>
          </a:p>
        </p:txBody>
      </p:sp>
      <p:sp>
        <p:nvSpPr>
          <p:cNvPr id="7" name="Slide Number Placeholder 6"/>
          <p:cNvSpPr>
            <a:spLocks noGrp="1"/>
          </p:cNvSpPr>
          <p:nvPr>
            <p:ph type="sldNum" sz="quarter" idx="7"/>
          </p:nvPr>
        </p:nvSpPr>
        <p:spPr/>
        <p:txBody>
          <a:bodyPr/>
          <a:lstStyle/>
          <a:p>
            <a:pPr marL="38100">
              <a:lnSpc>
                <a:spcPts val="1420"/>
              </a:lnSpc>
            </a:pPr>
            <a:fld id="{81D60167-4931-47E6-BA6A-407CBD079E47}" type="slidenum">
              <a:rPr lang="en-IN" spc="-5" smtClean="0"/>
              <a:t>10</a:t>
            </a:fld>
            <a:r>
              <a:rPr lang="en-IN" spc="-5"/>
              <a:t>/15</a:t>
            </a:r>
            <a:endParaRPr lang="en-IN" spc="-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41331" y="1200657"/>
            <a:ext cx="4009390" cy="340360"/>
          </a:xfrm>
          <a:prstGeom prst="rect">
            <a:avLst/>
          </a:prstGeom>
        </p:spPr>
        <p:txBody>
          <a:bodyPr vert="horz" wrap="square" lIns="0" tIns="14604" rIns="0" bIns="0" rtlCol="0">
            <a:spAutoFit/>
          </a:bodyPr>
          <a:lstStyle/>
          <a:p>
            <a:pPr marL="12700">
              <a:lnSpc>
                <a:spcPct val="100000"/>
              </a:lnSpc>
              <a:spcBef>
                <a:spcPts val="114"/>
              </a:spcBef>
            </a:pPr>
            <a:r>
              <a:rPr sz="2050" b="1" spc="5" dirty="0">
                <a:latin typeface="Arial"/>
                <a:cs typeface="Arial"/>
              </a:rPr>
              <a:t>Gripper</a:t>
            </a:r>
            <a:r>
              <a:rPr sz="2050" b="1" spc="-5" dirty="0">
                <a:latin typeface="Arial"/>
                <a:cs typeface="Arial"/>
              </a:rPr>
              <a:t> </a:t>
            </a:r>
            <a:r>
              <a:rPr sz="2050" b="1" spc="5" dirty="0">
                <a:latin typeface="Arial"/>
                <a:cs typeface="Arial"/>
              </a:rPr>
              <a:t>task:</a:t>
            </a:r>
            <a:r>
              <a:rPr sz="2050" b="1" spc="135" dirty="0">
                <a:latin typeface="Arial"/>
                <a:cs typeface="Arial"/>
              </a:rPr>
              <a:t> </a:t>
            </a:r>
            <a:r>
              <a:rPr sz="2050" b="1" spc="5" dirty="0">
                <a:latin typeface="Arial"/>
                <a:cs typeface="Arial"/>
              </a:rPr>
              <a:t>Goal</a:t>
            </a:r>
            <a:r>
              <a:rPr sz="2050" b="1" spc="-5" dirty="0">
                <a:latin typeface="Arial"/>
                <a:cs typeface="Arial"/>
              </a:rPr>
              <a:t> </a:t>
            </a:r>
            <a:r>
              <a:rPr sz="2050" b="1" spc="5" dirty="0">
                <a:latin typeface="Arial"/>
                <a:cs typeface="Arial"/>
              </a:rPr>
              <a:t>specification</a:t>
            </a:r>
            <a:endParaRPr sz="2050">
              <a:latin typeface="Arial"/>
              <a:cs typeface="Arial"/>
            </a:endParaRPr>
          </a:p>
        </p:txBody>
      </p:sp>
      <p:sp>
        <p:nvSpPr>
          <p:cNvPr id="3" name="object 3"/>
          <p:cNvSpPr txBox="1"/>
          <p:nvPr/>
        </p:nvSpPr>
        <p:spPr>
          <a:xfrm>
            <a:off x="901700" y="2277084"/>
            <a:ext cx="7295515" cy="1367155"/>
          </a:xfrm>
          <a:prstGeom prst="rect">
            <a:avLst/>
          </a:prstGeom>
        </p:spPr>
        <p:txBody>
          <a:bodyPr vert="horz" wrap="square" lIns="0" tIns="31115" rIns="0" bIns="0" rtlCol="0">
            <a:spAutoFit/>
          </a:bodyPr>
          <a:lstStyle/>
          <a:p>
            <a:pPr marL="12700">
              <a:lnSpc>
                <a:spcPct val="100000"/>
              </a:lnSpc>
              <a:spcBef>
                <a:spcPts val="245"/>
              </a:spcBef>
            </a:pPr>
            <a:r>
              <a:rPr sz="1700" b="1" spc="10" dirty="0">
                <a:solidFill>
                  <a:srgbClr val="0000FF"/>
                </a:solidFill>
                <a:latin typeface="Arial"/>
                <a:cs typeface="Arial"/>
              </a:rPr>
              <a:t>Goal</a:t>
            </a:r>
            <a:r>
              <a:rPr sz="1700" b="1" spc="-10" dirty="0">
                <a:solidFill>
                  <a:srgbClr val="0000FF"/>
                </a:solidFill>
                <a:latin typeface="Arial"/>
                <a:cs typeface="Arial"/>
              </a:rPr>
              <a:t> </a:t>
            </a:r>
            <a:r>
              <a:rPr sz="1700" b="1" spc="5" dirty="0">
                <a:solidFill>
                  <a:srgbClr val="0000FF"/>
                </a:solidFill>
                <a:latin typeface="Arial"/>
                <a:cs typeface="Arial"/>
              </a:rPr>
              <a:t>specification:</a:t>
            </a:r>
            <a:endParaRPr sz="1700">
              <a:latin typeface="Arial"/>
              <a:cs typeface="Arial"/>
            </a:endParaRPr>
          </a:p>
          <a:p>
            <a:pPr marL="12700" marR="5080">
              <a:lnSpc>
                <a:spcPct val="107400"/>
              </a:lnSpc>
            </a:pPr>
            <a:r>
              <a:rPr sz="1700" spc="10" dirty="0">
                <a:latin typeface="Courier New"/>
                <a:cs typeface="Courier New"/>
              </a:rPr>
              <a:t>at-ball(ball1,</a:t>
            </a:r>
            <a:r>
              <a:rPr sz="1700" spc="15" dirty="0">
                <a:latin typeface="Courier New"/>
                <a:cs typeface="Courier New"/>
              </a:rPr>
              <a:t> </a:t>
            </a:r>
            <a:r>
              <a:rPr sz="1700" spc="10" dirty="0">
                <a:latin typeface="Courier New"/>
                <a:cs typeface="Courier New"/>
              </a:rPr>
              <a:t>roomb)</a:t>
            </a:r>
            <a:r>
              <a:rPr sz="1700" spc="10" dirty="0">
                <a:latin typeface="Arial MT"/>
                <a:cs typeface="Arial MT"/>
              </a:rPr>
              <a:t>, </a:t>
            </a:r>
            <a:r>
              <a:rPr sz="1700" spc="5" dirty="0">
                <a:latin typeface="Arial MT"/>
                <a:cs typeface="Arial MT"/>
              </a:rPr>
              <a:t>...,</a:t>
            </a:r>
            <a:r>
              <a:rPr sz="1700" spc="10" dirty="0">
                <a:latin typeface="Arial MT"/>
                <a:cs typeface="Arial MT"/>
              </a:rPr>
              <a:t> </a:t>
            </a:r>
            <a:r>
              <a:rPr sz="1700" spc="10" dirty="0">
                <a:latin typeface="Courier New"/>
                <a:cs typeface="Courier New"/>
              </a:rPr>
              <a:t>at-ball(ball4,</a:t>
            </a:r>
            <a:r>
              <a:rPr sz="1700" spc="15" dirty="0">
                <a:latin typeface="Courier New"/>
                <a:cs typeface="Courier New"/>
              </a:rPr>
              <a:t> </a:t>
            </a:r>
            <a:r>
              <a:rPr sz="1700" spc="10" dirty="0">
                <a:latin typeface="Courier New"/>
                <a:cs typeface="Courier New"/>
              </a:rPr>
              <a:t>roomb)</a:t>
            </a:r>
            <a:r>
              <a:rPr sz="1700" spc="-540" dirty="0">
                <a:latin typeface="Courier New"/>
                <a:cs typeface="Courier New"/>
              </a:rPr>
              <a:t> </a:t>
            </a:r>
            <a:r>
              <a:rPr sz="1700" spc="5" dirty="0">
                <a:latin typeface="Arial MT"/>
                <a:cs typeface="Arial MT"/>
              </a:rPr>
              <a:t>must</a:t>
            </a:r>
            <a:r>
              <a:rPr sz="1700" spc="10" dirty="0">
                <a:latin typeface="Arial MT"/>
                <a:cs typeface="Arial MT"/>
              </a:rPr>
              <a:t> be</a:t>
            </a:r>
            <a:r>
              <a:rPr sz="1700" spc="5" dirty="0">
                <a:latin typeface="Arial MT"/>
                <a:cs typeface="Arial MT"/>
              </a:rPr>
              <a:t> true. </a:t>
            </a:r>
            <a:r>
              <a:rPr sz="1700" spc="-455" dirty="0">
                <a:latin typeface="Arial MT"/>
                <a:cs typeface="Arial MT"/>
              </a:rPr>
              <a:t> </a:t>
            </a:r>
            <a:r>
              <a:rPr sz="1700" spc="10" dirty="0">
                <a:latin typeface="Arial MT"/>
                <a:cs typeface="Arial MT"/>
              </a:rPr>
              <a:t>Everything</a:t>
            </a:r>
            <a:r>
              <a:rPr sz="1700" dirty="0">
                <a:latin typeface="Arial MT"/>
                <a:cs typeface="Arial MT"/>
              </a:rPr>
              <a:t> </a:t>
            </a:r>
            <a:r>
              <a:rPr sz="1700" spc="5" dirty="0">
                <a:latin typeface="Arial MT"/>
                <a:cs typeface="Arial MT"/>
              </a:rPr>
              <a:t>else </a:t>
            </a:r>
            <a:r>
              <a:rPr sz="1700" dirty="0">
                <a:latin typeface="Arial MT"/>
                <a:cs typeface="Arial MT"/>
              </a:rPr>
              <a:t>we</a:t>
            </a:r>
            <a:r>
              <a:rPr sz="1700" spc="5" dirty="0">
                <a:latin typeface="Arial MT"/>
                <a:cs typeface="Arial MT"/>
              </a:rPr>
              <a:t> don’t </a:t>
            </a:r>
            <a:r>
              <a:rPr sz="1700" spc="10" dirty="0">
                <a:latin typeface="Arial MT"/>
                <a:cs typeface="Arial MT"/>
              </a:rPr>
              <a:t>care</a:t>
            </a:r>
            <a:r>
              <a:rPr sz="1700" spc="5" dirty="0">
                <a:latin typeface="Arial MT"/>
                <a:cs typeface="Arial MT"/>
              </a:rPr>
              <a:t> </a:t>
            </a:r>
            <a:r>
              <a:rPr sz="1700" spc="10" dirty="0">
                <a:latin typeface="Arial MT"/>
                <a:cs typeface="Arial MT"/>
              </a:rPr>
              <a:t>about.</a:t>
            </a:r>
            <a:endParaRPr sz="1700">
              <a:latin typeface="Arial MT"/>
              <a:cs typeface="Arial MT"/>
            </a:endParaRPr>
          </a:p>
          <a:p>
            <a:pPr>
              <a:lnSpc>
                <a:spcPct val="100000"/>
              </a:lnSpc>
              <a:spcBef>
                <a:spcPts val="50"/>
              </a:spcBef>
            </a:pPr>
            <a:endParaRPr sz="1650">
              <a:latin typeface="Arial MT"/>
              <a:cs typeface="Arial MT"/>
            </a:endParaRPr>
          </a:p>
          <a:p>
            <a:pPr marL="12700">
              <a:lnSpc>
                <a:spcPct val="100000"/>
              </a:lnSpc>
            </a:pPr>
            <a:r>
              <a:rPr sz="1700" b="1" spc="5" dirty="0">
                <a:solidFill>
                  <a:srgbClr val="0000FF"/>
                </a:solidFill>
                <a:latin typeface="Arial"/>
                <a:cs typeface="Arial"/>
              </a:rPr>
              <a:t>In</a:t>
            </a:r>
            <a:r>
              <a:rPr sz="1700" b="1" spc="-30" dirty="0">
                <a:solidFill>
                  <a:srgbClr val="0000FF"/>
                </a:solidFill>
                <a:latin typeface="Arial"/>
                <a:cs typeface="Arial"/>
              </a:rPr>
              <a:t> </a:t>
            </a:r>
            <a:r>
              <a:rPr sz="1700" b="1" spc="10" dirty="0">
                <a:solidFill>
                  <a:srgbClr val="0000FF"/>
                </a:solidFill>
                <a:latin typeface="Arial"/>
                <a:cs typeface="Arial"/>
              </a:rPr>
              <a:t>PDDL:</a:t>
            </a:r>
            <a:endParaRPr sz="1700">
              <a:latin typeface="Arial"/>
              <a:cs typeface="Arial"/>
            </a:endParaRPr>
          </a:p>
        </p:txBody>
      </p:sp>
      <p:graphicFrame>
        <p:nvGraphicFramePr>
          <p:cNvPr id="4" name="object 4"/>
          <p:cNvGraphicFramePr>
            <a:graphicFrameLocks noGrp="1"/>
          </p:cNvGraphicFramePr>
          <p:nvPr>
            <p:extLst>
              <p:ext uri="{D42A27DB-BD31-4B8C-83A1-F6EECF244321}">
                <p14:modId xmlns:p14="http://schemas.microsoft.com/office/powerpoint/2010/main" val="2351799659"/>
              </p:ext>
            </p:extLst>
          </p:nvPr>
        </p:nvGraphicFramePr>
        <p:xfrm>
          <a:off x="882650" y="4148909"/>
          <a:ext cx="4653914" cy="1048316"/>
        </p:xfrm>
        <a:graphic>
          <a:graphicData uri="http://schemas.openxmlformats.org/drawingml/2006/table">
            <a:tbl>
              <a:tblPr firstRow="1" bandRow="1">
                <a:tableStyleId>{2D5ABB26-0587-4C30-8999-92F81FD0307C}</a:tableStyleId>
              </a:tblPr>
              <a:tblGrid>
                <a:gridCol w="2720975">
                  <a:extLst>
                    <a:ext uri="{9D8B030D-6E8A-4147-A177-3AD203B41FA5}">
                      <a16:colId xmlns:a16="http://schemas.microsoft.com/office/drawing/2014/main" val="20000"/>
                    </a:ext>
                  </a:extLst>
                </a:gridCol>
                <a:gridCol w="786764">
                  <a:extLst>
                    <a:ext uri="{9D8B030D-6E8A-4147-A177-3AD203B41FA5}">
                      <a16:colId xmlns:a16="http://schemas.microsoft.com/office/drawing/2014/main" val="20001"/>
                    </a:ext>
                  </a:extLst>
                </a:gridCol>
                <a:gridCol w="1146175">
                  <a:extLst>
                    <a:ext uri="{9D8B030D-6E8A-4147-A177-3AD203B41FA5}">
                      <a16:colId xmlns:a16="http://schemas.microsoft.com/office/drawing/2014/main" val="20002"/>
                    </a:ext>
                  </a:extLst>
                </a:gridCol>
              </a:tblGrid>
              <a:tr h="0">
                <a:tc>
                  <a:txBody>
                    <a:bodyPr/>
                    <a:lstStyle/>
                    <a:p>
                      <a:pPr marR="57785" algn="r">
                        <a:lnSpc>
                          <a:spcPts val="1775"/>
                        </a:lnSpc>
                      </a:pPr>
                      <a:r>
                        <a:rPr sz="1700" spc="10" dirty="0">
                          <a:latin typeface="Courier New"/>
                          <a:cs typeface="Courier New"/>
                        </a:rPr>
                        <a:t>(:goal</a:t>
                      </a:r>
                      <a:r>
                        <a:rPr sz="1700" spc="-15" dirty="0">
                          <a:latin typeface="Courier New"/>
                          <a:cs typeface="Courier New"/>
                        </a:rPr>
                        <a:t> </a:t>
                      </a:r>
                      <a:r>
                        <a:rPr sz="1700" spc="10" dirty="0">
                          <a:latin typeface="Courier New"/>
                          <a:cs typeface="Courier New"/>
                        </a:rPr>
                        <a:t>(and</a:t>
                      </a:r>
                      <a:r>
                        <a:rPr sz="1700" spc="-10" dirty="0">
                          <a:latin typeface="Courier New"/>
                          <a:cs typeface="Courier New"/>
                        </a:rPr>
                        <a:t> </a:t>
                      </a:r>
                      <a:r>
                        <a:rPr sz="1700" spc="10" dirty="0">
                          <a:latin typeface="Courier New"/>
                          <a:cs typeface="Courier New"/>
                        </a:rPr>
                        <a:t>(at-ball</a:t>
                      </a:r>
                      <a:endParaRPr sz="1700" dirty="0">
                        <a:latin typeface="Courier New"/>
                        <a:cs typeface="Courier New"/>
                      </a:endParaRPr>
                    </a:p>
                  </a:txBody>
                  <a:tcPr marL="0" marR="0" marT="0" marB="0"/>
                </a:tc>
                <a:tc>
                  <a:txBody>
                    <a:bodyPr/>
                    <a:lstStyle/>
                    <a:p>
                      <a:pPr algn="ctr">
                        <a:lnSpc>
                          <a:spcPts val="1775"/>
                        </a:lnSpc>
                      </a:pPr>
                      <a:r>
                        <a:rPr sz="1700" spc="10" dirty="0">
                          <a:latin typeface="Courier New"/>
                          <a:cs typeface="Courier New"/>
                        </a:rPr>
                        <a:t>ball1</a:t>
                      </a:r>
                      <a:endParaRPr sz="1700">
                        <a:latin typeface="Courier New"/>
                        <a:cs typeface="Courier New"/>
                      </a:endParaRPr>
                    </a:p>
                  </a:txBody>
                  <a:tcPr marL="0" marR="0" marT="0" marB="0"/>
                </a:tc>
                <a:tc>
                  <a:txBody>
                    <a:bodyPr/>
                    <a:lstStyle/>
                    <a:p>
                      <a:pPr marL="65405">
                        <a:lnSpc>
                          <a:spcPts val="1775"/>
                        </a:lnSpc>
                      </a:pPr>
                      <a:r>
                        <a:rPr sz="1700" spc="10" dirty="0">
                          <a:latin typeface="Courier New"/>
                          <a:cs typeface="Courier New"/>
                        </a:rPr>
                        <a:t>roomb)</a:t>
                      </a:r>
                      <a:endParaRPr sz="1700">
                        <a:latin typeface="Courier New"/>
                        <a:cs typeface="Courier New"/>
                      </a:endParaRPr>
                    </a:p>
                  </a:txBody>
                  <a:tcPr marL="0" marR="0" marT="0" marB="0"/>
                </a:tc>
                <a:extLst>
                  <a:ext uri="{0D108BD9-81ED-4DB2-BD59-A6C34878D82A}">
                    <a16:rowId xmlns:a16="http://schemas.microsoft.com/office/drawing/2014/main" val="10000"/>
                  </a:ext>
                </a:extLst>
              </a:tr>
              <a:tr h="278358">
                <a:tc>
                  <a:txBody>
                    <a:bodyPr/>
                    <a:lstStyle/>
                    <a:p>
                      <a:pPr marR="57785" algn="r">
                        <a:lnSpc>
                          <a:spcPts val="1895"/>
                        </a:lnSpc>
                      </a:pPr>
                      <a:r>
                        <a:rPr sz="1700" spc="10" dirty="0">
                          <a:latin typeface="Courier New"/>
                          <a:cs typeface="Courier New"/>
                        </a:rPr>
                        <a:t>(at-ball</a:t>
                      </a:r>
                      <a:endParaRPr sz="1700" dirty="0">
                        <a:latin typeface="Courier New"/>
                        <a:cs typeface="Courier New"/>
                      </a:endParaRPr>
                    </a:p>
                  </a:txBody>
                  <a:tcPr marL="0" marR="0" marT="0" marB="0"/>
                </a:tc>
                <a:tc>
                  <a:txBody>
                    <a:bodyPr/>
                    <a:lstStyle/>
                    <a:p>
                      <a:pPr algn="ctr">
                        <a:lnSpc>
                          <a:spcPts val="1895"/>
                        </a:lnSpc>
                      </a:pPr>
                      <a:r>
                        <a:rPr sz="1700" spc="10" dirty="0">
                          <a:latin typeface="Courier New"/>
                          <a:cs typeface="Courier New"/>
                        </a:rPr>
                        <a:t>ball2</a:t>
                      </a:r>
                      <a:endParaRPr sz="1700" dirty="0">
                        <a:latin typeface="Courier New"/>
                        <a:cs typeface="Courier New"/>
                      </a:endParaRPr>
                    </a:p>
                  </a:txBody>
                  <a:tcPr marL="0" marR="0" marT="0" marB="0"/>
                </a:tc>
                <a:tc>
                  <a:txBody>
                    <a:bodyPr/>
                    <a:lstStyle/>
                    <a:p>
                      <a:pPr marL="65405">
                        <a:lnSpc>
                          <a:spcPts val="1895"/>
                        </a:lnSpc>
                      </a:pPr>
                      <a:r>
                        <a:rPr sz="1700" spc="10" dirty="0">
                          <a:latin typeface="Courier New"/>
                          <a:cs typeface="Courier New"/>
                        </a:rPr>
                        <a:t>roomb)</a:t>
                      </a:r>
                      <a:endParaRPr sz="1700">
                        <a:latin typeface="Courier New"/>
                        <a:cs typeface="Courier New"/>
                      </a:endParaRPr>
                    </a:p>
                  </a:txBody>
                  <a:tcPr marL="0" marR="0" marT="0" marB="0"/>
                </a:tc>
                <a:extLst>
                  <a:ext uri="{0D108BD9-81ED-4DB2-BD59-A6C34878D82A}">
                    <a16:rowId xmlns:a16="http://schemas.microsoft.com/office/drawing/2014/main" val="10001"/>
                  </a:ext>
                </a:extLst>
              </a:tr>
              <a:tr h="278352">
                <a:tc>
                  <a:txBody>
                    <a:bodyPr/>
                    <a:lstStyle/>
                    <a:p>
                      <a:pPr marR="57785" algn="r">
                        <a:lnSpc>
                          <a:spcPts val="1895"/>
                        </a:lnSpc>
                      </a:pPr>
                      <a:r>
                        <a:rPr sz="1700" spc="10" dirty="0">
                          <a:latin typeface="Courier New"/>
                          <a:cs typeface="Courier New"/>
                        </a:rPr>
                        <a:t>(at-ball</a:t>
                      </a:r>
                      <a:endParaRPr sz="1700">
                        <a:latin typeface="Courier New"/>
                        <a:cs typeface="Courier New"/>
                      </a:endParaRPr>
                    </a:p>
                  </a:txBody>
                  <a:tcPr marL="0" marR="0" marT="0" marB="0"/>
                </a:tc>
                <a:tc>
                  <a:txBody>
                    <a:bodyPr/>
                    <a:lstStyle/>
                    <a:p>
                      <a:pPr algn="ctr">
                        <a:lnSpc>
                          <a:spcPts val="1895"/>
                        </a:lnSpc>
                      </a:pPr>
                      <a:r>
                        <a:rPr sz="1700" spc="10" dirty="0">
                          <a:latin typeface="Courier New"/>
                          <a:cs typeface="Courier New"/>
                        </a:rPr>
                        <a:t>ball3</a:t>
                      </a:r>
                      <a:endParaRPr sz="1700" dirty="0">
                        <a:latin typeface="Courier New"/>
                        <a:cs typeface="Courier New"/>
                      </a:endParaRPr>
                    </a:p>
                  </a:txBody>
                  <a:tcPr marL="0" marR="0" marT="0" marB="0"/>
                </a:tc>
                <a:tc>
                  <a:txBody>
                    <a:bodyPr/>
                    <a:lstStyle/>
                    <a:p>
                      <a:pPr marL="65405">
                        <a:lnSpc>
                          <a:spcPts val="1895"/>
                        </a:lnSpc>
                      </a:pPr>
                      <a:r>
                        <a:rPr sz="1700" spc="10" dirty="0">
                          <a:latin typeface="Courier New"/>
                          <a:cs typeface="Courier New"/>
                        </a:rPr>
                        <a:t>roomb)</a:t>
                      </a:r>
                      <a:endParaRPr sz="1700">
                        <a:latin typeface="Courier New"/>
                        <a:cs typeface="Courier New"/>
                      </a:endParaRPr>
                    </a:p>
                  </a:txBody>
                  <a:tcPr marL="0" marR="0" marT="0" marB="0"/>
                </a:tc>
                <a:extLst>
                  <a:ext uri="{0D108BD9-81ED-4DB2-BD59-A6C34878D82A}">
                    <a16:rowId xmlns:a16="http://schemas.microsoft.com/office/drawing/2014/main" val="10002"/>
                  </a:ext>
                </a:extLst>
              </a:tr>
              <a:tr h="263006">
                <a:tc>
                  <a:txBody>
                    <a:bodyPr/>
                    <a:lstStyle/>
                    <a:p>
                      <a:pPr marR="57785" algn="r">
                        <a:lnSpc>
                          <a:spcPts val="1895"/>
                        </a:lnSpc>
                      </a:pPr>
                      <a:r>
                        <a:rPr sz="1700" spc="10" dirty="0">
                          <a:latin typeface="Courier New"/>
                          <a:cs typeface="Courier New"/>
                        </a:rPr>
                        <a:t>(at-ball</a:t>
                      </a:r>
                      <a:endParaRPr sz="1700">
                        <a:latin typeface="Courier New"/>
                        <a:cs typeface="Courier New"/>
                      </a:endParaRPr>
                    </a:p>
                  </a:txBody>
                  <a:tcPr marL="0" marR="0" marT="0" marB="0"/>
                </a:tc>
                <a:tc>
                  <a:txBody>
                    <a:bodyPr/>
                    <a:lstStyle/>
                    <a:p>
                      <a:pPr algn="ctr">
                        <a:lnSpc>
                          <a:spcPts val="1895"/>
                        </a:lnSpc>
                      </a:pPr>
                      <a:r>
                        <a:rPr sz="1700" spc="10" dirty="0">
                          <a:latin typeface="Courier New"/>
                          <a:cs typeface="Courier New"/>
                        </a:rPr>
                        <a:t>ball4</a:t>
                      </a:r>
                      <a:endParaRPr sz="1700" dirty="0">
                        <a:latin typeface="Courier New"/>
                        <a:cs typeface="Courier New"/>
                      </a:endParaRPr>
                    </a:p>
                  </a:txBody>
                  <a:tcPr marL="0" marR="0" marT="0" marB="0"/>
                </a:tc>
                <a:tc>
                  <a:txBody>
                    <a:bodyPr/>
                    <a:lstStyle/>
                    <a:p>
                      <a:pPr marL="65405">
                        <a:lnSpc>
                          <a:spcPts val="1895"/>
                        </a:lnSpc>
                      </a:pPr>
                      <a:r>
                        <a:rPr sz="1700" spc="10" dirty="0">
                          <a:latin typeface="Courier New"/>
                          <a:cs typeface="Courier New"/>
                        </a:rPr>
                        <a:t>roomb)))</a:t>
                      </a:r>
                      <a:endParaRPr sz="1700" dirty="0">
                        <a:latin typeface="Courier New"/>
                        <a:cs typeface="Courier New"/>
                      </a:endParaRPr>
                    </a:p>
                  </a:txBody>
                  <a:tcPr marL="0" marR="0" marT="0" marB="0"/>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6"/>
          </p:nvPr>
        </p:nvSpPr>
        <p:spPr/>
        <p:txBody>
          <a:bodyPr/>
          <a:lstStyle/>
          <a:p>
            <a:pPr marL="12700">
              <a:lnSpc>
                <a:spcPts val="1420"/>
              </a:lnSpc>
            </a:pPr>
            <a:fld id="{B2326C0C-69D1-4B9B-9769-B799CE5050C1}" type="datetime4">
              <a:rPr lang="en-US" spc="-5" smtClean="0"/>
              <a:t>October 28, 2024</a:t>
            </a:fld>
            <a:endParaRPr lang="en-US" spc="-5" dirty="0"/>
          </a:p>
        </p:txBody>
      </p:sp>
      <p:sp>
        <p:nvSpPr>
          <p:cNvPr id="7" name="Slide Number Placeholder 6"/>
          <p:cNvSpPr>
            <a:spLocks noGrp="1"/>
          </p:cNvSpPr>
          <p:nvPr>
            <p:ph type="sldNum" sz="quarter" idx="7"/>
          </p:nvPr>
        </p:nvSpPr>
        <p:spPr/>
        <p:txBody>
          <a:bodyPr/>
          <a:lstStyle/>
          <a:p>
            <a:pPr marL="38100">
              <a:lnSpc>
                <a:spcPts val="1420"/>
              </a:lnSpc>
            </a:pPr>
            <a:fld id="{81D60167-4931-47E6-BA6A-407CBD079E47}" type="slidenum">
              <a:rPr lang="en-IN" spc="-5" smtClean="0"/>
              <a:t>11</a:t>
            </a:fld>
            <a:r>
              <a:rPr lang="en-IN" spc="-5"/>
              <a:t>/15</a:t>
            </a:r>
            <a:endParaRPr lang="en-IN" spc="-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56699" y="1200657"/>
            <a:ext cx="4178935" cy="340360"/>
          </a:xfrm>
          <a:prstGeom prst="rect">
            <a:avLst/>
          </a:prstGeom>
        </p:spPr>
        <p:txBody>
          <a:bodyPr vert="horz" wrap="square" lIns="0" tIns="14604" rIns="0" bIns="0" rtlCol="0">
            <a:spAutoFit/>
          </a:bodyPr>
          <a:lstStyle/>
          <a:p>
            <a:pPr marL="12700">
              <a:lnSpc>
                <a:spcPct val="100000"/>
              </a:lnSpc>
              <a:spcBef>
                <a:spcPts val="114"/>
              </a:spcBef>
            </a:pPr>
            <a:r>
              <a:rPr sz="2050" b="1" spc="5" dirty="0">
                <a:latin typeface="Arial"/>
                <a:cs typeface="Arial"/>
              </a:rPr>
              <a:t>Gripper</a:t>
            </a:r>
            <a:r>
              <a:rPr sz="2050" b="1" spc="-5" dirty="0">
                <a:latin typeface="Arial"/>
                <a:cs typeface="Arial"/>
              </a:rPr>
              <a:t> </a:t>
            </a:r>
            <a:r>
              <a:rPr sz="2050" b="1" spc="5" dirty="0">
                <a:latin typeface="Arial"/>
                <a:cs typeface="Arial"/>
              </a:rPr>
              <a:t>task:</a:t>
            </a:r>
            <a:r>
              <a:rPr sz="2050" b="1" spc="140" dirty="0">
                <a:latin typeface="Arial"/>
                <a:cs typeface="Arial"/>
              </a:rPr>
              <a:t> </a:t>
            </a:r>
            <a:r>
              <a:rPr sz="2050" b="1" dirty="0">
                <a:latin typeface="Arial"/>
                <a:cs typeface="Arial"/>
              </a:rPr>
              <a:t>Movement </a:t>
            </a:r>
            <a:r>
              <a:rPr sz="2050" b="1" spc="5" dirty="0">
                <a:latin typeface="Arial"/>
                <a:cs typeface="Arial"/>
              </a:rPr>
              <a:t>operator</a:t>
            </a:r>
            <a:endParaRPr sz="2050">
              <a:latin typeface="Arial"/>
              <a:cs typeface="Arial"/>
            </a:endParaRPr>
          </a:p>
        </p:txBody>
      </p:sp>
      <p:sp>
        <p:nvSpPr>
          <p:cNvPr id="3" name="object 3"/>
          <p:cNvSpPr txBox="1"/>
          <p:nvPr/>
        </p:nvSpPr>
        <p:spPr>
          <a:xfrm>
            <a:off x="901700" y="2293073"/>
            <a:ext cx="1762760" cy="288290"/>
          </a:xfrm>
          <a:prstGeom prst="rect">
            <a:avLst/>
          </a:prstGeom>
        </p:spPr>
        <p:txBody>
          <a:bodyPr vert="horz" wrap="square" lIns="0" tIns="15240" rIns="0" bIns="0" rtlCol="0">
            <a:spAutoFit/>
          </a:bodyPr>
          <a:lstStyle/>
          <a:p>
            <a:pPr marL="12700">
              <a:lnSpc>
                <a:spcPct val="100000"/>
              </a:lnSpc>
              <a:spcBef>
                <a:spcPts val="120"/>
              </a:spcBef>
            </a:pPr>
            <a:r>
              <a:rPr sz="1700" b="1" spc="10" dirty="0">
                <a:solidFill>
                  <a:srgbClr val="0000FF"/>
                </a:solidFill>
                <a:latin typeface="Arial"/>
                <a:cs typeface="Arial"/>
              </a:rPr>
              <a:t>Action/Operator:</a:t>
            </a:r>
            <a:endParaRPr sz="1700">
              <a:latin typeface="Arial"/>
              <a:cs typeface="Arial"/>
            </a:endParaRPr>
          </a:p>
        </p:txBody>
      </p:sp>
      <p:sp>
        <p:nvSpPr>
          <p:cNvPr id="4" name="object 4"/>
          <p:cNvSpPr txBox="1"/>
          <p:nvPr/>
        </p:nvSpPr>
        <p:spPr>
          <a:xfrm>
            <a:off x="1053528" y="2758351"/>
            <a:ext cx="1434465" cy="861060"/>
          </a:xfrm>
          <a:prstGeom prst="rect">
            <a:avLst/>
          </a:prstGeom>
        </p:spPr>
        <p:txBody>
          <a:bodyPr vert="horz" wrap="square" lIns="0" tIns="12065" rIns="0" bIns="0" rtlCol="0">
            <a:spAutoFit/>
          </a:bodyPr>
          <a:lstStyle/>
          <a:p>
            <a:pPr marL="12700" marR="5080">
              <a:lnSpc>
                <a:spcPct val="107400"/>
              </a:lnSpc>
              <a:spcBef>
                <a:spcPts val="95"/>
              </a:spcBef>
            </a:pPr>
            <a:r>
              <a:rPr sz="1700" b="1" spc="10" dirty="0">
                <a:latin typeface="Arial"/>
                <a:cs typeface="Arial"/>
              </a:rPr>
              <a:t>Description: </a:t>
            </a:r>
            <a:r>
              <a:rPr sz="1700" b="1" spc="15" dirty="0">
                <a:latin typeface="Arial"/>
                <a:cs typeface="Arial"/>
              </a:rPr>
              <a:t> </a:t>
            </a:r>
            <a:r>
              <a:rPr sz="1700" b="1" spc="10" dirty="0">
                <a:latin typeface="Arial"/>
                <a:cs typeface="Arial"/>
              </a:rPr>
              <a:t>Precondition:  </a:t>
            </a:r>
            <a:r>
              <a:rPr sz="1700" b="1" spc="5" dirty="0">
                <a:latin typeface="Arial"/>
                <a:cs typeface="Arial"/>
              </a:rPr>
              <a:t>Effect:</a:t>
            </a:r>
            <a:endParaRPr sz="1700">
              <a:latin typeface="Arial"/>
              <a:cs typeface="Arial"/>
            </a:endParaRPr>
          </a:p>
        </p:txBody>
      </p:sp>
      <p:sp>
        <p:nvSpPr>
          <p:cNvPr id="5" name="object 5"/>
          <p:cNvSpPr txBox="1"/>
          <p:nvPr/>
        </p:nvSpPr>
        <p:spPr>
          <a:xfrm>
            <a:off x="2766275" y="2758605"/>
            <a:ext cx="5969635" cy="1138555"/>
          </a:xfrm>
          <a:prstGeom prst="rect">
            <a:avLst/>
          </a:prstGeom>
        </p:spPr>
        <p:txBody>
          <a:bodyPr vert="horz" wrap="square" lIns="0" tIns="31115" rIns="0" bIns="0" rtlCol="0">
            <a:spAutoFit/>
          </a:bodyPr>
          <a:lstStyle/>
          <a:p>
            <a:pPr marL="12700">
              <a:lnSpc>
                <a:spcPct val="100000"/>
              </a:lnSpc>
              <a:spcBef>
                <a:spcPts val="245"/>
              </a:spcBef>
            </a:pPr>
            <a:r>
              <a:rPr sz="1700" spc="10" dirty="0">
                <a:latin typeface="Arial MT"/>
                <a:cs typeface="Arial MT"/>
              </a:rPr>
              <a:t>The</a:t>
            </a:r>
            <a:r>
              <a:rPr sz="1700" dirty="0">
                <a:latin typeface="Arial MT"/>
                <a:cs typeface="Arial MT"/>
              </a:rPr>
              <a:t> </a:t>
            </a:r>
            <a:r>
              <a:rPr sz="1700" spc="5" dirty="0">
                <a:latin typeface="Arial MT"/>
                <a:cs typeface="Arial MT"/>
              </a:rPr>
              <a:t>robot</a:t>
            </a:r>
            <a:r>
              <a:rPr sz="1700" dirty="0">
                <a:latin typeface="Arial MT"/>
                <a:cs typeface="Arial MT"/>
              </a:rPr>
              <a:t> </a:t>
            </a:r>
            <a:r>
              <a:rPr sz="1700" spc="10" dirty="0">
                <a:latin typeface="Arial MT"/>
                <a:cs typeface="Arial MT"/>
              </a:rPr>
              <a:t>can</a:t>
            </a:r>
            <a:r>
              <a:rPr sz="1700" spc="5" dirty="0">
                <a:latin typeface="Arial MT"/>
                <a:cs typeface="Arial MT"/>
              </a:rPr>
              <a:t> </a:t>
            </a:r>
            <a:r>
              <a:rPr sz="1700" spc="-10" dirty="0">
                <a:latin typeface="Arial MT"/>
                <a:cs typeface="Arial MT"/>
              </a:rPr>
              <a:t>move</a:t>
            </a:r>
            <a:r>
              <a:rPr sz="1700" dirty="0">
                <a:latin typeface="Arial MT"/>
                <a:cs typeface="Arial MT"/>
              </a:rPr>
              <a:t> </a:t>
            </a:r>
            <a:r>
              <a:rPr sz="1700" spc="10" dirty="0">
                <a:latin typeface="Arial MT"/>
                <a:cs typeface="Arial MT"/>
              </a:rPr>
              <a:t>from</a:t>
            </a:r>
            <a:r>
              <a:rPr sz="1700" spc="-5" dirty="0">
                <a:latin typeface="Arial MT"/>
                <a:cs typeface="Arial MT"/>
              </a:rPr>
              <a:t> </a:t>
            </a:r>
            <a:r>
              <a:rPr sz="1700" i="1" spc="385" dirty="0">
                <a:latin typeface="Calibri"/>
                <a:cs typeface="Calibri"/>
              </a:rPr>
              <a:t>x</a:t>
            </a:r>
            <a:r>
              <a:rPr sz="1700" i="1" spc="90" dirty="0">
                <a:latin typeface="Calibri"/>
                <a:cs typeface="Calibri"/>
              </a:rPr>
              <a:t> </a:t>
            </a:r>
            <a:r>
              <a:rPr sz="1700" spc="5" dirty="0">
                <a:latin typeface="Arial MT"/>
                <a:cs typeface="Arial MT"/>
              </a:rPr>
              <a:t>to</a:t>
            </a:r>
            <a:r>
              <a:rPr sz="1700" dirty="0">
                <a:latin typeface="Arial MT"/>
                <a:cs typeface="Arial MT"/>
              </a:rPr>
              <a:t> </a:t>
            </a:r>
            <a:r>
              <a:rPr sz="1700" i="1" spc="150" dirty="0">
                <a:latin typeface="Calibri"/>
                <a:cs typeface="Calibri"/>
              </a:rPr>
              <a:t>y</a:t>
            </a:r>
            <a:r>
              <a:rPr sz="1700" spc="150" dirty="0">
                <a:latin typeface="Arial MT"/>
                <a:cs typeface="Arial MT"/>
              </a:rPr>
              <a:t>.</a:t>
            </a:r>
            <a:endParaRPr sz="1700">
              <a:latin typeface="Arial MT"/>
              <a:cs typeface="Arial MT"/>
            </a:endParaRPr>
          </a:p>
          <a:p>
            <a:pPr marL="12700">
              <a:lnSpc>
                <a:spcPct val="100000"/>
              </a:lnSpc>
              <a:spcBef>
                <a:spcPts val="150"/>
              </a:spcBef>
            </a:pPr>
            <a:r>
              <a:rPr sz="1700" spc="10" dirty="0">
                <a:latin typeface="Courier New"/>
                <a:cs typeface="Courier New"/>
              </a:rPr>
              <a:t>ROOM</a:t>
            </a:r>
            <a:r>
              <a:rPr sz="1700" spc="5" dirty="0">
                <a:latin typeface="Courier New"/>
                <a:cs typeface="Courier New"/>
              </a:rPr>
              <a:t>(</a:t>
            </a:r>
            <a:r>
              <a:rPr sz="1700" i="1" spc="380" dirty="0">
                <a:latin typeface="Calibri"/>
                <a:cs typeface="Calibri"/>
              </a:rPr>
              <a:t>x</a:t>
            </a:r>
            <a:r>
              <a:rPr sz="1700" spc="5" dirty="0">
                <a:latin typeface="Courier New"/>
                <a:cs typeface="Courier New"/>
              </a:rPr>
              <a:t>)</a:t>
            </a:r>
            <a:r>
              <a:rPr sz="1700" spc="5" dirty="0">
                <a:latin typeface="Arial MT"/>
                <a:cs typeface="Arial MT"/>
              </a:rPr>
              <a:t>, </a:t>
            </a:r>
            <a:r>
              <a:rPr sz="1700" spc="10" dirty="0">
                <a:latin typeface="Courier New"/>
                <a:cs typeface="Courier New"/>
              </a:rPr>
              <a:t>ROOM</a:t>
            </a:r>
            <a:r>
              <a:rPr sz="1700" spc="5" dirty="0">
                <a:latin typeface="Courier New"/>
                <a:cs typeface="Courier New"/>
              </a:rPr>
              <a:t>(</a:t>
            </a:r>
            <a:r>
              <a:rPr sz="1700" i="1" spc="300" dirty="0">
                <a:latin typeface="Calibri"/>
                <a:cs typeface="Calibri"/>
              </a:rPr>
              <a:t>y</a:t>
            </a:r>
            <a:r>
              <a:rPr sz="1700" spc="10" dirty="0">
                <a:latin typeface="Courier New"/>
                <a:cs typeface="Courier New"/>
              </a:rPr>
              <a:t>)</a:t>
            </a:r>
            <a:r>
              <a:rPr sz="1700" spc="-545" dirty="0">
                <a:latin typeface="Courier New"/>
                <a:cs typeface="Courier New"/>
              </a:rPr>
              <a:t> </a:t>
            </a:r>
            <a:r>
              <a:rPr sz="1700" spc="10" dirty="0">
                <a:latin typeface="Arial MT"/>
                <a:cs typeface="Arial MT"/>
              </a:rPr>
              <a:t>and</a:t>
            </a:r>
            <a:r>
              <a:rPr sz="1700" spc="5" dirty="0">
                <a:latin typeface="Arial MT"/>
                <a:cs typeface="Arial MT"/>
              </a:rPr>
              <a:t> </a:t>
            </a:r>
            <a:r>
              <a:rPr sz="1700" spc="10" dirty="0">
                <a:latin typeface="Courier New"/>
                <a:cs typeface="Courier New"/>
              </a:rPr>
              <a:t>at-robby</a:t>
            </a:r>
            <a:r>
              <a:rPr sz="1700" spc="5" dirty="0">
                <a:latin typeface="Courier New"/>
                <a:cs typeface="Courier New"/>
              </a:rPr>
              <a:t>(</a:t>
            </a:r>
            <a:r>
              <a:rPr sz="1700" i="1" spc="380" dirty="0">
                <a:latin typeface="Calibri"/>
                <a:cs typeface="Calibri"/>
              </a:rPr>
              <a:t>x</a:t>
            </a:r>
            <a:r>
              <a:rPr sz="1700" spc="10" dirty="0">
                <a:latin typeface="Courier New"/>
                <a:cs typeface="Courier New"/>
              </a:rPr>
              <a:t>)</a:t>
            </a:r>
            <a:r>
              <a:rPr sz="1700" spc="-545" dirty="0">
                <a:latin typeface="Courier New"/>
                <a:cs typeface="Courier New"/>
              </a:rPr>
              <a:t> </a:t>
            </a:r>
            <a:r>
              <a:rPr sz="1700" spc="10" dirty="0">
                <a:latin typeface="Arial MT"/>
                <a:cs typeface="Arial MT"/>
              </a:rPr>
              <a:t>are</a:t>
            </a:r>
            <a:r>
              <a:rPr sz="1700" spc="5" dirty="0">
                <a:latin typeface="Arial MT"/>
                <a:cs typeface="Arial MT"/>
              </a:rPr>
              <a:t> t</a:t>
            </a:r>
            <a:r>
              <a:rPr sz="1700" spc="30" dirty="0">
                <a:latin typeface="Arial MT"/>
                <a:cs typeface="Arial MT"/>
              </a:rPr>
              <a:t>r</a:t>
            </a:r>
            <a:r>
              <a:rPr sz="1700" spc="10" dirty="0">
                <a:latin typeface="Arial MT"/>
                <a:cs typeface="Arial MT"/>
              </a:rPr>
              <a:t>u</a:t>
            </a:r>
            <a:r>
              <a:rPr sz="1700" spc="-20" dirty="0">
                <a:latin typeface="Arial MT"/>
                <a:cs typeface="Arial MT"/>
              </a:rPr>
              <a:t>e</a:t>
            </a:r>
            <a:r>
              <a:rPr sz="1700" spc="5" dirty="0">
                <a:latin typeface="Arial MT"/>
                <a:cs typeface="Arial MT"/>
              </a:rPr>
              <a:t>.</a:t>
            </a:r>
            <a:endParaRPr sz="1700">
              <a:latin typeface="Arial MT"/>
              <a:cs typeface="Arial MT"/>
            </a:endParaRPr>
          </a:p>
          <a:p>
            <a:pPr marL="12700" marR="5080">
              <a:lnSpc>
                <a:spcPct val="107400"/>
              </a:lnSpc>
            </a:pPr>
            <a:r>
              <a:rPr sz="1700" spc="35" dirty="0">
                <a:latin typeface="Courier New"/>
                <a:cs typeface="Courier New"/>
              </a:rPr>
              <a:t>at-robby(</a:t>
            </a:r>
            <a:r>
              <a:rPr sz="1700" i="1" spc="35" dirty="0">
                <a:latin typeface="Calibri"/>
                <a:cs typeface="Calibri"/>
              </a:rPr>
              <a:t>y</a:t>
            </a:r>
            <a:r>
              <a:rPr sz="1700" spc="35" dirty="0">
                <a:latin typeface="Courier New"/>
                <a:cs typeface="Courier New"/>
              </a:rPr>
              <a:t>)</a:t>
            </a:r>
            <a:r>
              <a:rPr sz="1700" spc="-545" dirty="0">
                <a:latin typeface="Courier New"/>
                <a:cs typeface="Courier New"/>
              </a:rPr>
              <a:t> </a:t>
            </a:r>
            <a:r>
              <a:rPr sz="1700" spc="10" dirty="0">
                <a:latin typeface="Arial MT"/>
                <a:cs typeface="Arial MT"/>
              </a:rPr>
              <a:t>becomes </a:t>
            </a:r>
            <a:r>
              <a:rPr sz="1700" spc="5" dirty="0">
                <a:latin typeface="Arial MT"/>
                <a:cs typeface="Arial MT"/>
              </a:rPr>
              <a:t>true.</a:t>
            </a:r>
            <a:r>
              <a:rPr sz="1700" spc="125" dirty="0">
                <a:latin typeface="Arial MT"/>
                <a:cs typeface="Arial MT"/>
              </a:rPr>
              <a:t> </a:t>
            </a:r>
            <a:r>
              <a:rPr sz="1700" spc="45" dirty="0">
                <a:latin typeface="Courier New"/>
                <a:cs typeface="Courier New"/>
              </a:rPr>
              <a:t>at-robby(</a:t>
            </a:r>
            <a:r>
              <a:rPr sz="1700" i="1" spc="45" dirty="0">
                <a:latin typeface="Calibri"/>
                <a:cs typeface="Calibri"/>
              </a:rPr>
              <a:t>x</a:t>
            </a:r>
            <a:r>
              <a:rPr sz="1700" spc="45" dirty="0">
                <a:latin typeface="Courier New"/>
                <a:cs typeface="Courier New"/>
              </a:rPr>
              <a:t>)</a:t>
            </a:r>
            <a:r>
              <a:rPr sz="1700" spc="-545" dirty="0">
                <a:latin typeface="Courier New"/>
                <a:cs typeface="Courier New"/>
              </a:rPr>
              <a:t> </a:t>
            </a:r>
            <a:r>
              <a:rPr sz="1700" spc="10" dirty="0">
                <a:latin typeface="Arial MT"/>
                <a:cs typeface="Arial MT"/>
              </a:rPr>
              <a:t>becomes </a:t>
            </a:r>
            <a:r>
              <a:rPr sz="1700" spc="-10" dirty="0">
                <a:latin typeface="Arial MT"/>
                <a:cs typeface="Arial MT"/>
              </a:rPr>
              <a:t>false. </a:t>
            </a:r>
            <a:r>
              <a:rPr sz="1700" spc="-455" dirty="0">
                <a:latin typeface="Arial MT"/>
                <a:cs typeface="Arial MT"/>
              </a:rPr>
              <a:t> </a:t>
            </a:r>
            <a:r>
              <a:rPr sz="1700" spc="10" dirty="0">
                <a:latin typeface="Arial MT"/>
                <a:cs typeface="Arial MT"/>
              </a:rPr>
              <a:t>Everything</a:t>
            </a:r>
            <a:r>
              <a:rPr sz="1700" dirty="0">
                <a:latin typeface="Arial MT"/>
                <a:cs typeface="Arial MT"/>
              </a:rPr>
              <a:t> </a:t>
            </a:r>
            <a:r>
              <a:rPr sz="1700" spc="5" dirty="0">
                <a:latin typeface="Arial MT"/>
                <a:cs typeface="Arial MT"/>
              </a:rPr>
              <a:t>else doesn’t change.</a:t>
            </a:r>
            <a:endParaRPr sz="1700">
              <a:latin typeface="Arial MT"/>
              <a:cs typeface="Arial MT"/>
            </a:endParaRPr>
          </a:p>
        </p:txBody>
      </p:sp>
      <p:sp>
        <p:nvSpPr>
          <p:cNvPr id="6" name="object 6"/>
          <p:cNvSpPr txBox="1"/>
          <p:nvPr/>
        </p:nvSpPr>
        <p:spPr>
          <a:xfrm>
            <a:off x="901700" y="4089844"/>
            <a:ext cx="5404485" cy="1350645"/>
          </a:xfrm>
          <a:prstGeom prst="rect">
            <a:avLst/>
          </a:prstGeom>
        </p:spPr>
        <p:txBody>
          <a:bodyPr vert="horz" wrap="square" lIns="0" tIns="15240" rIns="0" bIns="0" rtlCol="0">
            <a:spAutoFit/>
          </a:bodyPr>
          <a:lstStyle/>
          <a:p>
            <a:pPr marL="12700">
              <a:lnSpc>
                <a:spcPct val="100000"/>
              </a:lnSpc>
              <a:spcBef>
                <a:spcPts val="120"/>
              </a:spcBef>
            </a:pPr>
            <a:r>
              <a:rPr sz="1700" b="1" spc="5" dirty="0">
                <a:solidFill>
                  <a:srgbClr val="0000FF"/>
                </a:solidFill>
                <a:latin typeface="Arial"/>
                <a:cs typeface="Arial"/>
              </a:rPr>
              <a:t>In</a:t>
            </a:r>
            <a:r>
              <a:rPr sz="1700" b="1" spc="-30" dirty="0">
                <a:solidFill>
                  <a:srgbClr val="0000FF"/>
                </a:solidFill>
                <a:latin typeface="Arial"/>
                <a:cs typeface="Arial"/>
              </a:rPr>
              <a:t> </a:t>
            </a:r>
            <a:r>
              <a:rPr sz="1700" b="1" spc="10" dirty="0">
                <a:solidFill>
                  <a:srgbClr val="0000FF"/>
                </a:solidFill>
                <a:latin typeface="Arial"/>
                <a:cs typeface="Arial"/>
              </a:rPr>
              <a:t>PDDL:</a:t>
            </a:r>
            <a:endParaRPr sz="1700" dirty="0">
              <a:latin typeface="Arial"/>
              <a:cs typeface="Arial"/>
            </a:endParaRPr>
          </a:p>
          <a:p>
            <a:pPr>
              <a:lnSpc>
                <a:spcPct val="100000"/>
              </a:lnSpc>
              <a:spcBef>
                <a:spcPts val="45"/>
              </a:spcBef>
            </a:pPr>
            <a:endParaRPr sz="1650" dirty="0">
              <a:latin typeface="Arial"/>
              <a:cs typeface="Arial"/>
            </a:endParaRPr>
          </a:p>
          <a:p>
            <a:pPr marL="12700">
              <a:lnSpc>
                <a:spcPct val="100000"/>
              </a:lnSpc>
              <a:spcBef>
                <a:spcPts val="5"/>
              </a:spcBef>
            </a:pPr>
            <a:r>
              <a:rPr sz="1700" spc="10" dirty="0">
                <a:latin typeface="Courier New"/>
                <a:cs typeface="Courier New"/>
              </a:rPr>
              <a:t>(:action</a:t>
            </a:r>
            <a:r>
              <a:rPr sz="1700" spc="5" dirty="0">
                <a:latin typeface="Courier New"/>
                <a:cs typeface="Courier New"/>
              </a:rPr>
              <a:t> </a:t>
            </a:r>
            <a:r>
              <a:rPr sz="1700" spc="10" dirty="0">
                <a:latin typeface="Courier New"/>
                <a:cs typeface="Courier New"/>
              </a:rPr>
              <a:t>move</a:t>
            </a:r>
            <a:r>
              <a:rPr sz="1700" spc="5" dirty="0">
                <a:latin typeface="Courier New"/>
                <a:cs typeface="Courier New"/>
              </a:rPr>
              <a:t> </a:t>
            </a:r>
            <a:r>
              <a:rPr sz="1700" spc="10" dirty="0">
                <a:latin typeface="Courier New"/>
                <a:cs typeface="Courier New"/>
              </a:rPr>
              <a:t>:parameters</a:t>
            </a:r>
            <a:r>
              <a:rPr sz="1700" spc="5" dirty="0">
                <a:latin typeface="Courier New"/>
                <a:cs typeface="Courier New"/>
              </a:rPr>
              <a:t> </a:t>
            </a:r>
            <a:r>
              <a:rPr sz="1700" spc="10" dirty="0">
                <a:latin typeface="Courier New"/>
                <a:cs typeface="Courier New"/>
              </a:rPr>
              <a:t>(?x ?y)</a:t>
            </a:r>
            <a:endParaRPr sz="1700" dirty="0">
              <a:latin typeface="Courier New"/>
              <a:cs typeface="Courier New"/>
            </a:endParaRPr>
          </a:p>
          <a:p>
            <a:pPr marL="405765">
              <a:lnSpc>
                <a:spcPct val="100000"/>
              </a:lnSpc>
              <a:spcBef>
                <a:spcPts val="150"/>
              </a:spcBef>
            </a:pPr>
            <a:r>
              <a:rPr sz="1700" spc="10" dirty="0">
                <a:latin typeface="Courier New"/>
                <a:cs typeface="Courier New"/>
              </a:rPr>
              <a:t>:precondition</a:t>
            </a:r>
            <a:r>
              <a:rPr sz="1700" spc="5" dirty="0">
                <a:latin typeface="Courier New"/>
                <a:cs typeface="Courier New"/>
              </a:rPr>
              <a:t> </a:t>
            </a:r>
            <a:r>
              <a:rPr sz="1700" spc="10" dirty="0">
                <a:latin typeface="Courier New"/>
                <a:cs typeface="Courier New"/>
              </a:rPr>
              <a:t>(and (ROOM ?x) (ROOM ?y)</a:t>
            </a:r>
            <a:endParaRPr sz="1700" dirty="0">
              <a:latin typeface="Courier New"/>
              <a:cs typeface="Courier New"/>
            </a:endParaRPr>
          </a:p>
          <a:p>
            <a:pPr marL="2898140">
              <a:lnSpc>
                <a:spcPct val="100000"/>
              </a:lnSpc>
              <a:spcBef>
                <a:spcPts val="150"/>
              </a:spcBef>
            </a:pPr>
            <a:r>
              <a:rPr sz="1700" spc="10" dirty="0">
                <a:latin typeface="Courier New"/>
                <a:cs typeface="Courier New"/>
              </a:rPr>
              <a:t>(at-robby</a:t>
            </a:r>
            <a:r>
              <a:rPr sz="1700" spc="-35" dirty="0">
                <a:latin typeface="Courier New"/>
                <a:cs typeface="Courier New"/>
              </a:rPr>
              <a:t> </a:t>
            </a:r>
            <a:r>
              <a:rPr sz="1700" spc="10" dirty="0">
                <a:latin typeface="Courier New"/>
                <a:cs typeface="Courier New"/>
              </a:rPr>
              <a:t>?x))</a:t>
            </a:r>
            <a:endParaRPr sz="1700" dirty="0">
              <a:latin typeface="Courier New"/>
              <a:cs typeface="Courier New"/>
            </a:endParaRPr>
          </a:p>
        </p:txBody>
      </p:sp>
      <p:sp>
        <p:nvSpPr>
          <p:cNvPr id="7" name="object 7"/>
          <p:cNvSpPr txBox="1"/>
          <p:nvPr/>
        </p:nvSpPr>
        <p:spPr>
          <a:xfrm>
            <a:off x="1295234" y="5431015"/>
            <a:ext cx="944244" cy="288290"/>
          </a:xfrm>
          <a:prstGeom prst="rect">
            <a:avLst/>
          </a:prstGeom>
        </p:spPr>
        <p:txBody>
          <a:bodyPr vert="horz" wrap="square" lIns="0" tIns="15240" rIns="0" bIns="0" rtlCol="0">
            <a:spAutoFit/>
          </a:bodyPr>
          <a:lstStyle/>
          <a:p>
            <a:pPr marL="12700">
              <a:lnSpc>
                <a:spcPct val="100000"/>
              </a:lnSpc>
              <a:spcBef>
                <a:spcPts val="120"/>
              </a:spcBef>
            </a:pPr>
            <a:r>
              <a:rPr sz="1700" spc="10" dirty="0">
                <a:latin typeface="Courier New"/>
                <a:cs typeface="Courier New"/>
              </a:rPr>
              <a:t>:effect</a:t>
            </a:r>
            <a:endParaRPr sz="1700" dirty="0">
              <a:latin typeface="Courier New"/>
              <a:cs typeface="Courier New"/>
            </a:endParaRPr>
          </a:p>
        </p:txBody>
      </p:sp>
      <p:sp>
        <p:nvSpPr>
          <p:cNvPr id="8" name="object 8"/>
          <p:cNvSpPr txBox="1"/>
          <p:nvPr/>
        </p:nvSpPr>
        <p:spPr>
          <a:xfrm>
            <a:off x="3131880" y="5415013"/>
            <a:ext cx="3436620" cy="582295"/>
          </a:xfrm>
          <a:prstGeom prst="rect">
            <a:avLst/>
          </a:prstGeom>
        </p:spPr>
        <p:txBody>
          <a:bodyPr vert="horz" wrap="square" lIns="0" tIns="31115" rIns="0" bIns="0" rtlCol="0">
            <a:spAutoFit/>
          </a:bodyPr>
          <a:lstStyle/>
          <a:p>
            <a:pPr marL="12700">
              <a:lnSpc>
                <a:spcPct val="100000"/>
              </a:lnSpc>
              <a:spcBef>
                <a:spcPts val="245"/>
              </a:spcBef>
            </a:pPr>
            <a:r>
              <a:rPr sz="1700" spc="10" dirty="0">
                <a:latin typeface="Courier New"/>
                <a:cs typeface="Courier New"/>
              </a:rPr>
              <a:t>(and</a:t>
            </a:r>
            <a:r>
              <a:rPr sz="1700" spc="-15" dirty="0">
                <a:latin typeface="Courier New"/>
                <a:cs typeface="Courier New"/>
              </a:rPr>
              <a:t> </a:t>
            </a:r>
            <a:r>
              <a:rPr sz="1700" spc="10" dirty="0">
                <a:latin typeface="Courier New"/>
                <a:cs typeface="Courier New"/>
              </a:rPr>
              <a:t>(at-robby</a:t>
            </a:r>
            <a:r>
              <a:rPr sz="1700" spc="-10" dirty="0">
                <a:latin typeface="Courier New"/>
                <a:cs typeface="Courier New"/>
              </a:rPr>
              <a:t> </a:t>
            </a:r>
            <a:r>
              <a:rPr sz="1700" spc="10" dirty="0">
                <a:latin typeface="Courier New"/>
                <a:cs typeface="Courier New"/>
              </a:rPr>
              <a:t>?y)</a:t>
            </a:r>
            <a:endParaRPr sz="1700" dirty="0">
              <a:latin typeface="Courier New"/>
              <a:cs typeface="Courier New"/>
            </a:endParaRPr>
          </a:p>
          <a:p>
            <a:pPr marL="668020">
              <a:lnSpc>
                <a:spcPct val="100000"/>
              </a:lnSpc>
              <a:spcBef>
                <a:spcPts val="155"/>
              </a:spcBef>
            </a:pPr>
            <a:r>
              <a:rPr sz="1700" spc="10" dirty="0">
                <a:latin typeface="Courier New"/>
                <a:cs typeface="Courier New"/>
              </a:rPr>
              <a:t>(not</a:t>
            </a:r>
            <a:r>
              <a:rPr sz="1700" spc="-15" dirty="0">
                <a:latin typeface="Courier New"/>
                <a:cs typeface="Courier New"/>
              </a:rPr>
              <a:t> </a:t>
            </a:r>
            <a:r>
              <a:rPr sz="1700" spc="10" dirty="0">
                <a:latin typeface="Courier New"/>
                <a:cs typeface="Courier New"/>
              </a:rPr>
              <a:t>(at-robby</a:t>
            </a:r>
            <a:r>
              <a:rPr sz="1700" spc="-10" dirty="0">
                <a:latin typeface="Courier New"/>
                <a:cs typeface="Courier New"/>
              </a:rPr>
              <a:t> </a:t>
            </a:r>
            <a:r>
              <a:rPr sz="1700" spc="10" dirty="0">
                <a:latin typeface="Courier New"/>
                <a:cs typeface="Courier New"/>
              </a:rPr>
              <a:t>?x))))</a:t>
            </a:r>
            <a:endParaRPr sz="1700" dirty="0">
              <a:latin typeface="Courier New"/>
              <a:cs typeface="Courier New"/>
            </a:endParaRPr>
          </a:p>
        </p:txBody>
      </p:sp>
      <p:sp>
        <p:nvSpPr>
          <p:cNvPr id="9" name="Date Placeholder 8"/>
          <p:cNvSpPr>
            <a:spLocks noGrp="1"/>
          </p:cNvSpPr>
          <p:nvPr>
            <p:ph type="dt" sz="half" idx="6"/>
          </p:nvPr>
        </p:nvSpPr>
        <p:spPr/>
        <p:txBody>
          <a:bodyPr/>
          <a:lstStyle/>
          <a:p>
            <a:pPr marL="12700">
              <a:lnSpc>
                <a:spcPts val="1420"/>
              </a:lnSpc>
            </a:pPr>
            <a:fld id="{E3282AE9-79AA-4883-9A54-60F9F1BA2957}" type="datetime4">
              <a:rPr lang="en-US" spc="-5" smtClean="0"/>
              <a:t>October 28, 2024</a:t>
            </a:fld>
            <a:endParaRPr lang="en-US" spc="-5" dirty="0"/>
          </a:p>
        </p:txBody>
      </p:sp>
      <p:sp>
        <p:nvSpPr>
          <p:cNvPr id="11" name="Slide Number Placeholder 10"/>
          <p:cNvSpPr>
            <a:spLocks noGrp="1"/>
          </p:cNvSpPr>
          <p:nvPr>
            <p:ph type="sldNum" sz="quarter" idx="7"/>
          </p:nvPr>
        </p:nvSpPr>
        <p:spPr/>
        <p:txBody>
          <a:bodyPr/>
          <a:lstStyle/>
          <a:p>
            <a:pPr marL="38100">
              <a:lnSpc>
                <a:spcPts val="1420"/>
              </a:lnSpc>
            </a:pPr>
            <a:fld id="{81D60167-4931-47E6-BA6A-407CBD079E47}" type="slidenum">
              <a:rPr lang="en-IN" spc="-5" smtClean="0"/>
              <a:t>12</a:t>
            </a:fld>
            <a:r>
              <a:rPr lang="en-IN" spc="-5"/>
              <a:t>/15</a:t>
            </a:r>
            <a:endParaRPr lang="en-IN" spc="-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31603" y="1200657"/>
            <a:ext cx="3829050" cy="340360"/>
          </a:xfrm>
          <a:prstGeom prst="rect">
            <a:avLst/>
          </a:prstGeom>
        </p:spPr>
        <p:txBody>
          <a:bodyPr vert="horz" wrap="square" lIns="0" tIns="14604" rIns="0" bIns="0" rtlCol="0">
            <a:spAutoFit/>
          </a:bodyPr>
          <a:lstStyle/>
          <a:p>
            <a:pPr marL="12700">
              <a:lnSpc>
                <a:spcPct val="100000"/>
              </a:lnSpc>
              <a:spcBef>
                <a:spcPts val="114"/>
              </a:spcBef>
            </a:pPr>
            <a:r>
              <a:rPr sz="2050" b="1" spc="5" dirty="0">
                <a:latin typeface="Arial"/>
                <a:cs typeface="Arial"/>
              </a:rPr>
              <a:t>Gripper</a:t>
            </a:r>
            <a:r>
              <a:rPr sz="2050" b="1" spc="-10" dirty="0">
                <a:latin typeface="Arial"/>
                <a:cs typeface="Arial"/>
              </a:rPr>
              <a:t> </a:t>
            </a:r>
            <a:r>
              <a:rPr sz="2050" b="1" spc="5" dirty="0">
                <a:latin typeface="Arial"/>
                <a:cs typeface="Arial"/>
              </a:rPr>
              <a:t>task:</a:t>
            </a:r>
            <a:r>
              <a:rPr sz="2050" b="1" spc="130" dirty="0">
                <a:latin typeface="Arial"/>
                <a:cs typeface="Arial"/>
              </a:rPr>
              <a:t> </a:t>
            </a:r>
            <a:r>
              <a:rPr sz="2050" b="1" dirty="0">
                <a:latin typeface="Arial"/>
                <a:cs typeface="Arial"/>
              </a:rPr>
              <a:t>Pick-up</a:t>
            </a:r>
            <a:r>
              <a:rPr sz="2050" b="1" spc="-5" dirty="0">
                <a:latin typeface="Arial"/>
                <a:cs typeface="Arial"/>
              </a:rPr>
              <a:t> </a:t>
            </a:r>
            <a:r>
              <a:rPr sz="2050" b="1" spc="5" dirty="0">
                <a:latin typeface="Arial"/>
                <a:cs typeface="Arial"/>
              </a:rPr>
              <a:t>operator</a:t>
            </a:r>
            <a:endParaRPr sz="2050" dirty="0">
              <a:latin typeface="Arial"/>
              <a:cs typeface="Arial"/>
            </a:endParaRPr>
          </a:p>
        </p:txBody>
      </p:sp>
      <p:sp>
        <p:nvSpPr>
          <p:cNvPr id="3" name="object 3"/>
          <p:cNvSpPr txBox="1"/>
          <p:nvPr/>
        </p:nvSpPr>
        <p:spPr>
          <a:xfrm>
            <a:off x="901700" y="2193023"/>
            <a:ext cx="1762760" cy="288290"/>
          </a:xfrm>
          <a:prstGeom prst="rect">
            <a:avLst/>
          </a:prstGeom>
        </p:spPr>
        <p:txBody>
          <a:bodyPr vert="horz" wrap="square" lIns="0" tIns="15240" rIns="0" bIns="0" rtlCol="0">
            <a:spAutoFit/>
          </a:bodyPr>
          <a:lstStyle/>
          <a:p>
            <a:pPr marL="12700">
              <a:lnSpc>
                <a:spcPct val="100000"/>
              </a:lnSpc>
              <a:spcBef>
                <a:spcPts val="120"/>
              </a:spcBef>
            </a:pPr>
            <a:r>
              <a:rPr sz="1700" b="1" spc="10" dirty="0">
                <a:solidFill>
                  <a:srgbClr val="0000FF"/>
                </a:solidFill>
                <a:latin typeface="Arial"/>
                <a:cs typeface="Arial"/>
              </a:rPr>
              <a:t>Action/Operator:</a:t>
            </a:r>
            <a:endParaRPr sz="1700">
              <a:latin typeface="Arial"/>
              <a:cs typeface="Arial"/>
            </a:endParaRPr>
          </a:p>
        </p:txBody>
      </p:sp>
      <p:sp>
        <p:nvSpPr>
          <p:cNvPr id="4" name="object 4"/>
          <p:cNvSpPr txBox="1"/>
          <p:nvPr/>
        </p:nvSpPr>
        <p:spPr>
          <a:xfrm>
            <a:off x="1053528" y="2640088"/>
            <a:ext cx="1434465" cy="582295"/>
          </a:xfrm>
          <a:prstGeom prst="rect">
            <a:avLst/>
          </a:prstGeom>
        </p:spPr>
        <p:txBody>
          <a:bodyPr vert="horz" wrap="square" lIns="0" tIns="12065" rIns="0" bIns="0" rtlCol="0">
            <a:spAutoFit/>
          </a:bodyPr>
          <a:lstStyle/>
          <a:p>
            <a:pPr marL="12700" marR="5080">
              <a:lnSpc>
                <a:spcPct val="107400"/>
              </a:lnSpc>
              <a:spcBef>
                <a:spcPts val="95"/>
              </a:spcBef>
            </a:pPr>
            <a:r>
              <a:rPr sz="1700" b="1" spc="10" dirty="0">
                <a:latin typeface="Arial"/>
                <a:cs typeface="Arial"/>
              </a:rPr>
              <a:t>Description: </a:t>
            </a:r>
            <a:r>
              <a:rPr sz="1700" b="1" spc="15" dirty="0">
                <a:latin typeface="Arial"/>
                <a:cs typeface="Arial"/>
              </a:rPr>
              <a:t> </a:t>
            </a:r>
            <a:r>
              <a:rPr sz="1700" b="1" spc="10" dirty="0">
                <a:latin typeface="Arial"/>
                <a:cs typeface="Arial"/>
              </a:rPr>
              <a:t>Precondition:</a:t>
            </a:r>
            <a:endParaRPr sz="1700">
              <a:latin typeface="Arial"/>
              <a:cs typeface="Arial"/>
            </a:endParaRPr>
          </a:p>
        </p:txBody>
      </p:sp>
      <p:sp>
        <p:nvSpPr>
          <p:cNvPr id="5" name="object 5"/>
          <p:cNvSpPr txBox="1"/>
          <p:nvPr/>
        </p:nvSpPr>
        <p:spPr>
          <a:xfrm>
            <a:off x="2766275" y="2640342"/>
            <a:ext cx="6122035" cy="1417320"/>
          </a:xfrm>
          <a:prstGeom prst="rect">
            <a:avLst/>
          </a:prstGeom>
        </p:spPr>
        <p:txBody>
          <a:bodyPr vert="horz" wrap="square" lIns="0" tIns="31115" rIns="0" bIns="0" rtlCol="0">
            <a:spAutoFit/>
          </a:bodyPr>
          <a:lstStyle/>
          <a:p>
            <a:pPr marL="12700">
              <a:lnSpc>
                <a:spcPct val="100000"/>
              </a:lnSpc>
              <a:spcBef>
                <a:spcPts val="245"/>
              </a:spcBef>
            </a:pPr>
            <a:r>
              <a:rPr sz="1700" spc="10" dirty="0">
                <a:latin typeface="Arial MT"/>
                <a:cs typeface="Arial MT"/>
              </a:rPr>
              <a:t>The</a:t>
            </a:r>
            <a:r>
              <a:rPr sz="1700" dirty="0">
                <a:latin typeface="Arial MT"/>
                <a:cs typeface="Arial MT"/>
              </a:rPr>
              <a:t> </a:t>
            </a:r>
            <a:r>
              <a:rPr sz="1700" spc="5" dirty="0">
                <a:latin typeface="Arial MT"/>
                <a:cs typeface="Arial MT"/>
              </a:rPr>
              <a:t>robot </a:t>
            </a:r>
            <a:r>
              <a:rPr sz="1700" spc="10" dirty="0">
                <a:latin typeface="Arial MT"/>
                <a:cs typeface="Arial MT"/>
              </a:rPr>
              <a:t>can</a:t>
            </a:r>
            <a:r>
              <a:rPr sz="1700" dirty="0">
                <a:latin typeface="Arial MT"/>
                <a:cs typeface="Arial MT"/>
              </a:rPr>
              <a:t> pick</a:t>
            </a:r>
            <a:r>
              <a:rPr sz="1700" spc="5" dirty="0">
                <a:latin typeface="Arial MT"/>
                <a:cs typeface="Arial MT"/>
              </a:rPr>
              <a:t> </a:t>
            </a:r>
            <a:r>
              <a:rPr sz="1700" spc="10" dirty="0">
                <a:latin typeface="Arial MT"/>
                <a:cs typeface="Arial MT"/>
              </a:rPr>
              <a:t>up</a:t>
            </a:r>
            <a:r>
              <a:rPr sz="1700" dirty="0">
                <a:latin typeface="Arial MT"/>
                <a:cs typeface="Arial MT"/>
              </a:rPr>
              <a:t> </a:t>
            </a:r>
            <a:r>
              <a:rPr sz="1700" i="1" spc="385" dirty="0">
                <a:latin typeface="Calibri"/>
                <a:cs typeface="Calibri"/>
              </a:rPr>
              <a:t>x</a:t>
            </a:r>
            <a:r>
              <a:rPr sz="1700" i="1" spc="85" dirty="0">
                <a:latin typeface="Calibri"/>
                <a:cs typeface="Calibri"/>
              </a:rPr>
              <a:t> </a:t>
            </a:r>
            <a:r>
              <a:rPr sz="1700" spc="5" dirty="0">
                <a:latin typeface="Arial MT"/>
                <a:cs typeface="Arial MT"/>
              </a:rPr>
              <a:t>in </a:t>
            </a:r>
            <a:r>
              <a:rPr sz="1700" i="1" spc="240" dirty="0">
                <a:latin typeface="Calibri"/>
                <a:cs typeface="Calibri"/>
              </a:rPr>
              <a:t>y</a:t>
            </a:r>
            <a:r>
              <a:rPr sz="1700" i="1" spc="150" dirty="0">
                <a:latin typeface="Calibri"/>
                <a:cs typeface="Calibri"/>
              </a:rPr>
              <a:t> </a:t>
            </a:r>
            <a:r>
              <a:rPr sz="1700" spc="5" dirty="0">
                <a:latin typeface="Arial MT"/>
                <a:cs typeface="Arial MT"/>
              </a:rPr>
              <a:t>with </a:t>
            </a:r>
            <a:r>
              <a:rPr sz="1700" i="1" spc="170" dirty="0">
                <a:latin typeface="Calibri"/>
                <a:cs typeface="Calibri"/>
              </a:rPr>
              <a:t>z</a:t>
            </a:r>
            <a:r>
              <a:rPr sz="1700" spc="170" dirty="0">
                <a:latin typeface="Arial MT"/>
                <a:cs typeface="Arial MT"/>
              </a:rPr>
              <a:t>.</a:t>
            </a:r>
            <a:endParaRPr sz="1700" dirty="0">
              <a:latin typeface="Arial MT"/>
              <a:cs typeface="Arial MT"/>
            </a:endParaRPr>
          </a:p>
          <a:p>
            <a:pPr marL="12700">
              <a:lnSpc>
                <a:spcPct val="100000"/>
              </a:lnSpc>
              <a:spcBef>
                <a:spcPts val="150"/>
              </a:spcBef>
            </a:pPr>
            <a:r>
              <a:rPr sz="1700" spc="55" dirty="0">
                <a:latin typeface="Courier New"/>
                <a:cs typeface="Courier New"/>
              </a:rPr>
              <a:t>BALL(</a:t>
            </a:r>
            <a:r>
              <a:rPr sz="1700" i="1" spc="55" dirty="0">
                <a:latin typeface="Calibri"/>
                <a:cs typeface="Calibri"/>
              </a:rPr>
              <a:t>x</a:t>
            </a:r>
            <a:r>
              <a:rPr sz="1700" spc="55" dirty="0">
                <a:latin typeface="Courier New"/>
                <a:cs typeface="Courier New"/>
              </a:rPr>
              <a:t>)</a:t>
            </a:r>
            <a:r>
              <a:rPr sz="1700" spc="55" dirty="0">
                <a:latin typeface="Arial MT"/>
                <a:cs typeface="Arial MT"/>
              </a:rPr>
              <a:t>,</a:t>
            </a:r>
            <a:r>
              <a:rPr sz="1700" dirty="0">
                <a:latin typeface="Arial MT"/>
                <a:cs typeface="Arial MT"/>
              </a:rPr>
              <a:t> </a:t>
            </a:r>
            <a:r>
              <a:rPr sz="1700" spc="45" dirty="0">
                <a:latin typeface="Courier New"/>
                <a:cs typeface="Courier New"/>
              </a:rPr>
              <a:t>ROOM(</a:t>
            </a:r>
            <a:r>
              <a:rPr sz="1700" i="1" spc="45" dirty="0">
                <a:latin typeface="Calibri"/>
                <a:cs typeface="Calibri"/>
              </a:rPr>
              <a:t>y</a:t>
            </a:r>
            <a:r>
              <a:rPr sz="1700" spc="45" dirty="0">
                <a:latin typeface="Courier New"/>
                <a:cs typeface="Courier New"/>
              </a:rPr>
              <a:t>)</a:t>
            </a:r>
            <a:r>
              <a:rPr sz="1700" spc="45" dirty="0">
                <a:latin typeface="Arial MT"/>
                <a:cs typeface="Arial MT"/>
              </a:rPr>
              <a:t>,</a:t>
            </a:r>
            <a:r>
              <a:rPr sz="1700" spc="5" dirty="0">
                <a:latin typeface="Arial MT"/>
                <a:cs typeface="Arial MT"/>
              </a:rPr>
              <a:t> </a:t>
            </a:r>
            <a:r>
              <a:rPr sz="1700" spc="40" dirty="0">
                <a:latin typeface="Courier New"/>
                <a:cs typeface="Courier New"/>
              </a:rPr>
              <a:t>GRIPPER(</a:t>
            </a:r>
            <a:r>
              <a:rPr sz="1700" i="1" spc="40" dirty="0">
                <a:latin typeface="Calibri"/>
                <a:cs typeface="Calibri"/>
              </a:rPr>
              <a:t>z</a:t>
            </a:r>
            <a:r>
              <a:rPr sz="1700" spc="40" dirty="0">
                <a:latin typeface="Courier New"/>
                <a:cs typeface="Courier New"/>
              </a:rPr>
              <a:t>)</a:t>
            </a:r>
            <a:r>
              <a:rPr sz="1700" spc="40" dirty="0">
                <a:latin typeface="Arial MT"/>
                <a:cs typeface="Arial MT"/>
              </a:rPr>
              <a:t>,</a:t>
            </a:r>
            <a:r>
              <a:rPr sz="1700" dirty="0">
                <a:latin typeface="Arial MT"/>
                <a:cs typeface="Arial MT"/>
              </a:rPr>
              <a:t> </a:t>
            </a:r>
            <a:r>
              <a:rPr sz="1700" spc="45" dirty="0">
                <a:latin typeface="Courier New"/>
                <a:cs typeface="Courier New"/>
              </a:rPr>
              <a:t>at-ball(</a:t>
            </a:r>
            <a:r>
              <a:rPr sz="1700" i="1" spc="45" dirty="0">
                <a:latin typeface="Calibri"/>
                <a:cs typeface="Calibri"/>
              </a:rPr>
              <a:t>x</a:t>
            </a:r>
            <a:r>
              <a:rPr sz="1700" spc="45" dirty="0">
                <a:latin typeface="Courier New"/>
                <a:cs typeface="Courier New"/>
              </a:rPr>
              <a:t>,</a:t>
            </a:r>
            <a:r>
              <a:rPr sz="1700" spc="10" dirty="0">
                <a:latin typeface="Courier New"/>
                <a:cs typeface="Courier New"/>
              </a:rPr>
              <a:t> </a:t>
            </a:r>
            <a:r>
              <a:rPr sz="1700" i="1" spc="105" dirty="0">
                <a:latin typeface="Calibri"/>
                <a:cs typeface="Calibri"/>
              </a:rPr>
              <a:t>y</a:t>
            </a:r>
            <a:r>
              <a:rPr sz="1700" spc="105" dirty="0">
                <a:latin typeface="Courier New"/>
                <a:cs typeface="Courier New"/>
              </a:rPr>
              <a:t>)</a:t>
            </a:r>
            <a:r>
              <a:rPr sz="1700" spc="105" dirty="0">
                <a:latin typeface="Arial MT"/>
                <a:cs typeface="Arial MT"/>
              </a:rPr>
              <a:t>,</a:t>
            </a:r>
            <a:endParaRPr sz="1700" dirty="0">
              <a:latin typeface="Arial MT"/>
              <a:cs typeface="Arial MT"/>
            </a:endParaRPr>
          </a:p>
          <a:p>
            <a:pPr marL="12700">
              <a:lnSpc>
                <a:spcPct val="100000"/>
              </a:lnSpc>
              <a:spcBef>
                <a:spcPts val="155"/>
              </a:spcBef>
            </a:pPr>
            <a:r>
              <a:rPr sz="1700" spc="10" dirty="0">
                <a:latin typeface="Courier New"/>
                <a:cs typeface="Courier New"/>
              </a:rPr>
              <a:t>at-robby</a:t>
            </a:r>
            <a:r>
              <a:rPr sz="1700" spc="5" dirty="0">
                <a:latin typeface="Courier New"/>
                <a:cs typeface="Courier New"/>
              </a:rPr>
              <a:t>(</a:t>
            </a:r>
            <a:r>
              <a:rPr sz="1700" i="1" spc="300" dirty="0">
                <a:latin typeface="Calibri"/>
                <a:cs typeface="Calibri"/>
              </a:rPr>
              <a:t>y</a:t>
            </a:r>
            <a:r>
              <a:rPr sz="1700" spc="10" dirty="0">
                <a:latin typeface="Courier New"/>
                <a:cs typeface="Courier New"/>
              </a:rPr>
              <a:t>)</a:t>
            </a:r>
            <a:r>
              <a:rPr sz="1700" spc="-545" dirty="0">
                <a:latin typeface="Courier New"/>
                <a:cs typeface="Courier New"/>
              </a:rPr>
              <a:t> </a:t>
            </a:r>
            <a:r>
              <a:rPr sz="1700" spc="10" dirty="0">
                <a:latin typeface="Arial MT"/>
                <a:cs typeface="Arial MT"/>
              </a:rPr>
              <a:t>and</a:t>
            </a:r>
            <a:r>
              <a:rPr sz="1700" spc="5" dirty="0">
                <a:latin typeface="Arial MT"/>
                <a:cs typeface="Arial MT"/>
              </a:rPr>
              <a:t> </a:t>
            </a:r>
            <a:r>
              <a:rPr sz="1700" spc="10" dirty="0">
                <a:latin typeface="Courier New"/>
                <a:cs typeface="Courier New"/>
              </a:rPr>
              <a:t>free</a:t>
            </a:r>
            <a:r>
              <a:rPr sz="1700" spc="5" dirty="0">
                <a:latin typeface="Courier New"/>
                <a:cs typeface="Courier New"/>
              </a:rPr>
              <a:t>(</a:t>
            </a:r>
            <a:r>
              <a:rPr sz="1700" i="1" spc="340" dirty="0">
                <a:latin typeface="Calibri"/>
                <a:cs typeface="Calibri"/>
              </a:rPr>
              <a:t>z</a:t>
            </a:r>
            <a:r>
              <a:rPr sz="1700" spc="10" dirty="0">
                <a:latin typeface="Courier New"/>
                <a:cs typeface="Courier New"/>
              </a:rPr>
              <a:t>)</a:t>
            </a:r>
            <a:r>
              <a:rPr sz="1700" spc="-545" dirty="0">
                <a:latin typeface="Courier New"/>
                <a:cs typeface="Courier New"/>
              </a:rPr>
              <a:t> </a:t>
            </a:r>
            <a:r>
              <a:rPr sz="1700" spc="10" dirty="0">
                <a:latin typeface="Arial MT"/>
                <a:cs typeface="Arial MT"/>
              </a:rPr>
              <a:t>are</a:t>
            </a:r>
            <a:r>
              <a:rPr sz="1700" spc="5" dirty="0">
                <a:latin typeface="Arial MT"/>
                <a:cs typeface="Arial MT"/>
              </a:rPr>
              <a:t> t</a:t>
            </a:r>
            <a:r>
              <a:rPr sz="1700" spc="30" dirty="0">
                <a:latin typeface="Arial MT"/>
                <a:cs typeface="Arial MT"/>
              </a:rPr>
              <a:t>r</a:t>
            </a:r>
            <a:r>
              <a:rPr sz="1700" spc="10" dirty="0">
                <a:latin typeface="Arial MT"/>
                <a:cs typeface="Arial MT"/>
              </a:rPr>
              <a:t>u</a:t>
            </a:r>
            <a:r>
              <a:rPr sz="1700" spc="-20" dirty="0">
                <a:latin typeface="Arial MT"/>
                <a:cs typeface="Arial MT"/>
              </a:rPr>
              <a:t>e</a:t>
            </a:r>
            <a:r>
              <a:rPr sz="1700" spc="5" dirty="0">
                <a:latin typeface="Arial MT"/>
                <a:cs typeface="Arial MT"/>
              </a:rPr>
              <a:t>.</a:t>
            </a:r>
            <a:endParaRPr sz="1700" dirty="0">
              <a:latin typeface="Arial MT"/>
              <a:cs typeface="Arial MT"/>
            </a:endParaRPr>
          </a:p>
          <a:p>
            <a:pPr marL="12700">
              <a:lnSpc>
                <a:spcPct val="100000"/>
              </a:lnSpc>
              <a:spcBef>
                <a:spcPts val="150"/>
              </a:spcBef>
            </a:pPr>
            <a:r>
              <a:rPr sz="1700" spc="50" dirty="0">
                <a:latin typeface="Courier New"/>
                <a:cs typeface="Courier New"/>
              </a:rPr>
              <a:t>carry(</a:t>
            </a:r>
            <a:r>
              <a:rPr sz="1700" i="1" spc="50" dirty="0">
                <a:latin typeface="Calibri"/>
                <a:cs typeface="Calibri"/>
              </a:rPr>
              <a:t>z</a:t>
            </a:r>
            <a:r>
              <a:rPr sz="1700" spc="50" dirty="0">
                <a:latin typeface="Courier New"/>
                <a:cs typeface="Courier New"/>
              </a:rPr>
              <a:t>,</a:t>
            </a:r>
            <a:r>
              <a:rPr sz="1700" spc="20" dirty="0">
                <a:latin typeface="Courier New"/>
                <a:cs typeface="Courier New"/>
              </a:rPr>
              <a:t> </a:t>
            </a:r>
            <a:r>
              <a:rPr sz="1700" i="1" spc="195" dirty="0">
                <a:latin typeface="Calibri"/>
                <a:cs typeface="Calibri"/>
              </a:rPr>
              <a:t>x</a:t>
            </a:r>
            <a:r>
              <a:rPr sz="1700" spc="195" dirty="0">
                <a:latin typeface="Courier New"/>
                <a:cs typeface="Courier New"/>
              </a:rPr>
              <a:t>)</a:t>
            </a:r>
            <a:r>
              <a:rPr sz="1700" spc="-540" dirty="0">
                <a:latin typeface="Courier New"/>
                <a:cs typeface="Courier New"/>
              </a:rPr>
              <a:t> </a:t>
            </a:r>
            <a:r>
              <a:rPr sz="1700" spc="10" dirty="0">
                <a:latin typeface="Arial MT"/>
                <a:cs typeface="Arial MT"/>
              </a:rPr>
              <a:t>becomes</a:t>
            </a:r>
            <a:r>
              <a:rPr sz="1700" spc="5" dirty="0">
                <a:latin typeface="Arial MT"/>
                <a:cs typeface="Arial MT"/>
              </a:rPr>
              <a:t> true.</a:t>
            </a:r>
            <a:r>
              <a:rPr sz="1700" spc="125" dirty="0">
                <a:latin typeface="Arial MT"/>
                <a:cs typeface="Arial MT"/>
              </a:rPr>
              <a:t> </a:t>
            </a:r>
            <a:r>
              <a:rPr sz="1700" spc="45" dirty="0">
                <a:latin typeface="Courier New"/>
                <a:cs typeface="Courier New"/>
              </a:rPr>
              <a:t>at-ball(</a:t>
            </a:r>
            <a:r>
              <a:rPr sz="1700" i="1" spc="45" dirty="0">
                <a:latin typeface="Calibri"/>
                <a:cs typeface="Calibri"/>
              </a:rPr>
              <a:t>x</a:t>
            </a:r>
            <a:r>
              <a:rPr sz="1700" spc="45" dirty="0">
                <a:latin typeface="Courier New"/>
                <a:cs typeface="Courier New"/>
              </a:rPr>
              <a:t>,</a:t>
            </a:r>
            <a:r>
              <a:rPr sz="1700" spc="20" dirty="0">
                <a:latin typeface="Courier New"/>
                <a:cs typeface="Courier New"/>
              </a:rPr>
              <a:t> </a:t>
            </a:r>
            <a:r>
              <a:rPr sz="1700" i="1" spc="155" dirty="0">
                <a:latin typeface="Calibri"/>
                <a:cs typeface="Calibri"/>
              </a:rPr>
              <a:t>y</a:t>
            </a:r>
            <a:r>
              <a:rPr sz="1700" spc="155" dirty="0">
                <a:latin typeface="Courier New"/>
                <a:cs typeface="Courier New"/>
              </a:rPr>
              <a:t>)</a:t>
            </a:r>
            <a:r>
              <a:rPr sz="1700" spc="-540" dirty="0">
                <a:latin typeface="Courier New"/>
                <a:cs typeface="Courier New"/>
              </a:rPr>
              <a:t> </a:t>
            </a:r>
            <a:r>
              <a:rPr sz="1700" spc="10" dirty="0">
                <a:latin typeface="Arial MT"/>
                <a:cs typeface="Arial MT"/>
              </a:rPr>
              <a:t>and </a:t>
            </a:r>
            <a:r>
              <a:rPr sz="1700" spc="55" dirty="0">
                <a:latin typeface="Courier New"/>
                <a:cs typeface="Courier New"/>
              </a:rPr>
              <a:t>free(</a:t>
            </a:r>
            <a:r>
              <a:rPr sz="1700" i="1" spc="55" dirty="0">
                <a:latin typeface="Calibri"/>
                <a:cs typeface="Calibri"/>
              </a:rPr>
              <a:t>z</a:t>
            </a:r>
            <a:r>
              <a:rPr sz="1700" spc="55" dirty="0">
                <a:latin typeface="Courier New"/>
                <a:cs typeface="Courier New"/>
              </a:rPr>
              <a:t>)</a:t>
            </a:r>
            <a:endParaRPr sz="1700" dirty="0">
              <a:latin typeface="Courier New"/>
              <a:cs typeface="Courier New"/>
            </a:endParaRPr>
          </a:p>
          <a:p>
            <a:pPr marL="12700">
              <a:lnSpc>
                <a:spcPct val="100000"/>
              </a:lnSpc>
              <a:spcBef>
                <a:spcPts val="150"/>
              </a:spcBef>
            </a:pPr>
            <a:r>
              <a:rPr sz="1700" spc="10" dirty="0">
                <a:latin typeface="Arial MT"/>
                <a:cs typeface="Arial MT"/>
              </a:rPr>
              <a:t>become</a:t>
            </a:r>
            <a:r>
              <a:rPr sz="1700" spc="5" dirty="0">
                <a:latin typeface="Arial MT"/>
                <a:cs typeface="Arial MT"/>
              </a:rPr>
              <a:t> </a:t>
            </a:r>
            <a:r>
              <a:rPr sz="1700" spc="-10" dirty="0">
                <a:latin typeface="Arial MT"/>
                <a:cs typeface="Arial MT"/>
              </a:rPr>
              <a:t>false.</a:t>
            </a:r>
            <a:r>
              <a:rPr sz="1700" spc="120" dirty="0">
                <a:latin typeface="Arial MT"/>
                <a:cs typeface="Arial MT"/>
              </a:rPr>
              <a:t> </a:t>
            </a:r>
            <a:r>
              <a:rPr sz="1700" spc="10" dirty="0">
                <a:latin typeface="Arial MT"/>
                <a:cs typeface="Arial MT"/>
              </a:rPr>
              <a:t>Everything</a:t>
            </a:r>
            <a:r>
              <a:rPr sz="1700" spc="5" dirty="0">
                <a:latin typeface="Arial MT"/>
                <a:cs typeface="Arial MT"/>
              </a:rPr>
              <a:t> else doesn’t</a:t>
            </a:r>
            <a:r>
              <a:rPr sz="1700" spc="10" dirty="0">
                <a:latin typeface="Arial MT"/>
                <a:cs typeface="Arial MT"/>
              </a:rPr>
              <a:t> </a:t>
            </a:r>
            <a:r>
              <a:rPr sz="1700" spc="5" dirty="0">
                <a:latin typeface="Arial MT"/>
                <a:cs typeface="Arial MT"/>
              </a:rPr>
              <a:t>change.</a:t>
            </a:r>
            <a:endParaRPr sz="1700" dirty="0">
              <a:latin typeface="Arial MT"/>
              <a:cs typeface="Arial MT"/>
            </a:endParaRPr>
          </a:p>
        </p:txBody>
      </p:sp>
      <p:sp>
        <p:nvSpPr>
          <p:cNvPr id="6" name="object 6"/>
          <p:cNvSpPr txBox="1"/>
          <p:nvPr/>
        </p:nvSpPr>
        <p:spPr>
          <a:xfrm>
            <a:off x="1053528" y="3491153"/>
            <a:ext cx="703580" cy="288290"/>
          </a:xfrm>
          <a:prstGeom prst="rect">
            <a:avLst/>
          </a:prstGeom>
        </p:spPr>
        <p:txBody>
          <a:bodyPr vert="horz" wrap="square" lIns="0" tIns="15240" rIns="0" bIns="0" rtlCol="0">
            <a:spAutoFit/>
          </a:bodyPr>
          <a:lstStyle/>
          <a:p>
            <a:pPr marL="12700">
              <a:lnSpc>
                <a:spcPct val="100000"/>
              </a:lnSpc>
              <a:spcBef>
                <a:spcPts val="120"/>
              </a:spcBef>
            </a:pPr>
            <a:r>
              <a:rPr sz="1700" b="1" spc="10" dirty="0">
                <a:latin typeface="Arial"/>
                <a:cs typeface="Arial"/>
              </a:rPr>
              <a:t>Ef</a:t>
            </a:r>
            <a:r>
              <a:rPr sz="1700" b="1" spc="-15" dirty="0">
                <a:latin typeface="Arial"/>
                <a:cs typeface="Arial"/>
              </a:rPr>
              <a:t>f</a:t>
            </a:r>
            <a:r>
              <a:rPr sz="1700" b="1" spc="5" dirty="0">
                <a:latin typeface="Arial"/>
                <a:cs typeface="Arial"/>
              </a:rPr>
              <a:t>ect:</a:t>
            </a:r>
            <a:endParaRPr sz="1700">
              <a:latin typeface="Arial"/>
              <a:cs typeface="Arial"/>
            </a:endParaRPr>
          </a:p>
        </p:txBody>
      </p:sp>
      <p:sp>
        <p:nvSpPr>
          <p:cNvPr id="7" name="object 7"/>
          <p:cNvSpPr txBox="1"/>
          <p:nvPr/>
        </p:nvSpPr>
        <p:spPr>
          <a:xfrm>
            <a:off x="901700" y="4231766"/>
            <a:ext cx="8159750" cy="1332865"/>
          </a:xfrm>
          <a:prstGeom prst="rect">
            <a:avLst/>
          </a:prstGeom>
        </p:spPr>
        <p:txBody>
          <a:bodyPr vert="horz" wrap="square" lIns="0" tIns="15240" rIns="0" bIns="0" rtlCol="0">
            <a:spAutoFit/>
          </a:bodyPr>
          <a:lstStyle/>
          <a:p>
            <a:pPr marL="12700">
              <a:lnSpc>
                <a:spcPct val="100000"/>
              </a:lnSpc>
              <a:spcBef>
                <a:spcPts val="120"/>
              </a:spcBef>
            </a:pPr>
            <a:r>
              <a:rPr sz="1700" b="1" spc="5" dirty="0">
                <a:solidFill>
                  <a:srgbClr val="0000FF"/>
                </a:solidFill>
                <a:latin typeface="Arial"/>
                <a:cs typeface="Arial"/>
              </a:rPr>
              <a:t>In</a:t>
            </a:r>
            <a:r>
              <a:rPr sz="1700" b="1" spc="-30" dirty="0">
                <a:solidFill>
                  <a:srgbClr val="0000FF"/>
                </a:solidFill>
                <a:latin typeface="Arial"/>
                <a:cs typeface="Arial"/>
              </a:rPr>
              <a:t> </a:t>
            </a:r>
            <a:r>
              <a:rPr sz="1700" b="1" spc="10" dirty="0">
                <a:solidFill>
                  <a:srgbClr val="0000FF"/>
                </a:solidFill>
                <a:latin typeface="Arial"/>
                <a:cs typeface="Arial"/>
              </a:rPr>
              <a:t>PDDL:</a:t>
            </a:r>
            <a:endParaRPr sz="1700" dirty="0">
              <a:latin typeface="Arial"/>
              <a:cs typeface="Arial"/>
            </a:endParaRPr>
          </a:p>
          <a:p>
            <a:pPr>
              <a:lnSpc>
                <a:spcPct val="100000"/>
              </a:lnSpc>
              <a:spcBef>
                <a:spcPts val="20"/>
              </a:spcBef>
            </a:pPr>
            <a:endParaRPr sz="1550" dirty="0">
              <a:latin typeface="Arial"/>
              <a:cs typeface="Arial"/>
            </a:endParaRPr>
          </a:p>
          <a:p>
            <a:pPr marL="12700">
              <a:lnSpc>
                <a:spcPct val="100000"/>
              </a:lnSpc>
            </a:pPr>
            <a:r>
              <a:rPr sz="1700" spc="10" dirty="0">
                <a:latin typeface="Courier New"/>
                <a:cs typeface="Courier New"/>
              </a:rPr>
              <a:t>(:action</a:t>
            </a:r>
            <a:r>
              <a:rPr sz="1700" spc="5" dirty="0">
                <a:latin typeface="Courier New"/>
                <a:cs typeface="Courier New"/>
              </a:rPr>
              <a:t> </a:t>
            </a:r>
            <a:r>
              <a:rPr sz="1700" spc="10" dirty="0">
                <a:latin typeface="Courier New"/>
                <a:cs typeface="Courier New"/>
              </a:rPr>
              <a:t>pick-up :parameters (?x ?y ?z)</a:t>
            </a:r>
            <a:endParaRPr sz="1700" dirty="0">
              <a:latin typeface="Courier New"/>
              <a:cs typeface="Courier New"/>
            </a:endParaRPr>
          </a:p>
          <a:p>
            <a:pPr marL="405765">
              <a:lnSpc>
                <a:spcPct val="100000"/>
              </a:lnSpc>
              <a:spcBef>
                <a:spcPts val="150"/>
              </a:spcBef>
            </a:pPr>
            <a:r>
              <a:rPr sz="1700" spc="10" dirty="0">
                <a:latin typeface="Courier New"/>
                <a:cs typeface="Courier New"/>
              </a:rPr>
              <a:t>:precondition (and</a:t>
            </a:r>
            <a:r>
              <a:rPr sz="1700" spc="15" dirty="0">
                <a:latin typeface="Courier New"/>
                <a:cs typeface="Courier New"/>
              </a:rPr>
              <a:t> </a:t>
            </a:r>
            <a:r>
              <a:rPr sz="1700" spc="10" dirty="0">
                <a:latin typeface="Courier New"/>
                <a:cs typeface="Courier New"/>
              </a:rPr>
              <a:t>(BALL</a:t>
            </a:r>
            <a:r>
              <a:rPr sz="1700" spc="15" dirty="0">
                <a:latin typeface="Courier New"/>
                <a:cs typeface="Courier New"/>
              </a:rPr>
              <a:t> </a:t>
            </a:r>
            <a:r>
              <a:rPr sz="1700" spc="10" dirty="0">
                <a:latin typeface="Courier New"/>
                <a:cs typeface="Courier New"/>
              </a:rPr>
              <a:t>?x) (ROOM</a:t>
            </a:r>
            <a:r>
              <a:rPr sz="1700" spc="15" dirty="0">
                <a:latin typeface="Courier New"/>
                <a:cs typeface="Courier New"/>
              </a:rPr>
              <a:t> </a:t>
            </a:r>
            <a:r>
              <a:rPr sz="1700" spc="10" dirty="0">
                <a:latin typeface="Courier New"/>
                <a:cs typeface="Courier New"/>
              </a:rPr>
              <a:t>?y)</a:t>
            </a:r>
            <a:r>
              <a:rPr sz="1700" spc="15" dirty="0">
                <a:latin typeface="Courier New"/>
                <a:cs typeface="Courier New"/>
              </a:rPr>
              <a:t> </a:t>
            </a:r>
            <a:r>
              <a:rPr sz="1700" spc="10" dirty="0">
                <a:latin typeface="Courier New"/>
                <a:cs typeface="Courier New"/>
              </a:rPr>
              <a:t>(GRIPPER</a:t>
            </a:r>
            <a:r>
              <a:rPr sz="1700" spc="15" dirty="0">
                <a:latin typeface="Courier New"/>
                <a:cs typeface="Courier New"/>
              </a:rPr>
              <a:t> </a:t>
            </a:r>
            <a:r>
              <a:rPr sz="1700" spc="10" dirty="0">
                <a:latin typeface="Courier New"/>
                <a:cs typeface="Courier New"/>
              </a:rPr>
              <a:t>?z)</a:t>
            </a:r>
            <a:endParaRPr sz="1700" dirty="0">
              <a:latin typeface="Courier New"/>
              <a:cs typeface="Courier New"/>
            </a:endParaRPr>
          </a:p>
          <a:p>
            <a:pPr marL="2898140">
              <a:lnSpc>
                <a:spcPct val="100000"/>
              </a:lnSpc>
              <a:spcBef>
                <a:spcPts val="155"/>
              </a:spcBef>
            </a:pPr>
            <a:r>
              <a:rPr sz="1700" spc="10" dirty="0">
                <a:latin typeface="Courier New"/>
                <a:cs typeface="Courier New"/>
              </a:rPr>
              <a:t>(at-ball</a:t>
            </a:r>
            <a:r>
              <a:rPr sz="1700" spc="5" dirty="0">
                <a:latin typeface="Courier New"/>
                <a:cs typeface="Courier New"/>
              </a:rPr>
              <a:t> </a:t>
            </a:r>
            <a:r>
              <a:rPr sz="1700" spc="10" dirty="0">
                <a:latin typeface="Courier New"/>
                <a:cs typeface="Courier New"/>
              </a:rPr>
              <a:t>?x ?y) (at-robby ?y) (free ?z))</a:t>
            </a:r>
            <a:endParaRPr sz="1700" dirty="0">
              <a:latin typeface="Courier New"/>
              <a:cs typeface="Courier New"/>
            </a:endParaRPr>
          </a:p>
        </p:txBody>
      </p:sp>
      <p:sp>
        <p:nvSpPr>
          <p:cNvPr id="8" name="object 8"/>
          <p:cNvSpPr txBox="1"/>
          <p:nvPr/>
        </p:nvSpPr>
        <p:spPr>
          <a:xfrm>
            <a:off x="1295234" y="5554738"/>
            <a:ext cx="944244" cy="288290"/>
          </a:xfrm>
          <a:prstGeom prst="rect">
            <a:avLst/>
          </a:prstGeom>
        </p:spPr>
        <p:txBody>
          <a:bodyPr vert="horz" wrap="square" lIns="0" tIns="15240" rIns="0" bIns="0" rtlCol="0">
            <a:spAutoFit/>
          </a:bodyPr>
          <a:lstStyle/>
          <a:p>
            <a:pPr marL="12700">
              <a:lnSpc>
                <a:spcPct val="100000"/>
              </a:lnSpc>
              <a:spcBef>
                <a:spcPts val="120"/>
              </a:spcBef>
            </a:pPr>
            <a:r>
              <a:rPr sz="1700" spc="10" dirty="0">
                <a:latin typeface="Courier New"/>
                <a:cs typeface="Courier New"/>
              </a:rPr>
              <a:t>:effect</a:t>
            </a:r>
            <a:endParaRPr sz="1700">
              <a:latin typeface="Courier New"/>
              <a:cs typeface="Courier New"/>
            </a:endParaRPr>
          </a:p>
        </p:txBody>
      </p:sp>
      <p:sp>
        <p:nvSpPr>
          <p:cNvPr id="9" name="object 9"/>
          <p:cNvSpPr txBox="1"/>
          <p:nvPr/>
        </p:nvSpPr>
        <p:spPr>
          <a:xfrm>
            <a:off x="3131880" y="5538736"/>
            <a:ext cx="5798185" cy="582295"/>
          </a:xfrm>
          <a:prstGeom prst="rect">
            <a:avLst/>
          </a:prstGeom>
        </p:spPr>
        <p:txBody>
          <a:bodyPr vert="horz" wrap="square" lIns="0" tIns="31115" rIns="0" bIns="0" rtlCol="0">
            <a:spAutoFit/>
          </a:bodyPr>
          <a:lstStyle/>
          <a:p>
            <a:pPr marL="12700">
              <a:lnSpc>
                <a:spcPct val="100000"/>
              </a:lnSpc>
              <a:spcBef>
                <a:spcPts val="245"/>
              </a:spcBef>
            </a:pPr>
            <a:r>
              <a:rPr sz="1700" spc="10" dirty="0">
                <a:latin typeface="Courier New"/>
                <a:cs typeface="Courier New"/>
              </a:rPr>
              <a:t>(and</a:t>
            </a:r>
            <a:r>
              <a:rPr sz="1700" spc="-10" dirty="0">
                <a:latin typeface="Courier New"/>
                <a:cs typeface="Courier New"/>
              </a:rPr>
              <a:t> </a:t>
            </a:r>
            <a:r>
              <a:rPr sz="1700" spc="10" dirty="0">
                <a:latin typeface="Courier New"/>
                <a:cs typeface="Courier New"/>
              </a:rPr>
              <a:t>(carry</a:t>
            </a:r>
            <a:r>
              <a:rPr sz="1700" spc="-5" dirty="0">
                <a:latin typeface="Courier New"/>
                <a:cs typeface="Courier New"/>
              </a:rPr>
              <a:t> </a:t>
            </a:r>
            <a:r>
              <a:rPr sz="1700" spc="10" dirty="0">
                <a:latin typeface="Courier New"/>
                <a:cs typeface="Courier New"/>
              </a:rPr>
              <a:t>?z</a:t>
            </a:r>
            <a:r>
              <a:rPr sz="1700" spc="-5" dirty="0">
                <a:latin typeface="Courier New"/>
                <a:cs typeface="Courier New"/>
              </a:rPr>
              <a:t> </a:t>
            </a:r>
            <a:r>
              <a:rPr sz="1700" spc="10" dirty="0">
                <a:latin typeface="Courier New"/>
                <a:cs typeface="Courier New"/>
              </a:rPr>
              <a:t>?x)</a:t>
            </a:r>
            <a:endParaRPr sz="1700" dirty="0">
              <a:latin typeface="Courier New"/>
              <a:cs typeface="Courier New"/>
            </a:endParaRPr>
          </a:p>
          <a:p>
            <a:pPr marL="668020">
              <a:lnSpc>
                <a:spcPct val="100000"/>
              </a:lnSpc>
              <a:spcBef>
                <a:spcPts val="155"/>
              </a:spcBef>
            </a:pPr>
            <a:r>
              <a:rPr sz="1700" spc="10" dirty="0">
                <a:latin typeface="Courier New"/>
                <a:cs typeface="Courier New"/>
              </a:rPr>
              <a:t>(not</a:t>
            </a:r>
            <a:r>
              <a:rPr sz="1700" spc="5" dirty="0">
                <a:latin typeface="Courier New"/>
                <a:cs typeface="Courier New"/>
              </a:rPr>
              <a:t> </a:t>
            </a:r>
            <a:r>
              <a:rPr sz="1700" spc="10" dirty="0">
                <a:latin typeface="Courier New"/>
                <a:cs typeface="Courier New"/>
              </a:rPr>
              <a:t>(at-ball ?x ?y)) (not (free ?z))))</a:t>
            </a:r>
            <a:endParaRPr sz="1700" dirty="0">
              <a:latin typeface="Courier New"/>
              <a:cs typeface="Courier New"/>
            </a:endParaRPr>
          </a:p>
        </p:txBody>
      </p:sp>
      <p:sp>
        <p:nvSpPr>
          <p:cNvPr id="10" name="Date Placeholder 9"/>
          <p:cNvSpPr>
            <a:spLocks noGrp="1"/>
          </p:cNvSpPr>
          <p:nvPr>
            <p:ph type="dt" sz="half" idx="6"/>
          </p:nvPr>
        </p:nvSpPr>
        <p:spPr/>
        <p:txBody>
          <a:bodyPr/>
          <a:lstStyle/>
          <a:p>
            <a:pPr marL="12700">
              <a:lnSpc>
                <a:spcPts val="1420"/>
              </a:lnSpc>
            </a:pPr>
            <a:fld id="{8E6F8A31-E961-4F14-BAA1-8F5B19B1C9FF}" type="datetime4">
              <a:rPr lang="en-US" spc="-5" smtClean="0"/>
              <a:t>October 28, 2024</a:t>
            </a:fld>
            <a:endParaRPr lang="en-US" spc="-5" dirty="0"/>
          </a:p>
        </p:txBody>
      </p:sp>
      <p:sp>
        <p:nvSpPr>
          <p:cNvPr id="12" name="Slide Number Placeholder 11"/>
          <p:cNvSpPr>
            <a:spLocks noGrp="1"/>
          </p:cNvSpPr>
          <p:nvPr>
            <p:ph type="sldNum" sz="quarter" idx="7"/>
          </p:nvPr>
        </p:nvSpPr>
        <p:spPr/>
        <p:txBody>
          <a:bodyPr/>
          <a:lstStyle/>
          <a:p>
            <a:pPr marL="38100">
              <a:lnSpc>
                <a:spcPts val="1420"/>
              </a:lnSpc>
            </a:pPr>
            <a:fld id="{81D60167-4931-47E6-BA6A-407CBD079E47}" type="slidenum">
              <a:rPr lang="en-IN" spc="-5" smtClean="0"/>
              <a:t>13</a:t>
            </a:fld>
            <a:r>
              <a:rPr lang="en-IN" spc="-5"/>
              <a:t>/15</a:t>
            </a:r>
            <a:endParaRPr lang="en-IN" spc="-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99408" y="1200657"/>
            <a:ext cx="3493770" cy="340360"/>
          </a:xfrm>
          <a:prstGeom prst="rect">
            <a:avLst/>
          </a:prstGeom>
        </p:spPr>
        <p:txBody>
          <a:bodyPr vert="horz" wrap="square" lIns="0" tIns="14604" rIns="0" bIns="0" rtlCol="0">
            <a:spAutoFit/>
          </a:bodyPr>
          <a:lstStyle/>
          <a:p>
            <a:pPr marL="12700">
              <a:lnSpc>
                <a:spcPct val="100000"/>
              </a:lnSpc>
              <a:spcBef>
                <a:spcPts val="114"/>
              </a:spcBef>
            </a:pPr>
            <a:r>
              <a:rPr sz="2050" b="1" spc="5" dirty="0">
                <a:latin typeface="Arial"/>
                <a:cs typeface="Arial"/>
              </a:rPr>
              <a:t>Gripper</a:t>
            </a:r>
            <a:r>
              <a:rPr sz="2050" b="1" spc="-10" dirty="0">
                <a:latin typeface="Arial"/>
                <a:cs typeface="Arial"/>
              </a:rPr>
              <a:t> </a:t>
            </a:r>
            <a:r>
              <a:rPr sz="2050" b="1" spc="5" dirty="0">
                <a:latin typeface="Arial"/>
                <a:cs typeface="Arial"/>
              </a:rPr>
              <a:t>task:</a:t>
            </a:r>
            <a:r>
              <a:rPr sz="2050" b="1" spc="130" dirty="0">
                <a:latin typeface="Arial"/>
                <a:cs typeface="Arial"/>
              </a:rPr>
              <a:t> </a:t>
            </a:r>
            <a:r>
              <a:rPr sz="2050" b="1" spc="-5" dirty="0">
                <a:latin typeface="Arial"/>
                <a:cs typeface="Arial"/>
              </a:rPr>
              <a:t>Drop </a:t>
            </a:r>
            <a:r>
              <a:rPr sz="2050" b="1" spc="5" dirty="0">
                <a:latin typeface="Arial"/>
                <a:cs typeface="Arial"/>
              </a:rPr>
              <a:t>operator</a:t>
            </a:r>
            <a:endParaRPr sz="2050">
              <a:latin typeface="Arial"/>
              <a:cs typeface="Arial"/>
            </a:endParaRPr>
          </a:p>
        </p:txBody>
      </p:sp>
      <p:sp>
        <p:nvSpPr>
          <p:cNvPr id="3" name="object 3"/>
          <p:cNvSpPr txBox="1">
            <a:spLocks noGrp="1"/>
          </p:cNvSpPr>
          <p:nvPr>
            <p:ph type="body" idx="1"/>
          </p:nvPr>
        </p:nvSpPr>
        <p:spPr>
          <a:xfrm>
            <a:off x="901700" y="2293073"/>
            <a:ext cx="7110730" cy="2897460"/>
          </a:xfrm>
          <a:prstGeom prst="rect">
            <a:avLst/>
          </a:prstGeom>
        </p:spPr>
        <p:txBody>
          <a:bodyPr vert="horz" wrap="square" lIns="0" tIns="15240" rIns="0" bIns="0" rtlCol="0">
            <a:spAutoFit/>
          </a:bodyPr>
          <a:lstStyle/>
          <a:p>
            <a:pPr marL="12700">
              <a:lnSpc>
                <a:spcPct val="100000"/>
              </a:lnSpc>
              <a:spcBef>
                <a:spcPts val="120"/>
              </a:spcBef>
            </a:pPr>
            <a:r>
              <a:rPr spc="10" dirty="0"/>
              <a:t>Action/Operator:</a:t>
            </a:r>
          </a:p>
          <a:p>
            <a:pPr marL="12700" marR="1511300" indent="151765">
              <a:lnSpc>
                <a:spcPct val="195200"/>
              </a:lnSpc>
              <a:spcBef>
                <a:spcPts val="10"/>
              </a:spcBef>
              <a:tabLst>
                <a:tab pos="1743075" algn="l"/>
              </a:tabLst>
            </a:pPr>
            <a:r>
              <a:rPr spc="10" dirty="0">
                <a:solidFill>
                  <a:srgbClr val="000000"/>
                </a:solidFill>
              </a:rPr>
              <a:t>Description:	</a:t>
            </a:r>
            <a:r>
              <a:rPr b="0" spc="10" dirty="0">
                <a:solidFill>
                  <a:srgbClr val="000000"/>
                </a:solidFill>
                <a:latin typeface="Arial MT"/>
                <a:cs typeface="Arial MT"/>
              </a:rPr>
              <a:t>The </a:t>
            </a:r>
            <a:r>
              <a:rPr b="0" spc="5" dirty="0">
                <a:solidFill>
                  <a:srgbClr val="000000"/>
                </a:solidFill>
                <a:latin typeface="Arial MT"/>
                <a:cs typeface="Arial MT"/>
              </a:rPr>
              <a:t>robot </a:t>
            </a:r>
            <a:r>
              <a:rPr b="0" spc="10" dirty="0">
                <a:solidFill>
                  <a:srgbClr val="000000"/>
                </a:solidFill>
                <a:latin typeface="Arial MT"/>
                <a:cs typeface="Arial MT"/>
              </a:rPr>
              <a:t>can drop </a:t>
            </a:r>
            <a:r>
              <a:rPr b="0" i="1" spc="385" dirty="0">
                <a:solidFill>
                  <a:srgbClr val="000000"/>
                </a:solidFill>
                <a:latin typeface="Calibri"/>
                <a:cs typeface="Calibri"/>
              </a:rPr>
              <a:t>x </a:t>
            </a:r>
            <a:r>
              <a:rPr b="0" spc="5" dirty="0">
                <a:solidFill>
                  <a:srgbClr val="000000"/>
                </a:solidFill>
                <a:latin typeface="Arial MT"/>
                <a:cs typeface="Arial MT"/>
              </a:rPr>
              <a:t>in </a:t>
            </a:r>
            <a:r>
              <a:rPr b="0" i="1" spc="240" dirty="0">
                <a:solidFill>
                  <a:srgbClr val="000000"/>
                </a:solidFill>
                <a:latin typeface="Calibri"/>
                <a:cs typeface="Calibri"/>
              </a:rPr>
              <a:t>y </a:t>
            </a:r>
            <a:r>
              <a:rPr b="0" spc="10" dirty="0">
                <a:solidFill>
                  <a:srgbClr val="000000"/>
                </a:solidFill>
                <a:latin typeface="Arial MT"/>
                <a:cs typeface="Arial MT"/>
              </a:rPr>
              <a:t>from </a:t>
            </a:r>
            <a:r>
              <a:rPr b="0" i="1" spc="170" dirty="0">
                <a:solidFill>
                  <a:srgbClr val="000000"/>
                </a:solidFill>
                <a:latin typeface="Calibri"/>
                <a:cs typeface="Calibri"/>
              </a:rPr>
              <a:t>z</a:t>
            </a:r>
            <a:r>
              <a:rPr b="0" spc="170" dirty="0">
                <a:solidFill>
                  <a:srgbClr val="000000"/>
                </a:solidFill>
                <a:latin typeface="Arial MT"/>
                <a:cs typeface="Arial MT"/>
              </a:rPr>
              <a:t>. </a:t>
            </a:r>
            <a:r>
              <a:rPr b="0" spc="175" dirty="0">
                <a:solidFill>
                  <a:srgbClr val="000000"/>
                </a:solidFill>
                <a:latin typeface="Arial MT"/>
                <a:cs typeface="Arial MT"/>
              </a:rPr>
              <a:t> </a:t>
            </a:r>
            <a:r>
              <a:rPr b="0" spc="5" dirty="0">
                <a:solidFill>
                  <a:srgbClr val="000000"/>
                </a:solidFill>
                <a:latin typeface="Arial MT"/>
                <a:cs typeface="Arial MT"/>
              </a:rPr>
              <a:t>(Preconditions</a:t>
            </a:r>
            <a:r>
              <a:rPr b="0" spc="15" dirty="0">
                <a:solidFill>
                  <a:srgbClr val="000000"/>
                </a:solidFill>
                <a:latin typeface="Arial MT"/>
                <a:cs typeface="Arial MT"/>
              </a:rPr>
              <a:t> </a:t>
            </a:r>
            <a:r>
              <a:rPr b="0" spc="10" dirty="0">
                <a:solidFill>
                  <a:srgbClr val="000000"/>
                </a:solidFill>
                <a:latin typeface="Arial MT"/>
                <a:cs typeface="Arial MT"/>
              </a:rPr>
              <a:t>and</a:t>
            </a:r>
            <a:r>
              <a:rPr b="0" spc="15" dirty="0">
                <a:solidFill>
                  <a:srgbClr val="000000"/>
                </a:solidFill>
                <a:latin typeface="Arial MT"/>
                <a:cs typeface="Arial MT"/>
              </a:rPr>
              <a:t> </a:t>
            </a:r>
            <a:r>
              <a:rPr b="0" dirty="0">
                <a:solidFill>
                  <a:srgbClr val="000000"/>
                </a:solidFill>
                <a:latin typeface="Arial MT"/>
                <a:cs typeface="Arial MT"/>
              </a:rPr>
              <a:t>effects</a:t>
            </a:r>
            <a:r>
              <a:rPr b="0" spc="20" dirty="0">
                <a:solidFill>
                  <a:srgbClr val="000000"/>
                </a:solidFill>
                <a:latin typeface="Arial MT"/>
                <a:cs typeface="Arial MT"/>
              </a:rPr>
              <a:t> </a:t>
            </a:r>
            <a:r>
              <a:rPr b="0" spc="5" dirty="0">
                <a:solidFill>
                  <a:srgbClr val="000000"/>
                </a:solidFill>
                <a:latin typeface="Arial MT"/>
                <a:cs typeface="Arial MT"/>
              </a:rPr>
              <a:t>similar</a:t>
            </a:r>
            <a:r>
              <a:rPr b="0" spc="15" dirty="0">
                <a:solidFill>
                  <a:srgbClr val="000000"/>
                </a:solidFill>
                <a:latin typeface="Arial MT"/>
                <a:cs typeface="Arial MT"/>
              </a:rPr>
              <a:t> </a:t>
            </a:r>
            <a:r>
              <a:rPr b="0" spc="5" dirty="0">
                <a:solidFill>
                  <a:srgbClr val="000000"/>
                </a:solidFill>
                <a:latin typeface="Arial MT"/>
                <a:cs typeface="Arial MT"/>
              </a:rPr>
              <a:t>to</a:t>
            </a:r>
            <a:r>
              <a:rPr b="0" spc="15" dirty="0">
                <a:solidFill>
                  <a:srgbClr val="000000"/>
                </a:solidFill>
                <a:latin typeface="Arial MT"/>
                <a:cs typeface="Arial MT"/>
              </a:rPr>
              <a:t> </a:t>
            </a:r>
            <a:r>
              <a:rPr b="0" spc="10" dirty="0">
                <a:solidFill>
                  <a:srgbClr val="000000"/>
                </a:solidFill>
                <a:latin typeface="Arial MT"/>
                <a:cs typeface="Arial MT"/>
              </a:rPr>
              <a:t>the</a:t>
            </a:r>
            <a:r>
              <a:rPr b="0" spc="20" dirty="0">
                <a:solidFill>
                  <a:srgbClr val="000000"/>
                </a:solidFill>
                <a:latin typeface="Arial MT"/>
                <a:cs typeface="Arial MT"/>
              </a:rPr>
              <a:t> </a:t>
            </a:r>
            <a:r>
              <a:rPr b="0" dirty="0">
                <a:solidFill>
                  <a:srgbClr val="000000"/>
                </a:solidFill>
                <a:latin typeface="Arial MT"/>
                <a:cs typeface="Arial MT"/>
              </a:rPr>
              <a:t>pick-up</a:t>
            </a:r>
            <a:r>
              <a:rPr b="0" spc="15" dirty="0">
                <a:solidFill>
                  <a:srgbClr val="000000"/>
                </a:solidFill>
                <a:latin typeface="Arial MT"/>
                <a:cs typeface="Arial MT"/>
              </a:rPr>
              <a:t> </a:t>
            </a:r>
            <a:r>
              <a:rPr b="0" spc="-5" dirty="0">
                <a:solidFill>
                  <a:srgbClr val="000000"/>
                </a:solidFill>
                <a:latin typeface="Arial MT"/>
                <a:cs typeface="Arial MT"/>
              </a:rPr>
              <a:t>operator.) </a:t>
            </a:r>
            <a:r>
              <a:rPr b="0" spc="-455" dirty="0">
                <a:solidFill>
                  <a:srgbClr val="000000"/>
                </a:solidFill>
                <a:latin typeface="Arial MT"/>
                <a:cs typeface="Arial MT"/>
              </a:rPr>
              <a:t> </a:t>
            </a:r>
            <a:r>
              <a:rPr spc="5" dirty="0"/>
              <a:t>In</a:t>
            </a:r>
            <a:r>
              <a:rPr dirty="0"/>
              <a:t> </a:t>
            </a:r>
            <a:r>
              <a:rPr spc="10" dirty="0"/>
              <a:t>PDDL:</a:t>
            </a:r>
          </a:p>
          <a:p>
            <a:pPr>
              <a:lnSpc>
                <a:spcPct val="100000"/>
              </a:lnSpc>
              <a:spcBef>
                <a:spcPts val="45"/>
              </a:spcBef>
            </a:pPr>
            <a:endParaRPr sz="1650" dirty="0"/>
          </a:p>
          <a:p>
            <a:pPr marL="12700">
              <a:lnSpc>
                <a:spcPct val="100000"/>
              </a:lnSpc>
            </a:pPr>
            <a:r>
              <a:rPr b="0" spc="10" dirty="0">
                <a:solidFill>
                  <a:srgbClr val="000000"/>
                </a:solidFill>
                <a:latin typeface="Courier New"/>
                <a:cs typeface="Courier New"/>
              </a:rPr>
              <a:t>(:action</a:t>
            </a:r>
            <a:r>
              <a:rPr b="0" spc="5" dirty="0">
                <a:solidFill>
                  <a:srgbClr val="000000"/>
                </a:solidFill>
                <a:latin typeface="Courier New"/>
                <a:cs typeface="Courier New"/>
              </a:rPr>
              <a:t> </a:t>
            </a:r>
            <a:r>
              <a:rPr b="0" spc="10" dirty="0">
                <a:solidFill>
                  <a:srgbClr val="000000"/>
                </a:solidFill>
                <a:latin typeface="Courier New"/>
                <a:cs typeface="Courier New"/>
              </a:rPr>
              <a:t>drop :parameters</a:t>
            </a:r>
            <a:r>
              <a:rPr b="0" spc="5" dirty="0">
                <a:solidFill>
                  <a:srgbClr val="000000"/>
                </a:solidFill>
                <a:latin typeface="Courier New"/>
                <a:cs typeface="Courier New"/>
              </a:rPr>
              <a:t> </a:t>
            </a:r>
            <a:r>
              <a:rPr b="0" spc="10" dirty="0">
                <a:solidFill>
                  <a:srgbClr val="000000"/>
                </a:solidFill>
                <a:latin typeface="Courier New"/>
                <a:cs typeface="Courier New"/>
              </a:rPr>
              <a:t>(?x ?y ?z)</a:t>
            </a:r>
          </a:p>
          <a:p>
            <a:pPr marL="405765">
              <a:lnSpc>
                <a:spcPct val="100000"/>
              </a:lnSpc>
              <a:spcBef>
                <a:spcPts val="155"/>
              </a:spcBef>
            </a:pPr>
            <a:r>
              <a:rPr b="0" spc="10" dirty="0">
                <a:solidFill>
                  <a:srgbClr val="000000"/>
                </a:solidFill>
                <a:latin typeface="Courier New"/>
                <a:cs typeface="Courier New"/>
              </a:rPr>
              <a:t>:precondition (and</a:t>
            </a:r>
            <a:r>
              <a:rPr b="0" spc="15" dirty="0">
                <a:solidFill>
                  <a:srgbClr val="000000"/>
                </a:solidFill>
                <a:latin typeface="Courier New"/>
                <a:cs typeface="Courier New"/>
              </a:rPr>
              <a:t> </a:t>
            </a:r>
            <a:r>
              <a:rPr b="0" spc="10" dirty="0">
                <a:solidFill>
                  <a:srgbClr val="000000"/>
                </a:solidFill>
                <a:latin typeface="Courier New"/>
                <a:cs typeface="Courier New"/>
              </a:rPr>
              <a:t>(BALL</a:t>
            </a:r>
            <a:r>
              <a:rPr b="0" spc="15" dirty="0">
                <a:solidFill>
                  <a:srgbClr val="000000"/>
                </a:solidFill>
                <a:latin typeface="Courier New"/>
                <a:cs typeface="Courier New"/>
              </a:rPr>
              <a:t> </a:t>
            </a:r>
            <a:r>
              <a:rPr b="0" spc="10" dirty="0">
                <a:solidFill>
                  <a:srgbClr val="000000"/>
                </a:solidFill>
                <a:latin typeface="Courier New"/>
                <a:cs typeface="Courier New"/>
              </a:rPr>
              <a:t>?x)</a:t>
            </a:r>
            <a:r>
              <a:rPr b="0" spc="15" dirty="0">
                <a:solidFill>
                  <a:srgbClr val="000000"/>
                </a:solidFill>
                <a:latin typeface="Courier New"/>
                <a:cs typeface="Courier New"/>
              </a:rPr>
              <a:t> </a:t>
            </a:r>
            <a:r>
              <a:rPr b="0" spc="10" dirty="0">
                <a:solidFill>
                  <a:srgbClr val="000000"/>
                </a:solidFill>
                <a:latin typeface="Courier New"/>
                <a:cs typeface="Courier New"/>
              </a:rPr>
              <a:t>(ROOM ?y)</a:t>
            </a:r>
            <a:r>
              <a:rPr b="0" spc="15" dirty="0">
                <a:solidFill>
                  <a:srgbClr val="000000"/>
                </a:solidFill>
                <a:latin typeface="Courier New"/>
                <a:cs typeface="Courier New"/>
              </a:rPr>
              <a:t> </a:t>
            </a:r>
            <a:r>
              <a:rPr b="0" spc="10" dirty="0">
                <a:solidFill>
                  <a:srgbClr val="000000"/>
                </a:solidFill>
                <a:latin typeface="Courier New"/>
                <a:cs typeface="Courier New"/>
              </a:rPr>
              <a:t>(</a:t>
            </a:r>
            <a:r>
              <a:rPr b="0" spc="10" dirty="0" err="1">
                <a:solidFill>
                  <a:srgbClr val="000000"/>
                </a:solidFill>
                <a:latin typeface="Courier New"/>
                <a:cs typeface="Courier New"/>
              </a:rPr>
              <a:t>GRIPPER?z</a:t>
            </a:r>
            <a:r>
              <a:rPr b="0" spc="10" dirty="0">
                <a:solidFill>
                  <a:srgbClr val="000000"/>
                </a:solidFill>
                <a:latin typeface="Courier New"/>
                <a:cs typeface="Courier New"/>
              </a:rPr>
              <a:t>)</a:t>
            </a:r>
          </a:p>
          <a:p>
            <a:pPr marL="2898140">
              <a:lnSpc>
                <a:spcPct val="100000"/>
              </a:lnSpc>
              <a:spcBef>
                <a:spcPts val="150"/>
              </a:spcBef>
            </a:pPr>
            <a:r>
              <a:rPr b="0" spc="10" dirty="0">
                <a:solidFill>
                  <a:srgbClr val="000000"/>
                </a:solidFill>
                <a:latin typeface="Courier New"/>
                <a:cs typeface="Courier New"/>
              </a:rPr>
              <a:t>(carry</a:t>
            </a:r>
            <a:r>
              <a:rPr b="0" dirty="0">
                <a:solidFill>
                  <a:srgbClr val="000000"/>
                </a:solidFill>
                <a:latin typeface="Courier New"/>
                <a:cs typeface="Courier New"/>
              </a:rPr>
              <a:t> </a:t>
            </a:r>
            <a:r>
              <a:rPr b="0" spc="10" dirty="0">
                <a:solidFill>
                  <a:srgbClr val="000000"/>
                </a:solidFill>
                <a:latin typeface="Courier New"/>
                <a:cs typeface="Courier New"/>
              </a:rPr>
              <a:t>?z</a:t>
            </a:r>
            <a:r>
              <a:rPr b="0" spc="5" dirty="0">
                <a:solidFill>
                  <a:srgbClr val="000000"/>
                </a:solidFill>
                <a:latin typeface="Courier New"/>
                <a:cs typeface="Courier New"/>
              </a:rPr>
              <a:t> </a:t>
            </a:r>
            <a:r>
              <a:rPr b="0" spc="10" dirty="0">
                <a:solidFill>
                  <a:srgbClr val="000000"/>
                </a:solidFill>
                <a:latin typeface="Courier New"/>
                <a:cs typeface="Courier New"/>
              </a:rPr>
              <a:t>?x)</a:t>
            </a:r>
            <a:r>
              <a:rPr b="0" spc="5" dirty="0">
                <a:solidFill>
                  <a:srgbClr val="000000"/>
                </a:solidFill>
                <a:latin typeface="Courier New"/>
                <a:cs typeface="Courier New"/>
              </a:rPr>
              <a:t> </a:t>
            </a:r>
            <a:r>
              <a:rPr b="0" spc="10" dirty="0">
                <a:solidFill>
                  <a:srgbClr val="000000"/>
                </a:solidFill>
                <a:latin typeface="Courier New"/>
                <a:cs typeface="Courier New"/>
              </a:rPr>
              <a:t>(at-robby</a:t>
            </a:r>
            <a:r>
              <a:rPr b="0" dirty="0">
                <a:solidFill>
                  <a:srgbClr val="000000"/>
                </a:solidFill>
                <a:latin typeface="Courier New"/>
                <a:cs typeface="Courier New"/>
              </a:rPr>
              <a:t> </a:t>
            </a:r>
            <a:r>
              <a:rPr b="0" spc="10" dirty="0">
                <a:solidFill>
                  <a:srgbClr val="000000"/>
                </a:solidFill>
                <a:latin typeface="Courier New"/>
                <a:cs typeface="Courier New"/>
              </a:rPr>
              <a:t>?y))</a:t>
            </a:r>
          </a:p>
        </p:txBody>
      </p:sp>
      <p:sp>
        <p:nvSpPr>
          <p:cNvPr id="4" name="object 4"/>
          <p:cNvSpPr txBox="1"/>
          <p:nvPr/>
        </p:nvSpPr>
        <p:spPr>
          <a:xfrm>
            <a:off x="1295234" y="5152542"/>
            <a:ext cx="944244" cy="288290"/>
          </a:xfrm>
          <a:prstGeom prst="rect">
            <a:avLst/>
          </a:prstGeom>
        </p:spPr>
        <p:txBody>
          <a:bodyPr vert="horz" wrap="square" lIns="0" tIns="15240" rIns="0" bIns="0" rtlCol="0">
            <a:spAutoFit/>
          </a:bodyPr>
          <a:lstStyle/>
          <a:p>
            <a:pPr marL="12700">
              <a:lnSpc>
                <a:spcPct val="100000"/>
              </a:lnSpc>
              <a:spcBef>
                <a:spcPts val="120"/>
              </a:spcBef>
            </a:pPr>
            <a:r>
              <a:rPr sz="1700" spc="10" dirty="0">
                <a:latin typeface="Courier New"/>
                <a:cs typeface="Courier New"/>
              </a:rPr>
              <a:t>:effect</a:t>
            </a:r>
            <a:endParaRPr sz="1700">
              <a:latin typeface="Courier New"/>
              <a:cs typeface="Courier New"/>
            </a:endParaRPr>
          </a:p>
        </p:txBody>
      </p:sp>
      <p:sp>
        <p:nvSpPr>
          <p:cNvPr id="5" name="object 5"/>
          <p:cNvSpPr txBox="1"/>
          <p:nvPr/>
        </p:nvSpPr>
        <p:spPr>
          <a:xfrm>
            <a:off x="3131413" y="5296687"/>
            <a:ext cx="3961765" cy="582295"/>
          </a:xfrm>
          <a:prstGeom prst="rect">
            <a:avLst/>
          </a:prstGeom>
        </p:spPr>
        <p:txBody>
          <a:bodyPr vert="horz" wrap="square" lIns="0" tIns="31115" rIns="0" bIns="0" rtlCol="0">
            <a:spAutoFit/>
          </a:bodyPr>
          <a:lstStyle/>
          <a:p>
            <a:pPr algn="ctr">
              <a:lnSpc>
                <a:spcPct val="100000"/>
              </a:lnSpc>
              <a:spcBef>
                <a:spcPts val="245"/>
              </a:spcBef>
            </a:pPr>
            <a:r>
              <a:rPr sz="1700" spc="10" dirty="0">
                <a:latin typeface="Courier New"/>
                <a:cs typeface="Courier New"/>
              </a:rPr>
              <a:t>(and</a:t>
            </a:r>
            <a:r>
              <a:rPr sz="1700" dirty="0">
                <a:latin typeface="Courier New"/>
                <a:cs typeface="Courier New"/>
              </a:rPr>
              <a:t> </a:t>
            </a:r>
            <a:r>
              <a:rPr sz="1700" spc="10" dirty="0">
                <a:latin typeface="Courier New"/>
                <a:cs typeface="Courier New"/>
              </a:rPr>
              <a:t>(at-ball</a:t>
            </a:r>
            <a:r>
              <a:rPr sz="1700" spc="5" dirty="0">
                <a:latin typeface="Courier New"/>
                <a:cs typeface="Courier New"/>
              </a:rPr>
              <a:t> </a:t>
            </a:r>
            <a:r>
              <a:rPr sz="1700" spc="10" dirty="0">
                <a:latin typeface="Courier New"/>
                <a:cs typeface="Courier New"/>
              </a:rPr>
              <a:t>?x</a:t>
            </a:r>
            <a:r>
              <a:rPr sz="1700" spc="5" dirty="0">
                <a:latin typeface="Courier New"/>
                <a:cs typeface="Courier New"/>
              </a:rPr>
              <a:t> </a:t>
            </a:r>
            <a:r>
              <a:rPr sz="1700" spc="10" dirty="0">
                <a:latin typeface="Courier New"/>
                <a:cs typeface="Courier New"/>
              </a:rPr>
              <a:t>?y)</a:t>
            </a:r>
            <a:r>
              <a:rPr sz="1700" spc="5" dirty="0">
                <a:latin typeface="Courier New"/>
                <a:cs typeface="Courier New"/>
              </a:rPr>
              <a:t> </a:t>
            </a:r>
            <a:r>
              <a:rPr sz="1700" spc="10" dirty="0">
                <a:latin typeface="Courier New"/>
                <a:cs typeface="Courier New"/>
              </a:rPr>
              <a:t>(free</a:t>
            </a:r>
            <a:r>
              <a:rPr sz="1700" spc="5" dirty="0">
                <a:latin typeface="Courier New"/>
                <a:cs typeface="Courier New"/>
              </a:rPr>
              <a:t> </a:t>
            </a:r>
            <a:r>
              <a:rPr sz="1700" spc="10" dirty="0">
                <a:latin typeface="Courier New"/>
                <a:cs typeface="Courier New"/>
              </a:rPr>
              <a:t>?z)</a:t>
            </a:r>
            <a:endParaRPr sz="1700" dirty="0">
              <a:latin typeface="Courier New"/>
              <a:cs typeface="Courier New"/>
            </a:endParaRPr>
          </a:p>
          <a:p>
            <a:pPr marL="130175" algn="ctr">
              <a:lnSpc>
                <a:spcPct val="100000"/>
              </a:lnSpc>
              <a:spcBef>
                <a:spcPts val="155"/>
              </a:spcBef>
            </a:pPr>
            <a:r>
              <a:rPr sz="1700" spc="10" dirty="0">
                <a:latin typeface="Courier New"/>
                <a:cs typeface="Courier New"/>
              </a:rPr>
              <a:t>(not</a:t>
            </a:r>
            <a:r>
              <a:rPr sz="1700" spc="-5" dirty="0">
                <a:latin typeface="Courier New"/>
                <a:cs typeface="Courier New"/>
              </a:rPr>
              <a:t> </a:t>
            </a:r>
            <a:r>
              <a:rPr sz="1700" spc="10" dirty="0">
                <a:latin typeface="Courier New"/>
                <a:cs typeface="Courier New"/>
              </a:rPr>
              <a:t>(carry</a:t>
            </a:r>
            <a:r>
              <a:rPr sz="1700" spc="-5" dirty="0">
                <a:latin typeface="Courier New"/>
                <a:cs typeface="Courier New"/>
              </a:rPr>
              <a:t> </a:t>
            </a:r>
            <a:r>
              <a:rPr sz="1700" spc="10" dirty="0">
                <a:latin typeface="Courier New"/>
                <a:cs typeface="Courier New"/>
              </a:rPr>
              <a:t>?z</a:t>
            </a:r>
            <a:r>
              <a:rPr sz="1700" spc="-5" dirty="0">
                <a:latin typeface="Courier New"/>
                <a:cs typeface="Courier New"/>
              </a:rPr>
              <a:t> </a:t>
            </a:r>
            <a:r>
              <a:rPr sz="1700" spc="10" dirty="0">
                <a:latin typeface="Courier New"/>
                <a:cs typeface="Courier New"/>
              </a:rPr>
              <a:t>?x))))</a:t>
            </a:r>
            <a:endParaRPr sz="1700" dirty="0">
              <a:latin typeface="Courier New"/>
              <a:cs typeface="Courier New"/>
            </a:endParaRPr>
          </a:p>
        </p:txBody>
      </p:sp>
      <p:sp>
        <p:nvSpPr>
          <p:cNvPr id="6" name="Date Placeholder 5"/>
          <p:cNvSpPr>
            <a:spLocks noGrp="1"/>
          </p:cNvSpPr>
          <p:nvPr>
            <p:ph type="dt" sz="half" idx="6"/>
          </p:nvPr>
        </p:nvSpPr>
        <p:spPr/>
        <p:txBody>
          <a:bodyPr/>
          <a:lstStyle/>
          <a:p>
            <a:pPr marL="12700">
              <a:lnSpc>
                <a:spcPts val="1420"/>
              </a:lnSpc>
            </a:pPr>
            <a:fld id="{6E7855FF-8944-4541-9422-BAB84448EDF1}" type="datetime4">
              <a:rPr lang="en-US" spc="-5" smtClean="0"/>
              <a:t>October 28, 2024</a:t>
            </a:fld>
            <a:endParaRPr lang="en-US" spc="-5" dirty="0"/>
          </a:p>
        </p:txBody>
      </p:sp>
      <p:sp>
        <p:nvSpPr>
          <p:cNvPr id="8" name="Slide Number Placeholder 7"/>
          <p:cNvSpPr>
            <a:spLocks noGrp="1"/>
          </p:cNvSpPr>
          <p:nvPr>
            <p:ph type="sldNum" sz="quarter" idx="7"/>
          </p:nvPr>
        </p:nvSpPr>
        <p:spPr/>
        <p:txBody>
          <a:bodyPr/>
          <a:lstStyle/>
          <a:p>
            <a:pPr marL="38100">
              <a:lnSpc>
                <a:spcPts val="1420"/>
              </a:lnSpc>
            </a:pPr>
            <a:fld id="{81D60167-4931-47E6-BA6A-407CBD079E47}" type="slidenum">
              <a:rPr lang="en-IN" spc="-5" smtClean="0"/>
              <a:t>14</a:t>
            </a:fld>
            <a:r>
              <a:rPr lang="en-IN" spc="-5"/>
              <a:t>/15</a:t>
            </a:r>
            <a:endParaRPr lang="en-IN" spc="-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698500" y="428625"/>
            <a:ext cx="3829050" cy="340360"/>
          </a:xfrm>
          <a:prstGeom prst="rect">
            <a:avLst/>
          </a:prstGeom>
        </p:spPr>
        <p:txBody>
          <a:bodyPr vert="horz" wrap="square" lIns="0" tIns="14604" rIns="0" bIns="0" rtlCol="0">
            <a:spAutoFit/>
          </a:bodyPr>
          <a:lstStyle/>
          <a:p>
            <a:pPr marL="12700">
              <a:lnSpc>
                <a:spcPct val="100000"/>
              </a:lnSpc>
              <a:spcBef>
                <a:spcPts val="114"/>
              </a:spcBef>
            </a:pPr>
            <a:r>
              <a:rPr lang="en-IN" sz="2050" b="1" spc="5" dirty="0">
                <a:latin typeface="Arial"/>
                <a:cs typeface="Arial"/>
              </a:rPr>
              <a:t>Assignment 1</a:t>
            </a:r>
            <a:endParaRPr sz="2050" dirty="0">
              <a:latin typeface="Arial"/>
              <a:cs typeface="Arial"/>
            </a:endParaRPr>
          </a:p>
        </p:txBody>
      </p:sp>
      <p:sp>
        <p:nvSpPr>
          <p:cNvPr id="5" name="object 2"/>
          <p:cNvSpPr txBox="1">
            <a:spLocks/>
          </p:cNvSpPr>
          <p:nvPr/>
        </p:nvSpPr>
        <p:spPr>
          <a:xfrm>
            <a:off x="774700" y="1190625"/>
            <a:ext cx="9372600" cy="658513"/>
          </a:xfrm>
          <a:prstGeom prst="rect">
            <a:avLst/>
          </a:prstGeom>
        </p:spPr>
        <p:txBody>
          <a:bodyPr vert="horz" wrap="square" lIns="0" tIns="14604" rIns="0" bIns="0" rtlCol="0">
            <a:spAutoFit/>
          </a:bodyPr>
          <a:lstStyle>
            <a:lvl1pPr>
              <a:defRPr sz="4250" b="0" i="0">
                <a:solidFill>
                  <a:schemeClr val="tx1"/>
                </a:solidFill>
                <a:latin typeface="Arial MT"/>
                <a:ea typeface="+mj-ea"/>
                <a:cs typeface="Arial MT"/>
              </a:defRPr>
            </a:lvl1pPr>
          </a:lstStyle>
          <a:p>
            <a:pPr marL="12700">
              <a:spcBef>
                <a:spcPts val="114"/>
              </a:spcBef>
            </a:pPr>
            <a:endParaRPr lang="en-IN" sz="2050" kern="0" dirty="0">
              <a:latin typeface="Arial"/>
              <a:cs typeface="Arial"/>
            </a:endParaRPr>
          </a:p>
          <a:p>
            <a:pPr marL="12700">
              <a:spcBef>
                <a:spcPts val="114"/>
              </a:spcBef>
            </a:pPr>
            <a:endParaRPr lang="en-IN" sz="2050" kern="0" dirty="0">
              <a:latin typeface="Arial"/>
              <a:cs typeface="Arial"/>
            </a:endParaRPr>
          </a:p>
        </p:txBody>
      </p:sp>
      <p:sp>
        <p:nvSpPr>
          <p:cNvPr id="6" name="Rectangle 5"/>
          <p:cNvSpPr/>
          <p:nvPr/>
        </p:nvSpPr>
        <p:spPr>
          <a:xfrm>
            <a:off x="523875" y="1114425"/>
            <a:ext cx="9623425" cy="4662815"/>
          </a:xfrm>
          <a:prstGeom prst="rect">
            <a:avLst/>
          </a:prstGeom>
        </p:spPr>
        <p:txBody>
          <a:bodyPr wrap="square">
            <a:spAutoFit/>
          </a:bodyPr>
          <a:lstStyle/>
          <a:p>
            <a:pPr algn="just">
              <a:lnSpc>
                <a:spcPct val="150000"/>
              </a:lnSpc>
            </a:pPr>
            <a:r>
              <a:rPr lang="en-US" dirty="0"/>
              <a:t>The domain is a simple trucking domain with three types of objects: trucks, cities, and packages. Trucks are used to transport packages from one city to another. The domain has three operators: "drive ", "load", and "unload ". A truck can go directly from any city to any other city with a "drive" operator. Each truck can transport just one package from one city to another. To load a package in a truck, the truck must be empty, and the truck and package must be in the same city. When you unload a package from a truck, it becomes empty again.</a:t>
            </a:r>
          </a:p>
          <a:p>
            <a:pPr algn="just">
              <a:lnSpc>
                <a:spcPct val="150000"/>
              </a:lnSpc>
            </a:pPr>
            <a:endParaRPr lang="en-US" dirty="0"/>
          </a:p>
          <a:p>
            <a:pPr marL="1257300" lvl="2" indent="-342900" algn="just">
              <a:lnSpc>
                <a:spcPct val="150000"/>
              </a:lnSpc>
              <a:buFont typeface="+mj-lt"/>
              <a:buAutoNum type="alphaLcParenR"/>
            </a:pPr>
            <a:r>
              <a:rPr lang="en-US" dirty="0"/>
              <a:t>Define this planning domain using PDDL.</a:t>
            </a:r>
          </a:p>
          <a:p>
            <a:pPr marL="1257300" lvl="2" indent="-342900" algn="just">
              <a:lnSpc>
                <a:spcPct val="150000"/>
              </a:lnSpc>
              <a:buFont typeface="+mj-lt"/>
              <a:buAutoNum type="alphaLcParenR"/>
            </a:pPr>
            <a:r>
              <a:rPr lang="en-US" dirty="0"/>
              <a:t>Test your domain on a problem that requires moving packages from one location to another. Make sure that the package is in one city at a time. Having 2 trucks, one at each city.</a:t>
            </a:r>
          </a:p>
        </p:txBody>
      </p:sp>
      <p:sp>
        <p:nvSpPr>
          <p:cNvPr id="7" name="Date Placeholder 6"/>
          <p:cNvSpPr>
            <a:spLocks noGrp="1"/>
          </p:cNvSpPr>
          <p:nvPr>
            <p:ph type="dt" sz="half" idx="6"/>
          </p:nvPr>
        </p:nvSpPr>
        <p:spPr/>
        <p:txBody>
          <a:bodyPr/>
          <a:lstStyle/>
          <a:p>
            <a:pPr marL="12700">
              <a:lnSpc>
                <a:spcPts val="1420"/>
              </a:lnSpc>
            </a:pPr>
            <a:fld id="{7C059025-AC0F-4C39-AEAA-34C898B985BB}" type="datetime4">
              <a:rPr lang="en-US" spc="-5" smtClean="0"/>
              <a:t>October 28, 2024</a:t>
            </a:fld>
            <a:endParaRPr lang="en-US" spc="-5" dirty="0"/>
          </a:p>
        </p:txBody>
      </p:sp>
      <p:sp>
        <p:nvSpPr>
          <p:cNvPr id="9" name="Slide Number Placeholder 8"/>
          <p:cNvSpPr>
            <a:spLocks noGrp="1"/>
          </p:cNvSpPr>
          <p:nvPr>
            <p:ph type="sldNum" sz="quarter" idx="7"/>
          </p:nvPr>
        </p:nvSpPr>
        <p:spPr/>
        <p:txBody>
          <a:bodyPr/>
          <a:lstStyle/>
          <a:p>
            <a:pPr marL="38100">
              <a:lnSpc>
                <a:spcPts val="1420"/>
              </a:lnSpc>
            </a:pPr>
            <a:fld id="{81D60167-4931-47E6-BA6A-407CBD079E47}" type="slidenum">
              <a:rPr lang="en-IN" spc="-5" smtClean="0"/>
              <a:t>15</a:t>
            </a:fld>
            <a:r>
              <a:rPr lang="en-IN" spc="-5"/>
              <a:t>/15</a:t>
            </a:r>
            <a:endParaRPr lang="en-IN" spc="-5" dirty="0"/>
          </a:p>
        </p:txBody>
      </p:sp>
    </p:spTree>
    <p:extLst>
      <p:ext uri="{BB962C8B-B14F-4D97-AF65-F5344CB8AC3E}">
        <p14:creationId xmlns:p14="http://schemas.microsoft.com/office/powerpoint/2010/main" val="2966312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698500" y="428625"/>
            <a:ext cx="3829050" cy="340360"/>
          </a:xfrm>
          <a:prstGeom prst="rect">
            <a:avLst/>
          </a:prstGeom>
        </p:spPr>
        <p:txBody>
          <a:bodyPr vert="horz" wrap="square" lIns="0" tIns="14604" rIns="0" bIns="0" rtlCol="0">
            <a:spAutoFit/>
          </a:bodyPr>
          <a:lstStyle/>
          <a:p>
            <a:pPr marL="12700">
              <a:lnSpc>
                <a:spcPct val="100000"/>
              </a:lnSpc>
              <a:spcBef>
                <a:spcPts val="114"/>
              </a:spcBef>
            </a:pPr>
            <a:r>
              <a:rPr lang="en-IN" sz="2050" b="1" spc="5" dirty="0">
                <a:latin typeface="Arial"/>
                <a:cs typeface="Arial"/>
              </a:rPr>
              <a:t>Assignment 2</a:t>
            </a:r>
            <a:endParaRPr sz="2050" dirty="0">
              <a:latin typeface="Arial"/>
              <a:cs typeface="Arial"/>
            </a:endParaRPr>
          </a:p>
        </p:txBody>
      </p:sp>
      <p:sp>
        <p:nvSpPr>
          <p:cNvPr id="5" name="object 2"/>
          <p:cNvSpPr txBox="1">
            <a:spLocks/>
          </p:cNvSpPr>
          <p:nvPr/>
        </p:nvSpPr>
        <p:spPr>
          <a:xfrm>
            <a:off x="774700" y="1190625"/>
            <a:ext cx="9372600" cy="658513"/>
          </a:xfrm>
          <a:prstGeom prst="rect">
            <a:avLst/>
          </a:prstGeom>
        </p:spPr>
        <p:txBody>
          <a:bodyPr vert="horz" wrap="square" lIns="0" tIns="14604" rIns="0" bIns="0" rtlCol="0">
            <a:spAutoFit/>
          </a:bodyPr>
          <a:lstStyle>
            <a:lvl1pPr>
              <a:defRPr sz="4250" b="0" i="0">
                <a:solidFill>
                  <a:schemeClr val="tx1"/>
                </a:solidFill>
                <a:latin typeface="Arial MT"/>
                <a:ea typeface="+mj-ea"/>
                <a:cs typeface="Arial MT"/>
              </a:defRPr>
            </a:lvl1pPr>
          </a:lstStyle>
          <a:p>
            <a:pPr marL="12700">
              <a:spcBef>
                <a:spcPts val="114"/>
              </a:spcBef>
            </a:pPr>
            <a:endParaRPr lang="en-IN" sz="2050" kern="0" dirty="0">
              <a:latin typeface="Arial"/>
              <a:cs typeface="Arial"/>
            </a:endParaRPr>
          </a:p>
          <a:p>
            <a:pPr marL="12700">
              <a:spcBef>
                <a:spcPts val="114"/>
              </a:spcBef>
            </a:pPr>
            <a:endParaRPr lang="en-IN" sz="2050" kern="0" dirty="0">
              <a:latin typeface="Arial"/>
              <a:cs typeface="Arial"/>
            </a:endParaRPr>
          </a:p>
        </p:txBody>
      </p:sp>
      <p:sp>
        <p:nvSpPr>
          <p:cNvPr id="6" name="Rectangle 5"/>
          <p:cNvSpPr/>
          <p:nvPr/>
        </p:nvSpPr>
        <p:spPr>
          <a:xfrm>
            <a:off x="523875" y="1114425"/>
            <a:ext cx="9623425" cy="1295868"/>
          </a:xfrm>
          <a:prstGeom prst="rect">
            <a:avLst/>
          </a:prstGeom>
        </p:spPr>
        <p:txBody>
          <a:bodyPr wrap="square">
            <a:spAutoFit/>
          </a:bodyPr>
          <a:lstStyle/>
          <a:p>
            <a:pPr algn="just">
              <a:lnSpc>
                <a:spcPct val="150000"/>
              </a:lnSpc>
            </a:pPr>
            <a:r>
              <a:rPr lang="en-US" dirty="0"/>
              <a:t>In the "Block World“, the goal is to move blocks in a world with two locations to achieve a specific desired state or configuration.</a:t>
            </a:r>
          </a:p>
          <a:p>
            <a:pPr algn="just">
              <a:lnSpc>
                <a:spcPct val="150000"/>
              </a:lnSpc>
            </a:pP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00" y="2200275"/>
            <a:ext cx="7315200" cy="3162300"/>
          </a:xfrm>
          <a:prstGeom prst="rect">
            <a:avLst/>
          </a:prstGeom>
        </p:spPr>
      </p:pic>
      <p:sp>
        <p:nvSpPr>
          <p:cNvPr id="3" name="Date Placeholder 2"/>
          <p:cNvSpPr>
            <a:spLocks noGrp="1"/>
          </p:cNvSpPr>
          <p:nvPr>
            <p:ph type="dt" sz="half" idx="6"/>
          </p:nvPr>
        </p:nvSpPr>
        <p:spPr/>
        <p:txBody>
          <a:bodyPr/>
          <a:lstStyle/>
          <a:p>
            <a:pPr marL="12700">
              <a:lnSpc>
                <a:spcPts val="1420"/>
              </a:lnSpc>
            </a:pPr>
            <a:fld id="{5E48B7F4-78D1-4CF8-B2F8-BAB919283E37}" type="datetime4">
              <a:rPr lang="en-US" spc="-5" smtClean="0"/>
              <a:t>October 28, 2024</a:t>
            </a:fld>
            <a:endParaRPr lang="en-US" spc="-5" dirty="0"/>
          </a:p>
        </p:txBody>
      </p:sp>
      <p:sp>
        <p:nvSpPr>
          <p:cNvPr id="8" name="Slide Number Placeholder 7"/>
          <p:cNvSpPr>
            <a:spLocks noGrp="1"/>
          </p:cNvSpPr>
          <p:nvPr>
            <p:ph type="sldNum" sz="quarter" idx="7"/>
          </p:nvPr>
        </p:nvSpPr>
        <p:spPr/>
        <p:txBody>
          <a:bodyPr/>
          <a:lstStyle/>
          <a:p>
            <a:pPr marL="38100">
              <a:lnSpc>
                <a:spcPts val="1420"/>
              </a:lnSpc>
            </a:pPr>
            <a:fld id="{81D60167-4931-47E6-BA6A-407CBD079E47}" type="slidenum">
              <a:rPr lang="en-IN" spc="-5" smtClean="0"/>
              <a:t>16</a:t>
            </a:fld>
            <a:r>
              <a:rPr lang="en-IN" spc="-5"/>
              <a:t>/15</a:t>
            </a:r>
            <a:endParaRPr lang="en-IN" spc="-5" dirty="0"/>
          </a:p>
        </p:txBody>
      </p:sp>
    </p:spTree>
    <p:extLst>
      <p:ext uri="{BB962C8B-B14F-4D97-AF65-F5344CB8AC3E}">
        <p14:creationId xmlns:p14="http://schemas.microsoft.com/office/powerpoint/2010/main" val="721207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698500" y="428625"/>
            <a:ext cx="3829050" cy="340360"/>
          </a:xfrm>
          <a:prstGeom prst="rect">
            <a:avLst/>
          </a:prstGeom>
        </p:spPr>
        <p:txBody>
          <a:bodyPr vert="horz" wrap="square" lIns="0" tIns="14604" rIns="0" bIns="0" rtlCol="0">
            <a:spAutoFit/>
          </a:bodyPr>
          <a:lstStyle/>
          <a:p>
            <a:pPr marL="12700">
              <a:lnSpc>
                <a:spcPct val="100000"/>
              </a:lnSpc>
              <a:spcBef>
                <a:spcPts val="114"/>
              </a:spcBef>
            </a:pPr>
            <a:r>
              <a:rPr lang="en-IN" sz="2050" b="1" spc="5" dirty="0">
                <a:latin typeface="Arial"/>
                <a:cs typeface="Arial"/>
              </a:rPr>
              <a:t>Assignment 3</a:t>
            </a:r>
            <a:endParaRPr sz="2050" dirty="0">
              <a:latin typeface="Arial"/>
              <a:cs typeface="Arial"/>
            </a:endParaRPr>
          </a:p>
        </p:txBody>
      </p:sp>
      <p:sp>
        <p:nvSpPr>
          <p:cNvPr id="5" name="object 2"/>
          <p:cNvSpPr txBox="1">
            <a:spLocks/>
          </p:cNvSpPr>
          <p:nvPr/>
        </p:nvSpPr>
        <p:spPr>
          <a:xfrm>
            <a:off x="774700" y="1190625"/>
            <a:ext cx="9372600" cy="658513"/>
          </a:xfrm>
          <a:prstGeom prst="rect">
            <a:avLst/>
          </a:prstGeom>
        </p:spPr>
        <p:txBody>
          <a:bodyPr vert="horz" wrap="square" lIns="0" tIns="14604" rIns="0" bIns="0" rtlCol="0">
            <a:spAutoFit/>
          </a:bodyPr>
          <a:lstStyle>
            <a:lvl1pPr>
              <a:defRPr sz="4250" b="0" i="0">
                <a:solidFill>
                  <a:schemeClr val="tx1"/>
                </a:solidFill>
                <a:latin typeface="Arial MT"/>
                <a:ea typeface="+mj-ea"/>
                <a:cs typeface="Arial MT"/>
              </a:defRPr>
            </a:lvl1pPr>
          </a:lstStyle>
          <a:p>
            <a:pPr marL="12700">
              <a:spcBef>
                <a:spcPts val="114"/>
              </a:spcBef>
            </a:pPr>
            <a:endParaRPr lang="en-IN" sz="2050" kern="0" dirty="0">
              <a:latin typeface="Arial"/>
              <a:cs typeface="Arial"/>
            </a:endParaRPr>
          </a:p>
          <a:p>
            <a:pPr marL="12700">
              <a:spcBef>
                <a:spcPts val="114"/>
              </a:spcBef>
            </a:pPr>
            <a:endParaRPr lang="en-IN" sz="2050" kern="0" dirty="0">
              <a:latin typeface="Arial"/>
              <a:cs typeface="Arial"/>
            </a:endParaRPr>
          </a:p>
        </p:txBody>
      </p:sp>
      <p:sp>
        <p:nvSpPr>
          <p:cNvPr id="6" name="Rectangle 5"/>
          <p:cNvSpPr/>
          <p:nvPr/>
        </p:nvSpPr>
        <p:spPr>
          <a:xfrm>
            <a:off x="523875" y="1114425"/>
            <a:ext cx="9623425" cy="4662815"/>
          </a:xfrm>
          <a:prstGeom prst="rect">
            <a:avLst/>
          </a:prstGeom>
        </p:spPr>
        <p:txBody>
          <a:bodyPr wrap="square">
            <a:spAutoFit/>
          </a:bodyPr>
          <a:lstStyle/>
          <a:p>
            <a:pPr algn="just">
              <a:lnSpc>
                <a:spcPct val="150000"/>
              </a:lnSpc>
            </a:pPr>
            <a:r>
              <a:rPr lang="en-US" dirty="0"/>
              <a:t>He who must not be named has regained power and is terrorizing the Wizarding World. In order to destroy him Harry Potter, who is at Hogwarts, must first destroy the last two </a:t>
            </a:r>
            <a:r>
              <a:rPr lang="en-US" dirty="0" err="1"/>
              <a:t>Horcruxes</a:t>
            </a:r>
            <a:r>
              <a:rPr lang="en-US" dirty="0"/>
              <a:t>. He also needs three magical objects (The Sword of </a:t>
            </a:r>
            <a:r>
              <a:rPr lang="en-US" dirty="0" err="1"/>
              <a:t>Godric</a:t>
            </a:r>
            <a:r>
              <a:rPr lang="en-US" dirty="0"/>
              <a:t> Gryffindor, Basilisk’s fang, and The Elder Wand) in order to do so. For travelling from one location to another Harry uses his broom which lies at the room of requirements at Hogwarts. Salazar </a:t>
            </a:r>
            <a:r>
              <a:rPr lang="en-US" dirty="0" err="1"/>
              <a:t>Slytherin's</a:t>
            </a:r>
            <a:r>
              <a:rPr lang="en-US" dirty="0"/>
              <a:t> Locket is at Ministry of Magic which can be destroyed using The Sword of </a:t>
            </a:r>
            <a:r>
              <a:rPr lang="en-US" dirty="0" err="1"/>
              <a:t>Godric</a:t>
            </a:r>
            <a:r>
              <a:rPr lang="en-US" dirty="0"/>
              <a:t> Gryffindor (Hidden at Forest of Dean). The second </a:t>
            </a:r>
            <a:r>
              <a:rPr lang="en-US" dirty="0" err="1"/>
              <a:t>Horcrux</a:t>
            </a:r>
            <a:r>
              <a:rPr lang="en-US" dirty="0"/>
              <a:t>, Helga </a:t>
            </a:r>
            <a:r>
              <a:rPr lang="en-US" dirty="0" err="1"/>
              <a:t>Hufflepuff's</a:t>
            </a:r>
            <a:r>
              <a:rPr lang="en-US" dirty="0"/>
              <a:t> cup is at a </a:t>
            </a:r>
            <a:r>
              <a:rPr lang="en-US" dirty="0" err="1"/>
              <a:t>Gringott’s</a:t>
            </a:r>
            <a:r>
              <a:rPr lang="en-US" dirty="0"/>
              <a:t> vault. The cup can be destroyed with Basilisk’s fang in the Chamber of Secrets. Finally Harry must retrieve the Elder Wand from </a:t>
            </a:r>
            <a:r>
              <a:rPr lang="en-US" dirty="0" err="1"/>
              <a:t>Olivander’s</a:t>
            </a:r>
            <a:r>
              <a:rPr lang="en-US" dirty="0"/>
              <a:t> to kill the person who need not to be named at the Forbidden Forest.</a:t>
            </a:r>
          </a:p>
          <a:p>
            <a:pPr algn="just">
              <a:lnSpc>
                <a:spcPct val="150000"/>
              </a:lnSpc>
            </a:pPr>
            <a:endParaRPr lang="en-US" dirty="0"/>
          </a:p>
          <a:p>
            <a:pPr marL="342900" indent="-342900" algn="just">
              <a:lnSpc>
                <a:spcPct val="150000"/>
              </a:lnSpc>
              <a:buFont typeface="+mj-lt"/>
              <a:buAutoNum type="arabicPeriod"/>
            </a:pPr>
            <a:r>
              <a:rPr lang="en-US" dirty="0"/>
              <a:t>Model this problem in PDDL and check can Harry kill the person who need not to be named?</a:t>
            </a:r>
          </a:p>
        </p:txBody>
      </p:sp>
      <p:sp>
        <p:nvSpPr>
          <p:cNvPr id="3" name="Date Placeholder 2"/>
          <p:cNvSpPr>
            <a:spLocks noGrp="1"/>
          </p:cNvSpPr>
          <p:nvPr>
            <p:ph type="dt" sz="half" idx="6"/>
          </p:nvPr>
        </p:nvSpPr>
        <p:spPr/>
        <p:txBody>
          <a:bodyPr/>
          <a:lstStyle/>
          <a:p>
            <a:pPr marL="12700">
              <a:lnSpc>
                <a:spcPts val="1420"/>
              </a:lnSpc>
            </a:pPr>
            <a:fld id="{1275D780-6922-4D87-91A1-68ECEFA9D87F}" type="datetime4">
              <a:rPr lang="en-US" spc="-5" smtClean="0"/>
              <a:t>October 28, 2024</a:t>
            </a:fld>
            <a:endParaRPr lang="en-US" spc="-5" dirty="0"/>
          </a:p>
        </p:txBody>
      </p:sp>
      <p:sp>
        <p:nvSpPr>
          <p:cNvPr id="8" name="Slide Number Placeholder 7"/>
          <p:cNvSpPr>
            <a:spLocks noGrp="1"/>
          </p:cNvSpPr>
          <p:nvPr>
            <p:ph type="sldNum" sz="quarter" idx="7"/>
          </p:nvPr>
        </p:nvSpPr>
        <p:spPr/>
        <p:txBody>
          <a:bodyPr/>
          <a:lstStyle/>
          <a:p>
            <a:pPr marL="38100">
              <a:lnSpc>
                <a:spcPts val="1420"/>
              </a:lnSpc>
            </a:pPr>
            <a:fld id="{81D60167-4931-47E6-BA6A-407CBD079E47}" type="slidenum">
              <a:rPr lang="en-IN" spc="-5" smtClean="0"/>
              <a:t>17</a:t>
            </a:fld>
            <a:r>
              <a:rPr lang="en-IN" spc="-5"/>
              <a:t>/15</a:t>
            </a:r>
            <a:endParaRPr lang="en-IN" spc="-5" dirty="0"/>
          </a:p>
        </p:txBody>
      </p:sp>
    </p:spTree>
    <p:extLst>
      <p:ext uri="{BB962C8B-B14F-4D97-AF65-F5344CB8AC3E}">
        <p14:creationId xmlns:p14="http://schemas.microsoft.com/office/powerpoint/2010/main" val="3422154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546100" y="1343025"/>
            <a:ext cx="9677400" cy="3169456"/>
          </a:xfrm>
          <a:prstGeom prst="rect">
            <a:avLst/>
          </a:prstGeom>
        </p:spPr>
        <p:txBody>
          <a:bodyPr vert="horz" wrap="square" lIns="0" tIns="14604" rIns="0" bIns="0" rtlCol="0">
            <a:spAutoFit/>
          </a:bodyPr>
          <a:lstStyle/>
          <a:p>
            <a:pPr marL="12700">
              <a:lnSpc>
                <a:spcPct val="100000"/>
              </a:lnSpc>
              <a:spcBef>
                <a:spcPts val="114"/>
              </a:spcBef>
            </a:pPr>
            <a:r>
              <a:rPr lang="en-US" sz="2050" b="1" spc="5" dirty="0">
                <a:latin typeface="Arial"/>
                <a:cs typeface="Arial"/>
              </a:rPr>
              <a:t>Online Editor and Solver : </a:t>
            </a:r>
            <a:r>
              <a:rPr lang="en-US" sz="2050" b="1" spc="5" dirty="0">
                <a:latin typeface="Arial"/>
                <a:cs typeface="Arial"/>
                <a:hlinkClick r:id="rId2"/>
              </a:rPr>
              <a:t>http://planning.domains/</a:t>
            </a:r>
            <a:r>
              <a:rPr lang="en-US" sz="2050" b="1" spc="5" dirty="0">
                <a:latin typeface="Arial"/>
                <a:cs typeface="Arial"/>
              </a:rPr>
              <a:t> </a:t>
            </a:r>
            <a:br>
              <a:rPr lang="en-US" sz="2050" b="1" spc="5" dirty="0">
                <a:latin typeface="Arial"/>
                <a:cs typeface="Arial"/>
              </a:rPr>
            </a:br>
            <a:br>
              <a:rPr lang="en-US" sz="2050" b="1" spc="5" dirty="0">
                <a:latin typeface="Arial"/>
                <a:cs typeface="Arial"/>
              </a:rPr>
            </a:br>
            <a:r>
              <a:rPr lang="en-US" sz="2050" b="1" spc="5" dirty="0">
                <a:latin typeface="Arial"/>
                <a:cs typeface="Arial"/>
              </a:rPr>
              <a:t>Online PDDL editor: </a:t>
            </a:r>
            <a:r>
              <a:rPr lang="en-US" sz="2050" b="1" spc="5" dirty="0">
                <a:latin typeface="Arial"/>
                <a:cs typeface="Arial"/>
                <a:hlinkClick r:id="rId3"/>
              </a:rPr>
              <a:t>http://editor.planning.domains</a:t>
            </a:r>
            <a:r>
              <a:rPr lang="en-US" sz="2050" b="1" spc="5" dirty="0">
                <a:latin typeface="Arial"/>
                <a:cs typeface="Arial"/>
              </a:rPr>
              <a:t>  (may not always open)</a:t>
            </a:r>
            <a:br>
              <a:rPr lang="en-US" sz="2050" b="1" spc="5" dirty="0">
                <a:latin typeface="Arial"/>
                <a:cs typeface="Arial"/>
              </a:rPr>
            </a:br>
            <a:br>
              <a:rPr lang="en-US" sz="2050" b="1" spc="5" dirty="0">
                <a:latin typeface="Arial"/>
                <a:cs typeface="Arial"/>
              </a:rPr>
            </a:br>
            <a:r>
              <a:rPr lang="en-US" sz="2050" b="1" spc="5" dirty="0">
                <a:latin typeface="Arial"/>
                <a:cs typeface="Arial"/>
              </a:rPr>
              <a:t>Also plugin can be installed with vs code. Follow the below steps:</a:t>
            </a:r>
            <a:br>
              <a:rPr lang="en-US" sz="2050" b="1" spc="5" dirty="0">
                <a:latin typeface="Arial"/>
                <a:cs typeface="Arial"/>
              </a:rPr>
            </a:br>
            <a:br>
              <a:rPr lang="en-US" sz="2050" b="1" spc="5" dirty="0">
                <a:latin typeface="Arial"/>
                <a:cs typeface="Arial"/>
              </a:rPr>
            </a:br>
            <a:r>
              <a:rPr lang="en-US" sz="2050" b="1" spc="5" dirty="0">
                <a:latin typeface="Arial"/>
                <a:cs typeface="Arial"/>
              </a:rPr>
              <a:t>  - Download and Set up VS Code </a:t>
            </a:r>
            <a:r>
              <a:rPr lang="en-US" sz="2050" b="1" spc="5" dirty="0">
                <a:latin typeface="Arial"/>
                <a:cs typeface="Arial"/>
                <a:hlinkClick r:id="rId4"/>
              </a:rPr>
              <a:t>https://code.visualstudio.com/download</a:t>
            </a:r>
            <a:br>
              <a:rPr lang="en-US" sz="2050" b="1" spc="5" dirty="0">
                <a:latin typeface="Arial"/>
                <a:cs typeface="Arial"/>
              </a:rPr>
            </a:br>
            <a:r>
              <a:rPr lang="en-US" sz="2050" b="1" spc="5" dirty="0">
                <a:latin typeface="Arial"/>
                <a:cs typeface="Arial"/>
              </a:rPr>
              <a:t>  - Go to Extensions Search for PDDL Install</a:t>
            </a:r>
            <a:br>
              <a:rPr lang="en-IN" sz="2050" b="1" spc="5" dirty="0">
                <a:latin typeface="Arial"/>
                <a:cs typeface="Arial"/>
              </a:rPr>
            </a:br>
            <a:br>
              <a:rPr lang="en-IN" sz="2050" b="1" spc="5" dirty="0">
                <a:latin typeface="Arial"/>
                <a:cs typeface="Arial"/>
              </a:rPr>
            </a:br>
            <a:r>
              <a:rPr lang="en-IN" sz="2050" b="1" spc="5" dirty="0">
                <a:latin typeface="Arial"/>
                <a:cs typeface="Arial"/>
              </a:rPr>
              <a:t>For ready reference - </a:t>
            </a:r>
            <a:r>
              <a:rPr lang="en-IN" sz="2050" b="1" spc="5" dirty="0">
                <a:latin typeface="Arial"/>
                <a:cs typeface="Arial"/>
                <a:hlinkClick r:id="rId5"/>
              </a:rPr>
              <a:t>https://planning.wiki/ref/pddl/domain</a:t>
            </a:r>
            <a:r>
              <a:rPr lang="en-IN" sz="2050" b="1" spc="5" dirty="0">
                <a:latin typeface="Arial"/>
                <a:cs typeface="Arial"/>
              </a:rPr>
              <a:t> </a:t>
            </a:r>
            <a:endParaRPr sz="2050" dirty="0">
              <a:latin typeface="Arial"/>
              <a:cs typeface="Arial"/>
            </a:endParaRPr>
          </a:p>
        </p:txBody>
      </p:sp>
      <p:sp>
        <p:nvSpPr>
          <p:cNvPr id="5" name="Date Placeholder 4"/>
          <p:cNvSpPr>
            <a:spLocks noGrp="1"/>
          </p:cNvSpPr>
          <p:nvPr>
            <p:ph type="dt" sz="half" idx="6"/>
          </p:nvPr>
        </p:nvSpPr>
        <p:spPr/>
        <p:txBody>
          <a:bodyPr/>
          <a:lstStyle/>
          <a:p>
            <a:pPr marL="12700">
              <a:lnSpc>
                <a:spcPts val="1420"/>
              </a:lnSpc>
            </a:pPr>
            <a:fld id="{CB11E737-DC4E-4D8B-BEEC-504368F8DEC9}" type="datetime4">
              <a:rPr lang="en-US" spc="-5" smtClean="0"/>
              <a:t>October 28, 2024</a:t>
            </a:fld>
            <a:endParaRPr lang="en-US" spc="-5" dirty="0"/>
          </a:p>
        </p:txBody>
      </p:sp>
      <p:sp>
        <p:nvSpPr>
          <p:cNvPr id="7" name="Slide Number Placeholder 6"/>
          <p:cNvSpPr>
            <a:spLocks noGrp="1"/>
          </p:cNvSpPr>
          <p:nvPr>
            <p:ph type="sldNum" sz="quarter" idx="7"/>
          </p:nvPr>
        </p:nvSpPr>
        <p:spPr/>
        <p:txBody>
          <a:bodyPr/>
          <a:lstStyle/>
          <a:p>
            <a:pPr marL="38100">
              <a:lnSpc>
                <a:spcPts val="1420"/>
              </a:lnSpc>
            </a:pPr>
            <a:fld id="{81D60167-4931-47E6-BA6A-407CBD079E47}" type="slidenum">
              <a:rPr lang="en-IN" spc="-5" smtClean="0"/>
              <a:t>2</a:t>
            </a:fld>
            <a:r>
              <a:rPr lang="en-IN" spc="-5"/>
              <a:t>/15</a:t>
            </a:r>
            <a:endParaRPr lang="en-IN" spc="-5" dirty="0"/>
          </a:p>
        </p:txBody>
      </p:sp>
    </p:spTree>
    <p:extLst>
      <p:ext uri="{BB962C8B-B14F-4D97-AF65-F5344CB8AC3E}">
        <p14:creationId xmlns:p14="http://schemas.microsoft.com/office/powerpoint/2010/main" val="273426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92929" y="1197635"/>
            <a:ext cx="1906270" cy="340360"/>
          </a:xfrm>
          <a:prstGeom prst="rect">
            <a:avLst/>
          </a:prstGeom>
        </p:spPr>
        <p:txBody>
          <a:bodyPr vert="horz" wrap="square" lIns="0" tIns="14604" rIns="0" bIns="0" rtlCol="0">
            <a:spAutoFit/>
          </a:bodyPr>
          <a:lstStyle/>
          <a:p>
            <a:pPr marL="12700">
              <a:lnSpc>
                <a:spcPct val="100000"/>
              </a:lnSpc>
              <a:spcBef>
                <a:spcPts val="114"/>
              </a:spcBef>
            </a:pPr>
            <a:r>
              <a:rPr sz="2050" b="1" spc="5" dirty="0">
                <a:latin typeface="Arial"/>
                <a:cs typeface="Arial"/>
              </a:rPr>
              <a:t>What</a:t>
            </a:r>
            <a:r>
              <a:rPr sz="2050" b="1" spc="-35" dirty="0">
                <a:latin typeface="Arial"/>
                <a:cs typeface="Arial"/>
              </a:rPr>
              <a:t> </a:t>
            </a:r>
            <a:r>
              <a:rPr sz="2050" b="1" spc="5" dirty="0">
                <a:latin typeface="Arial"/>
                <a:cs typeface="Arial"/>
              </a:rPr>
              <a:t>is</a:t>
            </a:r>
            <a:r>
              <a:rPr sz="2050" b="1" spc="-35" dirty="0">
                <a:latin typeface="Arial"/>
                <a:cs typeface="Arial"/>
              </a:rPr>
              <a:t> </a:t>
            </a:r>
            <a:r>
              <a:rPr sz="2050" b="1" spc="10" dirty="0">
                <a:latin typeface="Arial"/>
                <a:cs typeface="Arial"/>
              </a:rPr>
              <a:t>PDDL?</a:t>
            </a:r>
            <a:endParaRPr sz="2050">
              <a:latin typeface="Arial"/>
              <a:cs typeface="Arial"/>
            </a:endParaRPr>
          </a:p>
        </p:txBody>
      </p:sp>
      <p:sp>
        <p:nvSpPr>
          <p:cNvPr id="3" name="object 3"/>
          <p:cNvSpPr txBox="1"/>
          <p:nvPr/>
        </p:nvSpPr>
        <p:spPr>
          <a:xfrm>
            <a:off x="901700" y="2290051"/>
            <a:ext cx="8044180" cy="3670236"/>
          </a:xfrm>
          <a:prstGeom prst="rect">
            <a:avLst/>
          </a:prstGeom>
        </p:spPr>
        <p:txBody>
          <a:bodyPr vert="horz" wrap="square" lIns="0" tIns="15240" rIns="0" bIns="0" rtlCol="0">
            <a:spAutoFit/>
          </a:bodyPr>
          <a:lstStyle/>
          <a:p>
            <a:pPr marL="12700">
              <a:lnSpc>
                <a:spcPct val="100000"/>
              </a:lnSpc>
              <a:spcBef>
                <a:spcPts val="120"/>
              </a:spcBef>
            </a:pPr>
            <a:r>
              <a:rPr sz="1700" spc="10" dirty="0">
                <a:latin typeface="Arial MT"/>
                <a:cs typeface="Arial MT"/>
              </a:rPr>
              <a:t>PDDL</a:t>
            </a:r>
            <a:r>
              <a:rPr sz="1700" dirty="0">
                <a:latin typeface="Arial MT"/>
                <a:cs typeface="Arial MT"/>
              </a:rPr>
              <a:t> </a:t>
            </a:r>
            <a:r>
              <a:rPr sz="1700" spc="10" dirty="0">
                <a:latin typeface="Arial MT"/>
                <a:cs typeface="Arial MT"/>
              </a:rPr>
              <a:t>=</a:t>
            </a:r>
            <a:r>
              <a:rPr sz="1700" spc="5" dirty="0">
                <a:latin typeface="Arial MT"/>
                <a:cs typeface="Arial MT"/>
              </a:rPr>
              <a:t> </a:t>
            </a:r>
            <a:r>
              <a:rPr sz="1700" b="1" u="sng" spc="10" dirty="0">
                <a:latin typeface="Arial MT"/>
                <a:cs typeface="Arial MT"/>
              </a:rPr>
              <a:t>P</a:t>
            </a:r>
            <a:r>
              <a:rPr sz="1700" spc="10" dirty="0">
                <a:latin typeface="Arial MT"/>
                <a:cs typeface="Arial MT"/>
              </a:rPr>
              <a:t>lanning</a:t>
            </a:r>
            <a:r>
              <a:rPr sz="1700" spc="5" dirty="0">
                <a:latin typeface="Arial MT"/>
                <a:cs typeface="Arial MT"/>
              </a:rPr>
              <a:t> </a:t>
            </a:r>
            <a:r>
              <a:rPr sz="1700" b="1" u="sng" spc="10" dirty="0">
                <a:latin typeface="Arial MT"/>
                <a:cs typeface="Arial MT"/>
              </a:rPr>
              <a:t>D</a:t>
            </a:r>
            <a:r>
              <a:rPr sz="1700" spc="10" dirty="0">
                <a:latin typeface="Arial MT"/>
                <a:cs typeface="Arial MT"/>
              </a:rPr>
              <a:t>omain</a:t>
            </a:r>
            <a:r>
              <a:rPr sz="1700" spc="5" dirty="0">
                <a:latin typeface="Arial MT"/>
                <a:cs typeface="Arial MT"/>
              </a:rPr>
              <a:t> </a:t>
            </a:r>
            <a:r>
              <a:rPr sz="1700" b="1" u="sng" spc="5" dirty="0">
                <a:latin typeface="Arial MT"/>
                <a:cs typeface="Arial MT"/>
              </a:rPr>
              <a:t>D</a:t>
            </a:r>
            <a:r>
              <a:rPr sz="1700" spc="5" dirty="0">
                <a:latin typeface="Arial MT"/>
                <a:cs typeface="Arial MT"/>
              </a:rPr>
              <a:t>efinition</a:t>
            </a:r>
            <a:r>
              <a:rPr sz="1700" dirty="0">
                <a:latin typeface="Arial MT"/>
                <a:cs typeface="Arial MT"/>
              </a:rPr>
              <a:t> </a:t>
            </a:r>
            <a:r>
              <a:rPr sz="1700" b="1" u="sng" spc="10" dirty="0">
                <a:latin typeface="Arial MT"/>
                <a:cs typeface="Arial MT"/>
              </a:rPr>
              <a:t>L</a:t>
            </a:r>
            <a:r>
              <a:rPr sz="1700" spc="10" dirty="0">
                <a:latin typeface="Arial MT"/>
                <a:cs typeface="Arial MT"/>
              </a:rPr>
              <a:t>anguage</a:t>
            </a:r>
            <a:endParaRPr sz="1700" dirty="0">
              <a:latin typeface="Arial MT"/>
              <a:cs typeface="Arial MT"/>
            </a:endParaRPr>
          </a:p>
          <a:p>
            <a:pPr>
              <a:lnSpc>
                <a:spcPct val="100000"/>
              </a:lnSpc>
              <a:spcBef>
                <a:spcPts val="45"/>
              </a:spcBef>
            </a:pPr>
            <a:endParaRPr sz="1650" dirty="0">
              <a:latin typeface="Arial MT"/>
              <a:cs typeface="Arial MT"/>
            </a:endParaRPr>
          </a:p>
          <a:p>
            <a:pPr marL="12700">
              <a:lnSpc>
                <a:spcPct val="100000"/>
              </a:lnSpc>
              <a:spcBef>
                <a:spcPts val="5"/>
              </a:spcBef>
            </a:pPr>
            <a:r>
              <a:rPr sz="1700" i="1" spc="975" dirty="0">
                <a:latin typeface="Arial"/>
                <a:cs typeface="Arial"/>
              </a:rPr>
              <a:t>~</a:t>
            </a:r>
            <a:r>
              <a:rPr sz="1700" i="1" dirty="0">
                <a:latin typeface="Arial"/>
                <a:cs typeface="Arial"/>
              </a:rPr>
              <a:t> </a:t>
            </a:r>
            <a:r>
              <a:rPr sz="1700" spc="10" dirty="0">
                <a:latin typeface="Arial MT"/>
                <a:cs typeface="Arial MT"/>
              </a:rPr>
              <a:t>standard</a:t>
            </a:r>
            <a:r>
              <a:rPr sz="1700" dirty="0">
                <a:latin typeface="Arial MT"/>
                <a:cs typeface="Arial MT"/>
              </a:rPr>
              <a:t> </a:t>
            </a:r>
            <a:r>
              <a:rPr sz="1700" spc="10" dirty="0">
                <a:latin typeface="Arial MT"/>
                <a:cs typeface="Arial MT"/>
              </a:rPr>
              <a:t>encoding</a:t>
            </a:r>
            <a:r>
              <a:rPr sz="1700" dirty="0">
                <a:latin typeface="Arial MT"/>
                <a:cs typeface="Arial MT"/>
              </a:rPr>
              <a:t> </a:t>
            </a:r>
            <a:r>
              <a:rPr sz="1700" spc="10" dirty="0">
                <a:latin typeface="Arial MT"/>
                <a:cs typeface="Arial MT"/>
              </a:rPr>
              <a:t>language</a:t>
            </a:r>
            <a:r>
              <a:rPr sz="1700" dirty="0">
                <a:latin typeface="Arial MT"/>
                <a:cs typeface="Arial MT"/>
              </a:rPr>
              <a:t> </a:t>
            </a:r>
            <a:r>
              <a:rPr sz="1700" spc="-10" dirty="0">
                <a:latin typeface="Arial MT"/>
                <a:cs typeface="Arial MT"/>
              </a:rPr>
              <a:t>for</a:t>
            </a:r>
            <a:r>
              <a:rPr sz="1700" dirty="0">
                <a:latin typeface="Arial MT"/>
                <a:cs typeface="Arial MT"/>
              </a:rPr>
              <a:t> </a:t>
            </a:r>
            <a:r>
              <a:rPr sz="1700" spc="5" dirty="0">
                <a:latin typeface="Arial MT"/>
                <a:cs typeface="Arial MT"/>
              </a:rPr>
              <a:t>“classical” </a:t>
            </a:r>
            <a:r>
              <a:rPr sz="1700" spc="10" dirty="0">
                <a:latin typeface="Arial MT"/>
                <a:cs typeface="Arial MT"/>
              </a:rPr>
              <a:t>planning</a:t>
            </a:r>
            <a:r>
              <a:rPr sz="1700" dirty="0">
                <a:latin typeface="Arial MT"/>
                <a:cs typeface="Arial MT"/>
              </a:rPr>
              <a:t> </a:t>
            </a:r>
            <a:r>
              <a:rPr sz="1700" spc="10" dirty="0">
                <a:latin typeface="Arial MT"/>
                <a:cs typeface="Arial MT"/>
              </a:rPr>
              <a:t>tasks</a:t>
            </a:r>
            <a:endParaRPr sz="1700" dirty="0">
              <a:latin typeface="Arial MT"/>
              <a:cs typeface="Arial MT"/>
            </a:endParaRPr>
          </a:p>
          <a:p>
            <a:pPr>
              <a:lnSpc>
                <a:spcPct val="100000"/>
              </a:lnSpc>
            </a:pPr>
            <a:endParaRPr sz="1900" dirty="0">
              <a:latin typeface="Arial MT"/>
              <a:cs typeface="Arial MT"/>
            </a:endParaRPr>
          </a:p>
          <a:p>
            <a:pPr>
              <a:lnSpc>
                <a:spcPct val="100000"/>
              </a:lnSpc>
              <a:spcBef>
                <a:spcPts val="5"/>
              </a:spcBef>
            </a:pPr>
            <a:endParaRPr sz="2250" dirty="0">
              <a:latin typeface="Arial MT"/>
              <a:cs typeface="Arial MT"/>
            </a:endParaRPr>
          </a:p>
          <a:p>
            <a:pPr marL="12700">
              <a:lnSpc>
                <a:spcPct val="100000"/>
              </a:lnSpc>
            </a:pPr>
            <a:r>
              <a:rPr sz="1700" spc="10" dirty="0">
                <a:latin typeface="Arial MT"/>
                <a:cs typeface="Arial MT"/>
              </a:rPr>
              <a:t>Components</a:t>
            </a:r>
            <a:r>
              <a:rPr sz="1700" dirty="0">
                <a:latin typeface="Arial MT"/>
                <a:cs typeface="Arial MT"/>
              </a:rPr>
              <a:t> </a:t>
            </a:r>
            <a:r>
              <a:rPr sz="1700" spc="5" dirty="0">
                <a:latin typeface="Arial MT"/>
                <a:cs typeface="Arial MT"/>
              </a:rPr>
              <a:t>of</a:t>
            </a:r>
            <a:r>
              <a:rPr sz="1700" dirty="0">
                <a:latin typeface="Arial MT"/>
                <a:cs typeface="Arial MT"/>
              </a:rPr>
              <a:t> </a:t>
            </a:r>
            <a:r>
              <a:rPr sz="1700" spc="10" dirty="0">
                <a:latin typeface="Arial MT"/>
                <a:cs typeface="Arial MT"/>
              </a:rPr>
              <a:t>a</a:t>
            </a:r>
            <a:r>
              <a:rPr sz="1700" dirty="0">
                <a:latin typeface="Arial MT"/>
                <a:cs typeface="Arial MT"/>
              </a:rPr>
              <a:t> </a:t>
            </a:r>
            <a:r>
              <a:rPr sz="1700" spc="10" dirty="0">
                <a:latin typeface="Arial MT"/>
                <a:cs typeface="Arial MT"/>
              </a:rPr>
              <a:t>PDDL</a:t>
            </a:r>
            <a:r>
              <a:rPr sz="1700" dirty="0">
                <a:latin typeface="Arial MT"/>
                <a:cs typeface="Arial MT"/>
              </a:rPr>
              <a:t> </a:t>
            </a:r>
            <a:r>
              <a:rPr sz="1700" spc="10" dirty="0">
                <a:latin typeface="Arial MT"/>
                <a:cs typeface="Arial MT"/>
              </a:rPr>
              <a:t>planning</a:t>
            </a:r>
            <a:r>
              <a:rPr sz="1700" dirty="0">
                <a:latin typeface="Arial MT"/>
                <a:cs typeface="Arial MT"/>
              </a:rPr>
              <a:t> </a:t>
            </a:r>
            <a:r>
              <a:rPr sz="1700" spc="5" dirty="0">
                <a:latin typeface="Arial MT"/>
                <a:cs typeface="Arial MT"/>
              </a:rPr>
              <a:t>task:</a:t>
            </a:r>
            <a:endParaRPr sz="1700" dirty="0">
              <a:latin typeface="Arial MT"/>
              <a:cs typeface="Arial MT"/>
            </a:endParaRPr>
          </a:p>
          <a:p>
            <a:pPr>
              <a:lnSpc>
                <a:spcPct val="100000"/>
              </a:lnSpc>
              <a:spcBef>
                <a:spcPts val="40"/>
              </a:spcBef>
            </a:pPr>
            <a:endParaRPr sz="2350" dirty="0">
              <a:latin typeface="Arial MT"/>
              <a:cs typeface="Arial MT"/>
            </a:endParaRPr>
          </a:p>
          <a:p>
            <a:pPr marL="328930" indent="-255904">
              <a:lnSpc>
                <a:spcPct val="100000"/>
              </a:lnSpc>
              <a:buClr>
                <a:srgbClr val="000000"/>
              </a:buClr>
              <a:buFont typeface="Arial"/>
              <a:buChar char="•"/>
              <a:tabLst>
                <a:tab pos="329565" algn="l"/>
              </a:tabLst>
            </a:pPr>
            <a:r>
              <a:rPr sz="1700" b="1" spc="10" dirty="0">
                <a:solidFill>
                  <a:srgbClr val="0000FF"/>
                </a:solidFill>
                <a:latin typeface="Arial"/>
                <a:cs typeface="Arial"/>
              </a:rPr>
              <a:t>Objects:</a:t>
            </a:r>
            <a:r>
              <a:rPr sz="1700" b="1" spc="114" dirty="0">
                <a:solidFill>
                  <a:srgbClr val="0000FF"/>
                </a:solidFill>
                <a:latin typeface="Arial"/>
                <a:cs typeface="Arial"/>
              </a:rPr>
              <a:t> </a:t>
            </a:r>
            <a:r>
              <a:rPr sz="1700" spc="10" dirty="0">
                <a:latin typeface="Arial MT"/>
                <a:cs typeface="Arial MT"/>
              </a:rPr>
              <a:t>Things</a:t>
            </a:r>
            <a:r>
              <a:rPr sz="1700" spc="5" dirty="0">
                <a:latin typeface="Arial MT"/>
                <a:cs typeface="Arial MT"/>
              </a:rPr>
              <a:t> in</a:t>
            </a:r>
            <a:r>
              <a:rPr sz="1700" dirty="0">
                <a:latin typeface="Arial MT"/>
                <a:cs typeface="Arial MT"/>
              </a:rPr>
              <a:t> </a:t>
            </a:r>
            <a:r>
              <a:rPr sz="1700" spc="10" dirty="0">
                <a:latin typeface="Arial MT"/>
                <a:cs typeface="Arial MT"/>
              </a:rPr>
              <a:t>the</a:t>
            </a:r>
            <a:r>
              <a:rPr sz="1700" spc="5" dirty="0">
                <a:latin typeface="Arial MT"/>
                <a:cs typeface="Arial MT"/>
              </a:rPr>
              <a:t> </a:t>
            </a:r>
            <a:r>
              <a:rPr sz="1700" spc="10" dirty="0">
                <a:latin typeface="Arial MT"/>
                <a:cs typeface="Arial MT"/>
              </a:rPr>
              <a:t>world</a:t>
            </a:r>
            <a:r>
              <a:rPr sz="1700" dirty="0">
                <a:latin typeface="Arial MT"/>
                <a:cs typeface="Arial MT"/>
              </a:rPr>
              <a:t> </a:t>
            </a:r>
            <a:r>
              <a:rPr sz="1700" spc="5" dirty="0">
                <a:latin typeface="Arial MT"/>
                <a:cs typeface="Arial MT"/>
              </a:rPr>
              <a:t>that interest </a:t>
            </a:r>
            <a:r>
              <a:rPr sz="1700" spc="-5" dirty="0">
                <a:latin typeface="Arial MT"/>
                <a:cs typeface="Arial MT"/>
              </a:rPr>
              <a:t>us.</a:t>
            </a:r>
            <a:endParaRPr sz="1700" dirty="0">
              <a:latin typeface="Arial MT"/>
              <a:cs typeface="Arial MT"/>
            </a:endParaRPr>
          </a:p>
          <a:p>
            <a:pPr marL="328930" indent="-255904">
              <a:lnSpc>
                <a:spcPct val="100000"/>
              </a:lnSpc>
              <a:spcBef>
                <a:spcPts val="550"/>
              </a:spcBef>
              <a:buClr>
                <a:srgbClr val="000000"/>
              </a:buClr>
              <a:buFont typeface="Arial"/>
              <a:buChar char="•"/>
              <a:tabLst>
                <a:tab pos="329565" algn="l"/>
              </a:tabLst>
            </a:pPr>
            <a:r>
              <a:rPr sz="1700" b="1" spc="10" dirty="0">
                <a:solidFill>
                  <a:srgbClr val="0000FF"/>
                </a:solidFill>
                <a:latin typeface="Arial"/>
                <a:cs typeface="Arial"/>
              </a:rPr>
              <a:t>Predicates:</a:t>
            </a:r>
            <a:r>
              <a:rPr sz="1700" b="1" spc="120" dirty="0">
                <a:solidFill>
                  <a:srgbClr val="0000FF"/>
                </a:solidFill>
                <a:latin typeface="Arial"/>
                <a:cs typeface="Arial"/>
              </a:rPr>
              <a:t> </a:t>
            </a:r>
            <a:r>
              <a:rPr sz="1700" spc="15" dirty="0">
                <a:latin typeface="Arial MT"/>
                <a:cs typeface="Arial MT"/>
              </a:rPr>
              <a:t>Properties</a:t>
            </a:r>
            <a:r>
              <a:rPr sz="1700" spc="10" dirty="0">
                <a:latin typeface="Arial MT"/>
                <a:cs typeface="Arial MT"/>
              </a:rPr>
              <a:t> </a:t>
            </a:r>
            <a:r>
              <a:rPr sz="1700" spc="5" dirty="0">
                <a:latin typeface="Arial MT"/>
                <a:cs typeface="Arial MT"/>
              </a:rPr>
              <a:t>of</a:t>
            </a:r>
            <a:r>
              <a:rPr sz="1700" spc="10" dirty="0">
                <a:latin typeface="Arial MT"/>
                <a:cs typeface="Arial MT"/>
              </a:rPr>
              <a:t> </a:t>
            </a:r>
            <a:r>
              <a:rPr sz="1700" spc="5" dirty="0">
                <a:latin typeface="Arial MT"/>
                <a:cs typeface="Arial MT"/>
              </a:rPr>
              <a:t>objects</a:t>
            </a:r>
            <a:r>
              <a:rPr sz="1700" spc="10" dirty="0">
                <a:latin typeface="Arial MT"/>
                <a:cs typeface="Arial MT"/>
              </a:rPr>
              <a:t> </a:t>
            </a:r>
            <a:r>
              <a:rPr sz="1700" spc="5" dirty="0">
                <a:latin typeface="Arial MT"/>
                <a:cs typeface="Arial MT"/>
              </a:rPr>
              <a:t>that</a:t>
            </a:r>
            <a:r>
              <a:rPr sz="1700" spc="15" dirty="0">
                <a:latin typeface="Arial MT"/>
                <a:cs typeface="Arial MT"/>
              </a:rPr>
              <a:t> </a:t>
            </a:r>
            <a:r>
              <a:rPr sz="1700" dirty="0">
                <a:latin typeface="Arial MT"/>
                <a:cs typeface="Arial MT"/>
              </a:rPr>
              <a:t>we</a:t>
            </a:r>
            <a:r>
              <a:rPr sz="1700" spc="10" dirty="0">
                <a:latin typeface="Arial MT"/>
                <a:cs typeface="Arial MT"/>
              </a:rPr>
              <a:t> are </a:t>
            </a:r>
            <a:r>
              <a:rPr sz="1700" spc="5" dirty="0">
                <a:latin typeface="Arial MT"/>
                <a:cs typeface="Arial MT"/>
              </a:rPr>
              <a:t>interested</a:t>
            </a:r>
            <a:r>
              <a:rPr sz="1700" spc="10" dirty="0">
                <a:latin typeface="Arial MT"/>
                <a:cs typeface="Arial MT"/>
              </a:rPr>
              <a:t> </a:t>
            </a:r>
            <a:r>
              <a:rPr sz="1700" spc="5" dirty="0">
                <a:latin typeface="Arial MT"/>
                <a:cs typeface="Arial MT"/>
              </a:rPr>
              <a:t>in;</a:t>
            </a:r>
            <a:r>
              <a:rPr sz="1700" spc="10" dirty="0">
                <a:latin typeface="Arial MT"/>
                <a:cs typeface="Arial MT"/>
              </a:rPr>
              <a:t> can be</a:t>
            </a:r>
            <a:r>
              <a:rPr sz="1700" spc="5" dirty="0">
                <a:latin typeface="Arial MT"/>
                <a:cs typeface="Arial MT"/>
              </a:rPr>
              <a:t> </a:t>
            </a:r>
            <a:r>
              <a:rPr sz="1700" i="1" spc="15" dirty="0">
                <a:latin typeface="Arial"/>
                <a:cs typeface="Arial"/>
              </a:rPr>
              <a:t>true</a:t>
            </a:r>
            <a:r>
              <a:rPr sz="1700" i="1" spc="50" dirty="0">
                <a:latin typeface="Arial"/>
                <a:cs typeface="Arial"/>
              </a:rPr>
              <a:t> </a:t>
            </a:r>
            <a:r>
              <a:rPr sz="1700" spc="5" dirty="0">
                <a:latin typeface="Arial MT"/>
                <a:cs typeface="Arial MT"/>
              </a:rPr>
              <a:t>or</a:t>
            </a:r>
            <a:r>
              <a:rPr sz="1700" spc="10" dirty="0">
                <a:latin typeface="Arial MT"/>
                <a:cs typeface="Arial MT"/>
              </a:rPr>
              <a:t> </a:t>
            </a:r>
            <a:r>
              <a:rPr sz="1700" i="1" spc="-5" dirty="0">
                <a:latin typeface="Arial"/>
                <a:cs typeface="Arial"/>
              </a:rPr>
              <a:t>false</a:t>
            </a:r>
            <a:r>
              <a:rPr sz="1700" spc="-5" dirty="0">
                <a:latin typeface="Arial MT"/>
                <a:cs typeface="Arial MT"/>
              </a:rPr>
              <a:t>.</a:t>
            </a:r>
            <a:endParaRPr sz="1700" dirty="0">
              <a:latin typeface="Arial MT"/>
              <a:cs typeface="Arial MT"/>
            </a:endParaRPr>
          </a:p>
          <a:p>
            <a:pPr marL="328930" indent="-255904">
              <a:lnSpc>
                <a:spcPct val="100000"/>
              </a:lnSpc>
              <a:spcBef>
                <a:spcPts val="550"/>
              </a:spcBef>
              <a:buClr>
                <a:srgbClr val="000000"/>
              </a:buClr>
              <a:buFont typeface="Arial"/>
              <a:buChar char="•"/>
              <a:tabLst>
                <a:tab pos="329565" algn="l"/>
              </a:tabLst>
            </a:pPr>
            <a:r>
              <a:rPr sz="1700" b="1" spc="5" dirty="0">
                <a:solidFill>
                  <a:srgbClr val="0000FF"/>
                </a:solidFill>
                <a:latin typeface="Arial"/>
                <a:cs typeface="Arial"/>
              </a:rPr>
              <a:t>Initial state:</a:t>
            </a:r>
            <a:r>
              <a:rPr sz="1700" b="1" spc="125" dirty="0">
                <a:solidFill>
                  <a:srgbClr val="0000FF"/>
                </a:solidFill>
                <a:latin typeface="Arial"/>
                <a:cs typeface="Arial"/>
              </a:rPr>
              <a:t> </a:t>
            </a:r>
            <a:r>
              <a:rPr sz="1700" spc="10" dirty="0">
                <a:latin typeface="Arial MT"/>
                <a:cs typeface="Arial MT"/>
              </a:rPr>
              <a:t>The</a:t>
            </a:r>
            <a:r>
              <a:rPr sz="1700" spc="5" dirty="0">
                <a:latin typeface="Arial MT"/>
                <a:cs typeface="Arial MT"/>
              </a:rPr>
              <a:t> state</a:t>
            </a:r>
            <a:r>
              <a:rPr sz="1700" spc="10" dirty="0">
                <a:latin typeface="Arial MT"/>
                <a:cs typeface="Arial MT"/>
              </a:rPr>
              <a:t> </a:t>
            </a:r>
            <a:r>
              <a:rPr sz="1700" spc="5" dirty="0">
                <a:latin typeface="Arial MT"/>
                <a:cs typeface="Arial MT"/>
              </a:rPr>
              <a:t>of </a:t>
            </a:r>
            <a:r>
              <a:rPr sz="1700" spc="10" dirty="0">
                <a:latin typeface="Arial MT"/>
                <a:cs typeface="Arial MT"/>
              </a:rPr>
              <a:t>the world</a:t>
            </a:r>
            <a:r>
              <a:rPr sz="1700" spc="5" dirty="0">
                <a:latin typeface="Arial MT"/>
                <a:cs typeface="Arial MT"/>
              </a:rPr>
              <a:t> that</a:t>
            </a:r>
            <a:r>
              <a:rPr sz="1700" spc="10" dirty="0">
                <a:latin typeface="Arial MT"/>
                <a:cs typeface="Arial MT"/>
              </a:rPr>
              <a:t> </a:t>
            </a:r>
            <a:r>
              <a:rPr sz="1700" dirty="0">
                <a:latin typeface="Arial MT"/>
                <a:cs typeface="Arial MT"/>
              </a:rPr>
              <a:t>we</a:t>
            </a:r>
            <a:r>
              <a:rPr sz="1700" spc="5" dirty="0">
                <a:latin typeface="Arial MT"/>
                <a:cs typeface="Arial MT"/>
              </a:rPr>
              <a:t> </a:t>
            </a:r>
            <a:r>
              <a:rPr sz="1700" spc="20" dirty="0">
                <a:latin typeface="Arial MT"/>
                <a:cs typeface="Arial MT"/>
              </a:rPr>
              <a:t>start</a:t>
            </a:r>
            <a:r>
              <a:rPr sz="1700" spc="10" dirty="0">
                <a:latin typeface="Arial MT"/>
                <a:cs typeface="Arial MT"/>
              </a:rPr>
              <a:t> </a:t>
            </a:r>
            <a:r>
              <a:rPr sz="1700" spc="5" dirty="0">
                <a:latin typeface="Arial MT"/>
                <a:cs typeface="Arial MT"/>
              </a:rPr>
              <a:t>in.</a:t>
            </a:r>
            <a:endParaRPr sz="1700" dirty="0">
              <a:latin typeface="Arial MT"/>
              <a:cs typeface="Arial MT"/>
            </a:endParaRPr>
          </a:p>
          <a:p>
            <a:pPr marL="328930" indent="-255904">
              <a:lnSpc>
                <a:spcPct val="100000"/>
              </a:lnSpc>
              <a:spcBef>
                <a:spcPts val="550"/>
              </a:spcBef>
              <a:buClr>
                <a:srgbClr val="000000"/>
              </a:buClr>
              <a:buFont typeface="Arial"/>
              <a:buChar char="•"/>
              <a:tabLst>
                <a:tab pos="329565" algn="l"/>
              </a:tabLst>
            </a:pPr>
            <a:r>
              <a:rPr sz="1700" b="1" spc="10" dirty="0">
                <a:solidFill>
                  <a:srgbClr val="0000FF"/>
                </a:solidFill>
                <a:latin typeface="Arial"/>
                <a:cs typeface="Arial"/>
              </a:rPr>
              <a:t>Goal</a:t>
            </a:r>
            <a:r>
              <a:rPr sz="1700" b="1" spc="5" dirty="0">
                <a:solidFill>
                  <a:srgbClr val="0000FF"/>
                </a:solidFill>
                <a:latin typeface="Arial"/>
                <a:cs typeface="Arial"/>
              </a:rPr>
              <a:t> specification:</a:t>
            </a:r>
            <a:r>
              <a:rPr sz="1700" b="1" spc="130" dirty="0">
                <a:solidFill>
                  <a:srgbClr val="0000FF"/>
                </a:solidFill>
                <a:latin typeface="Arial"/>
                <a:cs typeface="Arial"/>
              </a:rPr>
              <a:t> </a:t>
            </a:r>
            <a:r>
              <a:rPr sz="1700" spc="10" dirty="0">
                <a:latin typeface="Arial MT"/>
                <a:cs typeface="Arial MT"/>
              </a:rPr>
              <a:t>Things </a:t>
            </a:r>
            <a:r>
              <a:rPr sz="1700" spc="5" dirty="0">
                <a:latin typeface="Arial MT"/>
                <a:cs typeface="Arial MT"/>
              </a:rPr>
              <a:t>that</a:t>
            </a:r>
            <a:r>
              <a:rPr sz="1700" spc="10" dirty="0">
                <a:latin typeface="Arial MT"/>
                <a:cs typeface="Arial MT"/>
              </a:rPr>
              <a:t> </a:t>
            </a:r>
            <a:r>
              <a:rPr sz="1700" dirty="0">
                <a:latin typeface="Arial MT"/>
                <a:cs typeface="Arial MT"/>
              </a:rPr>
              <a:t>we</a:t>
            </a:r>
            <a:r>
              <a:rPr sz="1700" spc="5" dirty="0">
                <a:latin typeface="Arial MT"/>
                <a:cs typeface="Arial MT"/>
              </a:rPr>
              <a:t> </a:t>
            </a:r>
            <a:r>
              <a:rPr sz="1700" dirty="0">
                <a:latin typeface="Arial MT"/>
                <a:cs typeface="Arial MT"/>
              </a:rPr>
              <a:t>want</a:t>
            </a:r>
            <a:r>
              <a:rPr sz="1700" spc="10" dirty="0">
                <a:latin typeface="Arial MT"/>
                <a:cs typeface="Arial MT"/>
              </a:rPr>
              <a:t> </a:t>
            </a:r>
            <a:r>
              <a:rPr sz="1700" spc="5" dirty="0">
                <a:latin typeface="Arial MT"/>
                <a:cs typeface="Arial MT"/>
              </a:rPr>
              <a:t>to</a:t>
            </a:r>
            <a:r>
              <a:rPr sz="1700" spc="10" dirty="0">
                <a:latin typeface="Arial MT"/>
                <a:cs typeface="Arial MT"/>
              </a:rPr>
              <a:t> be </a:t>
            </a:r>
            <a:r>
              <a:rPr sz="1700" spc="5" dirty="0">
                <a:latin typeface="Arial MT"/>
                <a:cs typeface="Arial MT"/>
              </a:rPr>
              <a:t>true.</a:t>
            </a:r>
            <a:endParaRPr sz="1700" dirty="0">
              <a:latin typeface="Arial MT"/>
              <a:cs typeface="Arial MT"/>
            </a:endParaRPr>
          </a:p>
          <a:p>
            <a:pPr marL="328930" indent="-255904">
              <a:lnSpc>
                <a:spcPct val="100000"/>
              </a:lnSpc>
              <a:spcBef>
                <a:spcPts val="550"/>
              </a:spcBef>
              <a:buClr>
                <a:srgbClr val="000000"/>
              </a:buClr>
              <a:buFont typeface="Arial"/>
              <a:buChar char="•"/>
              <a:tabLst>
                <a:tab pos="329565" algn="l"/>
              </a:tabLst>
            </a:pPr>
            <a:r>
              <a:rPr sz="1700" b="1" spc="5" dirty="0">
                <a:solidFill>
                  <a:srgbClr val="0000FF"/>
                </a:solidFill>
                <a:latin typeface="Arial"/>
                <a:cs typeface="Arial"/>
              </a:rPr>
              <a:t>Actions/Operators:</a:t>
            </a:r>
            <a:r>
              <a:rPr sz="1700" b="1" spc="114" dirty="0">
                <a:solidFill>
                  <a:srgbClr val="0000FF"/>
                </a:solidFill>
                <a:latin typeface="Arial"/>
                <a:cs typeface="Arial"/>
              </a:rPr>
              <a:t> </a:t>
            </a:r>
            <a:r>
              <a:rPr sz="1700" spc="-20" dirty="0">
                <a:latin typeface="Arial MT"/>
                <a:cs typeface="Arial MT"/>
              </a:rPr>
              <a:t>Ways</a:t>
            </a:r>
            <a:r>
              <a:rPr sz="1700" spc="10" dirty="0">
                <a:latin typeface="Arial MT"/>
                <a:cs typeface="Arial MT"/>
              </a:rPr>
              <a:t> </a:t>
            </a:r>
            <a:r>
              <a:rPr sz="1700" spc="5" dirty="0">
                <a:latin typeface="Arial MT"/>
                <a:cs typeface="Arial MT"/>
              </a:rPr>
              <a:t>of</a:t>
            </a:r>
            <a:r>
              <a:rPr sz="1700" spc="10" dirty="0">
                <a:latin typeface="Arial MT"/>
                <a:cs typeface="Arial MT"/>
              </a:rPr>
              <a:t> changing</a:t>
            </a:r>
            <a:r>
              <a:rPr sz="1700" spc="5" dirty="0">
                <a:latin typeface="Arial MT"/>
                <a:cs typeface="Arial MT"/>
              </a:rPr>
              <a:t> </a:t>
            </a:r>
            <a:r>
              <a:rPr sz="1700" spc="10" dirty="0">
                <a:latin typeface="Arial MT"/>
                <a:cs typeface="Arial MT"/>
              </a:rPr>
              <a:t>the </a:t>
            </a:r>
            <a:r>
              <a:rPr sz="1700" spc="5" dirty="0">
                <a:latin typeface="Arial MT"/>
                <a:cs typeface="Arial MT"/>
              </a:rPr>
              <a:t>state</a:t>
            </a:r>
            <a:r>
              <a:rPr sz="1700" spc="10" dirty="0">
                <a:latin typeface="Arial MT"/>
                <a:cs typeface="Arial MT"/>
              </a:rPr>
              <a:t> </a:t>
            </a:r>
            <a:r>
              <a:rPr sz="1700" spc="5" dirty="0">
                <a:latin typeface="Arial MT"/>
                <a:cs typeface="Arial MT"/>
              </a:rPr>
              <a:t>of </a:t>
            </a:r>
            <a:r>
              <a:rPr sz="1700" spc="10" dirty="0">
                <a:latin typeface="Arial MT"/>
                <a:cs typeface="Arial MT"/>
              </a:rPr>
              <a:t>the world.</a:t>
            </a:r>
            <a:endParaRPr sz="1700" dirty="0">
              <a:latin typeface="Arial MT"/>
              <a:cs typeface="Arial MT"/>
            </a:endParaRPr>
          </a:p>
        </p:txBody>
      </p:sp>
      <p:sp>
        <p:nvSpPr>
          <p:cNvPr id="4" name="Date Placeholder 3"/>
          <p:cNvSpPr>
            <a:spLocks noGrp="1"/>
          </p:cNvSpPr>
          <p:nvPr>
            <p:ph type="dt" sz="half" idx="6"/>
          </p:nvPr>
        </p:nvSpPr>
        <p:spPr/>
        <p:txBody>
          <a:bodyPr/>
          <a:lstStyle/>
          <a:p>
            <a:pPr marL="12700">
              <a:lnSpc>
                <a:spcPts val="1420"/>
              </a:lnSpc>
            </a:pPr>
            <a:fld id="{1CE6B786-E522-4E58-92C2-95628A2A88FB}" type="datetime4">
              <a:rPr lang="en-US" spc="-5" smtClean="0"/>
              <a:t>October 28, 2024</a:t>
            </a:fld>
            <a:endParaRPr lang="en-US" spc="-5" dirty="0"/>
          </a:p>
        </p:txBody>
      </p:sp>
      <p:sp>
        <p:nvSpPr>
          <p:cNvPr id="6" name="Slide Number Placeholder 5"/>
          <p:cNvSpPr>
            <a:spLocks noGrp="1"/>
          </p:cNvSpPr>
          <p:nvPr>
            <p:ph type="sldNum" sz="quarter" idx="7"/>
          </p:nvPr>
        </p:nvSpPr>
        <p:spPr/>
        <p:txBody>
          <a:bodyPr/>
          <a:lstStyle/>
          <a:p>
            <a:pPr marL="38100">
              <a:lnSpc>
                <a:spcPts val="1420"/>
              </a:lnSpc>
            </a:pPr>
            <a:fld id="{81D60167-4931-47E6-BA6A-407CBD079E47}" type="slidenum">
              <a:rPr lang="en-IN" spc="-5" smtClean="0"/>
              <a:t>3</a:t>
            </a:fld>
            <a:r>
              <a:rPr lang="en-IN" spc="-5"/>
              <a:t>/15</a:t>
            </a:r>
            <a:endParaRPr lang="en-IN" spc="-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75964" y="1197635"/>
            <a:ext cx="3940175" cy="340360"/>
          </a:xfrm>
          <a:prstGeom prst="rect">
            <a:avLst/>
          </a:prstGeom>
        </p:spPr>
        <p:txBody>
          <a:bodyPr vert="horz" wrap="square" lIns="0" tIns="14604" rIns="0" bIns="0" rtlCol="0">
            <a:spAutoFit/>
          </a:bodyPr>
          <a:lstStyle/>
          <a:p>
            <a:pPr marL="12700">
              <a:lnSpc>
                <a:spcPct val="100000"/>
              </a:lnSpc>
              <a:spcBef>
                <a:spcPts val="114"/>
              </a:spcBef>
            </a:pPr>
            <a:r>
              <a:rPr sz="2050" b="1" spc="-5" dirty="0">
                <a:latin typeface="Arial"/>
                <a:cs typeface="Arial"/>
              </a:rPr>
              <a:t>How</a:t>
            </a:r>
            <a:r>
              <a:rPr sz="2050" b="1" dirty="0">
                <a:latin typeface="Arial"/>
                <a:cs typeface="Arial"/>
              </a:rPr>
              <a:t> </a:t>
            </a:r>
            <a:r>
              <a:rPr sz="2050" b="1" spc="5" dirty="0">
                <a:latin typeface="Arial"/>
                <a:cs typeface="Arial"/>
              </a:rPr>
              <a:t>to</a:t>
            </a:r>
            <a:r>
              <a:rPr sz="2050" b="1" dirty="0">
                <a:latin typeface="Arial"/>
                <a:cs typeface="Arial"/>
              </a:rPr>
              <a:t> </a:t>
            </a:r>
            <a:r>
              <a:rPr sz="2050" b="1" spc="5" dirty="0">
                <a:latin typeface="Arial"/>
                <a:cs typeface="Arial"/>
              </a:rPr>
              <a:t>Put</a:t>
            </a:r>
            <a:r>
              <a:rPr sz="2050" b="1" dirty="0">
                <a:latin typeface="Arial"/>
                <a:cs typeface="Arial"/>
              </a:rPr>
              <a:t> </a:t>
            </a:r>
            <a:r>
              <a:rPr sz="2050" b="1" spc="5" dirty="0">
                <a:latin typeface="Arial"/>
                <a:cs typeface="Arial"/>
              </a:rPr>
              <a:t>the</a:t>
            </a:r>
            <a:r>
              <a:rPr sz="2050" b="1" dirty="0">
                <a:latin typeface="Arial"/>
                <a:cs typeface="Arial"/>
              </a:rPr>
              <a:t> </a:t>
            </a:r>
            <a:r>
              <a:rPr sz="2050" b="1" spc="5" dirty="0">
                <a:latin typeface="Arial"/>
                <a:cs typeface="Arial"/>
              </a:rPr>
              <a:t>Pieces</a:t>
            </a:r>
            <a:r>
              <a:rPr sz="2050" b="1" dirty="0">
                <a:latin typeface="Arial"/>
                <a:cs typeface="Arial"/>
              </a:rPr>
              <a:t> </a:t>
            </a:r>
            <a:r>
              <a:rPr sz="2050" b="1" spc="-15" dirty="0">
                <a:latin typeface="Arial"/>
                <a:cs typeface="Arial"/>
              </a:rPr>
              <a:t>Together</a:t>
            </a:r>
            <a:endParaRPr sz="2050">
              <a:latin typeface="Arial"/>
              <a:cs typeface="Arial"/>
            </a:endParaRPr>
          </a:p>
        </p:txBody>
      </p:sp>
      <p:sp>
        <p:nvSpPr>
          <p:cNvPr id="3" name="object 3"/>
          <p:cNvSpPr txBox="1"/>
          <p:nvPr/>
        </p:nvSpPr>
        <p:spPr>
          <a:xfrm>
            <a:off x="901700" y="2290051"/>
            <a:ext cx="6219825" cy="1224280"/>
          </a:xfrm>
          <a:prstGeom prst="rect">
            <a:avLst/>
          </a:prstGeom>
        </p:spPr>
        <p:txBody>
          <a:bodyPr vert="horz" wrap="square" lIns="0" tIns="15240" rIns="0" bIns="0" rtlCol="0">
            <a:spAutoFit/>
          </a:bodyPr>
          <a:lstStyle/>
          <a:p>
            <a:pPr marL="12700">
              <a:lnSpc>
                <a:spcPct val="100000"/>
              </a:lnSpc>
              <a:spcBef>
                <a:spcPts val="120"/>
              </a:spcBef>
            </a:pPr>
            <a:r>
              <a:rPr sz="1700" spc="10" dirty="0">
                <a:latin typeface="Arial MT"/>
                <a:cs typeface="Arial MT"/>
              </a:rPr>
              <a:t>Planning</a:t>
            </a:r>
            <a:r>
              <a:rPr sz="1700" spc="5" dirty="0">
                <a:latin typeface="Arial MT"/>
                <a:cs typeface="Arial MT"/>
              </a:rPr>
              <a:t> </a:t>
            </a:r>
            <a:r>
              <a:rPr sz="1700" spc="10" dirty="0">
                <a:latin typeface="Arial MT"/>
                <a:cs typeface="Arial MT"/>
              </a:rPr>
              <a:t>tasks </a:t>
            </a:r>
            <a:r>
              <a:rPr sz="1700" spc="5" dirty="0">
                <a:latin typeface="Arial MT"/>
                <a:cs typeface="Arial MT"/>
              </a:rPr>
              <a:t>specified</a:t>
            </a:r>
            <a:r>
              <a:rPr sz="1700" spc="10" dirty="0">
                <a:latin typeface="Arial MT"/>
                <a:cs typeface="Arial MT"/>
              </a:rPr>
              <a:t> </a:t>
            </a:r>
            <a:r>
              <a:rPr sz="1700" spc="5" dirty="0">
                <a:latin typeface="Arial MT"/>
                <a:cs typeface="Arial MT"/>
              </a:rPr>
              <a:t>in</a:t>
            </a:r>
            <a:r>
              <a:rPr sz="1700" spc="10" dirty="0">
                <a:latin typeface="Arial MT"/>
                <a:cs typeface="Arial MT"/>
              </a:rPr>
              <a:t> PDDL are</a:t>
            </a:r>
            <a:r>
              <a:rPr sz="1700" spc="5" dirty="0">
                <a:latin typeface="Arial MT"/>
                <a:cs typeface="Arial MT"/>
              </a:rPr>
              <a:t> separated</a:t>
            </a:r>
            <a:r>
              <a:rPr sz="1700" spc="10" dirty="0">
                <a:latin typeface="Arial MT"/>
                <a:cs typeface="Arial MT"/>
              </a:rPr>
              <a:t> </a:t>
            </a:r>
            <a:r>
              <a:rPr sz="1700" spc="5" dirty="0">
                <a:latin typeface="Arial MT"/>
                <a:cs typeface="Arial MT"/>
              </a:rPr>
              <a:t>into</a:t>
            </a:r>
            <a:r>
              <a:rPr sz="1700" spc="10" dirty="0">
                <a:latin typeface="Arial MT"/>
                <a:cs typeface="Arial MT"/>
              </a:rPr>
              <a:t> </a:t>
            </a:r>
            <a:r>
              <a:rPr sz="1700" dirty="0">
                <a:latin typeface="Arial MT"/>
                <a:cs typeface="Arial MT"/>
              </a:rPr>
              <a:t>two</a:t>
            </a:r>
            <a:r>
              <a:rPr sz="1700" spc="10" dirty="0">
                <a:latin typeface="Arial MT"/>
                <a:cs typeface="Arial MT"/>
              </a:rPr>
              <a:t> </a:t>
            </a:r>
            <a:r>
              <a:rPr sz="1700" spc="5" dirty="0">
                <a:latin typeface="Arial MT"/>
                <a:cs typeface="Arial MT"/>
              </a:rPr>
              <a:t>files:</a:t>
            </a:r>
            <a:endParaRPr sz="1700" dirty="0">
              <a:latin typeface="Arial MT"/>
              <a:cs typeface="Arial MT"/>
            </a:endParaRPr>
          </a:p>
          <a:p>
            <a:pPr>
              <a:lnSpc>
                <a:spcPct val="100000"/>
              </a:lnSpc>
              <a:spcBef>
                <a:spcPts val="40"/>
              </a:spcBef>
            </a:pPr>
            <a:endParaRPr sz="2350" dirty="0">
              <a:latin typeface="Arial MT"/>
              <a:cs typeface="Arial MT"/>
            </a:endParaRPr>
          </a:p>
          <a:p>
            <a:pPr marL="328930" indent="-309880">
              <a:lnSpc>
                <a:spcPct val="100000"/>
              </a:lnSpc>
              <a:buAutoNum type="arabicPeriod"/>
              <a:tabLst>
                <a:tab pos="329565" algn="l"/>
              </a:tabLst>
            </a:pPr>
            <a:r>
              <a:rPr sz="1700" spc="10" dirty="0">
                <a:latin typeface="Arial MT"/>
                <a:cs typeface="Arial MT"/>
              </a:rPr>
              <a:t>A</a:t>
            </a:r>
            <a:r>
              <a:rPr sz="1700" dirty="0">
                <a:latin typeface="Arial MT"/>
                <a:cs typeface="Arial MT"/>
              </a:rPr>
              <a:t> </a:t>
            </a:r>
            <a:r>
              <a:rPr sz="1700" b="1" spc="10" dirty="0">
                <a:solidFill>
                  <a:srgbClr val="0000FF"/>
                </a:solidFill>
                <a:latin typeface="Arial"/>
                <a:cs typeface="Arial"/>
              </a:rPr>
              <a:t>domain</a:t>
            </a:r>
            <a:r>
              <a:rPr sz="1700" b="1" spc="5" dirty="0">
                <a:solidFill>
                  <a:srgbClr val="0000FF"/>
                </a:solidFill>
                <a:latin typeface="Arial"/>
                <a:cs typeface="Arial"/>
              </a:rPr>
              <a:t> file </a:t>
            </a:r>
            <a:r>
              <a:rPr sz="1700" spc="-10" dirty="0">
                <a:latin typeface="Arial MT"/>
                <a:cs typeface="Arial MT"/>
              </a:rPr>
              <a:t>for</a:t>
            </a:r>
            <a:r>
              <a:rPr sz="1700" spc="5" dirty="0">
                <a:latin typeface="Arial MT"/>
                <a:cs typeface="Arial MT"/>
              </a:rPr>
              <a:t> predicates</a:t>
            </a:r>
            <a:r>
              <a:rPr sz="1700" dirty="0">
                <a:latin typeface="Arial MT"/>
                <a:cs typeface="Arial MT"/>
              </a:rPr>
              <a:t> </a:t>
            </a:r>
            <a:r>
              <a:rPr sz="1700" spc="10" dirty="0">
                <a:latin typeface="Arial MT"/>
                <a:cs typeface="Arial MT"/>
              </a:rPr>
              <a:t>and</a:t>
            </a:r>
            <a:r>
              <a:rPr sz="1700" spc="5" dirty="0">
                <a:latin typeface="Arial MT"/>
                <a:cs typeface="Arial MT"/>
              </a:rPr>
              <a:t> actions.</a:t>
            </a:r>
            <a:endParaRPr sz="1700" dirty="0">
              <a:latin typeface="Arial MT"/>
              <a:cs typeface="Arial MT"/>
            </a:endParaRPr>
          </a:p>
          <a:p>
            <a:pPr marL="328930" indent="-309880">
              <a:lnSpc>
                <a:spcPct val="100000"/>
              </a:lnSpc>
              <a:spcBef>
                <a:spcPts val="550"/>
              </a:spcBef>
              <a:buAutoNum type="arabicPeriod"/>
              <a:tabLst>
                <a:tab pos="329565" algn="l"/>
              </a:tabLst>
            </a:pPr>
            <a:r>
              <a:rPr sz="1700" spc="10" dirty="0">
                <a:latin typeface="Arial MT"/>
                <a:cs typeface="Arial MT"/>
              </a:rPr>
              <a:t>A </a:t>
            </a:r>
            <a:r>
              <a:rPr sz="1700" b="1" dirty="0">
                <a:solidFill>
                  <a:srgbClr val="0000FF"/>
                </a:solidFill>
                <a:latin typeface="Arial"/>
                <a:cs typeface="Arial"/>
              </a:rPr>
              <a:t>problem</a:t>
            </a:r>
            <a:r>
              <a:rPr sz="1700" b="1" spc="5" dirty="0">
                <a:solidFill>
                  <a:srgbClr val="0000FF"/>
                </a:solidFill>
                <a:latin typeface="Arial"/>
                <a:cs typeface="Arial"/>
              </a:rPr>
              <a:t> file</a:t>
            </a:r>
            <a:r>
              <a:rPr sz="1700" b="1" spc="10" dirty="0">
                <a:solidFill>
                  <a:srgbClr val="0000FF"/>
                </a:solidFill>
                <a:latin typeface="Arial"/>
                <a:cs typeface="Arial"/>
              </a:rPr>
              <a:t> </a:t>
            </a:r>
            <a:r>
              <a:rPr sz="1700" spc="-10" dirty="0">
                <a:latin typeface="Arial MT"/>
                <a:cs typeface="Arial MT"/>
              </a:rPr>
              <a:t>for</a:t>
            </a:r>
            <a:r>
              <a:rPr sz="1700" spc="10" dirty="0">
                <a:latin typeface="Arial MT"/>
                <a:cs typeface="Arial MT"/>
              </a:rPr>
              <a:t> </a:t>
            </a:r>
            <a:r>
              <a:rPr sz="1700" spc="5" dirty="0">
                <a:latin typeface="Arial MT"/>
                <a:cs typeface="Arial MT"/>
              </a:rPr>
              <a:t>objects,</a:t>
            </a:r>
            <a:r>
              <a:rPr sz="1700" spc="10" dirty="0">
                <a:latin typeface="Arial MT"/>
                <a:cs typeface="Arial MT"/>
              </a:rPr>
              <a:t> </a:t>
            </a:r>
            <a:r>
              <a:rPr sz="1700" spc="5" dirty="0">
                <a:latin typeface="Arial MT"/>
                <a:cs typeface="Arial MT"/>
              </a:rPr>
              <a:t>initial</a:t>
            </a:r>
            <a:r>
              <a:rPr sz="1700" spc="10" dirty="0">
                <a:latin typeface="Arial MT"/>
                <a:cs typeface="Arial MT"/>
              </a:rPr>
              <a:t> </a:t>
            </a:r>
            <a:r>
              <a:rPr sz="1700" spc="5" dirty="0">
                <a:latin typeface="Arial MT"/>
                <a:cs typeface="Arial MT"/>
              </a:rPr>
              <a:t>state</a:t>
            </a:r>
            <a:r>
              <a:rPr sz="1700" spc="10" dirty="0">
                <a:latin typeface="Arial MT"/>
                <a:cs typeface="Arial MT"/>
              </a:rPr>
              <a:t> and goal </a:t>
            </a:r>
            <a:r>
              <a:rPr sz="1700" spc="5" dirty="0">
                <a:latin typeface="Arial MT"/>
                <a:cs typeface="Arial MT"/>
              </a:rPr>
              <a:t>specification.</a:t>
            </a:r>
            <a:endParaRPr sz="1700" dirty="0">
              <a:latin typeface="Arial MT"/>
              <a:cs typeface="Arial MT"/>
            </a:endParaRPr>
          </a:p>
        </p:txBody>
      </p:sp>
      <p:sp>
        <p:nvSpPr>
          <p:cNvPr id="4" name="Date Placeholder 3"/>
          <p:cNvSpPr>
            <a:spLocks noGrp="1"/>
          </p:cNvSpPr>
          <p:nvPr>
            <p:ph type="dt" sz="half" idx="6"/>
          </p:nvPr>
        </p:nvSpPr>
        <p:spPr/>
        <p:txBody>
          <a:bodyPr/>
          <a:lstStyle/>
          <a:p>
            <a:pPr marL="12700">
              <a:lnSpc>
                <a:spcPts val="1420"/>
              </a:lnSpc>
            </a:pPr>
            <a:fld id="{239F5C7D-74F9-4BA8-A7DC-A186E57C0EA0}" type="datetime4">
              <a:rPr lang="en-US" spc="-5" smtClean="0"/>
              <a:t>October 28, 2024</a:t>
            </a:fld>
            <a:endParaRPr lang="en-US" spc="-5" dirty="0"/>
          </a:p>
        </p:txBody>
      </p:sp>
      <p:sp>
        <p:nvSpPr>
          <p:cNvPr id="6" name="Slide Number Placeholder 5"/>
          <p:cNvSpPr>
            <a:spLocks noGrp="1"/>
          </p:cNvSpPr>
          <p:nvPr>
            <p:ph type="sldNum" sz="quarter" idx="7"/>
          </p:nvPr>
        </p:nvSpPr>
        <p:spPr/>
        <p:txBody>
          <a:bodyPr/>
          <a:lstStyle/>
          <a:p>
            <a:pPr marL="38100">
              <a:lnSpc>
                <a:spcPts val="1420"/>
              </a:lnSpc>
            </a:pPr>
            <a:fld id="{81D60167-4931-47E6-BA6A-407CBD079E47}" type="slidenum">
              <a:rPr lang="en-IN" spc="-5" smtClean="0"/>
              <a:t>4</a:t>
            </a:fld>
            <a:r>
              <a:rPr lang="en-IN" spc="-5"/>
              <a:t>/15</a:t>
            </a:r>
            <a:endParaRPr lang="en-IN" spc="-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16666" y="1197635"/>
            <a:ext cx="1658620" cy="340360"/>
          </a:xfrm>
          <a:prstGeom prst="rect">
            <a:avLst/>
          </a:prstGeom>
        </p:spPr>
        <p:txBody>
          <a:bodyPr vert="horz" wrap="square" lIns="0" tIns="14604" rIns="0" bIns="0" rtlCol="0">
            <a:spAutoFit/>
          </a:bodyPr>
          <a:lstStyle/>
          <a:p>
            <a:pPr marL="12700">
              <a:lnSpc>
                <a:spcPct val="100000"/>
              </a:lnSpc>
              <a:spcBef>
                <a:spcPts val="114"/>
              </a:spcBef>
            </a:pPr>
            <a:r>
              <a:rPr sz="2050" b="1" spc="5" dirty="0">
                <a:latin typeface="Arial"/>
                <a:cs typeface="Arial"/>
              </a:rPr>
              <a:t>Domain</a:t>
            </a:r>
            <a:r>
              <a:rPr sz="2050" b="1" spc="-50" dirty="0">
                <a:latin typeface="Arial"/>
                <a:cs typeface="Arial"/>
              </a:rPr>
              <a:t> </a:t>
            </a:r>
            <a:r>
              <a:rPr sz="2050" b="1" spc="5" dirty="0">
                <a:latin typeface="Arial"/>
                <a:cs typeface="Arial"/>
              </a:rPr>
              <a:t>Files</a:t>
            </a:r>
            <a:endParaRPr sz="2050">
              <a:latin typeface="Arial"/>
              <a:cs typeface="Arial"/>
            </a:endParaRPr>
          </a:p>
        </p:txBody>
      </p:sp>
      <p:sp>
        <p:nvSpPr>
          <p:cNvPr id="3" name="object 3"/>
          <p:cNvSpPr txBox="1"/>
          <p:nvPr/>
        </p:nvSpPr>
        <p:spPr>
          <a:xfrm>
            <a:off x="901700" y="2290051"/>
            <a:ext cx="3961129" cy="819785"/>
          </a:xfrm>
          <a:prstGeom prst="rect">
            <a:avLst/>
          </a:prstGeom>
        </p:spPr>
        <p:txBody>
          <a:bodyPr vert="horz" wrap="square" lIns="0" tIns="15240" rIns="0" bIns="0" rtlCol="0">
            <a:spAutoFit/>
          </a:bodyPr>
          <a:lstStyle/>
          <a:p>
            <a:pPr marL="12700">
              <a:lnSpc>
                <a:spcPct val="100000"/>
              </a:lnSpc>
              <a:spcBef>
                <a:spcPts val="120"/>
              </a:spcBef>
            </a:pPr>
            <a:r>
              <a:rPr sz="1700" spc="10" dirty="0">
                <a:latin typeface="Arial MT"/>
                <a:cs typeface="Arial MT"/>
              </a:rPr>
              <a:t>Domain</a:t>
            </a:r>
            <a:r>
              <a:rPr sz="1700" dirty="0">
                <a:latin typeface="Arial MT"/>
                <a:cs typeface="Arial MT"/>
              </a:rPr>
              <a:t> </a:t>
            </a:r>
            <a:r>
              <a:rPr sz="1700" spc="5" dirty="0">
                <a:latin typeface="Arial MT"/>
                <a:cs typeface="Arial MT"/>
              </a:rPr>
              <a:t>files</a:t>
            </a:r>
            <a:r>
              <a:rPr sz="1700" dirty="0">
                <a:latin typeface="Arial MT"/>
                <a:cs typeface="Arial MT"/>
              </a:rPr>
              <a:t> </a:t>
            </a:r>
            <a:r>
              <a:rPr sz="1700" spc="5" dirty="0">
                <a:latin typeface="Arial MT"/>
                <a:cs typeface="Arial MT"/>
              </a:rPr>
              <a:t>look</a:t>
            </a:r>
            <a:r>
              <a:rPr sz="1700" dirty="0">
                <a:latin typeface="Arial MT"/>
                <a:cs typeface="Arial MT"/>
              </a:rPr>
              <a:t> </a:t>
            </a:r>
            <a:r>
              <a:rPr sz="1700" spc="-5" dirty="0">
                <a:latin typeface="Arial MT"/>
                <a:cs typeface="Arial MT"/>
              </a:rPr>
              <a:t>like</a:t>
            </a:r>
            <a:r>
              <a:rPr sz="1700" dirty="0">
                <a:latin typeface="Arial MT"/>
                <a:cs typeface="Arial MT"/>
              </a:rPr>
              <a:t> </a:t>
            </a:r>
            <a:r>
              <a:rPr sz="1700" spc="5" dirty="0">
                <a:latin typeface="Arial MT"/>
                <a:cs typeface="Arial MT"/>
              </a:rPr>
              <a:t>this:</a:t>
            </a:r>
            <a:endParaRPr sz="1700">
              <a:latin typeface="Arial MT"/>
              <a:cs typeface="Arial MT"/>
            </a:endParaRPr>
          </a:p>
          <a:p>
            <a:pPr>
              <a:lnSpc>
                <a:spcPct val="100000"/>
              </a:lnSpc>
              <a:spcBef>
                <a:spcPts val="15"/>
              </a:spcBef>
            </a:pPr>
            <a:endParaRPr sz="1850">
              <a:latin typeface="Arial MT"/>
              <a:cs typeface="Arial MT"/>
            </a:endParaRPr>
          </a:p>
          <a:p>
            <a:pPr marL="12700">
              <a:lnSpc>
                <a:spcPct val="100000"/>
              </a:lnSpc>
            </a:pPr>
            <a:r>
              <a:rPr sz="1700" spc="10" dirty="0">
                <a:latin typeface="Courier New"/>
                <a:cs typeface="Courier New"/>
              </a:rPr>
              <a:t>(define</a:t>
            </a:r>
            <a:r>
              <a:rPr sz="1700" dirty="0">
                <a:latin typeface="Courier New"/>
                <a:cs typeface="Courier New"/>
              </a:rPr>
              <a:t> </a:t>
            </a:r>
            <a:r>
              <a:rPr sz="1700" spc="10" dirty="0">
                <a:latin typeface="Courier New"/>
                <a:cs typeface="Courier New"/>
              </a:rPr>
              <a:t>(domain</a:t>
            </a:r>
            <a:r>
              <a:rPr sz="1700" dirty="0">
                <a:latin typeface="Courier New"/>
                <a:cs typeface="Courier New"/>
              </a:rPr>
              <a:t> </a:t>
            </a:r>
            <a:r>
              <a:rPr sz="1700" spc="10" dirty="0">
                <a:solidFill>
                  <a:srgbClr val="FF0000"/>
                </a:solidFill>
                <a:latin typeface="Courier New"/>
                <a:cs typeface="Courier New"/>
              </a:rPr>
              <a:t>&lt;domain</a:t>
            </a:r>
            <a:r>
              <a:rPr sz="1700" dirty="0">
                <a:solidFill>
                  <a:srgbClr val="FF0000"/>
                </a:solidFill>
                <a:latin typeface="Courier New"/>
                <a:cs typeface="Courier New"/>
              </a:rPr>
              <a:t> </a:t>
            </a:r>
            <a:r>
              <a:rPr sz="1700" spc="10" dirty="0">
                <a:solidFill>
                  <a:srgbClr val="FF0000"/>
                </a:solidFill>
                <a:latin typeface="Courier New"/>
                <a:cs typeface="Courier New"/>
              </a:rPr>
              <a:t>name&gt;</a:t>
            </a:r>
            <a:r>
              <a:rPr sz="1700" spc="10" dirty="0">
                <a:latin typeface="Courier New"/>
                <a:cs typeface="Courier New"/>
              </a:rPr>
              <a:t>)</a:t>
            </a:r>
            <a:endParaRPr sz="1700">
              <a:latin typeface="Courier New"/>
              <a:cs typeface="Courier New"/>
            </a:endParaRPr>
          </a:p>
        </p:txBody>
      </p:sp>
      <p:graphicFrame>
        <p:nvGraphicFramePr>
          <p:cNvPr id="4" name="object 4"/>
          <p:cNvGraphicFramePr>
            <a:graphicFrameLocks noGrp="1"/>
          </p:cNvGraphicFramePr>
          <p:nvPr/>
        </p:nvGraphicFramePr>
        <p:xfrm>
          <a:off x="882650" y="3149132"/>
          <a:ext cx="4130038" cy="1082729"/>
        </p:xfrm>
        <a:graphic>
          <a:graphicData uri="http://schemas.openxmlformats.org/drawingml/2006/table">
            <a:tbl>
              <a:tblPr firstRow="1" bandRow="1">
                <a:tableStyleId>{2D5ABB26-0587-4C30-8999-92F81FD0307C}</a:tableStyleId>
              </a:tblPr>
              <a:tblGrid>
                <a:gridCol w="1146810">
                  <a:extLst>
                    <a:ext uri="{9D8B030D-6E8A-4147-A177-3AD203B41FA5}">
                      <a16:colId xmlns:a16="http://schemas.microsoft.com/office/drawing/2014/main" val="20000"/>
                    </a:ext>
                  </a:extLst>
                </a:gridCol>
                <a:gridCol w="655954">
                  <a:extLst>
                    <a:ext uri="{9D8B030D-6E8A-4147-A177-3AD203B41FA5}">
                      <a16:colId xmlns:a16="http://schemas.microsoft.com/office/drawing/2014/main" val="20001"/>
                    </a:ext>
                  </a:extLst>
                </a:gridCol>
                <a:gridCol w="524510">
                  <a:extLst>
                    <a:ext uri="{9D8B030D-6E8A-4147-A177-3AD203B41FA5}">
                      <a16:colId xmlns:a16="http://schemas.microsoft.com/office/drawing/2014/main" val="20002"/>
                    </a:ext>
                  </a:extLst>
                </a:gridCol>
                <a:gridCol w="1802764">
                  <a:extLst>
                    <a:ext uri="{9D8B030D-6E8A-4147-A177-3AD203B41FA5}">
                      <a16:colId xmlns:a16="http://schemas.microsoft.com/office/drawing/2014/main" val="20003"/>
                    </a:ext>
                  </a:extLst>
                </a:gridCol>
              </a:tblGrid>
              <a:tr h="263012">
                <a:tc>
                  <a:txBody>
                    <a:bodyPr/>
                    <a:lstStyle/>
                    <a:p>
                      <a:pPr marR="57785" algn="r">
                        <a:lnSpc>
                          <a:spcPts val="1775"/>
                        </a:lnSpc>
                      </a:pPr>
                      <a:r>
                        <a:rPr sz="1700" spc="10" dirty="0">
                          <a:solidFill>
                            <a:srgbClr val="FF0000"/>
                          </a:solidFill>
                          <a:latin typeface="Courier New"/>
                          <a:cs typeface="Courier New"/>
                        </a:rPr>
                        <a:t>&lt;PDDL</a:t>
                      </a:r>
                      <a:endParaRPr sz="1700">
                        <a:latin typeface="Courier New"/>
                        <a:cs typeface="Courier New"/>
                      </a:endParaRPr>
                    </a:p>
                  </a:txBody>
                  <a:tcPr marL="0" marR="0" marT="0" marB="0"/>
                </a:tc>
                <a:tc>
                  <a:txBody>
                    <a:bodyPr/>
                    <a:lstStyle/>
                    <a:p>
                      <a:pPr algn="ctr">
                        <a:lnSpc>
                          <a:spcPts val="1775"/>
                        </a:lnSpc>
                      </a:pPr>
                      <a:r>
                        <a:rPr sz="1700" spc="10" dirty="0">
                          <a:solidFill>
                            <a:srgbClr val="FF0000"/>
                          </a:solidFill>
                          <a:latin typeface="Courier New"/>
                          <a:cs typeface="Courier New"/>
                        </a:rPr>
                        <a:t>code</a:t>
                      </a:r>
                      <a:endParaRPr sz="1700">
                        <a:latin typeface="Courier New"/>
                        <a:cs typeface="Courier New"/>
                      </a:endParaRPr>
                    </a:p>
                  </a:txBody>
                  <a:tcPr marL="0" marR="0" marT="0" marB="0"/>
                </a:tc>
                <a:tc>
                  <a:txBody>
                    <a:bodyPr/>
                    <a:lstStyle/>
                    <a:p>
                      <a:pPr algn="ctr">
                        <a:lnSpc>
                          <a:spcPts val="1775"/>
                        </a:lnSpc>
                      </a:pPr>
                      <a:r>
                        <a:rPr sz="1700" spc="10" dirty="0">
                          <a:solidFill>
                            <a:srgbClr val="FF0000"/>
                          </a:solidFill>
                          <a:latin typeface="Courier New"/>
                          <a:cs typeface="Courier New"/>
                        </a:rPr>
                        <a:t>for</a:t>
                      </a:r>
                      <a:endParaRPr sz="1700">
                        <a:latin typeface="Courier New"/>
                        <a:cs typeface="Courier New"/>
                      </a:endParaRPr>
                    </a:p>
                  </a:txBody>
                  <a:tcPr marL="0" marR="0" marT="0" marB="0"/>
                </a:tc>
                <a:tc>
                  <a:txBody>
                    <a:bodyPr/>
                    <a:lstStyle/>
                    <a:p>
                      <a:pPr marL="65405">
                        <a:lnSpc>
                          <a:spcPts val="1775"/>
                        </a:lnSpc>
                      </a:pPr>
                      <a:r>
                        <a:rPr sz="1700" spc="10" dirty="0">
                          <a:solidFill>
                            <a:srgbClr val="FF0000"/>
                          </a:solidFill>
                          <a:latin typeface="Courier New"/>
                          <a:cs typeface="Courier New"/>
                        </a:rPr>
                        <a:t>predicates&gt;</a:t>
                      </a:r>
                      <a:endParaRPr sz="1700">
                        <a:latin typeface="Courier New"/>
                        <a:cs typeface="Courier New"/>
                      </a:endParaRPr>
                    </a:p>
                  </a:txBody>
                  <a:tcPr marL="0" marR="0" marT="0" marB="0"/>
                </a:tc>
                <a:extLst>
                  <a:ext uri="{0D108BD9-81ED-4DB2-BD59-A6C34878D82A}">
                    <a16:rowId xmlns:a16="http://schemas.microsoft.com/office/drawing/2014/main" val="10000"/>
                  </a:ext>
                </a:extLst>
              </a:tr>
              <a:tr h="278352">
                <a:tc>
                  <a:txBody>
                    <a:bodyPr/>
                    <a:lstStyle/>
                    <a:p>
                      <a:pPr marR="57785" algn="r">
                        <a:lnSpc>
                          <a:spcPts val="1895"/>
                        </a:lnSpc>
                      </a:pPr>
                      <a:r>
                        <a:rPr sz="1700" spc="10" dirty="0">
                          <a:solidFill>
                            <a:srgbClr val="FF0000"/>
                          </a:solidFill>
                          <a:latin typeface="Courier New"/>
                          <a:cs typeface="Courier New"/>
                        </a:rPr>
                        <a:t>&lt;PDDL</a:t>
                      </a:r>
                      <a:endParaRPr sz="1700">
                        <a:latin typeface="Courier New"/>
                        <a:cs typeface="Courier New"/>
                      </a:endParaRPr>
                    </a:p>
                  </a:txBody>
                  <a:tcPr marL="0" marR="0" marT="0" marB="0"/>
                </a:tc>
                <a:tc>
                  <a:txBody>
                    <a:bodyPr/>
                    <a:lstStyle/>
                    <a:p>
                      <a:pPr algn="ctr">
                        <a:lnSpc>
                          <a:spcPts val="1895"/>
                        </a:lnSpc>
                      </a:pPr>
                      <a:r>
                        <a:rPr sz="1700" spc="10" dirty="0">
                          <a:solidFill>
                            <a:srgbClr val="FF0000"/>
                          </a:solidFill>
                          <a:latin typeface="Courier New"/>
                          <a:cs typeface="Courier New"/>
                        </a:rPr>
                        <a:t>code</a:t>
                      </a:r>
                      <a:endParaRPr sz="1700">
                        <a:latin typeface="Courier New"/>
                        <a:cs typeface="Courier New"/>
                      </a:endParaRPr>
                    </a:p>
                  </a:txBody>
                  <a:tcPr marL="0" marR="0" marT="0" marB="0"/>
                </a:tc>
                <a:tc>
                  <a:txBody>
                    <a:bodyPr/>
                    <a:lstStyle/>
                    <a:p>
                      <a:pPr algn="ctr">
                        <a:lnSpc>
                          <a:spcPts val="1895"/>
                        </a:lnSpc>
                      </a:pPr>
                      <a:r>
                        <a:rPr sz="1700" spc="10" dirty="0">
                          <a:solidFill>
                            <a:srgbClr val="FF0000"/>
                          </a:solidFill>
                          <a:latin typeface="Courier New"/>
                          <a:cs typeface="Courier New"/>
                        </a:rPr>
                        <a:t>for</a:t>
                      </a:r>
                      <a:endParaRPr sz="1700">
                        <a:latin typeface="Courier New"/>
                        <a:cs typeface="Courier New"/>
                      </a:endParaRPr>
                    </a:p>
                  </a:txBody>
                  <a:tcPr marL="0" marR="0" marT="0" marB="0"/>
                </a:tc>
                <a:tc>
                  <a:txBody>
                    <a:bodyPr/>
                    <a:lstStyle/>
                    <a:p>
                      <a:pPr marL="65405">
                        <a:lnSpc>
                          <a:spcPts val="1895"/>
                        </a:lnSpc>
                      </a:pPr>
                      <a:r>
                        <a:rPr sz="1700" spc="10" dirty="0">
                          <a:solidFill>
                            <a:srgbClr val="FF0000"/>
                          </a:solidFill>
                          <a:latin typeface="Courier New"/>
                          <a:cs typeface="Courier New"/>
                        </a:rPr>
                        <a:t>first</a:t>
                      </a:r>
                      <a:r>
                        <a:rPr sz="1700" spc="-45" dirty="0">
                          <a:solidFill>
                            <a:srgbClr val="FF0000"/>
                          </a:solidFill>
                          <a:latin typeface="Courier New"/>
                          <a:cs typeface="Courier New"/>
                        </a:rPr>
                        <a:t> </a:t>
                      </a:r>
                      <a:r>
                        <a:rPr sz="1700" spc="10" dirty="0">
                          <a:solidFill>
                            <a:srgbClr val="FF0000"/>
                          </a:solidFill>
                          <a:latin typeface="Courier New"/>
                          <a:cs typeface="Courier New"/>
                        </a:rPr>
                        <a:t>action&gt;</a:t>
                      </a:r>
                      <a:endParaRPr sz="1700">
                        <a:latin typeface="Courier New"/>
                        <a:cs typeface="Courier New"/>
                      </a:endParaRPr>
                    </a:p>
                  </a:txBody>
                  <a:tcPr marL="0" marR="0" marT="0" marB="0"/>
                </a:tc>
                <a:extLst>
                  <a:ext uri="{0D108BD9-81ED-4DB2-BD59-A6C34878D82A}">
                    <a16:rowId xmlns:a16="http://schemas.microsoft.com/office/drawing/2014/main" val="10001"/>
                  </a:ext>
                </a:extLst>
              </a:tr>
              <a:tr h="541365">
                <a:tc>
                  <a:txBody>
                    <a:bodyPr/>
                    <a:lstStyle/>
                    <a:p>
                      <a:pPr marL="424815">
                        <a:lnSpc>
                          <a:spcPts val="1895"/>
                        </a:lnSpc>
                      </a:pPr>
                      <a:r>
                        <a:rPr sz="1700" spc="10" dirty="0">
                          <a:solidFill>
                            <a:srgbClr val="FF0000"/>
                          </a:solidFill>
                          <a:latin typeface="Courier New"/>
                          <a:cs typeface="Courier New"/>
                        </a:rPr>
                        <a:t>[...]</a:t>
                      </a:r>
                      <a:endParaRPr sz="1700">
                        <a:latin typeface="Courier New"/>
                        <a:cs typeface="Courier New"/>
                      </a:endParaRPr>
                    </a:p>
                    <a:p>
                      <a:pPr marL="424815">
                        <a:lnSpc>
                          <a:spcPct val="100000"/>
                        </a:lnSpc>
                        <a:spcBef>
                          <a:spcPts val="150"/>
                        </a:spcBef>
                      </a:pPr>
                      <a:r>
                        <a:rPr sz="1700" spc="10" dirty="0">
                          <a:solidFill>
                            <a:srgbClr val="FF0000"/>
                          </a:solidFill>
                          <a:latin typeface="Courier New"/>
                          <a:cs typeface="Courier New"/>
                        </a:rPr>
                        <a:t>&lt;PDDL</a:t>
                      </a:r>
                      <a:endParaRPr sz="1700">
                        <a:latin typeface="Courier New"/>
                        <a:cs typeface="Courier New"/>
                      </a:endParaRPr>
                    </a:p>
                  </a:txBody>
                  <a:tcPr marL="0" marR="0" marT="0" marB="0"/>
                </a:tc>
                <a:tc>
                  <a:txBody>
                    <a:bodyPr/>
                    <a:lstStyle/>
                    <a:p>
                      <a:pPr>
                        <a:lnSpc>
                          <a:spcPct val="100000"/>
                        </a:lnSpc>
                        <a:spcBef>
                          <a:spcPts val="30"/>
                        </a:spcBef>
                      </a:pPr>
                      <a:endParaRPr sz="1750">
                        <a:latin typeface="Times New Roman"/>
                        <a:cs typeface="Times New Roman"/>
                      </a:endParaRPr>
                    </a:p>
                    <a:p>
                      <a:pPr algn="ctr">
                        <a:lnSpc>
                          <a:spcPct val="100000"/>
                        </a:lnSpc>
                      </a:pPr>
                      <a:r>
                        <a:rPr sz="1700" spc="10" dirty="0">
                          <a:solidFill>
                            <a:srgbClr val="FF0000"/>
                          </a:solidFill>
                          <a:latin typeface="Courier New"/>
                          <a:cs typeface="Courier New"/>
                        </a:rPr>
                        <a:t>code</a:t>
                      </a:r>
                      <a:endParaRPr sz="1700">
                        <a:latin typeface="Courier New"/>
                        <a:cs typeface="Courier New"/>
                      </a:endParaRPr>
                    </a:p>
                  </a:txBody>
                  <a:tcPr marL="0" marR="0" marT="3810" marB="0"/>
                </a:tc>
                <a:tc>
                  <a:txBody>
                    <a:bodyPr/>
                    <a:lstStyle/>
                    <a:p>
                      <a:pPr>
                        <a:lnSpc>
                          <a:spcPct val="100000"/>
                        </a:lnSpc>
                        <a:spcBef>
                          <a:spcPts val="30"/>
                        </a:spcBef>
                      </a:pPr>
                      <a:endParaRPr sz="1750">
                        <a:latin typeface="Times New Roman"/>
                        <a:cs typeface="Times New Roman"/>
                      </a:endParaRPr>
                    </a:p>
                    <a:p>
                      <a:pPr algn="ctr">
                        <a:lnSpc>
                          <a:spcPct val="100000"/>
                        </a:lnSpc>
                      </a:pPr>
                      <a:r>
                        <a:rPr sz="1700" spc="10" dirty="0">
                          <a:solidFill>
                            <a:srgbClr val="FF0000"/>
                          </a:solidFill>
                          <a:latin typeface="Courier New"/>
                          <a:cs typeface="Courier New"/>
                        </a:rPr>
                        <a:t>for</a:t>
                      </a:r>
                      <a:endParaRPr sz="1700">
                        <a:latin typeface="Courier New"/>
                        <a:cs typeface="Courier New"/>
                      </a:endParaRPr>
                    </a:p>
                  </a:txBody>
                  <a:tcPr marL="0" marR="0" marT="3810" marB="0"/>
                </a:tc>
                <a:tc>
                  <a:txBody>
                    <a:bodyPr/>
                    <a:lstStyle/>
                    <a:p>
                      <a:pPr>
                        <a:lnSpc>
                          <a:spcPct val="100000"/>
                        </a:lnSpc>
                        <a:spcBef>
                          <a:spcPts val="30"/>
                        </a:spcBef>
                      </a:pPr>
                      <a:endParaRPr sz="1750">
                        <a:latin typeface="Times New Roman"/>
                        <a:cs typeface="Times New Roman"/>
                      </a:endParaRPr>
                    </a:p>
                    <a:p>
                      <a:pPr marL="65405">
                        <a:lnSpc>
                          <a:spcPct val="100000"/>
                        </a:lnSpc>
                      </a:pPr>
                      <a:r>
                        <a:rPr sz="1700" spc="10" dirty="0">
                          <a:solidFill>
                            <a:srgbClr val="FF0000"/>
                          </a:solidFill>
                          <a:latin typeface="Courier New"/>
                          <a:cs typeface="Courier New"/>
                        </a:rPr>
                        <a:t>last</a:t>
                      </a:r>
                      <a:r>
                        <a:rPr sz="1700" spc="-35" dirty="0">
                          <a:solidFill>
                            <a:srgbClr val="FF0000"/>
                          </a:solidFill>
                          <a:latin typeface="Courier New"/>
                          <a:cs typeface="Courier New"/>
                        </a:rPr>
                        <a:t> </a:t>
                      </a:r>
                      <a:r>
                        <a:rPr sz="1700" spc="10" dirty="0">
                          <a:solidFill>
                            <a:srgbClr val="FF0000"/>
                          </a:solidFill>
                          <a:latin typeface="Courier New"/>
                          <a:cs typeface="Courier New"/>
                        </a:rPr>
                        <a:t>action&gt;</a:t>
                      </a:r>
                      <a:endParaRPr sz="1700">
                        <a:latin typeface="Courier New"/>
                        <a:cs typeface="Courier New"/>
                      </a:endParaRPr>
                    </a:p>
                  </a:txBody>
                  <a:tcPr marL="0" marR="0" marT="3810" marB="0"/>
                </a:tc>
                <a:extLst>
                  <a:ext uri="{0D108BD9-81ED-4DB2-BD59-A6C34878D82A}">
                    <a16:rowId xmlns:a16="http://schemas.microsoft.com/office/drawing/2014/main" val="10002"/>
                  </a:ext>
                </a:extLst>
              </a:tr>
            </a:tbl>
          </a:graphicData>
        </a:graphic>
      </p:graphicFrame>
      <p:sp>
        <p:nvSpPr>
          <p:cNvPr id="5" name="object 5"/>
          <p:cNvSpPr txBox="1"/>
          <p:nvPr/>
        </p:nvSpPr>
        <p:spPr>
          <a:xfrm>
            <a:off x="901700" y="4213237"/>
            <a:ext cx="7646034" cy="1090042"/>
          </a:xfrm>
          <a:prstGeom prst="rect">
            <a:avLst/>
          </a:prstGeom>
        </p:spPr>
        <p:txBody>
          <a:bodyPr vert="horz" wrap="square" lIns="0" tIns="15240" rIns="0" bIns="0" rtlCol="0">
            <a:spAutoFit/>
          </a:bodyPr>
          <a:lstStyle/>
          <a:p>
            <a:pPr marL="12700">
              <a:lnSpc>
                <a:spcPct val="100000"/>
              </a:lnSpc>
              <a:spcBef>
                <a:spcPts val="120"/>
              </a:spcBef>
            </a:pPr>
            <a:r>
              <a:rPr sz="1700" spc="10" dirty="0">
                <a:latin typeface="Courier New"/>
                <a:cs typeface="Courier New"/>
              </a:rPr>
              <a:t>)</a:t>
            </a:r>
            <a:endParaRPr sz="1700" dirty="0">
              <a:latin typeface="Courier New"/>
              <a:cs typeface="Courier New"/>
            </a:endParaRPr>
          </a:p>
          <a:p>
            <a:pPr>
              <a:lnSpc>
                <a:spcPct val="100000"/>
              </a:lnSpc>
              <a:spcBef>
                <a:spcPts val="50"/>
              </a:spcBef>
            </a:pPr>
            <a:endParaRPr sz="1850" dirty="0">
              <a:latin typeface="Courier New"/>
              <a:cs typeface="Courier New"/>
            </a:endParaRPr>
          </a:p>
          <a:p>
            <a:pPr marL="12700">
              <a:lnSpc>
                <a:spcPct val="100000"/>
              </a:lnSpc>
            </a:pPr>
            <a:r>
              <a:rPr sz="1700" spc="10" dirty="0">
                <a:latin typeface="Courier New"/>
                <a:cs typeface="Courier New"/>
              </a:rPr>
              <a:t>&lt;domain</a:t>
            </a:r>
            <a:r>
              <a:rPr sz="1700" spc="15" dirty="0">
                <a:latin typeface="Courier New"/>
                <a:cs typeface="Courier New"/>
              </a:rPr>
              <a:t> </a:t>
            </a:r>
            <a:r>
              <a:rPr sz="1700" spc="10" dirty="0">
                <a:latin typeface="Courier New"/>
                <a:cs typeface="Courier New"/>
              </a:rPr>
              <a:t>name&gt;</a:t>
            </a:r>
            <a:r>
              <a:rPr sz="1700" spc="-545" dirty="0">
                <a:latin typeface="Courier New"/>
                <a:cs typeface="Courier New"/>
              </a:rPr>
              <a:t> </a:t>
            </a:r>
            <a:r>
              <a:rPr sz="1700" spc="5" dirty="0">
                <a:latin typeface="Arial MT"/>
                <a:cs typeface="Arial MT"/>
              </a:rPr>
              <a:t>is</a:t>
            </a:r>
            <a:r>
              <a:rPr sz="1700" spc="10" dirty="0">
                <a:latin typeface="Arial MT"/>
                <a:cs typeface="Arial MT"/>
              </a:rPr>
              <a:t> a</a:t>
            </a:r>
            <a:r>
              <a:rPr sz="1700" spc="5" dirty="0">
                <a:latin typeface="Arial MT"/>
                <a:cs typeface="Arial MT"/>
              </a:rPr>
              <a:t> </a:t>
            </a:r>
            <a:r>
              <a:rPr sz="1700" spc="10" dirty="0">
                <a:latin typeface="Arial MT"/>
                <a:cs typeface="Arial MT"/>
              </a:rPr>
              <a:t>string </a:t>
            </a:r>
            <a:r>
              <a:rPr sz="1700" spc="5" dirty="0">
                <a:latin typeface="Arial MT"/>
                <a:cs typeface="Arial MT"/>
              </a:rPr>
              <a:t>that</a:t>
            </a:r>
            <a:r>
              <a:rPr sz="1700" spc="10" dirty="0">
                <a:latin typeface="Arial MT"/>
                <a:cs typeface="Arial MT"/>
              </a:rPr>
              <a:t> </a:t>
            </a:r>
            <a:r>
              <a:rPr sz="1700" spc="5" dirty="0">
                <a:latin typeface="Arial MT"/>
                <a:cs typeface="Arial MT"/>
              </a:rPr>
              <a:t>identifies </a:t>
            </a:r>
            <a:r>
              <a:rPr sz="1700" spc="10" dirty="0">
                <a:latin typeface="Arial MT"/>
                <a:cs typeface="Arial MT"/>
              </a:rPr>
              <a:t>the planning</a:t>
            </a:r>
            <a:r>
              <a:rPr sz="1700" spc="5" dirty="0">
                <a:latin typeface="Arial MT"/>
                <a:cs typeface="Arial MT"/>
              </a:rPr>
              <a:t> </a:t>
            </a:r>
            <a:r>
              <a:rPr sz="1700" spc="10" dirty="0">
                <a:latin typeface="Arial MT"/>
                <a:cs typeface="Arial MT"/>
              </a:rPr>
              <a:t>domain, </a:t>
            </a:r>
            <a:r>
              <a:rPr sz="1700" dirty="0">
                <a:latin typeface="Arial MT"/>
                <a:cs typeface="Arial MT"/>
              </a:rPr>
              <a:t>e.g.</a:t>
            </a:r>
            <a:r>
              <a:rPr sz="1700" spc="110" dirty="0">
                <a:latin typeface="Arial MT"/>
                <a:cs typeface="Arial MT"/>
              </a:rPr>
              <a:t> </a:t>
            </a:r>
            <a:r>
              <a:rPr sz="1700" spc="10" dirty="0">
                <a:latin typeface="Courier New"/>
                <a:cs typeface="Courier New"/>
              </a:rPr>
              <a:t>gripper</a:t>
            </a:r>
            <a:r>
              <a:rPr sz="1700" spc="10" dirty="0">
                <a:latin typeface="Arial MT"/>
                <a:cs typeface="Arial MT"/>
              </a:rPr>
              <a:t>.</a:t>
            </a:r>
            <a:endParaRPr sz="1700" dirty="0">
              <a:latin typeface="Arial MT"/>
              <a:cs typeface="Arial MT"/>
            </a:endParaRPr>
          </a:p>
          <a:p>
            <a:pPr>
              <a:lnSpc>
                <a:spcPct val="100000"/>
              </a:lnSpc>
              <a:spcBef>
                <a:spcPts val="45"/>
              </a:spcBef>
            </a:pPr>
            <a:endParaRPr sz="1650" dirty="0">
              <a:latin typeface="Arial MT"/>
              <a:cs typeface="Arial MT"/>
            </a:endParaRPr>
          </a:p>
        </p:txBody>
      </p:sp>
      <p:sp>
        <p:nvSpPr>
          <p:cNvPr id="6" name="Date Placeholder 5"/>
          <p:cNvSpPr>
            <a:spLocks noGrp="1"/>
          </p:cNvSpPr>
          <p:nvPr>
            <p:ph type="dt" sz="half" idx="6"/>
          </p:nvPr>
        </p:nvSpPr>
        <p:spPr/>
        <p:txBody>
          <a:bodyPr/>
          <a:lstStyle/>
          <a:p>
            <a:pPr marL="12700">
              <a:lnSpc>
                <a:spcPts val="1420"/>
              </a:lnSpc>
            </a:pPr>
            <a:fld id="{2AFE69F0-2EF7-44A5-9892-D649630E3BF3}" type="datetime4">
              <a:rPr lang="en-US" spc="-5" smtClean="0"/>
              <a:t>October 28, 2024</a:t>
            </a:fld>
            <a:endParaRPr lang="en-US" spc="-5" dirty="0"/>
          </a:p>
        </p:txBody>
      </p:sp>
      <p:sp>
        <p:nvSpPr>
          <p:cNvPr id="8" name="Slide Number Placeholder 7"/>
          <p:cNvSpPr>
            <a:spLocks noGrp="1"/>
          </p:cNvSpPr>
          <p:nvPr>
            <p:ph type="sldNum" sz="quarter" idx="7"/>
          </p:nvPr>
        </p:nvSpPr>
        <p:spPr/>
        <p:txBody>
          <a:bodyPr/>
          <a:lstStyle/>
          <a:p>
            <a:pPr marL="38100">
              <a:lnSpc>
                <a:spcPts val="1420"/>
              </a:lnSpc>
            </a:pPr>
            <a:fld id="{81D60167-4931-47E6-BA6A-407CBD079E47}" type="slidenum">
              <a:rPr lang="en-IN" spc="-5" smtClean="0"/>
              <a:t>5</a:t>
            </a:fld>
            <a:r>
              <a:rPr lang="en-IN" spc="-5"/>
              <a:t>/15</a:t>
            </a:r>
            <a:endParaRPr lang="en-IN" spc="-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76775" y="1197635"/>
            <a:ext cx="1738630" cy="340360"/>
          </a:xfrm>
          <a:prstGeom prst="rect">
            <a:avLst/>
          </a:prstGeom>
        </p:spPr>
        <p:txBody>
          <a:bodyPr vert="horz" wrap="square" lIns="0" tIns="14604" rIns="0" bIns="0" rtlCol="0">
            <a:spAutoFit/>
          </a:bodyPr>
          <a:lstStyle/>
          <a:p>
            <a:pPr marL="12700">
              <a:lnSpc>
                <a:spcPct val="100000"/>
              </a:lnSpc>
              <a:spcBef>
                <a:spcPts val="114"/>
              </a:spcBef>
            </a:pPr>
            <a:r>
              <a:rPr sz="2050" b="1" spc="-5" dirty="0">
                <a:latin typeface="Arial"/>
                <a:cs typeface="Arial"/>
              </a:rPr>
              <a:t>Problem</a:t>
            </a:r>
            <a:r>
              <a:rPr sz="2050" b="1" spc="-50" dirty="0">
                <a:latin typeface="Arial"/>
                <a:cs typeface="Arial"/>
              </a:rPr>
              <a:t> </a:t>
            </a:r>
            <a:r>
              <a:rPr sz="2050" b="1" spc="5" dirty="0">
                <a:latin typeface="Arial"/>
                <a:cs typeface="Arial"/>
              </a:rPr>
              <a:t>Files</a:t>
            </a:r>
            <a:endParaRPr sz="2050">
              <a:latin typeface="Arial"/>
              <a:cs typeface="Arial"/>
            </a:endParaRPr>
          </a:p>
        </p:txBody>
      </p:sp>
      <p:sp>
        <p:nvSpPr>
          <p:cNvPr id="3" name="object 3"/>
          <p:cNvSpPr txBox="1"/>
          <p:nvPr/>
        </p:nvSpPr>
        <p:spPr>
          <a:xfrm>
            <a:off x="901700" y="2290051"/>
            <a:ext cx="4223385" cy="1097915"/>
          </a:xfrm>
          <a:prstGeom prst="rect">
            <a:avLst/>
          </a:prstGeom>
        </p:spPr>
        <p:txBody>
          <a:bodyPr vert="horz" wrap="square" lIns="0" tIns="15240" rIns="0" bIns="0" rtlCol="0">
            <a:spAutoFit/>
          </a:bodyPr>
          <a:lstStyle/>
          <a:p>
            <a:pPr marL="12700">
              <a:lnSpc>
                <a:spcPct val="100000"/>
              </a:lnSpc>
              <a:spcBef>
                <a:spcPts val="120"/>
              </a:spcBef>
            </a:pPr>
            <a:r>
              <a:rPr sz="1700" spc="5" dirty="0">
                <a:latin typeface="Arial MT"/>
                <a:cs typeface="Arial MT"/>
              </a:rPr>
              <a:t>Problem</a:t>
            </a:r>
            <a:r>
              <a:rPr sz="1700" dirty="0">
                <a:latin typeface="Arial MT"/>
                <a:cs typeface="Arial MT"/>
              </a:rPr>
              <a:t> </a:t>
            </a:r>
            <a:r>
              <a:rPr sz="1700" spc="5" dirty="0">
                <a:latin typeface="Arial MT"/>
                <a:cs typeface="Arial MT"/>
              </a:rPr>
              <a:t>files</a:t>
            </a:r>
            <a:r>
              <a:rPr sz="1700" dirty="0">
                <a:latin typeface="Arial MT"/>
                <a:cs typeface="Arial MT"/>
              </a:rPr>
              <a:t> </a:t>
            </a:r>
            <a:r>
              <a:rPr sz="1700" spc="5" dirty="0">
                <a:latin typeface="Arial MT"/>
                <a:cs typeface="Arial MT"/>
              </a:rPr>
              <a:t>look</a:t>
            </a:r>
            <a:r>
              <a:rPr sz="1700" dirty="0">
                <a:latin typeface="Arial MT"/>
                <a:cs typeface="Arial MT"/>
              </a:rPr>
              <a:t> </a:t>
            </a:r>
            <a:r>
              <a:rPr sz="1700" spc="-5" dirty="0">
                <a:latin typeface="Arial MT"/>
                <a:cs typeface="Arial MT"/>
              </a:rPr>
              <a:t>like</a:t>
            </a:r>
            <a:r>
              <a:rPr sz="1700" dirty="0">
                <a:latin typeface="Arial MT"/>
                <a:cs typeface="Arial MT"/>
              </a:rPr>
              <a:t> </a:t>
            </a:r>
            <a:r>
              <a:rPr sz="1700" spc="5" dirty="0">
                <a:latin typeface="Arial MT"/>
                <a:cs typeface="Arial MT"/>
              </a:rPr>
              <a:t>this:</a:t>
            </a:r>
            <a:endParaRPr sz="1700">
              <a:latin typeface="Arial MT"/>
              <a:cs typeface="Arial MT"/>
            </a:endParaRPr>
          </a:p>
          <a:p>
            <a:pPr>
              <a:lnSpc>
                <a:spcPct val="100000"/>
              </a:lnSpc>
              <a:spcBef>
                <a:spcPts val="40"/>
              </a:spcBef>
            </a:pPr>
            <a:endParaRPr sz="1700">
              <a:latin typeface="Arial MT"/>
              <a:cs typeface="Arial MT"/>
            </a:endParaRPr>
          </a:p>
          <a:p>
            <a:pPr marL="405765" marR="5080" indent="-393700">
              <a:lnSpc>
                <a:spcPct val="107400"/>
              </a:lnSpc>
            </a:pPr>
            <a:r>
              <a:rPr sz="1700" spc="10" dirty="0">
                <a:latin typeface="Courier New"/>
                <a:cs typeface="Courier New"/>
              </a:rPr>
              <a:t>(define</a:t>
            </a:r>
            <a:r>
              <a:rPr sz="1700" dirty="0">
                <a:latin typeface="Courier New"/>
                <a:cs typeface="Courier New"/>
              </a:rPr>
              <a:t> </a:t>
            </a:r>
            <a:r>
              <a:rPr sz="1700" spc="10" dirty="0">
                <a:latin typeface="Courier New"/>
                <a:cs typeface="Courier New"/>
              </a:rPr>
              <a:t>(problem</a:t>
            </a:r>
            <a:r>
              <a:rPr sz="1700" spc="5" dirty="0">
                <a:latin typeface="Courier New"/>
                <a:cs typeface="Courier New"/>
              </a:rPr>
              <a:t> </a:t>
            </a:r>
            <a:r>
              <a:rPr sz="1700" spc="10" dirty="0">
                <a:solidFill>
                  <a:srgbClr val="FF0000"/>
                </a:solidFill>
                <a:latin typeface="Courier New"/>
                <a:cs typeface="Courier New"/>
              </a:rPr>
              <a:t>&lt;problem</a:t>
            </a:r>
            <a:r>
              <a:rPr sz="1700" dirty="0">
                <a:solidFill>
                  <a:srgbClr val="FF0000"/>
                </a:solidFill>
                <a:latin typeface="Courier New"/>
                <a:cs typeface="Courier New"/>
              </a:rPr>
              <a:t> </a:t>
            </a:r>
            <a:r>
              <a:rPr sz="1700" spc="10" dirty="0">
                <a:solidFill>
                  <a:srgbClr val="FF0000"/>
                </a:solidFill>
                <a:latin typeface="Courier New"/>
                <a:cs typeface="Courier New"/>
              </a:rPr>
              <a:t>name&gt;</a:t>
            </a:r>
            <a:r>
              <a:rPr sz="1700" spc="10" dirty="0">
                <a:latin typeface="Courier New"/>
                <a:cs typeface="Courier New"/>
              </a:rPr>
              <a:t>) </a:t>
            </a:r>
            <a:r>
              <a:rPr sz="1700" spc="-1005" dirty="0">
                <a:latin typeface="Courier New"/>
                <a:cs typeface="Courier New"/>
              </a:rPr>
              <a:t> </a:t>
            </a:r>
            <a:r>
              <a:rPr sz="1700" spc="10" dirty="0">
                <a:latin typeface="Courier New"/>
                <a:cs typeface="Courier New"/>
              </a:rPr>
              <a:t>(:domain</a:t>
            </a:r>
            <a:r>
              <a:rPr sz="1700" dirty="0">
                <a:latin typeface="Courier New"/>
                <a:cs typeface="Courier New"/>
              </a:rPr>
              <a:t> </a:t>
            </a:r>
            <a:r>
              <a:rPr sz="1700" spc="10" dirty="0">
                <a:solidFill>
                  <a:srgbClr val="FF0000"/>
                </a:solidFill>
                <a:latin typeface="Courier New"/>
                <a:cs typeface="Courier New"/>
              </a:rPr>
              <a:t>&lt;domain</a:t>
            </a:r>
            <a:r>
              <a:rPr sz="1700" spc="5" dirty="0">
                <a:solidFill>
                  <a:srgbClr val="FF0000"/>
                </a:solidFill>
                <a:latin typeface="Courier New"/>
                <a:cs typeface="Courier New"/>
              </a:rPr>
              <a:t> </a:t>
            </a:r>
            <a:r>
              <a:rPr sz="1700" spc="10" dirty="0">
                <a:solidFill>
                  <a:srgbClr val="FF0000"/>
                </a:solidFill>
                <a:latin typeface="Courier New"/>
                <a:cs typeface="Courier New"/>
              </a:rPr>
              <a:t>name&gt;</a:t>
            </a:r>
            <a:r>
              <a:rPr sz="1700" spc="10" dirty="0">
                <a:latin typeface="Courier New"/>
                <a:cs typeface="Courier New"/>
              </a:rPr>
              <a:t>)</a:t>
            </a:r>
            <a:endParaRPr sz="1700">
              <a:latin typeface="Courier New"/>
              <a:cs typeface="Courier New"/>
            </a:endParaRPr>
          </a:p>
        </p:txBody>
      </p:sp>
      <p:graphicFrame>
        <p:nvGraphicFramePr>
          <p:cNvPr id="4" name="object 4"/>
          <p:cNvGraphicFramePr>
            <a:graphicFrameLocks noGrp="1"/>
          </p:cNvGraphicFramePr>
          <p:nvPr/>
        </p:nvGraphicFramePr>
        <p:xfrm>
          <a:off x="882650" y="3427491"/>
          <a:ext cx="4916803" cy="804370"/>
        </p:xfrm>
        <a:graphic>
          <a:graphicData uri="http://schemas.openxmlformats.org/drawingml/2006/table">
            <a:tbl>
              <a:tblPr firstRow="1" bandRow="1">
                <a:tableStyleId>{2D5ABB26-0587-4C30-8999-92F81FD0307C}</a:tableStyleId>
              </a:tblPr>
              <a:tblGrid>
                <a:gridCol w="1146810">
                  <a:extLst>
                    <a:ext uri="{9D8B030D-6E8A-4147-A177-3AD203B41FA5}">
                      <a16:colId xmlns:a16="http://schemas.microsoft.com/office/drawing/2014/main" val="20000"/>
                    </a:ext>
                  </a:extLst>
                </a:gridCol>
                <a:gridCol w="655954">
                  <a:extLst>
                    <a:ext uri="{9D8B030D-6E8A-4147-A177-3AD203B41FA5}">
                      <a16:colId xmlns:a16="http://schemas.microsoft.com/office/drawing/2014/main" val="20001"/>
                    </a:ext>
                  </a:extLst>
                </a:gridCol>
                <a:gridCol w="524510">
                  <a:extLst>
                    <a:ext uri="{9D8B030D-6E8A-4147-A177-3AD203B41FA5}">
                      <a16:colId xmlns:a16="http://schemas.microsoft.com/office/drawing/2014/main" val="20002"/>
                    </a:ext>
                  </a:extLst>
                </a:gridCol>
                <a:gridCol w="2589529">
                  <a:extLst>
                    <a:ext uri="{9D8B030D-6E8A-4147-A177-3AD203B41FA5}">
                      <a16:colId xmlns:a16="http://schemas.microsoft.com/office/drawing/2014/main" val="20003"/>
                    </a:ext>
                  </a:extLst>
                </a:gridCol>
              </a:tblGrid>
              <a:tr h="263006">
                <a:tc>
                  <a:txBody>
                    <a:bodyPr/>
                    <a:lstStyle/>
                    <a:p>
                      <a:pPr marR="57785" algn="r">
                        <a:lnSpc>
                          <a:spcPts val="1775"/>
                        </a:lnSpc>
                      </a:pPr>
                      <a:r>
                        <a:rPr sz="1700" spc="10" dirty="0">
                          <a:solidFill>
                            <a:srgbClr val="FF0000"/>
                          </a:solidFill>
                          <a:latin typeface="Courier New"/>
                          <a:cs typeface="Courier New"/>
                        </a:rPr>
                        <a:t>&lt;PDDL</a:t>
                      </a:r>
                      <a:endParaRPr sz="1700">
                        <a:latin typeface="Courier New"/>
                        <a:cs typeface="Courier New"/>
                      </a:endParaRPr>
                    </a:p>
                  </a:txBody>
                  <a:tcPr marL="0" marR="0" marT="0" marB="0"/>
                </a:tc>
                <a:tc>
                  <a:txBody>
                    <a:bodyPr/>
                    <a:lstStyle/>
                    <a:p>
                      <a:pPr algn="ctr">
                        <a:lnSpc>
                          <a:spcPts val="1775"/>
                        </a:lnSpc>
                      </a:pPr>
                      <a:r>
                        <a:rPr sz="1700" spc="10" dirty="0">
                          <a:solidFill>
                            <a:srgbClr val="FF0000"/>
                          </a:solidFill>
                          <a:latin typeface="Courier New"/>
                          <a:cs typeface="Courier New"/>
                        </a:rPr>
                        <a:t>code</a:t>
                      </a:r>
                      <a:endParaRPr sz="1700">
                        <a:latin typeface="Courier New"/>
                        <a:cs typeface="Courier New"/>
                      </a:endParaRPr>
                    </a:p>
                  </a:txBody>
                  <a:tcPr marL="0" marR="0" marT="0" marB="0"/>
                </a:tc>
                <a:tc>
                  <a:txBody>
                    <a:bodyPr/>
                    <a:lstStyle/>
                    <a:p>
                      <a:pPr algn="ctr">
                        <a:lnSpc>
                          <a:spcPts val="1775"/>
                        </a:lnSpc>
                      </a:pPr>
                      <a:r>
                        <a:rPr sz="1700" spc="10" dirty="0">
                          <a:solidFill>
                            <a:srgbClr val="FF0000"/>
                          </a:solidFill>
                          <a:latin typeface="Courier New"/>
                          <a:cs typeface="Courier New"/>
                        </a:rPr>
                        <a:t>for</a:t>
                      </a:r>
                      <a:endParaRPr sz="1700">
                        <a:latin typeface="Courier New"/>
                        <a:cs typeface="Courier New"/>
                      </a:endParaRPr>
                    </a:p>
                  </a:txBody>
                  <a:tcPr marL="0" marR="0" marT="0" marB="0"/>
                </a:tc>
                <a:tc>
                  <a:txBody>
                    <a:bodyPr/>
                    <a:lstStyle/>
                    <a:p>
                      <a:pPr marL="65405">
                        <a:lnSpc>
                          <a:spcPts val="1775"/>
                        </a:lnSpc>
                      </a:pPr>
                      <a:r>
                        <a:rPr sz="1700" spc="10" dirty="0">
                          <a:solidFill>
                            <a:srgbClr val="FF0000"/>
                          </a:solidFill>
                          <a:latin typeface="Courier New"/>
                          <a:cs typeface="Courier New"/>
                        </a:rPr>
                        <a:t>objects&gt;</a:t>
                      </a:r>
                      <a:endParaRPr sz="1700">
                        <a:latin typeface="Courier New"/>
                        <a:cs typeface="Courier New"/>
                      </a:endParaRPr>
                    </a:p>
                  </a:txBody>
                  <a:tcPr marL="0" marR="0" marT="0" marB="0"/>
                </a:tc>
                <a:extLst>
                  <a:ext uri="{0D108BD9-81ED-4DB2-BD59-A6C34878D82A}">
                    <a16:rowId xmlns:a16="http://schemas.microsoft.com/office/drawing/2014/main" val="10000"/>
                  </a:ext>
                </a:extLst>
              </a:tr>
              <a:tr h="278352">
                <a:tc>
                  <a:txBody>
                    <a:bodyPr/>
                    <a:lstStyle/>
                    <a:p>
                      <a:pPr marR="57785" algn="r">
                        <a:lnSpc>
                          <a:spcPts val="1895"/>
                        </a:lnSpc>
                      </a:pPr>
                      <a:r>
                        <a:rPr sz="1700" spc="10" dirty="0">
                          <a:solidFill>
                            <a:srgbClr val="FF0000"/>
                          </a:solidFill>
                          <a:latin typeface="Courier New"/>
                          <a:cs typeface="Courier New"/>
                        </a:rPr>
                        <a:t>&lt;PDDL</a:t>
                      </a:r>
                      <a:endParaRPr sz="1700">
                        <a:latin typeface="Courier New"/>
                        <a:cs typeface="Courier New"/>
                      </a:endParaRPr>
                    </a:p>
                  </a:txBody>
                  <a:tcPr marL="0" marR="0" marT="0" marB="0"/>
                </a:tc>
                <a:tc>
                  <a:txBody>
                    <a:bodyPr/>
                    <a:lstStyle/>
                    <a:p>
                      <a:pPr algn="ctr">
                        <a:lnSpc>
                          <a:spcPts val="1895"/>
                        </a:lnSpc>
                      </a:pPr>
                      <a:r>
                        <a:rPr sz="1700" spc="10" dirty="0">
                          <a:solidFill>
                            <a:srgbClr val="FF0000"/>
                          </a:solidFill>
                          <a:latin typeface="Courier New"/>
                          <a:cs typeface="Courier New"/>
                        </a:rPr>
                        <a:t>code</a:t>
                      </a:r>
                      <a:endParaRPr sz="1700">
                        <a:latin typeface="Courier New"/>
                        <a:cs typeface="Courier New"/>
                      </a:endParaRPr>
                    </a:p>
                  </a:txBody>
                  <a:tcPr marL="0" marR="0" marT="0" marB="0"/>
                </a:tc>
                <a:tc>
                  <a:txBody>
                    <a:bodyPr/>
                    <a:lstStyle/>
                    <a:p>
                      <a:pPr algn="ctr">
                        <a:lnSpc>
                          <a:spcPts val="1895"/>
                        </a:lnSpc>
                      </a:pPr>
                      <a:r>
                        <a:rPr sz="1700" spc="10" dirty="0">
                          <a:solidFill>
                            <a:srgbClr val="FF0000"/>
                          </a:solidFill>
                          <a:latin typeface="Courier New"/>
                          <a:cs typeface="Courier New"/>
                        </a:rPr>
                        <a:t>for</a:t>
                      </a:r>
                      <a:endParaRPr sz="1700">
                        <a:latin typeface="Courier New"/>
                        <a:cs typeface="Courier New"/>
                      </a:endParaRPr>
                    </a:p>
                  </a:txBody>
                  <a:tcPr marL="0" marR="0" marT="0" marB="0"/>
                </a:tc>
                <a:tc>
                  <a:txBody>
                    <a:bodyPr/>
                    <a:lstStyle/>
                    <a:p>
                      <a:pPr marL="65405">
                        <a:lnSpc>
                          <a:spcPts val="1895"/>
                        </a:lnSpc>
                      </a:pPr>
                      <a:r>
                        <a:rPr sz="1700" spc="10" dirty="0">
                          <a:solidFill>
                            <a:srgbClr val="FF0000"/>
                          </a:solidFill>
                          <a:latin typeface="Courier New"/>
                          <a:cs typeface="Courier New"/>
                        </a:rPr>
                        <a:t>initial</a:t>
                      </a:r>
                      <a:r>
                        <a:rPr sz="1700" spc="-35" dirty="0">
                          <a:solidFill>
                            <a:srgbClr val="FF0000"/>
                          </a:solidFill>
                          <a:latin typeface="Courier New"/>
                          <a:cs typeface="Courier New"/>
                        </a:rPr>
                        <a:t> </a:t>
                      </a:r>
                      <a:r>
                        <a:rPr sz="1700" spc="10" dirty="0">
                          <a:solidFill>
                            <a:srgbClr val="FF0000"/>
                          </a:solidFill>
                          <a:latin typeface="Courier New"/>
                          <a:cs typeface="Courier New"/>
                        </a:rPr>
                        <a:t>state&gt;</a:t>
                      </a:r>
                      <a:endParaRPr sz="1700">
                        <a:latin typeface="Courier New"/>
                        <a:cs typeface="Courier New"/>
                      </a:endParaRPr>
                    </a:p>
                  </a:txBody>
                  <a:tcPr marL="0" marR="0" marT="0" marB="0"/>
                </a:tc>
                <a:extLst>
                  <a:ext uri="{0D108BD9-81ED-4DB2-BD59-A6C34878D82A}">
                    <a16:rowId xmlns:a16="http://schemas.microsoft.com/office/drawing/2014/main" val="10001"/>
                  </a:ext>
                </a:extLst>
              </a:tr>
              <a:tr h="263012">
                <a:tc>
                  <a:txBody>
                    <a:bodyPr/>
                    <a:lstStyle/>
                    <a:p>
                      <a:pPr marR="57785" algn="r">
                        <a:lnSpc>
                          <a:spcPts val="1895"/>
                        </a:lnSpc>
                      </a:pPr>
                      <a:r>
                        <a:rPr sz="1700" spc="10" dirty="0">
                          <a:solidFill>
                            <a:srgbClr val="FF0000"/>
                          </a:solidFill>
                          <a:latin typeface="Courier New"/>
                          <a:cs typeface="Courier New"/>
                        </a:rPr>
                        <a:t>&lt;PDDL</a:t>
                      </a:r>
                      <a:endParaRPr sz="1700">
                        <a:latin typeface="Courier New"/>
                        <a:cs typeface="Courier New"/>
                      </a:endParaRPr>
                    </a:p>
                  </a:txBody>
                  <a:tcPr marL="0" marR="0" marT="0" marB="0"/>
                </a:tc>
                <a:tc>
                  <a:txBody>
                    <a:bodyPr/>
                    <a:lstStyle/>
                    <a:p>
                      <a:pPr algn="ctr">
                        <a:lnSpc>
                          <a:spcPts val="1895"/>
                        </a:lnSpc>
                      </a:pPr>
                      <a:r>
                        <a:rPr sz="1700" spc="10" dirty="0">
                          <a:solidFill>
                            <a:srgbClr val="FF0000"/>
                          </a:solidFill>
                          <a:latin typeface="Courier New"/>
                          <a:cs typeface="Courier New"/>
                        </a:rPr>
                        <a:t>code</a:t>
                      </a:r>
                      <a:endParaRPr sz="1700">
                        <a:latin typeface="Courier New"/>
                        <a:cs typeface="Courier New"/>
                      </a:endParaRPr>
                    </a:p>
                  </a:txBody>
                  <a:tcPr marL="0" marR="0" marT="0" marB="0"/>
                </a:tc>
                <a:tc>
                  <a:txBody>
                    <a:bodyPr/>
                    <a:lstStyle/>
                    <a:p>
                      <a:pPr algn="ctr">
                        <a:lnSpc>
                          <a:spcPts val="1895"/>
                        </a:lnSpc>
                      </a:pPr>
                      <a:r>
                        <a:rPr sz="1700" spc="10" dirty="0">
                          <a:solidFill>
                            <a:srgbClr val="FF0000"/>
                          </a:solidFill>
                          <a:latin typeface="Courier New"/>
                          <a:cs typeface="Courier New"/>
                        </a:rPr>
                        <a:t>for</a:t>
                      </a:r>
                      <a:endParaRPr sz="1700">
                        <a:latin typeface="Courier New"/>
                        <a:cs typeface="Courier New"/>
                      </a:endParaRPr>
                    </a:p>
                  </a:txBody>
                  <a:tcPr marL="0" marR="0" marT="0" marB="0"/>
                </a:tc>
                <a:tc>
                  <a:txBody>
                    <a:bodyPr/>
                    <a:lstStyle/>
                    <a:p>
                      <a:pPr marL="65405">
                        <a:lnSpc>
                          <a:spcPts val="1895"/>
                        </a:lnSpc>
                      </a:pPr>
                      <a:r>
                        <a:rPr sz="1700" spc="10" dirty="0">
                          <a:solidFill>
                            <a:srgbClr val="FF0000"/>
                          </a:solidFill>
                          <a:latin typeface="Courier New"/>
                          <a:cs typeface="Courier New"/>
                        </a:rPr>
                        <a:t>goal</a:t>
                      </a:r>
                      <a:r>
                        <a:rPr sz="1700" spc="-30" dirty="0">
                          <a:solidFill>
                            <a:srgbClr val="FF0000"/>
                          </a:solidFill>
                          <a:latin typeface="Courier New"/>
                          <a:cs typeface="Courier New"/>
                        </a:rPr>
                        <a:t> </a:t>
                      </a:r>
                      <a:r>
                        <a:rPr sz="1700" spc="10" dirty="0">
                          <a:solidFill>
                            <a:srgbClr val="FF0000"/>
                          </a:solidFill>
                          <a:latin typeface="Courier New"/>
                          <a:cs typeface="Courier New"/>
                        </a:rPr>
                        <a:t>specification&gt;</a:t>
                      </a:r>
                      <a:endParaRPr sz="1700">
                        <a:latin typeface="Courier New"/>
                        <a:cs typeface="Courier New"/>
                      </a:endParaRPr>
                    </a:p>
                  </a:txBody>
                  <a:tcPr marL="0" marR="0" marT="0" marB="0"/>
                </a:tc>
                <a:extLst>
                  <a:ext uri="{0D108BD9-81ED-4DB2-BD59-A6C34878D82A}">
                    <a16:rowId xmlns:a16="http://schemas.microsoft.com/office/drawing/2014/main" val="10002"/>
                  </a:ext>
                </a:extLst>
              </a:tr>
            </a:tbl>
          </a:graphicData>
        </a:graphic>
      </p:graphicFrame>
      <p:sp>
        <p:nvSpPr>
          <p:cNvPr id="5" name="object 5"/>
          <p:cNvSpPr txBox="1"/>
          <p:nvPr/>
        </p:nvSpPr>
        <p:spPr>
          <a:xfrm>
            <a:off x="901700" y="4213237"/>
            <a:ext cx="8888730" cy="1880002"/>
          </a:xfrm>
          <a:prstGeom prst="rect">
            <a:avLst/>
          </a:prstGeom>
        </p:spPr>
        <p:txBody>
          <a:bodyPr vert="horz" wrap="square" lIns="0" tIns="15240" rIns="0" bIns="0" rtlCol="0">
            <a:spAutoFit/>
          </a:bodyPr>
          <a:lstStyle/>
          <a:p>
            <a:pPr marL="12700">
              <a:lnSpc>
                <a:spcPct val="100000"/>
              </a:lnSpc>
              <a:spcBef>
                <a:spcPts val="120"/>
              </a:spcBef>
            </a:pPr>
            <a:r>
              <a:rPr sz="1700" spc="10" dirty="0">
                <a:latin typeface="Courier New"/>
                <a:cs typeface="Courier New"/>
              </a:rPr>
              <a:t>)</a:t>
            </a:r>
            <a:endParaRPr sz="1700" dirty="0">
              <a:latin typeface="Courier New"/>
              <a:cs typeface="Courier New"/>
            </a:endParaRPr>
          </a:p>
          <a:p>
            <a:pPr>
              <a:lnSpc>
                <a:spcPct val="100000"/>
              </a:lnSpc>
              <a:spcBef>
                <a:spcPts val="50"/>
              </a:spcBef>
            </a:pPr>
            <a:endParaRPr sz="1850" dirty="0">
              <a:latin typeface="Courier New"/>
              <a:cs typeface="Courier New"/>
            </a:endParaRPr>
          </a:p>
          <a:p>
            <a:pPr marL="12700">
              <a:lnSpc>
                <a:spcPct val="100000"/>
              </a:lnSpc>
            </a:pPr>
            <a:r>
              <a:rPr sz="1700" spc="10" dirty="0">
                <a:latin typeface="Courier New"/>
                <a:cs typeface="Courier New"/>
              </a:rPr>
              <a:t>&lt;problem</a:t>
            </a:r>
            <a:r>
              <a:rPr sz="1700" spc="20" dirty="0">
                <a:latin typeface="Courier New"/>
                <a:cs typeface="Courier New"/>
              </a:rPr>
              <a:t> </a:t>
            </a:r>
            <a:r>
              <a:rPr sz="1700" spc="10" dirty="0">
                <a:latin typeface="Courier New"/>
                <a:cs typeface="Courier New"/>
              </a:rPr>
              <a:t>name&gt;</a:t>
            </a:r>
            <a:r>
              <a:rPr sz="1700" spc="-550" dirty="0">
                <a:latin typeface="Courier New"/>
                <a:cs typeface="Courier New"/>
              </a:rPr>
              <a:t> </a:t>
            </a:r>
            <a:r>
              <a:rPr sz="1700" spc="5" dirty="0">
                <a:latin typeface="Arial MT"/>
                <a:cs typeface="Arial MT"/>
              </a:rPr>
              <a:t>is</a:t>
            </a:r>
            <a:r>
              <a:rPr sz="1700" spc="-5" dirty="0">
                <a:latin typeface="Arial MT"/>
                <a:cs typeface="Arial MT"/>
              </a:rPr>
              <a:t> </a:t>
            </a:r>
            <a:r>
              <a:rPr sz="1700" spc="10" dirty="0">
                <a:latin typeface="Arial MT"/>
                <a:cs typeface="Arial MT"/>
              </a:rPr>
              <a:t>a</a:t>
            </a:r>
            <a:r>
              <a:rPr sz="1700" spc="-5" dirty="0">
                <a:latin typeface="Arial MT"/>
                <a:cs typeface="Arial MT"/>
              </a:rPr>
              <a:t> </a:t>
            </a:r>
            <a:r>
              <a:rPr sz="1700" spc="10" dirty="0">
                <a:latin typeface="Arial MT"/>
                <a:cs typeface="Arial MT"/>
              </a:rPr>
              <a:t>string</a:t>
            </a:r>
            <a:r>
              <a:rPr sz="1700" dirty="0">
                <a:latin typeface="Arial MT"/>
                <a:cs typeface="Arial MT"/>
              </a:rPr>
              <a:t> </a:t>
            </a:r>
            <a:r>
              <a:rPr sz="1700" spc="5" dirty="0">
                <a:latin typeface="Arial MT"/>
                <a:cs typeface="Arial MT"/>
              </a:rPr>
              <a:t>that</a:t>
            </a:r>
            <a:r>
              <a:rPr sz="1700" spc="-5" dirty="0">
                <a:latin typeface="Arial MT"/>
                <a:cs typeface="Arial MT"/>
              </a:rPr>
              <a:t> </a:t>
            </a:r>
            <a:r>
              <a:rPr sz="1700" spc="5" dirty="0">
                <a:latin typeface="Arial MT"/>
                <a:cs typeface="Arial MT"/>
              </a:rPr>
              <a:t>identifies</a:t>
            </a:r>
            <a:r>
              <a:rPr sz="1700" spc="-5" dirty="0">
                <a:latin typeface="Arial MT"/>
                <a:cs typeface="Arial MT"/>
              </a:rPr>
              <a:t> </a:t>
            </a:r>
            <a:r>
              <a:rPr sz="1700" spc="10" dirty="0">
                <a:latin typeface="Arial MT"/>
                <a:cs typeface="Arial MT"/>
              </a:rPr>
              <a:t>the</a:t>
            </a:r>
            <a:r>
              <a:rPr sz="1700" dirty="0">
                <a:latin typeface="Arial MT"/>
                <a:cs typeface="Arial MT"/>
              </a:rPr>
              <a:t> </a:t>
            </a:r>
            <a:r>
              <a:rPr sz="1700" spc="10" dirty="0">
                <a:latin typeface="Arial MT"/>
                <a:cs typeface="Arial MT"/>
              </a:rPr>
              <a:t>planning</a:t>
            </a:r>
            <a:r>
              <a:rPr sz="1700" spc="-5" dirty="0">
                <a:latin typeface="Arial MT"/>
                <a:cs typeface="Arial MT"/>
              </a:rPr>
              <a:t> </a:t>
            </a:r>
            <a:r>
              <a:rPr sz="1700" spc="5" dirty="0">
                <a:latin typeface="Arial MT"/>
                <a:cs typeface="Arial MT"/>
              </a:rPr>
              <a:t>task,</a:t>
            </a:r>
            <a:r>
              <a:rPr sz="1700" dirty="0">
                <a:latin typeface="Arial MT"/>
                <a:cs typeface="Arial MT"/>
              </a:rPr>
              <a:t> e.g.</a:t>
            </a:r>
            <a:r>
              <a:rPr sz="1700" spc="120" dirty="0">
                <a:latin typeface="Arial MT"/>
                <a:cs typeface="Arial MT"/>
              </a:rPr>
              <a:t> </a:t>
            </a:r>
            <a:r>
              <a:rPr sz="1700" spc="10" dirty="0">
                <a:latin typeface="Courier New"/>
                <a:cs typeface="Courier New"/>
              </a:rPr>
              <a:t>gripper-four-balls</a:t>
            </a:r>
            <a:r>
              <a:rPr sz="1700" spc="10" dirty="0">
                <a:latin typeface="Arial MT"/>
                <a:cs typeface="Arial MT"/>
              </a:rPr>
              <a:t>.</a:t>
            </a:r>
            <a:endParaRPr sz="1700" dirty="0">
              <a:latin typeface="Arial MT"/>
              <a:cs typeface="Arial MT"/>
            </a:endParaRPr>
          </a:p>
          <a:p>
            <a:pPr>
              <a:lnSpc>
                <a:spcPct val="100000"/>
              </a:lnSpc>
              <a:spcBef>
                <a:spcPts val="45"/>
              </a:spcBef>
            </a:pPr>
            <a:endParaRPr sz="1650" dirty="0">
              <a:latin typeface="Arial MT"/>
              <a:cs typeface="Arial MT"/>
            </a:endParaRPr>
          </a:p>
          <a:p>
            <a:pPr marL="12700">
              <a:lnSpc>
                <a:spcPct val="100000"/>
              </a:lnSpc>
            </a:pPr>
            <a:r>
              <a:rPr sz="1700" spc="10" dirty="0">
                <a:latin typeface="Courier New"/>
                <a:cs typeface="Courier New"/>
              </a:rPr>
              <a:t>&lt;domain name&gt;</a:t>
            </a:r>
            <a:r>
              <a:rPr sz="1700" spc="-545" dirty="0">
                <a:latin typeface="Courier New"/>
                <a:cs typeface="Courier New"/>
              </a:rPr>
              <a:t> </a:t>
            </a:r>
            <a:r>
              <a:rPr sz="1700" spc="5" dirty="0">
                <a:latin typeface="Arial MT"/>
                <a:cs typeface="Arial MT"/>
              </a:rPr>
              <a:t>must </a:t>
            </a:r>
            <a:r>
              <a:rPr sz="1700" spc="10" dirty="0">
                <a:latin typeface="Arial MT"/>
                <a:cs typeface="Arial MT"/>
              </a:rPr>
              <a:t>match</a:t>
            </a:r>
            <a:r>
              <a:rPr sz="1700" spc="5" dirty="0">
                <a:latin typeface="Arial MT"/>
                <a:cs typeface="Arial MT"/>
              </a:rPr>
              <a:t> </a:t>
            </a:r>
            <a:r>
              <a:rPr sz="1700" spc="10" dirty="0">
                <a:latin typeface="Arial MT"/>
                <a:cs typeface="Arial MT"/>
              </a:rPr>
              <a:t>the</a:t>
            </a:r>
            <a:r>
              <a:rPr sz="1700" spc="5" dirty="0">
                <a:latin typeface="Arial MT"/>
                <a:cs typeface="Arial MT"/>
              </a:rPr>
              <a:t> </a:t>
            </a:r>
            <a:r>
              <a:rPr sz="1700" spc="10" dirty="0">
                <a:latin typeface="Arial MT"/>
                <a:cs typeface="Arial MT"/>
              </a:rPr>
              <a:t>domain</a:t>
            </a:r>
            <a:r>
              <a:rPr sz="1700" spc="5" dirty="0">
                <a:latin typeface="Arial MT"/>
                <a:cs typeface="Arial MT"/>
              </a:rPr>
              <a:t> </a:t>
            </a:r>
            <a:r>
              <a:rPr sz="1700" spc="10" dirty="0">
                <a:latin typeface="Arial MT"/>
                <a:cs typeface="Arial MT"/>
              </a:rPr>
              <a:t>name</a:t>
            </a:r>
            <a:r>
              <a:rPr sz="1700" spc="5" dirty="0">
                <a:latin typeface="Arial MT"/>
                <a:cs typeface="Arial MT"/>
              </a:rPr>
              <a:t> in </a:t>
            </a:r>
            <a:r>
              <a:rPr sz="1700" spc="10" dirty="0">
                <a:latin typeface="Arial MT"/>
                <a:cs typeface="Arial MT"/>
              </a:rPr>
              <a:t>the</a:t>
            </a:r>
            <a:r>
              <a:rPr sz="1700" spc="5" dirty="0">
                <a:latin typeface="Arial MT"/>
                <a:cs typeface="Arial MT"/>
              </a:rPr>
              <a:t> </a:t>
            </a:r>
            <a:r>
              <a:rPr sz="1700" spc="10" dirty="0">
                <a:latin typeface="Arial MT"/>
                <a:cs typeface="Arial MT"/>
              </a:rPr>
              <a:t>corresponding</a:t>
            </a:r>
            <a:r>
              <a:rPr sz="1700" spc="5" dirty="0">
                <a:latin typeface="Arial MT"/>
                <a:cs typeface="Arial MT"/>
              </a:rPr>
              <a:t> </a:t>
            </a:r>
            <a:r>
              <a:rPr sz="1700" spc="10" dirty="0">
                <a:latin typeface="Arial MT"/>
                <a:cs typeface="Arial MT"/>
              </a:rPr>
              <a:t>domain</a:t>
            </a:r>
            <a:r>
              <a:rPr sz="1700" spc="5" dirty="0">
                <a:latin typeface="Arial MT"/>
                <a:cs typeface="Arial MT"/>
              </a:rPr>
              <a:t> </a:t>
            </a:r>
            <a:r>
              <a:rPr sz="1700" dirty="0">
                <a:latin typeface="Arial MT"/>
                <a:cs typeface="Arial MT"/>
              </a:rPr>
              <a:t>file.</a:t>
            </a:r>
          </a:p>
          <a:p>
            <a:pPr>
              <a:lnSpc>
                <a:spcPct val="100000"/>
              </a:lnSpc>
              <a:spcBef>
                <a:spcPts val="50"/>
              </a:spcBef>
            </a:pPr>
            <a:endParaRPr sz="1650" dirty="0">
              <a:latin typeface="Arial MT"/>
              <a:cs typeface="Arial MT"/>
            </a:endParaRPr>
          </a:p>
        </p:txBody>
      </p:sp>
      <p:sp>
        <p:nvSpPr>
          <p:cNvPr id="6" name="Date Placeholder 5"/>
          <p:cNvSpPr>
            <a:spLocks noGrp="1"/>
          </p:cNvSpPr>
          <p:nvPr>
            <p:ph type="dt" sz="half" idx="6"/>
          </p:nvPr>
        </p:nvSpPr>
        <p:spPr/>
        <p:txBody>
          <a:bodyPr/>
          <a:lstStyle/>
          <a:p>
            <a:pPr marL="12700">
              <a:lnSpc>
                <a:spcPts val="1420"/>
              </a:lnSpc>
            </a:pPr>
            <a:fld id="{ED8EE31D-EBA8-4783-BABA-C0E751937FD1}" type="datetime4">
              <a:rPr lang="en-US" spc="-5" smtClean="0"/>
              <a:t>October 28, 2024</a:t>
            </a:fld>
            <a:endParaRPr lang="en-US" spc="-5" dirty="0"/>
          </a:p>
        </p:txBody>
      </p:sp>
      <p:sp>
        <p:nvSpPr>
          <p:cNvPr id="8" name="Slide Number Placeholder 7"/>
          <p:cNvSpPr>
            <a:spLocks noGrp="1"/>
          </p:cNvSpPr>
          <p:nvPr>
            <p:ph type="sldNum" sz="quarter" idx="7"/>
          </p:nvPr>
        </p:nvSpPr>
        <p:spPr/>
        <p:txBody>
          <a:bodyPr/>
          <a:lstStyle/>
          <a:p>
            <a:pPr marL="38100">
              <a:lnSpc>
                <a:spcPts val="1420"/>
              </a:lnSpc>
            </a:pPr>
            <a:fld id="{81D60167-4931-47E6-BA6A-407CBD079E47}" type="slidenum">
              <a:rPr lang="en-IN" spc="-5" smtClean="0"/>
              <a:t>6</a:t>
            </a:fld>
            <a:r>
              <a:rPr lang="en-IN" spc="-5"/>
              <a:t>/15</a:t>
            </a:r>
            <a:endParaRPr lang="en-IN" spc="-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25125" y="1197635"/>
            <a:ext cx="2242185" cy="340360"/>
          </a:xfrm>
          <a:prstGeom prst="rect">
            <a:avLst/>
          </a:prstGeom>
        </p:spPr>
        <p:txBody>
          <a:bodyPr vert="horz" wrap="square" lIns="0" tIns="14604" rIns="0" bIns="0" rtlCol="0">
            <a:spAutoFit/>
          </a:bodyPr>
          <a:lstStyle/>
          <a:p>
            <a:pPr marL="12700">
              <a:lnSpc>
                <a:spcPct val="100000"/>
              </a:lnSpc>
              <a:spcBef>
                <a:spcPts val="114"/>
              </a:spcBef>
            </a:pPr>
            <a:r>
              <a:rPr sz="2050" b="1" spc="5" dirty="0">
                <a:latin typeface="Arial"/>
                <a:cs typeface="Arial"/>
              </a:rPr>
              <a:t>Running</a:t>
            </a:r>
            <a:r>
              <a:rPr sz="2050" b="1" spc="-35" dirty="0">
                <a:latin typeface="Arial"/>
                <a:cs typeface="Arial"/>
              </a:rPr>
              <a:t> </a:t>
            </a:r>
            <a:r>
              <a:rPr sz="2050" b="1" spc="5" dirty="0">
                <a:latin typeface="Arial"/>
                <a:cs typeface="Arial"/>
              </a:rPr>
              <a:t>Example</a:t>
            </a:r>
            <a:endParaRPr sz="2050">
              <a:latin typeface="Arial"/>
              <a:cs typeface="Arial"/>
            </a:endParaRPr>
          </a:p>
        </p:txBody>
      </p:sp>
      <p:sp>
        <p:nvSpPr>
          <p:cNvPr id="3" name="object 3"/>
          <p:cNvSpPr txBox="1"/>
          <p:nvPr/>
        </p:nvSpPr>
        <p:spPr>
          <a:xfrm>
            <a:off x="901700" y="2290051"/>
            <a:ext cx="8890000" cy="3299460"/>
          </a:xfrm>
          <a:prstGeom prst="rect">
            <a:avLst/>
          </a:prstGeom>
        </p:spPr>
        <p:txBody>
          <a:bodyPr vert="horz" wrap="square" lIns="0" tIns="15240" rIns="0" bIns="0" rtlCol="0">
            <a:spAutoFit/>
          </a:bodyPr>
          <a:lstStyle/>
          <a:p>
            <a:pPr marL="12700" algn="just">
              <a:lnSpc>
                <a:spcPct val="100000"/>
              </a:lnSpc>
              <a:spcBef>
                <a:spcPts val="120"/>
              </a:spcBef>
            </a:pPr>
            <a:r>
              <a:rPr sz="1700" b="1" spc="10" dirty="0">
                <a:latin typeface="Arial"/>
                <a:cs typeface="Arial"/>
              </a:rPr>
              <a:t>Gripper</a:t>
            </a:r>
            <a:r>
              <a:rPr sz="1700" b="1" spc="-5" dirty="0">
                <a:latin typeface="Arial"/>
                <a:cs typeface="Arial"/>
              </a:rPr>
              <a:t> </a:t>
            </a:r>
            <a:r>
              <a:rPr sz="1700" spc="5" dirty="0">
                <a:latin typeface="Arial MT"/>
                <a:cs typeface="Arial MT"/>
              </a:rPr>
              <a:t>task</a:t>
            </a:r>
            <a:r>
              <a:rPr sz="1700" dirty="0">
                <a:latin typeface="Arial MT"/>
                <a:cs typeface="Arial MT"/>
              </a:rPr>
              <a:t> </a:t>
            </a:r>
            <a:r>
              <a:rPr sz="1700" spc="5" dirty="0">
                <a:latin typeface="Arial MT"/>
                <a:cs typeface="Arial MT"/>
              </a:rPr>
              <a:t>with</a:t>
            </a:r>
            <a:r>
              <a:rPr sz="1700" dirty="0">
                <a:latin typeface="Arial MT"/>
                <a:cs typeface="Arial MT"/>
              </a:rPr>
              <a:t> </a:t>
            </a:r>
            <a:r>
              <a:rPr sz="1700" spc="-5" dirty="0">
                <a:latin typeface="Arial MT"/>
                <a:cs typeface="Arial MT"/>
              </a:rPr>
              <a:t>four</a:t>
            </a:r>
            <a:r>
              <a:rPr sz="1700" dirty="0">
                <a:latin typeface="Arial MT"/>
                <a:cs typeface="Arial MT"/>
              </a:rPr>
              <a:t> </a:t>
            </a:r>
            <a:r>
              <a:rPr sz="1700" spc="5" dirty="0">
                <a:latin typeface="Arial MT"/>
                <a:cs typeface="Arial MT"/>
              </a:rPr>
              <a:t>balls:</a:t>
            </a:r>
            <a:endParaRPr sz="1700" dirty="0">
              <a:latin typeface="Arial MT"/>
              <a:cs typeface="Arial MT"/>
            </a:endParaRPr>
          </a:p>
          <a:p>
            <a:pPr>
              <a:lnSpc>
                <a:spcPct val="100000"/>
              </a:lnSpc>
              <a:spcBef>
                <a:spcPts val="10"/>
              </a:spcBef>
            </a:pPr>
            <a:endParaRPr sz="1550" dirty="0">
              <a:latin typeface="Arial MT"/>
              <a:cs typeface="Arial MT"/>
            </a:endParaRPr>
          </a:p>
          <a:p>
            <a:pPr marL="12700" marR="5080" algn="just">
              <a:lnSpc>
                <a:spcPct val="107400"/>
              </a:lnSpc>
            </a:pPr>
            <a:r>
              <a:rPr sz="1700" spc="10" dirty="0">
                <a:latin typeface="Arial MT"/>
                <a:cs typeface="Arial MT"/>
              </a:rPr>
              <a:t>There </a:t>
            </a:r>
            <a:r>
              <a:rPr sz="1700" spc="5" dirty="0">
                <a:latin typeface="Arial MT"/>
                <a:cs typeface="Arial MT"/>
              </a:rPr>
              <a:t>is </a:t>
            </a:r>
            <a:r>
              <a:rPr sz="1700" spc="10" dirty="0">
                <a:latin typeface="Arial MT"/>
                <a:cs typeface="Arial MT"/>
              </a:rPr>
              <a:t>a </a:t>
            </a:r>
            <a:r>
              <a:rPr sz="1700" spc="5" dirty="0">
                <a:latin typeface="Arial MT"/>
                <a:cs typeface="Arial MT"/>
              </a:rPr>
              <a:t>robot that </a:t>
            </a:r>
            <a:r>
              <a:rPr sz="1700" spc="10" dirty="0">
                <a:latin typeface="Arial MT"/>
                <a:cs typeface="Arial MT"/>
              </a:rPr>
              <a:t>can </a:t>
            </a:r>
            <a:r>
              <a:rPr sz="1700" spc="-10" dirty="0">
                <a:latin typeface="Arial MT"/>
                <a:cs typeface="Arial MT"/>
              </a:rPr>
              <a:t>move </a:t>
            </a:r>
            <a:r>
              <a:rPr sz="1700" spc="5" dirty="0">
                <a:latin typeface="Arial MT"/>
                <a:cs typeface="Arial MT"/>
              </a:rPr>
              <a:t>between </a:t>
            </a:r>
            <a:r>
              <a:rPr sz="1700" dirty="0">
                <a:latin typeface="Arial MT"/>
                <a:cs typeface="Arial MT"/>
              </a:rPr>
              <a:t>two </a:t>
            </a:r>
            <a:r>
              <a:rPr sz="1700" spc="10" dirty="0">
                <a:latin typeface="Arial MT"/>
                <a:cs typeface="Arial MT"/>
              </a:rPr>
              <a:t>rooms and </a:t>
            </a:r>
            <a:r>
              <a:rPr sz="1700" dirty="0">
                <a:latin typeface="Arial MT"/>
                <a:cs typeface="Arial MT"/>
              </a:rPr>
              <a:t>pick </a:t>
            </a:r>
            <a:r>
              <a:rPr sz="1700" spc="10" dirty="0">
                <a:latin typeface="Arial MT"/>
                <a:cs typeface="Arial MT"/>
              </a:rPr>
              <a:t>up </a:t>
            </a:r>
            <a:r>
              <a:rPr sz="1700" spc="5" dirty="0">
                <a:latin typeface="Arial MT"/>
                <a:cs typeface="Arial MT"/>
              </a:rPr>
              <a:t>or </a:t>
            </a:r>
            <a:r>
              <a:rPr sz="1700" spc="10" dirty="0">
                <a:latin typeface="Arial MT"/>
                <a:cs typeface="Arial MT"/>
              </a:rPr>
              <a:t>drop </a:t>
            </a:r>
            <a:r>
              <a:rPr sz="1700" spc="5" dirty="0">
                <a:latin typeface="Arial MT"/>
                <a:cs typeface="Arial MT"/>
              </a:rPr>
              <a:t>balls with either of </a:t>
            </a:r>
            <a:r>
              <a:rPr sz="1700" spc="10" dirty="0">
                <a:latin typeface="Arial MT"/>
                <a:cs typeface="Arial MT"/>
              </a:rPr>
              <a:t> </a:t>
            </a:r>
            <a:r>
              <a:rPr sz="1700" spc="5" dirty="0">
                <a:latin typeface="Arial MT"/>
                <a:cs typeface="Arial MT"/>
              </a:rPr>
              <a:t>his </a:t>
            </a:r>
            <a:r>
              <a:rPr sz="1700" dirty="0">
                <a:latin typeface="Arial MT"/>
                <a:cs typeface="Arial MT"/>
              </a:rPr>
              <a:t>two </a:t>
            </a:r>
            <a:r>
              <a:rPr sz="1700" spc="10" dirty="0">
                <a:latin typeface="Arial MT"/>
                <a:cs typeface="Arial MT"/>
              </a:rPr>
              <a:t>arms. </a:t>
            </a:r>
            <a:r>
              <a:rPr sz="1700" spc="-15" dirty="0">
                <a:latin typeface="Arial MT"/>
                <a:cs typeface="Arial MT"/>
              </a:rPr>
              <a:t>Initially, </a:t>
            </a:r>
            <a:r>
              <a:rPr sz="1700" spc="5" dirty="0">
                <a:latin typeface="Arial MT"/>
                <a:cs typeface="Arial MT"/>
              </a:rPr>
              <a:t>all balls </a:t>
            </a:r>
            <a:r>
              <a:rPr sz="1700" spc="10" dirty="0">
                <a:latin typeface="Arial MT"/>
                <a:cs typeface="Arial MT"/>
              </a:rPr>
              <a:t>and the </a:t>
            </a:r>
            <a:r>
              <a:rPr sz="1700" spc="5" dirty="0">
                <a:latin typeface="Arial MT"/>
                <a:cs typeface="Arial MT"/>
              </a:rPr>
              <a:t>robot </a:t>
            </a:r>
            <a:r>
              <a:rPr sz="1700" spc="10" dirty="0">
                <a:latin typeface="Arial MT"/>
                <a:cs typeface="Arial MT"/>
              </a:rPr>
              <a:t>are </a:t>
            </a:r>
            <a:r>
              <a:rPr sz="1700" spc="5" dirty="0">
                <a:latin typeface="Arial MT"/>
                <a:cs typeface="Arial MT"/>
              </a:rPr>
              <a:t>in </a:t>
            </a:r>
            <a:r>
              <a:rPr sz="1700" spc="10" dirty="0">
                <a:latin typeface="Arial MT"/>
                <a:cs typeface="Arial MT"/>
              </a:rPr>
              <a:t>the </a:t>
            </a:r>
            <a:r>
              <a:rPr sz="1700" spc="5" dirty="0">
                <a:latin typeface="Arial MT"/>
                <a:cs typeface="Arial MT"/>
              </a:rPr>
              <a:t>first </a:t>
            </a:r>
            <a:r>
              <a:rPr sz="1700" spc="10" dirty="0">
                <a:latin typeface="Arial MT"/>
                <a:cs typeface="Arial MT"/>
              </a:rPr>
              <a:t>room. </a:t>
            </a:r>
            <a:r>
              <a:rPr sz="1700" spc="-15" dirty="0">
                <a:latin typeface="Arial MT"/>
                <a:cs typeface="Arial MT"/>
              </a:rPr>
              <a:t>We </a:t>
            </a:r>
            <a:r>
              <a:rPr sz="1700" dirty="0">
                <a:latin typeface="Arial MT"/>
                <a:cs typeface="Arial MT"/>
              </a:rPr>
              <a:t>want </a:t>
            </a:r>
            <a:r>
              <a:rPr sz="1700" spc="10" dirty="0">
                <a:latin typeface="Arial MT"/>
                <a:cs typeface="Arial MT"/>
              </a:rPr>
              <a:t>the </a:t>
            </a:r>
            <a:r>
              <a:rPr sz="1700" spc="5" dirty="0">
                <a:latin typeface="Arial MT"/>
                <a:cs typeface="Arial MT"/>
              </a:rPr>
              <a:t>balls to </a:t>
            </a:r>
            <a:r>
              <a:rPr sz="1700" spc="10" dirty="0">
                <a:latin typeface="Arial MT"/>
                <a:cs typeface="Arial MT"/>
              </a:rPr>
              <a:t>be </a:t>
            </a:r>
            <a:r>
              <a:rPr sz="1700" spc="5" dirty="0">
                <a:latin typeface="Arial MT"/>
                <a:cs typeface="Arial MT"/>
              </a:rPr>
              <a:t>in </a:t>
            </a:r>
            <a:r>
              <a:rPr sz="1700" spc="10" dirty="0">
                <a:latin typeface="Arial MT"/>
                <a:cs typeface="Arial MT"/>
              </a:rPr>
              <a:t> the</a:t>
            </a:r>
            <a:r>
              <a:rPr sz="1700" dirty="0">
                <a:latin typeface="Arial MT"/>
                <a:cs typeface="Arial MT"/>
              </a:rPr>
              <a:t> </a:t>
            </a:r>
            <a:r>
              <a:rPr sz="1700" spc="10" dirty="0">
                <a:latin typeface="Arial MT"/>
                <a:cs typeface="Arial MT"/>
              </a:rPr>
              <a:t>second</a:t>
            </a:r>
            <a:r>
              <a:rPr sz="1700" spc="5" dirty="0">
                <a:latin typeface="Arial MT"/>
                <a:cs typeface="Arial MT"/>
              </a:rPr>
              <a:t> </a:t>
            </a:r>
            <a:r>
              <a:rPr sz="1700" spc="10" dirty="0">
                <a:latin typeface="Arial MT"/>
                <a:cs typeface="Arial MT"/>
              </a:rPr>
              <a:t>room.</a:t>
            </a:r>
            <a:endParaRPr sz="1700" dirty="0">
              <a:latin typeface="Arial MT"/>
              <a:cs typeface="Arial MT"/>
            </a:endParaRPr>
          </a:p>
          <a:p>
            <a:pPr>
              <a:lnSpc>
                <a:spcPct val="100000"/>
              </a:lnSpc>
              <a:spcBef>
                <a:spcPts val="10"/>
              </a:spcBef>
            </a:pPr>
            <a:endParaRPr sz="2550" dirty="0">
              <a:latin typeface="Arial MT"/>
              <a:cs typeface="Arial MT"/>
            </a:endParaRPr>
          </a:p>
          <a:p>
            <a:pPr marL="328930" indent="-255904">
              <a:lnSpc>
                <a:spcPct val="100000"/>
              </a:lnSpc>
              <a:buClr>
                <a:srgbClr val="000000"/>
              </a:buClr>
              <a:buFont typeface="Arial"/>
              <a:buChar char="•"/>
              <a:tabLst>
                <a:tab pos="329565" algn="l"/>
              </a:tabLst>
            </a:pPr>
            <a:r>
              <a:rPr sz="1700" b="1" spc="10" dirty="0">
                <a:solidFill>
                  <a:srgbClr val="0000FF"/>
                </a:solidFill>
                <a:latin typeface="Arial"/>
                <a:cs typeface="Arial"/>
              </a:rPr>
              <a:t>Objects:</a:t>
            </a:r>
            <a:r>
              <a:rPr sz="1700" b="1" spc="120" dirty="0">
                <a:solidFill>
                  <a:srgbClr val="0000FF"/>
                </a:solidFill>
                <a:latin typeface="Arial"/>
                <a:cs typeface="Arial"/>
              </a:rPr>
              <a:t> </a:t>
            </a:r>
            <a:r>
              <a:rPr sz="1700" spc="10" dirty="0">
                <a:latin typeface="Arial MT"/>
                <a:cs typeface="Arial MT"/>
              </a:rPr>
              <a:t>The</a:t>
            </a:r>
            <a:r>
              <a:rPr sz="1700" spc="5" dirty="0">
                <a:latin typeface="Arial MT"/>
                <a:cs typeface="Arial MT"/>
              </a:rPr>
              <a:t> </a:t>
            </a:r>
            <a:r>
              <a:rPr sz="1700" dirty="0">
                <a:latin typeface="Arial MT"/>
                <a:cs typeface="Arial MT"/>
              </a:rPr>
              <a:t>two</a:t>
            </a:r>
            <a:r>
              <a:rPr sz="1700" spc="5" dirty="0">
                <a:latin typeface="Arial MT"/>
                <a:cs typeface="Arial MT"/>
              </a:rPr>
              <a:t> rooms, </a:t>
            </a:r>
            <a:r>
              <a:rPr sz="1700" spc="-5" dirty="0">
                <a:latin typeface="Arial MT"/>
                <a:cs typeface="Arial MT"/>
              </a:rPr>
              <a:t>four</a:t>
            </a:r>
            <a:r>
              <a:rPr sz="1700" spc="10" dirty="0">
                <a:latin typeface="Arial MT"/>
                <a:cs typeface="Arial MT"/>
              </a:rPr>
              <a:t> </a:t>
            </a:r>
            <a:r>
              <a:rPr sz="1700" spc="5" dirty="0">
                <a:latin typeface="Arial MT"/>
                <a:cs typeface="Arial MT"/>
              </a:rPr>
              <a:t>balls </a:t>
            </a:r>
            <a:r>
              <a:rPr sz="1700" spc="10" dirty="0">
                <a:latin typeface="Arial MT"/>
                <a:cs typeface="Arial MT"/>
              </a:rPr>
              <a:t>and</a:t>
            </a:r>
            <a:r>
              <a:rPr sz="1700" spc="5" dirty="0">
                <a:latin typeface="Arial MT"/>
                <a:cs typeface="Arial MT"/>
              </a:rPr>
              <a:t> </a:t>
            </a:r>
            <a:r>
              <a:rPr sz="1700" dirty="0">
                <a:latin typeface="Arial MT"/>
                <a:cs typeface="Arial MT"/>
              </a:rPr>
              <a:t>two</a:t>
            </a:r>
            <a:r>
              <a:rPr sz="1700" spc="5" dirty="0">
                <a:latin typeface="Arial MT"/>
                <a:cs typeface="Arial MT"/>
              </a:rPr>
              <a:t> robot </a:t>
            </a:r>
            <a:r>
              <a:rPr sz="1700" spc="10" dirty="0">
                <a:latin typeface="Arial MT"/>
                <a:cs typeface="Arial MT"/>
              </a:rPr>
              <a:t>arms.</a:t>
            </a:r>
            <a:endParaRPr sz="1700" dirty="0">
              <a:latin typeface="Arial MT"/>
              <a:cs typeface="Arial MT"/>
            </a:endParaRPr>
          </a:p>
          <a:p>
            <a:pPr marL="328930" indent="-255904">
              <a:lnSpc>
                <a:spcPct val="100000"/>
              </a:lnSpc>
              <a:spcBef>
                <a:spcPts val="550"/>
              </a:spcBef>
              <a:buClr>
                <a:srgbClr val="000000"/>
              </a:buClr>
              <a:buFont typeface="Arial"/>
              <a:buChar char="•"/>
              <a:tabLst>
                <a:tab pos="329565" algn="l"/>
              </a:tabLst>
            </a:pPr>
            <a:r>
              <a:rPr sz="1700" b="1" spc="10" dirty="0">
                <a:solidFill>
                  <a:srgbClr val="0000FF"/>
                </a:solidFill>
                <a:latin typeface="Arial"/>
                <a:cs typeface="Arial"/>
              </a:rPr>
              <a:t>Predicates:</a:t>
            </a:r>
            <a:r>
              <a:rPr sz="1700" b="1" spc="100" dirty="0">
                <a:solidFill>
                  <a:srgbClr val="0000FF"/>
                </a:solidFill>
                <a:latin typeface="Arial"/>
                <a:cs typeface="Arial"/>
              </a:rPr>
              <a:t> </a:t>
            </a:r>
            <a:r>
              <a:rPr sz="1700" spc="5" dirty="0">
                <a:latin typeface="Arial MT"/>
                <a:cs typeface="Arial MT"/>
              </a:rPr>
              <a:t>Is</a:t>
            </a:r>
            <a:r>
              <a:rPr sz="1700" spc="-20" dirty="0">
                <a:latin typeface="Arial MT"/>
                <a:cs typeface="Arial MT"/>
              </a:rPr>
              <a:t> </a:t>
            </a:r>
            <a:r>
              <a:rPr sz="1700" i="1" spc="385" dirty="0">
                <a:latin typeface="Calibri"/>
                <a:cs typeface="Calibri"/>
              </a:rPr>
              <a:t>x</a:t>
            </a:r>
            <a:r>
              <a:rPr sz="1700" i="1" spc="70" dirty="0">
                <a:latin typeface="Calibri"/>
                <a:cs typeface="Calibri"/>
              </a:rPr>
              <a:t> </a:t>
            </a:r>
            <a:r>
              <a:rPr sz="1700" spc="10" dirty="0">
                <a:latin typeface="Arial MT"/>
                <a:cs typeface="Arial MT"/>
              </a:rPr>
              <a:t>a</a:t>
            </a:r>
            <a:r>
              <a:rPr sz="1700" spc="-25" dirty="0">
                <a:latin typeface="Arial MT"/>
                <a:cs typeface="Arial MT"/>
              </a:rPr>
              <a:t> </a:t>
            </a:r>
            <a:r>
              <a:rPr sz="1700" spc="10" dirty="0">
                <a:latin typeface="Arial MT"/>
                <a:cs typeface="Arial MT"/>
              </a:rPr>
              <a:t>room?</a:t>
            </a:r>
            <a:r>
              <a:rPr sz="1700" spc="114" dirty="0">
                <a:latin typeface="Arial MT"/>
                <a:cs typeface="Arial MT"/>
              </a:rPr>
              <a:t> </a:t>
            </a:r>
            <a:r>
              <a:rPr sz="1700" spc="5" dirty="0">
                <a:latin typeface="Arial MT"/>
                <a:cs typeface="Arial MT"/>
              </a:rPr>
              <a:t>Is</a:t>
            </a:r>
            <a:r>
              <a:rPr sz="1700" spc="-20" dirty="0">
                <a:latin typeface="Arial MT"/>
                <a:cs typeface="Arial MT"/>
              </a:rPr>
              <a:t> </a:t>
            </a:r>
            <a:r>
              <a:rPr sz="1700" i="1" spc="385" dirty="0">
                <a:latin typeface="Calibri"/>
                <a:cs typeface="Calibri"/>
              </a:rPr>
              <a:t>x</a:t>
            </a:r>
            <a:r>
              <a:rPr sz="1700" i="1" spc="65" dirty="0">
                <a:latin typeface="Calibri"/>
                <a:cs typeface="Calibri"/>
              </a:rPr>
              <a:t> </a:t>
            </a:r>
            <a:r>
              <a:rPr sz="1700" spc="10" dirty="0">
                <a:latin typeface="Arial MT"/>
                <a:cs typeface="Arial MT"/>
              </a:rPr>
              <a:t>a</a:t>
            </a:r>
            <a:r>
              <a:rPr sz="1700" spc="-20" dirty="0">
                <a:latin typeface="Arial MT"/>
                <a:cs typeface="Arial MT"/>
              </a:rPr>
              <a:t> </a:t>
            </a:r>
            <a:r>
              <a:rPr sz="1700" spc="5" dirty="0">
                <a:latin typeface="Arial MT"/>
                <a:cs typeface="Arial MT"/>
              </a:rPr>
              <a:t>ball?</a:t>
            </a:r>
            <a:r>
              <a:rPr sz="1700" spc="114" dirty="0">
                <a:latin typeface="Arial MT"/>
                <a:cs typeface="Arial MT"/>
              </a:rPr>
              <a:t> </a:t>
            </a:r>
            <a:r>
              <a:rPr sz="1700" spc="5" dirty="0">
                <a:latin typeface="Arial MT"/>
                <a:cs typeface="Arial MT"/>
              </a:rPr>
              <a:t>Is</a:t>
            </a:r>
            <a:r>
              <a:rPr sz="1700" spc="-25" dirty="0">
                <a:latin typeface="Arial MT"/>
                <a:cs typeface="Arial MT"/>
              </a:rPr>
              <a:t> </a:t>
            </a:r>
            <a:r>
              <a:rPr sz="1700" spc="5" dirty="0">
                <a:latin typeface="Arial MT"/>
                <a:cs typeface="Arial MT"/>
              </a:rPr>
              <a:t>ball</a:t>
            </a:r>
            <a:r>
              <a:rPr sz="1700" spc="-20" dirty="0">
                <a:latin typeface="Arial MT"/>
                <a:cs typeface="Arial MT"/>
              </a:rPr>
              <a:t> </a:t>
            </a:r>
            <a:r>
              <a:rPr sz="1700" i="1" spc="385" dirty="0">
                <a:latin typeface="Calibri"/>
                <a:cs typeface="Calibri"/>
              </a:rPr>
              <a:t>x</a:t>
            </a:r>
            <a:r>
              <a:rPr sz="1700" i="1" spc="65" dirty="0">
                <a:latin typeface="Calibri"/>
                <a:cs typeface="Calibri"/>
              </a:rPr>
              <a:t> </a:t>
            </a:r>
            <a:r>
              <a:rPr sz="1700" spc="5" dirty="0">
                <a:latin typeface="Arial MT"/>
                <a:cs typeface="Arial MT"/>
              </a:rPr>
              <a:t>inside</a:t>
            </a:r>
            <a:r>
              <a:rPr sz="1700" spc="-20" dirty="0">
                <a:latin typeface="Arial MT"/>
                <a:cs typeface="Arial MT"/>
              </a:rPr>
              <a:t> </a:t>
            </a:r>
            <a:r>
              <a:rPr sz="1700" spc="10" dirty="0">
                <a:latin typeface="Arial MT"/>
                <a:cs typeface="Arial MT"/>
              </a:rPr>
              <a:t>room</a:t>
            </a:r>
            <a:r>
              <a:rPr sz="1700" spc="-20" dirty="0">
                <a:latin typeface="Arial MT"/>
                <a:cs typeface="Arial MT"/>
              </a:rPr>
              <a:t> </a:t>
            </a:r>
            <a:r>
              <a:rPr sz="1700" i="1" spc="155" dirty="0">
                <a:latin typeface="Calibri"/>
                <a:cs typeface="Calibri"/>
              </a:rPr>
              <a:t>y</a:t>
            </a:r>
            <a:r>
              <a:rPr sz="1700" spc="155" dirty="0">
                <a:latin typeface="Arial MT"/>
                <a:cs typeface="Arial MT"/>
              </a:rPr>
              <a:t>?</a:t>
            </a:r>
            <a:r>
              <a:rPr sz="1700" spc="110" dirty="0">
                <a:latin typeface="Arial MT"/>
                <a:cs typeface="Arial MT"/>
              </a:rPr>
              <a:t> </a:t>
            </a:r>
            <a:r>
              <a:rPr sz="1700" spc="5" dirty="0">
                <a:latin typeface="Arial MT"/>
                <a:cs typeface="Arial MT"/>
              </a:rPr>
              <a:t>Is</a:t>
            </a:r>
            <a:r>
              <a:rPr sz="1700" spc="-25" dirty="0">
                <a:latin typeface="Arial MT"/>
                <a:cs typeface="Arial MT"/>
              </a:rPr>
              <a:t> </a:t>
            </a:r>
            <a:r>
              <a:rPr sz="1700" spc="5" dirty="0">
                <a:latin typeface="Arial MT"/>
                <a:cs typeface="Arial MT"/>
              </a:rPr>
              <a:t>robot</a:t>
            </a:r>
            <a:r>
              <a:rPr sz="1700" spc="-20" dirty="0">
                <a:latin typeface="Arial MT"/>
                <a:cs typeface="Arial MT"/>
              </a:rPr>
              <a:t> </a:t>
            </a:r>
            <a:r>
              <a:rPr sz="1700" spc="25" dirty="0">
                <a:latin typeface="Arial MT"/>
                <a:cs typeface="Arial MT"/>
              </a:rPr>
              <a:t>arm</a:t>
            </a:r>
            <a:r>
              <a:rPr sz="1700" spc="-25" dirty="0">
                <a:latin typeface="Arial MT"/>
                <a:cs typeface="Arial MT"/>
              </a:rPr>
              <a:t> </a:t>
            </a:r>
            <a:r>
              <a:rPr sz="1700" i="1" spc="385" dirty="0">
                <a:latin typeface="Calibri"/>
                <a:cs typeface="Calibri"/>
              </a:rPr>
              <a:t>x</a:t>
            </a:r>
            <a:r>
              <a:rPr sz="1700" i="1" spc="70" dirty="0">
                <a:latin typeface="Calibri"/>
                <a:cs typeface="Calibri"/>
              </a:rPr>
              <a:t> </a:t>
            </a:r>
            <a:r>
              <a:rPr sz="1700" spc="10" dirty="0">
                <a:latin typeface="Arial MT"/>
                <a:cs typeface="Arial MT"/>
              </a:rPr>
              <a:t>empty?</a:t>
            </a:r>
            <a:r>
              <a:rPr sz="1700" spc="110" dirty="0">
                <a:latin typeface="Arial MT"/>
                <a:cs typeface="Arial MT"/>
              </a:rPr>
              <a:t> </a:t>
            </a:r>
            <a:r>
              <a:rPr sz="1700" spc="5" dirty="0">
                <a:latin typeface="Arial MT"/>
                <a:cs typeface="Arial MT"/>
              </a:rPr>
              <a:t>[...]</a:t>
            </a:r>
            <a:endParaRPr sz="1700" dirty="0">
              <a:latin typeface="Arial MT"/>
              <a:cs typeface="Arial MT"/>
            </a:endParaRPr>
          </a:p>
          <a:p>
            <a:pPr marL="328930" indent="-255904">
              <a:lnSpc>
                <a:spcPct val="100000"/>
              </a:lnSpc>
              <a:spcBef>
                <a:spcPts val="550"/>
              </a:spcBef>
              <a:buClr>
                <a:srgbClr val="000000"/>
              </a:buClr>
              <a:buFont typeface="Arial"/>
              <a:buChar char="•"/>
              <a:tabLst>
                <a:tab pos="329565" algn="l"/>
              </a:tabLst>
            </a:pPr>
            <a:r>
              <a:rPr sz="1700" b="1" spc="5" dirty="0">
                <a:solidFill>
                  <a:srgbClr val="0000FF"/>
                </a:solidFill>
                <a:latin typeface="Arial"/>
                <a:cs typeface="Arial"/>
              </a:rPr>
              <a:t>Initial state:</a:t>
            </a:r>
            <a:r>
              <a:rPr sz="1700" b="1" spc="130" dirty="0">
                <a:solidFill>
                  <a:srgbClr val="0000FF"/>
                </a:solidFill>
                <a:latin typeface="Arial"/>
                <a:cs typeface="Arial"/>
              </a:rPr>
              <a:t> </a:t>
            </a:r>
            <a:r>
              <a:rPr sz="1700" spc="5" dirty="0">
                <a:latin typeface="Arial MT"/>
                <a:cs typeface="Arial MT"/>
              </a:rPr>
              <a:t>All</a:t>
            </a:r>
            <a:r>
              <a:rPr sz="1700" spc="10" dirty="0">
                <a:latin typeface="Arial MT"/>
                <a:cs typeface="Arial MT"/>
              </a:rPr>
              <a:t> </a:t>
            </a:r>
            <a:r>
              <a:rPr sz="1700" spc="5" dirty="0">
                <a:latin typeface="Arial MT"/>
                <a:cs typeface="Arial MT"/>
              </a:rPr>
              <a:t>balls</a:t>
            </a:r>
            <a:r>
              <a:rPr sz="1700" spc="10" dirty="0">
                <a:latin typeface="Arial MT"/>
                <a:cs typeface="Arial MT"/>
              </a:rPr>
              <a:t> and the </a:t>
            </a:r>
            <a:r>
              <a:rPr sz="1700" spc="5" dirty="0">
                <a:latin typeface="Arial MT"/>
                <a:cs typeface="Arial MT"/>
              </a:rPr>
              <a:t>robot</a:t>
            </a:r>
            <a:r>
              <a:rPr sz="1700" spc="10" dirty="0">
                <a:latin typeface="Arial MT"/>
                <a:cs typeface="Arial MT"/>
              </a:rPr>
              <a:t> are </a:t>
            </a:r>
            <a:r>
              <a:rPr sz="1700" spc="5" dirty="0">
                <a:latin typeface="Arial MT"/>
                <a:cs typeface="Arial MT"/>
              </a:rPr>
              <a:t>in </a:t>
            </a:r>
            <a:r>
              <a:rPr sz="1700" spc="10" dirty="0">
                <a:latin typeface="Arial MT"/>
                <a:cs typeface="Arial MT"/>
              </a:rPr>
              <a:t>the </a:t>
            </a:r>
            <a:r>
              <a:rPr sz="1700" spc="5" dirty="0">
                <a:latin typeface="Arial MT"/>
                <a:cs typeface="Arial MT"/>
              </a:rPr>
              <a:t>first</a:t>
            </a:r>
            <a:r>
              <a:rPr sz="1700" spc="10" dirty="0">
                <a:latin typeface="Arial MT"/>
                <a:cs typeface="Arial MT"/>
              </a:rPr>
              <a:t> room.</a:t>
            </a:r>
            <a:r>
              <a:rPr sz="1700" spc="125" dirty="0">
                <a:latin typeface="Arial MT"/>
                <a:cs typeface="Arial MT"/>
              </a:rPr>
              <a:t> </a:t>
            </a:r>
            <a:r>
              <a:rPr sz="1700" spc="5" dirty="0">
                <a:latin typeface="Arial MT"/>
                <a:cs typeface="Arial MT"/>
              </a:rPr>
              <a:t>All</a:t>
            </a:r>
            <a:r>
              <a:rPr sz="1700" spc="10" dirty="0">
                <a:latin typeface="Arial MT"/>
                <a:cs typeface="Arial MT"/>
              </a:rPr>
              <a:t> </a:t>
            </a:r>
            <a:r>
              <a:rPr sz="1700" spc="5" dirty="0">
                <a:latin typeface="Arial MT"/>
                <a:cs typeface="Arial MT"/>
              </a:rPr>
              <a:t>robot</a:t>
            </a:r>
            <a:r>
              <a:rPr sz="1700" spc="10" dirty="0">
                <a:latin typeface="Arial MT"/>
                <a:cs typeface="Arial MT"/>
              </a:rPr>
              <a:t> </a:t>
            </a:r>
            <a:r>
              <a:rPr sz="1700" spc="20" dirty="0">
                <a:latin typeface="Arial MT"/>
                <a:cs typeface="Arial MT"/>
              </a:rPr>
              <a:t>arms</a:t>
            </a:r>
            <a:r>
              <a:rPr sz="1700" spc="10" dirty="0">
                <a:latin typeface="Arial MT"/>
                <a:cs typeface="Arial MT"/>
              </a:rPr>
              <a:t> are </a:t>
            </a:r>
            <a:r>
              <a:rPr sz="1700" spc="-20" dirty="0">
                <a:latin typeface="Arial MT"/>
                <a:cs typeface="Arial MT"/>
              </a:rPr>
              <a:t>empty.</a:t>
            </a:r>
            <a:r>
              <a:rPr sz="1700" spc="120" dirty="0">
                <a:latin typeface="Arial MT"/>
                <a:cs typeface="Arial MT"/>
              </a:rPr>
              <a:t> </a:t>
            </a:r>
            <a:r>
              <a:rPr sz="1700" spc="5" dirty="0">
                <a:latin typeface="Arial MT"/>
                <a:cs typeface="Arial MT"/>
              </a:rPr>
              <a:t>[...]</a:t>
            </a:r>
            <a:endParaRPr sz="1700" dirty="0">
              <a:latin typeface="Arial MT"/>
              <a:cs typeface="Arial MT"/>
            </a:endParaRPr>
          </a:p>
          <a:p>
            <a:pPr marL="328930" indent="-255904">
              <a:lnSpc>
                <a:spcPct val="100000"/>
              </a:lnSpc>
              <a:spcBef>
                <a:spcPts val="550"/>
              </a:spcBef>
              <a:buClr>
                <a:srgbClr val="000000"/>
              </a:buClr>
              <a:buFont typeface="Arial"/>
              <a:buChar char="•"/>
              <a:tabLst>
                <a:tab pos="329565" algn="l"/>
              </a:tabLst>
            </a:pPr>
            <a:r>
              <a:rPr sz="1700" b="1" spc="10" dirty="0">
                <a:solidFill>
                  <a:srgbClr val="0000FF"/>
                </a:solidFill>
                <a:latin typeface="Arial"/>
                <a:cs typeface="Arial"/>
              </a:rPr>
              <a:t>Goal</a:t>
            </a:r>
            <a:r>
              <a:rPr sz="1700" b="1" spc="5" dirty="0">
                <a:solidFill>
                  <a:srgbClr val="0000FF"/>
                </a:solidFill>
                <a:latin typeface="Arial"/>
                <a:cs typeface="Arial"/>
              </a:rPr>
              <a:t> specification:</a:t>
            </a:r>
            <a:r>
              <a:rPr sz="1700" b="1" spc="125" dirty="0">
                <a:solidFill>
                  <a:srgbClr val="0000FF"/>
                </a:solidFill>
                <a:latin typeface="Arial"/>
                <a:cs typeface="Arial"/>
              </a:rPr>
              <a:t> </a:t>
            </a:r>
            <a:r>
              <a:rPr sz="1700" spc="5" dirty="0">
                <a:latin typeface="Arial MT"/>
                <a:cs typeface="Arial MT"/>
              </a:rPr>
              <a:t>All</a:t>
            </a:r>
            <a:r>
              <a:rPr sz="1700" spc="10" dirty="0">
                <a:latin typeface="Arial MT"/>
                <a:cs typeface="Arial MT"/>
              </a:rPr>
              <a:t> </a:t>
            </a:r>
            <a:r>
              <a:rPr sz="1700" spc="5" dirty="0">
                <a:latin typeface="Arial MT"/>
                <a:cs typeface="Arial MT"/>
              </a:rPr>
              <a:t>balls must</a:t>
            </a:r>
            <a:r>
              <a:rPr sz="1700" spc="10" dirty="0">
                <a:latin typeface="Arial MT"/>
                <a:cs typeface="Arial MT"/>
              </a:rPr>
              <a:t> be </a:t>
            </a:r>
            <a:r>
              <a:rPr sz="1700" spc="5" dirty="0">
                <a:latin typeface="Arial MT"/>
                <a:cs typeface="Arial MT"/>
              </a:rPr>
              <a:t>in</a:t>
            </a:r>
            <a:r>
              <a:rPr sz="1700" spc="10" dirty="0">
                <a:latin typeface="Arial MT"/>
                <a:cs typeface="Arial MT"/>
              </a:rPr>
              <a:t> the</a:t>
            </a:r>
            <a:r>
              <a:rPr sz="1700" spc="5" dirty="0">
                <a:latin typeface="Arial MT"/>
                <a:cs typeface="Arial MT"/>
              </a:rPr>
              <a:t> </a:t>
            </a:r>
            <a:r>
              <a:rPr sz="1700" spc="10" dirty="0">
                <a:latin typeface="Arial MT"/>
                <a:cs typeface="Arial MT"/>
              </a:rPr>
              <a:t>second room.</a:t>
            </a:r>
            <a:endParaRPr sz="1700" dirty="0">
              <a:latin typeface="Arial MT"/>
              <a:cs typeface="Arial MT"/>
            </a:endParaRPr>
          </a:p>
          <a:p>
            <a:pPr marL="328930" indent="-255904">
              <a:lnSpc>
                <a:spcPct val="100000"/>
              </a:lnSpc>
              <a:spcBef>
                <a:spcPts val="550"/>
              </a:spcBef>
              <a:buClr>
                <a:srgbClr val="000000"/>
              </a:buClr>
              <a:buFont typeface="Arial"/>
              <a:buChar char="•"/>
              <a:tabLst>
                <a:tab pos="329565" algn="l"/>
              </a:tabLst>
            </a:pPr>
            <a:r>
              <a:rPr sz="1700" b="1" spc="5" dirty="0">
                <a:solidFill>
                  <a:srgbClr val="0000FF"/>
                </a:solidFill>
                <a:latin typeface="Arial"/>
                <a:cs typeface="Arial"/>
              </a:rPr>
              <a:t>Actions/Operators:</a:t>
            </a:r>
            <a:r>
              <a:rPr sz="1700" b="1" spc="120" dirty="0">
                <a:solidFill>
                  <a:srgbClr val="0000FF"/>
                </a:solidFill>
                <a:latin typeface="Arial"/>
                <a:cs typeface="Arial"/>
              </a:rPr>
              <a:t> </a:t>
            </a:r>
            <a:r>
              <a:rPr sz="1700" spc="10" dirty="0">
                <a:latin typeface="Arial MT"/>
                <a:cs typeface="Arial MT"/>
              </a:rPr>
              <a:t>The</a:t>
            </a:r>
            <a:r>
              <a:rPr sz="1700" spc="15" dirty="0">
                <a:latin typeface="Arial MT"/>
                <a:cs typeface="Arial MT"/>
              </a:rPr>
              <a:t> </a:t>
            </a:r>
            <a:r>
              <a:rPr sz="1700" spc="5" dirty="0">
                <a:latin typeface="Arial MT"/>
                <a:cs typeface="Arial MT"/>
              </a:rPr>
              <a:t>robot</a:t>
            </a:r>
            <a:r>
              <a:rPr sz="1700" spc="10" dirty="0">
                <a:latin typeface="Arial MT"/>
                <a:cs typeface="Arial MT"/>
              </a:rPr>
              <a:t> can</a:t>
            </a:r>
            <a:r>
              <a:rPr sz="1700" spc="15" dirty="0">
                <a:latin typeface="Arial MT"/>
                <a:cs typeface="Arial MT"/>
              </a:rPr>
              <a:t> </a:t>
            </a:r>
            <a:r>
              <a:rPr sz="1700" spc="-10" dirty="0">
                <a:latin typeface="Arial MT"/>
                <a:cs typeface="Arial MT"/>
              </a:rPr>
              <a:t>move</a:t>
            </a:r>
            <a:r>
              <a:rPr sz="1700" spc="10" dirty="0">
                <a:latin typeface="Arial MT"/>
                <a:cs typeface="Arial MT"/>
              </a:rPr>
              <a:t> </a:t>
            </a:r>
            <a:r>
              <a:rPr sz="1700" spc="5" dirty="0">
                <a:latin typeface="Arial MT"/>
                <a:cs typeface="Arial MT"/>
              </a:rPr>
              <a:t>between</a:t>
            </a:r>
            <a:r>
              <a:rPr sz="1700" spc="15" dirty="0">
                <a:latin typeface="Arial MT"/>
                <a:cs typeface="Arial MT"/>
              </a:rPr>
              <a:t> </a:t>
            </a:r>
            <a:r>
              <a:rPr sz="1700" spc="5" dirty="0">
                <a:latin typeface="Arial MT"/>
                <a:cs typeface="Arial MT"/>
              </a:rPr>
              <a:t>rooms,</a:t>
            </a:r>
            <a:r>
              <a:rPr sz="1700" spc="10" dirty="0">
                <a:latin typeface="Arial MT"/>
                <a:cs typeface="Arial MT"/>
              </a:rPr>
              <a:t> </a:t>
            </a:r>
            <a:r>
              <a:rPr sz="1700" dirty="0">
                <a:latin typeface="Arial MT"/>
                <a:cs typeface="Arial MT"/>
              </a:rPr>
              <a:t>pick</a:t>
            </a:r>
            <a:r>
              <a:rPr sz="1700" spc="10" dirty="0">
                <a:latin typeface="Arial MT"/>
                <a:cs typeface="Arial MT"/>
              </a:rPr>
              <a:t> up</a:t>
            </a:r>
            <a:r>
              <a:rPr sz="1700" spc="15" dirty="0">
                <a:latin typeface="Arial MT"/>
                <a:cs typeface="Arial MT"/>
              </a:rPr>
              <a:t> </a:t>
            </a:r>
            <a:r>
              <a:rPr sz="1700" spc="10" dirty="0">
                <a:latin typeface="Arial MT"/>
                <a:cs typeface="Arial MT"/>
              </a:rPr>
              <a:t>a </a:t>
            </a:r>
            <a:r>
              <a:rPr sz="1700" spc="5" dirty="0">
                <a:latin typeface="Arial MT"/>
                <a:cs typeface="Arial MT"/>
              </a:rPr>
              <a:t>ball</a:t>
            </a:r>
            <a:r>
              <a:rPr sz="1700" spc="15" dirty="0">
                <a:latin typeface="Arial MT"/>
                <a:cs typeface="Arial MT"/>
              </a:rPr>
              <a:t> </a:t>
            </a:r>
            <a:r>
              <a:rPr sz="1700" spc="5" dirty="0">
                <a:latin typeface="Arial MT"/>
                <a:cs typeface="Arial MT"/>
              </a:rPr>
              <a:t>or</a:t>
            </a:r>
            <a:r>
              <a:rPr sz="1700" spc="10" dirty="0">
                <a:latin typeface="Arial MT"/>
                <a:cs typeface="Arial MT"/>
              </a:rPr>
              <a:t> drop</a:t>
            </a:r>
            <a:r>
              <a:rPr sz="1700" spc="15" dirty="0">
                <a:latin typeface="Arial MT"/>
                <a:cs typeface="Arial MT"/>
              </a:rPr>
              <a:t> </a:t>
            </a:r>
            <a:r>
              <a:rPr sz="1700" spc="10" dirty="0">
                <a:latin typeface="Arial MT"/>
                <a:cs typeface="Arial MT"/>
              </a:rPr>
              <a:t>a </a:t>
            </a:r>
            <a:r>
              <a:rPr sz="1700" spc="5" dirty="0">
                <a:latin typeface="Arial MT"/>
                <a:cs typeface="Arial MT"/>
              </a:rPr>
              <a:t>ball.</a:t>
            </a:r>
            <a:endParaRPr sz="1700" dirty="0">
              <a:latin typeface="Arial MT"/>
              <a:cs typeface="Arial MT"/>
            </a:endParaRPr>
          </a:p>
        </p:txBody>
      </p:sp>
      <p:sp>
        <p:nvSpPr>
          <p:cNvPr id="4" name="Date Placeholder 3"/>
          <p:cNvSpPr>
            <a:spLocks noGrp="1"/>
          </p:cNvSpPr>
          <p:nvPr>
            <p:ph type="dt" sz="half" idx="6"/>
          </p:nvPr>
        </p:nvSpPr>
        <p:spPr/>
        <p:txBody>
          <a:bodyPr/>
          <a:lstStyle/>
          <a:p>
            <a:pPr marL="12700">
              <a:lnSpc>
                <a:spcPts val="1420"/>
              </a:lnSpc>
            </a:pPr>
            <a:fld id="{EA4423BE-2703-48E8-A62C-AF424D85EA99}" type="datetime4">
              <a:rPr lang="en-US" spc="-5" smtClean="0"/>
              <a:t>October 28, 2024</a:t>
            </a:fld>
            <a:endParaRPr lang="en-US" spc="-5" dirty="0"/>
          </a:p>
        </p:txBody>
      </p:sp>
      <p:sp>
        <p:nvSpPr>
          <p:cNvPr id="6" name="Slide Number Placeholder 5"/>
          <p:cNvSpPr>
            <a:spLocks noGrp="1"/>
          </p:cNvSpPr>
          <p:nvPr>
            <p:ph type="sldNum" sz="quarter" idx="7"/>
          </p:nvPr>
        </p:nvSpPr>
        <p:spPr/>
        <p:txBody>
          <a:bodyPr/>
          <a:lstStyle/>
          <a:p>
            <a:pPr marL="38100">
              <a:lnSpc>
                <a:spcPts val="1420"/>
              </a:lnSpc>
            </a:pPr>
            <a:fld id="{81D60167-4931-47E6-BA6A-407CBD079E47}" type="slidenum">
              <a:rPr lang="en-IN" spc="-5" smtClean="0"/>
              <a:t>7</a:t>
            </a:fld>
            <a:r>
              <a:rPr lang="en-IN" spc="-5"/>
              <a:t>/15</a:t>
            </a:r>
            <a:endParaRPr lang="en-IN" spc="-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90263" y="1200657"/>
            <a:ext cx="2712085" cy="340360"/>
          </a:xfrm>
          <a:prstGeom prst="rect">
            <a:avLst/>
          </a:prstGeom>
        </p:spPr>
        <p:txBody>
          <a:bodyPr vert="horz" wrap="square" lIns="0" tIns="14604" rIns="0" bIns="0" rtlCol="0">
            <a:spAutoFit/>
          </a:bodyPr>
          <a:lstStyle/>
          <a:p>
            <a:pPr marL="12700">
              <a:lnSpc>
                <a:spcPct val="100000"/>
              </a:lnSpc>
              <a:spcBef>
                <a:spcPts val="114"/>
              </a:spcBef>
            </a:pPr>
            <a:r>
              <a:rPr sz="2050" b="1" spc="5" dirty="0">
                <a:latin typeface="Arial"/>
                <a:cs typeface="Arial"/>
              </a:rPr>
              <a:t>Gripper</a:t>
            </a:r>
            <a:r>
              <a:rPr sz="2050" b="1" spc="-20" dirty="0">
                <a:latin typeface="Arial"/>
                <a:cs typeface="Arial"/>
              </a:rPr>
              <a:t> </a:t>
            </a:r>
            <a:r>
              <a:rPr sz="2050" b="1" spc="5" dirty="0">
                <a:latin typeface="Arial"/>
                <a:cs typeface="Arial"/>
              </a:rPr>
              <a:t>task:</a:t>
            </a:r>
            <a:r>
              <a:rPr sz="2050" b="1" spc="120" dirty="0">
                <a:latin typeface="Arial"/>
                <a:cs typeface="Arial"/>
              </a:rPr>
              <a:t> </a:t>
            </a:r>
            <a:r>
              <a:rPr sz="2050" b="1" spc="5" dirty="0">
                <a:latin typeface="Arial"/>
                <a:cs typeface="Arial"/>
              </a:rPr>
              <a:t>Objects</a:t>
            </a:r>
            <a:endParaRPr sz="2050">
              <a:latin typeface="Arial"/>
              <a:cs typeface="Arial"/>
            </a:endParaRPr>
          </a:p>
        </p:txBody>
      </p:sp>
      <p:sp>
        <p:nvSpPr>
          <p:cNvPr id="3" name="object 3"/>
          <p:cNvSpPr txBox="1"/>
          <p:nvPr/>
        </p:nvSpPr>
        <p:spPr>
          <a:xfrm>
            <a:off x="901700" y="2277084"/>
            <a:ext cx="4354830" cy="2708275"/>
          </a:xfrm>
          <a:prstGeom prst="rect">
            <a:avLst/>
          </a:prstGeom>
        </p:spPr>
        <p:txBody>
          <a:bodyPr vert="horz" wrap="square" lIns="0" tIns="31115" rIns="0" bIns="0" rtlCol="0">
            <a:spAutoFit/>
          </a:bodyPr>
          <a:lstStyle/>
          <a:p>
            <a:pPr marL="12700">
              <a:lnSpc>
                <a:spcPct val="100000"/>
              </a:lnSpc>
              <a:spcBef>
                <a:spcPts val="245"/>
              </a:spcBef>
            </a:pPr>
            <a:r>
              <a:rPr sz="1700" b="1" spc="10" dirty="0">
                <a:solidFill>
                  <a:srgbClr val="0000FF"/>
                </a:solidFill>
                <a:latin typeface="Arial"/>
                <a:cs typeface="Arial"/>
              </a:rPr>
              <a:t>Objects:</a:t>
            </a:r>
            <a:endParaRPr sz="1700" dirty="0">
              <a:latin typeface="Arial"/>
              <a:cs typeface="Arial"/>
            </a:endParaRPr>
          </a:p>
          <a:p>
            <a:pPr marL="12700">
              <a:lnSpc>
                <a:spcPct val="100000"/>
              </a:lnSpc>
              <a:spcBef>
                <a:spcPts val="155"/>
              </a:spcBef>
            </a:pPr>
            <a:r>
              <a:rPr sz="1700" spc="10" dirty="0">
                <a:latin typeface="Arial MT"/>
                <a:cs typeface="Arial MT"/>
              </a:rPr>
              <a:t>Rooms:</a:t>
            </a:r>
            <a:r>
              <a:rPr sz="1700" spc="90" dirty="0">
                <a:latin typeface="Arial MT"/>
                <a:cs typeface="Arial MT"/>
              </a:rPr>
              <a:t> </a:t>
            </a:r>
            <a:r>
              <a:rPr sz="1700" spc="10" dirty="0">
                <a:latin typeface="Courier New"/>
                <a:cs typeface="Courier New"/>
              </a:rPr>
              <a:t>rooma</a:t>
            </a:r>
            <a:r>
              <a:rPr sz="1700" spc="10" dirty="0">
                <a:latin typeface="Arial MT"/>
                <a:cs typeface="Arial MT"/>
              </a:rPr>
              <a:t>,</a:t>
            </a:r>
            <a:r>
              <a:rPr sz="1700" spc="-15" dirty="0">
                <a:latin typeface="Arial MT"/>
                <a:cs typeface="Arial MT"/>
              </a:rPr>
              <a:t> </a:t>
            </a:r>
            <a:r>
              <a:rPr sz="1700" spc="10" dirty="0">
                <a:latin typeface="Courier New"/>
                <a:cs typeface="Courier New"/>
              </a:rPr>
              <a:t>roomb</a:t>
            </a:r>
            <a:endParaRPr sz="1700" dirty="0">
              <a:latin typeface="Courier New"/>
              <a:cs typeface="Courier New"/>
            </a:endParaRPr>
          </a:p>
          <a:p>
            <a:pPr marL="12700">
              <a:lnSpc>
                <a:spcPct val="100000"/>
              </a:lnSpc>
              <a:spcBef>
                <a:spcPts val="150"/>
              </a:spcBef>
            </a:pPr>
            <a:r>
              <a:rPr sz="1700" spc="5" dirty="0">
                <a:latin typeface="Arial MT"/>
                <a:cs typeface="Arial MT"/>
              </a:rPr>
              <a:t>Balls:</a:t>
            </a:r>
            <a:r>
              <a:rPr sz="1700" spc="100" dirty="0">
                <a:latin typeface="Arial MT"/>
                <a:cs typeface="Arial MT"/>
              </a:rPr>
              <a:t> </a:t>
            </a:r>
            <a:r>
              <a:rPr sz="1700" spc="10" dirty="0">
                <a:latin typeface="Courier New"/>
                <a:cs typeface="Courier New"/>
              </a:rPr>
              <a:t>ball1</a:t>
            </a:r>
            <a:r>
              <a:rPr sz="1700" spc="10" dirty="0">
                <a:latin typeface="Arial MT"/>
                <a:cs typeface="Arial MT"/>
              </a:rPr>
              <a:t>,</a:t>
            </a:r>
            <a:r>
              <a:rPr sz="1700" dirty="0">
                <a:latin typeface="Arial MT"/>
                <a:cs typeface="Arial MT"/>
              </a:rPr>
              <a:t> </a:t>
            </a:r>
            <a:r>
              <a:rPr sz="1700" spc="10" dirty="0">
                <a:latin typeface="Courier New"/>
                <a:cs typeface="Courier New"/>
              </a:rPr>
              <a:t>ball2</a:t>
            </a:r>
            <a:r>
              <a:rPr sz="1700" spc="10" dirty="0">
                <a:latin typeface="Arial MT"/>
                <a:cs typeface="Arial MT"/>
              </a:rPr>
              <a:t>,</a:t>
            </a:r>
            <a:r>
              <a:rPr sz="1700" spc="-5" dirty="0">
                <a:latin typeface="Arial MT"/>
                <a:cs typeface="Arial MT"/>
              </a:rPr>
              <a:t> </a:t>
            </a:r>
            <a:r>
              <a:rPr sz="1700" spc="10" dirty="0">
                <a:latin typeface="Courier New"/>
                <a:cs typeface="Courier New"/>
              </a:rPr>
              <a:t>ball3</a:t>
            </a:r>
            <a:r>
              <a:rPr sz="1700" spc="10" dirty="0">
                <a:latin typeface="Arial MT"/>
                <a:cs typeface="Arial MT"/>
              </a:rPr>
              <a:t>,</a:t>
            </a:r>
            <a:r>
              <a:rPr sz="1700" spc="-5" dirty="0">
                <a:latin typeface="Arial MT"/>
                <a:cs typeface="Arial MT"/>
              </a:rPr>
              <a:t> </a:t>
            </a:r>
            <a:r>
              <a:rPr sz="1700" spc="10" dirty="0">
                <a:latin typeface="Courier New"/>
                <a:cs typeface="Courier New"/>
              </a:rPr>
              <a:t>ball4</a:t>
            </a:r>
            <a:endParaRPr sz="1700" dirty="0">
              <a:latin typeface="Courier New"/>
              <a:cs typeface="Courier New"/>
            </a:endParaRPr>
          </a:p>
          <a:p>
            <a:pPr marL="12700">
              <a:lnSpc>
                <a:spcPct val="100000"/>
              </a:lnSpc>
              <a:spcBef>
                <a:spcPts val="150"/>
              </a:spcBef>
            </a:pPr>
            <a:r>
              <a:rPr sz="1700" spc="10" dirty="0">
                <a:latin typeface="Arial MT"/>
                <a:cs typeface="Arial MT"/>
              </a:rPr>
              <a:t>Robot</a:t>
            </a:r>
            <a:r>
              <a:rPr sz="1700" spc="-10" dirty="0">
                <a:latin typeface="Arial MT"/>
                <a:cs typeface="Arial MT"/>
              </a:rPr>
              <a:t> </a:t>
            </a:r>
            <a:r>
              <a:rPr sz="1700" spc="15" dirty="0">
                <a:latin typeface="Arial MT"/>
                <a:cs typeface="Arial MT"/>
              </a:rPr>
              <a:t>arms:</a:t>
            </a:r>
            <a:r>
              <a:rPr sz="1700" spc="100" dirty="0">
                <a:latin typeface="Arial MT"/>
                <a:cs typeface="Arial MT"/>
              </a:rPr>
              <a:t> </a:t>
            </a:r>
            <a:r>
              <a:rPr sz="1700" spc="10" dirty="0">
                <a:latin typeface="Courier New"/>
                <a:cs typeface="Courier New"/>
              </a:rPr>
              <a:t>left</a:t>
            </a:r>
            <a:r>
              <a:rPr sz="1700" spc="10" dirty="0">
                <a:latin typeface="Arial MT"/>
                <a:cs typeface="Arial MT"/>
              </a:rPr>
              <a:t>,</a:t>
            </a:r>
            <a:r>
              <a:rPr sz="1700" spc="-10" dirty="0">
                <a:latin typeface="Arial MT"/>
                <a:cs typeface="Arial MT"/>
              </a:rPr>
              <a:t> </a:t>
            </a:r>
            <a:r>
              <a:rPr sz="1700" spc="10" dirty="0">
                <a:latin typeface="Courier New"/>
                <a:cs typeface="Courier New"/>
              </a:rPr>
              <a:t>right</a:t>
            </a:r>
            <a:endParaRPr sz="1700" dirty="0">
              <a:latin typeface="Courier New"/>
              <a:cs typeface="Courier New"/>
            </a:endParaRPr>
          </a:p>
          <a:p>
            <a:pPr>
              <a:lnSpc>
                <a:spcPct val="100000"/>
              </a:lnSpc>
              <a:spcBef>
                <a:spcPts val="20"/>
              </a:spcBef>
            </a:pPr>
            <a:endParaRPr sz="1700" dirty="0">
              <a:latin typeface="Courier New"/>
              <a:cs typeface="Courier New"/>
            </a:endParaRPr>
          </a:p>
          <a:p>
            <a:pPr marL="12700">
              <a:lnSpc>
                <a:spcPct val="100000"/>
              </a:lnSpc>
            </a:pPr>
            <a:r>
              <a:rPr sz="1700" b="1" spc="5" dirty="0">
                <a:solidFill>
                  <a:srgbClr val="0000FF"/>
                </a:solidFill>
                <a:latin typeface="Arial"/>
                <a:cs typeface="Arial"/>
              </a:rPr>
              <a:t>In</a:t>
            </a:r>
            <a:r>
              <a:rPr sz="1700" b="1" spc="-30" dirty="0">
                <a:solidFill>
                  <a:srgbClr val="0000FF"/>
                </a:solidFill>
                <a:latin typeface="Arial"/>
                <a:cs typeface="Arial"/>
              </a:rPr>
              <a:t> </a:t>
            </a:r>
            <a:r>
              <a:rPr sz="1700" b="1" spc="10" dirty="0">
                <a:solidFill>
                  <a:srgbClr val="0000FF"/>
                </a:solidFill>
                <a:latin typeface="Arial"/>
                <a:cs typeface="Arial"/>
              </a:rPr>
              <a:t>PDDL:</a:t>
            </a:r>
            <a:endParaRPr sz="1700" dirty="0">
              <a:latin typeface="Arial"/>
              <a:cs typeface="Arial"/>
            </a:endParaRPr>
          </a:p>
          <a:p>
            <a:pPr>
              <a:lnSpc>
                <a:spcPct val="100000"/>
              </a:lnSpc>
              <a:spcBef>
                <a:spcPts val="45"/>
              </a:spcBef>
            </a:pPr>
            <a:endParaRPr sz="1650" dirty="0">
              <a:latin typeface="Arial"/>
              <a:cs typeface="Arial"/>
            </a:endParaRPr>
          </a:p>
          <a:p>
            <a:pPr marL="12700">
              <a:lnSpc>
                <a:spcPct val="100000"/>
              </a:lnSpc>
              <a:spcBef>
                <a:spcPts val="5"/>
              </a:spcBef>
            </a:pPr>
            <a:r>
              <a:rPr sz="1700" spc="10" dirty="0">
                <a:latin typeface="Courier New"/>
                <a:cs typeface="Courier New"/>
              </a:rPr>
              <a:t>(:objects</a:t>
            </a:r>
            <a:r>
              <a:rPr sz="1700" spc="-15" dirty="0">
                <a:latin typeface="Courier New"/>
                <a:cs typeface="Courier New"/>
              </a:rPr>
              <a:t> </a:t>
            </a:r>
            <a:r>
              <a:rPr sz="1700" spc="10" dirty="0">
                <a:latin typeface="Courier New"/>
                <a:cs typeface="Courier New"/>
              </a:rPr>
              <a:t>rooma</a:t>
            </a:r>
            <a:r>
              <a:rPr sz="1700" spc="-10" dirty="0">
                <a:latin typeface="Courier New"/>
                <a:cs typeface="Courier New"/>
              </a:rPr>
              <a:t> </a:t>
            </a:r>
            <a:r>
              <a:rPr sz="1700" spc="10" dirty="0">
                <a:latin typeface="Courier New"/>
                <a:cs typeface="Courier New"/>
              </a:rPr>
              <a:t>roomb</a:t>
            </a:r>
            <a:endParaRPr sz="1700" dirty="0">
              <a:latin typeface="Courier New"/>
              <a:cs typeface="Courier New"/>
            </a:endParaRPr>
          </a:p>
          <a:p>
            <a:pPr marL="1323975" marR="5080">
              <a:lnSpc>
                <a:spcPct val="107400"/>
              </a:lnSpc>
            </a:pPr>
            <a:r>
              <a:rPr sz="1700" spc="10" dirty="0">
                <a:latin typeface="Courier New"/>
                <a:cs typeface="Courier New"/>
              </a:rPr>
              <a:t>ball1</a:t>
            </a:r>
            <a:r>
              <a:rPr sz="1700" spc="-5" dirty="0">
                <a:latin typeface="Courier New"/>
                <a:cs typeface="Courier New"/>
              </a:rPr>
              <a:t> </a:t>
            </a:r>
            <a:r>
              <a:rPr sz="1700" spc="10" dirty="0">
                <a:latin typeface="Courier New"/>
                <a:cs typeface="Courier New"/>
              </a:rPr>
              <a:t>ball2</a:t>
            </a:r>
            <a:r>
              <a:rPr sz="1700" spc="-5" dirty="0">
                <a:latin typeface="Courier New"/>
                <a:cs typeface="Courier New"/>
              </a:rPr>
              <a:t> </a:t>
            </a:r>
            <a:r>
              <a:rPr sz="1700" spc="10" dirty="0">
                <a:latin typeface="Courier New"/>
                <a:cs typeface="Courier New"/>
              </a:rPr>
              <a:t>ball3</a:t>
            </a:r>
            <a:r>
              <a:rPr sz="1700" spc="-5" dirty="0">
                <a:latin typeface="Courier New"/>
                <a:cs typeface="Courier New"/>
              </a:rPr>
              <a:t> </a:t>
            </a:r>
            <a:r>
              <a:rPr sz="1700" spc="10" dirty="0">
                <a:latin typeface="Courier New"/>
                <a:cs typeface="Courier New"/>
              </a:rPr>
              <a:t>ball4 </a:t>
            </a:r>
            <a:r>
              <a:rPr sz="1700" spc="-1005" dirty="0">
                <a:latin typeface="Courier New"/>
                <a:cs typeface="Courier New"/>
              </a:rPr>
              <a:t> </a:t>
            </a:r>
            <a:r>
              <a:rPr sz="1700" spc="10" dirty="0">
                <a:latin typeface="Courier New"/>
                <a:cs typeface="Courier New"/>
              </a:rPr>
              <a:t>left</a:t>
            </a:r>
            <a:r>
              <a:rPr sz="1700" dirty="0">
                <a:latin typeface="Courier New"/>
                <a:cs typeface="Courier New"/>
              </a:rPr>
              <a:t> </a:t>
            </a:r>
            <a:r>
              <a:rPr sz="1700" spc="10" dirty="0">
                <a:latin typeface="Courier New"/>
                <a:cs typeface="Courier New"/>
              </a:rPr>
              <a:t>right)</a:t>
            </a:r>
            <a:endParaRPr sz="1700" dirty="0">
              <a:latin typeface="Courier New"/>
              <a:cs typeface="Courier New"/>
            </a:endParaRPr>
          </a:p>
        </p:txBody>
      </p:sp>
      <p:sp>
        <p:nvSpPr>
          <p:cNvPr id="4" name="Date Placeholder 3"/>
          <p:cNvSpPr>
            <a:spLocks noGrp="1"/>
          </p:cNvSpPr>
          <p:nvPr>
            <p:ph type="dt" sz="half" idx="6"/>
          </p:nvPr>
        </p:nvSpPr>
        <p:spPr/>
        <p:txBody>
          <a:bodyPr/>
          <a:lstStyle/>
          <a:p>
            <a:pPr marL="12700">
              <a:lnSpc>
                <a:spcPts val="1420"/>
              </a:lnSpc>
            </a:pPr>
            <a:fld id="{75E27AE1-6F47-4B2C-9234-D7F50CCB09EC}" type="datetime4">
              <a:rPr lang="en-US" spc="-5" smtClean="0"/>
              <a:t>October 28, 2024</a:t>
            </a:fld>
            <a:endParaRPr lang="en-US" spc="-5" dirty="0"/>
          </a:p>
        </p:txBody>
      </p:sp>
      <p:sp>
        <p:nvSpPr>
          <p:cNvPr id="6" name="Slide Number Placeholder 5"/>
          <p:cNvSpPr>
            <a:spLocks noGrp="1"/>
          </p:cNvSpPr>
          <p:nvPr>
            <p:ph type="sldNum" sz="quarter" idx="7"/>
          </p:nvPr>
        </p:nvSpPr>
        <p:spPr/>
        <p:txBody>
          <a:bodyPr/>
          <a:lstStyle/>
          <a:p>
            <a:pPr marL="38100">
              <a:lnSpc>
                <a:spcPts val="1420"/>
              </a:lnSpc>
            </a:pPr>
            <a:fld id="{81D60167-4931-47E6-BA6A-407CBD079E47}" type="slidenum">
              <a:rPr lang="en-IN" spc="-5" smtClean="0"/>
              <a:t>8</a:t>
            </a:fld>
            <a:r>
              <a:rPr lang="en-IN" spc="-5"/>
              <a:t>/15</a:t>
            </a:r>
            <a:endParaRPr lang="en-IN" spc="-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7891" y="1200657"/>
            <a:ext cx="3076575" cy="340360"/>
          </a:xfrm>
          <a:prstGeom prst="rect">
            <a:avLst/>
          </a:prstGeom>
        </p:spPr>
        <p:txBody>
          <a:bodyPr vert="horz" wrap="square" lIns="0" tIns="14604" rIns="0" bIns="0" rtlCol="0">
            <a:spAutoFit/>
          </a:bodyPr>
          <a:lstStyle/>
          <a:p>
            <a:pPr marL="12700">
              <a:lnSpc>
                <a:spcPct val="100000"/>
              </a:lnSpc>
              <a:spcBef>
                <a:spcPts val="114"/>
              </a:spcBef>
            </a:pPr>
            <a:r>
              <a:rPr sz="2050" b="1" spc="5" dirty="0">
                <a:latin typeface="Arial"/>
                <a:cs typeface="Arial"/>
              </a:rPr>
              <a:t>Gripper</a:t>
            </a:r>
            <a:r>
              <a:rPr sz="2050" b="1" spc="-15" dirty="0">
                <a:latin typeface="Arial"/>
                <a:cs typeface="Arial"/>
              </a:rPr>
              <a:t> </a:t>
            </a:r>
            <a:r>
              <a:rPr sz="2050" b="1" spc="5" dirty="0">
                <a:latin typeface="Arial"/>
                <a:cs typeface="Arial"/>
              </a:rPr>
              <a:t>task:</a:t>
            </a:r>
            <a:r>
              <a:rPr sz="2050" b="1" spc="125" dirty="0">
                <a:latin typeface="Arial"/>
                <a:cs typeface="Arial"/>
              </a:rPr>
              <a:t> </a:t>
            </a:r>
            <a:r>
              <a:rPr sz="2050" b="1" spc="5" dirty="0">
                <a:latin typeface="Arial"/>
                <a:cs typeface="Arial"/>
              </a:rPr>
              <a:t>Predicates</a:t>
            </a:r>
            <a:endParaRPr sz="2050">
              <a:latin typeface="Arial"/>
              <a:cs typeface="Arial"/>
            </a:endParaRPr>
          </a:p>
        </p:txBody>
      </p:sp>
      <p:sp>
        <p:nvSpPr>
          <p:cNvPr id="3" name="object 3"/>
          <p:cNvSpPr txBox="1"/>
          <p:nvPr/>
        </p:nvSpPr>
        <p:spPr>
          <a:xfrm>
            <a:off x="901700" y="2293073"/>
            <a:ext cx="1898014" cy="2167890"/>
          </a:xfrm>
          <a:prstGeom prst="rect">
            <a:avLst/>
          </a:prstGeom>
        </p:spPr>
        <p:txBody>
          <a:bodyPr vert="horz" wrap="square" lIns="0" tIns="15240" rIns="0" bIns="0" rtlCol="0">
            <a:spAutoFit/>
          </a:bodyPr>
          <a:lstStyle/>
          <a:p>
            <a:pPr marL="12700">
              <a:lnSpc>
                <a:spcPts val="1845"/>
              </a:lnSpc>
              <a:spcBef>
                <a:spcPts val="120"/>
              </a:spcBef>
            </a:pPr>
            <a:r>
              <a:rPr sz="1700" b="1" spc="10" dirty="0">
                <a:solidFill>
                  <a:srgbClr val="0000FF"/>
                </a:solidFill>
                <a:latin typeface="Arial"/>
                <a:cs typeface="Arial"/>
              </a:rPr>
              <a:t>Predicates:</a:t>
            </a:r>
            <a:endParaRPr sz="1700">
              <a:latin typeface="Arial"/>
              <a:cs typeface="Arial"/>
            </a:endParaRPr>
          </a:p>
          <a:p>
            <a:pPr marL="164465">
              <a:lnSpc>
                <a:spcPts val="1845"/>
              </a:lnSpc>
            </a:pPr>
            <a:r>
              <a:rPr sz="1700" spc="60" dirty="0">
                <a:latin typeface="Courier New"/>
                <a:cs typeface="Courier New"/>
              </a:rPr>
              <a:t>ROOM(</a:t>
            </a:r>
            <a:r>
              <a:rPr sz="1700" i="1" spc="60" dirty="0">
                <a:latin typeface="Calibri"/>
                <a:cs typeface="Calibri"/>
              </a:rPr>
              <a:t>x</a:t>
            </a:r>
            <a:r>
              <a:rPr sz="1700" spc="60" dirty="0">
                <a:latin typeface="Courier New"/>
                <a:cs typeface="Courier New"/>
              </a:rPr>
              <a:t>)</a:t>
            </a:r>
            <a:endParaRPr sz="1700">
              <a:latin typeface="Courier New"/>
              <a:cs typeface="Courier New"/>
            </a:endParaRPr>
          </a:p>
          <a:p>
            <a:pPr marL="164465" marR="402590">
              <a:lnSpc>
                <a:spcPct val="107400"/>
              </a:lnSpc>
            </a:pPr>
            <a:r>
              <a:rPr sz="1700" spc="60" dirty="0">
                <a:latin typeface="Courier New"/>
                <a:cs typeface="Courier New"/>
              </a:rPr>
              <a:t>BALL(</a:t>
            </a:r>
            <a:r>
              <a:rPr sz="1700" i="1" spc="60" dirty="0">
                <a:latin typeface="Calibri"/>
                <a:cs typeface="Calibri"/>
              </a:rPr>
              <a:t>x</a:t>
            </a:r>
            <a:r>
              <a:rPr sz="1700" spc="60" dirty="0">
                <a:latin typeface="Courier New"/>
                <a:cs typeface="Courier New"/>
              </a:rPr>
              <a:t>) </a:t>
            </a:r>
            <a:r>
              <a:rPr sz="1700" spc="65" dirty="0">
                <a:latin typeface="Courier New"/>
                <a:cs typeface="Courier New"/>
              </a:rPr>
              <a:t> </a:t>
            </a:r>
            <a:r>
              <a:rPr sz="1700" spc="10" dirty="0">
                <a:latin typeface="Courier New"/>
                <a:cs typeface="Courier New"/>
              </a:rPr>
              <a:t>GRIPPER</a:t>
            </a:r>
            <a:r>
              <a:rPr sz="1700" spc="5" dirty="0">
                <a:latin typeface="Courier New"/>
                <a:cs typeface="Courier New"/>
              </a:rPr>
              <a:t>(</a:t>
            </a:r>
            <a:r>
              <a:rPr sz="1700" i="1" spc="380" dirty="0">
                <a:latin typeface="Calibri"/>
                <a:cs typeface="Calibri"/>
              </a:rPr>
              <a:t>x</a:t>
            </a:r>
            <a:r>
              <a:rPr sz="1700" spc="10" dirty="0">
                <a:latin typeface="Courier New"/>
                <a:cs typeface="Courier New"/>
              </a:rPr>
              <a:t>)</a:t>
            </a:r>
            <a:endParaRPr sz="1700">
              <a:latin typeface="Courier New"/>
              <a:cs typeface="Courier New"/>
            </a:endParaRPr>
          </a:p>
          <a:p>
            <a:pPr marL="164465" marR="5080">
              <a:lnSpc>
                <a:spcPct val="107400"/>
              </a:lnSpc>
            </a:pPr>
            <a:r>
              <a:rPr sz="1700" spc="45" dirty="0">
                <a:latin typeface="Courier New"/>
                <a:cs typeface="Courier New"/>
              </a:rPr>
              <a:t>at-robby(</a:t>
            </a:r>
            <a:r>
              <a:rPr sz="1700" i="1" spc="45" dirty="0">
                <a:latin typeface="Calibri"/>
                <a:cs typeface="Calibri"/>
              </a:rPr>
              <a:t>x</a:t>
            </a:r>
            <a:r>
              <a:rPr sz="1700" spc="45" dirty="0">
                <a:latin typeface="Courier New"/>
                <a:cs typeface="Courier New"/>
              </a:rPr>
              <a:t>) </a:t>
            </a:r>
            <a:r>
              <a:rPr sz="1700" spc="50" dirty="0">
                <a:latin typeface="Courier New"/>
                <a:cs typeface="Courier New"/>
              </a:rPr>
              <a:t> </a:t>
            </a:r>
            <a:r>
              <a:rPr sz="1700" spc="45" dirty="0">
                <a:latin typeface="Courier New"/>
                <a:cs typeface="Courier New"/>
              </a:rPr>
              <a:t>at-ball(</a:t>
            </a:r>
            <a:r>
              <a:rPr sz="1700" i="1" spc="45" dirty="0">
                <a:latin typeface="Calibri"/>
                <a:cs typeface="Calibri"/>
              </a:rPr>
              <a:t>x</a:t>
            </a:r>
            <a:r>
              <a:rPr sz="1700" spc="45" dirty="0">
                <a:latin typeface="Courier New"/>
                <a:cs typeface="Courier New"/>
              </a:rPr>
              <a:t>,</a:t>
            </a:r>
            <a:r>
              <a:rPr sz="1700" spc="-45" dirty="0">
                <a:latin typeface="Courier New"/>
                <a:cs typeface="Courier New"/>
              </a:rPr>
              <a:t> </a:t>
            </a:r>
            <a:r>
              <a:rPr sz="1700" i="1" spc="155" dirty="0">
                <a:latin typeface="Calibri"/>
                <a:cs typeface="Calibri"/>
              </a:rPr>
              <a:t>y</a:t>
            </a:r>
            <a:r>
              <a:rPr sz="1700" spc="155" dirty="0">
                <a:latin typeface="Courier New"/>
                <a:cs typeface="Courier New"/>
              </a:rPr>
              <a:t>) </a:t>
            </a:r>
            <a:r>
              <a:rPr sz="1700" spc="-1005" dirty="0">
                <a:latin typeface="Courier New"/>
                <a:cs typeface="Courier New"/>
              </a:rPr>
              <a:t> </a:t>
            </a:r>
            <a:r>
              <a:rPr sz="1700" spc="60" dirty="0">
                <a:latin typeface="Courier New"/>
                <a:cs typeface="Courier New"/>
              </a:rPr>
              <a:t>free(</a:t>
            </a:r>
            <a:r>
              <a:rPr sz="1700" i="1" spc="60" dirty="0">
                <a:latin typeface="Calibri"/>
                <a:cs typeface="Calibri"/>
              </a:rPr>
              <a:t>x</a:t>
            </a:r>
            <a:r>
              <a:rPr sz="1700" spc="60" dirty="0">
                <a:latin typeface="Courier New"/>
                <a:cs typeface="Courier New"/>
              </a:rPr>
              <a:t>) </a:t>
            </a:r>
            <a:r>
              <a:rPr sz="1700" spc="65" dirty="0">
                <a:latin typeface="Courier New"/>
                <a:cs typeface="Courier New"/>
              </a:rPr>
              <a:t> </a:t>
            </a:r>
            <a:r>
              <a:rPr sz="1700" spc="55" dirty="0">
                <a:latin typeface="Courier New"/>
                <a:cs typeface="Courier New"/>
              </a:rPr>
              <a:t>carry(</a:t>
            </a:r>
            <a:r>
              <a:rPr sz="1700" i="1" spc="55" dirty="0">
                <a:latin typeface="Calibri"/>
                <a:cs typeface="Calibri"/>
              </a:rPr>
              <a:t>x</a:t>
            </a:r>
            <a:r>
              <a:rPr sz="1700" spc="55" dirty="0">
                <a:latin typeface="Courier New"/>
                <a:cs typeface="Courier New"/>
              </a:rPr>
              <a:t>,</a:t>
            </a:r>
            <a:r>
              <a:rPr sz="1700" spc="-15" dirty="0">
                <a:latin typeface="Courier New"/>
                <a:cs typeface="Courier New"/>
              </a:rPr>
              <a:t> </a:t>
            </a:r>
            <a:r>
              <a:rPr sz="1700" i="1" spc="155" dirty="0">
                <a:latin typeface="Calibri"/>
                <a:cs typeface="Calibri"/>
              </a:rPr>
              <a:t>y</a:t>
            </a:r>
            <a:r>
              <a:rPr sz="1700" spc="155" dirty="0">
                <a:latin typeface="Courier New"/>
                <a:cs typeface="Courier New"/>
              </a:rPr>
              <a:t>)</a:t>
            </a:r>
            <a:endParaRPr sz="1700">
              <a:latin typeface="Courier New"/>
              <a:cs typeface="Courier New"/>
            </a:endParaRPr>
          </a:p>
        </p:txBody>
      </p:sp>
      <p:sp>
        <p:nvSpPr>
          <p:cNvPr id="4" name="object 4"/>
          <p:cNvSpPr txBox="1"/>
          <p:nvPr/>
        </p:nvSpPr>
        <p:spPr>
          <a:xfrm>
            <a:off x="3077933" y="2487003"/>
            <a:ext cx="4751070" cy="1974214"/>
          </a:xfrm>
          <a:prstGeom prst="rect">
            <a:avLst/>
          </a:prstGeom>
        </p:spPr>
        <p:txBody>
          <a:bodyPr vert="horz" wrap="square" lIns="0" tIns="31115" rIns="0" bIns="0" rtlCol="0">
            <a:spAutoFit/>
          </a:bodyPr>
          <a:lstStyle/>
          <a:p>
            <a:pPr marL="194945" indent="-182880">
              <a:lnSpc>
                <a:spcPct val="100000"/>
              </a:lnSpc>
              <a:spcBef>
                <a:spcPts val="245"/>
              </a:spcBef>
              <a:buChar char="–"/>
              <a:tabLst>
                <a:tab pos="195580" algn="l"/>
              </a:tabLst>
            </a:pPr>
            <a:r>
              <a:rPr sz="1700" spc="15" dirty="0">
                <a:latin typeface="Arial MT"/>
                <a:cs typeface="Arial MT"/>
              </a:rPr>
              <a:t>true</a:t>
            </a:r>
            <a:r>
              <a:rPr sz="1700" spc="-10" dirty="0">
                <a:latin typeface="Arial MT"/>
                <a:cs typeface="Arial MT"/>
              </a:rPr>
              <a:t> </a:t>
            </a:r>
            <a:r>
              <a:rPr sz="1700" spc="5" dirty="0">
                <a:latin typeface="Arial MT"/>
                <a:cs typeface="Arial MT"/>
              </a:rPr>
              <a:t>iff</a:t>
            </a:r>
            <a:r>
              <a:rPr sz="1700" spc="-10" dirty="0">
                <a:latin typeface="Arial MT"/>
                <a:cs typeface="Arial MT"/>
              </a:rPr>
              <a:t> </a:t>
            </a:r>
            <a:r>
              <a:rPr sz="1700" i="1" spc="385" dirty="0">
                <a:latin typeface="Calibri"/>
                <a:cs typeface="Calibri"/>
              </a:rPr>
              <a:t>x</a:t>
            </a:r>
            <a:r>
              <a:rPr sz="1700" i="1" spc="80" dirty="0">
                <a:latin typeface="Calibri"/>
                <a:cs typeface="Calibri"/>
              </a:rPr>
              <a:t> </a:t>
            </a:r>
            <a:r>
              <a:rPr sz="1700" spc="5" dirty="0">
                <a:latin typeface="Arial MT"/>
                <a:cs typeface="Arial MT"/>
              </a:rPr>
              <a:t>is</a:t>
            </a:r>
            <a:r>
              <a:rPr sz="1700" spc="-10" dirty="0">
                <a:latin typeface="Arial MT"/>
                <a:cs typeface="Arial MT"/>
              </a:rPr>
              <a:t> </a:t>
            </a:r>
            <a:r>
              <a:rPr sz="1700" spc="10" dirty="0">
                <a:latin typeface="Arial MT"/>
                <a:cs typeface="Arial MT"/>
              </a:rPr>
              <a:t>a</a:t>
            </a:r>
            <a:r>
              <a:rPr sz="1700" spc="-5" dirty="0">
                <a:latin typeface="Arial MT"/>
                <a:cs typeface="Arial MT"/>
              </a:rPr>
              <a:t> </a:t>
            </a:r>
            <a:r>
              <a:rPr sz="1700" spc="10" dirty="0">
                <a:latin typeface="Arial MT"/>
                <a:cs typeface="Arial MT"/>
              </a:rPr>
              <a:t>room</a:t>
            </a:r>
            <a:endParaRPr sz="1700">
              <a:latin typeface="Arial MT"/>
              <a:cs typeface="Arial MT"/>
            </a:endParaRPr>
          </a:p>
          <a:p>
            <a:pPr marL="194945" indent="-182880">
              <a:lnSpc>
                <a:spcPct val="100000"/>
              </a:lnSpc>
              <a:spcBef>
                <a:spcPts val="150"/>
              </a:spcBef>
              <a:buChar char="–"/>
              <a:tabLst>
                <a:tab pos="195580" algn="l"/>
              </a:tabLst>
            </a:pPr>
            <a:r>
              <a:rPr sz="1700" spc="15" dirty="0">
                <a:latin typeface="Arial MT"/>
                <a:cs typeface="Arial MT"/>
              </a:rPr>
              <a:t>true</a:t>
            </a:r>
            <a:r>
              <a:rPr sz="1700" spc="-10" dirty="0">
                <a:latin typeface="Arial MT"/>
                <a:cs typeface="Arial MT"/>
              </a:rPr>
              <a:t> </a:t>
            </a:r>
            <a:r>
              <a:rPr sz="1700" spc="5" dirty="0">
                <a:latin typeface="Arial MT"/>
                <a:cs typeface="Arial MT"/>
              </a:rPr>
              <a:t>iff</a:t>
            </a:r>
            <a:r>
              <a:rPr sz="1700" spc="-5" dirty="0">
                <a:latin typeface="Arial MT"/>
                <a:cs typeface="Arial MT"/>
              </a:rPr>
              <a:t> </a:t>
            </a:r>
            <a:r>
              <a:rPr sz="1700" i="1" spc="385" dirty="0">
                <a:latin typeface="Calibri"/>
                <a:cs typeface="Calibri"/>
              </a:rPr>
              <a:t>x</a:t>
            </a:r>
            <a:r>
              <a:rPr sz="1700" i="1" spc="75" dirty="0">
                <a:latin typeface="Calibri"/>
                <a:cs typeface="Calibri"/>
              </a:rPr>
              <a:t> </a:t>
            </a:r>
            <a:r>
              <a:rPr sz="1700" spc="5" dirty="0">
                <a:latin typeface="Arial MT"/>
                <a:cs typeface="Arial MT"/>
              </a:rPr>
              <a:t>is</a:t>
            </a:r>
            <a:r>
              <a:rPr sz="1700" spc="-5" dirty="0">
                <a:latin typeface="Arial MT"/>
                <a:cs typeface="Arial MT"/>
              </a:rPr>
              <a:t> </a:t>
            </a:r>
            <a:r>
              <a:rPr sz="1700" spc="10" dirty="0">
                <a:latin typeface="Arial MT"/>
                <a:cs typeface="Arial MT"/>
              </a:rPr>
              <a:t>a</a:t>
            </a:r>
            <a:r>
              <a:rPr sz="1700" spc="-10" dirty="0">
                <a:latin typeface="Arial MT"/>
                <a:cs typeface="Arial MT"/>
              </a:rPr>
              <a:t> </a:t>
            </a:r>
            <a:r>
              <a:rPr sz="1700" spc="5" dirty="0">
                <a:latin typeface="Arial MT"/>
                <a:cs typeface="Arial MT"/>
              </a:rPr>
              <a:t>ball</a:t>
            </a:r>
            <a:endParaRPr sz="1700">
              <a:latin typeface="Arial MT"/>
              <a:cs typeface="Arial MT"/>
            </a:endParaRPr>
          </a:p>
          <a:p>
            <a:pPr marL="194945" indent="-182880">
              <a:lnSpc>
                <a:spcPct val="100000"/>
              </a:lnSpc>
              <a:spcBef>
                <a:spcPts val="155"/>
              </a:spcBef>
              <a:buChar char="–"/>
              <a:tabLst>
                <a:tab pos="195580" algn="l"/>
              </a:tabLst>
            </a:pPr>
            <a:r>
              <a:rPr sz="1700" spc="15" dirty="0">
                <a:latin typeface="Arial MT"/>
                <a:cs typeface="Arial MT"/>
              </a:rPr>
              <a:t>true</a:t>
            </a:r>
            <a:r>
              <a:rPr sz="1700" spc="-5" dirty="0">
                <a:latin typeface="Arial MT"/>
                <a:cs typeface="Arial MT"/>
              </a:rPr>
              <a:t> </a:t>
            </a:r>
            <a:r>
              <a:rPr sz="1700" spc="5" dirty="0">
                <a:latin typeface="Arial MT"/>
                <a:cs typeface="Arial MT"/>
              </a:rPr>
              <a:t>iff</a:t>
            </a:r>
            <a:r>
              <a:rPr sz="1700" dirty="0">
                <a:latin typeface="Arial MT"/>
                <a:cs typeface="Arial MT"/>
              </a:rPr>
              <a:t> </a:t>
            </a:r>
            <a:r>
              <a:rPr sz="1700" i="1" spc="385" dirty="0">
                <a:latin typeface="Calibri"/>
                <a:cs typeface="Calibri"/>
              </a:rPr>
              <a:t>x</a:t>
            </a:r>
            <a:r>
              <a:rPr sz="1700" i="1" spc="80" dirty="0">
                <a:latin typeface="Calibri"/>
                <a:cs typeface="Calibri"/>
              </a:rPr>
              <a:t> </a:t>
            </a:r>
            <a:r>
              <a:rPr sz="1700" spc="5" dirty="0">
                <a:latin typeface="Arial MT"/>
                <a:cs typeface="Arial MT"/>
              </a:rPr>
              <a:t>is</a:t>
            </a:r>
            <a:r>
              <a:rPr sz="1700" dirty="0">
                <a:latin typeface="Arial MT"/>
                <a:cs typeface="Arial MT"/>
              </a:rPr>
              <a:t> </a:t>
            </a:r>
            <a:r>
              <a:rPr sz="1700" spc="10" dirty="0">
                <a:latin typeface="Arial MT"/>
                <a:cs typeface="Arial MT"/>
              </a:rPr>
              <a:t>a</a:t>
            </a:r>
            <a:r>
              <a:rPr sz="1700" dirty="0">
                <a:latin typeface="Arial MT"/>
                <a:cs typeface="Arial MT"/>
              </a:rPr>
              <a:t> </a:t>
            </a:r>
            <a:r>
              <a:rPr sz="1700" spc="10" dirty="0">
                <a:latin typeface="Arial MT"/>
                <a:cs typeface="Arial MT"/>
              </a:rPr>
              <a:t>gripper</a:t>
            </a:r>
            <a:r>
              <a:rPr sz="1700" spc="-5" dirty="0">
                <a:latin typeface="Arial MT"/>
                <a:cs typeface="Arial MT"/>
              </a:rPr>
              <a:t> </a:t>
            </a:r>
            <a:r>
              <a:rPr sz="1700" spc="5" dirty="0">
                <a:latin typeface="Arial MT"/>
                <a:cs typeface="Arial MT"/>
              </a:rPr>
              <a:t>(robot</a:t>
            </a:r>
            <a:r>
              <a:rPr sz="1700" dirty="0">
                <a:latin typeface="Arial MT"/>
                <a:cs typeface="Arial MT"/>
              </a:rPr>
              <a:t> </a:t>
            </a:r>
            <a:r>
              <a:rPr sz="1700" spc="20" dirty="0">
                <a:latin typeface="Arial MT"/>
                <a:cs typeface="Arial MT"/>
              </a:rPr>
              <a:t>arm)</a:t>
            </a:r>
            <a:endParaRPr sz="1700">
              <a:latin typeface="Arial MT"/>
              <a:cs typeface="Arial MT"/>
            </a:endParaRPr>
          </a:p>
          <a:p>
            <a:pPr marL="194945" indent="-182880">
              <a:lnSpc>
                <a:spcPct val="100000"/>
              </a:lnSpc>
              <a:spcBef>
                <a:spcPts val="150"/>
              </a:spcBef>
              <a:buChar char="–"/>
              <a:tabLst>
                <a:tab pos="195580" algn="l"/>
              </a:tabLst>
            </a:pPr>
            <a:r>
              <a:rPr sz="1700" spc="15" dirty="0">
                <a:latin typeface="Arial MT"/>
                <a:cs typeface="Arial MT"/>
              </a:rPr>
              <a:t>true</a:t>
            </a:r>
            <a:r>
              <a:rPr sz="1700" dirty="0">
                <a:latin typeface="Arial MT"/>
                <a:cs typeface="Arial MT"/>
              </a:rPr>
              <a:t> </a:t>
            </a:r>
            <a:r>
              <a:rPr sz="1700" spc="5" dirty="0">
                <a:latin typeface="Arial MT"/>
                <a:cs typeface="Arial MT"/>
              </a:rPr>
              <a:t>iff</a:t>
            </a:r>
            <a:r>
              <a:rPr sz="1700" dirty="0">
                <a:latin typeface="Arial MT"/>
                <a:cs typeface="Arial MT"/>
              </a:rPr>
              <a:t> </a:t>
            </a:r>
            <a:r>
              <a:rPr sz="1700" i="1" spc="385" dirty="0">
                <a:latin typeface="Calibri"/>
                <a:cs typeface="Calibri"/>
              </a:rPr>
              <a:t>x</a:t>
            </a:r>
            <a:r>
              <a:rPr sz="1700" i="1" spc="90" dirty="0">
                <a:latin typeface="Calibri"/>
                <a:cs typeface="Calibri"/>
              </a:rPr>
              <a:t> </a:t>
            </a:r>
            <a:r>
              <a:rPr sz="1700" spc="5" dirty="0">
                <a:latin typeface="Arial MT"/>
                <a:cs typeface="Arial MT"/>
              </a:rPr>
              <a:t>is</a:t>
            </a:r>
            <a:r>
              <a:rPr sz="1700" dirty="0">
                <a:latin typeface="Arial MT"/>
                <a:cs typeface="Arial MT"/>
              </a:rPr>
              <a:t> </a:t>
            </a:r>
            <a:r>
              <a:rPr sz="1700" spc="10" dirty="0">
                <a:latin typeface="Arial MT"/>
                <a:cs typeface="Arial MT"/>
              </a:rPr>
              <a:t>a</a:t>
            </a:r>
            <a:r>
              <a:rPr sz="1700" spc="5" dirty="0">
                <a:latin typeface="Arial MT"/>
                <a:cs typeface="Arial MT"/>
              </a:rPr>
              <a:t> </a:t>
            </a:r>
            <a:r>
              <a:rPr sz="1700" spc="10" dirty="0">
                <a:latin typeface="Arial MT"/>
                <a:cs typeface="Arial MT"/>
              </a:rPr>
              <a:t>room</a:t>
            </a:r>
            <a:r>
              <a:rPr sz="1700" dirty="0">
                <a:latin typeface="Arial MT"/>
                <a:cs typeface="Arial MT"/>
              </a:rPr>
              <a:t> </a:t>
            </a:r>
            <a:r>
              <a:rPr sz="1700" spc="10" dirty="0">
                <a:latin typeface="Arial MT"/>
                <a:cs typeface="Arial MT"/>
              </a:rPr>
              <a:t>and</a:t>
            </a:r>
            <a:r>
              <a:rPr sz="1700" dirty="0">
                <a:latin typeface="Arial MT"/>
                <a:cs typeface="Arial MT"/>
              </a:rPr>
              <a:t> </a:t>
            </a:r>
            <a:r>
              <a:rPr sz="1700" spc="10" dirty="0">
                <a:latin typeface="Arial MT"/>
                <a:cs typeface="Arial MT"/>
              </a:rPr>
              <a:t>the</a:t>
            </a:r>
            <a:r>
              <a:rPr sz="1700" spc="5" dirty="0">
                <a:latin typeface="Arial MT"/>
                <a:cs typeface="Arial MT"/>
              </a:rPr>
              <a:t> robot</a:t>
            </a:r>
            <a:r>
              <a:rPr sz="1700" dirty="0">
                <a:latin typeface="Arial MT"/>
                <a:cs typeface="Arial MT"/>
              </a:rPr>
              <a:t> </a:t>
            </a:r>
            <a:r>
              <a:rPr sz="1700" spc="5" dirty="0">
                <a:latin typeface="Arial MT"/>
                <a:cs typeface="Arial MT"/>
              </a:rPr>
              <a:t>is in</a:t>
            </a:r>
            <a:r>
              <a:rPr sz="1700" spc="-5" dirty="0">
                <a:latin typeface="Arial MT"/>
                <a:cs typeface="Arial MT"/>
              </a:rPr>
              <a:t> </a:t>
            </a:r>
            <a:r>
              <a:rPr sz="1700" i="1" spc="385" dirty="0">
                <a:latin typeface="Calibri"/>
                <a:cs typeface="Calibri"/>
              </a:rPr>
              <a:t>x</a:t>
            </a:r>
            <a:endParaRPr sz="1700">
              <a:latin typeface="Calibri"/>
              <a:cs typeface="Calibri"/>
            </a:endParaRPr>
          </a:p>
          <a:p>
            <a:pPr marL="194945" indent="-182880">
              <a:lnSpc>
                <a:spcPct val="100000"/>
              </a:lnSpc>
              <a:spcBef>
                <a:spcPts val="150"/>
              </a:spcBef>
              <a:buChar char="–"/>
              <a:tabLst>
                <a:tab pos="195580" algn="l"/>
              </a:tabLst>
            </a:pPr>
            <a:r>
              <a:rPr sz="1700" spc="15" dirty="0">
                <a:latin typeface="Arial MT"/>
                <a:cs typeface="Arial MT"/>
              </a:rPr>
              <a:t>true</a:t>
            </a:r>
            <a:r>
              <a:rPr sz="1700" dirty="0">
                <a:latin typeface="Arial MT"/>
                <a:cs typeface="Arial MT"/>
              </a:rPr>
              <a:t> </a:t>
            </a:r>
            <a:r>
              <a:rPr sz="1700" spc="5" dirty="0">
                <a:latin typeface="Arial MT"/>
                <a:cs typeface="Arial MT"/>
              </a:rPr>
              <a:t>iff </a:t>
            </a:r>
            <a:r>
              <a:rPr sz="1700" i="1" spc="385" dirty="0">
                <a:latin typeface="Calibri"/>
                <a:cs typeface="Calibri"/>
              </a:rPr>
              <a:t>x</a:t>
            </a:r>
            <a:r>
              <a:rPr sz="1700" i="1" spc="85" dirty="0">
                <a:latin typeface="Calibri"/>
                <a:cs typeface="Calibri"/>
              </a:rPr>
              <a:t> </a:t>
            </a:r>
            <a:r>
              <a:rPr sz="1700" spc="5" dirty="0">
                <a:latin typeface="Arial MT"/>
                <a:cs typeface="Arial MT"/>
              </a:rPr>
              <a:t>is </a:t>
            </a:r>
            <a:r>
              <a:rPr sz="1700" spc="10" dirty="0">
                <a:latin typeface="Arial MT"/>
                <a:cs typeface="Arial MT"/>
              </a:rPr>
              <a:t>a</a:t>
            </a:r>
            <a:r>
              <a:rPr sz="1700" dirty="0">
                <a:latin typeface="Arial MT"/>
                <a:cs typeface="Arial MT"/>
              </a:rPr>
              <a:t> </a:t>
            </a:r>
            <a:r>
              <a:rPr sz="1700" spc="5" dirty="0">
                <a:latin typeface="Arial MT"/>
                <a:cs typeface="Arial MT"/>
              </a:rPr>
              <a:t>ball, </a:t>
            </a:r>
            <a:r>
              <a:rPr sz="1700" i="1" spc="240" dirty="0">
                <a:latin typeface="Calibri"/>
                <a:cs typeface="Calibri"/>
              </a:rPr>
              <a:t>y</a:t>
            </a:r>
            <a:r>
              <a:rPr sz="1700" i="1" spc="150" dirty="0">
                <a:latin typeface="Calibri"/>
                <a:cs typeface="Calibri"/>
              </a:rPr>
              <a:t> </a:t>
            </a:r>
            <a:r>
              <a:rPr sz="1700" spc="5" dirty="0">
                <a:latin typeface="Arial MT"/>
                <a:cs typeface="Arial MT"/>
              </a:rPr>
              <a:t>is</a:t>
            </a:r>
            <a:r>
              <a:rPr sz="1700" dirty="0">
                <a:latin typeface="Arial MT"/>
                <a:cs typeface="Arial MT"/>
              </a:rPr>
              <a:t> </a:t>
            </a:r>
            <a:r>
              <a:rPr sz="1700" spc="10" dirty="0">
                <a:latin typeface="Arial MT"/>
                <a:cs typeface="Arial MT"/>
              </a:rPr>
              <a:t>a</a:t>
            </a:r>
            <a:r>
              <a:rPr sz="1700" spc="5" dirty="0">
                <a:latin typeface="Arial MT"/>
                <a:cs typeface="Arial MT"/>
              </a:rPr>
              <a:t> </a:t>
            </a:r>
            <a:r>
              <a:rPr sz="1700" spc="10" dirty="0">
                <a:latin typeface="Arial MT"/>
                <a:cs typeface="Arial MT"/>
              </a:rPr>
              <a:t>room,</a:t>
            </a:r>
            <a:r>
              <a:rPr sz="1700" spc="5" dirty="0">
                <a:latin typeface="Arial MT"/>
                <a:cs typeface="Arial MT"/>
              </a:rPr>
              <a:t> </a:t>
            </a:r>
            <a:r>
              <a:rPr sz="1700" spc="10" dirty="0">
                <a:latin typeface="Arial MT"/>
                <a:cs typeface="Arial MT"/>
              </a:rPr>
              <a:t>and</a:t>
            </a:r>
            <a:r>
              <a:rPr sz="1700" spc="-5" dirty="0">
                <a:latin typeface="Arial MT"/>
                <a:cs typeface="Arial MT"/>
              </a:rPr>
              <a:t> </a:t>
            </a:r>
            <a:r>
              <a:rPr sz="1700" i="1" spc="385" dirty="0">
                <a:latin typeface="Calibri"/>
                <a:cs typeface="Calibri"/>
              </a:rPr>
              <a:t>x</a:t>
            </a:r>
            <a:r>
              <a:rPr sz="1700" i="1" spc="90" dirty="0">
                <a:latin typeface="Calibri"/>
                <a:cs typeface="Calibri"/>
              </a:rPr>
              <a:t> </a:t>
            </a:r>
            <a:r>
              <a:rPr sz="1700" spc="5" dirty="0">
                <a:latin typeface="Arial MT"/>
                <a:cs typeface="Arial MT"/>
              </a:rPr>
              <a:t>is</a:t>
            </a:r>
            <a:r>
              <a:rPr sz="1700" dirty="0">
                <a:latin typeface="Arial MT"/>
                <a:cs typeface="Arial MT"/>
              </a:rPr>
              <a:t> </a:t>
            </a:r>
            <a:r>
              <a:rPr sz="1700" spc="5" dirty="0">
                <a:latin typeface="Arial MT"/>
                <a:cs typeface="Arial MT"/>
              </a:rPr>
              <a:t>in </a:t>
            </a:r>
            <a:r>
              <a:rPr sz="1700" i="1" spc="240" dirty="0">
                <a:latin typeface="Calibri"/>
                <a:cs typeface="Calibri"/>
              </a:rPr>
              <a:t>y</a:t>
            </a:r>
            <a:endParaRPr sz="1700">
              <a:latin typeface="Calibri"/>
              <a:cs typeface="Calibri"/>
            </a:endParaRPr>
          </a:p>
          <a:p>
            <a:pPr marL="194945" indent="-182880">
              <a:lnSpc>
                <a:spcPct val="100000"/>
              </a:lnSpc>
              <a:spcBef>
                <a:spcPts val="155"/>
              </a:spcBef>
              <a:buChar char="–"/>
              <a:tabLst>
                <a:tab pos="195580" algn="l"/>
              </a:tabLst>
            </a:pPr>
            <a:r>
              <a:rPr sz="1700" spc="15" dirty="0">
                <a:latin typeface="Arial MT"/>
                <a:cs typeface="Arial MT"/>
              </a:rPr>
              <a:t>true</a:t>
            </a:r>
            <a:r>
              <a:rPr sz="1700" dirty="0">
                <a:latin typeface="Arial MT"/>
                <a:cs typeface="Arial MT"/>
              </a:rPr>
              <a:t> </a:t>
            </a:r>
            <a:r>
              <a:rPr sz="1700" spc="5" dirty="0">
                <a:latin typeface="Arial MT"/>
                <a:cs typeface="Arial MT"/>
              </a:rPr>
              <a:t>iff</a:t>
            </a:r>
            <a:r>
              <a:rPr sz="1700" dirty="0">
                <a:latin typeface="Arial MT"/>
                <a:cs typeface="Arial MT"/>
              </a:rPr>
              <a:t> </a:t>
            </a:r>
            <a:r>
              <a:rPr sz="1700" i="1" spc="385" dirty="0">
                <a:latin typeface="Calibri"/>
                <a:cs typeface="Calibri"/>
              </a:rPr>
              <a:t>x</a:t>
            </a:r>
            <a:r>
              <a:rPr sz="1700" i="1" spc="85" dirty="0">
                <a:latin typeface="Calibri"/>
                <a:cs typeface="Calibri"/>
              </a:rPr>
              <a:t> </a:t>
            </a:r>
            <a:r>
              <a:rPr sz="1700" spc="5" dirty="0">
                <a:latin typeface="Arial MT"/>
                <a:cs typeface="Arial MT"/>
              </a:rPr>
              <a:t>is</a:t>
            </a:r>
            <a:r>
              <a:rPr sz="1700" dirty="0">
                <a:latin typeface="Arial MT"/>
                <a:cs typeface="Arial MT"/>
              </a:rPr>
              <a:t> </a:t>
            </a:r>
            <a:r>
              <a:rPr sz="1700" spc="10" dirty="0">
                <a:latin typeface="Arial MT"/>
                <a:cs typeface="Arial MT"/>
              </a:rPr>
              <a:t>a</a:t>
            </a:r>
            <a:r>
              <a:rPr sz="1700" dirty="0">
                <a:latin typeface="Arial MT"/>
                <a:cs typeface="Arial MT"/>
              </a:rPr>
              <a:t> </a:t>
            </a:r>
            <a:r>
              <a:rPr sz="1700" spc="10" dirty="0">
                <a:latin typeface="Arial MT"/>
                <a:cs typeface="Arial MT"/>
              </a:rPr>
              <a:t>gripper</a:t>
            </a:r>
            <a:r>
              <a:rPr sz="1700" dirty="0">
                <a:latin typeface="Arial MT"/>
                <a:cs typeface="Arial MT"/>
              </a:rPr>
              <a:t> </a:t>
            </a:r>
            <a:r>
              <a:rPr sz="1700" spc="10" dirty="0">
                <a:latin typeface="Arial MT"/>
                <a:cs typeface="Arial MT"/>
              </a:rPr>
              <a:t>and</a:t>
            </a:r>
            <a:r>
              <a:rPr sz="1700" spc="-5" dirty="0">
                <a:latin typeface="Arial MT"/>
                <a:cs typeface="Arial MT"/>
              </a:rPr>
              <a:t> </a:t>
            </a:r>
            <a:r>
              <a:rPr sz="1700" i="1" spc="385" dirty="0">
                <a:latin typeface="Calibri"/>
                <a:cs typeface="Calibri"/>
              </a:rPr>
              <a:t>x</a:t>
            </a:r>
            <a:r>
              <a:rPr sz="1700" i="1" spc="85" dirty="0">
                <a:latin typeface="Calibri"/>
                <a:cs typeface="Calibri"/>
              </a:rPr>
              <a:t> </a:t>
            </a:r>
            <a:r>
              <a:rPr sz="1700" spc="10" dirty="0">
                <a:latin typeface="Arial MT"/>
                <a:cs typeface="Arial MT"/>
              </a:rPr>
              <a:t>does</a:t>
            </a:r>
            <a:r>
              <a:rPr sz="1700" dirty="0">
                <a:latin typeface="Arial MT"/>
                <a:cs typeface="Arial MT"/>
              </a:rPr>
              <a:t> </a:t>
            </a:r>
            <a:r>
              <a:rPr sz="1700" spc="10" dirty="0">
                <a:latin typeface="Arial MT"/>
                <a:cs typeface="Arial MT"/>
              </a:rPr>
              <a:t>not</a:t>
            </a:r>
            <a:r>
              <a:rPr sz="1700" dirty="0">
                <a:latin typeface="Arial MT"/>
                <a:cs typeface="Arial MT"/>
              </a:rPr>
              <a:t> </a:t>
            </a:r>
            <a:r>
              <a:rPr sz="1700" spc="10" dirty="0">
                <a:latin typeface="Arial MT"/>
                <a:cs typeface="Arial MT"/>
              </a:rPr>
              <a:t>hold</a:t>
            </a:r>
            <a:r>
              <a:rPr sz="1700" dirty="0">
                <a:latin typeface="Arial MT"/>
                <a:cs typeface="Arial MT"/>
              </a:rPr>
              <a:t> </a:t>
            </a:r>
            <a:r>
              <a:rPr sz="1700" spc="10" dirty="0">
                <a:latin typeface="Arial MT"/>
                <a:cs typeface="Arial MT"/>
              </a:rPr>
              <a:t>a</a:t>
            </a:r>
            <a:r>
              <a:rPr sz="1700" dirty="0">
                <a:latin typeface="Arial MT"/>
                <a:cs typeface="Arial MT"/>
              </a:rPr>
              <a:t> </a:t>
            </a:r>
            <a:r>
              <a:rPr sz="1700" spc="5" dirty="0">
                <a:latin typeface="Arial MT"/>
                <a:cs typeface="Arial MT"/>
              </a:rPr>
              <a:t>ball</a:t>
            </a:r>
            <a:endParaRPr sz="1700">
              <a:latin typeface="Arial MT"/>
              <a:cs typeface="Arial MT"/>
            </a:endParaRPr>
          </a:p>
          <a:p>
            <a:pPr marL="194945" indent="-182880">
              <a:lnSpc>
                <a:spcPct val="100000"/>
              </a:lnSpc>
              <a:spcBef>
                <a:spcPts val="150"/>
              </a:spcBef>
              <a:buChar char="–"/>
              <a:tabLst>
                <a:tab pos="195580" algn="l"/>
              </a:tabLst>
            </a:pPr>
            <a:r>
              <a:rPr sz="1700" spc="15" dirty="0">
                <a:latin typeface="Arial MT"/>
                <a:cs typeface="Arial MT"/>
              </a:rPr>
              <a:t>true</a:t>
            </a:r>
            <a:r>
              <a:rPr sz="1700" dirty="0">
                <a:latin typeface="Arial MT"/>
                <a:cs typeface="Arial MT"/>
              </a:rPr>
              <a:t> </a:t>
            </a:r>
            <a:r>
              <a:rPr sz="1700" spc="5" dirty="0">
                <a:latin typeface="Arial MT"/>
                <a:cs typeface="Arial MT"/>
              </a:rPr>
              <a:t>iff </a:t>
            </a:r>
            <a:r>
              <a:rPr sz="1700" i="1" spc="385" dirty="0">
                <a:latin typeface="Calibri"/>
                <a:cs typeface="Calibri"/>
              </a:rPr>
              <a:t>x</a:t>
            </a:r>
            <a:r>
              <a:rPr sz="1700" i="1" spc="85" dirty="0">
                <a:latin typeface="Calibri"/>
                <a:cs typeface="Calibri"/>
              </a:rPr>
              <a:t> </a:t>
            </a:r>
            <a:r>
              <a:rPr sz="1700" spc="5" dirty="0">
                <a:latin typeface="Arial MT"/>
                <a:cs typeface="Arial MT"/>
              </a:rPr>
              <a:t>is </a:t>
            </a:r>
            <a:r>
              <a:rPr sz="1700" spc="10" dirty="0">
                <a:latin typeface="Arial MT"/>
                <a:cs typeface="Arial MT"/>
              </a:rPr>
              <a:t>a</a:t>
            </a:r>
            <a:r>
              <a:rPr sz="1700" spc="5" dirty="0">
                <a:latin typeface="Arial MT"/>
                <a:cs typeface="Arial MT"/>
              </a:rPr>
              <a:t> </a:t>
            </a:r>
            <a:r>
              <a:rPr sz="1700" spc="-5" dirty="0">
                <a:latin typeface="Arial MT"/>
                <a:cs typeface="Arial MT"/>
              </a:rPr>
              <a:t>gripper, </a:t>
            </a:r>
            <a:r>
              <a:rPr sz="1700" i="1" spc="240" dirty="0">
                <a:latin typeface="Calibri"/>
                <a:cs typeface="Calibri"/>
              </a:rPr>
              <a:t>y</a:t>
            </a:r>
            <a:r>
              <a:rPr sz="1700" i="1" spc="155" dirty="0">
                <a:latin typeface="Calibri"/>
                <a:cs typeface="Calibri"/>
              </a:rPr>
              <a:t> </a:t>
            </a:r>
            <a:r>
              <a:rPr sz="1700" spc="5" dirty="0">
                <a:latin typeface="Arial MT"/>
                <a:cs typeface="Arial MT"/>
              </a:rPr>
              <a:t>is </a:t>
            </a:r>
            <a:r>
              <a:rPr sz="1700" spc="10" dirty="0">
                <a:latin typeface="Arial MT"/>
                <a:cs typeface="Arial MT"/>
              </a:rPr>
              <a:t>a</a:t>
            </a:r>
            <a:r>
              <a:rPr sz="1700" dirty="0">
                <a:latin typeface="Arial MT"/>
                <a:cs typeface="Arial MT"/>
              </a:rPr>
              <a:t> </a:t>
            </a:r>
            <a:r>
              <a:rPr sz="1700" spc="5" dirty="0">
                <a:latin typeface="Arial MT"/>
                <a:cs typeface="Arial MT"/>
              </a:rPr>
              <a:t>ball, </a:t>
            </a:r>
            <a:r>
              <a:rPr sz="1700" spc="10" dirty="0">
                <a:latin typeface="Arial MT"/>
                <a:cs typeface="Arial MT"/>
              </a:rPr>
              <a:t>and</a:t>
            </a:r>
            <a:r>
              <a:rPr sz="1700" dirty="0">
                <a:latin typeface="Arial MT"/>
                <a:cs typeface="Arial MT"/>
              </a:rPr>
              <a:t> </a:t>
            </a:r>
            <a:r>
              <a:rPr sz="1700" i="1" spc="385" dirty="0">
                <a:latin typeface="Calibri"/>
                <a:cs typeface="Calibri"/>
              </a:rPr>
              <a:t>x</a:t>
            </a:r>
            <a:r>
              <a:rPr sz="1700" i="1" spc="85" dirty="0">
                <a:latin typeface="Calibri"/>
                <a:cs typeface="Calibri"/>
              </a:rPr>
              <a:t> </a:t>
            </a:r>
            <a:r>
              <a:rPr sz="1700" spc="10" dirty="0">
                <a:latin typeface="Arial MT"/>
                <a:cs typeface="Arial MT"/>
              </a:rPr>
              <a:t>holds</a:t>
            </a:r>
            <a:r>
              <a:rPr sz="1700" spc="5" dirty="0">
                <a:latin typeface="Arial MT"/>
                <a:cs typeface="Arial MT"/>
              </a:rPr>
              <a:t> </a:t>
            </a:r>
            <a:r>
              <a:rPr sz="1700" i="1" spc="240" dirty="0">
                <a:latin typeface="Calibri"/>
                <a:cs typeface="Calibri"/>
              </a:rPr>
              <a:t>y</a:t>
            </a:r>
            <a:endParaRPr sz="1700">
              <a:latin typeface="Calibri"/>
              <a:cs typeface="Calibri"/>
            </a:endParaRPr>
          </a:p>
        </p:txBody>
      </p:sp>
      <p:sp>
        <p:nvSpPr>
          <p:cNvPr id="5" name="object 5"/>
          <p:cNvSpPr txBox="1"/>
          <p:nvPr/>
        </p:nvSpPr>
        <p:spPr>
          <a:xfrm>
            <a:off x="901700" y="4653330"/>
            <a:ext cx="8331200" cy="1362681"/>
          </a:xfrm>
          <a:prstGeom prst="rect">
            <a:avLst/>
          </a:prstGeom>
        </p:spPr>
        <p:txBody>
          <a:bodyPr vert="horz" wrap="square" lIns="0" tIns="15240" rIns="0" bIns="0" rtlCol="0">
            <a:spAutoFit/>
          </a:bodyPr>
          <a:lstStyle/>
          <a:p>
            <a:pPr marL="12700">
              <a:lnSpc>
                <a:spcPct val="100000"/>
              </a:lnSpc>
              <a:spcBef>
                <a:spcPts val="120"/>
              </a:spcBef>
            </a:pPr>
            <a:r>
              <a:rPr sz="1700" b="1" spc="5" dirty="0">
                <a:solidFill>
                  <a:srgbClr val="0000FF"/>
                </a:solidFill>
                <a:latin typeface="Arial"/>
                <a:cs typeface="Arial"/>
              </a:rPr>
              <a:t>In</a:t>
            </a:r>
            <a:r>
              <a:rPr sz="1700" b="1" spc="-30" dirty="0">
                <a:solidFill>
                  <a:srgbClr val="0000FF"/>
                </a:solidFill>
                <a:latin typeface="Arial"/>
                <a:cs typeface="Arial"/>
              </a:rPr>
              <a:t> </a:t>
            </a:r>
            <a:r>
              <a:rPr sz="1700" b="1" spc="10" dirty="0">
                <a:solidFill>
                  <a:srgbClr val="0000FF"/>
                </a:solidFill>
                <a:latin typeface="Arial"/>
                <a:cs typeface="Arial"/>
              </a:rPr>
              <a:t>PDDL:</a:t>
            </a:r>
            <a:endParaRPr sz="1700" dirty="0">
              <a:latin typeface="Arial"/>
              <a:cs typeface="Arial"/>
            </a:endParaRPr>
          </a:p>
          <a:p>
            <a:pPr>
              <a:lnSpc>
                <a:spcPct val="100000"/>
              </a:lnSpc>
              <a:spcBef>
                <a:spcPts val="10"/>
              </a:spcBef>
            </a:pPr>
            <a:endParaRPr sz="1550" dirty="0">
              <a:latin typeface="Arial"/>
              <a:cs typeface="Arial"/>
            </a:endParaRPr>
          </a:p>
          <a:p>
            <a:pPr marL="1717675" marR="5080" indent="-1705610">
              <a:lnSpc>
                <a:spcPct val="107400"/>
              </a:lnSpc>
            </a:pPr>
            <a:r>
              <a:rPr sz="1700" spc="10" dirty="0">
                <a:latin typeface="Courier New"/>
                <a:cs typeface="Courier New"/>
              </a:rPr>
              <a:t>(:predicates (ROOM ?x)</a:t>
            </a:r>
            <a:r>
              <a:rPr sz="1700" spc="15" dirty="0">
                <a:latin typeface="Courier New"/>
                <a:cs typeface="Courier New"/>
              </a:rPr>
              <a:t> </a:t>
            </a:r>
            <a:r>
              <a:rPr sz="1700" spc="10" dirty="0">
                <a:latin typeface="Courier New"/>
                <a:cs typeface="Courier New"/>
              </a:rPr>
              <a:t>(BALL ?x)</a:t>
            </a:r>
            <a:r>
              <a:rPr sz="1700" spc="15" dirty="0">
                <a:latin typeface="Courier New"/>
                <a:cs typeface="Courier New"/>
              </a:rPr>
              <a:t> </a:t>
            </a:r>
            <a:r>
              <a:rPr sz="1700" spc="10" dirty="0">
                <a:latin typeface="Courier New"/>
                <a:cs typeface="Courier New"/>
              </a:rPr>
              <a:t>(GRIPPER ?x) </a:t>
            </a:r>
            <a:r>
              <a:rPr sz="1700" spc="-1005" dirty="0">
                <a:latin typeface="Courier New"/>
                <a:cs typeface="Courier New"/>
              </a:rPr>
              <a:t> </a:t>
            </a:r>
            <a:r>
              <a:rPr sz="1700" spc="10" dirty="0">
                <a:latin typeface="Courier New"/>
                <a:cs typeface="Courier New"/>
              </a:rPr>
              <a:t>(at-robby</a:t>
            </a:r>
            <a:r>
              <a:rPr sz="1700" spc="5" dirty="0">
                <a:latin typeface="Courier New"/>
                <a:cs typeface="Courier New"/>
              </a:rPr>
              <a:t> </a:t>
            </a:r>
            <a:r>
              <a:rPr sz="1700" spc="10" dirty="0">
                <a:latin typeface="Courier New"/>
                <a:cs typeface="Courier New"/>
              </a:rPr>
              <a:t>?x)</a:t>
            </a:r>
            <a:r>
              <a:rPr sz="1700" spc="5" dirty="0">
                <a:latin typeface="Courier New"/>
                <a:cs typeface="Courier New"/>
              </a:rPr>
              <a:t> </a:t>
            </a:r>
            <a:r>
              <a:rPr sz="1700" spc="10" dirty="0">
                <a:latin typeface="Courier New"/>
                <a:cs typeface="Courier New"/>
              </a:rPr>
              <a:t>(at-ball</a:t>
            </a:r>
            <a:r>
              <a:rPr sz="1700" spc="5" dirty="0">
                <a:latin typeface="Courier New"/>
                <a:cs typeface="Courier New"/>
              </a:rPr>
              <a:t> </a:t>
            </a:r>
            <a:r>
              <a:rPr sz="1700" spc="10" dirty="0">
                <a:latin typeface="Courier New"/>
                <a:cs typeface="Courier New"/>
              </a:rPr>
              <a:t>?x</a:t>
            </a:r>
            <a:r>
              <a:rPr sz="1700" spc="5" dirty="0">
                <a:latin typeface="Courier New"/>
                <a:cs typeface="Courier New"/>
              </a:rPr>
              <a:t> </a:t>
            </a:r>
            <a:r>
              <a:rPr sz="1700" spc="10" dirty="0">
                <a:latin typeface="Courier New"/>
                <a:cs typeface="Courier New"/>
              </a:rPr>
              <a:t>?y)</a:t>
            </a:r>
            <a:endParaRPr sz="1700" dirty="0">
              <a:latin typeface="Courier New"/>
              <a:cs typeface="Courier New"/>
            </a:endParaRPr>
          </a:p>
          <a:p>
            <a:pPr marL="1717675">
              <a:lnSpc>
                <a:spcPct val="100000"/>
              </a:lnSpc>
              <a:spcBef>
                <a:spcPts val="155"/>
              </a:spcBef>
            </a:pPr>
            <a:r>
              <a:rPr sz="1700" spc="10" dirty="0">
                <a:latin typeface="Courier New"/>
                <a:cs typeface="Courier New"/>
              </a:rPr>
              <a:t>(free</a:t>
            </a:r>
            <a:r>
              <a:rPr sz="1700" dirty="0">
                <a:latin typeface="Courier New"/>
                <a:cs typeface="Courier New"/>
              </a:rPr>
              <a:t> </a:t>
            </a:r>
            <a:r>
              <a:rPr sz="1700" spc="10" dirty="0">
                <a:latin typeface="Courier New"/>
                <a:cs typeface="Courier New"/>
              </a:rPr>
              <a:t>?x)</a:t>
            </a:r>
            <a:r>
              <a:rPr sz="1700" dirty="0">
                <a:latin typeface="Courier New"/>
                <a:cs typeface="Courier New"/>
              </a:rPr>
              <a:t> </a:t>
            </a:r>
            <a:r>
              <a:rPr sz="1700" spc="10" dirty="0">
                <a:latin typeface="Courier New"/>
                <a:cs typeface="Courier New"/>
              </a:rPr>
              <a:t>(carry</a:t>
            </a:r>
            <a:r>
              <a:rPr sz="1700" dirty="0">
                <a:latin typeface="Courier New"/>
                <a:cs typeface="Courier New"/>
              </a:rPr>
              <a:t> </a:t>
            </a:r>
            <a:r>
              <a:rPr sz="1700" spc="10" dirty="0">
                <a:latin typeface="Courier New"/>
                <a:cs typeface="Courier New"/>
              </a:rPr>
              <a:t>?x</a:t>
            </a:r>
            <a:r>
              <a:rPr sz="1700" dirty="0">
                <a:latin typeface="Courier New"/>
                <a:cs typeface="Courier New"/>
              </a:rPr>
              <a:t> </a:t>
            </a:r>
            <a:r>
              <a:rPr sz="1700" spc="10" dirty="0">
                <a:latin typeface="Courier New"/>
                <a:cs typeface="Courier New"/>
              </a:rPr>
              <a:t>?y))</a:t>
            </a:r>
            <a:endParaRPr sz="1700" dirty="0">
              <a:latin typeface="Courier New"/>
              <a:cs typeface="Courier New"/>
            </a:endParaRPr>
          </a:p>
        </p:txBody>
      </p:sp>
      <p:sp>
        <p:nvSpPr>
          <p:cNvPr id="6" name="Date Placeholder 5"/>
          <p:cNvSpPr>
            <a:spLocks noGrp="1"/>
          </p:cNvSpPr>
          <p:nvPr>
            <p:ph type="dt" sz="half" idx="6"/>
          </p:nvPr>
        </p:nvSpPr>
        <p:spPr/>
        <p:txBody>
          <a:bodyPr/>
          <a:lstStyle/>
          <a:p>
            <a:pPr marL="12700">
              <a:lnSpc>
                <a:spcPts val="1420"/>
              </a:lnSpc>
            </a:pPr>
            <a:fld id="{31CBFCE7-7B53-4F6B-99C1-F8267ACC009D}" type="datetime4">
              <a:rPr lang="en-US" spc="-5" smtClean="0"/>
              <a:t>October 28, 2024</a:t>
            </a:fld>
            <a:endParaRPr lang="en-US" spc="-5" dirty="0"/>
          </a:p>
        </p:txBody>
      </p:sp>
      <p:sp>
        <p:nvSpPr>
          <p:cNvPr id="8" name="Slide Number Placeholder 7"/>
          <p:cNvSpPr>
            <a:spLocks noGrp="1"/>
          </p:cNvSpPr>
          <p:nvPr>
            <p:ph type="sldNum" sz="quarter" idx="7"/>
          </p:nvPr>
        </p:nvSpPr>
        <p:spPr/>
        <p:txBody>
          <a:bodyPr/>
          <a:lstStyle/>
          <a:p>
            <a:pPr marL="38100">
              <a:lnSpc>
                <a:spcPts val="1420"/>
              </a:lnSpc>
            </a:pPr>
            <a:fld id="{81D60167-4931-47E6-BA6A-407CBD079E47}" type="slidenum">
              <a:rPr lang="en-IN" spc="-5" smtClean="0"/>
              <a:t>9</a:t>
            </a:fld>
            <a:r>
              <a:rPr lang="en-IN" spc="-5"/>
              <a:t>/15</a:t>
            </a:r>
            <a:endParaRPr lang="en-IN" spc="-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TotalTime>
  <Words>1717</Words>
  <Application>Microsoft Office PowerPoint</Application>
  <PresentationFormat>Custom</PresentationFormat>
  <Paragraphs>226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MT</vt:lpstr>
      <vt:lpstr>Calibri</vt:lpstr>
      <vt:lpstr>Courier New</vt:lpstr>
      <vt:lpstr>Times New Roman</vt:lpstr>
      <vt:lpstr>Office Theme</vt:lpstr>
      <vt:lpstr>An Introduction to PDDL</vt:lpstr>
      <vt:lpstr>Online Editor and Solver : http://planning.domains/   Online PDDL editor: http://editor.planning.domains  (may not always open)  Also plugin can be installed with vs code. Follow the below steps:    - Download and Set up VS Code https://code.visualstudio.com/download   - Go to Extensions Search for PDDL Install  For ready reference - https://planning.wiki/ref/pddl/domain </vt:lpstr>
      <vt:lpstr>What is PDDL?</vt:lpstr>
      <vt:lpstr>How to Put the Pieces Together</vt:lpstr>
      <vt:lpstr>Domain Files</vt:lpstr>
      <vt:lpstr>Problem Files</vt:lpstr>
      <vt:lpstr>Running Example</vt:lpstr>
      <vt:lpstr>Gripper task: Objects</vt:lpstr>
      <vt:lpstr>Gripper task: Predicates</vt:lpstr>
      <vt:lpstr>Gripper task: Initial state</vt:lpstr>
      <vt:lpstr>Gripper task: Goal specification</vt:lpstr>
      <vt:lpstr>Gripper task: Movement operator</vt:lpstr>
      <vt:lpstr>Gripper task: Pick-up operator</vt:lpstr>
      <vt:lpstr>Gripper task: Drop operator</vt:lpstr>
      <vt:lpstr>Assignment 1</vt:lpstr>
      <vt:lpstr>Assignment 2</vt:lpstr>
      <vt:lpstr>Assignment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PDDL</dc:title>
  <cp:lastModifiedBy>Prof. Anup Nandy</cp:lastModifiedBy>
  <cp:revision>18</cp:revision>
  <dcterms:created xsi:type="dcterms:W3CDTF">2023-10-31T04:27:55Z</dcterms:created>
  <dcterms:modified xsi:type="dcterms:W3CDTF">2024-10-28T01:18:56Z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2002-10-16T00:00:00Z</vt:filetime>
  </property>
  <property fmtid="{D5CDD505-2E9C-101B-9397-08002B2CF9AE}" pid="3" name="Creator">
    <vt:lpwstr>TeX</vt:lpwstr>
  </property>
  <property fmtid="{D5CDD505-2E9C-101B-9397-08002B2CF9AE}" pid="4" name="LastSaved">
    <vt:filetime>2002-10-16T00:00:00Z</vt:filetime>
  </property>
</Properties>
</file>