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  <p:sldMasterId id="2147483738" r:id="rId2"/>
  </p:sldMasterIdLst>
  <p:sldIdLst>
    <p:sldId id="266" r:id="rId3"/>
    <p:sldId id="257" r:id="rId4"/>
    <p:sldId id="258" r:id="rId5"/>
    <p:sldId id="259" r:id="rId6"/>
    <p:sldId id="267" r:id="rId7"/>
    <p:sldId id="268" r:id="rId8"/>
    <p:sldId id="270" r:id="rId9"/>
    <p:sldId id="271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41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11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6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1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13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3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32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63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1761070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2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68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8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70" y="1732452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04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1770325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6" y="1770325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40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6" y="1835257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6" y="2380140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82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502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934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8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6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8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296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8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9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57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6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2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091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10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5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50545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2126945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0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536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695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40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4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71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6" y="4480370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8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426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08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3" y="609602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2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8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504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3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3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5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6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4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76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3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1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7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89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3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2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6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3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7" y="1044179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9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3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6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7" y="1732452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8" y="5883278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10" y="5883278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789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FF8D2-C92A-F5A6-822E-37A1746AF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B29D-327D-9367-0517-7912F94A8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768" y="1769543"/>
            <a:ext cx="7508278" cy="1828801"/>
          </a:xfrm>
        </p:spPr>
        <p:txBody>
          <a:bodyPr/>
          <a:lstStyle/>
          <a:p>
            <a:r>
              <a:rPr dirty="0"/>
              <a:t>Towards Better Product Quality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3E872-3B59-662B-EFAD-3D149C6EF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768" y="3598343"/>
            <a:ext cx="7944464" cy="1150637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Identifying Legitimate Quality Issues using NLP &amp; Machine Learning</a:t>
            </a:r>
          </a:p>
          <a:p>
            <a:endParaRPr dirty="0"/>
          </a:p>
          <a:p>
            <a:r>
              <a:rPr dirty="0"/>
              <a:t>Presented by: Sandeep Nidheesh | Sachin Saji | Alen Sam | Vijeesh K S</a:t>
            </a:r>
          </a:p>
        </p:txBody>
      </p:sp>
    </p:spTree>
    <p:extLst>
      <p:ext uri="{BB962C8B-B14F-4D97-AF65-F5344CB8AC3E}">
        <p14:creationId xmlns:p14="http://schemas.microsoft.com/office/powerpoint/2010/main" val="321851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332" y="365760"/>
            <a:ext cx="7522552" cy="1325562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148" y="1435512"/>
            <a:ext cx="8283520" cy="4866965"/>
          </a:xfrm>
        </p:spPr>
        <p:txBody>
          <a:bodyPr>
            <a:normAutofit fontScale="70000" lnSpcReduction="20000"/>
          </a:bodyPr>
          <a:lstStyle/>
          <a:p>
            <a:endParaRPr dirty="0"/>
          </a:p>
          <a:p>
            <a:pPr>
              <a:buNone/>
            </a:pPr>
            <a:r>
              <a:rPr lang="en-US" sz="2200" b="1" dirty="0"/>
              <a:t>Objective: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Simulate the classification of technical service repair job data using </a:t>
            </a:r>
            <a:r>
              <a:rPr lang="en-US" sz="2200" b="1" dirty="0"/>
              <a:t>NLP &amp; ML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Detect whether a report indicates a </a:t>
            </a:r>
            <a:r>
              <a:rPr lang="en-US" sz="2200" b="1" dirty="0"/>
              <a:t>product quality issue</a:t>
            </a:r>
            <a:r>
              <a:rPr lang="en-US" sz="2200" dirty="0"/>
              <a:t> or a </a:t>
            </a:r>
            <a:r>
              <a:rPr lang="en-US" sz="2200" b="1" dirty="0"/>
              <a:t>non-quality issue</a:t>
            </a:r>
            <a:endParaRPr lang="en-US" sz="2200" dirty="0"/>
          </a:p>
          <a:p>
            <a:pPr>
              <a:buNone/>
            </a:pPr>
            <a:r>
              <a:rPr lang="en-US" sz="2200" b="1" dirty="0"/>
              <a:t>Key Benefits: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Reduces </a:t>
            </a:r>
            <a:r>
              <a:rPr lang="en-US" sz="2200" b="1" dirty="0"/>
              <a:t>manual effort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Ensures </a:t>
            </a:r>
            <a:r>
              <a:rPr lang="en-US" sz="2200" b="1" dirty="0"/>
              <a:t>consistency</a:t>
            </a:r>
            <a:r>
              <a:rPr lang="en-US" sz="2200" dirty="0"/>
              <a:t> in quality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Enhances </a:t>
            </a:r>
            <a:r>
              <a:rPr lang="en-US" sz="2200" b="1" dirty="0"/>
              <a:t>reliability</a:t>
            </a:r>
            <a:r>
              <a:rPr lang="en-US" sz="2200" dirty="0"/>
              <a:t> of product monitoring</a:t>
            </a:r>
          </a:p>
          <a:p>
            <a:pPr>
              <a:buNone/>
            </a:pPr>
            <a:r>
              <a:rPr lang="en-US" sz="2200" b="1" dirty="0"/>
              <a:t>Approach / Highlights: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Multilingual </a:t>
            </a:r>
            <a:r>
              <a:rPr lang="en-US" sz="2200" b="1" dirty="0"/>
              <a:t>preprocessing pipeline</a:t>
            </a:r>
            <a:r>
              <a:rPr lang="en-US" sz="2200" dirty="0"/>
              <a:t> for global reports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Data augmentation</a:t>
            </a:r>
            <a:r>
              <a:rPr lang="en-US" sz="2200" dirty="0"/>
              <a:t> to address class imbalance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Benchmarking multiple </a:t>
            </a:r>
            <a:r>
              <a:rPr lang="en-US" sz="2200" b="1" dirty="0"/>
              <a:t>feature extraction methods</a:t>
            </a:r>
            <a:r>
              <a:rPr lang="en-US" sz="2200" dirty="0"/>
              <a:t>: TF-IDF, Word2Vec, </a:t>
            </a:r>
            <a:r>
              <a:rPr lang="en-US" sz="2200" dirty="0" err="1"/>
              <a:t>GloVe</a:t>
            </a:r>
            <a:r>
              <a:rPr lang="en-US" sz="2200" dirty="0"/>
              <a:t>, Doc2Vec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Achieved high </a:t>
            </a:r>
            <a:r>
              <a:rPr lang="en-US" sz="2200" b="1" dirty="0"/>
              <a:t>accuracy</a:t>
            </a:r>
            <a:r>
              <a:rPr lang="en-US" sz="2200" dirty="0"/>
              <a:t> and </a:t>
            </a:r>
            <a:r>
              <a:rPr lang="en-US" sz="2200" b="1" dirty="0"/>
              <a:t>macro F1-score</a:t>
            </a:r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u="sng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592826"/>
            <a:ext cx="8406580" cy="503411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dirty="0"/>
          </a:p>
          <a:p>
            <a:r>
              <a:rPr lang="en-US" sz="2500" b="1" dirty="0"/>
              <a:t>Problem:</a:t>
            </a:r>
            <a:endParaRPr lang="en-US" sz="2500" dirty="0"/>
          </a:p>
          <a:p>
            <a:r>
              <a:rPr lang="en-US" sz="2500" dirty="0"/>
              <a:t>Manual classification of service reports is </a:t>
            </a:r>
            <a:r>
              <a:rPr lang="en-US" sz="2500" b="1" dirty="0"/>
              <a:t>time-consuming</a:t>
            </a:r>
            <a:r>
              <a:rPr lang="en-US" sz="2500" dirty="0"/>
              <a:t> and </a:t>
            </a:r>
            <a:r>
              <a:rPr lang="en-US" sz="2500" b="1" dirty="0"/>
              <a:t>inconsistent</a:t>
            </a:r>
            <a:endParaRPr lang="en-US" sz="2500" dirty="0"/>
          </a:p>
          <a:p>
            <a:r>
              <a:rPr lang="en-US" sz="2500" dirty="0"/>
              <a:t>Reviews are often </a:t>
            </a:r>
            <a:r>
              <a:rPr lang="en-US" sz="2500" b="1" dirty="0"/>
              <a:t>subjective</a:t>
            </a:r>
            <a:r>
              <a:rPr lang="en-US" sz="2500" dirty="0"/>
              <a:t>, leading to </a:t>
            </a:r>
            <a:r>
              <a:rPr lang="en-US" sz="2500" b="1" dirty="0"/>
              <a:t>variation in decisions</a:t>
            </a:r>
            <a:endParaRPr lang="en-US" sz="2500" dirty="0"/>
          </a:p>
          <a:p>
            <a:r>
              <a:rPr lang="en-US" sz="2500" dirty="0"/>
              <a:t>The dataset is </a:t>
            </a:r>
            <a:r>
              <a:rPr lang="en-US" sz="2500" b="1" dirty="0"/>
              <a:t>large, multilingual</a:t>
            </a:r>
            <a:r>
              <a:rPr lang="en-US" sz="2500" dirty="0"/>
              <a:t>, and contains </a:t>
            </a:r>
            <a:r>
              <a:rPr lang="en-US" sz="2500" b="1" dirty="0"/>
              <a:t>short, domain-specific text</a:t>
            </a:r>
            <a:r>
              <a:rPr lang="en-US" sz="2500" dirty="0"/>
              <a:t>, making human review difficult</a:t>
            </a:r>
            <a:br>
              <a:rPr lang="en-US" sz="2500" dirty="0"/>
            </a:br>
            <a:endParaRPr lang="en-US" sz="2500" dirty="0"/>
          </a:p>
          <a:p>
            <a:r>
              <a:rPr lang="en-US" sz="2500" b="1" dirty="0"/>
              <a:t>Need:</a:t>
            </a:r>
            <a:endParaRPr lang="en-US" sz="2500" dirty="0"/>
          </a:p>
          <a:p>
            <a:r>
              <a:rPr lang="en-US" sz="2500" dirty="0"/>
              <a:t>Develop a </a:t>
            </a:r>
            <a:r>
              <a:rPr lang="en-US" sz="2500" b="1" dirty="0"/>
              <a:t>fast, automated, and accurate</a:t>
            </a:r>
            <a:r>
              <a:rPr lang="en-US" sz="2500" dirty="0"/>
              <a:t> system to classify reports</a:t>
            </a:r>
          </a:p>
          <a:p>
            <a:r>
              <a:rPr lang="en-US" sz="2500" dirty="0"/>
              <a:t>Automatically identify </a:t>
            </a:r>
            <a:r>
              <a:rPr lang="en-US" sz="2500" b="1" dirty="0"/>
              <a:t>genuine product quality issues</a:t>
            </a:r>
            <a:r>
              <a:rPr lang="en-US" sz="2500" dirty="0"/>
              <a:t> in real time</a:t>
            </a:r>
            <a:br>
              <a:rPr lang="en-US" sz="2500" dirty="0"/>
            </a:br>
            <a:endParaRPr lang="en-US" sz="2500" dirty="0"/>
          </a:p>
          <a:p>
            <a:r>
              <a:rPr lang="en-US" sz="2500" b="1" dirty="0"/>
              <a:t>Impact / Benefits:</a:t>
            </a:r>
            <a:endParaRPr lang="en-US" sz="2500" dirty="0"/>
          </a:p>
          <a:p>
            <a:r>
              <a:rPr lang="en-US" sz="2500" dirty="0"/>
              <a:t>⚙️ </a:t>
            </a:r>
            <a:r>
              <a:rPr lang="en-US" sz="2500" b="1" dirty="0"/>
              <a:t>Early Design Feedback</a:t>
            </a:r>
            <a:r>
              <a:rPr lang="en-US" sz="2500" dirty="0"/>
              <a:t> – Quickly flag recurring or critical faults for faster improvement</a:t>
            </a:r>
          </a:p>
          <a:p>
            <a:r>
              <a:rPr lang="en-US" sz="2500" dirty="0"/>
              <a:t>😊 </a:t>
            </a:r>
            <a:r>
              <a:rPr lang="en-US" sz="2500" b="1" dirty="0"/>
              <a:t>Customer Satisfaction</a:t>
            </a:r>
            <a:r>
              <a:rPr lang="en-US" sz="2500" dirty="0"/>
              <a:t> – Reduce downtime and address root causes faster</a:t>
            </a:r>
          </a:p>
          <a:p>
            <a:r>
              <a:rPr lang="en-US" sz="2500" dirty="0"/>
              <a:t>📈 </a:t>
            </a:r>
            <a:r>
              <a:rPr lang="en-US" sz="2500" b="1" dirty="0"/>
              <a:t>Scalability &amp; Consistency</a:t>
            </a:r>
            <a:r>
              <a:rPr lang="en-US" sz="2500" dirty="0"/>
              <a:t> – Standardize the quality assurance process across regions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u="sng" dirty="0"/>
              <a:t>Project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44" y="1691323"/>
            <a:ext cx="8273304" cy="4800918"/>
          </a:xfrm>
        </p:spPr>
        <p:txBody>
          <a:bodyPr>
            <a:normAutofit fontScale="92500" lnSpcReduction="20000"/>
          </a:bodyPr>
          <a:lstStyle/>
          <a:p>
            <a:endParaRPr dirty="0"/>
          </a:p>
          <a:p>
            <a:r>
              <a:rPr lang="en-US" b="1" dirty="0"/>
              <a:t>Solution Overview:</a:t>
            </a:r>
            <a:endParaRPr lang="en-US" dirty="0"/>
          </a:p>
          <a:p>
            <a:r>
              <a:rPr lang="en-US" dirty="0"/>
              <a:t>Automates the </a:t>
            </a:r>
            <a:r>
              <a:rPr lang="en-US" b="1" dirty="0"/>
              <a:t>identification of real product faults</a:t>
            </a:r>
            <a:r>
              <a:rPr lang="en-US" dirty="0"/>
              <a:t> from raw service job data</a:t>
            </a:r>
          </a:p>
          <a:p>
            <a:r>
              <a:rPr lang="en-US" dirty="0"/>
              <a:t>Integrates </a:t>
            </a:r>
            <a:r>
              <a:rPr lang="en-US" b="1" dirty="0"/>
              <a:t>NLP and ML</a:t>
            </a:r>
            <a:r>
              <a:rPr lang="en-US" dirty="0"/>
              <a:t> for intelligent report classification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Key Capabilities:</a:t>
            </a:r>
            <a:endParaRPr lang="en-US" dirty="0"/>
          </a:p>
          <a:p>
            <a:r>
              <a:rPr lang="en-US" dirty="0"/>
              <a:t>🌍 </a:t>
            </a:r>
            <a:r>
              <a:rPr lang="en-US" b="1" dirty="0"/>
              <a:t>Multilingual Handling:</a:t>
            </a:r>
            <a:br>
              <a:rPr lang="en-US" dirty="0"/>
            </a:br>
            <a:r>
              <a:rPr lang="en-US" dirty="0"/>
              <a:t>Designed to process reports in multiple languages using </a:t>
            </a:r>
            <a:r>
              <a:rPr lang="en-US" b="1" dirty="0"/>
              <a:t>translation</a:t>
            </a:r>
            <a:r>
              <a:rPr lang="en-US" dirty="0"/>
              <a:t> and </a:t>
            </a:r>
            <a:r>
              <a:rPr lang="en-US" b="1" dirty="0"/>
              <a:t>text normalization</a:t>
            </a:r>
            <a:r>
              <a:rPr lang="en-US" dirty="0"/>
              <a:t> techniques</a:t>
            </a:r>
          </a:p>
          <a:p>
            <a:r>
              <a:rPr lang="en-US" dirty="0"/>
              <a:t>🔧 </a:t>
            </a:r>
            <a:r>
              <a:rPr lang="en-US" b="1" dirty="0"/>
              <a:t>Actionable Feedback:</a:t>
            </a:r>
            <a:br>
              <a:rPr lang="en-US" dirty="0"/>
            </a:br>
            <a:r>
              <a:rPr lang="en-US" dirty="0"/>
              <a:t>Generates </a:t>
            </a:r>
            <a:r>
              <a:rPr lang="en-US" b="1" dirty="0"/>
              <a:t>product design insights</a:t>
            </a:r>
            <a:r>
              <a:rPr lang="en-US" dirty="0"/>
              <a:t> by identifying recurring and critical faults</a:t>
            </a:r>
          </a:p>
          <a:p>
            <a:r>
              <a:rPr lang="en-US" dirty="0"/>
              <a:t>📈 </a:t>
            </a:r>
            <a:r>
              <a:rPr lang="en-US" b="1" dirty="0"/>
              <a:t>Scalable Framework:</a:t>
            </a:r>
            <a:br>
              <a:rPr lang="en-US" dirty="0"/>
            </a:br>
            <a:r>
              <a:rPr lang="en-US" dirty="0"/>
              <a:t>Can be adapted for other domains such as:</a:t>
            </a:r>
          </a:p>
          <a:p>
            <a:pPr lvl="1"/>
            <a:r>
              <a:rPr lang="en-US" dirty="0"/>
              <a:t>General </a:t>
            </a:r>
            <a:r>
              <a:rPr lang="en-US" b="1" dirty="0"/>
              <a:t>maintenance logs</a:t>
            </a:r>
            <a:endParaRPr lang="en-US" dirty="0"/>
          </a:p>
          <a:p>
            <a:pPr lvl="1"/>
            <a:r>
              <a:rPr lang="en-US" b="1" dirty="0"/>
              <a:t>Warranty claim</a:t>
            </a:r>
            <a:r>
              <a:rPr lang="en-US" dirty="0"/>
              <a:t> analysis</a:t>
            </a:r>
          </a:p>
          <a:p>
            <a:pPr lvl="1"/>
            <a:r>
              <a:rPr lang="en-US" dirty="0"/>
              <a:t>Other </a:t>
            </a:r>
            <a:r>
              <a:rPr lang="en-US" b="1" dirty="0"/>
              <a:t>text-based operational records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67A28-AD8F-4FD5-B270-C4996525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Minimum Viable Product (MVP)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0C5CB-9C3E-17B9-976A-42786C903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806" y="1691323"/>
            <a:ext cx="7767484" cy="4611154"/>
          </a:xfrm>
        </p:spPr>
        <p:txBody>
          <a:bodyPr/>
          <a:lstStyle/>
          <a:p>
            <a:r>
              <a:rPr lang="en-IN" dirty="0"/>
              <a:t>The MVP demonstrates the core functionality using a tested classification model.</a:t>
            </a:r>
          </a:p>
          <a:p>
            <a:pPr marL="0" indent="0">
              <a:buNone/>
            </a:pPr>
            <a:r>
              <a:rPr lang="en-IN" dirty="0"/>
              <a:t>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C436C-AF6E-EE9A-BBCC-08DEEC344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61" y="2824419"/>
            <a:ext cx="6533536" cy="290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5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178B-2367-0374-6F17-1E3C0C058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Technology Stack and Requirements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50AB78-AA6F-0988-269F-9E64344D1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143" y="1696294"/>
            <a:ext cx="7989741" cy="409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68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CF7F-9074-1340-59B3-CFC530BC2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Safety Checklist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EB42F-0AE5-0D4A-5C8E-6B180A93B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25" y="1828803"/>
            <a:ext cx="7659329" cy="4351337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Safety and data privacy are paramount, especially when handling multilingual service reports. </a:t>
            </a:r>
          </a:p>
          <a:p>
            <a:pPr algn="just"/>
            <a:r>
              <a:rPr lang="en-IN" dirty="0"/>
              <a:t>	 Data privacy maintained; no personal identifiable information (PII).</a:t>
            </a:r>
          </a:p>
          <a:p>
            <a:pPr algn="just"/>
            <a:r>
              <a:rPr lang="en-IN" dirty="0"/>
              <a:t>	 Proper anonymization of text ensured before model training. </a:t>
            </a:r>
          </a:p>
          <a:p>
            <a:pPr algn="just"/>
            <a:r>
              <a:rPr lang="en-IN" dirty="0"/>
              <a:t>	 Ethical AI practices followed (e.g., no bias amplification).</a:t>
            </a:r>
          </a:p>
          <a:p>
            <a:pPr algn="just"/>
            <a:r>
              <a:rPr lang="en-IN" dirty="0"/>
              <a:t>	 Transparent and interpretable ML model implementation. </a:t>
            </a:r>
          </a:p>
          <a:p>
            <a:pPr algn="just"/>
            <a:r>
              <a:rPr lang="en-IN" dirty="0"/>
              <a:t>	 Secure storage of models and datasets with controlled  access.</a:t>
            </a:r>
          </a:p>
        </p:txBody>
      </p:sp>
    </p:spTree>
    <p:extLst>
      <p:ext uri="{BB962C8B-B14F-4D97-AF65-F5344CB8AC3E}">
        <p14:creationId xmlns:p14="http://schemas.microsoft.com/office/powerpoint/2010/main" val="3486971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1C44-6ABD-5F2D-7690-901063FBD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760"/>
            <a:ext cx="7911084" cy="1325562"/>
          </a:xfrm>
        </p:spPr>
        <p:txBody>
          <a:bodyPr/>
          <a:lstStyle/>
          <a:p>
            <a:pPr algn="ctr"/>
            <a:r>
              <a:rPr lang="en-IN" b="1" u="sng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046BA-5EB4-1949-55A9-0E456C2E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03" y="1828803"/>
            <a:ext cx="6812821" cy="4351337"/>
          </a:xfrm>
        </p:spPr>
        <p:txBody>
          <a:bodyPr/>
          <a:lstStyle/>
          <a:p>
            <a:r>
              <a:rPr lang="en-IN" dirty="0"/>
              <a:t>[1] A. Ittoo, A. van den Bosch et al., “Text analytics in industry: Challenges, desiderata and trends,” Computers in Industry, vol. 78, pp. 96–107, 2016.</a:t>
            </a:r>
          </a:p>
          <a:p>
            <a:r>
              <a:rPr lang="en-US" dirty="0"/>
              <a:t>[2] M. Anandarajan, C. Hill, T. Nolan, M. Anandarajan, C. Hill, and T. Nolan, “Text preprocessing,” Practical text analytics: Maximizing the value of text data, pp. 45–59, 2019.</a:t>
            </a:r>
          </a:p>
          <a:p>
            <a:r>
              <a:rPr lang="en-US" dirty="0"/>
              <a:t>[3] M. K. Dalal and M. A. Zaveri, “Automatic text </a:t>
            </a:r>
            <a:r>
              <a:rPr lang="en-US" dirty="0" err="1"/>
              <a:t>clas</a:t>
            </a:r>
            <a:r>
              <a:rPr lang="en-US" dirty="0"/>
              <a:t> </a:t>
            </a:r>
            <a:r>
              <a:rPr lang="en-US" dirty="0" err="1"/>
              <a:t>sification</a:t>
            </a:r>
            <a:r>
              <a:rPr lang="en-US" dirty="0"/>
              <a:t>: a technical review,” International Journal of Computer Applications, vol. 28, no. 2, pp. 37–40, 2011.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245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69</TotalTime>
  <Words>540</Words>
  <Application>Microsoft Office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Calisto MT</vt:lpstr>
      <vt:lpstr>Wingdings 2</vt:lpstr>
      <vt:lpstr>View</vt:lpstr>
      <vt:lpstr>Slate</vt:lpstr>
      <vt:lpstr>Towards Better Product Quality</vt:lpstr>
      <vt:lpstr>INTRODUCTION</vt:lpstr>
      <vt:lpstr>Motivation</vt:lpstr>
      <vt:lpstr>Project Scope</vt:lpstr>
      <vt:lpstr>Minimum Viable Product (MVP)</vt:lpstr>
      <vt:lpstr>Technology Stack and Requirements </vt:lpstr>
      <vt:lpstr>Safety Checklist </vt:lpstr>
      <vt:lpstr>Reference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OMEN</dc:creator>
  <cp:keywords/>
  <dc:description>generated using python-pptx</dc:description>
  <cp:lastModifiedBy>Sandra Nidheesh</cp:lastModifiedBy>
  <cp:revision>3</cp:revision>
  <dcterms:created xsi:type="dcterms:W3CDTF">2013-01-27T09:14:16Z</dcterms:created>
  <dcterms:modified xsi:type="dcterms:W3CDTF">2025-10-16T08:06:22Z</dcterms:modified>
  <cp:category/>
</cp:coreProperties>
</file>