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9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26" autoAdjust="0"/>
    <p:restoredTop sz="94690"/>
  </p:normalViewPr>
  <p:slideViewPr>
    <p:cSldViewPr snapToGrid="0">
      <p:cViewPr varScale="1">
        <p:scale>
          <a:sx n="148" d="100"/>
          <a:sy n="148" d="100"/>
        </p:scale>
        <p:origin x="2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9F6F-816C-B147-DCE0-B6C2DB603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F983F-0C75-8FD1-DAF5-BEAE26CFB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F44C1-A297-D9C1-6A45-4756170D0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708D-DA2C-4C73-A7AE-5EFC42231C44}" type="datetimeFigureOut">
              <a:rPr lang="en-IN" smtClean="0"/>
              <a:t>01/07/24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1C61B-0133-4FE6-BEEA-0B2B06DD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AF5A1-7AE7-FF45-E03A-492440628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A477-85BC-4EBB-A169-4BB96553E6F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942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3B8A-6509-993F-2ED1-3AA000E73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05194-5C46-E55F-B624-DB330A60D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C5D4A-52C8-4E0A-76B3-D9E843F5E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708D-DA2C-4C73-A7AE-5EFC42231C44}" type="datetimeFigureOut">
              <a:rPr lang="en-IN" smtClean="0"/>
              <a:t>01/07/24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34C1D-7D6C-54B1-4AFE-0B555046A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3337D-ABE8-C53F-3250-64CFA652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A477-85BC-4EBB-A169-4BB96553E6F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340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84A771-1A66-B536-D0E4-D7D7467DC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1783E-D007-269E-F01E-89321C840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FA52C-C088-EE20-2D5C-DD42EB20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708D-DA2C-4C73-A7AE-5EFC42231C44}" type="datetimeFigureOut">
              <a:rPr lang="en-IN" smtClean="0"/>
              <a:t>01/07/24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892AC-67E0-1CE6-8F7E-D0964452E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5FE61-F667-910D-64FD-FC61F2D5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A477-85BC-4EBB-A169-4BB96553E6F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413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A38AB-DEB6-218C-A772-4048D8F7E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87691-2636-B19C-ADC8-468220874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53FED-6CDD-25E9-0E26-1CFDCC87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708D-DA2C-4C73-A7AE-5EFC42231C44}" type="datetimeFigureOut">
              <a:rPr lang="en-IN" smtClean="0"/>
              <a:t>01/07/24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81812-906F-B7ED-3BA8-67B73697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E2AD1-E8EF-CF4A-7119-A1F9F8CA9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A477-85BC-4EBB-A169-4BB96553E6F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087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4B92-160E-A4F9-51C9-8403B3322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18646-87A2-3DEA-3D84-7FBE6FF19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821A5-9111-AFE7-1966-BD6518E80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708D-DA2C-4C73-A7AE-5EFC42231C44}" type="datetimeFigureOut">
              <a:rPr lang="en-IN" smtClean="0"/>
              <a:t>01/07/24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2A587-665C-B3F4-46AC-4217D377A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57FC8-EDE1-2B08-9555-EC4551D1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A477-85BC-4EBB-A169-4BB96553E6F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84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060C-A91B-B2D1-9758-EA1BA661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65DF9-0BFC-D3D1-F8CB-FFE713CF7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37E83-B11E-6B67-4E0B-80C4A9DCD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662AE-A6F5-4BDF-5DD9-BBEBA73D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708D-DA2C-4C73-A7AE-5EFC42231C44}" type="datetimeFigureOut">
              <a:rPr lang="en-IN" smtClean="0"/>
              <a:t>01/07/24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9849D-87EB-1EF5-C25B-00F3C7BD6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33745-0B26-DEF9-C8FA-FE9973EDF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A477-85BC-4EBB-A169-4BB96553E6F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367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17FD-22B8-7E58-5F05-D8412002D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72A18-A3E1-0A27-B1BC-70787A828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AE78A-9D55-7E07-B8A3-3A7069AFF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B21CE-07E1-A5BF-2691-165235C55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B028D-8D45-781B-2BFD-140E73E54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A0AF80-0BE9-6799-020A-0C9A8DE05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708D-DA2C-4C73-A7AE-5EFC42231C44}" type="datetimeFigureOut">
              <a:rPr lang="en-IN" smtClean="0"/>
              <a:t>01/07/24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14F37-5C93-7F1C-CB54-569BEE01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5C6D8-2B6D-FA27-5EA7-1E7873BB7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A477-85BC-4EBB-A169-4BB96553E6F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14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9F256-A94E-3EEB-C8BC-AAA33AB7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73EF8D-6DB7-893D-A60C-437DD23E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708D-DA2C-4C73-A7AE-5EFC42231C44}" type="datetimeFigureOut">
              <a:rPr lang="en-IN" smtClean="0"/>
              <a:t>01/07/24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A606F-2243-AC5E-419D-4E1D4905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082BE-E716-D1A6-D32D-78D015CDF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A477-85BC-4EBB-A169-4BB96553E6F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183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2D07CF-8769-F424-EFA8-8C4636891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708D-DA2C-4C73-A7AE-5EFC42231C44}" type="datetimeFigureOut">
              <a:rPr lang="en-IN" smtClean="0"/>
              <a:t>01/07/24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95643A-C2A6-4F36-AB62-69001AEB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B7DBC-4D02-C99F-8122-D9A91C6A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A477-85BC-4EBB-A169-4BB96553E6F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886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23FE-72BD-DFCC-E734-652972D6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7506A-066A-B70A-8B61-D02D5A546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FDD9C-FE9C-B1F0-C82E-7DC1A9A34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E897E-566C-5DF2-CCAA-E30D09E2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708D-DA2C-4C73-A7AE-5EFC42231C44}" type="datetimeFigureOut">
              <a:rPr lang="en-IN" smtClean="0"/>
              <a:t>01/07/24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2921F-99B1-C525-DADD-5E8F151F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46AA7-FD11-C5B2-D83E-747C542EC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A477-85BC-4EBB-A169-4BB96553E6F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457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10954-D033-C59F-241B-836130A71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5BC9A3-AB6D-6148-C602-EB11796B4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3214A-333B-9608-2F98-6D3C2499C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3A7BB-8B52-7EB9-D415-D02790A82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708D-DA2C-4C73-A7AE-5EFC42231C44}" type="datetimeFigureOut">
              <a:rPr lang="en-IN" smtClean="0"/>
              <a:t>01/07/24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650D4-9DF3-7E2A-AF80-25157BC6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4D5F5-8026-4189-0691-212F4752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A477-85BC-4EBB-A169-4BB96553E6F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457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C1FA5E-7876-26A2-6FBA-A2D472250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FB4A4-7871-6569-4D71-CBD05D385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67869-CEF7-5EE1-166D-8F20C4A48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2708D-DA2C-4C73-A7AE-5EFC42231C44}" type="datetimeFigureOut">
              <a:rPr lang="en-IN" smtClean="0"/>
              <a:t>01/07/24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90A3B-7C7C-1E50-F401-CD28B489C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1484-6FAA-8660-F046-59E021E4C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FA477-85BC-4EBB-A169-4BB96553E6F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617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l&#1077;n230/airbnb-crud-api/tr&#1077;&#1077;/main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9030-59D4-14F7-F526-9866B770B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720" y="492443"/>
            <a:ext cx="9144000" cy="117379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Strategy and Infrastructure Deployment for Airbnb Using AWS Tier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641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AB37-68CD-058F-FF51-732F4CBFF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b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AWS Account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FC6FF2-6EBA-856C-6808-1FAFF9A1E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451033"/>
              </p:ext>
            </p:extLst>
          </p:nvPr>
        </p:nvGraphicFramePr>
        <p:xfrm>
          <a:off x="838200" y="2053590"/>
          <a:ext cx="3073400" cy="27813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73400">
                  <a:extLst>
                    <a:ext uri="{9D8B030D-6E8A-4147-A177-3AD203B41FA5}">
                      <a16:colId xmlns:a16="http://schemas.microsoft.com/office/drawing/2014/main" val="3045986633"/>
                    </a:ext>
                  </a:extLst>
                </a:gridCol>
              </a:tblGrid>
              <a:tr h="11965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3849247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 signed up for AWS Free Tier account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08664976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 configured IAM roles and permissions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7616359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 set up billing alerts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8731674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1AF5A7F-C8D0-BAE8-5F1B-809C6105E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60880"/>
            <a:ext cx="5731510" cy="29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34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5CED-9046-D344-E096-7EF099F4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and Configuring DynamoDB Table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FA7339-0627-C24D-46C4-96E157A02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538408"/>
              </p:ext>
            </p:extLst>
          </p:nvPr>
        </p:nvGraphicFramePr>
        <p:xfrm>
          <a:off x="1640732" y="2407596"/>
          <a:ext cx="2743200" cy="18288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320642777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42739284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Creation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Configuration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5576918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name: AirbnbListings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Provisioned capacity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5042103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key: id (string)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Indexing for efficient queries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382301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E9D90E3-0B4C-D702-EC0F-91E5EB97F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290" y="2323586"/>
            <a:ext cx="5731510" cy="24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15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37439-F16E-D840-C31C-8FD6B60E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Lambda Function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D0A520-08FB-4DAB-9EFB-06B16BAA4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725296"/>
              </p:ext>
            </p:extLst>
          </p:nvPr>
        </p:nvGraphicFramePr>
        <p:xfrm>
          <a:off x="838200" y="1600200"/>
          <a:ext cx="3822700" cy="36576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3111194996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319498441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Functionality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82004704"/>
                  </a:ext>
                </a:extLst>
              </a:tr>
              <a:tr h="1280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 created a function named AirbnbCRUD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Handles CRUD operations for AirbnbListings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99647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Runtime: Python 3.x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14587542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 configured IAM role with necessary permissions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5784331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4FB7D26-E5D0-289B-BA26-644EAD508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620" y="1690688"/>
            <a:ext cx="5731510" cy="2374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75CD63-64DC-2A5D-78CC-36844D43D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620" y="4119090"/>
            <a:ext cx="5731510" cy="253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01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5E81-62AE-40B2-5A1D-D79B974D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API Gateway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27BAC1-6F24-B248-877A-E1306EA99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465049"/>
              </p:ext>
            </p:extLst>
          </p:nvPr>
        </p:nvGraphicFramePr>
        <p:xfrm>
          <a:off x="838200" y="1495460"/>
          <a:ext cx="3860800" cy="402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400268888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8365503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Deployment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97652415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 created REST API named AirbnbCRUDAPI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Deployed to stage: prod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471733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 defined resource: listings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2959218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Methods: GET, POST.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578191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 integrated with Lambda functions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933822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3D818E4-0085-EC15-F8A5-11E6226EC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290" y="1381307"/>
            <a:ext cx="5731510" cy="25584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DD62AE-FC69-FFCD-8829-418D49512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290" y="4020820"/>
            <a:ext cx="5731510" cy="247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48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E078-0D38-F88A-4440-38A1315F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API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10A0C2-D6C2-E328-4100-F87BF66C0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580709"/>
              </p:ext>
            </p:extLst>
          </p:nvPr>
        </p:nvGraphicFramePr>
        <p:xfrm>
          <a:off x="482330" y="2261006"/>
          <a:ext cx="5410200" cy="150114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402249938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351467112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107073827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7911124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Postman, curl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POST: Add a new listing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Successful addition and retrieval of listings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018235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GET: Retrieve a listing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8262442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26F670F-90A3-C079-5A95-58F1BEC4B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472" y="1397406"/>
            <a:ext cx="5731510" cy="25033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D5F50A-4D65-2615-589F-59DFD58C4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472" y="4065636"/>
            <a:ext cx="5731510" cy="250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04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5508-5DCA-6FC3-0A18-5F2DBAE9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Costs and Budget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471027-717A-E1E0-A2A3-D49B583C8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458339"/>
              </p:ext>
            </p:extLst>
          </p:nvPr>
        </p:nvGraphicFramePr>
        <p:xfrm>
          <a:off x="3767306" y="1769691"/>
          <a:ext cx="4521021" cy="4351338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1731702">
                  <a:extLst>
                    <a:ext uri="{9D8B030D-6E8A-4147-A177-3AD203B41FA5}">
                      <a16:colId xmlns:a16="http://schemas.microsoft.com/office/drawing/2014/main" val="1366101324"/>
                    </a:ext>
                  </a:extLst>
                </a:gridCol>
                <a:gridCol w="1278438">
                  <a:extLst>
                    <a:ext uri="{9D8B030D-6E8A-4147-A177-3AD203B41FA5}">
                      <a16:colId xmlns:a16="http://schemas.microsoft.com/office/drawing/2014/main" val="1482414539"/>
                    </a:ext>
                  </a:extLst>
                </a:gridCol>
                <a:gridCol w="1510881">
                  <a:extLst>
                    <a:ext uri="{9D8B030D-6E8A-4147-A177-3AD203B41FA5}">
                      <a16:colId xmlns:a16="http://schemas.microsoft.com/office/drawing/2014/main" val="3442271446"/>
                    </a:ext>
                  </a:extLst>
                </a:gridCol>
              </a:tblGrid>
              <a:tr h="33471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73" marR="6973" marT="69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 Tier Limit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73" marR="6973" marT="69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Costs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73" marR="6973" marT="6973" marB="0" anchor="ctr"/>
                </a:tc>
                <a:extLst>
                  <a:ext uri="{0D108BD9-81ED-4DB2-BD59-A6C34878D82A}">
                    <a16:rowId xmlns:a16="http://schemas.microsoft.com/office/drawing/2014/main" val="2573517992"/>
                  </a:ext>
                </a:extLst>
              </a:tr>
              <a:tr h="117151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AWS Lambda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73" marR="6973" marT="69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million requests, 400,000 GB-seconds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73" marR="6973" marT="69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 within limits, cost-effective scaling beyond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73" marR="6973" marT="6973" marB="0" anchor="ctr"/>
                </a:tc>
                <a:extLst>
                  <a:ext uri="{0D108BD9-81ED-4DB2-BD59-A6C34878D82A}">
                    <a16:rowId xmlns:a16="http://schemas.microsoft.com/office/drawing/2014/main" val="2354640997"/>
                  </a:ext>
                </a:extLst>
              </a:tr>
              <a:tr h="100415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 Gateway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73" marR="6973" marT="69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million API calls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73" marR="6973" marT="69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 within limits, minimal cost beyond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73" marR="6973" marT="6973" marB="0" anchor="ctr"/>
                </a:tc>
                <a:extLst>
                  <a:ext uri="{0D108BD9-81ED-4DB2-BD59-A6C34878D82A}">
                    <a16:rowId xmlns:a16="http://schemas.microsoft.com/office/drawing/2014/main" val="4248567417"/>
                  </a:ext>
                </a:extLst>
              </a:tr>
              <a:tr h="117151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DynamoDB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73" marR="6973" marT="69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 GB storage, 25 read/write capacity units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73" marR="6973" marT="69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 within limits, scalable costs beyond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73" marR="6973" marT="6973" marB="0" anchor="ctr"/>
                </a:tc>
                <a:extLst>
                  <a:ext uri="{0D108BD9-81ED-4DB2-BD59-A6C34878D82A}">
                    <a16:rowId xmlns:a16="http://schemas.microsoft.com/office/drawing/2014/main" val="292906930"/>
                  </a:ext>
                </a:extLst>
              </a:tr>
              <a:tr h="66943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CloudWatch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73" marR="6973" marT="69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monitoring free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73" marR="6973" marT="69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Costs for advanced features, if needed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73" marR="6973" marT="6973" marB="0" anchor="ctr"/>
                </a:tc>
                <a:extLst>
                  <a:ext uri="{0D108BD9-81ED-4DB2-BD59-A6C34878D82A}">
                    <a16:rowId xmlns:a16="http://schemas.microsoft.com/office/drawing/2014/main" val="1256547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960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ED3F-5FC8-2261-2C6B-13798431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GitHub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5C7E10-F14F-346F-6F33-3707F6198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441" y="2005060"/>
            <a:ext cx="5731510" cy="343154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8A9D17F-0056-4DA2-E6F0-914F7D84ED96}"/>
              </a:ext>
            </a:extLst>
          </p:cNvPr>
          <p:cNvSpPr/>
          <p:nvPr/>
        </p:nvSpPr>
        <p:spPr>
          <a:xfrm>
            <a:off x="155644" y="1079770"/>
            <a:ext cx="5350212" cy="508154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1E46B-1CA9-7F33-A48E-1E9654FE5AAA}"/>
              </a:ext>
            </a:extLst>
          </p:cNvPr>
          <p:cNvSpPr txBox="1"/>
          <p:nvPr/>
        </p:nvSpPr>
        <p:spPr>
          <a:xfrm>
            <a:off x="404914" y="2405333"/>
            <a:ext cx="4851671" cy="2448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Wе usеd GitHub for vеrsion control and projеct managеmеnt. Our rеpository, accеssiblе at </a:t>
            </a:r>
            <a:r>
              <a:rPr lang="en-IN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https://github.com/Alеn230/airbnb-crud-api/trее/main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contains all rеlеvant filеs, including thе lambda_function.py and README.md. This sеtup еnsurеs propеr documеntation, vеrsion history, and collaborativе dеvеlopmеnt, facilitating еfficiеnt projеct managеmеnt and transparеncy.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736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923F-DE71-4708-0592-6BB5AEA83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1F37DC4-C92A-F724-1F68-99EF82FF1390}"/>
              </a:ext>
            </a:extLst>
          </p:cNvPr>
          <p:cNvSpPr/>
          <p:nvPr/>
        </p:nvSpPr>
        <p:spPr>
          <a:xfrm>
            <a:off x="838200" y="1502229"/>
            <a:ext cx="10515600" cy="4990645"/>
          </a:xfrm>
          <a:prstGeom prst="roundRect">
            <a:avLst>
              <a:gd name="adj" fmla="val 1741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F59AF5-FBA8-D179-5312-DDE88170FB22}"/>
              </a:ext>
            </a:extLst>
          </p:cNvPr>
          <p:cNvSpPr txBox="1"/>
          <p:nvPr/>
        </p:nvSpPr>
        <p:spPr>
          <a:xfrm>
            <a:off x="2057401" y="1691561"/>
            <a:ext cx="75764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Scalability and Performance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We achieved automatic scaling and high performance using AWS Lambda and API Gateway, addressing Airbnb's growing user demands.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Cost-Efficiency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By leveraging AWS Free Tier services, we significantly reduced operational costs while maintaining high availability and reliability.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Data Management: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DynamoDB provided a scalable and secure solution for storing and managing dynamic datasets efficiently.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Proactive Monitoring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Amazon CloudWatch enabled real-time monitoring and logging, ensuring prompt issue resolution and maintaining optimal system performance.</a:t>
            </a:r>
          </a:p>
        </p:txBody>
      </p:sp>
    </p:spTree>
    <p:extLst>
      <p:ext uri="{BB962C8B-B14F-4D97-AF65-F5344CB8AC3E}">
        <p14:creationId xmlns:p14="http://schemas.microsoft.com/office/powerpoint/2010/main" val="1360857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2F0F9-88C6-4E79-07A8-31A18F2C5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102" y="1237603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36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E7740-8D87-21CA-5012-1346439F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587DE-1BF3-79E0-1978-DE6F092E5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Alen Joseph  					20034303</a:t>
            </a:r>
          </a:p>
          <a:p>
            <a:r>
              <a:rPr lang="en-US" dirty="0"/>
              <a:t>Kanak Kaushik					20018171</a:t>
            </a:r>
          </a:p>
          <a:p>
            <a:r>
              <a:rPr lang="en-US" dirty="0"/>
              <a:t>Mohammed Hisham				20034931</a:t>
            </a:r>
          </a:p>
          <a:p>
            <a:r>
              <a:rPr lang="en-US" dirty="0"/>
              <a:t>Preethi Jacob </a:t>
            </a:r>
            <a:r>
              <a:rPr lang="en-US" dirty="0" err="1"/>
              <a:t>Vithayathil</a:t>
            </a:r>
            <a:r>
              <a:rPr lang="en-US" dirty="0"/>
              <a:t>			20018276</a:t>
            </a:r>
          </a:p>
        </p:txBody>
      </p:sp>
    </p:spTree>
    <p:extLst>
      <p:ext uri="{BB962C8B-B14F-4D97-AF65-F5344CB8AC3E}">
        <p14:creationId xmlns:p14="http://schemas.microsoft.com/office/powerpoint/2010/main" val="242244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7246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CE8C9-222E-EB6A-0752-6A107DEA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70B37-5E06-657E-9E2D-599A86AD96F8}"/>
              </a:ext>
            </a:extLst>
          </p:cNvPr>
          <p:cNvSpPr/>
          <p:nvPr/>
        </p:nvSpPr>
        <p:spPr>
          <a:xfrm>
            <a:off x="264160" y="1215757"/>
            <a:ext cx="3749040" cy="12003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2E530F-7EE5-B333-B0F7-A90857551C14}"/>
              </a:ext>
            </a:extLst>
          </p:cNvPr>
          <p:cNvSpPr/>
          <p:nvPr/>
        </p:nvSpPr>
        <p:spPr>
          <a:xfrm>
            <a:off x="8128000" y="4380913"/>
            <a:ext cx="4064000" cy="23754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C7B659-06A4-7F3E-FB26-EBF513688A0F}"/>
              </a:ext>
            </a:extLst>
          </p:cNvPr>
          <p:cNvSpPr/>
          <p:nvPr/>
        </p:nvSpPr>
        <p:spPr>
          <a:xfrm>
            <a:off x="4013200" y="2416086"/>
            <a:ext cx="4114800" cy="19648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978AF4-82D8-78AD-7CEC-B8C997CD095E}"/>
              </a:ext>
            </a:extLst>
          </p:cNvPr>
          <p:cNvSpPr txBox="1"/>
          <p:nvPr/>
        </p:nvSpPr>
        <p:spPr>
          <a:xfrm>
            <a:off x="264160" y="1235307"/>
            <a:ext cx="37490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aimed to enhance Airbnb's IT infrastructure using AWS Free Tier services.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18BE07-3466-1D98-F4A1-A5325B0EEBFE}"/>
              </a:ext>
            </a:extLst>
          </p:cNvPr>
          <p:cNvSpPr txBox="1"/>
          <p:nvPr/>
        </p:nvSpPr>
        <p:spPr>
          <a:xfrm>
            <a:off x="4013200" y="2416086"/>
            <a:ext cx="41148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addressed key challenges including scalability, performance, and cost management.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 serverless architecture helped us achieve better efficiency and adaptability.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C35733-F05C-0782-B184-E950CFF7BD8E}"/>
              </a:ext>
            </a:extLst>
          </p:cNvPr>
          <p:cNvSpPr txBox="1"/>
          <p:nvPr/>
        </p:nvSpPr>
        <p:spPr>
          <a:xfrm>
            <a:off x="8128000" y="4380913"/>
            <a:ext cx="40640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utilized AWS Lambda for serverless computing, API Gateway for efficient API management, and DynamoDB for scalable data storage.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goal was to achieve automatic scaling, significant cost savings, and improved overall performance for Airbnb's operations.</a:t>
            </a:r>
          </a:p>
        </p:txBody>
      </p:sp>
    </p:spTree>
    <p:extLst>
      <p:ext uri="{BB962C8B-B14F-4D97-AF65-F5344CB8AC3E}">
        <p14:creationId xmlns:p14="http://schemas.microsoft.com/office/powerpoint/2010/main" val="234219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AAF2-6911-89FE-14D9-2E9DF8A59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of Airbnb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39D5F0-95A9-1C54-F9AC-708A584AE29E}"/>
              </a:ext>
            </a:extLst>
          </p:cNvPr>
          <p:cNvSpPr/>
          <p:nvPr/>
        </p:nvSpPr>
        <p:spPr>
          <a:xfrm>
            <a:off x="838200" y="1382486"/>
            <a:ext cx="10515600" cy="354874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131388-E492-D384-3385-C3BAE4E985AD}"/>
              </a:ext>
            </a:extLst>
          </p:cNvPr>
          <p:cNvSpPr txBox="1"/>
          <p:nvPr/>
        </p:nvSpPr>
        <p:spPr>
          <a:xfrm>
            <a:off x="3461833" y="1674674"/>
            <a:ext cx="55970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Founded in 2008, Airbnb operates in the online marketplace and hospitality industry.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connects hosts with guests worldwide, boasting millions of listings across over 190 countries.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Airbnb continues to grow, it faces challenges in maintaining a scalable and efficient IT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231521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F400-E362-1F99-1505-70A2CF475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IT Setup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61169E-1F0E-D853-E8FD-C189C917978D}"/>
              </a:ext>
            </a:extLst>
          </p:cNvPr>
          <p:cNvSpPr/>
          <p:nvPr/>
        </p:nvSpPr>
        <p:spPr>
          <a:xfrm>
            <a:off x="838200" y="1690688"/>
            <a:ext cx="10515599" cy="20431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DD89B-DB2C-6E29-76E7-F80D13E33F2E}"/>
              </a:ext>
            </a:extLst>
          </p:cNvPr>
          <p:cNvSpPr txBox="1"/>
          <p:nvPr/>
        </p:nvSpPr>
        <p:spPr>
          <a:xfrm>
            <a:off x="838200" y="1737893"/>
            <a:ext cx="1051559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Servers: Dedicated servers for web applications and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Databases: Relational databases for user data, listings, and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Storage: Traditional storage systems for static assets.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Networking: Includes routers, switches, and firewalls for secure data transmission.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 Scalability, high costs, performance bottlenecks, and maintenance overhead.</a:t>
            </a:r>
          </a:p>
        </p:txBody>
      </p:sp>
    </p:spTree>
    <p:extLst>
      <p:ext uri="{BB962C8B-B14F-4D97-AF65-F5344CB8AC3E}">
        <p14:creationId xmlns:p14="http://schemas.microsoft.com/office/powerpoint/2010/main" val="145257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18E3-DF30-4233-C75D-01A6FE8C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Strategy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765A36-9A37-A262-2F4D-3064FB2D6258}"/>
              </a:ext>
            </a:extLst>
          </p:cNvPr>
          <p:cNvSpPr/>
          <p:nvPr/>
        </p:nvSpPr>
        <p:spPr>
          <a:xfrm>
            <a:off x="3083668" y="1511689"/>
            <a:ext cx="6079787" cy="6906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164CFE-E478-C451-15A5-0637410F6A3E}"/>
              </a:ext>
            </a:extLst>
          </p:cNvPr>
          <p:cNvSpPr txBox="1"/>
          <p:nvPr/>
        </p:nvSpPr>
        <p:spPr>
          <a:xfrm>
            <a:off x="3083668" y="1533855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scalability, performance, and cost-efficiency.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25CB01-26FE-0594-5584-988FEB015263}"/>
              </a:ext>
            </a:extLst>
          </p:cNvPr>
          <p:cNvSpPr/>
          <p:nvPr/>
        </p:nvSpPr>
        <p:spPr>
          <a:xfrm>
            <a:off x="1021404" y="2461098"/>
            <a:ext cx="4523362" cy="278211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148B0F-B40F-2532-57F9-04E07EB4DBCC}"/>
              </a:ext>
            </a:extLst>
          </p:cNvPr>
          <p:cNvSpPr txBox="1"/>
          <p:nvPr/>
        </p:nvSpPr>
        <p:spPr>
          <a:xfrm>
            <a:off x="1021404" y="2551837"/>
            <a:ext cx="45233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Lambda: Serverless computing for automatic scaling.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Gateway: Efficient management of HTTP requests.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DynamoDB: Scalable NoSQL database for data storage.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CloudWatch: Monitoring and logging for proactive issue resolution.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9672F03-1BB4-6E58-0DA8-7E6BB718BCD0}"/>
              </a:ext>
            </a:extLst>
          </p:cNvPr>
          <p:cNvSpPr/>
          <p:nvPr/>
        </p:nvSpPr>
        <p:spPr>
          <a:xfrm>
            <a:off x="6130857" y="2461098"/>
            <a:ext cx="4523362" cy="278211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2C825C-9A3D-DC9C-5118-F3B164EB7BA0}"/>
              </a:ext>
            </a:extLst>
          </p:cNvPr>
          <p:cNvSpPr txBox="1"/>
          <p:nvPr/>
        </p:nvSpPr>
        <p:spPr>
          <a:xfrm>
            <a:off x="6096000" y="2512926"/>
            <a:ext cx="45233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Scalability: Automatic scaling to handle traffic variations.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Cost-Efficiency: Pay-as-you-go model reduces costs.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 High availability and low-latency services.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Security: Robust security features and compliance with industry standards.</a:t>
            </a:r>
          </a:p>
        </p:txBody>
      </p:sp>
    </p:spTree>
    <p:extLst>
      <p:ext uri="{BB962C8B-B14F-4D97-AF65-F5344CB8AC3E}">
        <p14:creationId xmlns:p14="http://schemas.microsoft.com/office/powerpoint/2010/main" val="3257957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31399-F63C-559D-75DB-EEDC99542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Problems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415DFE-6F22-2149-8377-94E5DC1E0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978" y="1690688"/>
            <a:ext cx="600075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960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F914-DD3E-9244-53DA-25904FE5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IN" u="sng" dirty="0"/>
            </a:b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Implemented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1BCF66-52F0-0345-8D4D-B3AD0EAE135F}"/>
              </a:ext>
            </a:extLst>
          </p:cNvPr>
          <p:cNvSpPr/>
          <p:nvPr/>
        </p:nvSpPr>
        <p:spPr>
          <a:xfrm>
            <a:off x="838200" y="1690688"/>
            <a:ext cx="10515600" cy="493871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48902-7D89-3214-AD28-C7249CB63AAB}"/>
              </a:ext>
            </a:extLst>
          </p:cNvPr>
          <p:cNvSpPr txBox="1"/>
          <p:nvPr/>
        </p:nvSpPr>
        <p:spPr>
          <a:xfrm>
            <a:off x="3562755" y="1909813"/>
            <a:ext cx="538669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Performance: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Lambda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serverless computing for automatic scaling.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varying traffic loads efficiently.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Gateway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HTTP requests and routes them to Lambda functions.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reliable communication between users and backend services.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Management: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Free Tier Services: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Utilized free tier limits for Lambda, API Gateway, and DynamoDB.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operational costs with a pay-as-you-go model.</a:t>
            </a:r>
          </a:p>
        </p:txBody>
      </p:sp>
    </p:spTree>
    <p:extLst>
      <p:ext uri="{BB962C8B-B14F-4D97-AF65-F5344CB8AC3E}">
        <p14:creationId xmlns:p14="http://schemas.microsoft.com/office/powerpoint/2010/main" val="4226283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CD826-3259-EA38-EA05-E7F5B7494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the Solution Implemented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PlantUML diagram">
            <a:extLst>
              <a:ext uri="{FF2B5EF4-FFF2-40B4-BE49-F238E27FC236}">
                <a16:creationId xmlns:a16="http://schemas.microsoft.com/office/drawing/2014/main" id="{DAFF11E3-B5D3-0647-4820-2742BE631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41" y="1311605"/>
            <a:ext cx="10515600" cy="47952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4612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777</Words>
  <Application>Microsoft Macintosh PowerPoint</Application>
  <PresentationFormat>Widescreen</PresentationFormat>
  <Paragraphs>110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Cloud Strategy and Infrastructure Deployment for Airbnb Using AWS Tier</vt:lpstr>
      <vt:lpstr>Group Members</vt:lpstr>
      <vt:lpstr>Introduction</vt:lpstr>
      <vt:lpstr>Background of Airbnb</vt:lpstr>
      <vt:lpstr>Current IT Setup</vt:lpstr>
      <vt:lpstr>Cloud Strategy Overview</vt:lpstr>
      <vt:lpstr>Identified Problems</vt:lpstr>
      <vt:lpstr> Solutions Implemented</vt:lpstr>
      <vt:lpstr>Architecture of the Solution Implemented</vt:lpstr>
      <vt:lpstr> Setting Up AWS Account</vt:lpstr>
      <vt:lpstr>Creating and Configuring DynamoDB Table</vt:lpstr>
      <vt:lpstr>Creating Lambda Function</vt:lpstr>
      <vt:lpstr>Setting Up API Gateway</vt:lpstr>
      <vt:lpstr>Testing the API</vt:lpstr>
      <vt:lpstr>Costs and Budget</vt:lpstr>
      <vt:lpstr>Use of GitHub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yashika tulsani</dc:creator>
  <cp:lastModifiedBy>Kanak Kaushik</cp:lastModifiedBy>
  <cp:revision>2</cp:revision>
  <dcterms:created xsi:type="dcterms:W3CDTF">2024-07-01T12:28:31Z</dcterms:created>
  <dcterms:modified xsi:type="dcterms:W3CDTF">2024-07-01T13:38:02Z</dcterms:modified>
</cp:coreProperties>
</file>