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5" r:id="rId1"/>
  </p:sldMasterIdLst>
  <p:notesMasterIdLst>
    <p:notesMasterId r:id="rId23"/>
  </p:notesMasterIdLst>
  <p:handoutMasterIdLst>
    <p:handoutMasterId r:id="rId24"/>
  </p:handoutMasterIdLst>
  <p:sldIdLst>
    <p:sldId id="278" r:id="rId2"/>
    <p:sldId id="271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5" r:id="rId19"/>
    <p:sldId id="296" r:id="rId20"/>
    <p:sldId id="297" r:id="rId21"/>
    <p:sldId id="294" r:id="rId2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>
      <p:cViewPr varScale="1">
        <p:scale>
          <a:sx n="114" d="100"/>
          <a:sy n="114" d="100"/>
        </p:scale>
        <p:origin x="414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94BE01-97D2-4DE1-9EC6-1BA9B9BED91F}" type="doc">
      <dgm:prSet loTypeId="urn:microsoft.com/office/officeart/2005/8/layout/pyramid3" loCatId="pyramid" qsTypeId="urn:microsoft.com/office/officeart/2005/8/quickstyle/simple1" qsCatId="simple" csTypeId="urn:microsoft.com/office/officeart/2005/8/colors/accent1_3" csCatId="accent1" phldr="1"/>
      <dgm:spPr/>
    </dgm:pt>
    <dgm:pt modelId="{398764D8-0968-4B23-80ED-61BBB3780E42}">
      <dgm:prSet phldrT="[Tekst]" custT="1"/>
      <dgm:spPr/>
      <dgm:t>
        <a:bodyPr/>
        <a:lstStyle/>
        <a:p>
          <a:r>
            <a:rPr lang="mk-MK" sz="2500" b="1"/>
            <a:t>Дизајн и активности за планот за напредок</a:t>
          </a:r>
          <a:endParaRPr lang="en-US" sz="2500" b="1"/>
        </a:p>
        <a:p>
          <a:r>
            <a:rPr lang="mk-MK" sz="1400" b="1"/>
            <a:t>Содржина и дизајн низ дијагностицираните групи</a:t>
          </a:r>
          <a:endParaRPr lang="da-DK" sz="1400" b="1"/>
        </a:p>
      </dgm:t>
    </dgm:pt>
    <dgm:pt modelId="{61496E17-707E-41B6-BDA9-D0DB62D5C319}" type="parTrans" cxnId="{4A4E8EA1-9207-43F1-B005-D658523576F5}">
      <dgm:prSet/>
      <dgm:spPr/>
      <dgm:t>
        <a:bodyPr/>
        <a:lstStyle/>
        <a:p>
          <a:endParaRPr lang="da-DK"/>
        </a:p>
      </dgm:t>
    </dgm:pt>
    <dgm:pt modelId="{762ADA38-E138-41B1-95F0-4A5486AE8F46}" type="sibTrans" cxnId="{4A4E8EA1-9207-43F1-B005-D658523576F5}">
      <dgm:prSet/>
      <dgm:spPr/>
      <dgm:t>
        <a:bodyPr/>
        <a:lstStyle/>
        <a:p>
          <a:endParaRPr lang="da-DK"/>
        </a:p>
      </dgm:t>
    </dgm:pt>
    <dgm:pt modelId="{446D11A1-C1E2-4A95-B296-7B3B17ABAFAC}">
      <dgm:prSet phldrT="[Tekst]" custT="1"/>
      <dgm:spPr/>
      <dgm:t>
        <a:bodyPr/>
        <a:lstStyle/>
        <a:p>
          <a:pPr algn="ctr"/>
          <a:r>
            <a:rPr lang="mk-MK" sz="1600" b="1" dirty="0"/>
            <a:t>Насоки за планирање на напредокот</a:t>
          </a:r>
          <a:endParaRPr lang="da-DK" sz="1600" b="1" dirty="0"/>
        </a:p>
        <a:p>
          <a:pPr algn="ctr"/>
          <a:r>
            <a:rPr lang="mk-MK" sz="1200" b="0" dirty="0"/>
            <a:t>Специфична содржина базирана на професионални препораки и земање во обзир на желбите на пациентот</a:t>
          </a:r>
          <a:endParaRPr lang="da-DK" sz="1200" b="0" dirty="0"/>
        </a:p>
      </dgm:t>
    </dgm:pt>
    <dgm:pt modelId="{B102ED55-4932-4979-98B7-5CF23E8F24DE}" type="parTrans" cxnId="{7A7573FC-44E8-4BCB-A4D2-137796164D1F}">
      <dgm:prSet/>
      <dgm:spPr/>
      <dgm:t>
        <a:bodyPr/>
        <a:lstStyle/>
        <a:p>
          <a:endParaRPr lang="da-DK"/>
        </a:p>
      </dgm:t>
    </dgm:pt>
    <dgm:pt modelId="{E5A4DA9C-4113-4F02-BC7D-1645EC9813E8}" type="sibTrans" cxnId="{7A7573FC-44E8-4BCB-A4D2-137796164D1F}">
      <dgm:prSet/>
      <dgm:spPr/>
      <dgm:t>
        <a:bodyPr/>
        <a:lstStyle/>
        <a:p>
          <a:endParaRPr lang="da-DK"/>
        </a:p>
      </dgm:t>
    </dgm:pt>
    <dgm:pt modelId="{8FD1A30D-F1A5-4AFA-B699-D0B7278B09DD}">
      <dgm:prSet phldrT="[Tekst]" custT="1"/>
      <dgm:spPr/>
      <dgm:t>
        <a:bodyPr lIns="0" tIns="0" bIns="822960"/>
        <a:lstStyle/>
        <a:p>
          <a:r>
            <a:rPr lang="mk-MK" sz="1400" b="1" dirty="0"/>
            <a:t>Индивидуален план за напредок</a:t>
          </a:r>
          <a:endParaRPr lang="da-DK" sz="1400" b="1" dirty="0"/>
        </a:p>
        <a:p>
          <a:r>
            <a:rPr lang="mk-MK" sz="1200" dirty="0"/>
            <a:t>Комплетиран</a:t>
          </a:r>
          <a:r>
            <a:rPr lang="en-US" sz="1200" dirty="0"/>
            <a:t> </a:t>
          </a:r>
          <a:br>
            <a:rPr lang="en-US" sz="1200" dirty="0"/>
          </a:br>
          <a:r>
            <a:rPr lang="mk-MK" sz="1200" dirty="0"/>
            <a:t>од лекарот</a:t>
          </a:r>
          <a:endParaRPr lang="da-DK" sz="1200" dirty="0"/>
        </a:p>
      </dgm:t>
    </dgm:pt>
    <dgm:pt modelId="{A70AD628-5716-4802-B62D-7C05F914D4BA}" type="parTrans" cxnId="{999E17FE-0CA0-44FE-99F6-4A7F017E3C95}">
      <dgm:prSet/>
      <dgm:spPr/>
      <dgm:t>
        <a:bodyPr/>
        <a:lstStyle/>
        <a:p>
          <a:endParaRPr lang="da-DK"/>
        </a:p>
      </dgm:t>
    </dgm:pt>
    <dgm:pt modelId="{45238060-428C-4F47-B8CB-64B67849051B}" type="sibTrans" cxnId="{999E17FE-0CA0-44FE-99F6-4A7F017E3C95}">
      <dgm:prSet/>
      <dgm:spPr/>
      <dgm:t>
        <a:bodyPr/>
        <a:lstStyle/>
        <a:p>
          <a:endParaRPr lang="da-DK"/>
        </a:p>
      </dgm:t>
    </dgm:pt>
    <dgm:pt modelId="{58104358-247E-4F30-B799-95D9B46B9464}" type="pres">
      <dgm:prSet presAssocID="{B694BE01-97D2-4DE1-9EC6-1BA9B9BED91F}" presName="Name0" presStyleCnt="0">
        <dgm:presLayoutVars>
          <dgm:dir/>
          <dgm:animLvl val="lvl"/>
          <dgm:resizeHandles val="exact"/>
        </dgm:presLayoutVars>
      </dgm:prSet>
      <dgm:spPr/>
    </dgm:pt>
    <dgm:pt modelId="{8A06B4FA-391D-4C89-96BB-16BB5B264E42}" type="pres">
      <dgm:prSet presAssocID="{398764D8-0968-4B23-80ED-61BBB3780E42}" presName="Name8" presStyleCnt="0"/>
      <dgm:spPr/>
    </dgm:pt>
    <dgm:pt modelId="{E1BEEA0B-8D0C-4D8D-8299-CF2E7B557571}" type="pres">
      <dgm:prSet presAssocID="{398764D8-0968-4B23-80ED-61BBB3780E42}" presName="level" presStyleLbl="node1" presStyleIdx="0" presStyleCnt="3" custScaleY="84619">
        <dgm:presLayoutVars>
          <dgm:chMax val="1"/>
          <dgm:bulletEnabled val="1"/>
        </dgm:presLayoutVars>
      </dgm:prSet>
      <dgm:spPr/>
    </dgm:pt>
    <dgm:pt modelId="{F265D81F-952A-407E-8AAA-3A8DF53AF049}" type="pres">
      <dgm:prSet presAssocID="{398764D8-0968-4B23-80ED-61BBB3780E4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61559B3-065D-4436-93B0-C6BBC54CCB12}" type="pres">
      <dgm:prSet presAssocID="{446D11A1-C1E2-4A95-B296-7B3B17ABAFAC}" presName="Name8" presStyleCnt="0"/>
      <dgm:spPr/>
    </dgm:pt>
    <dgm:pt modelId="{36238243-4967-4EC1-A630-511AC85A313F}" type="pres">
      <dgm:prSet presAssocID="{446D11A1-C1E2-4A95-B296-7B3B17ABAFAC}" presName="level" presStyleLbl="node1" presStyleIdx="1" presStyleCnt="3" custScaleY="71806">
        <dgm:presLayoutVars>
          <dgm:chMax val="1"/>
          <dgm:bulletEnabled val="1"/>
        </dgm:presLayoutVars>
      </dgm:prSet>
      <dgm:spPr/>
    </dgm:pt>
    <dgm:pt modelId="{22A44E1A-5DD7-4AE0-AEDD-DC85797C6561}" type="pres">
      <dgm:prSet presAssocID="{446D11A1-C1E2-4A95-B296-7B3B17ABAFA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6F3EB86-6DD1-482D-97B3-7A3CDA3F4298}" type="pres">
      <dgm:prSet presAssocID="{8FD1A30D-F1A5-4AFA-B699-D0B7278B09DD}" presName="Name8" presStyleCnt="0"/>
      <dgm:spPr/>
    </dgm:pt>
    <dgm:pt modelId="{E39D7FAC-DA54-4A59-BCD4-1E8605024CA4}" type="pres">
      <dgm:prSet presAssocID="{8FD1A30D-F1A5-4AFA-B699-D0B7278B09DD}" presName="level" presStyleLbl="node1" presStyleIdx="2" presStyleCnt="3" custScaleY="115305">
        <dgm:presLayoutVars>
          <dgm:chMax val="1"/>
          <dgm:bulletEnabled val="1"/>
        </dgm:presLayoutVars>
      </dgm:prSet>
      <dgm:spPr/>
    </dgm:pt>
    <dgm:pt modelId="{B234428F-56DD-4D0E-A17B-247CED506712}" type="pres">
      <dgm:prSet presAssocID="{8FD1A30D-F1A5-4AFA-B699-D0B7278B09DD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7DA70216-1669-4D59-99EB-4D646859154C}" type="presOf" srcId="{8FD1A30D-F1A5-4AFA-B699-D0B7278B09DD}" destId="{E39D7FAC-DA54-4A59-BCD4-1E8605024CA4}" srcOrd="0" destOrd="0" presId="urn:microsoft.com/office/officeart/2005/8/layout/pyramid3"/>
    <dgm:cxn modelId="{1E922340-A119-4294-8A8B-D9EBDA289C83}" type="presOf" srcId="{398764D8-0968-4B23-80ED-61BBB3780E42}" destId="{F265D81F-952A-407E-8AAA-3A8DF53AF049}" srcOrd="1" destOrd="0" presId="urn:microsoft.com/office/officeart/2005/8/layout/pyramid3"/>
    <dgm:cxn modelId="{1F258F71-6E11-4C88-A159-4CF513202C28}" type="presOf" srcId="{B694BE01-97D2-4DE1-9EC6-1BA9B9BED91F}" destId="{58104358-247E-4F30-B799-95D9B46B9464}" srcOrd="0" destOrd="0" presId="urn:microsoft.com/office/officeart/2005/8/layout/pyramid3"/>
    <dgm:cxn modelId="{FDDD5B57-1565-44FE-870B-069F0B107385}" type="presOf" srcId="{398764D8-0968-4B23-80ED-61BBB3780E42}" destId="{E1BEEA0B-8D0C-4D8D-8299-CF2E7B557571}" srcOrd="0" destOrd="0" presId="urn:microsoft.com/office/officeart/2005/8/layout/pyramid3"/>
    <dgm:cxn modelId="{55D98E58-0E33-469F-BDA2-3E7EEF846AF7}" type="presOf" srcId="{446D11A1-C1E2-4A95-B296-7B3B17ABAFAC}" destId="{36238243-4967-4EC1-A630-511AC85A313F}" srcOrd="0" destOrd="0" presId="urn:microsoft.com/office/officeart/2005/8/layout/pyramid3"/>
    <dgm:cxn modelId="{5703A48C-DF86-4B80-80F2-4BC891D8B23A}" type="presOf" srcId="{8FD1A30D-F1A5-4AFA-B699-D0B7278B09DD}" destId="{B234428F-56DD-4D0E-A17B-247CED506712}" srcOrd="1" destOrd="0" presId="urn:microsoft.com/office/officeart/2005/8/layout/pyramid3"/>
    <dgm:cxn modelId="{4A4E8EA1-9207-43F1-B005-D658523576F5}" srcId="{B694BE01-97D2-4DE1-9EC6-1BA9B9BED91F}" destId="{398764D8-0968-4B23-80ED-61BBB3780E42}" srcOrd="0" destOrd="0" parTransId="{61496E17-707E-41B6-BDA9-D0DB62D5C319}" sibTransId="{762ADA38-E138-41B1-95F0-4A5486AE8F46}"/>
    <dgm:cxn modelId="{8299E8E1-06D2-49C8-B942-D1796A4BFEA5}" type="presOf" srcId="{446D11A1-C1E2-4A95-B296-7B3B17ABAFAC}" destId="{22A44E1A-5DD7-4AE0-AEDD-DC85797C6561}" srcOrd="1" destOrd="0" presId="urn:microsoft.com/office/officeart/2005/8/layout/pyramid3"/>
    <dgm:cxn modelId="{7A7573FC-44E8-4BCB-A4D2-137796164D1F}" srcId="{B694BE01-97D2-4DE1-9EC6-1BA9B9BED91F}" destId="{446D11A1-C1E2-4A95-B296-7B3B17ABAFAC}" srcOrd="1" destOrd="0" parTransId="{B102ED55-4932-4979-98B7-5CF23E8F24DE}" sibTransId="{E5A4DA9C-4113-4F02-BC7D-1645EC9813E8}"/>
    <dgm:cxn modelId="{999E17FE-0CA0-44FE-99F6-4A7F017E3C95}" srcId="{B694BE01-97D2-4DE1-9EC6-1BA9B9BED91F}" destId="{8FD1A30D-F1A5-4AFA-B699-D0B7278B09DD}" srcOrd="2" destOrd="0" parTransId="{A70AD628-5716-4802-B62D-7C05F914D4BA}" sibTransId="{45238060-428C-4F47-B8CB-64B67849051B}"/>
    <dgm:cxn modelId="{129DEF8A-7737-4359-8885-B2805C2AA6DC}" type="presParOf" srcId="{58104358-247E-4F30-B799-95D9B46B9464}" destId="{8A06B4FA-391D-4C89-96BB-16BB5B264E42}" srcOrd="0" destOrd="0" presId="urn:microsoft.com/office/officeart/2005/8/layout/pyramid3"/>
    <dgm:cxn modelId="{813E090B-CA1E-4174-8D27-3E6B087F7F3A}" type="presParOf" srcId="{8A06B4FA-391D-4C89-96BB-16BB5B264E42}" destId="{E1BEEA0B-8D0C-4D8D-8299-CF2E7B557571}" srcOrd="0" destOrd="0" presId="urn:microsoft.com/office/officeart/2005/8/layout/pyramid3"/>
    <dgm:cxn modelId="{F4AEA867-FBE2-4CF3-B1C2-0F94321AA22A}" type="presParOf" srcId="{8A06B4FA-391D-4C89-96BB-16BB5B264E42}" destId="{F265D81F-952A-407E-8AAA-3A8DF53AF049}" srcOrd="1" destOrd="0" presId="urn:microsoft.com/office/officeart/2005/8/layout/pyramid3"/>
    <dgm:cxn modelId="{48A8B298-7204-4363-A4B5-4E5435396215}" type="presParOf" srcId="{58104358-247E-4F30-B799-95D9B46B9464}" destId="{361559B3-065D-4436-93B0-C6BBC54CCB12}" srcOrd="1" destOrd="0" presId="urn:microsoft.com/office/officeart/2005/8/layout/pyramid3"/>
    <dgm:cxn modelId="{FD512D57-8EAA-413C-9EE2-DBF29F9228EB}" type="presParOf" srcId="{361559B3-065D-4436-93B0-C6BBC54CCB12}" destId="{36238243-4967-4EC1-A630-511AC85A313F}" srcOrd="0" destOrd="0" presId="urn:microsoft.com/office/officeart/2005/8/layout/pyramid3"/>
    <dgm:cxn modelId="{AAB359BF-A6D9-4249-976D-E58BF2B446C7}" type="presParOf" srcId="{361559B3-065D-4436-93B0-C6BBC54CCB12}" destId="{22A44E1A-5DD7-4AE0-AEDD-DC85797C6561}" srcOrd="1" destOrd="0" presId="urn:microsoft.com/office/officeart/2005/8/layout/pyramid3"/>
    <dgm:cxn modelId="{0E93E62B-9819-4147-9579-39526D596A5D}" type="presParOf" srcId="{58104358-247E-4F30-B799-95D9B46B9464}" destId="{26F3EB86-6DD1-482D-97B3-7A3CDA3F4298}" srcOrd="2" destOrd="0" presId="urn:microsoft.com/office/officeart/2005/8/layout/pyramid3"/>
    <dgm:cxn modelId="{48C7EA0E-CE92-41EC-8670-B97B9F00F8A5}" type="presParOf" srcId="{26F3EB86-6DD1-482D-97B3-7A3CDA3F4298}" destId="{E39D7FAC-DA54-4A59-BCD4-1E8605024CA4}" srcOrd="0" destOrd="0" presId="urn:microsoft.com/office/officeart/2005/8/layout/pyramid3"/>
    <dgm:cxn modelId="{C77CE395-5FA7-48D3-9F7A-BAED152529B8}" type="presParOf" srcId="{26F3EB86-6DD1-482D-97B3-7A3CDA3F4298}" destId="{B234428F-56DD-4D0E-A17B-247CED506712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BEEA0B-8D0C-4D8D-8299-CF2E7B557571}">
      <dsp:nvSpPr>
        <dsp:cNvPr id="0" name=""/>
        <dsp:cNvSpPr/>
      </dsp:nvSpPr>
      <dsp:spPr>
        <a:xfrm rot="10800000">
          <a:off x="0" y="0"/>
          <a:ext cx="9490348" cy="1518676"/>
        </a:xfrm>
        <a:prstGeom prst="trapezoid">
          <a:avLst>
            <a:gd name="adj" fmla="val 97301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k-MK" sz="2500" b="1" kern="1200"/>
            <a:t>Дизајн и активности за планот за напредок</a:t>
          </a:r>
          <a:endParaRPr lang="en-US" sz="2500" b="1" kern="1200"/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k-MK" sz="1400" b="1" kern="1200"/>
            <a:t>Содржина и дизајн низ дијагностицираните групи</a:t>
          </a:r>
          <a:endParaRPr lang="da-DK" sz="1400" b="1" kern="1200"/>
        </a:p>
      </dsp:txBody>
      <dsp:txXfrm rot="-10800000">
        <a:off x="1660811" y="0"/>
        <a:ext cx="6168726" cy="1518676"/>
      </dsp:txXfrm>
    </dsp:sp>
    <dsp:sp modelId="{36238243-4967-4EC1-A630-511AC85A313F}">
      <dsp:nvSpPr>
        <dsp:cNvPr id="0" name=""/>
        <dsp:cNvSpPr/>
      </dsp:nvSpPr>
      <dsp:spPr>
        <a:xfrm rot="10800000">
          <a:off x="1477687" y="1518676"/>
          <a:ext cx="6534974" cy="1288718"/>
        </a:xfrm>
        <a:prstGeom prst="trapezoid">
          <a:avLst>
            <a:gd name="adj" fmla="val 97301"/>
          </a:avLst>
        </a:prstGeom>
        <a:solidFill>
          <a:schemeClr val="accent1">
            <a:shade val="80000"/>
            <a:hueOff val="128776"/>
            <a:satOff val="-18575"/>
            <a:lumOff val="16593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k-MK" sz="1600" b="1" kern="1200" dirty="0"/>
            <a:t>Насоки за планирање на напредокот</a:t>
          </a:r>
          <a:endParaRPr lang="da-DK" sz="1600" b="1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k-MK" sz="1200" b="0" kern="1200" dirty="0"/>
            <a:t>Специфична содржина базирана на професионални препораки и земање во обзир на желбите на пациентот</a:t>
          </a:r>
          <a:endParaRPr lang="da-DK" sz="1200" b="0" kern="1200" dirty="0"/>
        </a:p>
      </dsp:txBody>
      <dsp:txXfrm rot="-10800000">
        <a:off x="2621307" y="1518676"/>
        <a:ext cx="4247733" cy="1288718"/>
      </dsp:txXfrm>
    </dsp:sp>
    <dsp:sp modelId="{E39D7FAC-DA54-4A59-BCD4-1E8605024CA4}">
      <dsp:nvSpPr>
        <dsp:cNvPr id="0" name=""/>
        <dsp:cNvSpPr/>
      </dsp:nvSpPr>
      <dsp:spPr>
        <a:xfrm rot="10800000">
          <a:off x="2731623" y="2807394"/>
          <a:ext cx="4027102" cy="2069405"/>
        </a:xfrm>
        <a:prstGeom prst="trapezoid">
          <a:avLst>
            <a:gd name="adj" fmla="val 97301"/>
          </a:avLst>
        </a:prstGeom>
        <a:solidFill>
          <a:schemeClr val="accent1">
            <a:shade val="80000"/>
            <a:hueOff val="257552"/>
            <a:satOff val="-37150"/>
            <a:lumOff val="33185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17780" bIns="8229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k-MK" sz="1400" b="1" kern="1200" dirty="0"/>
            <a:t>Индивидуален план за напредок</a:t>
          </a:r>
          <a:endParaRPr lang="da-DK" sz="1400" b="1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k-MK" sz="1200" kern="1200" dirty="0"/>
            <a:t>Комплетиран</a:t>
          </a:r>
          <a:r>
            <a:rPr lang="en-US" sz="1200" kern="1200" dirty="0"/>
            <a:t> </a:t>
          </a:r>
          <a:br>
            <a:rPr lang="en-US" sz="1200" kern="1200" dirty="0"/>
          </a:br>
          <a:r>
            <a:rPr lang="mk-MK" sz="1200" kern="1200" dirty="0"/>
            <a:t>од лекарот</a:t>
          </a:r>
          <a:endParaRPr lang="da-DK" sz="1200" kern="1200" dirty="0"/>
        </a:p>
      </dsp:txBody>
      <dsp:txXfrm rot="-10800000">
        <a:off x="2731623" y="2807394"/>
        <a:ext cx="4027102" cy="2069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2/6/2018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2/6/2018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544" y="758952"/>
            <a:ext cx="9415867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198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544" y="4800600"/>
            <a:ext cx="9415867" cy="1691640"/>
          </a:xfrm>
        </p:spPr>
        <p:txBody>
          <a:bodyPr>
            <a:normAutofit/>
          </a:bodyPr>
          <a:lstStyle>
            <a:lvl1pPr marL="0" indent="0" algn="l">
              <a:buNone/>
              <a:defRPr sz="2199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5819-5A74-4F34-88FE-ED935EAA0F1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5BDC-6505-4357-A812-6B564F0433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289899" y="0"/>
            <a:ext cx="914162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9930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4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6448" y="381000"/>
            <a:ext cx="247585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1801" y="381000"/>
            <a:ext cx="7732286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6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9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544" y="758952"/>
            <a:ext cx="9415867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19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4" y="4800600"/>
            <a:ext cx="9415867" cy="1691640"/>
          </a:xfrm>
        </p:spPr>
        <p:txBody>
          <a:bodyPr anchor="t">
            <a:normAutofit/>
          </a:bodyPr>
          <a:lstStyle>
            <a:lvl1pPr marL="0" indent="0">
              <a:buNone/>
              <a:defRPr sz="2199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73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543" y="1828801"/>
            <a:ext cx="4479393" cy="4351337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4885" y="1828801"/>
            <a:ext cx="4479393" cy="4351337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5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3" y="1721606"/>
            <a:ext cx="4479393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99" b="0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543" y="2507550"/>
            <a:ext cx="4479393" cy="366465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4885" y="1721606"/>
            <a:ext cx="4479393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999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marL="0" lvl="0" indent="0" algn="l" defTabSz="914126" rtl="0" eaLnBrk="1" latinLnBrk="0" hangingPunct="1">
              <a:lnSpc>
                <a:spcPct val="90000"/>
              </a:lnSpc>
              <a:spcBef>
                <a:spcPts val="1999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4885" y="2507550"/>
            <a:ext cx="4479393" cy="366465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29" y="457201"/>
            <a:ext cx="3199567" cy="1600197"/>
          </a:xfrm>
        </p:spPr>
        <p:txBody>
          <a:bodyPr anchor="b">
            <a:normAutofit/>
          </a:bodyPr>
          <a:lstStyle>
            <a:lvl1pPr>
              <a:defRPr sz="3199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094" y="685800"/>
            <a:ext cx="6077483" cy="548640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029" y="2099735"/>
            <a:ext cx="3199567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2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89899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5257800"/>
            <a:ext cx="9979600" cy="914400"/>
          </a:xfrm>
        </p:spPr>
        <p:txBody>
          <a:bodyPr anchor="b">
            <a:normAutofit/>
          </a:bodyPr>
          <a:lstStyle>
            <a:lvl1pPr>
              <a:defRPr sz="2799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11289899" cy="5128923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162" y="6108590"/>
            <a:ext cx="99796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6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89899" y="0"/>
            <a:ext cx="91416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543" y="262394"/>
            <a:ext cx="9690116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3" y="1828801"/>
            <a:ext cx="8593122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4483" y="998585"/>
            <a:ext cx="1904999" cy="365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6281" y="4046585"/>
            <a:ext cx="3581400" cy="365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9899" y="6172201"/>
            <a:ext cx="914162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599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1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6" r:id="rId1"/>
    <p:sldLayoutId id="2147484307" r:id="rId2"/>
    <p:sldLayoutId id="2147484308" r:id="rId3"/>
    <p:sldLayoutId id="2147484309" r:id="rId4"/>
    <p:sldLayoutId id="2147484310" r:id="rId5"/>
    <p:sldLayoutId id="2147484311" r:id="rId6"/>
    <p:sldLayoutId id="2147484312" r:id="rId7"/>
    <p:sldLayoutId id="2147484313" r:id="rId8"/>
    <p:sldLayoutId id="2147484314" r:id="rId9"/>
    <p:sldLayoutId id="2147484315" r:id="rId10"/>
    <p:sldLayoutId id="214748431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999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79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339E02-5464-4C56-9722-C07C93763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80992"/>
            <a:ext cx="9220201" cy="1428929"/>
          </a:xfrm>
        </p:spPr>
        <p:txBody>
          <a:bodyPr>
            <a:noAutofit/>
          </a:bodyPr>
          <a:lstStyle/>
          <a:p>
            <a:pPr algn="ctr"/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РЕПУБЛИКА МАКЕДОНИЈА</a:t>
            </a:r>
            <a:b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Универзитет 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Св. Кирил и Методиј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</a:t>
            </a:r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Скопје</a:t>
            </a:r>
            <a:b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mk-MK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Факултет за информатички науки и компјутерско инженерство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D38813D-7A5E-4D24-A76E-3486C7B3F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850" y="2872411"/>
            <a:ext cx="8593122" cy="4351337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</a:t>
            </a:r>
            <a:r>
              <a:rPr lang="ru-RU" sz="2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ориснички ориентиран дизајн во креирање на повеќе-платформска медицинска апликација </a:t>
            </a:r>
          </a:p>
          <a:p>
            <a:pPr marL="0" indent="0" algn="ctr">
              <a:buNone/>
            </a:pPr>
            <a:r>
              <a:rPr lang="mk-MK" sz="2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</a:t>
            </a:r>
            <a:r>
              <a:rPr lang="en-US" sz="2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r>
              <a:rPr lang="mk-MK" sz="2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агистерски труд – </a:t>
            </a:r>
            <a:endParaRPr lang="en-US" sz="24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Image result for univerzitet sv kiril i metodij logo">
            <a:extLst>
              <a:ext uri="{FF2B5EF4-FFF2-40B4-BE49-F238E27FC236}">
                <a16:creationId xmlns:a16="http://schemas.microsoft.com/office/drawing/2014/main" id="{D41BAD4F-C5F3-49B8-B8C1-E29E2F4D8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46" y="262998"/>
            <a:ext cx="1355965" cy="166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CCE5560-46E0-4FA7-BAAC-F748D0003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4012" y="0"/>
            <a:ext cx="1718631" cy="6858000"/>
          </a:xfrm>
          <a:prstGeom prst="rect">
            <a:avLst/>
          </a:prstGeom>
        </p:spPr>
      </p:pic>
      <p:pic>
        <p:nvPicPr>
          <p:cNvPr id="1026" name="Picture 2" descr="https://old.finki.ukim.mk/Content/contentImages/about_faculty_menustructure/Logo%20FINKI/logo.png">
            <a:extLst>
              <a:ext uri="{FF2B5EF4-FFF2-40B4-BE49-F238E27FC236}">
                <a16:creationId xmlns:a16="http://schemas.microsoft.com/office/drawing/2014/main" id="{E9B2F233-49D4-47F9-A59D-6431F6E6A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913" y="533293"/>
            <a:ext cx="1485900" cy="112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8221D6-3A61-4466-AB3C-C59855055990}"/>
              </a:ext>
            </a:extLst>
          </p:cNvPr>
          <p:cNvSpPr txBox="1"/>
          <p:nvPr/>
        </p:nvSpPr>
        <p:spPr>
          <a:xfrm>
            <a:off x="183378" y="5181600"/>
            <a:ext cx="28100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Ментор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r>
              <a:rPr lang="mk-MK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Д-р Невена Ацковска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8C7881-197D-4870-A44E-D947A792C3C4}"/>
              </a:ext>
            </a:extLst>
          </p:cNvPr>
          <p:cNvSpPr txBox="1"/>
          <p:nvPr/>
        </p:nvSpPr>
        <p:spPr>
          <a:xfrm>
            <a:off x="8622085" y="5181600"/>
            <a:ext cx="3268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mk-MK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Кандидат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algn="r"/>
            <a:r>
              <a:rPr lang="mk-MK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Ален Досев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B30261-4C9D-427F-B22B-8DC50E86F01A}"/>
              </a:ext>
            </a:extLst>
          </p:cNvPr>
          <p:cNvSpPr txBox="1"/>
          <p:nvPr/>
        </p:nvSpPr>
        <p:spPr>
          <a:xfrm>
            <a:off x="5239208" y="6276953"/>
            <a:ext cx="1710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Скопје, 2018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57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49DAFC-1E4C-4C71-92DD-5B841FD81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788" y="0"/>
            <a:ext cx="11410438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35E7273-D171-41AC-9627-F58D00A1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46" y="1"/>
            <a:ext cx="969011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Студија на случај</a:t>
            </a:r>
            <a:r>
              <a:rPr lang="en-US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Данска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F366A0A-0FC8-4848-AE05-DA4258C58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2" y="1447800"/>
            <a:ext cx="8593122" cy="4351337"/>
          </a:xfrm>
        </p:spPr>
        <p:txBody>
          <a:bodyPr/>
          <a:lstStyle/>
          <a:p>
            <a:r>
              <a:rPr lang="mk-MK" sz="2200" dirty="0">
                <a:solidFill>
                  <a:schemeClr val="tx1"/>
                </a:solidFill>
              </a:rPr>
              <a:t>Искуството покажало дека за едно ИТ решение во медицината да биде успешно треба да бидат исполнети следните услови</a:t>
            </a:r>
            <a:r>
              <a:rPr lang="en-US" sz="22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mk-MK" sz="2000" dirty="0">
                <a:solidFill>
                  <a:schemeClr val="tx1"/>
                </a:solidFill>
              </a:rPr>
              <a:t>рана инволвираност на медицинските работници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mk-MK" sz="2000" dirty="0">
                <a:solidFill>
                  <a:schemeClr val="tx1"/>
                </a:solidFill>
              </a:rPr>
              <a:t>заедничко носење на одлуките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mk-MK" sz="2000" dirty="0">
                <a:solidFill>
                  <a:schemeClr val="tx1"/>
                </a:solidFill>
              </a:rPr>
              <a:t>прифаќање на решението од страна на лекарите</a:t>
            </a:r>
          </a:p>
          <a:p>
            <a:pPr lvl="1"/>
            <a:r>
              <a:rPr lang="mk-MK" sz="2000" dirty="0">
                <a:solidFill>
                  <a:schemeClr val="tx1"/>
                </a:solidFill>
              </a:rPr>
              <a:t>подолг процес на планирање</a:t>
            </a:r>
          </a:p>
          <a:p>
            <a:r>
              <a:rPr lang="mk-MK" sz="2200" dirty="0">
                <a:solidFill>
                  <a:schemeClr val="tx1"/>
                </a:solidFill>
              </a:rPr>
              <a:t>Лекарите мора да имаат значајна улога во фазите на планирање, развивање и имплементација на дигиталните решенија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7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76129B1-A0E6-466A-BCA4-CC85E6E03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366" y="0"/>
            <a:ext cx="11340446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C17CDE7-9626-45A0-B8F6-6AE284FEF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46" y="1"/>
            <a:ext cx="969011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Студија на случај</a:t>
            </a:r>
            <a:r>
              <a:rPr lang="en-US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САД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0789C3-3BD1-40F4-B3C8-9768127E0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2" y="1447800"/>
            <a:ext cx="8593122" cy="4351337"/>
          </a:xfrm>
        </p:spPr>
        <p:txBody>
          <a:bodyPr/>
          <a:lstStyle/>
          <a:p>
            <a:r>
              <a:rPr lang="mk-MK" sz="2200" dirty="0">
                <a:ea typeface="Open Sans" panose="020B0606030504020204" pitchFamily="34" charset="0"/>
                <a:cs typeface="Open Sans" panose="020B0606030504020204" pitchFamily="34" charset="0"/>
              </a:rPr>
              <a:t>Повеќето болници во САД се приватни и секоја болница има сопствен софтвер</a:t>
            </a:r>
          </a:p>
          <a:p>
            <a:r>
              <a:rPr lang="mk-MK" sz="2200" dirty="0">
                <a:ea typeface="Open Sans" panose="020B0606030504020204" pitchFamily="34" charset="0"/>
                <a:cs typeface="Open Sans" panose="020B0606030504020204" pitchFamily="34" charset="0"/>
              </a:rPr>
              <a:t>Многу тешко стандардизирање на досиејата</a:t>
            </a:r>
          </a:p>
          <a:p>
            <a:r>
              <a:rPr lang="mk-MK" sz="2200" dirty="0">
                <a:ea typeface="Open Sans" panose="020B0606030504020204" pitchFamily="34" charset="0"/>
                <a:cs typeface="Open Sans" panose="020B0606030504020204" pitchFamily="34" charset="0"/>
              </a:rPr>
              <a:t>Нема меѓусебна соработка</a:t>
            </a:r>
          </a:p>
          <a:p>
            <a:r>
              <a:rPr lang="mk-MK" sz="2200" dirty="0">
                <a:ea typeface="Open Sans" panose="020B0606030504020204" pitchFamily="34" charset="0"/>
                <a:cs typeface="Open Sans" panose="020B0606030504020204" pitchFamily="34" charset="0"/>
              </a:rPr>
              <a:t>Голем трошок во администрација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68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1"/>
            <a:ext cx="969011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Целна група</a:t>
            </a:r>
            <a:r>
              <a:rPr lang="en-US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Пациенти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1447800"/>
            <a:ext cx="8593122" cy="5410199"/>
          </a:xfrm>
        </p:spPr>
        <p:txBody>
          <a:bodyPr>
            <a:normAutofit/>
          </a:bodyPr>
          <a:lstStyle/>
          <a:p>
            <a:r>
              <a:rPr lang="mk-MK" sz="2400" dirty="0"/>
              <a:t>Болните од хронични опструктивни белодробни заболувања и од дијабетес</a:t>
            </a:r>
          </a:p>
          <a:p>
            <a:r>
              <a:rPr lang="mk-MK" sz="2400" dirty="0"/>
              <a:t>Постари и/или изнемоштени лица</a:t>
            </a:r>
          </a:p>
          <a:p>
            <a:r>
              <a:rPr lang="mk-MK" sz="2400" dirty="0"/>
              <a:t>Потешко се справуваат со новата технологијата и не се во тек со најновите технолошки иновации</a:t>
            </a:r>
          </a:p>
          <a:p>
            <a:r>
              <a:rPr lang="mk-MK" sz="2400" dirty="0"/>
              <a:t>Тешко навигираат низ здравствениот систем</a:t>
            </a:r>
          </a:p>
          <a:p>
            <a:r>
              <a:rPr lang="mk-MK" sz="2400" dirty="0"/>
              <a:t>Квалитетот на живот кај овие пациенти е на многу ниско ниво</a:t>
            </a:r>
            <a:endParaRPr lang="en-US" sz="2400" dirty="0"/>
          </a:p>
          <a:p>
            <a:r>
              <a:rPr lang="mk-MK" sz="2400" dirty="0"/>
              <a:t>На домашно лекување со често посетување на болница</a:t>
            </a:r>
          </a:p>
          <a:p>
            <a:r>
              <a:rPr lang="mk-MK" sz="2400" dirty="0"/>
              <a:t>Бројот на овие пациенти постојано се зголемува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57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1"/>
            <a:ext cx="969011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Целна група</a:t>
            </a:r>
            <a:r>
              <a:rPr lang="en-US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Лекари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1447800"/>
            <a:ext cx="8593122" cy="5334000"/>
          </a:xfrm>
        </p:spPr>
        <p:txBody>
          <a:bodyPr>
            <a:normAutofit/>
          </a:bodyPr>
          <a:lstStyle/>
          <a:p>
            <a:r>
              <a:rPr lang="en-US" dirty="0"/>
              <a:t>  </a:t>
            </a:r>
            <a:r>
              <a:rPr lang="mk-MK" dirty="0"/>
              <a:t>4 главни теми кои влијаат на односот на лекарите кон       имплементација на нова технологија или апликација</a:t>
            </a:r>
          </a:p>
          <a:p>
            <a:pPr marL="819096" lvl="1" indent="-514350">
              <a:buFont typeface="+mj-lt"/>
              <a:buAutoNum type="arabicPeriod"/>
            </a:pPr>
            <a:r>
              <a:rPr lang="mk-MK" dirty="0"/>
              <a:t>Значајни и квалитетни подобрувања</a:t>
            </a:r>
            <a:endParaRPr lang="en-US" dirty="0"/>
          </a:p>
          <a:p>
            <a:pPr marL="819096" lvl="1" indent="-514350">
              <a:buFont typeface="+mj-lt"/>
              <a:buAutoNum type="arabicPeriod"/>
            </a:pPr>
            <a:r>
              <a:rPr lang="mk-MK" dirty="0"/>
              <a:t>Поделба на одговорноста</a:t>
            </a:r>
            <a:endParaRPr lang="en-US" dirty="0"/>
          </a:p>
          <a:p>
            <a:pPr marL="819096" lvl="1" indent="-514350">
              <a:buFont typeface="+mj-lt"/>
              <a:buAutoNum type="arabicPeriod"/>
            </a:pPr>
            <a:r>
              <a:rPr lang="mk-MK" dirty="0"/>
              <a:t>Неадекватна имплементација</a:t>
            </a:r>
            <a:endParaRPr lang="en-US" dirty="0"/>
          </a:p>
          <a:p>
            <a:pPr marL="819096" lvl="1" indent="-514350">
              <a:buFont typeface="+mj-lt"/>
              <a:buAutoNum type="arabicPeriod"/>
            </a:pPr>
            <a:r>
              <a:rPr lang="mk-MK" dirty="0"/>
              <a:t>Софтверски проблеми и човечкиот фактор</a:t>
            </a:r>
            <a:endParaRPr lang="en-US" dirty="0"/>
          </a:p>
          <a:p>
            <a:pPr marL="373408" indent="-342900"/>
            <a:r>
              <a:rPr lang="mk-MK" dirty="0"/>
              <a:t>Имаат релативно лошо искуство со медицински софтвер кој не бил имплементиран до крај и бил тежок за користење</a:t>
            </a:r>
          </a:p>
          <a:p>
            <a:pPr marL="373408" indent="-342900"/>
            <a:r>
              <a:rPr lang="mk-MK" dirty="0"/>
              <a:t>Имаат разбирање и се отворени кон тоа да се имплементираат нови знаења и нови технологии</a:t>
            </a:r>
          </a:p>
          <a:p>
            <a:pPr marL="373408" indent="-342900"/>
            <a:r>
              <a:rPr lang="mk-MK" dirty="0"/>
              <a:t>Сакаат да сносат одговорност само за третманот кои тие самите го извршиле</a:t>
            </a:r>
          </a:p>
          <a:p>
            <a:pPr marL="373408" indent="-342900"/>
            <a:endParaRPr lang="mk-MK" dirty="0"/>
          </a:p>
          <a:p>
            <a:pPr marL="373408" indent="-342900"/>
            <a:endParaRPr lang="mk-MK" dirty="0"/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4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1"/>
            <a:ext cx="969011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План за напредок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1447800"/>
            <a:ext cx="8593122" cy="5410200"/>
          </a:xfrm>
        </p:spPr>
        <p:txBody>
          <a:bodyPr>
            <a:normAutofit/>
          </a:bodyPr>
          <a:lstStyle/>
          <a:p>
            <a:r>
              <a:rPr lang="mk-MK" sz="2400" dirty="0"/>
              <a:t>Еден вид на мерило за обезбедување на квалитетна нега за пациентот</a:t>
            </a:r>
          </a:p>
          <a:p>
            <a:r>
              <a:rPr lang="mk-MK" dirty="0"/>
              <a:t>Генерички преглед на релевантните чекори од процесот за оздравување</a:t>
            </a:r>
          </a:p>
          <a:p>
            <a:r>
              <a:rPr lang="mk-MK" dirty="0"/>
              <a:t>Секој план за напредок треба да ги содржи следните информации</a:t>
            </a:r>
            <a:r>
              <a:rPr lang="en-US" dirty="0"/>
              <a:t>:</a:t>
            </a:r>
          </a:p>
          <a:p>
            <a:pPr lvl="1"/>
            <a:r>
              <a:rPr lang="mk-MK" dirty="0"/>
              <a:t>Целите на пациентот</a:t>
            </a:r>
          </a:p>
          <a:p>
            <a:pPr lvl="1"/>
            <a:r>
              <a:rPr lang="mk-MK" dirty="0"/>
              <a:t>Третман</a:t>
            </a:r>
          </a:p>
          <a:p>
            <a:pPr lvl="1"/>
            <a:r>
              <a:rPr lang="mk-MK" dirty="0"/>
              <a:t>Информации за рехабилитација и едукација на пациентот</a:t>
            </a:r>
          </a:p>
          <a:p>
            <a:pPr lvl="1"/>
            <a:r>
              <a:rPr lang="mk-MK" dirty="0"/>
              <a:t>Инструкции и информативни видеа</a:t>
            </a:r>
          </a:p>
          <a:p>
            <a:pPr lvl="1"/>
            <a:r>
              <a:rPr lang="mk-MK" dirty="0"/>
              <a:t>Мерења и тестирања</a:t>
            </a:r>
          </a:p>
          <a:p>
            <a:pPr lvl="1"/>
            <a:r>
              <a:rPr lang="mk-MK" dirty="0"/>
              <a:t>Информации за комуникација и инволвираност</a:t>
            </a:r>
            <a:endParaRPr lang="en-US" dirty="0"/>
          </a:p>
          <a:p>
            <a:pPr lvl="1"/>
            <a:r>
              <a:rPr lang="mk-MK" dirty="0"/>
              <a:t>Распоред на термини</a:t>
            </a:r>
            <a:endParaRPr lang="en-US" dirty="0"/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71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1"/>
            <a:ext cx="969011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Креирање на план за напредок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26C3B1-4F32-4E8B-8A81-9EE6A2056A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948083"/>
              </p:ext>
            </p:extLst>
          </p:nvPr>
        </p:nvGraphicFramePr>
        <p:xfrm>
          <a:off x="812929" y="1447800"/>
          <a:ext cx="9490349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594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1"/>
            <a:ext cx="1018196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ИТ решение за приказ на план за напредок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1447800"/>
            <a:ext cx="8593122" cy="5334000"/>
          </a:xfrm>
        </p:spPr>
        <p:txBody>
          <a:bodyPr/>
          <a:lstStyle/>
          <a:p>
            <a:r>
              <a:rPr lang="mk-MK" dirty="0"/>
              <a:t>Мора да биде лесно за употреба</a:t>
            </a:r>
          </a:p>
          <a:p>
            <a:r>
              <a:rPr lang="mk-MK" dirty="0"/>
              <a:t>Мора да биде во можност да прикаже било каков план за напредок, односно сите можни графици и податоци</a:t>
            </a:r>
          </a:p>
          <a:p>
            <a:r>
              <a:rPr lang="mk-MK" dirty="0"/>
              <a:t>Процесот на развивање на апликација треба да содржи 3 главни процеси, кои се меѓусебно зависни и кои се преклопуваат</a:t>
            </a:r>
            <a:r>
              <a:rPr lang="ru-RU" dirty="0"/>
              <a:t>:</a:t>
            </a:r>
          </a:p>
          <a:p>
            <a:pPr marL="835086" lvl="1" indent="-457200">
              <a:buFont typeface="+mj-lt"/>
              <a:buAutoNum type="arabicPeriod"/>
            </a:pPr>
            <a:r>
              <a:rPr lang="mk-MK" dirty="0"/>
              <a:t>Прибирање на желбите и побарувањата на медицинските работници и на пациентите за содржината на информациите и дизајнот и подготовка на прототип</a:t>
            </a:r>
            <a:endParaRPr lang="en-US" dirty="0"/>
          </a:p>
          <a:p>
            <a:pPr marL="835086" lvl="1" indent="-457200">
              <a:buFont typeface="+mj-lt"/>
              <a:buAutoNum type="arabicPeriod"/>
            </a:pPr>
            <a:r>
              <a:rPr lang="mk-MK" dirty="0"/>
              <a:t>Овозможување на системска поддршка и искористување на веќе постоечки информации</a:t>
            </a:r>
            <a:endParaRPr lang="en-US" dirty="0"/>
          </a:p>
          <a:p>
            <a:pPr marL="835086" lvl="1" indent="-457200">
              <a:buFont typeface="+mj-lt"/>
              <a:buAutoNum type="arabicPeriod"/>
            </a:pPr>
            <a:r>
              <a:rPr lang="mk-MK" dirty="0"/>
              <a:t>Тестирање и пребирање на повратни одговори со корисниците на апликацијата  </a:t>
            </a:r>
          </a:p>
          <a:p>
            <a:pPr marL="530340" indent="-457200"/>
            <a:r>
              <a:rPr lang="mk-MK" dirty="0"/>
              <a:t>Повеќеплатформската апликација, која што е резултатот на ова магистерска работа, требаше да го изработи првиот процес</a:t>
            </a:r>
            <a:endParaRPr lang="en-US" dirty="0"/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52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7DDC26C-337D-4FF1-BC2B-0B61B3B6D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15175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744DE3E-71BB-46FB-B719-E494C88C7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46" y="1"/>
            <a:ext cx="1018196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План за работа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8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1"/>
            <a:ext cx="969011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Интервјуа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Content Placeholder 1">
            <a:extLst>
              <a:ext uri="{FF2B5EF4-FFF2-40B4-BE49-F238E27FC236}">
                <a16:creationId xmlns:a16="http://schemas.microsoft.com/office/drawing/2014/main" id="{23C32A47-F388-4DD8-ADED-ACEB983BE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166" y="1379960"/>
            <a:ext cx="8991600" cy="547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6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1"/>
            <a:ext cx="969011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Интервјуа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1447800"/>
            <a:ext cx="8593122" cy="5334000"/>
          </a:xfrm>
        </p:spPr>
        <p:txBody>
          <a:bodyPr>
            <a:normAutofit lnSpcReduction="10000"/>
          </a:bodyPr>
          <a:lstStyle/>
          <a:p>
            <a:r>
              <a:rPr lang="mk-MK" sz="2200" dirty="0"/>
              <a:t>Пациентите преферираат вежбите и тренинзите да ги прават сами во домашна атмосфера</a:t>
            </a:r>
            <a:endParaRPr lang="en-US" sz="2200" dirty="0"/>
          </a:p>
          <a:p>
            <a:r>
              <a:rPr lang="mk-MK" sz="2200" dirty="0"/>
              <a:t>Пациентите имаат лимитирано познавање на нивната болест</a:t>
            </a:r>
          </a:p>
          <a:p>
            <a:r>
              <a:rPr lang="mk-MK" sz="2200" dirty="0"/>
              <a:t>Пациентите не се сигурни како и кога да ги користат препишаните медикаменти</a:t>
            </a:r>
            <a:endParaRPr lang="en-US" sz="2200" dirty="0"/>
          </a:p>
          <a:p>
            <a:r>
              <a:rPr lang="mk-MK" sz="2200" dirty="0"/>
              <a:t>Пациентите се мотивирани да користат апликација за да ја подобрат својата здравствена ситуација</a:t>
            </a:r>
            <a:endParaRPr lang="en-US" sz="2200" dirty="0"/>
          </a:p>
          <a:p>
            <a:r>
              <a:rPr lang="mk-MK" sz="2200" dirty="0"/>
              <a:t>Пациентите сакаат да видат како другите пациенти се справуваат со нивната болест и да слушнат нивни лични совети</a:t>
            </a:r>
            <a:endParaRPr lang="en-US" sz="2200" dirty="0"/>
          </a:p>
          <a:p>
            <a:r>
              <a:rPr lang="mk-MK" sz="2200" dirty="0"/>
              <a:t>Пациентите и лекарите се спремни да учествуваат во посебен тренинг за користење на апликацијата доколку е потребно</a:t>
            </a:r>
            <a:endParaRPr lang="en-US" sz="2200" dirty="0"/>
          </a:p>
          <a:p>
            <a:endParaRPr lang="en-US" dirty="0"/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16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1"/>
            <a:ext cx="969011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Цели на магистерскиот труд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1447800"/>
            <a:ext cx="8593122" cy="4351337"/>
          </a:xfrm>
        </p:spPr>
        <p:txBody>
          <a:bodyPr/>
          <a:lstStyle/>
          <a:p>
            <a:r>
              <a:rPr lang="mk-MK" sz="2200" dirty="0"/>
              <a:t>Истражување за дигитални досиеја</a:t>
            </a:r>
          </a:p>
          <a:p>
            <a:r>
              <a:rPr lang="mk-MK" sz="2200" dirty="0"/>
              <a:t>Креирање на студии на случај од различни земји</a:t>
            </a:r>
          </a:p>
          <a:p>
            <a:r>
              <a:rPr lang="mk-MK" sz="2200" dirty="0"/>
              <a:t>Детално дефинирање на целните група</a:t>
            </a:r>
          </a:p>
          <a:p>
            <a:r>
              <a:rPr lang="mk-MK" sz="2200" dirty="0"/>
              <a:t>Креирање на повеќе-платформска медицинска апликација за луѓе болни од хронични опструктивни белодробни заболувања и дијабетес</a:t>
            </a:r>
            <a:endParaRPr lang="en-US" sz="2200" dirty="0"/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29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1"/>
            <a:ext cx="9690116" cy="1066800"/>
          </a:xfrm>
        </p:spPr>
        <p:txBody>
          <a:bodyPr>
            <a:normAutofit/>
          </a:bodyPr>
          <a:lstStyle/>
          <a:p>
            <a:r>
              <a:rPr lang="en-US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нализа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1447800"/>
            <a:ext cx="8593122" cy="5257800"/>
          </a:xfrm>
        </p:spPr>
        <p:txBody>
          <a:bodyPr>
            <a:normAutofit fontScale="92500"/>
          </a:bodyPr>
          <a:lstStyle/>
          <a:p>
            <a:r>
              <a:rPr lang="mk-MK" sz="2400" dirty="0"/>
              <a:t>Голем недостиг на најважните информации кои се значајни за пациентите или пак истите не се лесно достапни</a:t>
            </a:r>
          </a:p>
          <a:p>
            <a:r>
              <a:rPr lang="mk-MK" sz="2400" dirty="0"/>
              <a:t>Бидејќи физичка состојба на пациентите не е многу добра</a:t>
            </a:r>
            <a:r>
              <a:rPr lang="ru-RU" sz="2400" dirty="0"/>
              <a:t>,</a:t>
            </a:r>
            <a:r>
              <a:rPr lang="mk-MK" sz="2400" dirty="0"/>
              <a:t> тие тешко се движат низ здравствениот систем</a:t>
            </a:r>
          </a:p>
          <a:p>
            <a:r>
              <a:rPr lang="mk-MK" sz="2400" dirty="0"/>
              <a:t>Пациенти не добиваат насоки и совети во текот на терапијата</a:t>
            </a:r>
          </a:p>
          <a:p>
            <a:r>
              <a:rPr lang="mk-MK" sz="2400" dirty="0"/>
              <a:t>Пациенти рекоа дека сакаат и/или имаат желба да бидат повеќе вклучени во нивното лекување и нивната грижа</a:t>
            </a:r>
            <a:endParaRPr lang="en-US" sz="2400" dirty="0"/>
          </a:p>
          <a:p>
            <a:r>
              <a:rPr lang="mk-MK" sz="2400" dirty="0"/>
              <a:t>Лекарите се скептични дека со дигитализирање на уште еден процес нивната работа ќе стане полесна</a:t>
            </a:r>
          </a:p>
          <a:p>
            <a:r>
              <a:rPr lang="mk-MK" sz="2400" dirty="0"/>
              <a:t>Двете целни групи сакаат да бидат инволвирани во процесот на развивање</a:t>
            </a:r>
            <a:endParaRPr lang="en-US" sz="2400" dirty="0"/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65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052F71F-DDB1-4B21-919B-C18D151F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46" y="1"/>
            <a:ext cx="1018196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Планауфх98уи њз на план за напредок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00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1"/>
            <a:ext cx="969011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Контекст и мотивација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1447800"/>
            <a:ext cx="8593122" cy="4351337"/>
          </a:xfrm>
        </p:spPr>
        <p:txBody>
          <a:bodyPr/>
          <a:lstStyle/>
          <a:p>
            <a:r>
              <a:rPr lang="mk-MK" sz="2200" dirty="0">
                <a:ea typeface="Roboto" panose="02000000000000000000" pitchFamily="2" charset="0"/>
              </a:rPr>
              <a:t>Здравството генерира огромни количини на информации</a:t>
            </a:r>
            <a:endParaRPr lang="mk-MK" sz="2200" dirty="0"/>
          </a:p>
          <a:p>
            <a:r>
              <a:rPr lang="mk-MK" sz="2200" dirty="0"/>
              <a:t>Процесите се одвиваат рачно</a:t>
            </a:r>
          </a:p>
          <a:p>
            <a:r>
              <a:rPr lang="mk-MK" sz="2200" dirty="0"/>
              <a:t>Неефикасност на здраствениот систем</a:t>
            </a:r>
          </a:p>
          <a:p>
            <a:r>
              <a:rPr lang="mk-MK" sz="2200" dirty="0"/>
              <a:t>Намалување на трошоци</a:t>
            </a:r>
          </a:p>
          <a:p>
            <a:r>
              <a:rPr lang="mk-MK" sz="2200" dirty="0"/>
              <a:t>Намалување на обврските на лекарите</a:t>
            </a:r>
            <a:endParaRPr lang="en-US" sz="2200" dirty="0"/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76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1"/>
            <a:ext cx="969011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Опис на предизвиците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1447800"/>
            <a:ext cx="8593122" cy="4351337"/>
          </a:xfrm>
        </p:spPr>
        <p:txBody>
          <a:bodyPr/>
          <a:lstStyle/>
          <a:p>
            <a:r>
              <a:rPr lang="mk-MK" sz="2200" dirty="0">
                <a:latin typeface="+mj-lt"/>
                <a:ea typeface="Roboto" panose="02000000000000000000" pitchFamily="2" charset="0"/>
              </a:rPr>
              <a:t>Специфичноста на целните групи</a:t>
            </a:r>
          </a:p>
          <a:p>
            <a:r>
              <a:rPr lang="mk-MK" sz="2200" dirty="0">
                <a:latin typeface="+mj-lt"/>
                <a:ea typeface="Roboto" panose="02000000000000000000" pitchFamily="2" charset="0"/>
              </a:rPr>
              <a:t>Комплексноста на работните дејствиа на лекарите</a:t>
            </a:r>
          </a:p>
          <a:p>
            <a:r>
              <a:rPr lang="mk-MK" sz="2200" dirty="0">
                <a:latin typeface="+mj-lt"/>
                <a:ea typeface="Roboto" panose="02000000000000000000" pitchFamily="2" charset="0"/>
              </a:rPr>
              <a:t>Нецентрализирани и недостапни </a:t>
            </a:r>
            <a:r>
              <a:rPr lang="mk-MK" sz="2200" dirty="0">
                <a:ea typeface="Roboto" panose="02000000000000000000" pitchFamily="2" charset="0"/>
              </a:rPr>
              <a:t>здравствени информации на пациентите</a:t>
            </a:r>
            <a:r>
              <a:rPr lang="mk-MK" sz="2200" dirty="0">
                <a:latin typeface="+mj-lt"/>
                <a:ea typeface="Roboto" panose="02000000000000000000" pitchFamily="2" charset="0"/>
              </a:rPr>
              <a:t> </a:t>
            </a:r>
          </a:p>
          <a:p>
            <a:r>
              <a:rPr lang="mk-MK" sz="2200" dirty="0">
                <a:ea typeface="Open Sans" panose="020B0606030504020204" pitchFamily="34" charset="0"/>
                <a:cs typeface="Open Sans" panose="020B0606030504020204" pitchFamily="34" charset="0"/>
              </a:rPr>
              <a:t>Широкоприфатлива, повеќе-платформска апликација</a:t>
            </a:r>
            <a:endParaRPr lang="en-US" sz="2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81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1"/>
            <a:ext cx="969011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Придонес на магистерскиот труд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1447800"/>
            <a:ext cx="8593122" cy="4351337"/>
          </a:xfrm>
        </p:spPr>
        <p:txBody>
          <a:bodyPr/>
          <a:lstStyle/>
          <a:p>
            <a:r>
              <a:rPr lang="mk-MK" sz="2200" dirty="0">
                <a:ea typeface="Roboto" panose="02000000000000000000" pitchFamily="2" charset="0"/>
              </a:rPr>
              <a:t>Олеснување на секојдневието на пациентите и лекарите</a:t>
            </a:r>
          </a:p>
          <a:p>
            <a:r>
              <a:rPr lang="mk-MK" sz="2200" dirty="0">
                <a:ea typeface="Roboto" panose="02000000000000000000" pitchFamily="2" charset="0"/>
              </a:rPr>
              <a:t>Лесен пристап до проверени информации за болеста</a:t>
            </a:r>
          </a:p>
          <a:p>
            <a:r>
              <a:rPr lang="mk-MK" sz="2200" dirty="0">
                <a:ea typeface="Roboto" panose="02000000000000000000" pitchFamily="2" charset="0"/>
              </a:rPr>
              <a:t>Централизирање на податоците за пациентите</a:t>
            </a:r>
          </a:p>
          <a:p>
            <a:r>
              <a:rPr lang="mk-MK" sz="2200" dirty="0">
                <a:ea typeface="Roboto" panose="02000000000000000000" pitchFamily="2" charset="0"/>
              </a:rPr>
              <a:t>Превземање на грижата за себе од страна на пациентите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69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1"/>
            <a:ext cx="969011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Релевантни истражувања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1447800"/>
            <a:ext cx="8593122" cy="4351337"/>
          </a:xfrm>
        </p:spPr>
        <p:txBody>
          <a:bodyPr/>
          <a:lstStyle/>
          <a:p>
            <a:r>
              <a:rPr lang="mk-MK" sz="2200" dirty="0"/>
              <a:t>Историски развиток на дигиталните досиеја</a:t>
            </a:r>
          </a:p>
          <a:p>
            <a:r>
              <a:rPr lang="mk-MK" sz="2200" dirty="0"/>
              <a:t>Истражувања поврзани со дигитални досиеја</a:t>
            </a:r>
          </a:p>
          <a:p>
            <a:r>
              <a:rPr lang="mk-MK" sz="2200" dirty="0"/>
              <a:t>Кориснички ориентиран дизајн</a:t>
            </a:r>
          </a:p>
          <a:p>
            <a:r>
              <a:rPr lang="mk-MK" sz="2200" dirty="0"/>
              <a:t>Студија на случај</a:t>
            </a:r>
            <a:r>
              <a:rPr lang="en-US" sz="2200" dirty="0"/>
              <a:t>:</a:t>
            </a:r>
            <a:r>
              <a:rPr lang="mk-MK" sz="2200" dirty="0"/>
              <a:t> Македонија</a:t>
            </a:r>
          </a:p>
          <a:p>
            <a:r>
              <a:rPr lang="mk-MK" sz="2200" dirty="0"/>
              <a:t>Студија на случај</a:t>
            </a:r>
            <a:r>
              <a:rPr lang="en-US" sz="2200" dirty="0"/>
              <a:t>: </a:t>
            </a:r>
            <a:r>
              <a:rPr lang="mk-MK" sz="2200" dirty="0"/>
              <a:t>САД</a:t>
            </a:r>
          </a:p>
          <a:p>
            <a:r>
              <a:rPr lang="mk-MK" sz="2200" dirty="0"/>
              <a:t>Студија на случај</a:t>
            </a:r>
            <a:r>
              <a:rPr lang="en-US" sz="2200" dirty="0"/>
              <a:t>: </a:t>
            </a:r>
            <a:r>
              <a:rPr lang="mk-MK" sz="2200" dirty="0"/>
              <a:t>Данска</a:t>
            </a:r>
          </a:p>
          <a:p>
            <a:r>
              <a:rPr lang="mk-MK" sz="2200" dirty="0"/>
              <a:t>Студија на случај</a:t>
            </a:r>
            <a:r>
              <a:rPr lang="en-US" sz="2200" dirty="0"/>
              <a:t>: </a:t>
            </a:r>
            <a:r>
              <a:rPr lang="mk-MK" sz="2200" dirty="0"/>
              <a:t>Кориснички ориентиран дизајн</a:t>
            </a:r>
            <a:endParaRPr lang="en-US" sz="2200" dirty="0"/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56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1"/>
            <a:ext cx="1056296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Истражувања поврзани со дигитални досиеја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1447800"/>
            <a:ext cx="9753600" cy="5029200"/>
          </a:xfrm>
        </p:spPr>
        <p:txBody>
          <a:bodyPr/>
          <a:lstStyle/>
          <a:p>
            <a:r>
              <a:rPr lang="mk-MK" sz="2100" dirty="0"/>
              <a:t>Голема предност на дигитални над хартиени досиеја</a:t>
            </a:r>
          </a:p>
          <a:p>
            <a:r>
              <a:rPr lang="mk-MK" sz="2100" dirty="0"/>
              <a:t>Намалување на грешките и трошоците</a:t>
            </a:r>
          </a:p>
          <a:p>
            <a:r>
              <a:rPr lang="mk-MK" sz="2100" dirty="0"/>
              <a:t>Зголемување на квалитетот на грижа</a:t>
            </a:r>
          </a:p>
          <a:p>
            <a:r>
              <a:rPr lang="mk-MK" sz="2100" dirty="0"/>
              <a:t>Зголемена потреба од ИТ решенија за зачувување и прегледување на клинички податоци</a:t>
            </a:r>
          </a:p>
          <a:p>
            <a:endParaRPr lang="en-US" sz="2100" dirty="0"/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46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046" y="1"/>
            <a:ext cx="969011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Кориснички ориентиран дизајн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2" y="3505200"/>
            <a:ext cx="8593122" cy="4351337"/>
          </a:xfrm>
        </p:spPr>
        <p:txBody>
          <a:bodyPr/>
          <a:lstStyle/>
          <a:p>
            <a:r>
              <a:rPr lang="mk-MK" sz="2200" b="1" dirty="0"/>
              <a:t>План</a:t>
            </a:r>
            <a:r>
              <a:rPr lang="en-US" sz="2200" b="1" dirty="0"/>
              <a:t> </a:t>
            </a:r>
            <a:r>
              <a:rPr lang="en-US" sz="2200" dirty="0"/>
              <a:t>– </a:t>
            </a:r>
            <a:r>
              <a:rPr lang="mk-MK" sz="2200" dirty="0"/>
              <a:t>Дефинирање на корисничките побарувања</a:t>
            </a:r>
          </a:p>
          <a:p>
            <a:r>
              <a:rPr lang="mk-MK" sz="2200" b="1" dirty="0"/>
              <a:t>Дизајн </a:t>
            </a:r>
            <a:r>
              <a:rPr lang="mk-MK" sz="2200" dirty="0"/>
              <a:t>– Дизајнирање на архитектурата и на навигацијата</a:t>
            </a:r>
          </a:p>
          <a:p>
            <a:r>
              <a:rPr lang="mk-MK" sz="2200" b="1" dirty="0"/>
              <a:t>Прототип </a:t>
            </a:r>
            <a:r>
              <a:rPr lang="mk-MK" sz="2200" dirty="0"/>
              <a:t>– Развивање и тестирање на проторипи</a:t>
            </a:r>
          </a:p>
          <a:p>
            <a:r>
              <a:rPr lang="mk-MK" sz="2200" b="1" dirty="0"/>
              <a:t>Преглед </a:t>
            </a:r>
            <a:r>
              <a:rPr lang="mk-MK" sz="2200" dirty="0"/>
              <a:t>– Преглед на дизајните со корисниците</a:t>
            </a:r>
            <a:endParaRPr lang="en-US" sz="2200" b="1" dirty="0"/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54B6CF-90A7-433C-B212-7CBD0E150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454215"/>
            <a:ext cx="60483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6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682F982-70DE-4D08-8EE6-B58F0AB4C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788" y="0"/>
            <a:ext cx="11410438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041AD42-7A3C-4019-AB3C-B1498F8E4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46" y="1"/>
            <a:ext cx="9690116" cy="1066800"/>
          </a:xfrm>
        </p:spPr>
        <p:txBody>
          <a:bodyPr>
            <a:normAutofit/>
          </a:bodyPr>
          <a:lstStyle/>
          <a:p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Студија на случај</a:t>
            </a:r>
            <a:r>
              <a:rPr lang="en-US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mk-MK" sz="3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Македонија</a:t>
            </a:r>
            <a:endParaRPr lang="en-US" sz="3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4DF3B6-FE10-437A-AE05-13E4BFC14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2" y="1447800"/>
            <a:ext cx="8593122" cy="4351337"/>
          </a:xfrm>
        </p:spPr>
        <p:txBody>
          <a:bodyPr>
            <a:normAutofit/>
          </a:bodyPr>
          <a:lstStyle/>
          <a:p>
            <a:r>
              <a:rPr lang="mk-MK" sz="2200" dirty="0">
                <a:solidFill>
                  <a:schemeClr val="tx1"/>
                </a:solidFill>
              </a:rPr>
              <a:t>Неуспешен обид за имплементација на дигитални досиеја поради лоша организација и лошо менаџирање </a:t>
            </a:r>
          </a:p>
          <a:p>
            <a:r>
              <a:rPr lang="mk-MK" sz="2200" dirty="0">
                <a:solidFill>
                  <a:schemeClr val="tx1"/>
                </a:solidFill>
              </a:rPr>
              <a:t>Информатичка неписменост кај здравствените работници</a:t>
            </a:r>
          </a:p>
          <a:p>
            <a:r>
              <a:rPr lang="mk-MK" sz="2200" dirty="0">
                <a:solidFill>
                  <a:schemeClr val="tx1"/>
                </a:solidFill>
              </a:rPr>
              <a:t>Нестандардизиран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mk-MK" sz="2200" dirty="0">
                <a:solidFill>
                  <a:schemeClr val="tx1"/>
                </a:solidFill>
              </a:rPr>
              <a:t>формат на внесување на податоци</a:t>
            </a:r>
          </a:p>
          <a:p>
            <a:r>
              <a:rPr lang="mk-MK" sz="2200" dirty="0">
                <a:solidFill>
                  <a:schemeClr val="tx1"/>
                </a:solidFill>
              </a:rPr>
              <a:t>Единствен делумно успешен модул за дигитализација на здравството беше реализацијата на системот за термини, наречен </a:t>
            </a:r>
            <a:r>
              <a:rPr lang="en-US" sz="2200" dirty="0">
                <a:solidFill>
                  <a:schemeClr val="tx1"/>
                </a:solidFill>
              </a:rPr>
              <a:t>“</a:t>
            </a:r>
            <a:r>
              <a:rPr lang="mk-MK" sz="2200" dirty="0">
                <a:solidFill>
                  <a:schemeClr val="tx1"/>
                </a:solidFill>
              </a:rPr>
              <a:t>Мој Термин</a:t>
            </a:r>
            <a:r>
              <a:rPr lang="en-US" sz="2200" dirty="0">
                <a:solidFill>
                  <a:schemeClr val="tx1"/>
                </a:solidFill>
              </a:rPr>
              <a:t>”</a:t>
            </a:r>
          </a:p>
          <a:p>
            <a:endParaRPr lang="en-US" sz="2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43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Custom 3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AF1F30"/>
      </a:accent1>
      <a:accent2>
        <a:srgbClr val="4C7896"/>
      </a:accent2>
      <a:accent3>
        <a:srgbClr val="98037E"/>
      </a:accent3>
      <a:accent4>
        <a:srgbClr val="68027D"/>
      </a:accent4>
      <a:accent5>
        <a:srgbClr val="095ACA"/>
      </a:accent5>
      <a:accent6>
        <a:srgbClr val="063597"/>
      </a:accent6>
      <a:hlink>
        <a:srgbClr val="17BBFD"/>
      </a:hlink>
      <a:folHlink>
        <a:srgbClr val="4C7896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320</TotalTime>
  <Words>928</Words>
  <Application>Microsoft Office PowerPoint</Application>
  <PresentationFormat>Custom</PresentationFormat>
  <Paragraphs>125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Century Gothic</vt:lpstr>
      <vt:lpstr>Century Schoolbook</vt:lpstr>
      <vt:lpstr>Open Sans</vt:lpstr>
      <vt:lpstr>Roboto</vt:lpstr>
      <vt:lpstr>Wingdings 2</vt:lpstr>
      <vt:lpstr>View</vt:lpstr>
      <vt:lpstr>РЕПУБЛИКА МАКЕДОНИЈА Универзитет “Св. Кирил и Методиј” – Скопје Факултет за информатички науки и компјутерско инженерство</vt:lpstr>
      <vt:lpstr>Цели на магистерскиот труд</vt:lpstr>
      <vt:lpstr>Контекст и мотивација</vt:lpstr>
      <vt:lpstr>Опис на предизвиците</vt:lpstr>
      <vt:lpstr>Придонес на магистерскиот труд</vt:lpstr>
      <vt:lpstr>Релевантни истражувања</vt:lpstr>
      <vt:lpstr>Истражувања поврзани со дигитални досиеја</vt:lpstr>
      <vt:lpstr>Кориснички ориентиран дизајн</vt:lpstr>
      <vt:lpstr>Студија на случај: Македонија</vt:lpstr>
      <vt:lpstr>Студија на случај: Данска</vt:lpstr>
      <vt:lpstr>Студија на случај: САД</vt:lpstr>
      <vt:lpstr>Целна група: Пациенти</vt:lpstr>
      <vt:lpstr>Целна група: Лекари</vt:lpstr>
      <vt:lpstr>План за напредок</vt:lpstr>
      <vt:lpstr>Креирање на план за напредок</vt:lpstr>
      <vt:lpstr>ИТ решение за приказ на план за напредок</vt:lpstr>
      <vt:lpstr>План за работа</vt:lpstr>
      <vt:lpstr>Интервјуа</vt:lpstr>
      <vt:lpstr>Интервјуа</vt:lpstr>
      <vt:lpstr>Aнализа</vt:lpstr>
      <vt:lpstr>Планауфх98уи њз на план за напредок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Alen Dosev</dc:creator>
  <cp:lastModifiedBy>Alen Dosev</cp:lastModifiedBy>
  <cp:revision>24</cp:revision>
  <dcterms:created xsi:type="dcterms:W3CDTF">2018-02-06T10:23:30Z</dcterms:created>
  <dcterms:modified xsi:type="dcterms:W3CDTF">2018-02-06T15:44:06Z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