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6"/>
  </p:notesMasterIdLst>
  <p:handoutMasterIdLst>
    <p:handoutMasterId r:id="rId37"/>
  </p:handoutMasterIdLst>
  <p:sldIdLst>
    <p:sldId id="257" r:id="rId5"/>
    <p:sldId id="289" r:id="rId6"/>
    <p:sldId id="268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87" d="100"/>
          <a:sy n="87" d="100"/>
        </p:scale>
        <p:origin x="485" y="11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1/30/2018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1/30/2018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1/30/2018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1/30/2018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1/30/2018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1/30/2018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3301" y="287337"/>
            <a:ext cx="8077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mk-MK" sz="3300" dirty="0"/>
              <a:t>РЕПУБЛИКА МАКЕДОНИЈА</a:t>
            </a:r>
            <a:r>
              <a:rPr lang="mk-MK" sz="3400" dirty="0"/>
              <a:t/>
            </a:r>
            <a:br>
              <a:rPr lang="mk-MK" sz="3400" dirty="0"/>
            </a:br>
            <a:r>
              <a:rPr lang="mk-MK" sz="2600" dirty="0"/>
              <a:t>Универзитет </a:t>
            </a:r>
            <a:r>
              <a:rPr lang="en-US" sz="2600" dirty="0"/>
              <a:t>“</a:t>
            </a:r>
            <a:r>
              <a:rPr lang="mk-MK" sz="2600" dirty="0"/>
              <a:t>Св. Кирил и Методиј</a:t>
            </a:r>
            <a:r>
              <a:rPr lang="en-US" sz="2600" dirty="0"/>
              <a:t>”</a:t>
            </a:r>
            <a:r>
              <a:rPr lang="mk-MK" sz="2600" dirty="0"/>
              <a:t> – Скопје</a:t>
            </a:r>
            <a:br>
              <a:rPr lang="mk-MK" sz="2600" dirty="0"/>
            </a:br>
            <a:r>
              <a:rPr lang="mk-MK" sz="2600" dirty="0"/>
              <a:t>Факултет за информатички науки и компјутерско инженерство</a:t>
            </a:r>
            <a:endParaRPr lang="en-US" sz="3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438400"/>
            <a:ext cx="9269836" cy="1752600"/>
          </a:xfrm>
        </p:spPr>
        <p:txBody>
          <a:bodyPr>
            <a:noAutofit/>
          </a:bodyPr>
          <a:lstStyle/>
          <a:p>
            <a:pPr algn="ctr"/>
            <a:r>
              <a:rPr lang="en-US" sz="3000" cap="none" dirty="0"/>
              <a:t>K</a:t>
            </a:r>
            <a:r>
              <a:rPr lang="ru-RU" sz="3000" cap="none" dirty="0"/>
              <a:t>ориснички ориентиран дизајн во креирање на повеќе-платформска медицинска апликација </a:t>
            </a:r>
          </a:p>
          <a:p>
            <a:pPr algn="ctr"/>
            <a:r>
              <a:rPr lang="mk-MK" sz="3000" cap="none" dirty="0"/>
              <a:t>– </a:t>
            </a:r>
            <a:r>
              <a:rPr lang="en-US" sz="3000" cap="none" dirty="0"/>
              <a:t>M</a:t>
            </a:r>
            <a:r>
              <a:rPr lang="mk-MK" sz="3000" cap="none" dirty="0"/>
              <a:t>агистерски труд – </a:t>
            </a:r>
            <a:endParaRPr lang="en-US" sz="3000" cap="non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43AB102-017B-4BCC-B117-8DCECD2E0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22" y="219868"/>
            <a:ext cx="1217308" cy="14303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7FFE980-1BC8-404C-942E-7A66AAF0D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21180"/>
            <a:ext cx="1175657" cy="10287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E9AB726-9CCE-41D8-BCE8-F6D87E5AC3A7}"/>
              </a:ext>
            </a:extLst>
          </p:cNvPr>
          <p:cNvSpPr txBox="1"/>
          <p:nvPr/>
        </p:nvSpPr>
        <p:spPr>
          <a:xfrm>
            <a:off x="9980612" y="5040750"/>
            <a:ext cx="182030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mk-MK" sz="2600" dirty="0"/>
              <a:t>Кандидат</a:t>
            </a:r>
            <a:r>
              <a:rPr lang="en-US" sz="2600" dirty="0"/>
              <a:t>:</a:t>
            </a:r>
          </a:p>
          <a:p>
            <a:pPr algn="r"/>
            <a:r>
              <a:rPr lang="mk-MK" sz="2600" dirty="0"/>
              <a:t>Ален Досев</a:t>
            </a:r>
            <a:endParaRPr lang="en-US" sz="2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927900-DB6C-474A-A09F-46A32DE12D55}"/>
              </a:ext>
            </a:extLst>
          </p:cNvPr>
          <p:cNvSpPr txBox="1"/>
          <p:nvPr/>
        </p:nvSpPr>
        <p:spPr>
          <a:xfrm>
            <a:off x="227012" y="4979195"/>
            <a:ext cx="34043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2800" dirty="0"/>
              <a:t>Ментор</a:t>
            </a:r>
            <a:r>
              <a:rPr lang="en-US" sz="2800" dirty="0"/>
              <a:t>:</a:t>
            </a:r>
          </a:p>
          <a:p>
            <a:r>
              <a:rPr lang="mk-MK" sz="2800" dirty="0"/>
              <a:t>Д-р Невена Ацковска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1A64BC-B47E-4A3C-BE2A-74AD08CC65B0}"/>
              </a:ext>
            </a:extLst>
          </p:cNvPr>
          <p:cNvSpPr txBox="1"/>
          <p:nvPr/>
        </p:nvSpPr>
        <p:spPr>
          <a:xfrm>
            <a:off x="4997341" y="6172200"/>
            <a:ext cx="2080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2800" dirty="0"/>
              <a:t>Скопје, 2018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Студија на случај</a:t>
            </a:r>
            <a:r>
              <a:rPr lang="en-US" dirty="0"/>
              <a:t>: </a:t>
            </a:r>
            <a:r>
              <a:rPr lang="mk-MK" dirty="0"/>
              <a:t>Македонија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Министерството за здравство на Македонија имаше еден неуспешен обид за имплементација на дигитални досиеја за пациентите поради лоша организација и лошо менаџирање на проектот</a:t>
            </a:r>
          </a:p>
          <a:p>
            <a:r>
              <a:rPr lang="mk-MK" dirty="0"/>
              <a:t>Информатичка неписменост кај здравствените работници, немањето на унифицирана база на податоци и нестандардизираноста на форматите преку кои се внесуваат податоци за пациентите се дел од причините за неуспешноста на проектите</a:t>
            </a:r>
          </a:p>
          <a:p>
            <a:r>
              <a:rPr lang="mk-MK" dirty="0"/>
              <a:t>Единствен делумно успешен модул за дигитализација на здравството беше реализацијата на системот за термини, наречен </a:t>
            </a:r>
            <a:r>
              <a:rPr lang="en-US" dirty="0"/>
              <a:t>“</a:t>
            </a:r>
            <a:r>
              <a:rPr lang="mk-MK" dirty="0"/>
              <a:t>Мој Термин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352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Студија на случај</a:t>
            </a:r>
            <a:r>
              <a:rPr lang="en-US" dirty="0"/>
              <a:t>: </a:t>
            </a:r>
            <a:r>
              <a:rPr lang="mk-MK" dirty="0"/>
              <a:t>САД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Проблемите од административна природа како што се недостаток на кадар и простор за евиденција резултирале со формирање на нови дисциплини меѓу кои и медицински секретари и библиотекари кои треба да ги извршуваат административните работи</a:t>
            </a:r>
          </a:p>
          <a:p>
            <a:r>
              <a:rPr lang="mk-MK" dirty="0"/>
              <a:t>Повеќето болници во САД се приватни и секоја болница креирала софтвер само за нејзините потреби, стандардизацијата на сите тие софтвери било многу тешко да се постигне</a:t>
            </a:r>
            <a:endParaRPr lang="en-US" dirty="0"/>
          </a:p>
          <a:p>
            <a:r>
              <a:rPr lang="mk-MK" dirty="0"/>
              <a:t>Овој проблем сеуште не е решен и приватните болници во САД сеуште не соработуваат и не споделуваат досиеја меѓусебе.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64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Студија на случај</a:t>
            </a:r>
            <a:r>
              <a:rPr lang="en-US" dirty="0"/>
              <a:t>:</a:t>
            </a:r>
            <a:r>
              <a:rPr lang="mk-MK" dirty="0"/>
              <a:t> Данска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>
            <a:normAutofit fontScale="92500"/>
          </a:bodyPr>
          <a:lstStyle/>
          <a:p>
            <a:r>
              <a:rPr lang="mk-MK" dirty="0"/>
              <a:t>Брзиот напредок на ИТ индустријата демонстрира дека дигиталните досиеја се решение за проблемите кои произлегуваат од користењето на хартиени документи на пациентите</a:t>
            </a:r>
          </a:p>
          <a:p>
            <a:r>
              <a:rPr lang="mk-MK" dirty="0"/>
              <a:t>Искуството покажало дека за едно ИТ решение во медицината да биде успешно треба да бидат исполнети следните услови</a:t>
            </a:r>
            <a:r>
              <a:rPr lang="en-US" dirty="0"/>
              <a:t>:</a:t>
            </a:r>
          </a:p>
          <a:p>
            <a:pPr lvl="1"/>
            <a:r>
              <a:rPr lang="mk-MK" dirty="0"/>
              <a:t>рана инволвираност на медицинските работници</a:t>
            </a:r>
            <a:endParaRPr lang="en-US" dirty="0"/>
          </a:p>
          <a:p>
            <a:pPr lvl="1"/>
            <a:r>
              <a:rPr lang="mk-MK" dirty="0"/>
              <a:t>заедничко носење на одлуките</a:t>
            </a:r>
            <a:endParaRPr lang="en-US" dirty="0"/>
          </a:p>
          <a:p>
            <a:pPr lvl="1"/>
            <a:r>
              <a:rPr lang="mk-MK" dirty="0"/>
              <a:t>прифаќање на решението од страна на лекарите</a:t>
            </a:r>
          </a:p>
          <a:p>
            <a:pPr lvl="1"/>
            <a:r>
              <a:rPr lang="mk-MK" dirty="0"/>
              <a:t>подолг процес на планирање</a:t>
            </a:r>
          </a:p>
          <a:p>
            <a:r>
              <a:rPr lang="mk-MK" dirty="0"/>
              <a:t>Лекарите мора да имаат значајна улога во фазите на планирање, развивање и имплементација на дигиталните решенија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0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381000"/>
            <a:ext cx="10360501" cy="715963"/>
          </a:xfrm>
        </p:spPr>
        <p:txBody>
          <a:bodyPr>
            <a:normAutofit fontScale="90000"/>
          </a:bodyPr>
          <a:lstStyle/>
          <a:p>
            <a:r>
              <a:rPr lang="ru-RU" dirty="0"/>
              <a:t>Студија на случај: Кориснички ориентиран дизајн во апликација за самоуправување кај дијабетичари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Дијабетесот кој е една од најраширените хронични заболувања бара константна нега и самоуправување</a:t>
            </a:r>
          </a:p>
          <a:p>
            <a:r>
              <a:rPr lang="mk-MK" dirty="0"/>
              <a:t>Квалитетни интервјуа кои биле извршени во раните фази на дизајнот допринеле за успехот на </a:t>
            </a:r>
            <a:r>
              <a:rPr lang="en-US" dirty="0" err="1"/>
              <a:t>mHealth</a:t>
            </a:r>
            <a:r>
              <a:rPr lang="mk-MK" dirty="0"/>
              <a:t> апликацијата</a:t>
            </a:r>
          </a:p>
          <a:p>
            <a:r>
              <a:rPr lang="mk-MK" dirty="0"/>
              <a:t>Кога корисниците се вклучени низ целиот процес на дизајн и развивање, голем број на клучни кориснички и системски побарувања можат да бидат идентификувани, кои во поинаков дизајн процес не би биле забележани</a:t>
            </a:r>
          </a:p>
          <a:p>
            <a:r>
              <a:rPr lang="mk-MK" dirty="0"/>
              <a:t>Придобивките од кориснички ориентираниот дизајн принцип се препознаени од страна на здравствените системи во последните неколку години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93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Целни групи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Пациенти	</a:t>
            </a:r>
          </a:p>
          <a:p>
            <a:r>
              <a:rPr lang="mk-MK" dirty="0"/>
              <a:t>Лекари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58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Пациенти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Болните од хронични опструктивни белодробни заболувања и од дијабетес</a:t>
            </a:r>
          </a:p>
          <a:p>
            <a:r>
              <a:rPr lang="mk-MK" dirty="0"/>
              <a:t>Постари и/или изнемоштени лица</a:t>
            </a:r>
          </a:p>
          <a:p>
            <a:r>
              <a:rPr lang="mk-MK" dirty="0"/>
              <a:t>Потешко се справуваат со новата технологијата и не се во тек со најновите технолошки иновации</a:t>
            </a:r>
          </a:p>
          <a:p>
            <a:r>
              <a:rPr lang="mk-MK" dirty="0"/>
              <a:t>Тешко навигираат низ здравствениот систем</a:t>
            </a:r>
          </a:p>
          <a:p>
            <a:r>
              <a:rPr lang="mk-MK" dirty="0"/>
              <a:t>Многу од нив не ги добиваат неопходните насоки и совети во текот на нивната рехабилитација</a:t>
            </a:r>
          </a:p>
          <a:p>
            <a:r>
              <a:rPr lang="mk-MK" dirty="0"/>
              <a:t>На домашно лекување со често посетување на болница</a:t>
            </a:r>
          </a:p>
          <a:p>
            <a:r>
              <a:rPr lang="mk-MK" dirty="0"/>
              <a:t>Бројот на овие пациенти постојано се зголемува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1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Пациенти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Здравствениот систем троши два пати повеќе ресурси за пациентите болни од хронични опструктивни белодробни заболувања и од дијабетес, отколку за било која друга група на пациенти</a:t>
            </a:r>
          </a:p>
          <a:p>
            <a:r>
              <a:rPr lang="mk-MK" dirty="0"/>
              <a:t>Квалитетот на живот кај овие пациенти е на многу ниско ниво</a:t>
            </a:r>
            <a:endParaRPr lang="en-US" dirty="0"/>
          </a:p>
          <a:p>
            <a:r>
              <a:rPr lang="mk-MK" dirty="0"/>
              <a:t>Мора секојдневно да прават вежби со кои ќе го олеснат нивното дишење</a:t>
            </a:r>
          </a:p>
          <a:p>
            <a:r>
              <a:rPr lang="mk-MK" dirty="0"/>
              <a:t>Овие болести се неизлечиви, па така пациентите мора да се подготват за живот со хронична болест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17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Лекари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>
            <a:normAutofit lnSpcReduction="10000"/>
          </a:bodyPr>
          <a:lstStyle/>
          <a:p>
            <a:r>
              <a:rPr lang="mk-MK" dirty="0"/>
              <a:t>Имаат разбирање и се отворени кон тоа да се имплементираат нови знаења и нови технологии во секојдневната грижа за нивните пациенти за да се осигура оптимален третман</a:t>
            </a:r>
          </a:p>
          <a:p>
            <a:r>
              <a:rPr lang="mk-MK" dirty="0"/>
              <a:t>Идентификувани се 4 главни теми кои блијаат на односот на лекарите кон имплементација на нова технологија или апликација</a:t>
            </a:r>
          </a:p>
          <a:p>
            <a:pPr marL="819096" lvl="1" indent="-514350">
              <a:buFont typeface="+mj-lt"/>
              <a:buAutoNum type="arabicPeriod"/>
            </a:pPr>
            <a:r>
              <a:rPr lang="mk-MK" dirty="0"/>
              <a:t>Значајни и квалитетни подобрувања</a:t>
            </a:r>
            <a:endParaRPr lang="en-US" dirty="0"/>
          </a:p>
          <a:p>
            <a:pPr marL="819096" lvl="1" indent="-514350">
              <a:buFont typeface="+mj-lt"/>
              <a:buAutoNum type="arabicPeriod"/>
            </a:pPr>
            <a:r>
              <a:rPr lang="mk-MK" dirty="0"/>
              <a:t>Поделба на одговорноста</a:t>
            </a:r>
            <a:endParaRPr lang="en-US" dirty="0"/>
          </a:p>
          <a:p>
            <a:pPr marL="819096" lvl="1" indent="-514350">
              <a:buFont typeface="+mj-lt"/>
              <a:buAutoNum type="arabicPeriod"/>
            </a:pPr>
            <a:r>
              <a:rPr lang="mk-MK" dirty="0"/>
              <a:t>Неадекватна имплементација</a:t>
            </a:r>
            <a:endParaRPr lang="en-US" dirty="0"/>
          </a:p>
          <a:p>
            <a:pPr marL="819096" lvl="1" indent="-514350">
              <a:buFont typeface="+mj-lt"/>
              <a:buAutoNum type="arabicPeriod"/>
            </a:pPr>
            <a:r>
              <a:rPr lang="mk-MK" dirty="0"/>
              <a:t>Софтверски проблеми и човечкиот фактор</a:t>
            </a:r>
          </a:p>
          <a:p>
            <a:r>
              <a:rPr lang="mk-MK" dirty="0"/>
              <a:t>Сакаат новитетите кои се носат во медицината да бидат значајни и директно да го подобруваат квалитетот на нивната работа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2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Лекари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Сакаат да сносат одговорност само за третманот кои тие самите го извршиле</a:t>
            </a:r>
          </a:p>
          <a:p>
            <a:r>
              <a:rPr lang="mk-MK" dirty="0"/>
              <a:t>Ажурирањето на податоците треба да биде извршувано често и целосно</a:t>
            </a:r>
          </a:p>
          <a:p>
            <a:r>
              <a:rPr lang="mk-MK" dirty="0"/>
              <a:t>Во голем број на случаеви, софтверот кој бил имплементиран, не бил целосен и немал дефиниран терк на работа, односно лекарите не знаеле како да го користат</a:t>
            </a:r>
          </a:p>
          <a:p>
            <a:r>
              <a:rPr lang="mk-MK" dirty="0"/>
              <a:t>Ова предизвикува еден вид на отпор и фрустрација кај лекарите да го користат новиот софтвер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План за напредок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>
            <a:normAutofit lnSpcReduction="10000"/>
          </a:bodyPr>
          <a:lstStyle/>
          <a:p>
            <a:r>
              <a:rPr lang="mk-MK" dirty="0"/>
              <a:t>За секој нов пациент кој е дијагностициран со хронични опструктивни белодробни заболувања и дијабетес, лекарот креира план за напредок</a:t>
            </a:r>
          </a:p>
          <a:p>
            <a:r>
              <a:rPr lang="mk-MK" dirty="0"/>
              <a:t>Еден вид на мерило за обезбедување на квалитетна нега за пациентот, преку кој подоцна ќе се процени дали на пациентот му била понудена потребната нега</a:t>
            </a:r>
          </a:p>
          <a:p>
            <a:r>
              <a:rPr lang="mk-MK" dirty="0"/>
              <a:t>Генерички преглед на релевантните чекори од процесот за оздравување, кој е прилагоден за секој пациент да се сноси со неговата болест</a:t>
            </a:r>
          </a:p>
          <a:p>
            <a:r>
              <a:rPr lang="mk-MK" dirty="0"/>
              <a:t>Треба да ги ажурира академските прирачници и да развие препораки за превенција кои би биле имплементирани на локално ниво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6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Цели на магистерскиот труд	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Истражување за дигитални досиеја</a:t>
            </a:r>
          </a:p>
          <a:p>
            <a:r>
              <a:rPr lang="mk-MK" dirty="0"/>
              <a:t>Креирање на студии на случај од различни земји</a:t>
            </a:r>
          </a:p>
          <a:p>
            <a:r>
              <a:rPr lang="mk-MK" dirty="0"/>
              <a:t>Детално дефинирање на целните група</a:t>
            </a:r>
          </a:p>
          <a:p>
            <a:r>
              <a:rPr lang="mk-MK" dirty="0"/>
              <a:t>Креирање на повеќе-платформска медицинска апликација за луѓе болни од хронични опструктивни белодробни заболувања и дијабетес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0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План за напредок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249363"/>
            <a:ext cx="10360501" cy="5334000"/>
          </a:xfrm>
        </p:spPr>
        <p:txBody>
          <a:bodyPr>
            <a:normAutofit lnSpcReduction="10000"/>
          </a:bodyPr>
          <a:lstStyle/>
          <a:p>
            <a:r>
              <a:rPr lang="mk-MK" dirty="0"/>
              <a:t>Креирањето на еден план за напредок се одвива во 3 чекори</a:t>
            </a:r>
            <a:r>
              <a:rPr lang="en-US" dirty="0"/>
              <a:t>:</a:t>
            </a:r>
          </a:p>
          <a:p>
            <a:pPr lvl="1"/>
            <a:r>
              <a:rPr lang="mk-MK" dirty="0"/>
              <a:t>Дизајн и активности за планот за напредок</a:t>
            </a:r>
          </a:p>
          <a:p>
            <a:pPr lvl="1"/>
            <a:r>
              <a:rPr lang="mk-MK" dirty="0"/>
              <a:t>Насоки за планирање на напредокот</a:t>
            </a:r>
          </a:p>
          <a:p>
            <a:pPr lvl="1"/>
            <a:r>
              <a:rPr lang="mk-MK" dirty="0"/>
              <a:t>Индивидуален план за напредок</a:t>
            </a:r>
          </a:p>
          <a:p>
            <a:r>
              <a:rPr lang="mk-MK" dirty="0"/>
              <a:t>Секој план за напредок треба да ги содржи следните информации</a:t>
            </a:r>
            <a:r>
              <a:rPr lang="en-US" dirty="0"/>
              <a:t>:</a:t>
            </a:r>
          </a:p>
          <a:p>
            <a:pPr lvl="1"/>
            <a:r>
              <a:rPr lang="mk-MK" dirty="0"/>
              <a:t>Целите на пациентот</a:t>
            </a:r>
          </a:p>
          <a:p>
            <a:pPr lvl="1"/>
            <a:r>
              <a:rPr lang="mk-MK" dirty="0"/>
              <a:t>Третман</a:t>
            </a:r>
          </a:p>
          <a:p>
            <a:pPr lvl="1"/>
            <a:r>
              <a:rPr lang="mk-MK" dirty="0"/>
              <a:t>Информации за рехабилитација и едукација на пациентот</a:t>
            </a:r>
          </a:p>
          <a:p>
            <a:pPr lvl="1"/>
            <a:r>
              <a:rPr lang="mk-MK" dirty="0"/>
              <a:t>Инструкции и информативни видеа</a:t>
            </a:r>
          </a:p>
          <a:p>
            <a:pPr lvl="1"/>
            <a:r>
              <a:rPr lang="mk-MK" dirty="0"/>
              <a:t>Мерења и тестирања</a:t>
            </a:r>
          </a:p>
          <a:p>
            <a:pPr lvl="1"/>
            <a:r>
              <a:rPr lang="mk-MK" dirty="0"/>
              <a:t>Информации за комуникација и инволвираност</a:t>
            </a:r>
            <a:endParaRPr lang="en-US" dirty="0"/>
          </a:p>
          <a:p>
            <a:pPr lvl="1"/>
            <a:r>
              <a:rPr lang="mk-MK" dirty="0"/>
              <a:t>Распоред на термини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4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>
            <a:normAutofit fontScale="90000"/>
          </a:bodyPr>
          <a:lstStyle/>
          <a:p>
            <a:r>
              <a:rPr lang="mk-MK" dirty="0"/>
              <a:t>ИТ решение за приказ на планот за напредок	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Апликацијата која произлегува од овој магистерски труд </a:t>
            </a:r>
            <a:r>
              <a:rPr lang="mk-MK" dirty="0" smtClean="0"/>
              <a:t>всушност претставува едно ИТ решение за приказ на планот за напредок</a:t>
            </a:r>
            <a:endParaRPr lang="mk-MK" dirty="0" smtClean="0"/>
          </a:p>
          <a:p>
            <a:r>
              <a:rPr lang="mk-MK" dirty="0" smtClean="0"/>
              <a:t>Мора </a:t>
            </a:r>
            <a:r>
              <a:rPr lang="mk-MK" dirty="0"/>
              <a:t>да биде во можност да прикаже било каков план за напредок, односно сите можни графици и податоци</a:t>
            </a:r>
          </a:p>
          <a:p>
            <a:r>
              <a:rPr lang="mk-MK" dirty="0" smtClean="0"/>
              <a:t>Мора </a:t>
            </a:r>
            <a:r>
              <a:rPr lang="mk-MK" dirty="0"/>
              <a:t>да биде лесно за употреба од страна на пациентите за да можат ново-дијагностицираните пациенти лесно да добијат информации за својата </a:t>
            </a:r>
            <a:r>
              <a:rPr lang="mk-MK" dirty="0" smtClean="0"/>
              <a:t>болест</a:t>
            </a:r>
          </a:p>
          <a:p>
            <a:r>
              <a:rPr lang="mk-MK" dirty="0" smtClean="0"/>
              <a:t>Мора </a:t>
            </a:r>
            <a:r>
              <a:rPr lang="mk-MK" dirty="0"/>
              <a:t>да содржи релевантни долгорочни здравствено поврзани активности кои лесно би биле </a:t>
            </a:r>
            <a:r>
              <a:rPr lang="mk-MK" dirty="0" smtClean="0"/>
              <a:t>заменливи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4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>
            <a:normAutofit fontScale="90000"/>
          </a:bodyPr>
          <a:lstStyle/>
          <a:p>
            <a:r>
              <a:rPr lang="mk-MK" dirty="0"/>
              <a:t>ИТ решение за приказ на планот за напредок	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Процесот на развивање на апликација треба да содржи 3 главни процеси, кои се меѓусебно зависни и кои се преклопуваат</a:t>
            </a:r>
            <a:r>
              <a:rPr lang="ru-RU" dirty="0" smtClean="0"/>
              <a:t>:</a:t>
            </a:r>
          </a:p>
          <a:p>
            <a:pPr marL="835086" lvl="1" indent="-457200">
              <a:buFont typeface="+mj-lt"/>
              <a:buAutoNum type="arabicPeriod"/>
            </a:pPr>
            <a:r>
              <a:rPr lang="mk-MK" dirty="0"/>
              <a:t>Прибирање на желбите и побарувањата на медицинските работници и на пациентите за содржината на информациите и дизајнот и подготовка на прототип</a:t>
            </a:r>
            <a:endParaRPr lang="en-US" dirty="0"/>
          </a:p>
          <a:p>
            <a:pPr marL="835086" lvl="1" indent="-457200">
              <a:buFont typeface="+mj-lt"/>
              <a:buAutoNum type="arabicPeriod"/>
            </a:pPr>
            <a:r>
              <a:rPr lang="mk-MK" dirty="0"/>
              <a:t>Овозможување на системска поддршка и искористување на веќе постоечки информации</a:t>
            </a:r>
            <a:endParaRPr lang="en-US" dirty="0"/>
          </a:p>
          <a:p>
            <a:pPr marL="835086" lvl="1" indent="-457200">
              <a:buFont typeface="+mj-lt"/>
              <a:buAutoNum type="arabicPeriod"/>
            </a:pPr>
            <a:r>
              <a:rPr lang="mk-MK" dirty="0"/>
              <a:t>Тестирање и пребирање на повратни одговори со корисниците на апликацијата  </a:t>
            </a:r>
            <a:endParaRPr lang="mk-MK" dirty="0"/>
          </a:p>
          <a:p>
            <a:pPr marL="530340" indent="-457200"/>
            <a:r>
              <a:rPr lang="mk-MK" dirty="0"/>
              <a:t>Повеќеплатформската апликација, која што е резултатот на ова магистерска работа, требаше да го изработи првиот процес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1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>
            <a:normAutofit fontScale="90000"/>
          </a:bodyPr>
          <a:lstStyle/>
          <a:p>
            <a:r>
              <a:rPr lang="mk-MK" dirty="0"/>
              <a:t>ИТ решение за приказ на планот за напредок	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 smtClean="0"/>
              <a:t>Процесот </a:t>
            </a:r>
            <a:r>
              <a:rPr lang="mk-MK" dirty="0"/>
              <a:t>за изработка на прототип </a:t>
            </a:r>
            <a:r>
              <a:rPr lang="mk-MK" dirty="0" smtClean="0"/>
              <a:t>апликација </a:t>
            </a:r>
            <a:r>
              <a:rPr lang="mk-MK" dirty="0"/>
              <a:t>подразбира листа на задачи кои треба да бидат извршени</a:t>
            </a:r>
            <a:r>
              <a:rPr lang="ru-RU" dirty="0" smtClean="0"/>
              <a:t>:</a:t>
            </a:r>
          </a:p>
          <a:p>
            <a:pPr lvl="1"/>
            <a:r>
              <a:rPr lang="mk-MK" dirty="0"/>
              <a:t>Дефинирање и анализирање на потребите на пациентите</a:t>
            </a:r>
            <a:endParaRPr lang="en-US" dirty="0"/>
          </a:p>
          <a:p>
            <a:pPr lvl="1"/>
            <a:r>
              <a:rPr lang="mk-MK" dirty="0"/>
              <a:t>Дефинирање и анализирање на потребите на медицинските работници</a:t>
            </a:r>
            <a:endParaRPr lang="en-US" dirty="0"/>
          </a:p>
          <a:p>
            <a:pPr lvl="1"/>
            <a:r>
              <a:rPr lang="mk-MK" dirty="0"/>
              <a:t>Интервјуирање на пациенти и лекари од областа на хронични опструктивни белодробни заболувања и дијабетес</a:t>
            </a:r>
            <a:endParaRPr lang="en-US" dirty="0"/>
          </a:p>
          <a:p>
            <a:pPr lvl="1"/>
            <a:r>
              <a:rPr lang="mk-MK" dirty="0"/>
              <a:t>Дизајн и изработка на прототипно веб решение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>
            <a:normAutofit fontScale="90000"/>
          </a:bodyPr>
          <a:lstStyle/>
          <a:p>
            <a:r>
              <a:rPr lang="mk-MK" dirty="0" smtClean="0"/>
              <a:t>Класификација, третман и контрола на пациентите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>
            <a:normAutofit lnSpcReduction="10000"/>
          </a:bodyPr>
          <a:lstStyle/>
          <a:p>
            <a:r>
              <a:rPr lang="mk-MK" dirty="0"/>
              <a:t>Откако дијагнозата и планот за напредок е направена, пациентите се класифицираат во една од четирите групи </a:t>
            </a:r>
            <a:r>
              <a:rPr lang="en-US" dirty="0"/>
              <a:t>A</a:t>
            </a:r>
            <a:r>
              <a:rPr lang="ru-RU" dirty="0"/>
              <a:t>, </a:t>
            </a:r>
            <a:r>
              <a:rPr lang="en-US" dirty="0"/>
              <a:t>B</a:t>
            </a:r>
            <a:r>
              <a:rPr lang="ru-RU" dirty="0"/>
              <a:t>, </a:t>
            </a:r>
            <a:r>
              <a:rPr lang="en-US" dirty="0"/>
              <a:t>C </a:t>
            </a:r>
            <a:r>
              <a:rPr lang="mk-MK" dirty="0"/>
              <a:t>или </a:t>
            </a:r>
            <a:r>
              <a:rPr lang="en-US" dirty="0" smtClean="0"/>
              <a:t>D</a:t>
            </a:r>
            <a:endParaRPr lang="mk-MK" dirty="0" smtClean="0"/>
          </a:p>
          <a:p>
            <a:r>
              <a:rPr lang="mk-MK" dirty="0"/>
              <a:t>Пациентите од групата </a:t>
            </a:r>
            <a:r>
              <a:rPr lang="en-US" dirty="0"/>
              <a:t>D</a:t>
            </a:r>
            <a:r>
              <a:rPr lang="mk-MK" dirty="0"/>
              <a:t> се најсериозните пациенти кои мора да бидат </a:t>
            </a:r>
            <a:r>
              <a:rPr lang="mk-MK" dirty="0" smtClean="0"/>
              <a:t>хоспитализирани</a:t>
            </a:r>
          </a:p>
          <a:p>
            <a:r>
              <a:rPr lang="mk-MK" dirty="0"/>
              <a:t>Рехабилитацијата се прилагодува кон потребите на пациентите и </a:t>
            </a:r>
            <a:r>
              <a:rPr lang="mk-MK" dirty="0" smtClean="0"/>
              <a:t>вклучува</a:t>
            </a:r>
            <a:r>
              <a:rPr lang="en-US" dirty="0" smtClean="0"/>
              <a:t>:</a:t>
            </a:r>
          </a:p>
          <a:p>
            <a:pPr lvl="1"/>
            <a:r>
              <a:rPr lang="mk-MK" dirty="0"/>
              <a:t>стопирање на пушење </a:t>
            </a:r>
            <a:r>
              <a:rPr lang="mk-MK" dirty="0" smtClean="0"/>
              <a:t>цигари</a:t>
            </a:r>
          </a:p>
          <a:p>
            <a:pPr lvl="1"/>
            <a:r>
              <a:rPr lang="mk-MK" dirty="0"/>
              <a:t>физички </a:t>
            </a:r>
            <a:r>
              <a:rPr lang="mk-MK" dirty="0" smtClean="0"/>
              <a:t>тренинг</a:t>
            </a:r>
          </a:p>
          <a:p>
            <a:pPr lvl="1"/>
            <a:r>
              <a:rPr lang="mk-MK" dirty="0"/>
              <a:t>медицинска </a:t>
            </a:r>
            <a:r>
              <a:rPr lang="mk-MK" dirty="0" smtClean="0"/>
              <a:t>грижа</a:t>
            </a:r>
          </a:p>
          <a:p>
            <a:pPr lvl="1"/>
            <a:r>
              <a:rPr lang="mk-MK" dirty="0"/>
              <a:t>едукација за </a:t>
            </a:r>
            <a:r>
              <a:rPr lang="mk-MK" dirty="0" smtClean="0"/>
              <a:t>исхраната</a:t>
            </a:r>
          </a:p>
          <a:p>
            <a:pPr lvl="1"/>
            <a:r>
              <a:rPr lang="mk-MK" dirty="0"/>
              <a:t>терапија </a:t>
            </a:r>
            <a:endParaRPr lang="mk-MK" dirty="0" smtClean="0"/>
          </a:p>
          <a:p>
            <a:pPr lvl="1"/>
            <a:r>
              <a:rPr lang="mk-MK" dirty="0"/>
              <a:t>општа едукација</a:t>
            </a:r>
            <a:endParaRPr lang="mk-MK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21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>
            <a:normAutofit fontScale="90000"/>
          </a:bodyPr>
          <a:lstStyle/>
          <a:p>
            <a:r>
              <a:rPr lang="mk-MK" dirty="0"/>
              <a:t>Класификација, третман и контрола на пациентите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 smtClean="0"/>
              <a:t>Во зависност од класификацијата на пациентите им се нуди третман во болница или третман дома</a:t>
            </a:r>
          </a:p>
          <a:p>
            <a:r>
              <a:rPr lang="mk-MK" dirty="0" smtClean="0"/>
              <a:t>Во </a:t>
            </a:r>
            <a:r>
              <a:rPr lang="mk-MK" dirty="0"/>
              <a:t>зависност од степенот на болеста и лекарската проценка донесена врз основа на податоците, пациентите треба да одат на </a:t>
            </a:r>
            <a:r>
              <a:rPr lang="mk-MK" dirty="0" smtClean="0"/>
              <a:t>контрола </a:t>
            </a:r>
            <a:r>
              <a:rPr lang="mk-MK" dirty="0"/>
              <a:t>во </a:t>
            </a:r>
            <a:r>
              <a:rPr lang="mk-MK" dirty="0" smtClean="0"/>
              <a:t>болница</a:t>
            </a:r>
            <a:endParaRPr lang="en-US" dirty="0" smtClean="0"/>
          </a:p>
          <a:p>
            <a:r>
              <a:rPr lang="mk-MK" dirty="0"/>
              <a:t>Една контрола се состои </a:t>
            </a:r>
            <a:r>
              <a:rPr lang="mk-MK" dirty="0" smtClean="0"/>
              <a:t>од</a:t>
            </a:r>
            <a:r>
              <a:rPr lang="en-US" dirty="0" smtClean="0"/>
              <a:t>:</a:t>
            </a:r>
          </a:p>
          <a:p>
            <a:pPr lvl="1"/>
            <a:r>
              <a:rPr lang="mk-MK" dirty="0"/>
              <a:t>мерење на функцијата на белите </a:t>
            </a:r>
            <a:r>
              <a:rPr lang="mk-MK" dirty="0" smtClean="0"/>
              <a:t>дробови</a:t>
            </a:r>
          </a:p>
          <a:p>
            <a:pPr lvl="1"/>
            <a:r>
              <a:rPr lang="mk-MK" dirty="0"/>
              <a:t>забележување на </a:t>
            </a:r>
            <a:r>
              <a:rPr lang="mk-MK" dirty="0" smtClean="0"/>
              <a:t>симптомите</a:t>
            </a:r>
          </a:p>
          <a:p>
            <a:pPr lvl="1"/>
            <a:r>
              <a:rPr lang="mk-MK" dirty="0"/>
              <a:t>статус на </a:t>
            </a:r>
            <a:r>
              <a:rPr lang="mk-MK" dirty="0" smtClean="0"/>
              <a:t>пушење</a:t>
            </a:r>
          </a:p>
          <a:p>
            <a:pPr lvl="1"/>
            <a:r>
              <a:rPr lang="mk-MK" dirty="0"/>
              <a:t>исхрана </a:t>
            </a:r>
            <a:endParaRPr lang="mk-MK" dirty="0" smtClean="0"/>
          </a:p>
          <a:p>
            <a:pPr lvl="1"/>
            <a:r>
              <a:rPr lang="mk-MK" dirty="0"/>
              <a:t>вакцинација</a:t>
            </a:r>
            <a:endParaRPr lang="mk-MK" dirty="0" smtClean="0"/>
          </a:p>
        </p:txBody>
      </p:sp>
    </p:spTree>
    <p:extLst>
      <p:ext uri="{BB962C8B-B14F-4D97-AF65-F5344CB8AC3E}">
        <p14:creationId xmlns:p14="http://schemas.microsoft.com/office/powerpoint/2010/main" val="89444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 smtClean="0"/>
              <a:t>Еволуција на апликацијата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 smtClean="0"/>
              <a:t>План за работа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1219200"/>
            <a:ext cx="8554555" cy="533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766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Начин на третман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7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Начин на третман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8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Контекст и мотивација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Здравството генерира огромни количини на информации од најразличен тип каде што нивното складирање, пребарување и организирање претставува голем предизвик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Главните процеси во здравството сеуште се одвиваат рачно односно поголемиот дел од информациите се наоѓаат на листови од хартија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Дигитализирањето на информациите ќе придонесе да се зголеми ефикасноста на здравствениот систем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Да се намалат трошоците, пациентите поретко да имаат потреба да одат до болница, да бидат правени помалку тестови, обврските на лекарите да се намалат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Начин на третман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06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Начин на третман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3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Опис на предизвиците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>
            <a:normAutofit/>
          </a:bodyPr>
          <a:lstStyle/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Специфичноста на целните групи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Комплексноста на работните дејствиа на лекарите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Нецентрализирани податоци 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Недостапност на целосните здравствени информации на пациентите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Информациите добиени од интервјуата да бидат добро обработени со цел да резултираат со една апликацијата која ќе биде прифатена од двете целни групи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Апликацијата да биде повеќе-платформска, односно да функционира во било каков веб прелистувач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и на било каков уред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48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Придонес на магистерскиот труд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>
            <a:normAutofit/>
          </a:bodyPr>
          <a:lstStyle/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Олеснување на секојдневието на пациентите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Пациентите да имаат лесен пристап кон сите информации поврзани со нивната болест, која е тестирана и поддржана од медицинската заедница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Распоредот на лекарите се ослободува, информациите кои тие треба да ги споделуваат со нивните пациенти се наоѓаат на едно централизирано место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Голем дел од грижата за пациентите ја преземаат самите пациенти, па лекарите имаат улога на еден вид на ментор во процесот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1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Релеватни истражувања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Историски развиток на дигиталните досиеја</a:t>
            </a:r>
          </a:p>
          <a:p>
            <a:r>
              <a:rPr lang="mk-MK" dirty="0"/>
              <a:t>Истражувања поврзани со дигитални досиеја</a:t>
            </a:r>
          </a:p>
          <a:p>
            <a:r>
              <a:rPr lang="mk-MK" dirty="0"/>
              <a:t>Кориснички ориентиран дизајн</a:t>
            </a:r>
          </a:p>
          <a:p>
            <a:r>
              <a:rPr lang="mk-MK" dirty="0"/>
              <a:t>Студија на случај</a:t>
            </a:r>
            <a:r>
              <a:rPr lang="en-US" dirty="0"/>
              <a:t>:</a:t>
            </a:r>
            <a:r>
              <a:rPr lang="mk-MK" dirty="0"/>
              <a:t> Македонија</a:t>
            </a:r>
          </a:p>
          <a:p>
            <a:r>
              <a:rPr lang="mk-MK" dirty="0"/>
              <a:t>Студија на случај</a:t>
            </a:r>
            <a:r>
              <a:rPr lang="en-US" dirty="0"/>
              <a:t>: </a:t>
            </a:r>
            <a:r>
              <a:rPr lang="mk-MK" dirty="0"/>
              <a:t>САД</a:t>
            </a:r>
          </a:p>
          <a:p>
            <a:r>
              <a:rPr lang="mk-MK" dirty="0"/>
              <a:t>Студија на случај</a:t>
            </a:r>
            <a:r>
              <a:rPr lang="en-US" dirty="0"/>
              <a:t>: </a:t>
            </a:r>
            <a:r>
              <a:rPr lang="mk-MK" dirty="0"/>
              <a:t>Данска</a:t>
            </a:r>
          </a:p>
          <a:p>
            <a:r>
              <a:rPr lang="mk-MK" dirty="0"/>
              <a:t>Студија на случај</a:t>
            </a:r>
            <a:r>
              <a:rPr lang="en-US" dirty="0"/>
              <a:t>: </a:t>
            </a:r>
            <a:r>
              <a:rPr lang="mk-MK" dirty="0"/>
              <a:t>Кориснички ориентиран дизајн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2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Историски развиток на дигиталните досиеја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Идејата за дигитализирање на хартиените персонални здравствени досиеја е присутна уште од 1960тите години, кога за прв пат се појавиле комерцијалните компјутери </a:t>
            </a:r>
          </a:p>
          <a:p>
            <a:r>
              <a:rPr lang="mk-MK" dirty="0"/>
              <a:t>Предностите на дигиталните над хартиените досиеја е во тоа дека тие се секогаш достапни, лесно се ажурираат и лесно се пренесуваат</a:t>
            </a:r>
          </a:p>
          <a:p>
            <a:r>
              <a:rPr lang="mk-MK" dirty="0"/>
              <a:t>Со развитокот на ИТ индустријата се овозможило медицинскиот персонал да прегледува и ажурира информации во реално време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1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Истражувања поврзани со дигитални досиеја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>
            <a:normAutofit lnSpcReduction="10000"/>
          </a:bodyPr>
          <a:lstStyle/>
          <a:p>
            <a:r>
              <a:rPr lang="mk-MK" dirty="0"/>
              <a:t>Подобрувањата на здравствениот систем се наоѓаат високо на приоритетната листа на секое општество</a:t>
            </a:r>
          </a:p>
          <a:p>
            <a:r>
              <a:rPr lang="mk-MK" dirty="0"/>
              <a:t>Иницијативата за дигитализирање на здравството најавува револуција преку намалување на грешките и трошоците, но во исто време го зголемува квалитетот на грижата</a:t>
            </a:r>
          </a:p>
          <a:p>
            <a:r>
              <a:rPr lang="mk-MK" dirty="0"/>
              <a:t>Иако технолошките достигнувања во науката помогнаа многу да напредне медицината како научно поле, подобрувањата во менаџирањето на документите и досиејата на пациентите се дефицитарни</a:t>
            </a:r>
          </a:p>
          <a:p>
            <a:r>
              <a:rPr lang="mk-MK" dirty="0"/>
              <a:t>Потребата од прегледување и менаџирање на досиејата на пациентите значително ја зголеми побарувачката од најразлични ИТ решенија за зачувување и прегледување на клиничките податоци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Кориснички ориентиран дизајн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D67F9-3918-439B-B567-70F3C7E87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2" y="3124200"/>
            <a:ext cx="10285729" cy="4462272"/>
          </a:xfrm>
        </p:spPr>
        <p:txBody>
          <a:bodyPr/>
          <a:lstStyle/>
          <a:p>
            <a:r>
              <a:rPr lang="mk-MK" b="1" dirty="0"/>
              <a:t>План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mk-MK" dirty="0"/>
              <a:t>Дефинирање на корисничките побарувања</a:t>
            </a:r>
          </a:p>
          <a:p>
            <a:r>
              <a:rPr lang="mk-MK" b="1" dirty="0"/>
              <a:t>Дизајн </a:t>
            </a:r>
            <a:r>
              <a:rPr lang="mk-MK" dirty="0"/>
              <a:t>– Дизајнирање на архитектурата и на навигацијата</a:t>
            </a:r>
          </a:p>
          <a:p>
            <a:r>
              <a:rPr lang="mk-MK" b="1" dirty="0"/>
              <a:t>Прототип </a:t>
            </a:r>
            <a:r>
              <a:rPr lang="mk-MK" dirty="0"/>
              <a:t>– Развивање и тестирање на проторипи</a:t>
            </a:r>
          </a:p>
          <a:p>
            <a:r>
              <a:rPr lang="mk-MK" b="1" dirty="0"/>
              <a:t>Преглед </a:t>
            </a:r>
            <a:r>
              <a:rPr lang="mk-MK" dirty="0"/>
              <a:t>– Преглед на дизајните со корисниците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F28FA-30C7-4B60-BCB6-C43D65BC5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1228725"/>
            <a:ext cx="60483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1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openxmlformats.org/package/2006/metadata/core-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465</TotalTime>
  <Words>1667</Words>
  <Application>Microsoft Office PowerPoint</Application>
  <PresentationFormat>Custom</PresentationFormat>
  <Paragraphs>162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Roboto</vt:lpstr>
      <vt:lpstr>Tech 16x9</vt:lpstr>
      <vt:lpstr>РЕПУБЛИКА МАКЕДОНИЈА Универзитет “Св. Кирил и Методиј” – Скопје Факултет за информатички науки и компјутерско инженерство</vt:lpstr>
      <vt:lpstr>Цели на магистерскиот труд  </vt:lpstr>
      <vt:lpstr>Контекст и мотивација</vt:lpstr>
      <vt:lpstr>Опис на предизвиците </vt:lpstr>
      <vt:lpstr>Придонес на магистерскиот труд</vt:lpstr>
      <vt:lpstr>Релеватни истражувања </vt:lpstr>
      <vt:lpstr>Историски развиток на дигиталните досиеја</vt:lpstr>
      <vt:lpstr>Истражувања поврзани со дигитални досиеја</vt:lpstr>
      <vt:lpstr>Кориснички ориентиран дизајн</vt:lpstr>
      <vt:lpstr>Студија на случај: Македонија</vt:lpstr>
      <vt:lpstr>Студија на случај: САД</vt:lpstr>
      <vt:lpstr>Студија на случај: Данска </vt:lpstr>
      <vt:lpstr>Студија на случај: Кориснички ориентиран дизајн во апликација за самоуправување кај дијабетичари</vt:lpstr>
      <vt:lpstr>Целни групи </vt:lpstr>
      <vt:lpstr>Пациенти</vt:lpstr>
      <vt:lpstr>Пациенти</vt:lpstr>
      <vt:lpstr>Лекари</vt:lpstr>
      <vt:lpstr>Лекари </vt:lpstr>
      <vt:lpstr>План за напредок </vt:lpstr>
      <vt:lpstr>План за напредок </vt:lpstr>
      <vt:lpstr>ИТ решение за приказ на планот за напредок  </vt:lpstr>
      <vt:lpstr>ИТ решение за приказ на планот за напредок  </vt:lpstr>
      <vt:lpstr>ИТ решение за приказ на планот за напредок  </vt:lpstr>
      <vt:lpstr>Класификација, третман и контрола на пациентите </vt:lpstr>
      <vt:lpstr>Класификација, третман и контрола на пациентите </vt:lpstr>
      <vt:lpstr>Еволуција на апликацијата</vt:lpstr>
      <vt:lpstr>План за работа</vt:lpstr>
      <vt:lpstr>Начин на третман </vt:lpstr>
      <vt:lpstr>Начин на третман </vt:lpstr>
      <vt:lpstr>Начин на третман </vt:lpstr>
      <vt:lpstr>Начин на третман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Alen Dosev</dc:creator>
  <cp:lastModifiedBy>Alen Dosev</cp:lastModifiedBy>
  <cp:revision>31</cp:revision>
  <dcterms:created xsi:type="dcterms:W3CDTF">2018-01-15T10:20:52Z</dcterms:created>
  <dcterms:modified xsi:type="dcterms:W3CDTF">2018-01-30T19:55:10Z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