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notesMasterIdLst>
    <p:notesMasterId r:id="rId35"/>
  </p:notesMasterIdLst>
  <p:handoutMasterIdLst>
    <p:handoutMasterId r:id="rId36"/>
  </p:handoutMasterIdLst>
  <p:sldIdLst>
    <p:sldId id="278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98" r:id="rId22"/>
    <p:sldId id="302" r:id="rId23"/>
    <p:sldId id="303" r:id="rId24"/>
    <p:sldId id="304" r:id="rId25"/>
    <p:sldId id="299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00" r:id="rId3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4BE01-97D2-4DE1-9EC6-1BA9B9BED91F}" type="doc">
      <dgm:prSet loTypeId="urn:microsoft.com/office/officeart/2005/8/layout/pyramid3" loCatId="pyramid" qsTypeId="urn:microsoft.com/office/officeart/2005/8/quickstyle/simple1" qsCatId="simple" csTypeId="urn:microsoft.com/office/officeart/2005/8/colors/accent1_3" csCatId="accent1" phldr="1"/>
      <dgm:spPr/>
    </dgm:pt>
    <dgm:pt modelId="{398764D8-0968-4B23-80ED-61BBB3780E42}">
      <dgm:prSet phldrT="[Tekst]" custT="1"/>
      <dgm:spPr/>
      <dgm:t>
        <a:bodyPr/>
        <a:lstStyle/>
        <a:p>
          <a:r>
            <a:rPr lang="mk-MK" sz="2500" b="1"/>
            <a:t>Дизајн и активности за планот за напредок</a:t>
          </a:r>
          <a:endParaRPr lang="en-US" sz="2500" b="1"/>
        </a:p>
        <a:p>
          <a:r>
            <a:rPr lang="mk-MK" sz="1400" b="1"/>
            <a:t>Содржина и дизајн низ дијагностицираните групи</a:t>
          </a:r>
          <a:endParaRPr lang="da-DK" sz="1400" b="1"/>
        </a:p>
      </dgm:t>
    </dgm:pt>
    <dgm:pt modelId="{61496E17-707E-41B6-BDA9-D0DB62D5C319}" type="parTrans" cxnId="{4A4E8EA1-9207-43F1-B005-D658523576F5}">
      <dgm:prSet/>
      <dgm:spPr/>
      <dgm:t>
        <a:bodyPr/>
        <a:lstStyle/>
        <a:p>
          <a:endParaRPr lang="da-DK"/>
        </a:p>
      </dgm:t>
    </dgm:pt>
    <dgm:pt modelId="{762ADA38-E138-41B1-95F0-4A5486AE8F46}" type="sibTrans" cxnId="{4A4E8EA1-9207-43F1-B005-D658523576F5}">
      <dgm:prSet/>
      <dgm:spPr/>
      <dgm:t>
        <a:bodyPr/>
        <a:lstStyle/>
        <a:p>
          <a:endParaRPr lang="da-DK"/>
        </a:p>
      </dgm:t>
    </dgm:pt>
    <dgm:pt modelId="{446D11A1-C1E2-4A95-B296-7B3B17ABAFAC}">
      <dgm:prSet phldrT="[Tekst]" custT="1"/>
      <dgm:spPr/>
      <dgm:t>
        <a:bodyPr/>
        <a:lstStyle/>
        <a:p>
          <a:pPr algn="ctr"/>
          <a:r>
            <a:rPr lang="mk-MK" sz="1600" b="1" dirty="0"/>
            <a:t>Насоки за планирање на напредокот</a:t>
          </a:r>
          <a:endParaRPr lang="da-DK" sz="1600" b="1" dirty="0"/>
        </a:p>
        <a:p>
          <a:pPr algn="ctr"/>
          <a:r>
            <a:rPr lang="mk-MK" sz="1200" b="0" dirty="0"/>
            <a:t>Специфична содржина базирана на професионални препораки и земање во обзир на желбите на пациентот</a:t>
          </a:r>
          <a:endParaRPr lang="da-DK" sz="1200" b="0" dirty="0"/>
        </a:p>
      </dgm:t>
    </dgm:pt>
    <dgm:pt modelId="{B102ED55-4932-4979-98B7-5CF23E8F24DE}" type="parTrans" cxnId="{7A7573FC-44E8-4BCB-A4D2-137796164D1F}">
      <dgm:prSet/>
      <dgm:spPr/>
      <dgm:t>
        <a:bodyPr/>
        <a:lstStyle/>
        <a:p>
          <a:endParaRPr lang="da-DK"/>
        </a:p>
      </dgm:t>
    </dgm:pt>
    <dgm:pt modelId="{E5A4DA9C-4113-4F02-BC7D-1645EC9813E8}" type="sibTrans" cxnId="{7A7573FC-44E8-4BCB-A4D2-137796164D1F}">
      <dgm:prSet/>
      <dgm:spPr/>
      <dgm:t>
        <a:bodyPr/>
        <a:lstStyle/>
        <a:p>
          <a:endParaRPr lang="da-DK"/>
        </a:p>
      </dgm:t>
    </dgm:pt>
    <dgm:pt modelId="{8FD1A30D-F1A5-4AFA-B699-D0B7278B09DD}">
      <dgm:prSet phldrT="[Tekst]" custT="1"/>
      <dgm:spPr/>
      <dgm:t>
        <a:bodyPr lIns="0" tIns="0" bIns="822960"/>
        <a:lstStyle/>
        <a:p>
          <a:r>
            <a:rPr lang="mk-MK" sz="1400" b="1" dirty="0"/>
            <a:t>Индивидуален план за напредок</a:t>
          </a:r>
          <a:endParaRPr lang="da-DK" sz="1400" b="1" dirty="0"/>
        </a:p>
        <a:p>
          <a:r>
            <a:rPr lang="mk-MK" sz="1200" dirty="0"/>
            <a:t>Комплетиран</a:t>
          </a:r>
          <a:r>
            <a:rPr lang="en-US" sz="1200" dirty="0"/>
            <a:t> </a:t>
          </a:r>
          <a:br>
            <a:rPr lang="en-US" sz="1200" dirty="0"/>
          </a:br>
          <a:r>
            <a:rPr lang="mk-MK" sz="1200" dirty="0"/>
            <a:t>од лекарот</a:t>
          </a:r>
          <a:endParaRPr lang="da-DK" sz="1200" dirty="0"/>
        </a:p>
      </dgm:t>
    </dgm:pt>
    <dgm:pt modelId="{A70AD628-5716-4802-B62D-7C05F914D4BA}" type="parTrans" cxnId="{999E17FE-0CA0-44FE-99F6-4A7F017E3C95}">
      <dgm:prSet/>
      <dgm:spPr/>
      <dgm:t>
        <a:bodyPr/>
        <a:lstStyle/>
        <a:p>
          <a:endParaRPr lang="da-DK"/>
        </a:p>
      </dgm:t>
    </dgm:pt>
    <dgm:pt modelId="{45238060-428C-4F47-B8CB-64B67849051B}" type="sibTrans" cxnId="{999E17FE-0CA0-44FE-99F6-4A7F017E3C95}">
      <dgm:prSet/>
      <dgm:spPr/>
      <dgm:t>
        <a:bodyPr/>
        <a:lstStyle/>
        <a:p>
          <a:endParaRPr lang="da-DK"/>
        </a:p>
      </dgm:t>
    </dgm:pt>
    <dgm:pt modelId="{58104358-247E-4F30-B799-95D9B46B9464}" type="pres">
      <dgm:prSet presAssocID="{B694BE01-97D2-4DE1-9EC6-1BA9B9BED91F}" presName="Name0" presStyleCnt="0">
        <dgm:presLayoutVars>
          <dgm:dir/>
          <dgm:animLvl val="lvl"/>
          <dgm:resizeHandles val="exact"/>
        </dgm:presLayoutVars>
      </dgm:prSet>
      <dgm:spPr/>
    </dgm:pt>
    <dgm:pt modelId="{8A06B4FA-391D-4C89-96BB-16BB5B264E42}" type="pres">
      <dgm:prSet presAssocID="{398764D8-0968-4B23-80ED-61BBB3780E42}" presName="Name8" presStyleCnt="0"/>
      <dgm:spPr/>
    </dgm:pt>
    <dgm:pt modelId="{E1BEEA0B-8D0C-4D8D-8299-CF2E7B557571}" type="pres">
      <dgm:prSet presAssocID="{398764D8-0968-4B23-80ED-61BBB3780E42}" presName="level" presStyleLbl="node1" presStyleIdx="0" presStyleCnt="3" custScaleY="84619">
        <dgm:presLayoutVars>
          <dgm:chMax val="1"/>
          <dgm:bulletEnabled val="1"/>
        </dgm:presLayoutVars>
      </dgm:prSet>
      <dgm:spPr/>
    </dgm:pt>
    <dgm:pt modelId="{F265D81F-952A-407E-8AAA-3A8DF53AF049}" type="pres">
      <dgm:prSet presAssocID="{398764D8-0968-4B23-80ED-61BBB3780E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61559B3-065D-4436-93B0-C6BBC54CCB12}" type="pres">
      <dgm:prSet presAssocID="{446D11A1-C1E2-4A95-B296-7B3B17ABAFAC}" presName="Name8" presStyleCnt="0"/>
      <dgm:spPr/>
    </dgm:pt>
    <dgm:pt modelId="{36238243-4967-4EC1-A630-511AC85A313F}" type="pres">
      <dgm:prSet presAssocID="{446D11A1-C1E2-4A95-B296-7B3B17ABAFAC}" presName="level" presStyleLbl="node1" presStyleIdx="1" presStyleCnt="3" custScaleY="71806">
        <dgm:presLayoutVars>
          <dgm:chMax val="1"/>
          <dgm:bulletEnabled val="1"/>
        </dgm:presLayoutVars>
      </dgm:prSet>
      <dgm:spPr/>
    </dgm:pt>
    <dgm:pt modelId="{22A44E1A-5DD7-4AE0-AEDD-DC85797C6561}" type="pres">
      <dgm:prSet presAssocID="{446D11A1-C1E2-4A95-B296-7B3B17ABAF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6F3EB86-6DD1-482D-97B3-7A3CDA3F4298}" type="pres">
      <dgm:prSet presAssocID="{8FD1A30D-F1A5-4AFA-B699-D0B7278B09DD}" presName="Name8" presStyleCnt="0"/>
      <dgm:spPr/>
    </dgm:pt>
    <dgm:pt modelId="{E39D7FAC-DA54-4A59-BCD4-1E8605024CA4}" type="pres">
      <dgm:prSet presAssocID="{8FD1A30D-F1A5-4AFA-B699-D0B7278B09DD}" presName="level" presStyleLbl="node1" presStyleIdx="2" presStyleCnt="3" custScaleY="115305">
        <dgm:presLayoutVars>
          <dgm:chMax val="1"/>
          <dgm:bulletEnabled val="1"/>
        </dgm:presLayoutVars>
      </dgm:prSet>
      <dgm:spPr/>
    </dgm:pt>
    <dgm:pt modelId="{B234428F-56DD-4D0E-A17B-247CED506712}" type="pres">
      <dgm:prSet presAssocID="{8FD1A30D-F1A5-4AFA-B699-D0B7278B09D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DA70216-1669-4D59-99EB-4D646859154C}" type="presOf" srcId="{8FD1A30D-F1A5-4AFA-B699-D0B7278B09DD}" destId="{E39D7FAC-DA54-4A59-BCD4-1E8605024CA4}" srcOrd="0" destOrd="0" presId="urn:microsoft.com/office/officeart/2005/8/layout/pyramid3"/>
    <dgm:cxn modelId="{1E922340-A119-4294-8A8B-D9EBDA289C83}" type="presOf" srcId="{398764D8-0968-4B23-80ED-61BBB3780E42}" destId="{F265D81F-952A-407E-8AAA-3A8DF53AF049}" srcOrd="1" destOrd="0" presId="urn:microsoft.com/office/officeart/2005/8/layout/pyramid3"/>
    <dgm:cxn modelId="{1F258F71-6E11-4C88-A159-4CF513202C28}" type="presOf" srcId="{B694BE01-97D2-4DE1-9EC6-1BA9B9BED91F}" destId="{58104358-247E-4F30-B799-95D9B46B9464}" srcOrd="0" destOrd="0" presId="urn:microsoft.com/office/officeart/2005/8/layout/pyramid3"/>
    <dgm:cxn modelId="{FDDD5B57-1565-44FE-870B-069F0B107385}" type="presOf" srcId="{398764D8-0968-4B23-80ED-61BBB3780E42}" destId="{E1BEEA0B-8D0C-4D8D-8299-CF2E7B557571}" srcOrd="0" destOrd="0" presId="urn:microsoft.com/office/officeart/2005/8/layout/pyramid3"/>
    <dgm:cxn modelId="{55D98E58-0E33-469F-BDA2-3E7EEF846AF7}" type="presOf" srcId="{446D11A1-C1E2-4A95-B296-7B3B17ABAFAC}" destId="{36238243-4967-4EC1-A630-511AC85A313F}" srcOrd="0" destOrd="0" presId="urn:microsoft.com/office/officeart/2005/8/layout/pyramid3"/>
    <dgm:cxn modelId="{5703A48C-DF86-4B80-80F2-4BC891D8B23A}" type="presOf" srcId="{8FD1A30D-F1A5-4AFA-B699-D0B7278B09DD}" destId="{B234428F-56DD-4D0E-A17B-247CED506712}" srcOrd="1" destOrd="0" presId="urn:microsoft.com/office/officeart/2005/8/layout/pyramid3"/>
    <dgm:cxn modelId="{4A4E8EA1-9207-43F1-B005-D658523576F5}" srcId="{B694BE01-97D2-4DE1-9EC6-1BA9B9BED91F}" destId="{398764D8-0968-4B23-80ED-61BBB3780E42}" srcOrd="0" destOrd="0" parTransId="{61496E17-707E-41B6-BDA9-D0DB62D5C319}" sibTransId="{762ADA38-E138-41B1-95F0-4A5486AE8F46}"/>
    <dgm:cxn modelId="{8299E8E1-06D2-49C8-B942-D1796A4BFEA5}" type="presOf" srcId="{446D11A1-C1E2-4A95-B296-7B3B17ABAFAC}" destId="{22A44E1A-5DD7-4AE0-AEDD-DC85797C6561}" srcOrd="1" destOrd="0" presId="urn:microsoft.com/office/officeart/2005/8/layout/pyramid3"/>
    <dgm:cxn modelId="{7A7573FC-44E8-4BCB-A4D2-137796164D1F}" srcId="{B694BE01-97D2-4DE1-9EC6-1BA9B9BED91F}" destId="{446D11A1-C1E2-4A95-B296-7B3B17ABAFAC}" srcOrd="1" destOrd="0" parTransId="{B102ED55-4932-4979-98B7-5CF23E8F24DE}" sibTransId="{E5A4DA9C-4113-4F02-BC7D-1645EC9813E8}"/>
    <dgm:cxn modelId="{999E17FE-0CA0-44FE-99F6-4A7F017E3C95}" srcId="{B694BE01-97D2-4DE1-9EC6-1BA9B9BED91F}" destId="{8FD1A30D-F1A5-4AFA-B699-D0B7278B09DD}" srcOrd="2" destOrd="0" parTransId="{A70AD628-5716-4802-B62D-7C05F914D4BA}" sibTransId="{45238060-428C-4F47-B8CB-64B67849051B}"/>
    <dgm:cxn modelId="{129DEF8A-7737-4359-8885-B2805C2AA6DC}" type="presParOf" srcId="{58104358-247E-4F30-B799-95D9B46B9464}" destId="{8A06B4FA-391D-4C89-96BB-16BB5B264E42}" srcOrd="0" destOrd="0" presId="urn:microsoft.com/office/officeart/2005/8/layout/pyramid3"/>
    <dgm:cxn modelId="{813E090B-CA1E-4174-8D27-3E6B087F7F3A}" type="presParOf" srcId="{8A06B4FA-391D-4C89-96BB-16BB5B264E42}" destId="{E1BEEA0B-8D0C-4D8D-8299-CF2E7B557571}" srcOrd="0" destOrd="0" presId="urn:microsoft.com/office/officeart/2005/8/layout/pyramid3"/>
    <dgm:cxn modelId="{F4AEA867-FBE2-4CF3-B1C2-0F94321AA22A}" type="presParOf" srcId="{8A06B4FA-391D-4C89-96BB-16BB5B264E42}" destId="{F265D81F-952A-407E-8AAA-3A8DF53AF049}" srcOrd="1" destOrd="0" presId="urn:microsoft.com/office/officeart/2005/8/layout/pyramid3"/>
    <dgm:cxn modelId="{48A8B298-7204-4363-A4B5-4E5435396215}" type="presParOf" srcId="{58104358-247E-4F30-B799-95D9B46B9464}" destId="{361559B3-065D-4436-93B0-C6BBC54CCB12}" srcOrd="1" destOrd="0" presId="urn:microsoft.com/office/officeart/2005/8/layout/pyramid3"/>
    <dgm:cxn modelId="{FD512D57-8EAA-413C-9EE2-DBF29F9228EB}" type="presParOf" srcId="{361559B3-065D-4436-93B0-C6BBC54CCB12}" destId="{36238243-4967-4EC1-A630-511AC85A313F}" srcOrd="0" destOrd="0" presId="urn:microsoft.com/office/officeart/2005/8/layout/pyramid3"/>
    <dgm:cxn modelId="{AAB359BF-A6D9-4249-976D-E58BF2B446C7}" type="presParOf" srcId="{361559B3-065D-4436-93B0-C6BBC54CCB12}" destId="{22A44E1A-5DD7-4AE0-AEDD-DC85797C6561}" srcOrd="1" destOrd="0" presId="urn:microsoft.com/office/officeart/2005/8/layout/pyramid3"/>
    <dgm:cxn modelId="{0E93E62B-9819-4147-9579-39526D596A5D}" type="presParOf" srcId="{58104358-247E-4F30-B799-95D9B46B9464}" destId="{26F3EB86-6DD1-482D-97B3-7A3CDA3F4298}" srcOrd="2" destOrd="0" presId="urn:microsoft.com/office/officeart/2005/8/layout/pyramid3"/>
    <dgm:cxn modelId="{48C7EA0E-CE92-41EC-8670-B97B9F00F8A5}" type="presParOf" srcId="{26F3EB86-6DD1-482D-97B3-7A3CDA3F4298}" destId="{E39D7FAC-DA54-4A59-BCD4-1E8605024CA4}" srcOrd="0" destOrd="0" presId="urn:microsoft.com/office/officeart/2005/8/layout/pyramid3"/>
    <dgm:cxn modelId="{C77CE395-5FA7-48D3-9F7A-BAED152529B8}" type="presParOf" srcId="{26F3EB86-6DD1-482D-97B3-7A3CDA3F4298}" destId="{B234428F-56DD-4D0E-A17B-247CED50671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EA0B-8D0C-4D8D-8299-CF2E7B557571}">
      <dsp:nvSpPr>
        <dsp:cNvPr id="0" name=""/>
        <dsp:cNvSpPr/>
      </dsp:nvSpPr>
      <dsp:spPr>
        <a:xfrm rot="10800000">
          <a:off x="0" y="0"/>
          <a:ext cx="9490348" cy="1518676"/>
        </a:xfrm>
        <a:prstGeom prst="trapezoid">
          <a:avLst>
            <a:gd name="adj" fmla="val 97301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2500" b="1" kern="1200"/>
            <a:t>Дизајн и активности за планот за напредок</a:t>
          </a:r>
          <a:endParaRPr lang="en-US" sz="2500" b="1" kern="120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400" b="1" kern="1200"/>
            <a:t>Содржина и дизајн низ дијагностицираните групи</a:t>
          </a:r>
          <a:endParaRPr lang="da-DK" sz="1400" b="1" kern="1200"/>
        </a:p>
      </dsp:txBody>
      <dsp:txXfrm rot="-10800000">
        <a:off x="1660811" y="0"/>
        <a:ext cx="6168726" cy="1518676"/>
      </dsp:txXfrm>
    </dsp:sp>
    <dsp:sp modelId="{36238243-4967-4EC1-A630-511AC85A313F}">
      <dsp:nvSpPr>
        <dsp:cNvPr id="0" name=""/>
        <dsp:cNvSpPr/>
      </dsp:nvSpPr>
      <dsp:spPr>
        <a:xfrm rot="10800000">
          <a:off x="1477687" y="1518676"/>
          <a:ext cx="6534974" cy="1288718"/>
        </a:xfrm>
        <a:prstGeom prst="trapezoid">
          <a:avLst>
            <a:gd name="adj" fmla="val 97301"/>
          </a:avLst>
        </a:prstGeom>
        <a:solidFill>
          <a:schemeClr val="accent1">
            <a:shade val="80000"/>
            <a:hueOff val="128776"/>
            <a:satOff val="-18575"/>
            <a:lumOff val="1659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600" b="1" kern="1200" dirty="0"/>
            <a:t>Насоки за планирање на напредокот</a:t>
          </a:r>
          <a:endParaRPr lang="da-DK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200" b="0" kern="1200" dirty="0"/>
            <a:t>Специфична содржина базирана на професионални препораки и земање во обзир на желбите на пациентот</a:t>
          </a:r>
          <a:endParaRPr lang="da-DK" sz="1200" b="0" kern="1200" dirty="0"/>
        </a:p>
      </dsp:txBody>
      <dsp:txXfrm rot="-10800000">
        <a:off x="2621307" y="1518676"/>
        <a:ext cx="4247733" cy="1288718"/>
      </dsp:txXfrm>
    </dsp:sp>
    <dsp:sp modelId="{E39D7FAC-DA54-4A59-BCD4-1E8605024CA4}">
      <dsp:nvSpPr>
        <dsp:cNvPr id="0" name=""/>
        <dsp:cNvSpPr/>
      </dsp:nvSpPr>
      <dsp:spPr>
        <a:xfrm rot="10800000">
          <a:off x="2731623" y="2807394"/>
          <a:ext cx="4027102" cy="2069405"/>
        </a:xfrm>
        <a:prstGeom prst="trapezoid">
          <a:avLst>
            <a:gd name="adj" fmla="val 97301"/>
          </a:avLst>
        </a:prstGeom>
        <a:solidFill>
          <a:schemeClr val="accent1">
            <a:shade val="80000"/>
            <a:hueOff val="257552"/>
            <a:satOff val="-37150"/>
            <a:lumOff val="3318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7780" bIns="8229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400" b="1" kern="1200" dirty="0"/>
            <a:t>Индивидуален план за напредок</a:t>
          </a:r>
          <a:endParaRPr lang="da-DK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200" kern="1200" dirty="0"/>
            <a:t>Комплетиран</a:t>
          </a:r>
          <a:r>
            <a:rPr lang="en-US" sz="1200" kern="1200" dirty="0"/>
            <a:t> </a:t>
          </a:r>
          <a:br>
            <a:rPr lang="en-US" sz="1200" kern="1200" dirty="0"/>
          </a:br>
          <a:r>
            <a:rPr lang="mk-MK" sz="1200" kern="1200" dirty="0"/>
            <a:t>од лекарот</a:t>
          </a:r>
          <a:endParaRPr lang="da-DK" sz="1200" kern="1200" dirty="0"/>
        </a:p>
      </dsp:txBody>
      <dsp:txXfrm rot="-10800000">
        <a:off x="2731623" y="2807394"/>
        <a:ext cx="4027102" cy="2069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5819-5A74-4F34-88FE-ED935EAA0F15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5BDC-6505-4357-A812-6B564F0433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993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3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21606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21606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262394"/>
            <a:ext cx="9690116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  <p:sldLayoutId id="2147484313" r:id="rId8"/>
    <p:sldLayoutId id="2147484314" r:id="rId9"/>
    <p:sldLayoutId id="2147484315" r:id="rId10"/>
    <p:sldLayoutId id="21474843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999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39E02-5464-4C56-9722-C07C9376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0992"/>
            <a:ext cx="9220201" cy="1428929"/>
          </a:xfrm>
        </p:spPr>
        <p:txBody>
          <a:bodyPr>
            <a:noAutofit/>
          </a:bodyPr>
          <a:lstStyle/>
          <a:p>
            <a:pPr algn="ctr"/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РЕПУБЛИКА МАКЕДОНИЈА</a:t>
            </a:r>
            <a:b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Универзитет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Св. Кирил и Методиј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Скопје</a:t>
            </a:r>
            <a:b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 за информатички науки и компјутерско инженерство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38813D-7A5E-4D24-A76E-3486C7B3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50" y="2872411"/>
            <a:ext cx="8593122" cy="43513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ru-RU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ориснички ориентиран дизајн во креирање на повеќе-платформска медицинска апликација </a:t>
            </a:r>
          </a:p>
          <a:p>
            <a:pPr marL="0" indent="0" algn="ctr">
              <a:buNone/>
            </a:pPr>
            <a:r>
              <a:rPr lang="mk-MK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mk-MK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агистерски труд – </a:t>
            </a:r>
            <a:endParaRPr lang="en-US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univerzitet sv kiril i metodij logo">
            <a:extLst>
              <a:ext uri="{FF2B5EF4-FFF2-40B4-BE49-F238E27FC236}">
                <a16:creationId xmlns:a16="http://schemas.microsoft.com/office/drawing/2014/main" id="{D41BAD4F-C5F3-49B8-B8C1-E29E2F4D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6" y="262998"/>
            <a:ext cx="1355965" cy="166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CE5560-46E0-4FA7-BAAC-F748D000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0"/>
            <a:ext cx="1718631" cy="6858000"/>
          </a:xfrm>
          <a:prstGeom prst="rect">
            <a:avLst/>
          </a:prstGeom>
        </p:spPr>
      </p:pic>
      <p:pic>
        <p:nvPicPr>
          <p:cNvPr id="1026" name="Picture 2" descr="https://old.finki.ukim.mk/Content/contentImages/about_faculty_menustructure/Logo%20FINKI/logo.png">
            <a:extLst>
              <a:ext uri="{FF2B5EF4-FFF2-40B4-BE49-F238E27FC236}">
                <a16:creationId xmlns:a16="http://schemas.microsoft.com/office/drawing/2014/main" id="{E9B2F233-49D4-47F9-A59D-6431F6E6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913" y="533293"/>
            <a:ext cx="1485900" cy="112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221D6-3A61-4466-AB3C-C59855055990}"/>
              </a:ext>
            </a:extLst>
          </p:cNvPr>
          <p:cNvSpPr txBox="1"/>
          <p:nvPr/>
        </p:nvSpPr>
        <p:spPr>
          <a:xfrm>
            <a:off x="183378" y="5181600"/>
            <a:ext cx="2810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Ментор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Д-р Невена Ацковска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C7881-197D-4870-A44E-D947A792C3C4}"/>
              </a:ext>
            </a:extLst>
          </p:cNvPr>
          <p:cNvSpPr txBox="1"/>
          <p:nvPr/>
        </p:nvSpPr>
        <p:spPr>
          <a:xfrm>
            <a:off x="8622085" y="5181600"/>
            <a:ext cx="3268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Кандидат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r"/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Ален Досев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30261-4C9D-427F-B22B-8DC50E86F01A}"/>
              </a:ext>
            </a:extLst>
          </p:cNvPr>
          <p:cNvSpPr txBox="1"/>
          <p:nvPr/>
        </p:nvSpPr>
        <p:spPr>
          <a:xfrm>
            <a:off x="5239208" y="6276953"/>
            <a:ext cx="171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Скопје, 2018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9DAFC-1E4C-4C71-92DD-5B841FD8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0"/>
            <a:ext cx="11410438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35E7273-D171-41AC-9627-F58D00A1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Данска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366A0A-0FC8-4848-AE05-DA4258C5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Искуството покажало дека за едно ИТ решение во медицината да биде успешно треба да бидат исполнети следните услови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/>
            <a:r>
              <a:rPr lang="mk-MK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рана инволвираност на медицинските работници</a:t>
            </a:r>
            <a:endParaRPr lang="en-US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mk-MK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заедничко носење на одлуките</a:t>
            </a:r>
            <a:endParaRPr lang="en-US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mk-MK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прифаќање на решението од страна на лекарите</a:t>
            </a:r>
          </a:p>
          <a:p>
            <a:pPr lvl="1"/>
            <a:r>
              <a:rPr lang="mk-MK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подолг процес на планирање</a:t>
            </a:r>
          </a:p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Лекарите мора да имаат значајна улога во фазите на планирање, развивање и имплементација на дигиталните решенија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6129B1-A0E6-466A-BCA4-CC85E6E0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66" y="0"/>
            <a:ext cx="1134044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C17CDE7-9626-45A0-B8F6-6AE284FE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0789C3-3BD1-40F4-B3C8-9768127E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Повеќето болници во САД се приватни и секоја болница има сопствен софтвер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Многу тешко стандардизирање на досиејата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Нема меѓусебна соработка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Голем трошок во администрација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8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Целна група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410199"/>
          </a:xfrm>
        </p:spPr>
        <p:txBody>
          <a:bodyPr>
            <a:normAutofit/>
          </a:bodyPr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Болните од хронични опструктивни белодробни заболувања и од дијабетес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Постари и/или изнемоштени лица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Потешко се справуваат со новата технологијата и не се во тек со најновите технолошки иновации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Тешко навигираат низ здравствениот систем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Квалитетот на живот кај овие пациенти е на многу ниско ниво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домашно лекување со често посетување на болница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Бројот на овие пациенти постојано се зголемува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Целна група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Лекари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3340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главни теми кои влијаат на односот на лекарите кон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имплементација на нова технологија или апликација</a:t>
            </a:r>
          </a:p>
          <a:p>
            <a:pPr marL="1093334" lvl="2" indent="-514350">
              <a:buFont typeface="+mj-lt"/>
              <a:buAutoNum type="arabicPeriod"/>
            </a:pPr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Значајни и квалитетни подобрувања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93334" lvl="2" indent="-514350">
              <a:buFont typeface="+mj-lt"/>
              <a:buAutoNum type="arabicPeriod"/>
            </a:pPr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Поделба на одговорноста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93334" lvl="2" indent="-514350">
              <a:buFont typeface="+mj-lt"/>
              <a:buAutoNum type="arabicPeriod"/>
            </a:pPr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Неадекватна имплементација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93334" lvl="2" indent="-514350">
              <a:buFont typeface="+mj-lt"/>
              <a:buAutoNum type="arabicPeriod"/>
            </a:pPr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Софтверски проблеми и човечкиот фактор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73408" indent="-342900"/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Имаат релативно лошо искуство со медицински софтвер кој не бил имплементиран до крај и бил тежок за користење</a:t>
            </a:r>
          </a:p>
          <a:p>
            <a:pPr marL="373408" indent="-342900"/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Имаат разбирање и се отворени кон тоа да се имплементираат нови знаења и нови технологии</a:t>
            </a:r>
          </a:p>
          <a:p>
            <a:pPr marL="373408" indent="-342900"/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Сакаат да сносат одговорност само за третманот кои тие самите го извршиле</a:t>
            </a:r>
          </a:p>
          <a:p>
            <a:pPr marL="373408" indent="-342900"/>
            <a:endParaRPr lang="mk-MK" dirty="0"/>
          </a:p>
          <a:p>
            <a:pPr marL="373408" indent="-342900"/>
            <a:endParaRPr lang="mk-MK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 за напредок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410200"/>
          </a:xfrm>
        </p:spPr>
        <p:txBody>
          <a:bodyPr>
            <a:normAutofit/>
          </a:bodyPr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Еден вид на мерило за обезбедување на квалитетна нега за пациентот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Генерички преглед на релевантните чекори од процесот за оздравување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Секој план за напредок треба да ги содржи следните информации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Целите на пациентот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Третман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Информации за рехабилитација и едукација на пациентот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Инструкции и информативни видеа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Мерења и тестирања</a:t>
            </a: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Информации за комуникација и инволвираност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Распоред на термини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Креирање на план за напредок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26C3B1-4F32-4E8B-8A81-9EE6A2056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48083"/>
              </p:ext>
            </p:extLst>
          </p:nvPr>
        </p:nvGraphicFramePr>
        <p:xfrm>
          <a:off x="812929" y="1447800"/>
          <a:ext cx="949034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9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10181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 решение за приказ на план за напредок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334000"/>
          </a:xfrm>
        </p:spPr>
        <p:txBody>
          <a:bodyPr>
            <a:normAutofit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Мора да биде лесно за употреба</a:t>
            </a: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Мора да биде во можност да прикаже било каков план за напредок, односно сите можни графици и податоци</a:t>
            </a: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Процесот на развивање на апликација треба да содржи 3 главни процеси, кои се меѓусебно зависни и кои се преклопуваат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835086" lvl="1" indent="-457200">
              <a:buFont typeface="+mj-lt"/>
              <a:buAutoNum type="arabicPeriod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Прибирање на желбите и побарувањата на медицинските работници и на пациентите за содржината на информациите и дизајнот и подготовка на прототип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35086" lvl="1" indent="-457200">
              <a:buFont typeface="+mj-lt"/>
              <a:buAutoNum type="arabicPeriod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Овозможување на системска поддршка и искористување на веќе постоечки информации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35086" lvl="1" indent="-457200">
              <a:buFont typeface="+mj-lt"/>
              <a:buAutoNum type="arabicPeriod"/>
            </a:pP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Тестирање и пребирање на повратни одговори со корисниците на апликацијата  </a:t>
            </a:r>
          </a:p>
          <a:p>
            <a:pPr marL="416040" indent="-342900"/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Повеќеплатформската апликација, која што е резултатот на ова магистерска работа, требаше да го изработи првиот процес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DDC26C-337D-4FF1-BC2B-0B61B3B6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15175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44DE3E-71BB-46FB-B719-E494C88C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10181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 за работа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Интервјуа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23C32A47-F388-4DD8-ADED-ACEB983BE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66" y="1379960"/>
            <a:ext cx="8991600" cy="54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Интервјуа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334000"/>
          </a:xfrm>
        </p:spPr>
        <p:txBody>
          <a:bodyPr>
            <a:normAutofit lnSpcReduction="10000"/>
          </a:bodyPr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преферираат вежбите и тренинзите да ги прават сами во домашна атмосфера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имаат лимитирано познавање на нивната болест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не се сигурни како и кога да ги користат препишаните медикаменти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се мотивирани да користат апликација за да ја подобрат својата здравствена ситуација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сакаат да видат како другите пациенти се справуваат со нивната болест и да слушнат нивни лични совети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Пациентите и лекарите се спремни да учествуваат во посебен тренинг за користење на апликацијата доколку е потребно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Цели на магистерскиот труд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Истражување за дигитални досиеја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Креирање на студии на случај од различни земји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Детално дефинирање на целните група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Креирање на повеќе-платформска медицинска апликација за луѓе болни од хронични опструктивни белодробни заболувања и дијабетес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нализа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257800"/>
          </a:xfrm>
        </p:spPr>
        <p:txBody>
          <a:bodyPr>
            <a:normAutofit fontScale="92500" lnSpcReduction="10000"/>
          </a:bodyPr>
          <a:lstStyle/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Голем недостиг на најважните информации кои се значајни за пациентите или пак истите не се лесно достапни</a:t>
            </a:r>
          </a:p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Бидејќи физичка состојба на пациентите не е многу добра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тие тешко се движат низ здравствениот систем</a:t>
            </a:r>
          </a:p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 не добиваат насоки и совети во текот на терапијата</a:t>
            </a:r>
          </a:p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 рекоа дека сакаат и/или имаат желба да бидат повеќе вклучени во нивното лекување и нивната грижа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Лекарите се скептични дека со дигитализирање на уште еден процес нивната работа ќе стане полесна</a:t>
            </a:r>
          </a:p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Двете целни групи сакаат да бидат инволвирани во процесот на развивање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Виртуелен календар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243DB5-7F40-42E2-B4C8-70500FF957CA}"/>
              </a:ext>
            </a:extLst>
          </p:cNvPr>
          <p:cNvSpPr txBox="1">
            <a:spLocks/>
          </p:cNvSpPr>
          <p:nvPr/>
        </p:nvSpPr>
        <p:spPr>
          <a:xfrm>
            <a:off x="7924249" y="1828800"/>
            <a:ext cx="3046963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9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Табовите да бидат редизајнирани и да им биде појасно на корисниците во кој дел од апликацијата се наоѓаат</a:t>
            </a:r>
          </a:p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Картичките да изгледаат пореално</a:t>
            </a:r>
          </a:p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Копчињата за листање да се наоѓаат поблиску до самите картички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6F7B8-0053-4398-A100-E38F3353EA16}"/>
              </a:ext>
            </a:extLst>
          </p:cNvPr>
          <p:cNvSpPr txBox="1">
            <a:spLocks/>
          </p:cNvSpPr>
          <p:nvPr/>
        </p:nvSpPr>
        <p:spPr>
          <a:xfrm>
            <a:off x="7923212" y="665179"/>
            <a:ext cx="2362200" cy="1066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Забелешки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66D254A8-A474-43D7-8FDE-23891B9786D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7" y="1198579"/>
            <a:ext cx="6905366" cy="444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9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273" y="149955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Водич до релевантни третмани и лекарства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243DB5-7F40-42E2-B4C8-70500FF957CA}"/>
              </a:ext>
            </a:extLst>
          </p:cNvPr>
          <p:cNvSpPr txBox="1">
            <a:spLocks/>
          </p:cNvSpPr>
          <p:nvPr/>
        </p:nvSpPr>
        <p:spPr>
          <a:xfrm>
            <a:off x="7924249" y="1828800"/>
            <a:ext cx="3046963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9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Местоположбата на водичот во долниот дел на апликацијата е проблематичен</a:t>
            </a:r>
          </a:p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Вертикално зголемување на апликацијата претставува проблем кај поголем дел од пациентите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6F7B8-0053-4398-A100-E38F3353EA16}"/>
              </a:ext>
            </a:extLst>
          </p:cNvPr>
          <p:cNvSpPr txBox="1">
            <a:spLocks/>
          </p:cNvSpPr>
          <p:nvPr/>
        </p:nvSpPr>
        <p:spPr>
          <a:xfrm>
            <a:off x="7923212" y="665179"/>
            <a:ext cx="2362200" cy="1066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Забелешки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43D95D5-A76D-4CF4-A867-0C237A8684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73" y="1371600"/>
            <a:ext cx="531225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4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76379"/>
            <a:ext cx="1002956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Дијаграми за напредокот на пациентите</a:t>
            </a:r>
            <a:endParaRPr lang="en-US" sz="37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668FFD8-3905-4A96-BC94-3BDC61291D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295400"/>
            <a:ext cx="4385733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150193F-68B2-4B23-AFC6-C32FD5362147}"/>
              </a:ext>
            </a:extLst>
          </p:cNvPr>
          <p:cNvSpPr txBox="1">
            <a:spLocks/>
          </p:cNvSpPr>
          <p:nvPr/>
        </p:nvSpPr>
        <p:spPr>
          <a:xfrm>
            <a:off x="7923212" y="665179"/>
            <a:ext cx="2362200" cy="1066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Забелешки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98CAF1-2974-4958-8E44-0FD13BE842E2}"/>
              </a:ext>
            </a:extLst>
          </p:cNvPr>
          <p:cNvSpPr txBox="1">
            <a:spLocks/>
          </p:cNvSpPr>
          <p:nvPr/>
        </p:nvSpPr>
        <p:spPr>
          <a:xfrm>
            <a:off x="7924249" y="1828800"/>
            <a:ext cx="3046963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9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Можност графиците да бидат испечатени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/>
          </a:p>
          <a:p>
            <a:endParaRPr lang="mk-MK" sz="18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8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83369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Видеа со искуства и инструкции</a:t>
            </a:r>
            <a:endParaRPr lang="en-US" sz="37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638507-7553-4668-AB30-6F911A783B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295400"/>
            <a:ext cx="5186855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3C2B3F-20AE-4857-A7EC-FE86148BCC26}"/>
              </a:ext>
            </a:extLst>
          </p:cNvPr>
          <p:cNvSpPr txBox="1">
            <a:spLocks/>
          </p:cNvSpPr>
          <p:nvPr/>
        </p:nvSpPr>
        <p:spPr>
          <a:xfrm>
            <a:off x="7923212" y="665179"/>
            <a:ext cx="2362200" cy="1066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Забелешки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999AFC-CFF3-44FA-926A-E61AD0A08DC8}"/>
              </a:ext>
            </a:extLst>
          </p:cNvPr>
          <p:cNvSpPr txBox="1">
            <a:spLocks/>
          </p:cNvSpPr>
          <p:nvPr/>
        </p:nvSpPr>
        <p:spPr>
          <a:xfrm>
            <a:off x="7924249" y="1828800"/>
            <a:ext cx="3046963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999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Скокачките прозорци да не се затвараат при клик надвор од нив туку само преку кликање на копчето во горниот десен агол</a:t>
            </a:r>
          </a:p>
          <a:p>
            <a:r>
              <a:rPr lang="mk-MK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Додека видеото да биде вчитано да има знак дека тоа се вчитува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/>
          </a:p>
          <a:p>
            <a:endParaRPr lang="mk-MK" sz="18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62AE262-5194-4631-A340-BAB839ED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221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C3453E2-14E5-4FD4-9472-9FE023D7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103343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Пилот прототип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Тестирања и анализа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5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52400"/>
            <a:ext cx="1018196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2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Редизајнирање на проблематичните делови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FF7E4FB-8C05-472A-838A-206BAA3198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348295"/>
            <a:ext cx="6652837" cy="5128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1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29697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2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Вметнување на персонализација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E93EED3-578F-43AD-80EC-5939063670F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447800"/>
            <a:ext cx="6027942" cy="426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9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45409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2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Прозорец со информативна содржина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97208-2B56-4302-AF61-8E9CAC5DD4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219200"/>
            <a:ext cx="5117463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9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76200"/>
            <a:ext cx="9690116" cy="1066800"/>
          </a:xfrm>
        </p:spPr>
        <p:txBody>
          <a:bodyPr>
            <a:normAutofit fontScale="90000"/>
          </a:bodyPr>
          <a:lstStyle/>
          <a:p>
            <a:r>
              <a:rPr lang="mk-MK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3</a:t>
            </a: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Редизајн на главниот дел на апликацијата</a:t>
            </a:r>
            <a:r>
              <a:rPr lang="mk-MK" sz="4000" dirty="0"/>
              <a:t>	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FC8D80B-96BB-4B7F-B9A8-BE13A4AA01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447800"/>
            <a:ext cx="8771380" cy="5151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3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Контекст и мотивација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Здравството генерира огромни количини на информации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Процесите се одвиваат рачно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Неефикасност на здраствениот систем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Намалување на трошоци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Намалување на обврските на лекарите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76200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3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Листа на статии поврзани со нивната болест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B66CF90-0F93-4F43-A006-9FB599EDF0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219200"/>
            <a:ext cx="4534193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2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3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Потсетник за пациентите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A106A08-D18F-4E0B-9877-37D0E39E44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447800"/>
            <a:ext cx="8817104" cy="4945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4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37719"/>
            <a:ext cx="9690116" cy="1066800"/>
          </a:xfrm>
        </p:spPr>
        <p:txBody>
          <a:bodyPr>
            <a:no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Итерација 3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Компатабилност на мобилен уред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A742050-C5EF-4AB2-BDF2-15B4568B91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" y="1295400"/>
            <a:ext cx="2060427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7D469-2E75-4D9A-9350-E0E54CAC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1295400"/>
            <a:ext cx="2054646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6D7C3-7873-4040-8C99-80E99C35F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1295400"/>
            <a:ext cx="20735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Заклучок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78BC88-C9BA-4C91-AEA3-2B416345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Мотивот за креирање на ваква апликација доаѓа од Министерството за Здравство на Данска кое сакаше да го дигитализира одделот за хронични опструктивни белодробни заболувања и дијабетес</a:t>
            </a:r>
          </a:p>
          <a:p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Истражувањата кои беа направени се фокусираа на слични вакви системи кои се креирани и имплементирани и согледување на проблемите со кои тие се соочиле, грешките кои биле направени, но и со работите кои биле успешни</a:t>
            </a:r>
          </a:p>
          <a:p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 главен проблем во скоро сите случаи се издвојува тоа што лекарите и пациентите не биле доволно вклучени во процесот на развивање</a:t>
            </a:r>
          </a:p>
          <a:p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развивање на оваа апликација се користеше кориснички ориентиран дизајн модел развиван со помош на итеративен метод</a:t>
            </a:r>
          </a:p>
          <a:p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Ваквиот начин на работа со кориснички ориентиран дизајн не секогаш треба и може да биде користен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6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на предизвиците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Специфичноста на целните групи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Комплексноста на работните дејствиа на лекарите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Нецентрализирани и недостапни здравствени информации на пациентите 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Широкоприфатлива, повеќе-платформска апликација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1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Придонес на магистерскиот труд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Олеснување на секојдневието на пациентите и лекарите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Лесен пристап до проверени информации за болеста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Централизирање на податоците за пациентите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Превземање на грижата за себе од страна на пациентите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Релевантни истражувања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Историски развиток на дигиталните досиеја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Истражувања поврзани со дигитални досиеја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Кориснички ориентиран дизајн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Македонија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САД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Данска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Кориснички ориентиран дизајн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10562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Истражувања поврзани со дигитални досиеја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9753600" cy="5029200"/>
          </a:xfrm>
        </p:spPr>
        <p:txBody>
          <a:bodyPr/>
          <a:lstStyle/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Голема предност на дигитални над хартиени досиеја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Намалување на грешките и трошоците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Зголемување на квалитетот на грижа</a:t>
            </a:r>
          </a:p>
          <a:p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Зголемена потреба од ИТ решенија за зачувување и прегледување на клинички податоци</a:t>
            </a:r>
          </a:p>
          <a:p>
            <a:endParaRPr lang="en-US" sz="21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Кориснички ориентиран дизајн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3505200"/>
            <a:ext cx="8593122" cy="4351337"/>
          </a:xfrm>
        </p:spPr>
        <p:txBody>
          <a:bodyPr/>
          <a:lstStyle/>
          <a:p>
            <a:r>
              <a:rPr lang="mk-MK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Дефинирање на корисничките побарувања</a:t>
            </a:r>
          </a:p>
          <a:p>
            <a:r>
              <a:rPr lang="mk-MK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Дизајн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Дизајнирање на архитектурата и на навигацијата</a:t>
            </a:r>
          </a:p>
          <a:p>
            <a:r>
              <a:rPr lang="mk-MK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Прототип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Развивање и тестирање на проторипи</a:t>
            </a:r>
          </a:p>
          <a:p>
            <a:r>
              <a:rPr lang="mk-MK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Преглед 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Преглед на дизајните со корисниците</a:t>
            </a:r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4B6CF-90A7-433C-B212-7CBD0E15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454215"/>
            <a:ext cx="6048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82F982-70DE-4D08-8EE6-B58F0AB4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0"/>
            <a:ext cx="11410438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041AD42-7A3C-4019-AB3C-B1498F8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Македонија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4DF3B6-FE10-437A-AE05-13E4BFC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>
            <a:normAutofit/>
          </a:bodyPr>
          <a:lstStyle/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Неуспешен обид за имплементација на дигитални досиеја поради лоша организација и лошо менаџирање </a:t>
            </a:r>
          </a:p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Информатичка неписменост кај здравствените работници</a:t>
            </a:r>
          </a:p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Нестандардизиран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формат на внесување на податоци</a:t>
            </a:r>
          </a:p>
          <a:p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Единствен делумно успешен модул за дигитализација на здравството беше реализацијата на системот за термини, наречен 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mk-MK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Мој Термин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endParaRPr lang="en-US" sz="2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Custom 3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AF1F30"/>
      </a:accent1>
      <a:accent2>
        <a:srgbClr val="4C7896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4C789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469</TotalTime>
  <Words>1224</Words>
  <Application>Microsoft Office PowerPoint</Application>
  <PresentationFormat>Custom</PresentationFormat>
  <Paragraphs>156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Century Schoolbook</vt:lpstr>
      <vt:lpstr>Open Sans</vt:lpstr>
      <vt:lpstr>Wingdings 2</vt:lpstr>
      <vt:lpstr>View</vt:lpstr>
      <vt:lpstr>РЕПУБЛИКА МАКЕДОНИЈА Универзитет “Св. Кирил и Методиј” – Скопје Факултет за информатички науки и компјутерско инженерство</vt:lpstr>
      <vt:lpstr>Цели на магистерскиот труд</vt:lpstr>
      <vt:lpstr>Контекст и мотивација</vt:lpstr>
      <vt:lpstr>Опис на предизвиците</vt:lpstr>
      <vt:lpstr>Придонес на магистерскиот труд</vt:lpstr>
      <vt:lpstr>Релевантни истражувања</vt:lpstr>
      <vt:lpstr>Истражувања поврзани со дигитални досиеја</vt:lpstr>
      <vt:lpstr>Кориснички ориентиран дизајн</vt:lpstr>
      <vt:lpstr>Студија на случај: Македонија</vt:lpstr>
      <vt:lpstr>Студија на случај: Данска</vt:lpstr>
      <vt:lpstr>Студија на случај: САД</vt:lpstr>
      <vt:lpstr>Целна група: Пациенти</vt:lpstr>
      <vt:lpstr>Целна група: Лекари</vt:lpstr>
      <vt:lpstr>План за напредок</vt:lpstr>
      <vt:lpstr>Креирање на план за напредок</vt:lpstr>
      <vt:lpstr>ИТ решение за приказ на план за напредок</vt:lpstr>
      <vt:lpstr>План за работа</vt:lpstr>
      <vt:lpstr>Интервјуа</vt:lpstr>
      <vt:lpstr>Интервјуа</vt:lpstr>
      <vt:lpstr>Aнализа</vt:lpstr>
      <vt:lpstr>Пилот прототип: Виртуелен календар</vt:lpstr>
      <vt:lpstr>Пилот прототип: Водич до релевантни третмани и лекарства</vt:lpstr>
      <vt:lpstr>Пилот прототип: Дијаграми за напредокот на пациентите</vt:lpstr>
      <vt:lpstr>Пилот прототип: Видеа со искуства и инструкции</vt:lpstr>
      <vt:lpstr>Пилот прототип: Тестирања и анализа</vt:lpstr>
      <vt:lpstr>Итерација 2: Редизајнирање на проблематичните делови</vt:lpstr>
      <vt:lpstr>Итерација 2: Вметнување на персонализација</vt:lpstr>
      <vt:lpstr>Итерација 2: Прозорец со информативна содржина</vt:lpstr>
      <vt:lpstr>Итерација 3: Редизајн на главниот дел на апликацијата </vt:lpstr>
      <vt:lpstr>Итерација 3: Листа на статии поврзани со нивната болест</vt:lpstr>
      <vt:lpstr>Итерација 3: Потсетник за пациентите</vt:lpstr>
      <vt:lpstr>Итерација 3: Компатабилност на мобилен уред</vt:lpstr>
      <vt:lpstr>Заклучок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Alen Dosev</dc:creator>
  <cp:lastModifiedBy>Alen Dosev</cp:lastModifiedBy>
  <cp:revision>39</cp:revision>
  <dcterms:created xsi:type="dcterms:W3CDTF">2018-02-06T10:23:30Z</dcterms:created>
  <dcterms:modified xsi:type="dcterms:W3CDTF">2018-02-07T14:51:34Z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