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handoutMasterIdLst>
    <p:handoutMasterId r:id="rId52"/>
  </p:handoutMasterIdLst>
  <p:sldIdLst>
    <p:sldId id="257" r:id="rId5"/>
    <p:sldId id="289" r:id="rId6"/>
    <p:sldId id="26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6" r:id="rId29"/>
    <p:sldId id="299" r:id="rId30"/>
    <p:sldId id="297" r:id="rId31"/>
    <p:sldId id="298" r:id="rId32"/>
    <p:sldId id="300" r:id="rId33"/>
    <p:sldId id="301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301" y="287337"/>
            <a:ext cx="8077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mk-MK" sz="3300" dirty="0"/>
              <a:t>РЕПУБЛИКА МАКЕДОНИЈА</a:t>
            </a:r>
            <a:br>
              <a:rPr lang="mk-MK" sz="3400" dirty="0"/>
            </a:br>
            <a:r>
              <a:rPr lang="mk-MK" sz="2600" dirty="0"/>
              <a:t>Универзитет </a:t>
            </a:r>
            <a:r>
              <a:rPr lang="en-US" sz="2600" dirty="0"/>
              <a:t>“</a:t>
            </a:r>
            <a:r>
              <a:rPr lang="mk-MK" sz="2600" dirty="0"/>
              <a:t>Св. Кирил и Методиј</a:t>
            </a:r>
            <a:r>
              <a:rPr lang="en-US" sz="2600" dirty="0"/>
              <a:t>”</a:t>
            </a:r>
            <a:r>
              <a:rPr lang="mk-MK" sz="2600" dirty="0"/>
              <a:t> – Скопје</a:t>
            </a:r>
            <a:br>
              <a:rPr lang="mk-MK" sz="2600" dirty="0"/>
            </a:br>
            <a:r>
              <a:rPr lang="mk-MK" sz="2600" dirty="0"/>
              <a:t>Факултет за информатички науки и компјутерско инженерство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438400"/>
            <a:ext cx="9269836" cy="1752600"/>
          </a:xfrm>
        </p:spPr>
        <p:txBody>
          <a:bodyPr>
            <a:noAutofit/>
          </a:bodyPr>
          <a:lstStyle/>
          <a:p>
            <a:pPr algn="ctr"/>
            <a:r>
              <a:rPr lang="en-US" sz="3000" cap="none" dirty="0"/>
              <a:t>K</a:t>
            </a:r>
            <a:r>
              <a:rPr lang="ru-RU" sz="3000" cap="none" dirty="0"/>
              <a:t>ориснички ориентиран дизајн во креирање на повеќе-платформска медицинска апликација </a:t>
            </a:r>
          </a:p>
          <a:p>
            <a:pPr algn="ctr"/>
            <a:r>
              <a:rPr lang="mk-MK" sz="3000" cap="none" dirty="0"/>
              <a:t>– </a:t>
            </a:r>
            <a:r>
              <a:rPr lang="en-US" sz="3000" cap="none" dirty="0"/>
              <a:t>M</a:t>
            </a:r>
            <a:r>
              <a:rPr lang="mk-MK" sz="3000" cap="none" dirty="0"/>
              <a:t>агистерски труд – </a:t>
            </a:r>
            <a:endParaRPr lang="en-US" sz="3000" cap="non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3AB102-017B-4BCC-B117-8DCECD2E0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22" y="219868"/>
            <a:ext cx="1217308" cy="14303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FFE980-1BC8-404C-942E-7A66AAF0D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21180"/>
            <a:ext cx="1175657" cy="1028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9AB726-9CCE-41D8-BCE8-F6D87E5AC3A7}"/>
              </a:ext>
            </a:extLst>
          </p:cNvPr>
          <p:cNvSpPr txBox="1"/>
          <p:nvPr/>
        </p:nvSpPr>
        <p:spPr>
          <a:xfrm>
            <a:off x="9980612" y="5040750"/>
            <a:ext cx="18203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mk-MK" sz="2600" dirty="0"/>
              <a:t>Кандидат</a:t>
            </a:r>
            <a:r>
              <a:rPr lang="en-US" sz="2600" dirty="0"/>
              <a:t>:</a:t>
            </a:r>
          </a:p>
          <a:p>
            <a:pPr algn="r"/>
            <a:r>
              <a:rPr lang="mk-MK" sz="2600" dirty="0"/>
              <a:t>Ален Досев</a:t>
            </a:r>
            <a:endParaRPr lang="en-US" sz="2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927900-DB6C-474A-A09F-46A32DE12D55}"/>
              </a:ext>
            </a:extLst>
          </p:cNvPr>
          <p:cNvSpPr txBox="1"/>
          <p:nvPr/>
        </p:nvSpPr>
        <p:spPr>
          <a:xfrm>
            <a:off x="227012" y="4979195"/>
            <a:ext cx="3404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Ментор</a:t>
            </a:r>
            <a:r>
              <a:rPr lang="en-US" sz="2800" dirty="0"/>
              <a:t>:</a:t>
            </a:r>
          </a:p>
          <a:p>
            <a:r>
              <a:rPr lang="mk-MK" sz="2800" dirty="0"/>
              <a:t>Д-р Невена Ацковска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A64BC-B47E-4A3C-BE2A-74AD08CC65B0}"/>
              </a:ext>
            </a:extLst>
          </p:cNvPr>
          <p:cNvSpPr txBox="1"/>
          <p:nvPr/>
        </p:nvSpPr>
        <p:spPr>
          <a:xfrm>
            <a:off x="4997341" y="6172200"/>
            <a:ext cx="2080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/>
              <a:t>Скопје,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Македонија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Министерството за здравство на Македонија имаше еден неуспешен обид за имплементација на дигитални досиеја за пациентите поради лоша организација и лошо менаџирање на проектот</a:t>
            </a:r>
          </a:p>
          <a:p>
            <a:r>
              <a:rPr lang="mk-MK" dirty="0"/>
              <a:t>Информатичка неписменост кај здравствените работници, немањето на унифицирана база на податоци и нестандардизираноста на форматите преку кои се внесуваат податоци за пациентите се дел од причините за неуспешноста на проектите</a:t>
            </a:r>
          </a:p>
          <a:p>
            <a:r>
              <a:rPr lang="mk-MK" dirty="0"/>
              <a:t>Единствен делумно успешен модул за дигитализација на здравството беше реализацијата на системот за термини, наречен </a:t>
            </a:r>
            <a:r>
              <a:rPr lang="en-US" dirty="0"/>
              <a:t>“</a:t>
            </a:r>
            <a:r>
              <a:rPr lang="mk-MK" dirty="0"/>
              <a:t>Мој Термин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5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Проблемите од административна природа како што се недостаток на кадар и простор за евиденција резултирале со формирање на нови дисциплини меѓу кои и медицински секретари и библиотекари кои треба да ги извршуваат административните работи</a:t>
            </a:r>
          </a:p>
          <a:p>
            <a:r>
              <a:rPr lang="mk-MK" dirty="0"/>
              <a:t>Повеќето болници во САД се приватни и секоја болница креирала софтвер само за нејзините потреби, стандардизацијата на сите тие софтвери било многу тешко да се постигне</a:t>
            </a:r>
            <a:endParaRPr lang="en-US" dirty="0"/>
          </a:p>
          <a:p>
            <a:r>
              <a:rPr lang="mk-MK" dirty="0"/>
              <a:t>Овој проблем сеуште не е решен и приватните болници во САД сеуште не соработуваат и не споделуваат досиеја меѓусебе.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Студија на случај</a:t>
            </a:r>
            <a:r>
              <a:rPr lang="en-US" dirty="0"/>
              <a:t>:</a:t>
            </a:r>
            <a:r>
              <a:rPr lang="mk-MK" dirty="0"/>
              <a:t> Данска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fontScale="92500"/>
          </a:bodyPr>
          <a:lstStyle/>
          <a:p>
            <a:r>
              <a:rPr lang="mk-MK" dirty="0"/>
              <a:t>Брзиот напредок на ИТ индустријата демонстрира дека дигиталните досиеја се решение за проблемите кои произлегуваат од користењето на хартиени документи на пациентите</a:t>
            </a:r>
          </a:p>
          <a:p>
            <a:r>
              <a:rPr lang="mk-MK" dirty="0"/>
              <a:t>Искуството покажало дека за едно ИТ решение во медицината да биде успешно треба да бидат исполнети следните услови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рана инволвираност на медицинските работници</a:t>
            </a:r>
            <a:endParaRPr lang="en-US" dirty="0"/>
          </a:p>
          <a:p>
            <a:pPr lvl="1"/>
            <a:r>
              <a:rPr lang="mk-MK" dirty="0"/>
              <a:t>заедничко носење на одлуките</a:t>
            </a:r>
            <a:endParaRPr lang="en-US" dirty="0"/>
          </a:p>
          <a:p>
            <a:pPr lvl="1"/>
            <a:r>
              <a:rPr lang="mk-MK" dirty="0"/>
              <a:t>прифаќање на решението од страна на лекарите</a:t>
            </a:r>
          </a:p>
          <a:p>
            <a:pPr lvl="1"/>
            <a:r>
              <a:rPr lang="mk-MK" dirty="0"/>
              <a:t>подолг процес на планирање</a:t>
            </a:r>
          </a:p>
          <a:p>
            <a:r>
              <a:rPr lang="mk-MK" dirty="0"/>
              <a:t>Лекарите мора да имаат значајна улога во фазите на планирање, развивање и имплементација на дигиталните решенија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381000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Студија на случај: Кориснички ориентиран дизајн во апликација за самоуправување кај дијабетичари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Дијабетесот кој е една од најраширените хронични заболувања бара константна нега и самоуправување</a:t>
            </a:r>
          </a:p>
          <a:p>
            <a:r>
              <a:rPr lang="mk-MK" dirty="0"/>
              <a:t>Квалитетни интервјуа кои биле извршени во раните фази на дизајнот допринеле за успехот на </a:t>
            </a:r>
            <a:r>
              <a:rPr lang="en-US" dirty="0" err="1"/>
              <a:t>mHealth</a:t>
            </a:r>
            <a:r>
              <a:rPr lang="mk-MK" dirty="0"/>
              <a:t> апликацијата</a:t>
            </a:r>
          </a:p>
          <a:p>
            <a:r>
              <a:rPr lang="mk-MK" dirty="0"/>
              <a:t>Кога корисниците се вклучени низ целиот процес на дизајн и развивање, голем број на клучни кориснички и системски побарувања можат да бидат идентификувани, кои во поинаков дизајн процес не би биле забележани</a:t>
            </a:r>
          </a:p>
          <a:p>
            <a:r>
              <a:rPr lang="mk-MK" dirty="0"/>
              <a:t>Придобивките од кориснички ориентираниот дизајн принцип се препознаени од страна на здравствените системи во последните неколку години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Целн</a:t>
            </a:r>
            <a:r>
              <a:rPr lang="en-US" dirty="0"/>
              <a:t>a</a:t>
            </a:r>
            <a:r>
              <a:rPr lang="mk-MK" dirty="0"/>
              <a:t> груп</a:t>
            </a:r>
            <a:r>
              <a:rPr lang="en-US" dirty="0"/>
              <a:t>a:</a:t>
            </a:r>
            <a:r>
              <a:rPr lang="mk-MK" dirty="0"/>
              <a:t> Пациенти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Болните од хронични опструктивни белодробни заболувања и од дијабетес</a:t>
            </a:r>
          </a:p>
          <a:p>
            <a:r>
              <a:rPr lang="mk-MK" dirty="0"/>
              <a:t>Постари и/или изнемоштени лица</a:t>
            </a:r>
          </a:p>
          <a:p>
            <a:r>
              <a:rPr lang="mk-MK" dirty="0"/>
              <a:t>Потешко се справуваат со новата технологијата и не се во тек со најновите технолошки иновации</a:t>
            </a:r>
          </a:p>
          <a:p>
            <a:r>
              <a:rPr lang="mk-MK" dirty="0"/>
              <a:t>Тешко навигираат низ здравствениот систем</a:t>
            </a:r>
          </a:p>
          <a:p>
            <a:r>
              <a:rPr lang="mk-MK" dirty="0"/>
              <a:t>Многу од нив не ги добиваат неопходните насоки и совети во текот на нивната рехабилитација</a:t>
            </a:r>
          </a:p>
          <a:p>
            <a:r>
              <a:rPr lang="mk-MK" dirty="0"/>
              <a:t>На домашно лекување со често посетување на болница</a:t>
            </a:r>
          </a:p>
          <a:p>
            <a:r>
              <a:rPr lang="mk-MK" dirty="0"/>
              <a:t>Бројот на овие пациенти постојано се зголемува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Целн</a:t>
            </a:r>
            <a:r>
              <a:rPr lang="en-US" dirty="0"/>
              <a:t>a</a:t>
            </a:r>
            <a:r>
              <a:rPr lang="mk-MK" dirty="0"/>
              <a:t> груп</a:t>
            </a:r>
            <a:r>
              <a:rPr lang="en-US" dirty="0"/>
              <a:t>a:</a:t>
            </a:r>
            <a:r>
              <a:rPr lang="mk-MK" dirty="0"/>
              <a:t> Пациенти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Здравствениот систем троши два пати повеќе ресурси за пациентите болни од хронични опструктивни белодробни заболувања и од дијабетес, отколку за било која друга група на пациенти</a:t>
            </a:r>
          </a:p>
          <a:p>
            <a:r>
              <a:rPr lang="mk-MK" dirty="0"/>
              <a:t>Квалитетот на живот кај овие пациенти е на многу ниско ниво</a:t>
            </a:r>
            <a:endParaRPr lang="en-US" dirty="0"/>
          </a:p>
          <a:p>
            <a:r>
              <a:rPr lang="mk-MK" dirty="0"/>
              <a:t>Мора секојдневно да прават вежби со кои ќе го олеснат нивното дишење</a:t>
            </a:r>
          </a:p>
          <a:p>
            <a:r>
              <a:rPr lang="mk-MK" dirty="0"/>
              <a:t>Овие болести се неизлечиви, па така пациентите мора да се подготват за живот со хронична болест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Целн</a:t>
            </a:r>
            <a:r>
              <a:rPr lang="en-US" dirty="0"/>
              <a:t>a</a:t>
            </a:r>
            <a:r>
              <a:rPr lang="mk-MK" dirty="0"/>
              <a:t> груп</a:t>
            </a:r>
            <a:r>
              <a:rPr lang="en-US" dirty="0"/>
              <a:t>a:</a:t>
            </a:r>
            <a:r>
              <a:rPr lang="mk-MK" dirty="0"/>
              <a:t> Лекари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Имаат разбирање и се отворени кон тоа да се имплементираат нови знаења и нови технологии во секојдневната грижа за нивните пациенти за да се осигура оптимален третман</a:t>
            </a:r>
          </a:p>
          <a:p>
            <a:r>
              <a:rPr lang="mk-MK" dirty="0"/>
              <a:t>Идентификувани се 4 главни теми кои блијаат на односот на лекарите кон имплементација на нова технологија или апликација</a:t>
            </a:r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Значајни и квалитетни подобрувања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Поделба на одговорноста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Неадекватна имплементација</a:t>
            </a:r>
            <a:endParaRPr lang="en-US" dirty="0"/>
          </a:p>
          <a:p>
            <a:pPr marL="819096" lvl="1" indent="-514350">
              <a:buFont typeface="+mj-lt"/>
              <a:buAutoNum type="arabicPeriod"/>
            </a:pPr>
            <a:r>
              <a:rPr lang="mk-MK" dirty="0"/>
              <a:t>Софтверски проблеми и човечкиот фактор</a:t>
            </a:r>
          </a:p>
          <a:p>
            <a:r>
              <a:rPr lang="mk-MK" dirty="0"/>
              <a:t>Сакаат новитетите кои се носат во медицината да бидат значајни и директно да го подобруваат квалитетот на нивната 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Целн</a:t>
            </a:r>
            <a:r>
              <a:rPr lang="en-US" dirty="0"/>
              <a:t>a</a:t>
            </a:r>
            <a:r>
              <a:rPr lang="mk-MK" dirty="0"/>
              <a:t> груп</a:t>
            </a:r>
            <a:r>
              <a:rPr lang="en-US" dirty="0"/>
              <a:t>a:</a:t>
            </a:r>
            <a:r>
              <a:rPr lang="mk-MK" dirty="0"/>
              <a:t> Лекари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Сакаат да сносат одговорност само за третманот кои тие самите го извршиле</a:t>
            </a:r>
          </a:p>
          <a:p>
            <a:r>
              <a:rPr lang="mk-MK" dirty="0"/>
              <a:t>Ажурирањето на податоците треба да биде извршувано често и целосно</a:t>
            </a:r>
          </a:p>
          <a:p>
            <a:r>
              <a:rPr lang="mk-MK" dirty="0"/>
              <a:t>Во голем број на случаеви, софтверот кој бил имплементиран, не бил целосен и немал дефиниран терк на работа, односно лекарите не знаеле како да го користат</a:t>
            </a:r>
          </a:p>
          <a:p>
            <a:r>
              <a:rPr lang="mk-MK" dirty="0"/>
              <a:t>Ова предизвикува еден вид на отпор и фрустрација кај лекарите да го користат новиот софтвер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План за напредок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За секој нов пациент кој е дијагностициран со хронични опструктивни белодробни заболувања и дијабетес, лекарот креира план за напредок</a:t>
            </a:r>
          </a:p>
          <a:p>
            <a:r>
              <a:rPr lang="mk-MK" dirty="0"/>
              <a:t>Еден вид на мерило за обезбедување на квалитетна нега за пациентот, преку кој подоцна ќе се процени дали на пациентот му била понудена потребната нега</a:t>
            </a:r>
          </a:p>
          <a:p>
            <a:r>
              <a:rPr lang="mk-MK" dirty="0"/>
              <a:t>Генерички преглед на релевантните чекори од процесот за оздравување, кој е прилагоден за секој пациент да се сноси со неговата болест</a:t>
            </a:r>
          </a:p>
          <a:p>
            <a:r>
              <a:rPr lang="mk-MK" dirty="0"/>
              <a:t>Треба да ги ажурира академските прирачници и да развие препораки за превенција кои би биле имплементирани на локално ниво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План за напредок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249363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Креирањето на еден план за напредок се одвива во 3 чекори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Дизајн и активности за планот за напредок</a:t>
            </a:r>
          </a:p>
          <a:p>
            <a:pPr lvl="1"/>
            <a:r>
              <a:rPr lang="mk-MK" dirty="0"/>
              <a:t>Насоки за планирање на напредокот</a:t>
            </a:r>
          </a:p>
          <a:p>
            <a:pPr lvl="1"/>
            <a:r>
              <a:rPr lang="mk-MK" dirty="0"/>
              <a:t>Индивидуален план за напредок</a:t>
            </a:r>
          </a:p>
          <a:p>
            <a:r>
              <a:rPr lang="mk-MK" dirty="0"/>
              <a:t>Секој план за напредок треба да ги содржи следните информации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Целите на пациентот</a:t>
            </a:r>
          </a:p>
          <a:p>
            <a:pPr lvl="1"/>
            <a:r>
              <a:rPr lang="mk-MK" dirty="0"/>
              <a:t>Третман</a:t>
            </a:r>
          </a:p>
          <a:p>
            <a:pPr lvl="1"/>
            <a:r>
              <a:rPr lang="mk-MK" dirty="0"/>
              <a:t>Информации за рехабилитација и едукација на пациентот</a:t>
            </a:r>
          </a:p>
          <a:p>
            <a:pPr lvl="1"/>
            <a:r>
              <a:rPr lang="mk-MK" dirty="0"/>
              <a:t>Инструкции и информативни видеа</a:t>
            </a:r>
          </a:p>
          <a:p>
            <a:pPr lvl="1"/>
            <a:r>
              <a:rPr lang="mk-MK" dirty="0"/>
              <a:t>Мерења и тестирања</a:t>
            </a:r>
          </a:p>
          <a:p>
            <a:pPr lvl="1"/>
            <a:r>
              <a:rPr lang="mk-MK" dirty="0"/>
              <a:t>Информации за комуникација и инволвираност</a:t>
            </a:r>
            <a:endParaRPr lang="en-US" dirty="0"/>
          </a:p>
          <a:p>
            <a:pPr lvl="1"/>
            <a:r>
              <a:rPr lang="mk-MK" dirty="0"/>
              <a:t>Распоред на термини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4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Цели на магистерскиот труд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Истражување за дигитални досиеја</a:t>
            </a:r>
          </a:p>
          <a:p>
            <a:r>
              <a:rPr lang="mk-MK" dirty="0"/>
              <a:t>Креирање на студии на случај од различни земји</a:t>
            </a:r>
          </a:p>
          <a:p>
            <a:r>
              <a:rPr lang="mk-MK" dirty="0"/>
              <a:t>Детално дефинирање на целните група</a:t>
            </a:r>
          </a:p>
          <a:p>
            <a:r>
              <a:rPr lang="mk-MK" dirty="0"/>
              <a:t>Креирање на повеќе-платформска медицинска апликација за луѓе болни од хронични опструктивни белодробни заболувања и дијабетес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 решение за приказ на планот за напредок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Апликацијата која произлегува од овој магистерски труд всушност претставува едно ИТ решение за приказ на планот за напредок</a:t>
            </a:r>
          </a:p>
          <a:p>
            <a:r>
              <a:rPr lang="mk-MK" dirty="0"/>
              <a:t>Мора да биде во можност да прикаже било каков план за напредок, односно сите можни графици и податоци</a:t>
            </a:r>
          </a:p>
          <a:p>
            <a:r>
              <a:rPr lang="mk-MK" dirty="0"/>
              <a:t>Мора да биде лесно за употреба од страна на пациентите за да можат ново-дијагностицираните пациенти лесно да добијат информации за својата болест</a:t>
            </a:r>
          </a:p>
          <a:p>
            <a:r>
              <a:rPr lang="mk-MK" dirty="0"/>
              <a:t>Мора да содржи релевантни долгорочни здравствено поврзани активности кои лесно би биле заменливи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 решение за приказ на планот за напредок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Процесот на развивање на апликација треба да содржи 3 главни процеси, кои се меѓусебно зависни и кои се преклопуваат</a:t>
            </a:r>
            <a:r>
              <a:rPr lang="ru-RU" dirty="0"/>
              <a:t>:</a:t>
            </a:r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Прибирање на желбите и побарувањата на медицинските работници и на пациентите за содржината на информациите и дизајнот и подготовка на прототип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Овозможување на системска поддршка и искористување на веќе постоечки информации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Тестирање и пребирање на повратни одговори со корисниците на апликацијата  </a:t>
            </a:r>
          </a:p>
          <a:p>
            <a:pPr marL="530340" indent="-457200"/>
            <a:r>
              <a:rPr lang="mk-MK" dirty="0"/>
              <a:t>Повеќеплатформската апликација, која што е резултатот на ова магистерска работа, требаше да го изработи првиот процес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1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 решение за приказ на планот за напредок	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Процесот за изработка на прототип апликација подразбира листа на задачи кои треба да бидат извршени</a:t>
            </a:r>
            <a:r>
              <a:rPr lang="ru-RU" dirty="0"/>
              <a:t>:</a:t>
            </a:r>
          </a:p>
          <a:p>
            <a:pPr lvl="1"/>
            <a:r>
              <a:rPr lang="mk-MK" dirty="0"/>
              <a:t>Дефинирање и анализирање на потребите на пациентите</a:t>
            </a:r>
            <a:endParaRPr lang="en-US" dirty="0"/>
          </a:p>
          <a:p>
            <a:pPr lvl="1"/>
            <a:r>
              <a:rPr lang="mk-MK" dirty="0"/>
              <a:t>Дефинирање и анализирање на потребите на медицинските работници</a:t>
            </a:r>
            <a:endParaRPr lang="en-US" dirty="0"/>
          </a:p>
          <a:p>
            <a:pPr lvl="1"/>
            <a:r>
              <a:rPr lang="mk-MK" dirty="0"/>
              <a:t>Интервјуирање на пациенти и лекари од областа на хронични опструктивни белодробни заболувања и дијабетес</a:t>
            </a:r>
            <a:endParaRPr lang="en-US" dirty="0"/>
          </a:p>
          <a:p>
            <a:pPr lvl="1"/>
            <a:r>
              <a:rPr lang="mk-MK" dirty="0"/>
              <a:t>Дизајн и изработка на прототипно веб решение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Класификација, третман и контрола на пациентите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Откако дијагнозата и планот за напредок е направена, пациентите се класифицираат во една од четирите групи </a:t>
            </a:r>
            <a:r>
              <a:rPr lang="en-US" dirty="0"/>
              <a:t>A</a:t>
            </a:r>
            <a:r>
              <a:rPr lang="ru-RU" dirty="0"/>
              <a:t>, </a:t>
            </a:r>
            <a:r>
              <a:rPr lang="en-US" dirty="0"/>
              <a:t>B</a:t>
            </a:r>
            <a:r>
              <a:rPr lang="ru-RU" dirty="0"/>
              <a:t>, </a:t>
            </a:r>
            <a:r>
              <a:rPr lang="en-US" dirty="0"/>
              <a:t>C </a:t>
            </a:r>
            <a:r>
              <a:rPr lang="mk-MK" dirty="0"/>
              <a:t>или </a:t>
            </a:r>
            <a:r>
              <a:rPr lang="en-US" dirty="0"/>
              <a:t>D</a:t>
            </a:r>
            <a:endParaRPr lang="mk-MK" dirty="0"/>
          </a:p>
          <a:p>
            <a:r>
              <a:rPr lang="mk-MK" dirty="0"/>
              <a:t>Пациентите од групата </a:t>
            </a:r>
            <a:r>
              <a:rPr lang="en-US" dirty="0"/>
              <a:t>D</a:t>
            </a:r>
            <a:r>
              <a:rPr lang="mk-MK" dirty="0"/>
              <a:t> се најсериозните пациенти кои мора да бидат хоспитализирани</a:t>
            </a:r>
          </a:p>
          <a:p>
            <a:r>
              <a:rPr lang="mk-MK" dirty="0"/>
              <a:t>Рехабилитацијата се прилагодува кон потребите на пациентите и вклучува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стопирање на пушење цигари</a:t>
            </a:r>
          </a:p>
          <a:p>
            <a:pPr lvl="1"/>
            <a:r>
              <a:rPr lang="mk-MK" dirty="0"/>
              <a:t>физички тренинг</a:t>
            </a:r>
          </a:p>
          <a:p>
            <a:pPr lvl="1"/>
            <a:r>
              <a:rPr lang="mk-MK" dirty="0"/>
              <a:t>медицинска грижа</a:t>
            </a:r>
          </a:p>
          <a:p>
            <a:pPr lvl="1"/>
            <a:r>
              <a:rPr lang="mk-MK" dirty="0"/>
              <a:t>едукација за исхраната</a:t>
            </a:r>
          </a:p>
          <a:p>
            <a:pPr lvl="1"/>
            <a:r>
              <a:rPr lang="mk-MK" dirty="0"/>
              <a:t>терапија </a:t>
            </a:r>
          </a:p>
          <a:p>
            <a:pPr lvl="1"/>
            <a:r>
              <a:rPr lang="mk-MK" dirty="0"/>
              <a:t>општа едукација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1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Класификација, третман и контрола на пациентите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Во зависност од класификацијата на пациентите им се нуди третман во болница или третман дома</a:t>
            </a:r>
          </a:p>
          <a:p>
            <a:r>
              <a:rPr lang="mk-MK" dirty="0"/>
              <a:t>Во зависност од степенот на болеста и лекарската проценка донесена врз основа на податоците, пациентите треба да одат на контрола во болница</a:t>
            </a:r>
            <a:endParaRPr lang="en-US" dirty="0"/>
          </a:p>
          <a:p>
            <a:r>
              <a:rPr lang="mk-MK" dirty="0"/>
              <a:t>Една контрола се состои од</a:t>
            </a:r>
            <a:r>
              <a:rPr lang="en-US" dirty="0"/>
              <a:t>:</a:t>
            </a:r>
          </a:p>
          <a:p>
            <a:pPr lvl="1"/>
            <a:r>
              <a:rPr lang="mk-MK" dirty="0"/>
              <a:t>мерење на функцијата на белите дробови</a:t>
            </a:r>
          </a:p>
          <a:p>
            <a:pPr lvl="1"/>
            <a:r>
              <a:rPr lang="mk-MK" dirty="0"/>
              <a:t>забележување на симптомите</a:t>
            </a:r>
          </a:p>
          <a:p>
            <a:pPr lvl="1"/>
            <a:r>
              <a:rPr lang="mk-MK" dirty="0"/>
              <a:t>статус на пушење</a:t>
            </a:r>
          </a:p>
          <a:p>
            <a:pPr lvl="1"/>
            <a:r>
              <a:rPr lang="mk-MK" dirty="0"/>
              <a:t>исхрана </a:t>
            </a:r>
          </a:p>
          <a:p>
            <a:pPr lvl="1"/>
            <a:r>
              <a:rPr lang="mk-MK" dirty="0"/>
              <a:t>вакцинација</a:t>
            </a:r>
          </a:p>
        </p:txBody>
      </p:sp>
    </p:spTree>
    <p:extLst>
      <p:ext uri="{BB962C8B-B14F-4D97-AF65-F5344CB8AC3E}">
        <p14:creationId xmlns:p14="http://schemas.microsoft.com/office/powerpoint/2010/main" val="89444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План за работа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219200"/>
            <a:ext cx="8554555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66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Интервјуа</a:t>
            </a:r>
            <a:endParaRPr lang="en-US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8EE107C-520B-40D7-B544-0D0D02FFB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1025553"/>
            <a:ext cx="8991600" cy="54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Интервјуа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dirty="0"/>
              <a:t>Пациентите преферираат вежбите и тренинзите да ги прават сами во домашна атмосфера</a:t>
            </a:r>
            <a:endParaRPr lang="en-US" dirty="0"/>
          </a:p>
          <a:p>
            <a:pPr lvl="0"/>
            <a:r>
              <a:rPr lang="mk-MK" dirty="0"/>
              <a:t>Пациентите често посетуваат здравствени установи</a:t>
            </a:r>
            <a:endParaRPr lang="en-US" dirty="0"/>
          </a:p>
          <a:p>
            <a:pPr lvl="0"/>
            <a:r>
              <a:rPr lang="mk-MK" dirty="0"/>
              <a:t>Пациентите користат интернет за да се информираат за нивната болест</a:t>
            </a:r>
            <a:endParaRPr lang="en-US" dirty="0"/>
          </a:p>
          <a:p>
            <a:pPr lvl="0"/>
            <a:r>
              <a:rPr lang="mk-MK" dirty="0"/>
              <a:t>Пациентите и лекарите се спремни да учествуваат во посебен тренинг за користење на апликацијата доколку е потребно</a:t>
            </a:r>
            <a:endParaRPr lang="en-US" dirty="0"/>
          </a:p>
          <a:p>
            <a:pPr lvl="0"/>
            <a:r>
              <a:rPr lang="mk-MK" dirty="0"/>
              <a:t>Пациентите имаат лимитирано познавање на нивната болест</a:t>
            </a:r>
          </a:p>
          <a:p>
            <a:r>
              <a:rPr lang="mk-MK" dirty="0"/>
              <a:t>Пациентите не се сигурни како и кога да ги користат препишаните медикаменти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Интервјуа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pPr lvl="0"/>
            <a:r>
              <a:rPr lang="mk-MK" dirty="0"/>
              <a:t>Пациентите се мотивирани да користат апликација за да ја подобрат својата здравствена ситуација</a:t>
            </a:r>
            <a:endParaRPr lang="en-US" dirty="0"/>
          </a:p>
          <a:p>
            <a:pPr lvl="0"/>
            <a:r>
              <a:rPr lang="mk-MK" dirty="0"/>
              <a:t>Пациентите сакаат персонализиран план за напредок </a:t>
            </a:r>
            <a:endParaRPr lang="en-US" dirty="0"/>
          </a:p>
          <a:p>
            <a:pPr lvl="0"/>
            <a:r>
              <a:rPr lang="mk-MK" dirty="0"/>
              <a:t>Пациентите сакаат да видат како другите пациенти се справуваат со нивната болест и да слушнат нивни лични совети</a:t>
            </a:r>
            <a:endParaRPr lang="en-US" dirty="0"/>
          </a:p>
          <a:p>
            <a:pPr lvl="0"/>
            <a:r>
              <a:rPr lang="mk-MK" dirty="0"/>
              <a:t>Пациентите сакаат дополнителни, проверени информации за нивната болест</a:t>
            </a:r>
            <a:endParaRPr lang="en-US" dirty="0"/>
          </a:p>
          <a:p>
            <a:pPr lvl="0"/>
            <a:r>
              <a:rPr lang="mk-MK" dirty="0"/>
              <a:t>Лекарите и медицинските сестри веруваат дека дигиталните решениа ќе бидат подобри доколку се инволвираат пациентите</a:t>
            </a:r>
            <a:endParaRPr lang="en-US" dirty="0"/>
          </a:p>
          <a:p>
            <a:pPr lvl="0"/>
            <a:r>
              <a:rPr lang="mk-MK" dirty="0"/>
              <a:t>Пациентите немаат доволно знаење за тоа што можат да направат за нивната болест во поглед на диета и физички вежби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Анализа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Голем недостиг на најважните информации кои се значајни за пациентите или пак истите не се лесно достапни</a:t>
            </a:r>
          </a:p>
          <a:p>
            <a:r>
              <a:rPr lang="mk-MK" dirty="0"/>
              <a:t>Бидејќи физичка состојба на пациентите не е многу добра</a:t>
            </a:r>
            <a:r>
              <a:rPr lang="ru-RU" dirty="0"/>
              <a:t>,</a:t>
            </a:r>
            <a:r>
              <a:rPr lang="mk-MK" dirty="0"/>
              <a:t> тие тешко се движат низ здравствениот систем</a:t>
            </a:r>
          </a:p>
          <a:p>
            <a:r>
              <a:rPr lang="mk-MK" dirty="0"/>
              <a:t>Пациенти не добиваат насоки и совети во текот на терапијата</a:t>
            </a:r>
          </a:p>
          <a:p>
            <a:r>
              <a:rPr lang="mk-MK" dirty="0"/>
              <a:t>Пациенти рекоа дека сакаат и/или имаат желба да бидат повеќе вклучени во нивното лекување и нивната грижа</a:t>
            </a:r>
            <a:endParaRPr lang="en-US" dirty="0"/>
          </a:p>
          <a:p>
            <a:r>
              <a:rPr lang="mk-MK" dirty="0"/>
              <a:t>Лекарите се скептични дека со дигитализирање на уште еден процес нивната работа ќе стане полесна</a:t>
            </a:r>
          </a:p>
          <a:p>
            <a:r>
              <a:rPr lang="mk-MK"/>
              <a:t>Двете целни групи сакаат да бидат инволвирани во процесот на развивање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3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Контекст и мотивација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Здравството генерира огромни количини на информации од најразличен тип каде што нивното складирање, пребарување и организирање претставува голем предизвик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Главните процеси во здравството сеуште се одвиваат рачно односно поголемиот дел од информациите се наоѓаат на листови од хартија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Дигитализирањето на информациите ќе придонесе да се зголеми ефикасноста на здравствениот систем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Да се намалат трошоците, пациентите поретко да имаат потреба да одат до болница, да бидат правени помалку тестови, обврските на лекарите да се намалат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Пилот прототип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Во пилотот влегоа 4 главни функционалности</a:t>
            </a:r>
            <a:r>
              <a:rPr lang="en-US" dirty="0"/>
              <a:t>:</a:t>
            </a:r>
            <a:endParaRPr lang="mk-MK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Виртуелен календар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Водич до релевантни третмани и лекарства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Дијаграми за напредокот на пациентите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r>
              <a:rPr lang="mk-MK" dirty="0"/>
              <a:t>Видеа со искуства и инструкции</a:t>
            </a:r>
            <a:endParaRPr lang="en-US" dirty="0"/>
          </a:p>
          <a:p>
            <a:pPr marL="835086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Пилот прототип</a:t>
            </a:r>
            <a:r>
              <a:rPr lang="en-US" dirty="0"/>
              <a:t>: </a:t>
            </a:r>
            <a:r>
              <a:rPr lang="mk-MK" dirty="0"/>
              <a:t>Виртуелен календар	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C51909-AA3A-49D4-92D2-4699CA560D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219200"/>
            <a:ext cx="7323455" cy="460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1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Пилот прототип</a:t>
            </a:r>
            <a:r>
              <a:rPr lang="en-US" dirty="0"/>
              <a:t>: </a:t>
            </a:r>
            <a:r>
              <a:rPr lang="mk-MK" dirty="0"/>
              <a:t>Водич до релевантни тертмани и лекарства	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634F21-D029-4081-ABC6-508CA01540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245169"/>
            <a:ext cx="531225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13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2" y="533400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Пилот прототип</a:t>
            </a:r>
            <a:r>
              <a:rPr lang="en-US" dirty="0"/>
              <a:t>: </a:t>
            </a:r>
            <a:r>
              <a:rPr lang="mk-MK" dirty="0"/>
              <a:t>Дијаграми за напредокот на пациентите	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7C3661-A2F1-4EDB-8CB2-DCB0005991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990600"/>
            <a:ext cx="4385733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4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Пилот прототип</a:t>
            </a:r>
            <a:r>
              <a:rPr lang="en-US" dirty="0"/>
              <a:t>: </a:t>
            </a:r>
            <a:r>
              <a:rPr lang="mk-MK" dirty="0"/>
              <a:t>Видеа со искуства и инструкции	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33EE3B-27E7-4EE7-B54D-D713719295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143000"/>
            <a:ext cx="5186855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93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Пилот прототип</a:t>
            </a:r>
            <a:r>
              <a:rPr lang="en-US" dirty="0"/>
              <a:t>: </a:t>
            </a:r>
            <a:r>
              <a:rPr lang="mk-MK" dirty="0"/>
              <a:t>Тестирања и анализа	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067622-9EAC-4E11-942B-6C9B9DFDD3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143000"/>
            <a:ext cx="751091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12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Пилот прототип</a:t>
            </a:r>
            <a:r>
              <a:rPr lang="en-US" dirty="0"/>
              <a:t> : </a:t>
            </a:r>
            <a:r>
              <a:rPr lang="mk-MK" dirty="0"/>
              <a:t>Тестирања и анализа 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pPr lvl="1"/>
            <a:r>
              <a:rPr lang="mk-MK" dirty="0"/>
              <a:t>Со помош на интервјуата беа дефинирани неколку делови од апликацијата кои требаше да бидат поправени во следната итерација</a:t>
            </a:r>
            <a:r>
              <a:rPr lang="en-US" dirty="0"/>
              <a:t>:</a:t>
            </a:r>
          </a:p>
          <a:p>
            <a:pPr lvl="2"/>
            <a:r>
              <a:rPr lang="mk-MK" dirty="0"/>
              <a:t>Главните табови на апликацијата треба да бидат редизајнирани за да им биде појасно на корисниците во кој дел од апликацијата се наоѓаат</a:t>
            </a:r>
            <a:endParaRPr lang="en-US" dirty="0"/>
          </a:p>
          <a:p>
            <a:pPr lvl="2"/>
            <a:r>
              <a:rPr lang="mk-MK" dirty="0"/>
              <a:t>Картичките во календарот така треба да бидат подобрени за да изгледаат пореално и да бидат поголеми</a:t>
            </a:r>
            <a:endParaRPr lang="en-US" dirty="0"/>
          </a:p>
          <a:p>
            <a:pPr lvl="2"/>
            <a:r>
              <a:rPr lang="mk-MK" dirty="0"/>
              <a:t>Копчињата кои помагаат при листањето на картичките треба да бидат поблиску до самите картички</a:t>
            </a:r>
            <a:endParaRPr lang="en-US" dirty="0"/>
          </a:p>
          <a:p>
            <a:pPr lvl="2"/>
            <a:r>
              <a:rPr lang="mk-MK" dirty="0"/>
              <a:t>Скокачките прозорци да не се затвараат при клик надвор од нив туку само преку кликање на копчето во горниот десен агол</a:t>
            </a:r>
            <a:endParaRPr lang="en-US" dirty="0"/>
          </a:p>
          <a:p>
            <a:pPr lvl="2"/>
            <a:r>
              <a:rPr lang="mk-MK" dirty="0"/>
              <a:t>Додека видеото да биде вчитано да има знак дека тоа се вчитува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Итерација 2</a:t>
            </a:r>
            <a:r>
              <a:rPr lang="en-US" dirty="0"/>
              <a:t>: </a:t>
            </a:r>
            <a:r>
              <a:rPr lang="mk-MK" dirty="0"/>
              <a:t>Редизајнирање на проблематичните делови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743314-9271-448E-A9A0-76B1264883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143000"/>
            <a:ext cx="6652837" cy="5128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0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Итерација 2</a:t>
            </a:r>
            <a:r>
              <a:rPr lang="en-US" dirty="0"/>
              <a:t>: </a:t>
            </a:r>
            <a:r>
              <a:rPr lang="mk-MK" dirty="0"/>
              <a:t>Вметнување на персонализација	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84A35E-B5BE-43FD-B299-2E8F13D41A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295666"/>
            <a:ext cx="6027942" cy="4266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53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Итерација 2</a:t>
            </a:r>
            <a:r>
              <a:rPr lang="en-US" dirty="0"/>
              <a:t>: </a:t>
            </a:r>
            <a:r>
              <a:rPr lang="mk-MK" dirty="0"/>
              <a:t>Прозорец со информативна содржина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81B96B-F0CF-4075-A2CF-FD06219161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143000"/>
            <a:ext cx="5117463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6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Опис на предизвиците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Специфичноста на целните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Комплексноста на работните дејствиа на лекарите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Нецентрализирани податоци 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Недостапност на целосните здравствени информации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Информациите добиени од интервјуата да бидат добро обработени со цел да резултираат со една апликацијата која ќе биде прифатена од двете целни групи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Апликацијата да биде повеќе-платформска, односно да функционира во било каков веб прелистувач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и на било каков уред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Итерација 2</a:t>
            </a:r>
            <a:r>
              <a:rPr lang="en-US" dirty="0"/>
              <a:t>: </a:t>
            </a:r>
            <a:r>
              <a:rPr lang="mk-MK" dirty="0"/>
              <a:t>Тестирање и анализа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pPr lvl="1"/>
            <a:r>
              <a:rPr lang="mk-MK" dirty="0"/>
              <a:t>Поголем број од тестираните корисници дадоа позитивен повратен одговор за содржината на информативните прозорци</a:t>
            </a:r>
          </a:p>
          <a:p>
            <a:pPr lvl="1"/>
            <a:r>
              <a:rPr lang="mk-MK" dirty="0"/>
              <a:t>беа многу задоволни од скокачките прозорци</a:t>
            </a:r>
          </a:p>
          <a:p>
            <a:pPr lvl="1"/>
            <a:r>
              <a:rPr lang="mk-MK" dirty="0"/>
              <a:t>брзо сфатија како да се движат низ различните прозорци со помош на линковите</a:t>
            </a:r>
          </a:p>
          <a:p>
            <a:pPr lvl="1"/>
            <a:r>
              <a:rPr lang="mk-MK" dirty="0"/>
              <a:t>лентата со навигација во горниот дел од прозорецот им беше доста корисна</a:t>
            </a:r>
          </a:p>
          <a:p>
            <a:pPr lvl="1"/>
            <a:r>
              <a:rPr lang="mk-MK" dirty="0"/>
              <a:t>побараа датумите во горниот десен агол на картичките од виртуелниот календар да бидат видливи и на картичките кои не се во фокус</a:t>
            </a:r>
          </a:p>
          <a:p>
            <a:pPr lvl="1"/>
            <a:r>
              <a:rPr lang="mk-MK" dirty="0"/>
              <a:t>побараа да имаат можност да ги печатат графиците, односно прозорецот со нивните мерења</a:t>
            </a:r>
          </a:p>
          <a:p>
            <a:pPr lvl="1"/>
            <a:r>
              <a:rPr lang="mk-MK" dirty="0"/>
              <a:t>одреден тренинг или водич за деловите на апликацијата за новите корисници бил многу добра функционалност</a:t>
            </a:r>
          </a:p>
          <a:p>
            <a:pPr lvl="1"/>
            <a:r>
              <a:rPr lang="mk-MK" dirty="0"/>
              <a:t>сакаат делот со општи информации и видеа да биде достапен за сите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Итерација 3</a:t>
            </a:r>
            <a:r>
              <a:rPr lang="en-US" dirty="0"/>
              <a:t>: </a:t>
            </a:r>
            <a:r>
              <a:rPr lang="mk-MK" dirty="0"/>
              <a:t>Редизајн на главниот дел на апликацијата	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101FEC-B488-4DFA-B48F-E306A1C7E6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143000"/>
            <a:ext cx="8771380" cy="5151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57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2" y="609600"/>
            <a:ext cx="10360501" cy="715963"/>
          </a:xfrm>
        </p:spPr>
        <p:txBody>
          <a:bodyPr>
            <a:normAutofit fontScale="90000"/>
          </a:bodyPr>
          <a:lstStyle/>
          <a:p>
            <a:r>
              <a:rPr lang="mk-MK" dirty="0"/>
              <a:t>Итерација 3</a:t>
            </a:r>
            <a:r>
              <a:rPr lang="en-US" dirty="0"/>
              <a:t>: </a:t>
            </a:r>
            <a:r>
              <a:rPr lang="mk-MK" dirty="0"/>
              <a:t>Листа на статии поврзани со нивната болест	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40D376-B385-4E41-B14D-C3DE7557A6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6" y="1143000"/>
            <a:ext cx="4534193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9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Итерација 3</a:t>
            </a:r>
            <a:r>
              <a:rPr lang="en-US" dirty="0"/>
              <a:t>: </a:t>
            </a:r>
            <a:r>
              <a:rPr lang="mk-MK" dirty="0"/>
              <a:t>Потсетник за пациентите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DDF332-D714-4447-8523-C344F595D5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219200"/>
            <a:ext cx="8817104" cy="4945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2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Итерација 3</a:t>
            </a:r>
            <a:r>
              <a:rPr lang="en-US" dirty="0"/>
              <a:t>: </a:t>
            </a:r>
            <a:r>
              <a:rPr lang="mk-MK" dirty="0"/>
              <a:t>Компатабилност на мобилен уред	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FCCDBA-590B-493D-A340-F489F82860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143000"/>
            <a:ext cx="2060427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9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Итерација 3</a:t>
            </a:r>
            <a:r>
              <a:rPr lang="en-US" dirty="0"/>
              <a:t>: </a:t>
            </a:r>
            <a:r>
              <a:rPr lang="mk-MK" dirty="0"/>
              <a:t>Тестирање и анализа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pPr lvl="1"/>
            <a:r>
              <a:rPr lang="mk-MK" dirty="0"/>
              <a:t>Поради тоа што веќе беа направени неколку тестирања и анкети, желбите и начинот на кој сакаат да им бидат прикажани функционалностите веќе беше доста јасен и секоја нова функционалност имаше сè помалку негативни коментари</a:t>
            </a:r>
          </a:p>
          <a:p>
            <a:pPr lvl="1"/>
            <a:r>
              <a:rPr lang="mk-MK" dirty="0"/>
              <a:t>Редизајнирањето на почетната страна доби многу позитивни коментари, а новите функционалности беа многу добро прифатени со минимални забелешки</a:t>
            </a:r>
          </a:p>
          <a:p>
            <a:pPr lvl="1"/>
            <a:r>
              <a:rPr lang="mk-MK" dirty="0"/>
              <a:t>Оваа итерација претставуваше финалната верзија на апликацијата која претставува целосно тестиран прототип, одобрен од корисниците кој е спремен за имплементација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8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Заклучок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pPr lvl="1"/>
            <a:r>
              <a:rPr lang="mk-MK" dirty="0"/>
              <a:t>Мотивот за креирање на ваква апликација доаѓа од Министерството за Здравство на Данска кое сакаше да го дигитализира одделот за хронични опструктивни белодробни заболувања и дијабетес</a:t>
            </a:r>
          </a:p>
          <a:p>
            <a:pPr lvl="1"/>
            <a:r>
              <a:rPr lang="mk-MK" dirty="0"/>
              <a:t>Истражувањата кои беа направени се фокусираа на слични вакви системи кои се креирани и имплементирани и согледување на проблемите со кои тие се соочиле, грешките кои биле направени, но и со работите кои биле успешни</a:t>
            </a:r>
          </a:p>
          <a:p>
            <a:pPr lvl="1"/>
            <a:r>
              <a:rPr lang="mk-MK" dirty="0"/>
              <a:t>Како главен проблем во скоро сите случаи се издвојува тоа што лекарите и пациентите не биле доволно вклучени во процесот на развивање</a:t>
            </a:r>
          </a:p>
          <a:p>
            <a:pPr lvl="1"/>
            <a:r>
              <a:rPr lang="mk-MK" dirty="0"/>
              <a:t>за развивање на оваа апликација се користеше кориснички ориентиран дизајн модел развиван со помош на итеративен метод</a:t>
            </a:r>
          </a:p>
          <a:p>
            <a:pPr lvl="1"/>
            <a:r>
              <a:rPr lang="mk-MK" dirty="0"/>
              <a:t>Ваквиот начин на работа со кориснички ориентиран дизајн не секогаш треба и може да биде користен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Придонес на магистерскиот труд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/>
          </a:bodyPr>
          <a:lstStyle/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Олеснување на секојдневието на пациентите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Пациентите да имаат лесен пристап кон сите информации поврзани со нивната болест, која е тестирана и поддржана од медицинската заедница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Распоредот на лекарите се ослободува, информациите кои тие треба да ги споделуваат со нивните пациенти се наоѓаат на едно централизирано место</a:t>
            </a:r>
          </a:p>
          <a:p>
            <a:r>
              <a:rPr lang="mk-MK" sz="2400" dirty="0">
                <a:latin typeface="Roboto" panose="02000000000000000000" pitchFamily="2" charset="0"/>
                <a:ea typeface="Roboto" panose="02000000000000000000" pitchFamily="2" charset="0"/>
              </a:rPr>
              <a:t>Голем дел од грижата за пациентите ја преземаат самите пациенти, па лекарите имаат улога на еден вид на ментор во процесот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Релеватни истражувања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</a:p>
          <a:p>
            <a:r>
              <a:rPr lang="mk-MK" dirty="0"/>
              <a:t>Истражувања поврзани со дигитални досиеја</a:t>
            </a:r>
          </a:p>
          <a:p>
            <a:r>
              <a:rPr lang="mk-MK" dirty="0"/>
              <a:t>Кориснички ориентиран дизајн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</a:t>
            </a:r>
            <a:r>
              <a:rPr lang="mk-MK" dirty="0"/>
              <a:t> Македонија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САД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Данска</a:t>
            </a:r>
          </a:p>
          <a:p>
            <a:r>
              <a:rPr lang="mk-MK" dirty="0"/>
              <a:t>Студија на случај</a:t>
            </a:r>
            <a:r>
              <a:rPr lang="en-US" dirty="0"/>
              <a:t>: </a:t>
            </a:r>
            <a:r>
              <a:rPr lang="mk-MK" dirty="0"/>
              <a:t>Кориснички ориентиран дизајн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2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Историски развиток на дигиталните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/>
          <a:lstStyle/>
          <a:p>
            <a:r>
              <a:rPr lang="mk-MK" dirty="0"/>
              <a:t>Идејата за дигитализирање на хартиените персонални здравствени досиеја е присутна уште од 1960тите години, кога за прв пат се појавиле комерцијалните компјутери </a:t>
            </a:r>
          </a:p>
          <a:p>
            <a:r>
              <a:rPr lang="mk-MK" dirty="0"/>
              <a:t>Предностите на дигиталните над хартиените досиеја е во тоа дека тие се секогаш достапни, лесно се ажурираат и лесно се пренесуваат</a:t>
            </a:r>
          </a:p>
          <a:p>
            <a:r>
              <a:rPr lang="mk-MK" dirty="0"/>
              <a:t>Со развитокот на ИТ индустријата се овозможило медицинскиот персонал да прегледува и ажурира информации во реално 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1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Истражувања поврзани со дигитални досиеја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5334000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Подобрувањата на здравствениот систем се наоѓаат високо на приоритетната листа на секое општество</a:t>
            </a:r>
          </a:p>
          <a:p>
            <a:r>
              <a:rPr lang="mk-MK" dirty="0"/>
              <a:t>Иницијативата за дигитализирање на здравството најавува револуција преку намалување на грешките и трошоците, но во исто време го зголемува квалитетот на грижата</a:t>
            </a:r>
          </a:p>
          <a:p>
            <a:r>
              <a:rPr lang="mk-MK" dirty="0"/>
              <a:t>Иако технолошките достигнувања во науката помогнаа многу да напредне медицината како научно поле, подобрувањата во менаџирањето на документите и досиејата на пациентите се дефицитарни</a:t>
            </a:r>
          </a:p>
          <a:p>
            <a:r>
              <a:rPr lang="mk-MK" dirty="0"/>
              <a:t>Потребата од прегледување и менаџирање на досиејата на пациентите значително ја зголеми побарувачката од најразлични ИТ решенија за зачувување и прегледување на клиничките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mk-MK" dirty="0"/>
              <a:t>Кориснички ориентиран дизајн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67F9-3918-439B-B567-70F3C7E8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3124200"/>
            <a:ext cx="10285729" cy="4462272"/>
          </a:xfrm>
        </p:spPr>
        <p:txBody>
          <a:bodyPr/>
          <a:lstStyle/>
          <a:p>
            <a:r>
              <a:rPr lang="mk-MK" b="1" dirty="0"/>
              <a:t>План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mk-MK" dirty="0"/>
              <a:t>Дефинирање на корисничките побарувања</a:t>
            </a:r>
          </a:p>
          <a:p>
            <a:r>
              <a:rPr lang="mk-MK" b="1" dirty="0"/>
              <a:t>Дизајн </a:t>
            </a:r>
            <a:r>
              <a:rPr lang="mk-MK" dirty="0"/>
              <a:t>– Дизајнирање на архитектурата и на навигацијата</a:t>
            </a:r>
          </a:p>
          <a:p>
            <a:r>
              <a:rPr lang="mk-MK" b="1" dirty="0"/>
              <a:t>Прототип </a:t>
            </a:r>
            <a:r>
              <a:rPr lang="mk-MK" dirty="0"/>
              <a:t>– Развивање и тестирање на проторипи</a:t>
            </a:r>
          </a:p>
          <a:p>
            <a:r>
              <a:rPr lang="mk-MK" b="1" dirty="0"/>
              <a:t>Преглед </a:t>
            </a:r>
            <a:r>
              <a:rPr lang="mk-MK" dirty="0"/>
              <a:t>– Преглед на дизајните со корисниците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F28FA-30C7-4B60-BCB6-C43D65BC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228725"/>
            <a:ext cx="6048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569</TotalTime>
  <Words>2447</Words>
  <Application>Microsoft Office PowerPoint</Application>
  <PresentationFormat>Custom</PresentationFormat>
  <Paragraphs>220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Roboto</vt:lpstr>
      <vt:lpstr>Tech 16x9</vt:lpstr>
      <vt:lpstr>РЕПУБЛИКА МАКЕДОНИЈА Универзитет “Св. Кирил и Методиј” – Скопје Факултет за информатички науки и компјутерско инженерство</vt:lpstr>
      <vt:lpstr>Цели на магистерскиот труд  </vt:lpstr>
      <vt:lpstr>Контекст и мотивација</vt:lpstr>
      <vt:lpstr>Опис на предизвиците </vt:lpstr>
      <vt:lpstr>Придонес на магистерскиот труд</vt:lpstr>
      <vt:lpstr>Релеватни истражувања </vt:lpstr>
      <vt:lpstr>Историски развиток на дигиталните досиеја</vt:lpstr>
      <vt:lpstr>Истражувања поврзани со дигитални досиеја</vt:lpstr>
      <vt:lpstr>Кориснички ориентиран дизајн</vt:lpstr>
      <vt:lpstr>Студија на случај: Македонија</vt:lpstr>
      <vt:lpstr>Студија на случај: САД</vt:lpstr>
      <vt:lpstr>Студија на случај: Данска </vt:lpstr>
      <vt:lpstr>Студија на случај: Кориснички ориентиран дизајн во апликација за самоуправување кај дијабетичари</vt:lpstr>
      <vt:lpstr>Целнa групa: Пациенти</vt:lpstr>
      <vt:lpstr>Целнa групa: Пациенти</vt:lpstr>
      <vt:lpstr>Целнa групa: Лекари</vt:lpstr>
      <vt:lpstr>Целнa групa: Лекари </vt:lpstr>
      <vt:lpstr>План за напредок </vt:lpstr>
      <vt:lpstr>План за напредок </vt:lpstr>
      <vt:lpstr>ИТ решение за приказ на планот за напредок  </vt:lpstr>
      <vt:lpstr>ИТ решение за приказ на планот за напредок  </vt:lpstr>
      <vt:lpstr>ИТ решение за приказ на планот за напредок  </vt:lpstr>
      <vt:lpstr>Класификација, третман и контрола на пациентите </vt:lpstr>
      <vt:lpstr>Класификација, третман и контрола на пациентите </vt:lpstr>
      <vt:lpstr>План за работа</vt:lpstr>
      <vt:lpstr>Интервјуа</vt:lpstr>
      <vt:lpstr>Интервјуа</vt:lpstr>
      <vt:lpstr>Интервјуа</vt:lpstr>
      <vt:lpstr>Анализа</vt:lpstr>
      <vt:lpstr>Пилот прототип </vt:lpstr>
      <vt:lpstr>Пилот прототип: Виртуелен календар </vt:lpstr>
      <vt:lpstr>Пилот прототип: Водич до релевантни тертмани и лекарства </vt:lpstr>
      <vt:lpstr>Пилот прототип: Дијаграми за напредокот на пациентите </vt:lpstr>
      <vt:lpstr>Пилот прототип: Видеа со искуства и инструкции </vt:lpstr>
      <vt:lpstr>Пилот прототип: Тестирања и анализа </vt:lpstr>
      <vt:lpstr>Пилот прототип : Тестирања и анализа  </vt:lpstr>
      <vt:lpstr>Итерација 2: Редизајнирање на проблематичните делови</vt:lpstr>
      <vt:lpstr>Итерација 2: Вметнување на персонализација </vt:lpstr>
      <vt:lpstr>Итерација 2: Прозорец со информативна содржина</vt:lpstr>
      <vt:lpstr>Итерација 2: Тестирање и анализа</vt:lpstr>
      <vt:lpstr>Итерација 3: Редизајн на главниот дел на апликацијата </vt:lpstr>
      <vt:lpstr>Итерација 3: Листа на статии поврзани со нивната болест </vt:lpstr>
      <vt:lpstr>Итерација 3: Потсетник за пациентите</vt:lpstr>
      <vt:lpstr>Итерација 3: Компатабилност на мобилен уред </vt:lpstr>
      <vt:lpstr>Итерација 3: Тестирање и анализа</vt:lpstr>
      <vt:lpstr>Заклучок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Alen Dosev</dc:creator>
  <cp:lastModifiedBy>Alen Dosev</cp:lastModifiedBy>
  <cp:revision>41</cp:revision>
  <dcterms:created xsi:type="dcterms:W3CDTF">2018-01-15T10:20:52Z</dcterms:created>
  <dcterms:modified xsi:type="dcterms:W3CDTF">2018-02-01T16:47:40Z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