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5" r:id="rId1"/>
  </p:sldMasterIdLst>
  <p:notesMasterIdLst>
    <p:notesMasterId r:id="rId31"/>
  </p:notesMasterIdLst>
  <p:handoutMasterIdLst>
    <p:handoutMasterId r:id="rId32"/>
  </p:handoutMasterIdLst>
  <p:sldIdLst>
    <p:sldId id="278" r:id="rId2"/>
    <p:sldId id="271" r:id="rId3"/>
    <p:sldId id="279" r:id="rId4"/>
    <p:sldId id="280" r:id="rId5"/>
    <p:sldId id="281" r:id="rId6"/>
    <p:sldId id="282" r:id="rId7"/>
    <p:sldId id="283" r:id="rId8"/>
    <p:sldId id="285" r:id="rId9"/>
    <p:sldId id="286" r:id="rId10"/>
    <p:sldId id="284" r:id="rId11"/>
    <p:sldId id="288" r:id="rId12"/>
    <p:sldId id="289" r:id="rId13"/>
    <p:sldId id="290" r:id="rId14"/>
    <p:sldId id="292" r:id="rId15"/>
    <p:sldId id="293" r:id="rId16"/>
    <p:sldId id="295" r:id="rId17"/>
    <p:sldId id="296" r:id="rId18"/>
    <p:sldId id="298" r:id="rId19"/>
    <p:sldId id="302" r:id="rId20"/>
    <p:sldId id="303" r:id="rId21"/>
    <p:sldId id="304" r:id="rId22"/>
    <p:sldId id="299" r:id="rId23"/>
    <p:sldId id="305" r:id="rId24"/>
    <p:sldId id="306" r:id="rId25"/>
    <p:sldId id="308" r:id="rId26"/>
    <p:sldId id="309" r:id="rId27"/>
    <p:sldId id="310" r:id="rId28"/>
    <p:sldId id="311" r:id="rId29"/>
    <p:sldId id="300" r:id="rId3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>
      <p:cViewPr varScale="1">
        <p:scale>
          <a:sx n="72" d="100"/>
          <a:sy n="72" d="100"/>
        </p:scale>
        <p:origin x="618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2/20/2018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2/20/2018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198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544" y="4800600"/>
            <a:ext cx="9415867" cy="1691640"/>
          </a:xfrm>
        </p:spPr>
        <p:txBody>
          <a:bodyPr>
            <a:normAutofit/>
          </a:bodyPr>
          <a:lstStyle>
            <a:lvl1pPr marL="0" indent="0" algn="l">
              <a:buNone/>
              <a:defRPr sz="2199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5819-5A74-4F34-88FE-ED935EAA0F1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5BDC-6505-4357-A812-6B564F0433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89899" y="0"/>
            <a:ext cx="914162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9930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4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6448" y="381000"/>
            <a:ext cx="247585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1801" y="381000"/>
            <a:ext cx="7732286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6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9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19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4" y="4800600"/>
            <a:ext cx="94158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199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73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4479393" cy="4351337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4885" y="1828801"/>
            <a:ext cx="4479393" cy="4351337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5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721606"/>
            <a:ext cx="4479393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0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543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4885" y="1721606"/>
            <a:ext cx="4479393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999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999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4885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9" y="457201"/>
            <a:ext cx="3199567" cy="1600197"/>
          </a:xfrm>
        </p:spPr>
        <p:txBody>
          <a:bodyPr anchor="b">
            <a:normAutofit/>
          </a:bodyPr>
          <a:lstStyle>
            <a:lvl1pPr>
              <a:defRPr sz="3199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094" y="685800"/>
            <a:ext cx="6077483" cy="548640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029" y="2099735"/>
            <a:ext cx="3199567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2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89899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257800"/>
            <a:ext cx="9979600" cy="914400"/>
          </a:xfrm>
        </p:spPr>
        <p:txBody>
          <a:bodyPr anchor="b">
            <a:normAutofit/>
          </a:bodyPr>
          <a:lstStyle>
            <a:lvl1pPr>
              <a:defRPr sz="2799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11289899" cy="5128923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62" y="6108590"/>
            <a:ext cx="99796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89899" y="0"/>
            <a:ext cx="91416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43" y="262394"/>
            <a:ext cx="9690116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828801"/>
            <a:ext cx="859312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4483" y="998585"/>
            <a:ext cx="1904999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6281" y="4046585"/>
            <a:ext cx="3581400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899" y="6172201"/>
            <a:ext cx="914162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599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1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6" r:id="rId1"/>
    <p:sldLayoutId id="2147484307" r:id="rId2"/>
    <p:sldLayoutId id="2147484308" r:id="rId3"/>
    <p:sldLayoutId id="2147484309" r:id="rId4"/>
    <p:sldLayoutId id="2147484310" r:id="rId5"/>
    <p:sldLayoutId id="2147484311" r:id="rId6"/>
    <p:sldLayoutId id="2147484312" r:id="rId7"/>
    <p:sldLayoutId id="2147484313" r:id="rId8"/>
    <p:sldLayoutId id="2147484314" r:id="rId9"/>
    <p:sldLayoutId id="2147484315" r:id="rId10"/>
    <p:sldLayoutId id="214748431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999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7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339E02-5464-4C56-9722-C07C9376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80992"/>
            <a:ext cx="9220201" cy="1428929"/>
          </a:xfrm>
        </p:spPr>
        <p:txBody>
          <a:bodyPr>
            <a:noAutofit/>
          </a:bodyPr>
          <a:lstStyle/>
          <a:p>
            <a:pPr algn="ctr"/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РЕПУБЛИКА МАКЕДОНИЈА</a:t>
            </a:r>
            <a:b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Универзитет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Св. Кирил и Методиј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Скопје</a:t>
            </a:r>
            <a:b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Факултет за информатички науки и компјутерско инженерство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38813D-7A5E-4D24-A76E-3486C7B3F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850" y="2872411"/>
            <a:ext cx="8593122" cy="435133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ru-RU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ориснички ориентиран дизајн во креирање на повеќе-платформска медицинска апликација </a:t>
            </a:r>
          </a:p>
          <a:p>
            <a:pPr marL="0" indent="0" algn="ctr">
              <a:buNone/>
            </a:pPr>
            <a:r>
              <a:rPr lang="mk-MK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</a:t>
            </a:r>
            <a:r>
              <a:rPr lang="en-US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mk-MK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агистерски труд – </a:t>
            </a:r>
            <a:endParaRPr lang="en-US" sz="2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Image result for univerzitet sv kiril i metodij logo">
            <a:extLst>
              <a:ext uri="{FF2B5EF4-FFF2-40B4-BE49-F238E27FC236}">
                <a16:creationId xmlns:a16="http://schemas.microsoft.com/office/drawing/2014/main" id="{D41BAD4F-C5F3-49B8-B8C1-E29E2F4D8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46" y="262998"/>
            <a:ext cx="1355965" cy="166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CCE5560-46E0-4FA7-BAAC-F748D0003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4012" y="0"/>
            <a:ext cx="1718631" cy="6858000"/>
          </a:xfrm>
          <a:prstGeom prst="rect">
            <a:avLst/>
          </a:prstGeom>
        </p:spPr>
      </p:pic>
      <p:pic>
        <p:nvPicPr>
          <p:cNvPr id="1026" name="Picture 2" descr="https://old.finki.ukim.mk/Content/contentImages/about_faculty_menustructure/Logo%20FINKI/logo.png">
            <a:extLst>
              <a:ext uri="{FF2B5EF4-FFF2-40B4-BE49-F238E27FC236}">
                <a16:creationId xmlns:a16="http://schemas.microsoft.com/office/drawing/2014/main" id="{E9B2F233-49D4-47F9-A59D-6431F6E6A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913" y="533293"/>
            <a:ext cx="1485900" cy="112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8221D6-3A61-4466-AB3C-C59855055990}"/>
              </a:ext>
            </a:extLst>
          </p:cNvPr>
          <p:cNvSpPr txBox="1"/>
          <p:nvPr/>
        </p:nvSpPr>
        <p:spPr>
          <a:xfrm>
            <a:off x="183378" y="5181600"/>
            <a:ext cx="2810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Ментор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r>
              <a:rPr lang="mk-MK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Д-р Невена Ацковска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C7881-197D-4870-A44E-D947A792C3C4}"/>
              </a:ext>
            </a:extLst>
          </p:cNvPr>
          <p:cNvSpPr txBox="1"/>
          <p:nvPr/>
        </p:nvSpPr>
        <p:spPr>
          <a:xfrm>
            <a:off x="8622085" y="5181600"/>
            <a:ext cx="3268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mk-MK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Кандидат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algn="r"/>
            <a:r>
              <a:rPr lang="mk-MK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Ален Досев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B30261-4C9D-427F-B22B-8DC50E86F01A}"/>
              </a:ext>
            </a:extLst>
          </p:cNvPr>
          <p:cNvSpPr txBox="1"/>
          <p:nvPr/>
        </p:nvSpPr>
        <p:spPr>
          <a:xfrm>
            <a:off x="5239208" y="6276953"/>
            <a:ext cx="171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Скопје, 2018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57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Кориснички ориентиран дизајн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2" y="3505200"/>
            <a:ext cx="8593122" cy="4351337"/>
          </a:xfrm>
        </p:spPr>
        <p:txBody>
          <a:bodyPr/>
          <a:lstStyle/>
          <a:p>
            <a:r>
              <a:rPr lang="mk-MK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</a:t>
            </a:r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Дефинирање на корисничките побарувања</a:t>
            </a:r>
          </a:p>
          <a:p>
            <a:r>
              <a:rPr lang="mk-MK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Дизајн </a:t>
            </a:r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Дизајнирање на архитектурата и на навигацијата</a:t>
            </a:r>
          </a:p>
          <a:p>
            <a:r>
              <a:rPr lang="mk-MK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Прототип </a:t>
            </a:r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Развивање и тестирање на проторипи</a:t>
            </a:r>
          </a:p>
          <a:p>
            <a:r>
              <a:rPr lang="mk-MK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Преглед </a:t>
            </a:r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Преглед на дизајните со корисниците</a:t>
            </a:r>
            <a:endParaRPr lang="en-US" sz="2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4B6CF-90A7-433C-B212-7CBD0E150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454215"/>
            <a:ext cx="60483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6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Целна група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Пациенти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5410199"/>
          </a:xfrm>
        </p:spPr>
        <p:txBody>
          <a:bodyPr>
            <a:normAutofit/>
          </a:bodyPr>
          <a:lstStyle/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Болните од хронични опструктивни белодробни заболувања и од дијабетес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Постари и/или изнемоштени лица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Потешко се справуваат со новата технологијата и не се во тек со најновите технолошки иновации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Тешко навигираат низ здравствениот систем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Квалитетот на живот кај овие пациенти е на многу ниско ниво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домашно лекување со често посетување на болница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Бројот на овие пациенти постојано се зголемува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57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Целна група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Лекари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53340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главни теми кои влијаат на односот на лекарите кон      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имплементација на нова технологија или апликација</a:t>
            </a:r>
          </a:p>
          <a:p>
            <a:pPr marL="1093334" lvl="2" indent="-514350">
              <a:buFont typeface="+mj-lt"/>
              <a:buAutoNum type="arabicPeriod"/>
            </a:pPr>
            <a:r>
              <a:rPr lang="mk-MK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Значајни и квалитетни подобрувања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093334" lvl="2" indent="-514350">
              <a:buFont typeface="+mj-lt"/>
              <a:buAutoNum type="arabicPeriod"/>
            </a:pPr>
            <a:r>
              <a:rPr lang="mk-MK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Поделба на одговорноста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093334" lvl="2" indent="-514350">
              <a:buFont typeface="+mj-lt"/>
              <a:buAutoNum type="arabicPeriod"/>
            </a:pPr>
            <a:r>
              <a:rPr lang="mk-MK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Неадекватна имплементација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093334" lvl="2" indent="-514350">
              <a:buFont typeface="+mj-lt"/>
              <a:buAutoNum type="arabicPeriod"/>
            </a:pPr>
            <a:r>
              <a:rPr lang="mk-MK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Софтверски проблеми и човечкиот фактор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73408" indent="-342900"/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Имаат разбирање и се отворени кон тоа да се имплементираат нови знаења и нови технологии</a:t>
            </a:r>
          </a:p>
          <a:p>
            <a:pPr marL="373408" indent="-342900"/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Сакаат да сносат одговорност само за третманот кои тие самите го извршиле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73408" indent="-342900"/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Имаат релативно лошо искуство со медицински софтвер кој не бил имплементиран до крај и бил тежок за користење</a:t>
            </a:r>
          </a:p>
          <a:p>
            <a:pPr marL="373408" indent="-342900"/>
            <a:endParaRPr lang="mk-MK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73408" indent="-342900"/>
            <a:endParaRPr lang="mk-MK" dirty="0"/>
          </a:p>
          <a:p>
            <a:pPr marL="373408" indent="-342900"/>
            <a:endParaRPr lang="mk-MK" dirty="0"/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План за напредок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5410200"/>
          </a:xfrm>
        </p:spPr>
        <p:txBody>
          <a:bodyPr>
            <a:normAutofit/>
          </a:bodyPr>
          <a:lstStyle/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Еден вид на мерило за обезбедување на квалитетна нега за пациентот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Генерички преглед на релевантните чекори од процесот за оздравување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Секој план за напредок треба да ги содржи следните информации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1"/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Целите на пациентот</a:t>
            </a:r>
          </a:p>
          <a:p>
            <a:pPr lvl="1"/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Третман</a:t>
            </a:r>
          </a:p>
          <a:p>
            <a:pPr lvl="1"/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Информации за рехабилитација и едукација на пациентот</a:t>
            </a:r>
          </a:p>
          <a:p>
            <a:pPr lvl="1"/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Инструкции и информативни видеа</a:t>
            </a:r>
          </a:p>
          <a:p>
            <a:pPr lvl="1"/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Мерења и тестирања</a:t>
            </a:r>
          </a:p>
          <a:p>
            <a:pPr lvl="1"/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Информации за комуникација и инволвираност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Распоред на термини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71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1018196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ИТ решение за приказ на план за напредок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4648200"/>
          </a:xfrm>
        </p:spPr>
        <p:txBody>
          <a:bodyPr>
            <a:normAutofit/>
          </a:bodyPr>
          <a:lstStyle/>
          <a:p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Мора да биде лесно за употреба</a:t>
            </a:r>
          </a:p>
          <a:p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Мора да биде во можност да прикаже било каков план за напредок, односно сите можни графици и податоци</a:t>
            </a:r>
          </a:p>
          <a:p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Процесот на развивање на апликација треба да содржи 3 главни процеси, кои се меѓусебно зависни и кои се преклопуваат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835086" lvl="1" indent="-457200">
              <a:buFont typeface="+mj-lt"/>
              <a:buAutoNum type="arabicPeriod"/>
            </a:pP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Прибирање на желбите и побарувањата на медицинските работници и на пациентите за содржината на информациите и дизајнот и подготовка на прототип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35086" lvl="1" indent="-457200">
              <a:buFont typeface="+mj-lt"/>
              <a:buAutoNum type="arabicPeriod"/>
            </a:pP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Овозможување на системска поддршка и искористување на веќе постоечки информации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35086" lvl="1" indent="-457200">
              <a:buFont typeface="+mj-lt"/>
              <a:buAutoNum type="arabicPeriod"/>
            </a:pP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Тестирање и пребирање на повратни одговори со корисниците на апликацијата 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52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7DDC26C-337D-4FF1-BC2B-0B61B3B6D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15175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744DE3E-71BB-46FB-B719-E494C88C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46" y="1"/>
            <a:ext cx="1018196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План за работа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8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Интервјуа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Content Placeholder 1">
            <a:extLst>
              <a:ext uri="{FF2B5EF4-FFF2-40B4-BE49-F238E27FC236}">
                <a16:creationId xmlns:a16="http://schemas.microsoft.com/office/drawing/2014/main" id="{23C32A47-F388-4DD8-ADED-ACEB983BE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166" y="1379960"/>
            <a:ext cx="8991600" cy="547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6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Интервјуа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5334000"/>
          </a:xfrm>
        </p:spPr>
        <p:txBody>
          <a:bodyPr>
            <a:normAutofit lnSpcReduction="10000"/>
          </a:bodyPr>
          <a:lstStyle/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Пациентите преферираат вежбите и тренинзите да ги прават сами во домашна атмосфера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Пациентите имаат лимитирано познавање на нивната болест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Пациентите не се сигурни како и кога да ги користат препишаните медикаменти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Пациентите се мотивирани да користат апликација за да ја подобрат својата здравствена ситуација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Пациентите сакаат да видат како другите пациенти се справуваат со нивната болест и да слушнат нивни лични совети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Пациентите и лекарите се спремни да учествуваат во посебен тренинг за користење на апликацијата доколку е потребно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16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Пилот прототип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Виртуелен календар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243DB5-7F40-42E2-B4C8-70500FF957CA}"/>
              </a:ext>
            </a:extLst>
          </p:cNvPr>
          <p:cNvSpPr txBox="1">
            <a:spLocks/>
          </p:cNvSpPr>
          <p:nvPr/>
        </p:nvSpPr>
        <p:spPr>
          <a:xfrm>
            <a:off x="7924249" y="1828800"/>
            <a:ext cx="3046963" cy="464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25" indent="-182825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999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301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538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79776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52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43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34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25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Табовите да бидат редизајнирани и да им биде појасно на корисниците во кој дел од апликацијата се наоѓаат</a:t>
            </a:r>
          </a:p>
          <a:p>
            <a:r>
              <a:rPr lang="mk-MK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Картичките да изгледаат пореално</a:t>
            </a:r>
          </a:p>
          <a:p>
            <a:r>
              <a:rPr lang="mk-MK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Копчињата за листање да се наоѓаат поблиску до самите картички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6F7B8-0053-4398-A100-E38F3353EA16}"/>
              </a:ext>
            </a:extLst>
          </p:cNvPr>
          <p:cNvSpPr txBox="1">
            <a:spLocks/>
          </p:cNvSpPr>
          <p:nvPr/>
        </p:nvSpPr>
        <p:spPr>
          <a:xfrm>
            <a:off x="7923212" y="665179"/>
            <a:ext cx="2362200" cy="1066800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k-MK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Забелешки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66D254A8-A474-43D7-8FDE-23891B9786D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47" y="1198579"/>
            <a:ext cx="6905366" cy="4440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496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273" y="149955"/>
            <a:ext cx="9690116" cy="1066800"/>
          </a:xfrm>
        </p:spPr>
        <p:txBody>
          <a:bodyPr>
            <a:no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Пилот прототип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Водич до релевантни третмани и лекарства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243DB5-7F40-42E2-B4C8-70500FF957CA}"/>
              </a:ext>
            </a:extLst>
          </p:cNvPr>
          <p:cNvSpPr txBox="1">
            <a:spLocks/>
          </p:cNvSpPr>
          <p:nvPr/>
        </p:nvSpPr>
        <p:spPr>
          <a:xfrm>
            <a:off x="7924249" y="1828800"/>
            <a:ext cx="3046963" cy="464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25" indent="-182825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999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301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538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79776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52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43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34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25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Местоположбата на водичот во долниот дел на апликацијата е проблематичен</a:t>
            </a:r>
          </a:p>
          <a:p>
            <a:r>
              <a:rPr lang="mk-MK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Вертикално зголемување на апликацијата претставува проблем кај поголем дел од пациентите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6F7B8-0053-4398-A100-E38F3353EA16}"/>
              </a:ext>
            </a:extLst>
          </p:cNvPr>
          <p:cNvSpPr txBox="1">
            <a:spLocks/>
          </p:cNvSpPr>
          <p:nvPr/>
        </p:nvSpPr>
        <p:spPr>
          <a:xfrm>
            <a:off x="7923212" y="665179"/>
            <a:ext cx="2362200" cy="1066800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k-MK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Забелешки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43D95D5-A76D-4CF4-A867-0C237A86849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73" y="1371600"/>
            <a:ext cx="5312250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41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Цели на магистерскиот труд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4351337"/>
          </a:xfrm>
        </p:spPr>
        <p:txBody>
          <a:bodyPr/>
          <a:lstStyle/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Истражување за дигитални досиеја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Креирање на студии на случај од различни земји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Детално дефинирање на </a:t>
            </a:r>
            <a:r>
              <a:rPr lang="mk-MK" sz="2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целните групи</a:t>
            </a:r>
            <a:endParaRPr lang="mk-MK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Креирање на повеќе-платформска медицинска апликација за луѓе болни од хронични опструктивни белодробни заболувања и дијабетес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76379"/>
            <a:ext cx="10029566" cy="1066800"/>
          </a:xfrm>
        </p:spPr>
        <p:txBody>
          <a:bodyPr>
            <a:no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Пилот прототип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Дијаграми за напредокот на пациентите</a:t>
            </a:r>
            <a:endParaRPr lang="en-US" sz="37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1668FFD8-3905-4A96-BC94-3BDC61291D0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46" y="1295400"/>
            <a:ext cx="4385733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150193F-68B2-4B23-AFC6-C32FD5362147}"/>
              </a:ext>
            </a:extLst>
          </p:cNvPr>
          <p:cNvSpPr txBox="1">
            <a:spLocks/>
          </p:cNvSpPr>
          <p:nvPr/>
        </p:nvSpPr>
        <p:spPr>
          <a:xfrm>
            <a:off x="7923212" y="665179"/>
            <a:ext cx="2362200" cy="1066800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k-MK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Забелешки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898CAF1-2974-4958-8E44-0FD13BE842E2}"/>
              </a:ext>
            </a:extLst>
          </p:cNvPr>
          <p:cNvSpPr txBox="1">
            <a:spLocks/>
          </p:cNvSpPr>
          <p:nvPr/>
        </p:nvSpPr>
        <p:spPr>
          <a:xfrm>
            <a:off x="7924249" y="1828800"/>
            <a:ext cx="3046963" cy="464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25" indent="-182825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999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301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538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79776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52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43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34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25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Можност графиците да бидат испечатени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800" dirty="0"/>
          </a:p>
          <a:p>
            <a:endParaRPr lang="mk-MK" sz="1800" dirty="0"/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98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83369"/>
            <a:ext cx="9690116" cy="1066800"/>
          </a:xfrm>
        </p:spPr>
        <p:txBody>
          <a:bodyPr>
            <a:no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Пилот прототип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Видеа со искуства и инструкции</a:t>
            </a:r>
            <a:endParaRPr lang="en-US" sz="37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638507-7553-4668-AB30-6F911A783B2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46" y="1295400"/>
            <a:ext cx="5186855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D3C2B3F-20AE-4857-A7EC-FE86148BCC26}"/>
              </a:ext>
            </a:extLst>
          </p:cNvPr>
          <p:cNvSpPr txBox="1">
            <a:spLocks/>
          </p:cNvSpPr>
          <p:nvPr/>
        </p:nvSpPr>
        <p:spPr>
          <a:xfrm>
            <a:off x="7923212" y="665179"/>
            <a:ext cx="2362200" cy="1066800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k-MK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Забелешки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999AFC-CFF3-44FA-926A-E61AD0A08DC8}"/>
              </a:ext>
            </a:extLst>
          </p:cNvPr>
          <p:cNvSpPr txBox="1">
            <a:spLocks/>
          </p:cNvSpPr>
          <p:nvPr/>
        </p:nvSpPr>
        <p:spPr>
          <a:xfrm>
            <a:off x="7924249" y="1828800"/>
            <a:ext cx="3046963" cy="464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25" indent="-182825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999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301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538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79776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52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43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34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25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Скокачките прозорци да не се затвараат при клик надвор од нив туку само преку кликање на копчето во горниот десен агол</a:t>
            </a:r>
          </a:p>
          <a:p>
            <a:r>
              <a:rPr lang="mk-MK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Додека видеото да биде вчитано да има знак дека тоа се вчитува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800" dirty="0"/>
          </a:p>
          <a:p>
            <a:endParaRPr lang="mk-MK" sz="1800" dirty="0"/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90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62AE262-5194-4631-A340-BAB839ED1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52212" cy="6858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3C3453E2-14E5-4FD4-9472-9FE023D7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46" y="1"/>
            <a:ext cx="1033436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Пилот прототип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Тестирања и анализа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85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52400"/>
            <a:ext cx="10181966" cy="1066800"/>
          </a:xfrm>
        </p:spPr>
        <p:txBody>
          <a:bodyPr>
            <a:no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Итерација 2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Редизајнирање на проблематичните делови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FFF7E4FB-8C05-472A-838A-206BAA3198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46" y="1348295"/>
            <a:ext cx="6652837" cy="5128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419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29697"/>
            <a:ext cx="9690116" cy="1066800"/>
          </a:xfrm>
        </p:spPr>
        <p:txBody>
          <a:bodyPr>
            <a:no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Итерација 2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Вметнување на персонализација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E93EED3-578F-43AD-80EC-5939063670F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46" y="1447800"/>
            <a:ext cx="6027942" cy="4266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91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76200"/>
            <a:ext cx="9690116" cy="1066800"/>
          </a:xfrm>
        </p:spPr>
        <p:txBody>
          <a:bodyPr>
            <a:normAutofit fontScale="90000"/>
          </a:bodyPr>
          <a:lstStyle/>
          <a:p>
            <a:r>
              <a:rPr lang="mk-MK" sz="4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Итерација 3</a:t>
            </a:r>
            <a:r>
              <a:rPr lang="en-US" sz="4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4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Редизајн на главниот дел на апликацијата</a:t>
            </a:r>
            <a:r>
              <a:rPr lang="mk-MK" sz="4000" dirty="0"/>
              <a:t>	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FC8D80B-96BB-4B7F-B9A8-BE13A4AA01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46" y="1447800"/>
            <a:ext cx="8771380" cy="5151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73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76200"/>
            <a:ext cx="9690116" cy="1066800"/>
          </a:xfrm>
        </p:spPr>
        <p:txBody>
          <a:bodyPr>
            <a:no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Итерација 3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Листа на статии поврзани со нивната болест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B66CF90-0F93-4F43-A006-9FB599EDF06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46" y="1219200"/>
            <a:ext cx="4534193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125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Итерација 3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Потсетник за пациентите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A106A08-D18F-4E0B-9877-37D0E39E44C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46" y="1447800"/>
            <a:ext cx="8817104" cy="4945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348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37719"/>
            <a:ext cx="9690116" cy="1066800"/>
          </a:xfrm>
        </p:spPr>
        <p:txBody>
          <a:bodyPr>
            <a:no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Итерација 3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Компатабилност на мобилен уред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A742050-C5EF-4AB2-BDF2-15B4568B91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46" y="1295400"/>
            <a:ext cx="2060427" cy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27D469-2E75-4D9A-9350-E0E54CAC4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012" y="1295400"/>
            <a:ext cx="2054646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C6D7C3-7873-4040-8C99-80E99C35F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212" y="1295400"/>
            <a:ext cx="207353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Заклучок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78BC88-C9BA-4C91-AEA3-2B416345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1447800"/>
            <a:ext cx="9144000" cy="5257800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Мотивот за креирање на ваква апликација доаѓа од Министерството за Здравство на Данска кое сакаше да го дигитализира одделот за хронични опструктивни белодробни заболувања и дијабетес</a:t>
            </a:r>
          </a:p>
          <a:p>
            <a:r>
              <a:rPr lang="ru-RU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Истражувањата кои беа направени се фокусираа на слични вакви системи кои се креирани и имплементирани и согледување на проблемите со кои тие се соочиле, грешките кои биле направени, но и со работите кои биле успешни</a:t>
            </a:r>
          </a:p>
          <a:p>
            <a:r>
              <a:rPr lang="ru-RU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Како главен проблем во скоро сите случаи се издвојува тоа што лекарите и пациентите не биле доволно вклучени во процесот на развивање</a:t>
            </a:r>
          </a:p>
          <a:p>
            <a:r>
              <a:rPr lang="mk-MK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</a:t>
            </a:r>
            <a:r>
              <a:rPr lang="ru-RU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 развивање на оваа апликација се користеше кориснички ориентиран дизајн модел развиван со помош на итеративен метод</a:t>
            </a:r>
          </a:p>
          <a:p>
            <a:r>
              <a:rPr lang="ru-RU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Ваквиот начин на работа со кориснички ориентиран дизајн не секогаш треба и може да биде користен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26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Контекст и мотивација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4351337"/>
          </a:xfrm>
        </p:spPr>
        <p:txBody>
          <a:bodyPr/>
          <a:lstStyle/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Здравството генерира огромни количини на информации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Процесите се одвиваат рачно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Неефикасност на здраствениот систем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Намалување на трошоци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Намалување на обврските на лекарите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Опис на предизвиците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4351337"/>
          </a:xfrm>
        </p:spPr>
        <p:txBody>
          <a:bodyPr/>
          <a:lstStyle/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Специфичноста на целните групи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Комплексноста на работните дејствиа на лекарите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Нецентрализирани и недостапни здравствени информации на пациентите 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Широкоприфатлива, повеќе-платформска апликација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81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Придонес на магистерскиот труд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4351337"/>
          </a:xfrm>
        </p:spPr>
        <p:txBody>
          <a:bodyPr/>
          <a:lstStyle/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Олеснување на секојдневието на пациентите и лекарите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Лесен пристап до проверени информации за болеста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Централизирање на податоците за пациентите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Превземање на грижата за себе од страна на пациентите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69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Релевантни истражувања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4351337"/>
          </a:xfrm>
        </p:spPr>
        <p:txBody>
          <a:bodyPr/>
          <a:lstStyle/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Историски развиток на дигиталните досиеја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Истражувања поврзани со дигитални досиеја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Кориснички ориентиран дизајн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Студија на случај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Македонија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Студија на случај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САД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Студија на случај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Данска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Студија на случај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Кориснички ориентиран дизајн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5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1056296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Истражувања поврзани со дигитални досиеја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9753600" cy="5029200"/>
          </a:xfrm>
        </p:spPr>
        <p:txBody>
          <a:bodyPr/>
          <a:lstStyle/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Голема предност на дигитални над хартиени досиеја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Намалување на грешките и трошоците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Зголемување на квалитетот на грижа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Зголемена потреба од ИТ решенија за зачувување и прегледување на клинички податоци</a:t>
            </a:r>
          </a:p>
          <a:p>
            <a:endParaRPr lang="en-US" sz="2100" dirty="0"/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46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682F982-70DE-4D08-8EE6-B58F0AB4C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788" y="0"/>
            <a:ext cx="11410438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041AD42-7A3C-4019-AB3C-B1498F8E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Студија на случај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Македонија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4DF3B6-FE10-437A-AE05-13E4BFC14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4351337"/>
          </a:xfrm>
        </p:spPr>
        <p:txBody>
          <a:bodyPr>
            <a:normAutofit/>
          </a:bodyPr>
          <a:lstStyle/>
          <a:p>
            <a:r>
              <a:rPr lang="mk-MK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Неуспешен обид за имплементација на дигитални досиеја поради лоша организација и лошо менаџирање </a:t>
            </a:r>
          </a:p>
          <a:p>
            <a:r>
              <a:rPr lang="mk-MK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Информатичка неписменост кај здравствените работници</a:t>
            </a:r>
          </a:p>
          <a:p>
            <a:r>
              <a:rPr lang="mk-MK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Нестандардизиран</a:t>
            </a: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формат на внесување на податоци</a:t>
            </a:r>
          </a:p>
          <a:p>
            <a:r>
              <a:rPr lang="mk-MK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Единствен делумно успешен модул за дигитализација на здравството беше реализацијата на системот за термини, наречен </a:t>
            </a: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mk-MK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Мој Термин</a:t>
            </a: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</a:p>
          <a:p>
            <a:endParaRPr lang="en-US" sz="2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3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49DAFC-1E4C-4C71-92DD-5B841FD81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788" y="0"/>
            <a:ext cx="11410438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35E7273-D171-41AC-9627-F58D00A1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Студија на случај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Данска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366A0A-0FC8-4848-AE05-DA4258C58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4351337"/>
          </a:xfrm>
        </p:spPr>
        <p:txBody>
          <a:bodyPr/>
          <a:lstStyle/>
          <a:p>
            <a:r>
              <a:rPr lang="mk-MK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Искуството покажало дека за едно ИТ решение во медицината да биде успешно треба да бидат исполнети следните услови</a:t>
            </a: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1"/>
            <a:r>
              <a:rPr lang="mk-MK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рана инволвираност на медицинските работници</a:t>
            </a:r>
            <a:endParaRPr lang="en-US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mk-MK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заедничко носење на одлуките</a:t>
            </a:r>
            <a:endParaRPr lang="en-US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mk-MK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прифаќање на решението од страна на лекарите</a:t>
            </a:r>
          </a:p>
          <a:p>
            <a:pPr lvl="1"/>
            <a:r>
              <a:rPr lang="mk-MK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подолг процес на планирање</a:t>
            </a:r>
          </a:p>
          <a:p>
            <a:r>
              <a:rPr lang="mk-MK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Лекарите мора да имаат значајна улога во фазите на планирање, развивање и имплементација на дигиталните решенија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7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Custom 3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AF1F30"/>
      </a:accent1>
      <a:accent2>
        <a:srgbClr val="4C7896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4C7896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1371</TotalTime>
  <Words>1038</Words>
  <Application>Microsoft Office PowerPoint</Application>
  <PresentationFormat>Custom</PresentationFormat>
  <Paragraphs>136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Century Gothic</vt:lpstr>
      <vt:lpstr>Century Schoolbook</vt:lpstr>
      <vt:lpstr>Open Sans</vt:lpstr>
      <vt:lpstr>Wingdings 2</vt:lpstr>
      <vt:lpstr>View</vt:lpstr>
      <vt:lpstr>РЕПУБЛИКА МАКЕДОНИЈА Универзитет “Св. Кирил и Методиј” – Скопје Факултет за информатички науки и компјутерско инженерство</vt:lpstr>
      <vt:lpstr>Цели на магистерскиот труд</vt:lpstr>
      <vt:lpstr>Контекст и мотивација</vt:lpstr>
      <vt:lpstr>Опис на предизвиците</vt:lpstr>
      <vt:lpstr>Придонес на магистерскиот труд</vt:lpstr>
      <vt:lpstr>Релевантни истражувања</vt:lpstr>
      <vt:lpstr>Истражувања поврзани со дигитални досиеја</vt:lpstr>
      <vt:lpstr>Студија на случај: Македонија</vt:lpstr>
      <vt:lpstr>Студија на случај: Данска</vt:lpstr>
      <vt:lpstr>Кориснички ориентиран дизајн</vt:lpstr>
      <vt:lpstr>Целна група: Пациенти</vt:lpstr>
      <vt:lpstr>Целна група: Лекари</vt:lpstr>
      <vt:lpstr>План за напредок</vt:lpstr>
      <vt:lpstr>ИТ решение за приказ на план за напредок</vt:lpstr>
      <vt:lpstr>План за работа</vt:lpstr>
      <vt:lpstr>Интервјуа</vt:lpstr>
      <vt:lpstr>Интервјуа</vt:lpstr>
      <vt:lpstr>Пилот прототип: Виртуелен календар</vt:lpstr>
      <vt:lpstr>Пилот прототип: Водич до релевантни третмани и лекарства</vt:lpstr>
      <vt:lpstr>Пилот прототип: Дијаграми за напредокот на пациентите</vt:lpstr>
      <vt:lpstr>Пилот прототип: Видеа со искуства и инструкции</vt:lpstr>
      <vt:lpstr>Пилот прототип: Тестирања и анализа</vt:lpstr>
      <vt:lpstr>Итерација 2: Редизајнирање на проблематичните делови</vt:lpstr>
      <vt:lpstr>Итерација 2: Вметнување на персонализација</vt:lpstr>
      <vt:lpstr>Итерација 3: Редизајн на главниот дел на апликацијата </vt:lpstr>
      <vt:lpstr>Итерација 3: Листа на статии поврзани со нивната болест</vt:lpstr>
      <vt:lpstr>Итерација 3: Потсетник за пациентите</vt:lpstr>
      <vt:lpstr>Итерација 3: Компатабилност на мобилен уред</vt:lpstr>
      <vt:lpstr>Заклучок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Alen Dosev</dc:creator>
  <cp:lastModifiedBy>Alen Dosev</cp:lastModifiedBy>
  <cp:revision>44</cp:revision>
  <dcterms:created xsi:type="dcterms:W3CDTF">2018-02-06T10:23:30Z</dcterms:created>
  <dcterms:modified xsi:type="dcterms:W3CDTF">2018-02-21T10:15:27Z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