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89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301" y="287337"/>
            <a:ext cx="8077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300" dirty="0"/>
              <a:t>РЕПУБЛИКА МАКЕДОНИЈА</a:t>
            </a:r>
            <a:br>
              <a:rPr lang="mk-MK" sz="3400" dirty="0"/>
            </a:br>
            <a:r>
              <a:rPr lang="mk-MK" sz="2600" dirty="0"/>
              <a:t>Универзитет </a:t>
            </a:r>
            <a:r>
              <a:rPr lang="en-US" sz="2600" dirty="0"/>
              <a:t>“</a:t>
            </a:r>
            <a:r>
              <a:rPr lang="mk-MK" sz="2600" dirty="0"/>
              <a:t>Св. Кирил и Методиј</a:t>
            </a:r>
            <a:r>
              <a:rPr lang="en-US" sz="2600" dirty="0"/>
              <a:t>”</a:t>
            </a:r>
            <a:r>
              <a:rPr lang="mk-MK" sz="2600" dirty="0"/>
              <a:t> – Скопје</a:t>
            </a:r>
            <a:br>
              <a:rPr lang="mk-MK" sz="2600" dirty="0"/>
            </a:br>
            <a:r>
              <a:rPr lang="mk-MK" sz="2600" dirty="0"/>
              <a:t>Факултет за информатички науки и компјутерско инженерство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438400"/>
            <a:ext cx="9269836" cy="1752600"/>
          </a:xfrm>
        </p:spPr>
        <p:txBody>
          <a:bodyPr>
            <a:noAutofit/>
          </a:bodyPr>
          <a:lstStyle/>
          <a:p>
            <a:pPr algn="ctr"/>
            <a:r>
              <a:rPr lang="en-US" sz="3000" cap="none" dirty="0"/>
              <a:t>K</a:t>
            </a:r>
            <a:r>
              <a:rPr lang="ru-RU" sz="3000" cap="none" dirty="0"/>
              <a:t>ориснички ориентиран дизајн во креирање на повеќе-платформска медицинска апликација </a:t>
            </a:r>
          </a:p>
          <a:p>
            <a:pPr algn="ctr"/>
            <a:r>
              <a:rPr lang="mk-MK" sz="3000" cap="none" dirty="0"/>
              <a:t>– </a:t>
            </a:r>
            <a:r>
              <a:rPr lang="en-US" sz="3000" cap="none" dirty="0"/>
              <a:t>M</a:t>
            </a:r>
            <a:r>
              <a:rPr lang="mk-MK" sz="3000" cap="none" dirty="0"/>
              <a:t>агистерски труд – </a:t>
            </a:r>
            <a:endParaRPr lang="en-US" sz="30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3AB102-017B-4BCC-B117-8DCECD2E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" y="219868"/>
            <a:ext cx="1217308" cy="143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FFE980-1BC8-404C-942E-7A66AAF0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21180"/>
            <a:ext cx="1175657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9AB726-9CCE-41D8-BCE8-F6D87E5AC3A7}"/>
              </a:ext>
            </a:extLst>
          </p:cNvPr>
          <p:cNvSpPr txBox="1"/>
          <p:nvPr/>
        </p:nvSpPr>
        <p:spPr>
          <a:xfrm>
            <a:off x="9980612" y="5040750"/>
            <a:ext cx="18203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mk-MK" sz="2600" dirty="0"/>
              <a:t>Кандидат</a:t>
            </a:r>
            <a:r>
              <a:rPr lang="en-US" sz="2600" dirty="0"/>
              <a:t>:</a:t>
            </a:r>
          </a:p>
          <a:p>
            <a:pPr algn="r"/>
            <a:r>
              <a:rPr lang="mk-MK" sz="2600" dirty="0"/>
              <a:t>Ален Досев</a:t>
            </a:r>
            <a:endParaRPr lang="en-US" sz="2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27900-DB6C-474A-A09F-46A32DE12D55}"/>
              </a:ext>
            </a:extLst>
          </p:cNvPr>
          <p:cNvSpPr txBox="1"/>
          <p:nvPr/>
        </p:nvSpPr>
        <p:spPr>
          <a:xfrm>
            <a:off x="227012" y="497919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Ментор</a:t>
            </a:r>
            <a:r>
              <a:rPr lang="en-US" sz="2800" dirty="0"/>
              <a:t>:</a:t>
            </a:r>
          </a:p>
          <a:p>
            <a:r>
              <a:rPr lang="mk-MK" sz="2800" dirty="0"/>
              <a:t>Д-р Невена Ацковска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A64BC-B47E-4A3C-BE2A-74AD08CC65B0}"/>
              </a:ext>
            </a:extLst>
          </p:cNvPr>
          <p:cNvSpPr txBox="1"/>
          <p:nvPr/>
        </p:nvSpPr>
        <p:spPr>
          <a:xfrm>
            <a:off x="4997341" y="6172200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Скопје,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Македонија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Министерството за здравство на Македонија имаше еден неуспешен обид за имплементација на дигитални досиеја за пациентите поради лоша организација и лошо менаџирање на проектот</a:t>
            </a:r>
          </a:p>
          <a:p>
            <a:r>
              <a:rPr lang="mk-MK" dirty="0"/>
              <a:t>Информатичка неписменост кај здравствените работници, немањето на унифицирана база на податоци и нестандардизираноста на форматите преку кои се внесуваат податоци за пациентите се дел од причините за неуспешноста на проектите</a:t>
            </a:r>
          </a:p>
          <a:p>
            <a:r>
              <a:rPr lang="mk-MK" dirty="0"/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dirty="0"/>
              <a:t>“</a:t>
            </a:r>
            <a:r>
              <a:rPr lang="mk-MK" dirty="0"/>
              <a:t>Мој Термин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Проблемите од административна природа како што се недостаток на кадар и простор за евиденција резултирале со формирање на нови дисциплини меѓу кои и медицински секретари и библиотекари кои треба да ги извршуваат административните работи</a:t>
            </a:r>
          </a:p>
          <a:p>
            <a:r>
              <a:rPr lang="mk-MK" dirty="0"/>
              <a:t>Повеќето болници во САД се приватни и секоја болница креирала софтвер само за нејзините потреби, стандардизацијата на сите тие софтвери било многу тешко да се постигне</a:t>
            </a:r>
            <a:endParaRPr lang="en-US" dirty="0"/>
          </a:p>
          <a:p>
            <a:r>
              <a:rPr lang="mk-MK" dirty="0"/>
              <a:t>Овој проблем сеуште не е решен и приватните болници во САД сеуште не соработуваат и не споделуваат досиеја меѓусебе.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Данска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fontScale="92500"/>
          </a:bodyPr>
          <a:lstStyle/>
          <a:p>
            <a:r>
              <a:rPr lang="mk-MK" dirty="0"/>
              <a:t>Брзиот напредок на ИТ индустријата демонстрира дека дигиталните досиеја се решение за проблемите кои произлегуваат од користењето на хартиени документи на пациентите</a:t>
            </a:r>
          </a:p>
          <a:p>
            <a:r>
              <a:rPr lang="mk-MK" dirty="0"/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рана инволвираност на медицинските работници</a:t>
            </a:r>
            <a:endParaRPr lang="en-US" dirty="0"/>
          </a:p>
          <a:p>
            <a:pPr lvl="1"/>
            <a:r>
              <a:rPr lang="mk-MK" dirty="0"/>
              <a:t>заедничко носење на одлуките</a:t>
            </a:r>
            <a:endParaRPr lang="en-US" dirty="0"/>
          </a:p>
          <a:p>
            <a:pPr lvl="1"/>
            <a:r>
              <a:rPr lang="mk-MK" dirty="0"/>
              <a:t>прифаќање на решението од страна на лекарите</a:t>
            </a:r>
          </a:p>
          <a:p>
            <a:pPr lvl="1"/>
            <a:r>
              <a:rPr lang="mk-MK" dirty="0"/>
              <a:t>подолг процес на планирање</a:t>
            </a:r>
          </a:p>
          <a:p>
            <a:r>
              <a:rPr lang="mk-MK" dirty="0"/>
              <a:t>Лекарите мора да имаат значајна улога во фазите на планирање, развивање и имплементација на дигиталните решенија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381000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Студија на случај: Кориснички ориентиран дизајн во апликација за самоуправување кај дијабетичари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Дијабетесот кој е една од најраширените хронични заболувања бара константна нега и самоуправување</a:t>
            </a:r>
          </a:p>
          <a:p>
            <a:r>
              <a:rPr lang="mk-MK" dirty="0"/>
              <a:t>Квалитетни интервјуа кои биле извршени во раните фази на дизајнот допринеле за успехот на </a:t>
            </a:r>
            <a:r>
              <a:rPr lang="en-US" dirty="0" err="1"/>
              <a:t>mHealth</a:t>
            </a:r>
            <a:r>
              <a:rPr lang="mk-MK" dirty="0"/>
              <a:t> апликацијата</a:t>
            </a:r>
          </a:p>
          <a:p>
            <a:r>
              <a:rPr lang="mk-MK" dirty="0"/>
              <a:t>Кога корисниците се вклучени низ целиот процес на дизајн и развивање, голем број на клучни кориснички и системски побарувања можат да бидат идентификувани, кои во поинаков дизајн процес не би биле забележани</a:t>
            </a:r>
          </a:p>
          <a:p>
            <a:r>
              <a:rPr lang="mk-MK" dirty="0"/>
              <a:t>Придобивките од кориснички ориентираниот дизајн принцип се препознаени од страна на здравствените системи во последните неколку години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Целни групи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Пациенти	</a:t>
            </a:r>
          </a:p>
          <a:p>
            <a:r>
              <a:rPr lang="mk-MK" dirty="0"/>
              <a:t>Лекари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Болните од хронични опструктивни белодробни заболувања и од дијабетес</a:t>
            </a:r>
          </a:p>
          <a:p>
            <a:r>
              <a:rPr lang="mk-MK" dirty="0"/>
              <a:t>Постари и/или изнемоштени лица</a:t>
            </a:r>
          </a:p>
          <a:p>
            <a:r>
              <a:rPr lang="mk-MK" dirty="0"/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dirty="0"/>
              <a:t>Тешко навигираат низ здравствениот систем</a:t>
            </a:r>
          </a:p>
          <a:p>
            <a:r>
              <a:rPr lang="mk-MK" dirty="0"/>
              <a:t>Многу од нив не ги добиваат неопходните насоки и совети во текот на нивната рехабилитација</a:t>
            </a:r>
          </a:p>
          <a:p>
            <a:r>
              <a:rPr lang="mk-MK" dirty="0"/>
              <a:t>На домашно лекување со често посетување на болница</a:t>
            </a:r>
          </a:p>
          <a:p>
            <a:r>
              <a:rPr lang="mk-MK" dirty="0"/>
              <a:t>Бројот на овие пациенти постојано се зголемува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Здравствениот систем троши два пати повеќе ресурси за пациентите болни од хронични опструктивни белодробни заболувања и од дијабетес, отколку за било која друга група на пациенти</a:t>
            </a:r>
          </a:p>
          <a:p>
            <a:r>
              <a:rPr lang="mk-MK" dirty="0"/>
              <a:t>Квалитетот на живот кај овие пациенти е на многу ниско ниво</a:t>
            </a:r>
            <a:endParaRPr lang="en-US" dirty="0"/>
          </a:p>
          <a:p>
            <a:r>
              <a:rPr lang="mk-MK" dirty="0"/>
              <a:t>Мора секојдневно да прават вежби со кои ќе го олеснат нивното дишење</a:t>
            </a:r>
          </a:p>
          <a:p>
            <a:r>
              <a:rPr lang="mk-MK" dirty="0"/>
              <a:t>Овие болести се неизлечиви, па така пациентите мора да се подготват за живот со хронична болест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Лекари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Имаат разбирање и се отворени кон тоа да се имплементираат нови знаења и нови технологии во секојдневната грижа за нивните пациенти за да се осигура оптимален третман</a:t>
            </a:r>
          </a:p>
          <a:p>
            <a:r>
              <a:rPr lang="mk-MK" dirty="0"/>
              <a:t>Идентификувани се 4 главни теми кои блијаат на односот на лекарите кон имплементација на нова технологија или апликација</a:t>
            </a:r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Значајни и квалитетни подобрувања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Поделба на одговорноста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Неадекватна имплементација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Софтверски проблеми и човечкиот фактор</a:t>
            </a:r>
          </a:p>
          <a:p>
            <a:r>
              <a:rPr lang="mk-MK" dirty="0"/>
              <a:t>Сакаат новитетите кои се носат во медицината да бидат значајни и директно да го подобруваат квалитетот на нивната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Лекари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Сакаат да сносат одговорност само за третманот кои тие самите го извршиле</a:t>
            </a:r>
          </a:p>
          <a:p>
            <a:r>
              <a:rPr lang="mk-MK" dirty="0"/>
              <a:t>Ажурирањето на податоците треба да биде извршувано често и целосно</a:t>
            </a:r>
          </a:p>
          <a:p>
            <a:r>
              <a:rPr lang="mk-MK" dirty="0"/>
              <a:t>Во голем број на случаеви, софтверот кој бил имплементиран, не бил целосен и немал дефиниран терк на работа, односно лекарите не знаеле како да го користат</a:t>
            </a:r>
          </a:p>
          <a:p>
            <a:r>
              <a:rPr lang="mk-MK" dirty="0"/>
              <a:t>Ова предизвикува еден вид на отпор и фрустрација кај лекарите да го користат новиот софтвер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За секој нов пациент кој е дијагностициран со хронични опструктивни белодробни заболувања и дијабетес, лекарот креира план за напредок</a:t>
            </a:r>
          </a:p>
          <a:p>
            <a:r>
              <a:rPr lang="mk-MK" dirty="0"/>
              <a:t>Еден вид на мерило за обезбедување на квалитетна нега за пациентот, преку кој подоцна ќе се процени дали на пациентот му била понудена потребната нега</a:t>
            </a:r>
          </a:p>
          <a:p>
            <a:r>
              <a:rPr lang="mk-MK" dirty="0"/>
              <a:t>Генерички преглед на релевантните чекори од процесот за оздравување, кој е прилагоден за секој пациент да се сноси со неговата болест</a:t>
            </a:r>
          </a:p>
          <a:p>
            <a:r>
              <a:rPr lang="mk-MK" dirty="0"/>
              <a:t>Треба да ги ажурира академските прирачници и да развие препораки за превенција кои би биле имплементирани на локално ниво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Цели на магистерскиот труд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Истражување за дигитални досиеја</a:t>
            </a:r>
          </a:p>
          <a:p>
            <a:r>
              <a:rPr lang="mk-MK" dirty="0"/>
              <a:t>Креирање на студии на случај од различни земји</a:t>
            </a:r>
          </a:p>
          <a:p>
            <a:r>
              <a:rPr lang="mk-MK" dirty="0"/>
              <a:t>Детално дефинирање на целните група</a:t>
            </a:r>
          </a:p>
          <a:p>
            <a:r>
              <a:rPr lang="mk-MK" dirty="0"/>
              <a:t>Креирање на повеќе-платформска медицинска апликација за луѓе болни од хронични опструктивни белодробни заболувања и дијабетес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249363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Креирањето на еден план за напредок се одвива во 3 чекори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Дизајн и активности за планот за напредок</a:t>
            </a:r>
          </a:p>
          <a:p>
            <a:pPr lvl="1"/>
            <a:r>
              <a:rPr lang="mk-MK" dirty="0"/>
              <a:t>Насоки за планирање на напредокот</a:t>
            </a:r>
          </a:p>
          <a:p>
            <a:pPr lvl="1"/>
            <a:r>
              <a:rPr lang="mk-MK" dirty="0"/>
              <a:t>Индивидуален план за напредок</a:t>
            </a:r>
          </a:p>
          <a:p>
            <a:r>
              <a:rPr lang="mk-MK" dirty="0"/>
              <a:t>Секој план за напредок треба да ги содржи следните информации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Целите на пациентот</a:t>
            </a:r>
          </a:p>
          <a:p>
            <a:pPr lvl="1"/>
            <a:r>
              <a:rPr lang="mk-MK" dirty="0"/>
              <a:t>Третман</a:t>
            </a:r>
          </a:p>
          <a:p>
            <a:pPr lvl="1"/>
            <a:r>
              <a:rPr lang="mk-MK" dirty="0"/>
              <a:t>Информации за рехабилитација и едукација на пациентот</a:t>
            </a:r>
          </a:p>
          <a:p>
            <a:pPr lvl="1"/>
            <a:r>
              <a:rPr lang="mk-MK" dirty="0"/>
              <a:t>Инструкции и информативни видеа</a:t>
            </a:r>
          </a:p>
          <a:p>
            <a:pPr lvl="1"/>
            <a:r>
              <a:rPr lang="mk-MK" dirty="0"/>
              <a:t>Мерења и тестирања</a:t>
            </a:r>
          </a:p>
          <a:p>
            <a:pPr lvl="1"/>
            <a:r>
              <a:rPr lang="mk-MK" dirty="0"/>
              <a:t>Информации за комуникација и инволвираност</a:t>
            </a:r>
            <a:endParaRPr lang="en-US" dirty="0"/>
          </a:p>
          <a:p>
            <a:pPr lvl="1"/>
            <a:r>
              <a:rPr lang="mk-MK" dirty="0"/>
              <a:t>Распоред на термини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/>
              <a:t>мора да биде во можност да прикаже било каков план за напредок, односно сите можни графици и податоци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Контекст и мотивација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Здравството генерира огромни количини на информации од најразличен тип каде што нивното складирање, пребарување и организирање претставува голем предизвик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Главните процеси во здравството сеуште се одвиваат рачно односно поголемиот дел од информациите се наоѓаат на листови од хартија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Дигитализирањето на информациите ќе придонесе да се зголеми ефикасноста на здравствениот систем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Да се намалат трошоците, пациентите поретко да имаат потреба да одат до болница, да бидат правени помалку тестови, обврските на лекарите да се намалат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Опис на предизвиците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Специфичноста на целните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Комплексноста на работните дејствиа на лекарите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Нецентрализирани податоци 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Недостапност на целосните здравствени информации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Информациите добиени од интервјуата да бидат добро обработени со цел да резултираат со една апликацијата која ќе биде прифатена од двете целни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Апликацијата да биде повеќе-платформска, односно да функционира во било каков веб прелистувач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 на било каков уред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Придонес на магистерскиот труд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Олеснување на секојдневието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Пациентите да имаат лесен пристап кон сите информации поврзани со нивната болест, која е тестирана и поддржана од медицинската заедница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Распоредот на лекарите се ослободува, информациите кои тие треба да ги споделуваат со нивните пациенти се наоѓаат на едно централизирано место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Голем дел од грижата за пациентите ја преземаат самите пациенти, па лекарите имаат улога на еден вид на ментор во процесот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Релеватни истражувања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</a:p>
          <a:p>
            <a:r>
              <a:rPr lang="mk-MK" dirty="0"/>
              <a:t>Истражувања поврзани со дигитални досиеја</a:t>
            </a:r>
          </a:p>
          <a:p>
            <a:r>
              <a:rPr lang="mk-MK" dirty="0"/>
              <a:t>Кориснички ориентиран дизајн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Македонија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Данска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Кориснички ориентиран дизајн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Идејата за дигитализирање на хартиените персонални здравствени досиеја е присутна уште од 1960тите години, кога за прв пат се појавиле комерцијалните компјутери </a:t>
            </a:r>
          </a:p>
          <a:p>
            <a:r>
              <a:rPr lang="mk-MK" dirty="0"/>
              <a:t>Предностите на дигиталните над хартиените досиеја е во тоа дека тие се секогаш достапни, лесно се ажурираат и лесно се пренесуваат</a:t>
            </a:r>
          </a:p>
          <a:p>
            <a:r>
              <a:rPr lang="mk-MK" dirty="0"/>
              <a:t>Со развитокот на ИТ индустријата се овозможило медицинскиот персонал да прегледува и ажурира информации во реално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Истражувања поврзани со дигитални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Подобрувањата на здравствениот систем се наоѓаат високо на приоритетната листа на секое општество</a:t>
            </a:r>
          </a:p>
          <a:p>
            <a:r>
              <a:rPr lang="mk-MK" dirty="0"/>
              <a:t>Иницијативата за дигитализирање на здравството најавува револуција преку намалување на грешките и трошоците, но во исто време го зголемува квалитетот на грижата</a:t>
            </a:r>
          </a:p>
          <a:p>
            <a:r>
              <a:rPr lang="mk-MK" dirty="0"/>
              <a:t>Иако технолошките достигнувања во науката помогнаа многу да напредне медицината како научно поле, подобрувањата во менаџирањето на документите и досиејата на пациентите се дефицитарни</a:t>
            </a:r>
          </a:p>
          <a:p>
            <a:r>
              <a:rPr lang="mk-MK" dirty="0"/>
              <a:t>Потребата од прегледување и менаџирање на досиејата на пациентите значително ја зголеми побарувачката од најразлични ИТ решенија за зачувување и прегледување на клиничките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Кориснички ориентиран дизајн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7F9-3918-439B-B567-70F3C7E8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3124200"/>
            <a:ext cx="10285729" cy="4462272"/>
          </a:xfrm>
        </p:spPr>
        <p:txBody>
          <a:bodyPr/>
          <a:lstStyle/>
          <a:p>
            <a:r>
              <a:rPr lang="mk-MK" b="1" dirty="0"/>
              <a:t>План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mk-MK" dirty="0"/>
              <a:t>Дефинирање на корисничките побарувања</a:t>
            </a:r>
          </a:p>
          <a:p>
            <a:r>
              <a:rPr lang="mk-MK" b="1" dirty="0"/>
              <a:t>Дизајн </a:t>
            </a:r>
            <a:r>
              <a:rPr lang="mk-MK" dirty="0"/>
              <a:t>– Дизајнирање на архитектурата и на навигацијата</a:t>
            </a:r>
          </a:p>
          <a:p>
            <a:r>
              <a:rPr lang="mk-MK" b="1" dirty="0"/>
              <a:t>Прототип </a:t>
            </a:r>
            <a:r>
              <a:rPr lang="mk-MK" dirty="0"/>
              <a:t>– Развивање и тестирање на проторипи</a:t>
            </a:r>
          </a:p>
          <a:p>
            <a:r>
              <a:rPr lang="mk-MK" b="1" dirty="0"/>
              <a:t>Преглед </a:t>
            </a:r>
            <a:r>
              <a:rPr lang="mk-MK" dirty="0"/>
              <a:t>– Преглед на дизајните со корисниците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F28FA-30C7-4B60-BCB6-C43D65B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22872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435</TotalTime>
  <Words>1321</Words>
  <Application>Microsoft Office PowerPoint</Application>
  <PresentationFormat>Custom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Roboto</vt:lpstr>
      <vt:lpstr>Tech 16x9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Цели на магистерскиот труд  </vt:lpstr>
      <vt:lpstr>Контекст и мотивација</vt:lpstr>
      <vt:lpstr>Опис на предизвиците </vt:lpstr>
      <vt:lpstr>Придонес на магистерскиот труд</vt:lpstr>
      <vt:lpstr>Релеватни истражувања </vt:lpstr>
      <vt:lpstr>Историски развиток на дигиталните досиеја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САД</vt:lpstr>
      <vt:lpstr>Студија на случај: Данска </vt:lpstr>
      <vt:lpstr>Студија на случај: Кориснички ориентиран дизајн во апликација за самоуправување кај дијабетичари</vt:lpstr>
      <vt:lpstr>Целни групи </vt:lpstr>
      <vt:lpstr>Пациенти</vt:lpstr>
      <vt:lpstr>Пациенти</vt:lpstr>
      <vt:lpstr>Лекари</vt:lpstr>
      <vt:lpstr>Лекари </vt:lpstr>
      <vt:lpstr>План за напредок </vt:lpstr>
      <vt:lpstr>План за напредок </vt:lpstr>
      <vt:lpstr>ИТ решение за приказ на планот за напредок  </vt:lpstr>
      <vt:lpstr>Начин на третман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27</cp:revision>
  <dcterms:created xsi:type="dcterms:W3CDTF">2018-01-15T10:20:52Z</dcterms:created>
  <dcterms:modified xsi:type="dcterms:W3CDTF">2018-01-29T13:15:14Z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