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46" r:id="rId1"/>
  </p:sldMasterIdLst>
  <p:notesMasterIdLst>
    <p:notesMasterId r:id="rId38"/>
  </p:notesMasterIdLst>
  <p:sldIdLst>
    <p:sldId id="256" r:id="rId2"/>
    <p:sldId id="1839" r:id="rId3"/>
    <p:sldId id="1840" r:id="rId4"/>
    <p:sldId id="1731" r:id="rId5"/>
    <p:sldId id="1785" r:id="rId6"/>
    <p:sldId id="1772" r:id="rId7"/>
    <p:sldId id="1773" r:id="rId8"/>
    <p:sldId id="1776" r:id="rId9"/>
    <p:sldId id="1781" r:id="rId10"/>
    <p:sldId id="1748" r:id="rId11"/>
    <p:sldId id="1749" r:id="rId12"/>
    <p:sldId id="1750" r:id="rId13"/>
    <p:sldId id="1751" r:id="rId14"/>
    <p:sldId id="1752" r:id="rId15"/>
    <p:sldId id="1753" r:id="rId16"/>
    <p:sldId id="1754" r:id="rId17"/>
    <p:sldId id="1755" r:id="rId18"/>
    <p:sldId id="1756" r:id="rId19"/>
    <p:sldId id="1757" r:id="rId20"/>
    <p:sldId id="1758" r:id="rId21"/>
    <p:sldId id="1759" r:id="rId22"/>
    <p:sldId id="1760" r:id="rId23"/>
    <p:sldId id="1761" r:id="rId24"/>
    <p:sldId id="1762" r:id="rId25"/>
    <p:sldId id="1763" r:id="rId26"/>
    <p:sldId id="1764" r:id="rId27"/>
    <p:sldId id="1765" r:id="rId28"/>
    <p:sldId id="1766" r:id="rId29"/>
    <p:sldId id="1767" r:id="rId30"/>
    <p:sldId id="1768" r:id="rId31"/>
    <p:sldId id="1769" r:id="rId32"/>
    <p:sldId id="1771" r:id="rId33"/>
    <p:sldId id="1777" r:id="rId34"/>
    <p:sldId id="1783" r:id="rId35"/>
    <p:sldId id="1782" r:id="rId36"/>
    <p:sldId id="178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riya Naidu" initials="SN" lastIdx="1" clrIdx="0">
    <p:extLst>
      <p:ext uri="{19B8F6BF-5375-455C-9EA6-DF929625EA0E}">
        <p15:presenceInfo xmlns:p15="http://schemas.microsoft.com/office/powerpoint/2012/main" userId="S::suma7067@colorado.edu::4461749c-c62f-4369-bc54-9971ae8ec07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FB04"/>
    <a:srgbClr val="86FF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6"/>
    <p:restoredTop sz="96405"/>
  </p:normalViewPr>
  <p:slideViewPr>
    <p:cSldViewPr snapToGrid="0" snapToObjects="1">
      <p:cViewPr varScale="1">
        <p:scale>
          <a:sx n="67" d="100"/>
          <a:sy n="67" d="100"/>
        </p:scale>
        <p:origin x="9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8.96552" units="1/cm"/>
          <inkml:channelProperty channel="T" name="resolution" value="1" units="1/dev"/>
        </inkml:channelProperties>
      </inkml:inkSource>
      <inkml:timestamp xml:id="ts0" timeString="2022-11-02T21:45:34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9773 13824 0,'-30'0'31,"-28"0"-31,58 30 16,-59-1-16,29-29 16,-28 30-16,-1-30 15,0 29-15,-29-29 16,0 59-16,-58-30 15,-1 0-15,-29 1 16,-30-1-16,30 30 16,-88-30-16,29 30 15,89-59-15,28 0 16,-29 0-16,30 0 16,-59 0-16,-59-30 15,-29 1-15,29 29 16,1-59-16,-31 59 15,89 0-15,0 30 16,30-1-16,28 0 16,1 1-16,29-1 15,-59-29-15,30 29 16,-30 1-16,-29 29 16,-30-30-16,89 0 15,-30 1-15,59-30 16,-59 0-16,59 29 15,0-29-15,0 0 16,-29 59-16,29-30 16,0-29-16,-59 29 15,30 1-15,-1-30 16,1 29-16,0 0 16,29 1-16,-1-1 15,1 30-15,-29-30 16,29 1-16,0 28 15,-29-28-15,58 28 16,30 1-16,-1 58 16,1-58-16,-1 29 15,1 0-15,0-29 16,-1 58-16,30-29 16,0 0-16,0 1 15,0-31-15,59 1 16,29-30-16,0 59 15,59-58-15,0-1 16,-30 0-16,30 1 0,-59-1 16,29 0-16,-29 30 15,0-29 1,0-1-16,59 0 16,0 1-16,29-1 0,-29 30 15,87-59-15,1 29 16,-29 0-1,87 30-15,-29-30 16,-29 30-16,0-59 16,29 29-16,88 1 0,-117 28 15,29-28 1,-29-30-16,58 59 16,-58-59-16,117 0 15,0 0-15,59 0 0,-117 0 16,29 0-16,-89 0 15,1-30-15,-59 30 16,-29 0-16,-30 30 16,30-1-16,-59 0 15,59-29-15,-30 30 16,89-30-16,-30 0 16,58 0-16,1 0 15,59-30-15,-30 1 16,-88 0-16,-29-1 15,-30-29-15,30 30 16,-59 29-16,29-29 16,-29 29-16,0 0 15,59 0-15,-30 0 16,30-30-16,-29 1 16,28-59-1,-58 59-15,0-30 16,-29-29-16,-30 29 15,-29-29-15,0-29 0,0-59 16,0 58-16,-29-29 16,-30 1-16,30 28 15,0 30-15,-1-29 16,1-1-16,-88-58 16,29 88-16,-89-59 15,31 30-15,-60-30 16,60 30-16,-60-1 15,30 1-15,29 0 16,59 58-16,30 30 16,-30-1-16,-30 1 15,59 0 1,-29-1-16,0 1 16,-58-1-16,58 1 15,-59-30-15,59 30 0,-59 0 16,30-1-16,-30 1 15,0 0-15,30-1 16,-30-28-16,30 58 16,-30 0-16,30 0 15,-30 0-15,29 0 16,1 0-16,0 58 16,-30-58-16,59 0 15,0 30-15,29-30 16,0 0-16,1 0 15,-1 29-15,0-29 16,30 29-16,0-29 16,-1 30-16,30-1 15,0 0-15,-29 1 16,0-30-16,-1 29 16,1-29-16,29 29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F676E-E463-064E-8532-8B9C5A703B1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0E41F-B12E-5343-82CE-FDF67CAE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7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1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e9e2a2cd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e9e2a2cd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994D-0681-F44C-AC36-BD53CEEF9045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32B5-9F42-8445-BA81-69EE9AC762B5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B572-82BC-804E-A5D7-09639CACB737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24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A430-4053-0044-BD2E-EAC90209B2E4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931749-426A-4D40-AC36-D2D178C9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866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BA79-14C8-1B4D-859B-AC068ECD2412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3A4F22-78DC-D141-9271-D3CF5230A288}"/>
              </a:ext>
            </a:extLst>
          </p:cNvPr>
          <p:cNvCxnSpPr/>
          <p:nvPr userDrawn="1"/>
        </p:nvCxnSpPr>
        <p:spPr>
          <a:xfrm>
            <a:off x="731520" y="1559293"/>
            <a:ext cx="1073216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76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58BE-5461-7F4E-B666-89FD7EDAD271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4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B75F-2D84-7D44-9524-C177190266E5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769BC9-7B7C-2A4B-91A3-DE250B5C3EED}"/>
              </a:ext>
            </a:extLst>
          </p:cNvPr>
          <p:cNvCxnSpPr/>
          <p:nvPr userDrawn="1"/>
        </p:nvCxnSpPr>
        <p:spPr>
          <a:xfrm>
            <a:off x="731520" y="1559293"/>
            <a:ext cx="1073216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927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027E-073F-DB4F-A5D5-FA4FCD2275EF}" type="datetime1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8B1DBE-2180-D54B-B484-3E85F4DD5E46}"/>
              </a:ext>
            </a:extLst>
          </p:cNvPr>
          <p:cNvCxnSpPr/>
          <p:nvPr userDrawn="1"/>
        </p:nvCxnSpPr>
        <p:spPr>
          <a:xfrm>
            <a:off x="731520" y="1559293"/>
            <a:ext cx="1073216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850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03C8-F87C-0149-AE2E-48DBEBBC2CC6}" type="datetime1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B0D11B-5DCC-F34E-B1C3-CE964FA50165}"/>
              </a:ext>
            </a:extLst>
          </p:cNvPr>
          <p:cNvCxnSpPr/>
          <p:nvPr userDrawn="1"/>
        </p:nvCxnSpPr>
        <p:spPr>
          <a:xfrm>
            <a:off x="731520" y="1559293"/>
            <a:ext cx="1073216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7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F03D-8F6E-A74E-89D8-155AA3155A79}" type="datetime1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98B0-26B9-7549-A201-F5D22D0173DF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66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F3D9-32D2-CD44-8C41-E9311696C4FE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7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AC87A-0E6B-BF48-97F6-870C13E72712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  <p:sldLayoutId id="214748421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D52B-DEB7-964F-BC1E-ED27645D7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807" y="2119722"/>
            <a:ext cx="12008386" cy="2618555"/>
          </a:xfrm>
        </p:spPr>
        <p:txBody>
          <a:bodyPr anchor="ctr">
            <a:normAutofit/>
          </a:bodyPr>
          <a:lstStyle/>
          <a:p>
            <a:r>
              <a:rPr lang="en-US" dirty="0"/>
              <a:t>Random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EE3B1-6C6B-B24E-878D-7CDABDB4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27A196-896A-064D-BB88-AB2D4E3C04E2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8481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Simulating Tennis 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/>
              <a:t>Simulation</a:t>
            </a:r>
            <a:r>
              <a:rPr lang="en-US" altLang="en-US" dirty="0"/>
              <a:t> can solve real-world problems by modeling real-world processes to provide otherwise unobtainable information.</a:t>
            </a:r>
          </a:p>
          <a:p>
            <a:endParaRPr lang="en-US" altLang="en-US" sz="800" dirty="0"/>
          </a:p>
          <a:p>
            <a:r>
              <a:rPr lang="en-US" altLang="en-US" dirty="0"/>
              <a:t>What are simulations used for?</a:t>
            </a:r>
            <a:endParaRPr lang="en-US" altLang="en-US" i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2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Simulating Tennis 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7657" cy="4351338"/>
          </a:xfrm>
        </p:spPr>
        <p:txBody>
          <a:bodyPr/>
          <a:lstStyle/>
          <a:p>
            <a:r>
              <a:rPr lang="en-US" altLang="en-US" i="1" dirty="0"/>
              <a:t>Simulation</a:t>
            </a:r>
            <a:r>
              <a:rPr lang="en-US" altLang="en-US" dirty="0"/>
              <a:t> can solve real-world problems by modeling real-world processes to provide otherwise unobtainable information.</a:t>
            </a:r>
          </a:p>
          <a:p>
            <a:endParaRPr lang="en-US" altLang="en-US" sz="800" dirty="0"/>
          </a:p>
          <a:p>
            <a:r>
              <a:rPr lang="en-US" altLang="en-US" dirty="0"/>
              <a:t>Computer simulation is used to predict the weather, design aircraft, create special effects for movies, etc.</a:t>
            </a:r>
            <a:endParaRPr lang="en-US" altLang="en-US" i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063904-E3FD-404F-BF30-7317CCE02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2025650"/>
            <a:ext cx="4445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62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Simulation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00257" cy="4351338"/>
          </a:xfrm>
        </p:spPr>
        <p:txBody>
          <a:bodyPr/>
          <a:lstStyle/>
          <a:p>
            <a:r>
              <a:rPr lang="en-US" altLang="en-US" dirty="0"/>
              <a:t>Susan often plays tennis with players who are slightly better than she is.</a:t>
            </a:r>
          </a:p>
          <a:p>
            <a:r>
              <a:rPr lang="en-US" altLang="en-US" dirty="0"/>
              <a:t>Susan usually loses her matches!</a:t>
            </a:r>
          </a:p>
          <a:p>
            <a:r>
              <a:rPr lang="en-US" altLang="en-US" dirty="0"/>
              <a:t>Shouldn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t players who are </a:t>
            </a:r>
            <a:r>
              <a:rPr lang="en-US" altLang="en-US" i="1" dirty="0"/>
              <a:t>a little</a:t>
            </a:r>
            <a:r>
              <a:rPr lang="en-US" altLang="en-US" dirty="0"/>
              <a:t> better win </a:t>
            </a:r>
            <a:r>
              <a:rPr lang="en-US" altLang="en-US" i="1" dirty="0"/>
              <a:t>a little</a:t>
            </a:r>
            <a:r>
              <a:rPr lang="en-US" altLang="en-US" dirty="0"/>
              <a:t> more often?</a:t>
            </a:r>
          </a:p>
          <a:p>
            <a:r>
              <a:rPr lang="en-US" altLang="en-US" dirty="0"/>
              <a:t>Michelle suggests that they write a simulation to see if slight differences in ability can cause such large differences in scores.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BED2FD-48C7-DF4D-8C5D-307C04D0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878" y="1825625"/>
            <a:ext cx="2822599" cy="210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0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Analysis and Specification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Tennis is played between two players using a racquet to hit a ball in a court, across the net.</a:t>
            </a:r>
          </a:p>
          <a:p>
            <a:r>
              <a:rPr lang="en-US" altLang="en-US" dirty="0"/>
              <a:t>One player starts the game by putting the ball in motion </a:t>
            </a:r>
            <a:r>
              <a:rPr lang="en-US" altLang="en-US" dirty="0">
                <a:latin typeface="Times New Roman" panose="02020603050405020304" pitchFamily="18" charset="0"/>
              </a:rPr>
              <a:t>–</a:t>
            </a:r>
            <a:r>
              <a:rPr lang="en-US" altLang="en-US" dirty="0"/>
              <a:t> </a:t>
            </a:r>
            <a:r>
              <a:rPr lang="en-US" altLang="en-US" i="1" dirty="0"/>
              <a:t>serving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Players try to alternate hitting  the ball to keep it </a:t>
            </a:r>
          </a:p>
          <a:p>
            <a:pPr marL="0" indent="0">
              <a:buNone/>
            </a:pPr>
            <a:r>
              <a:rPr lang="en-US" altLang="en-US" dirty="0"/>
              <a:t>   in play, referred to as a </a:t>
            </a:r>
            <a:r>
              <a:rPr lang="en-US" altLang="en-US" i="1" dirty="0"/>
              <a:t>rally</a:t>
            </a:r>
            <a:r>
              <a:rPr lang="en-US" altLang="en-US" dirty="0"/>
              <a:t>. The rally ends when </a:t>
            </a:r>
          </a:p>
          <a:p>
            <a:pPr marL="25400" indent="0">
              <a:buNone/>
            </a:pPr>
            <a:r>
              <a:rPr lang="en-US" altLang="en-US" dirty="0"/>
              <a:t>  one player hits a shot out, or in the net.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555AF-0D9F-594A-BFDD-CCDCBC42F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3429000"/>
            <a:ext cx="31369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90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Analysis and Specification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Players alternate serve. First to win 6 games wins the set.</a:t>
            </a:r>
          </a:p>
          <a:p>
            <a:r>
              <a:rPr lang="en-US" altLang="en-US" dirty="0"/>
              <a:t>There must be at least a 2 games gap. 6-5 would not be a valid set score.</a:t>
            </a:r>
          </a:p>
          <a:p>
            <a:r>
              <a:rPr lang="en-US" altLang="en-US" dirty="0"/>
              <a:t>Tiebreak, or 2 games advantage, </a:t>
            </a:r>
            <a:r>
              <a:rPr lang="en-US" altLang="en-US" dirty="0" err="1"/>
              <a:t>i.e</a:t>
            </a:r>
            <a:r>
              <a:rPr lang="en-US" altLang="en-US" dirty="0"/>
              <a:t> 8-6</a:t>
            </a:r>
          </a:p>
          <a:p>
            <a:r>
              <a:rPr lang="en-US" altLang="en-US" dirty="0"/>
              <a:t>The first player to win 3 sets wins the match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2F218-6E8A-B347-B416-845ED965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2895537"/>
            <a:ext cx="2007373" cy="221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86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Analysis and Specification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our simulation, the ability level of the players will be represented by the probability that the player wins their serve when they serve.</a:t>
            </a:r>
          </a:p>
          <a:p>
            <a:r>
              <a:rPr lang="en-US" altLang="en-US" dirty="0"/>
              <a:t>Example: Players with a 0.60 probability win 60% of their serves.</a:t>
            </a:r>
          </a:p>
          <a:p>
            <a:r>
              <a:rPr lang="en-US" altLang="en-US" dirty="0"/>
              <a:t>The program will prompt the user to enter the service probability for both players and then simulate multiple matches of tennis.</a:t>
            </a:r>
          </a:p>
          <a:p>
            <a:r>
              <a:rPr lang="en-US" altLang="en-US" dirty="0"/>
              <a:t>The program will then print a summary of the results.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Analysis and Specification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altLang="en-US" b="1" dirty="0"/>
              <a:t>Input:</a:t>
            </a:r>
            <a:r>
              <a:rPr lang="en-US" altLang="en-US" dirty="0"/>
              <a:t> </a:t>
            </a:r>
          </a:p>
          <a:p>
            <a:pPr marL="25400" indent="0">
              <a:buNone/>
            </a:pPr>
            <a:r>
              <a:rPr lang="en-US" altLang="en-US" dirty="0"/>
              <a:t>The program prompts for and gets the service probabilities of players A and B. The program then prompts for and gets the number of matches to be simulated.</a:t>
            </a:r>
            <a:endParaRPr lang="en-US" alt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79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Analysis and Specification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4000" b="1" dirty="0"/>
              <a:t>Output:</a:t>
            </a:r>
            <a:r>
              <a:rPr lang="en-US" altLang="en-US" sz="4000" dirty="0"/>
              <a:t> The program then prints out a nicely formatted report showing the number of games simulated and the number of wins and the winning percentage for each player.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1100" dirty="0"/>
              <a:t> </a:t>
            </a:r>
          </a:p>
          <a:p>
            <a:pPr marL="25400" indent="0">
              <a:lnSpc>
                <a:spcPct val="120000"/>
              </a:lnSpc>
              <a:buNone/>
            </a:pPr>
            <a:r>
              <a:rPr lang="en-US" altLang="en-US" sz="3400" dirty="0">
                <a:latin typeface="Courier" pitchFamily="2" charset="0"/>
              </a:rPr>
              <a:t>Matches simulated: 500</a:t>
            </a:r>
            <a:br>
              <a:rPr lang="en-US" altLang="en-US" sz="3400" dirty="0">
                <a:latin typeface="Courier" pitchFamily="2" charset="0"/>
              </a:rPr>
            </a:br>
            <a:r>
              <a:rPr lang="en-US" altLang="en-US" sz="3400" dirty="0">
                <a:latin typeface="Courier" pitchFamily="2" charset="0"/>
              </a:rPr>
              <a:t>Wins for A: 268 (53.6%)</a:t>
            </a:r>
            <a:br>
              <a:rPr lang="en-US" altLang="en-US" sz="3400" dirty="0">
                <a:latin typeface="Courier" pitchFamily="2" charset="0"/>
              </a:rPr>
            </a:br>
            <a:r>
              <a:rPr lang="en-US" altLang="en-US" sz="3400" dirty="0">
                <a:latin typeface="Courier" pitchFamily="2" charset="0"/>
              </a:rPr>
              <a:t>Wins for B: 232 (46.4%)</a:t>
            </a:r>
          </a:p>
          <a:p>
            <a:pPr marL="25400" indent="0">
              <a:lnSpc>
                <a:spcPct val="120000"/>
              </a:lnSpc>
              <a:buNone/>
            </a:pPr>
            <a:r>
              <a:rPr lang="en-US" altLang="en-US" sz="3400" dirty="0">
                <a:latin typeface="Courier" pitchFamily="2" charset="0"/>
              </a:rPr>
              <a:t> </a:t>
            </a:r>
          </a:p>
          <a:p>
            <a:pPr marL="75669" indent="0">
              <a:lnSpc>
                <a:spcPct val="120000"/>
              </a:lnSpc>
              <a:buNone/>
            </a:pPr>
            <a:r>
              <a:rPr lang="en-US" altLang="en-US" sz="3400" b="1" dirty="0"/>
              <a:t>Notes:</a:t>
            </a:r>
            <a:endParaRPr lang="en-US" altLang="en-US" sz="3400" dirty="0"/>
          </a:p>
          <a:p>
            <a:pPr>
              <a:lnSpc>
                <a:spcPct val="120000"/>
              </a:lnSpc>
            </a:pPr>
            <a:r>
              <a:rPr lang="en-US" altLang="en-US" sz="3400" dirty="0"/>
              <a:t>All inputs are assumed to be legal numeric values, no error or validity checking is required.</a:t>
            </a:r>
          </a:p>
          <a:p>
            <a:pPr>
              <a:lnSpc>
                <a:spcPct val="120000"/>
              </a:lnSpc>
            </a:pPr>
            <a:r>
              <a:rPr lang="en-US" altLang="en-US" sz="3400" dirty="0"/>
              <a:t>In each simulated game, player A serves first.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76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PseudoRandom</a:t>
            </a:r>
            <a:r>
              <a:rPr lang="en-US" altLang="en-US" dirty="0"/>
              <a:t> Numbers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we say that player A wins 50% of the time, that doesn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t mean they win every other game. Rather, it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s more like a coin toss.</a:t>
            </a:r>
          </a:p>
          <a:p>
            <a:r>
              <a:rPr lang="en-US" altLang="en-US" dirty="0"/>
              <a:t>Overall, half the time the coin will come up heads, the other half the time it will come up tails, but one coin toss does not effect the next (it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s possible to get 5 heads in a row).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02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PseudoRandom</a:t>
            </a:r>
            <a:r>
              <a:rPr lang="en-US" altLang="en-US" dirty="0"/>
              <a:t> Numbers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similar approach is used to generate random (technically </a:t>
            </a:r>
            <a:r>
              <a:rPr lang="en-US" altLang="en-US" i="1" dirty="0"/>
              <a:t>pseudorandom</a:t>
            </a:r>
            <a:r>
              <a:rPr lang="en-US" altLang="en-US" dirty="0"/>
              <a:t>) numbers.</a:t>
            </a:r>
          </a:p>
          <a:p>
            <a:r>
              <a:rPr lang="en-US" altLang="en-US" dirty="0"/>
              <a:t>A pseudorandom number generator works by starting with a </a:t>
            </a:r>
            <a:r>
              <a:rPr lang="en-US" altLang="en-US" i="1" dirty="0"/>
              <a:t>seed</a:t>
            </a:r>
            <a:r>
              <a:rPr lang="en-US" altLang="en-US" dirty="0"/>
              <a:t> value. This value is given to a function to produce a </a:t>
            </a:r>
            <a:r>
              <a:rPr lang="en-US" altLang="en-US" dirty="0">
                <a:latin typeface="Times New Roman" panose="02020603050405020304" pitchFamily="18" charset="0"/>
              </a:rPr>
              <a:t>“</a:t>
            </a:r>
            <a:r>
              <a:rPr lang="en-US" altLang="en-US" dirty="0"/>
              <a:t>random</a:t>
            </a:r>
            <a:r>
              <a:rPr lang="en-US" altLang="en-US" dirty="0">
                <a:latin typeface="Times New Roman" panose="02020603050405020304" pitchFamily="18" charset="0"/>
              </a:rPr>
              <a:t>”</a:t>
            </a:r>
            <a:r>
              <a:rPr lang="en-US" altLang="en-US" dirty="0"/>
              <a:t> number.</a:t>
            </a:r>
          </a:p>
          <a:p>
            <a:r>
              <a:rPr lang="en-US" altLang="en-US" dirty="0"/>
              <a:t>The next time a random number is required, the current value is fed back into the function to produce a new number.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9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2556-4284-5B4F-95FD-AC20E593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423B-EC0D-474E-9832-63020F5FF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b="1" dirty="0"/>
              <a:t>Project 2 Interviews:</a:t>
            </a:r>
            <a:r>
              <a:rPr lang="en-US" dirty="0"/>
              <a:t> until Nov 4</a:t>
            </a:r>
            <a:r>
              <a:rPr lang="en-US" baseline="30000" dirty="0"/>
              <a:t>th</a:t>
            </a:r>
            <a:r>
              <a:rPr lang="en-US" dirty="0"/>
              <a:t> </a:t>
            </a:r>
            <a:endParaRPr lang="en-US" b="1" dirty="0"/>
          </a:p>
          <a:p>
            <a:pPr>
              <a:buFont typeface="Arial"/>
              <a:buChar char="•"/>
            </a:pPr>
            <a:r>
              <a:rPr lang="en-US" b="1" dirty="0"/>
              <a:t>Homework 7: Nov</a:t>
            </a: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</a:t>
            </a:r>
            <a:endParaRPr lang="en-US" b="1" dirty="0"/>
          </a:p>
          <a:p>
            <a:pPr>
              <a:buFont typeface="Arial"/>
              <a:buChar char="•"/>
            </a:pPr>
            <a:r>
              <a:rPr lang="en-US" b="1" dirty="0"/>
              <a:t>Quiz 7: </a:t>
            </a:r>
            <a:r>
              <a:rPr lang="en-US" dirty="0"/>
              <a:t>due Sunday, </a:t>
            </a:r>
            <a:r>
              <a:rPr lang="en-US" b="1" dirty="0"/>
              <a:t>Nov 6th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b="1" dirty="0"/>
              <a:t>Project 3 - CYO</a:t>
            </a:r>
          </a:p>
          <a:p>
            <a:pPr lvl="1">
              <a:buFont typeface="Arial"/>
              <a:buChar char="•"/>
            </a:pPr>
            <a:r>
              <a:rPr lang="en-US" dirty="0"/>
              <a:t>Design Meeting: Nov 7</a:t>
            </a:r>
            <a:r>
              <a:rPr lang="en-US" baseline="30000" dirty="0"/>
              <a:t>th</a:t>
            </a:r>
            <a:r>
              <a:rPr lang="en-US" dirty="0"/>
              <a:t> – Nov 9</a:t>
            </a:r>
            <a:r>
              <a:rPr lang="en-US" baseline="30000" dirty="0"/>
              <a:t>th</a:t>
            </a:r>
            <a:r>
              <a:rPr lang="en-US" dirty="0"/>
              <a:t> </a:t>
            </a:r>
            <a:endParaRPr lang="en-US" b="1" baseline="30000" dirty="0"/>
          </a:p>
          <a:p>
            <a:pPr lvl="1"/>
            <a:r>
              <a:rPr lang="en-US" dirty="0"/>
              <a:t>Code Skeleton due on </a:t>
            </a:r>
            <a:r>
              <a:rPr lang="en-US" b="1" dirty="0"/>
              <a:t>Nov 10</a:t>
            </a:r>
            <a:r>
              <a:rPr lang="en-US" b="1" baseline="30000" dirty="0"/>
              <a:t>th</a:t>
            </a:r>
            <a:endParaRPr lang="en-US" dirty="0"/>
          </a:p>
          <a:p>
            <a:pPr>
              <a:buFont typeface="Arial"/>
              <a:buChar char="•"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9DAEC-B304-4841-B512-E0C91FA4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96CC2B-77E0-2D4D-8B98-27D0070926B9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08910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PseudoRandom</a:t>
            </a:r>
            <a:r>
              <a:rPr lang="en-US" altLang="en-US" dirty="0"/>
              <a:t> Numbers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altLang="en-US" dirty="0"/>
              <a:t>What do we need:</a:t>
            </a:r>
          </a:p>
          <a:p>
            <a:pPr marL="25400" indent="0">
              <a:buNone/>
            </a:pPr>
            <a:endParaRPr lang="en-US" altLang="en-US" dirty="0"/>
          </a:p>
          <a:p>
            <a:pPr marL="2540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  // for the rand() function</a:t>
            </a:r>
          </a:p>
          <a:p>
            <a:pPr marL="2540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   // for time() function</a:t>
            </a:r>
          </a:p>
          <a:p>
            <a:pPr marL="25400" indent="0"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rand()</a:t>
            </a:r>
          </a:p>
          <a:p>
            <a:pPr marL="25400" indent="0"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26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PseudoRandom</a:t>
            </a:r>
            <a:r>
              <a:rPr lang="en-US" altLang="en-US" dirty="0"/>
              <a:t> Numbers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Example: tennis_v0.cpp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95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Top-Down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</a:t>
            </a:r>
            <a:r>
              <a:rPr lang="en-US" altLang="en-US" i="1" dirty="0"/>
              <a:t>top-down design</a:t>
            </a:r>
            <a:r>
              <a:rPr lang="en-US" altLang="en-US" dirty="0"/>
              <a:t>, a complex problem is expressed as a solution in terms of smaller, simpler problems.</a:t>
            </a:r>
          </a:p>
          <a:p>
            <a:r>
              <a:rPr lang="en-US" altLang="en-US" dirty="0"/>
              <a:t>These smaller problems are then solved by expressing them in terms of smaller, simpler problems.</a:t>
            </a:r>
          </a:p>
          <a:p>
            <a:r>
              <a:rPr lang="en-US" altLang="en-US" dirty="0"/>
              <a:t>This continues until the problems are trivial to solve. The little pieces are then put back together as a solution to the original problem!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61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Separation of Concerns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3" descr="C:\Documents and Settings\Terry\My Documents\Teaching\W04\CS 120\Textbook\Figures\rballlevel1.png">
            <a:extLst>
              <a:ext uri="{FF2B5EF4-FFF2-40B4-BE49-F238E27FC236}">
                <a16:creationId xmlns:a16="http://schemas.microsoft.com/office/drawing/2014/main" id="{EFAFFFBA-A4EA-F34B-917A-D46F78E8E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75114"/>
            <a:ext cx="7696200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400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Designing </a:t>
            </a:r>
            <a:r>
              <a:rPr lang="en-US" altLang="en-US" dirty="0" err="1"/>
              <a:t>simNGames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3" descr="C:\Documents and Settings\Terry\My Documents\Teaching\W04\CS 120\Textbook\Figures\rballlevel2.png">
            <a:extLst>
              <a:ext uri="{FF2B5EF4-FFF2-40B4-BE49-F238E27FC236}">
                <a16:creationId xmlns:a16="http://schemas.microsoft.com/office/drawing/2014/main" id="{2FC33CC8-7808-A247-9089-06AC85E07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2" y="1828802"/>
            <a:ext cx="6983413" cy="430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249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Third-Level Design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C:\Documents and Settings\Terry\My Documents\Teaching\W04\CS 120\Textbook\Figures\rballlevel3.png">
            <a:extLst>
              <a:ext uri="{FF2B5EF4-FFF2-40B4-BE49-F238E27FC236}">
                <a16:creationId xmlns:a16="http://schemas.microsoft.com/office/drawing/2014/main" id="{3D61ABD0-CA61-B445-9243-9B782C350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707" y="1679872"/>
            <a:ext cx="5992586" cy="504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049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the Design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 start at the highest level of our structure chart and work our way down.</a:t>
            </a:r>
          </a:p>
          <a:p>
            <a:r>
              <a:rPr lang="en-US" altLang="en-US" dirty="0"/>
              <a:t>At each level, we begin with a general algorithm and refine it into precise code.</a:t>
            </a:r>
          </a:p>
          <a:p>
            <a:r>
              <a:rPr lang="en-US" altLang="en-US" dirty="0"/>
              <a:t>This process is sometimes referred to as </a:t>
            </a:r>
            <a:r>
              <a:rPr lang="en-US" altLang="en-US" i="1" dirty="0"/>
              <a:t>step-wise refinement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77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the Design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dirty="0"/>
              <a:t>Express the algorithm as a series of smaller problems.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dirty="0"/>
              <a:t>Develop an interface for each of the small problems.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dirty="0"/>
              <a:t>Detail the algorithm by expressing it in terms of its interfaces with the smaller problems.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dirty="0"/>
              <a:t>Repeat the process for each smaller problem.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71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Design Techniques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Top-down design is not the only way to create a program!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10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Prototyping and Spiral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Another approach to program development is to start with a simple version of a program, and then gradually add features until it meets the full specification.</a:t>
            </a:r>
          </a:p>
          <a:p>
            <a:r>
              <a:rPr lang="en-US" altLang="en-US" dirty="0"/>
              <a:t>This initial stripped-down version is called a </a:t>
            </a:r>
            <a:r>
              <a:rPr lang="en-US" altLang="en-US" i="1" dirty="0"/>
              <a:t>prototype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8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14000"/>
          </a:blip>
          <a:srcRect b="26969"/>
          <a:stretch/>
        </p:blipFill>
        <p:spPr>
          <a:xfrm>
            <a:off x="-15767" y="1628568"/>
            <a:ext cx="12192000" cy="522943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281133" y="1898933"/>
            <a:ext cx="5740800" cy="1530000"/>
          </a:xfrm>
          <a:prstGeom prst="roundRect">
            <a:avLst>
              <a:gd name="adj" fmla="val 16667"/>
            </a:avLst>
          </a:prstGeom>
          <a:solidFill>
            <a:srgbClr val="CFB87C">
              <a:alpha val="14880"/>
            </a:srgbClr>
          </a:solidFill>
          <a:ln w="28575" cap="flat" cmpd="sng">
            <a:solidFill>
              <a:srgbClr val="B1995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" name="Google Shape;56;p13"/>
          <p:cNvSpPr/>
          <p:nvPr/>
        </p:nvSpPr>
        <p:spPr>
          <a:xfrm>
            <a:off x="4972133" y="3975000"/>
            <a:ext cx="2679600" cy="2679600"/>
          </a:xfrm>
          <a:prstGeom prst="ellipse">
            <a:avLst/>
          </a:prstGeom>
          <a:solidFill>
            <a:srgbClr val="20717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" name="Google Shape;57;p13"/>
          <p:cNvSpPr/>
          <p:nvPr/>
        </p:nvSpPr>
        <p:spPr>
          <a:xfrm>
            <a:off x="10096133" y="1667133"/>
            <a:ext cx="2146000" cy="2146000"/>
          </a:xfrm>
          <a:prstGeom prst="ellipse">
            <a:avLst/>
          </a:prstGeom>
          <a:solidFill>
            <a:srgbClr val="20717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" name="Google Shape;58;p13"/>
          <p:cNvSpPr/>
          <p:nvPr/>
        </p:nvSpPr>
        <p:spPr>
          <a:xfrm>
            <a:off x="6350000" y="2513100"/>
            <a:ext cx="4243200" cy="2183600"/>
          </a:xfrm>
          <a:prstGeom prst="roundRect">
            <a:avLst>
              <a:gd name="adj" fmla="val 16667"/>
            </a:avLst>
          </a:prstGeom>
          <a:solidFill>
            <a:srgbClr val="CFB87C"/>
          </a:solidFill>
          <a:ln w="28575" cap="flat" cmpd="sng">
            <a:solidFill>
              <a:srgbClr val="B1995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" name="Google Shape;59;p13"/>
          <p:cNvSpPr/>
          <p:nvPr/>
        </p:nvSpPr>
        <p:spPr>
          <a:xfrm>
            <a:off x="342967" y="4845800"/>
            <a:ext cx="4337200" cy="615600"/>
          </a:xfrm>
          <a:prstGeom prst="roundRect">
            <a:avLst>
              <a:gd name="adj" fmla="val 16667"/>
            </a:avLst>
          </a:prstGeom>
          <a:solidFill>
            <a:srgbClr val="CFB87C"/>
          </a:solidFill>
          <a:ln w="28575" cap="flat" cmpd="sng">
            <a:solidFill>
              <a:srgbClr val="B1995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" name="Google Shape;60;p13"/>
          <p:cNvSpPr/>
          <p:nvPr/>
        </p:nvSpPr>
        <p:spPr>
          <a:xfrm>
            <a:off x="342967" y="3594951"/>
            <a:ext cx="4337200" cy="615600"/>
          </a:xfrm>
          <a:prstGeom prst="roundRect">
            <a:avLst>
              <a:gd name="adj" fmla="val 16667"/>
            </a:avLst>
          </a:prstGeom>
          <a:solidFill>
            <a:srgbClr val="CFB87C"/>
          </a:solidFill>
          <a:ln w="28575" cap="flat" cmpd="sng">
            <a:solidFill>
              <a:srgbClr val="B1995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" name="Google Shape;61;p13"/>
          <p:cNvSpPr txBox="1"/>
          <p:nvPr/>
        </p:nvSpPr>
        <p:spPr>
          <a:xfrm>
            <a:off x="0" y="0"/>
            <a:ext cx="12192000" cy="1576400"/>
          </a:xfrm>
          <a:prstGeom prst="rect">
            <a:avLst/>
          </a:prstGeom>
          <a:solidFill>
            <a:srgbClr val="207178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4">
            <a:alphaModFix/>
          </a:blip>
          <a:srcRect t="990" b="990"/>
          <a:stretch/>
        </p:blipFill>
        <p:spPr>
          <a:xfrm>
            <a:off x="10305501" y="5230630"/>
            <a:ext cx="1279236" cy="1253868"/>
          </a:xfrm>
          <a:prstGeom prst="rect">
            <a:avLst/>
          </a:prstGeom>
          <a:noFill/>
          <a:ln w="9525" cap="flat" cmpd="sng">
            <a:solidFill>
              <a:srgbClr val="20717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" name="Google Shape;63;p13"/>
          <p:cNvSpPr/>
          <p:nvPr/>
        </p:nvSpPr>
        <p:spPr>
          <a:xfrm>
            <a:off x="9387167" y="5701800"/>
            <a:ext cx="688800" cy="332000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rgbClr val="B1995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-9300" y="0"/>
            <a:ext cx="12192000" cy="93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  <a:buSzPts val="990"/>
            </a:pPr>
            <a:r>
              <a:rPr lang="en" sz="4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Undergrads, join our community!</a:t>
            </a:r>
            <a:endParaRPr sz="42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415600" y="753700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sz="3333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Apply to be a Learning Assistant (LA) in Spring 2023</a:t>
            </a:r>
            <a:endParaRPr sz="3333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504367" y="1942133"/>
            <a:ext cx="5676800" cy="15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733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Get paid</a:t>
            </a:r>
            <a:r>
              <a:rPr lang="en" sz="173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collaborate with faculty to support in-class student learning and success! </a:t>
            </a:r>
            <a:endParaRPr sz="173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sz="1067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733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Engage</a:t>
            </a:r>
            <a:r>
              <a:rPr lang="en" sz="173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 training and support to help you do this important, fun, and challenging work! </a:t>
            </a:r>
            <a:endParaRPr sz="173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715333" y="2008533"/>
            <a:ext cx="5486400" cy="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Hiring Departments:</a:t>
            </a:r>
            <a:endParaRPr sz="2133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sz="2133"/>
          </a:p>
        </p:txBody>
      </p:sp>
      <p:sp>
        <p:nvSpPr>
          <p:cNvPr id="68" name="Google Shape;68;p13"/>
          <p:cNvSpPr txBox="1"/>
          <p:nvPr/>
        </p:nvSpPr>
        <p:spPr>
          <a:xfrm>
            <a:off x="6656051" y="2736551"/>
            <a:ext cx="9460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APPM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ASTR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BCHM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BCOR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CHEM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7925884" y="2736551"/>
            <a:ext cx="1014000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CSCI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ENGL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ENVS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GRMN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HIST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9263717" y="2736533"/>
            <a:ext cx="1014000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MATH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MCDB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NRSC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PSYC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PHYS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WRTG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922667" y="3625031"/>
            <a:ext cx="31892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Applications open:</a:t>
            </a:r>
            <a:endParaRPr sz="1467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150767" y="4876607"/>
            <a:ext cx="47216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Priority application deadline:</a:t>
            </a:r>
            <a:endParaRPr sz="800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916967" y="5512201"/>
            <a:ext cx="3189200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November 7, 2022</a:t>
            </a:r>
            <a:b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full consideration</a:t>
            </a:r>
            <a:endParaRPr sz="933"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082767" y="4245601"/>
            <a:ext cx="2857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October 28, 2022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7838051" y="5515234"/>
            <a:ext cx="1899600" cy="77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733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Scan me to learn more!</a:t>
            </a:r>
            <a:endParaRPr sz="1733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724933" y="4700501"/>
            <a:ext cx="2857600" cy="57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0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*Some appointments in Continuing Education Online Learning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7976667" y="6507585"/>
            <a:ext cx="39832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067" i="1" dirty="0">
                <a:latin typeface="Montserrat"/>
                <a:ea typeface="Montserrat"/>
                <a:cs typeface="Montserrat"/>
                <a:sym typeface="Montserrat"/>
              </a:rPr>
              <a:t>https://www.colorado.edu/program/learningassistant/</a:t>
            </a:r>
            <a:endParaRPr sz="1067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 rotWithShape="1">
          <a:blip r:embed="rId5">
            <a:alphaModFix/>
          </a:blip>
          <a:srcRect l="8784" r="24561"/>
          <a:stretch/>
        </p:blipFill>
        <p:spPr>
          <a:xfrm>
            <a:off x="5115427" y="4118295"/>
            <a:ext cx="2393200" cy="23932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79" name="Google Shape;79;p13"/>
          <p:cNvPicPr preferRelativeResize="0"/>
          <p:nvPr/>
        </p:nvPicPr>
        <p:blipFill rotWithShape="1">
          <a:blip r:embed="rId6">
            <a:alphaModFix/>
          </a:blip>
          <a:srcRect l="6421" t="4276" r="28120" b="8448"/>
          <a:stretch/>
        </p:blipFill>
        <p:spPr>
          <a:xfrm>
            <a:off x="10210876" y="1781723"/>
            <a:ext cx="1916400" cy="19168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80" name="Google Shape;8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9603" y="6198200"/>
            <a:ext cx="3301512" cy="5336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B90077-5275-B292-F6F7-726D45D51C7B}"/>
                  </a:ext>
                </a:extLst>
              </p14:cNvPr>
              <p14:cNvContentPartPr/>
              <p14:nvPr/>
            </p14:nvContentPartPr>
            <p14:xfrm>
              <a:off x="623160" y="4860720"/>
              <a:ext cx="4289760" cy="1289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B90077-5275-B292-F6F7-726D45D51C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3800" y="4851360"/>
                <a:ext cx="4308480" cy="1308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Prototyping and Spiral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Prototyping often leads to a </a:t>
            </a:r>
            <a:r>
              <a:rPr lang="en-US" altLang="en-US" i="1" dirty="0"/>
              <a:t>spiral</a:t>
            </a:r>
            <a:r>
              <a:rPr lang="en-US" altLang="en-US" dirty="0"/>
              <a:t> development process.</a:t>
            </a:r>
          </a:p>
          <a:p>
            <a:r>
              <a:rPr lang="en-US" altLang="en-US" dirty="0"/>
              <a:t>Rather than taking the entire problem and proceeding through specification, design, implementation, and testing, we first design, implement, and test a prototype. We take many mini-cycles through the development process as the prototype is incrementally expanded into the final program.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05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Prototyping and Spiral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could the tennis simulation been done using spiral development?</a:t>
            </a:r>
          </a:p>
          <a:p>
            <a:pPr lvl="1"/>
            <a:r>
              <a:rPr lang="en-US" altLang="en-US" dirty="0"/>
              <a:t>Write a prototype where you assume there’s a 50-50 chance of winning any given point, playing 30 serves.</a:t>
            </a:r>
          </a:p>
          <a:p>
            <a:pPr lvl="1"/>
            <a:r>
              <a:rPr lang="en-US" altLang="en-US" dirty="0"/>
              <a:t>Add on to the prototype in stages, including awarding of points, change of service, differing probabilities,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05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Prototyping and Spiral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altLang="en-US" dirty="0"/>
              <a:t>Examples:</a:t>
            </a:r>
          </a:p>
          <a:p>
            <a:r>
              <a:rPr lang="en-US" altLang="en-US" dirty="0"/>
              <a:t>tennis_v1.cpp</a:t>
            </a:r>
          </a:p>
          <a:p>
            <a:r>
              <a:rPr lang="en-US" altLang="en-US" dirty="0"/>
              <a:t>tennis_v2.cpp</a:t>
            </a:r>
          </a:p>
          <a:p>
            <a:r>
              <a:rPr lang="en-US" altLang="en-US" dirty="0"/>
              <a:t>tennis_v3.cpp</a:t>
            </a:r>
          </a:p>
          <a:p>
            <a:r>
              <a:rPr lang="en-US" altLang="en-US" dirty="0"/>
              <a:t>tennis_v4.cpp</a:t>
            </a:r>
          </a:p>
          <a:p>
            <a:r>
              <a:rPr lang="en-US" altLang="en-US" dirty="0"/>
              <a:t>tennis_v5.cpp</a:t>
            </a:r>
          </a:p>
          <a:p>
            <a:r>
              <a:rPr lang="en-US" altLang="en-US" dirty="0"/>
              <a:t>tennis_v6.cpp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94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Sniglet" panose="020F0502020204030204" pitchFamily="34" charset="0"/>
                <a:cs typeface="Sniglet" panose="020F0502020204030204" pitchFamily="34" charset="0"/>
                <a:sym typeface="Sniglet" panose="020F0502020204030204" pitchFamily="34" charset="0"/>
              </a:rPr>
              <a:t>Let’s simulate an 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Example: </a:t>
            </a:r>
            <a:r>
              <a:rPr lang="en-US" altLang="en-US" dirty="0"/>
              <a:t>Write code to simulate an election.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1" descr="page4image19706832">
            <a:extLst>
              <a:ext uri="{FF2B5EF4-FFF2-40B4-BE49-F238E27FC236}">
                <a16:creationId xmlns:a16="http://schemas.microsoft.com/office/drawing/2014/main" id="{3552E82B-3B1D-CE4B-9684-177F377F2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2" y="2295979"/>
            <a:ext cx="6505575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954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Sniglet" panose="020F0502020204030204" pitchFamily="34" charset="0"/>
                <a:cs typeface="Sniglet" panose="020F0502020204030204" pitchFamily="34" charset="0"/>
                <a:sym typeface="Sniglet" panose="020F0502020204030204" pitchFamily="34" charset="0"/>
              </a:rPr>
              <a:t>Let’s simulate an 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850" indent="0">
              <a:spcAft>
                <a:spcPct val="0"/>
              </a:spcAft>
              <a:buNone/>
            </a:pPr>
            <a:r>
              <a:rPr lang="en-US" altLang="en-US" b="1" dirty="0"/>
              <a:t>Example: </a:t>
            </a:r>
            <a:r>
              <a:rPr lang="en-US" altLang="en-US" dirty="0"/>
              <a:t>Write code to simulate an election.</a:t>
            </a:r>
          </a:p>
          <a:p>
            <a:pPr marL="69850" indent="0">
              <a:spcAft>
                <a:spcPct val="0"/>
              </a:spcAft>
              <a:buNone/>
            </a:pPr>
            <a:endParaRPr lang="en-US" altLang="en-US" dirty="0"/>
          </a:p>
          <a:p>
            <a:pPr marL="69850" indent="0">
              <a:spcAft>
                <a:spcPct val="0"/>
              </a:spcAft>
              <a:buNone/>
            </a:pPr>
            <a:r>
              <a:rPr lang="en-US" altLang="en-US" dirty="0"/>
              <a:t>Wait! .. That’s it? Okay …</a:t>
            </a:r>
          </a:p>
          <a:p>
            <a:pPr marL="69850" indent="0">
              <a:spcAft>
                <a:spcPct val="0"/>
              </a:spcAft>
              <a:buNone/>
            </a:pPr>
            <a:r>
              <a:rPr lang="en-US" altLang="en-US" dirty="0"/>
              <a:t>What do we need to get started?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1" descr="page4image19706832">
            <a:extLst>
              <a:ext uri="{FF2B5EF4-FFF2-40B4-BE49-F238E27FC236}">
                <a16:creationId xmlns:a16="http://schemas.microsoft.com/office/drawing/2014/main" id="{3552E82B-3B1D-CE4B-9684-177F377F2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819" y="2359407"/>
            <a:ext cx="5734730" cy="3817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024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Sniglet" panose="020F0502020204030204" pitchFamily="34" charset="0"/>
                <a:cs typeface="Sniglet" panose="020F0502020204030204" pitchFamily="34" charset="0"/>
                <a:sym typeface="Sniglet" panose="020F0502020204030204" pitchFamily="34" charset="0"/>
              </a:rPr>
              <a:t>Let’s simulate an 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850" indent="0">
              <a:spcAft>
                <a:spcPct val="0"/>
              </a:spcAft>
              <a:buNone/>
            </a:pPr>
            <a:r>
              <a:rPr lang="en-US" altLang="en-US" b="1" dirty="0"/>
              <a:t>Example: </a:t>
            </a:r>
            <a:r>
              <a:rPr lang="en-US" altLang="en-US" dirty="0"/>
              <a:t>Write code to simulate an election.</a:t>
            </a:r>
          </a:p>
          <a:p>
            <a:pPr marL="69850" indent="0">
              <a:spcAft>
                <a:spcPct val="0"/>
              </a:spcAft>
              <a:buNone/>
            </a:pPr>
            <a:endParaRPr lang="en-US" altLang="en-US" dirty="0"/>
          </a:p>
          <a:p>
            <a:pPr marL="69850" indent="0">
              <a:spcAft>
                <a:spcPct val="0"/>
              </a:spcAft>
              <a:buNone/>
            </a:pPr>
            <a:r>
              <a:rPr lang="en-US" altLang="en-US" dirty="0"/>
              <a:t>Wait! .. That’s it? Okay …</a:t>
            </a:r>
          </a:p>
          <a:p>
            <a:pPr marL="69850" indent="0">
              <a:spcAft>
                <a:spcPct val="0"/>
              </a:spcAft>
              <a:buNone/>
            </a:pPr>
            <a:r>
              <a:rPr lang="en-US" altLang="en-US" dirty="0"/>
              <a:t>What do we need to get started?</a:t>
            </a:r>
          </a:p>
          <a:p>
            <a:pPr fontAlgn="auto">
              <a:defRPr/>
            </a:pPr>
            <a:r>
              <a:rPr lang="en-US" b="1" dirty="0">
                <a:sym typeface="Arial"/>
              </a:rPr>
              <a:t>Voting Machines</a:t>
            </a:r>
          </a:p>
          <a:p>
            <a:pPr fontAlgn="auto">
              <a:defRPr/>
            </a:pPr>
            <a:r>
              <a:rPr lang="en-US" b="1" dirty="0">
                <a:sym typeface="Arial"/>
              </a:rPr>
              <a:t>Voting Centers</a:t>
            </a:r>
          </a:p>
          <a:p>
            <a:pPr fontAlgn="auto">
              <a:defRPr/>
            </a:pPr>
            <a:r>
              <a:rPr lang="en-US" b="1" dirty="0">
                <a:sym typeface="Arial"/>
              </a:rPr>
              <a:t>Simulation of voter choices</a:t>
            </a:r>
          </a:p>
          <a:p>
            <a:pPr marL="69850" indent="0"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1" descr="page4image19706832">
            <a:extLst>
              <a:ext uri="{FF2B5EF4-FFF2-40B4-BE49-F238E27FC236}">
                <a16:creationId xmlns:a16="http://schemas.microsoft.com/office/drawing/2014/main" id="{3552E82B-3B1D-CE4B-9684-177F377F2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819" y="2359407"/>
            <a:ext cx="5734730" cy="3817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031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Sniglet" panose="020F0502020204030204" pitchFamily="34" charset="0"/>
                <a:cs typeface="Sniglet" panose="020F0502020204030204" pitchFamily="34" charset="0"/>
                <a:sym typeface="Sniglet" panose="020F0502020204030204" pitchFamily="34" charset="0"/>
              </a:rPr>
              <a:t>Let’s simulate an 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69850" indent="0">
              <a:spcAft>
                <a:spcPct val="0"/>
              </a:spcAft>
              <a:buNone/>
            </a:pPr>
            <a:r>
              <a:rPr lang="en-US" altLang="en-US" b="1" dirty="0"/>
              <a:t>Example: </a:t>
            </a:r>
            <a:r>
              <a:rPr lang="en-US" altLang="en-US" dirty="0"/>
              <a:t>Write code to simulate an election.</a:t>
            </a:r>
          </a:p>
          <a:p>
            <a:pPr marL="69850" indent="0">
              <a:spcAft>
                <a:spcPct val="0"/>
              </a:spcAft>
              <a:buNone/>
            </a:pPr>
            <a:endParaRPr lang="en-US" altLang="en-US" dirty="0"/>
          </a:p>
          <a:p>
            <a:pPr marL="69850" indent="0">
              <a:spcAft>
                <a:spcPct val="0"/>
              </a:spcAft>
              <a:buNone/>
            </a:pPr>
            <a:r>
              <a:rPr lang="en-US" altLang="en-US" dirty="0"/>
              <a:t>Wait! .. That’s it? Okay …</a:t>
            </a:r>
          </a:p>
          <a:p>
            <a:pPr marL="69850" indent="0">
              <a:spcAft>
                <a:spcPct val="0"/>
              </a:spcAft>
              <a:buNone/>
            </a:pPr>
            <a:r>
              <a:rPr lang="en-US" altLang="en-US" dirty="0"/>
              <a:t>What do we need to get started?</a:t>
            </a:r>
          </a:p>
          <a:p>
            <a:pPr fontAlgn="auto">
              <a:defRPr/>
            </a:pPr>
            <a:r>
              <a:rPr lang="en-US" b="1" dirty="0">
                <a:sym typeface="Arial"/>
              </a:rPr>
              <a:t>Voting Machines</a:t>
            </a:r>
          </a:p>
          <a:p>
            <a:pPr fontAlgn="auto">
              <a:defRPr/>
            </a:pPr>
            <a:r>
              <a:rPr lang="en-US" b="1" dirty="0">
                <a:sym typeface="Arial"/>
              </a:rPr>
              <a:t>Voting Centers</a:t>
            </a:r>
          </a:p>
          <a:p>
            <a:pPr fontAlgn="auto">
              <a:defRPr/>
            </a:pPr>
            <a:r>
              <a:rPr lang="en-US" b="1" dirty="0">
                <a:sym typeface="Arial"/>
              </a:rPr>
              <a:t>Simulation of voter choices</a:t>
            </a:r>
          </a:p>
          <a:p>
            <a:pPr marL="0" indent="0" fontAlgn="auto">
              <a:buNone/>
              <a:defRPr/>
            </a:pPr>
            <a:endParaRPr lang="en-US" b="1" dirty="0">
              <a:sym typeface="Arial"/>
            </a:endParaRPr>
          </a:p>
          <a:p>
            <a:pPr fontAlgn="auto">
              <a:buFont typeface="Wingdings" pitchFamily="2" charset="2"/>
              <a:buChar char="Ø"/>
              <a:defRPr/>
            </a:pPr>
            <a:r>
              <a:rPr lang="en-US" dirty="0">
                <a:sym typeface="Arial"/>
              </a:rPr>
              <a:t>Classes for voting machines and centers </a:t>
            </a:r>
          </a:p>
          <a:p>
            <a:pPr fontAlgn="auto">
              <a:buFont typeface="Wingdings" pitchFamily="2" charset="2"/>
              <a:buChar char="Ø"/>
              <a:defRPr/>
            </a:pPr>
            <a:r>
              <a:rPr lang="en-US" dirty="0">
                <a:sym typeface="Arial"/>
              </a:rPr>
              <a:t>rand() simulation for who votes for what </a:t>
            </a:r>
          </a:p>
          <a:p>
            <a:pPr marL="69850" indent="0"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1" descr="page4image19706832">
            <a:extLst>
              <a:ext uri="{FF2B5EF4-FFF2-40B4-BE49-F238E27FC236}">
                <a16:creationId xmlns:a16="http://schemas.microsoft.com/office/drawing/2014/main" id="{3552E82B-3B1D-CE4B-9684-177F377F2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705" y="2239664"/>
            <a:ext cx="5204295" cy="346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42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22CE-33A2-B746-8997-4D109B92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B838B-84F4-6140-817B-0C83F1C9D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Your idea: what’s the story (at least a written outline)</a:t>
            </a:r>
          </a:p>
          <a:p>
            <a:r>
              <a:rPr lang="en-US" b="1" dirty="0"/>
              <a:t>Classes skeleton:</a:t>
            </a:r>
          </a:p>
          <a:p>
            <a:pPr lvl="1"/>
            <a:r>
              <a:rPr lang="en-US" dirty="0"/>
              <a:t>Data members</a:t>
            </a:r>
          </a:p>
          <a:p>
            <a:pPr lvl="1"/>
            <a:r>
              <a:rPr lang="en-US" dirty="0"/>
              <a:t>Member function stubs</a:t>
            </a:r>
          </a:p>
          <a:p>
            <a:r>
              <a:rPr lang="en-US" b="1" dirty="0"/>
              <a:t>Main class: </a:t>
            </a:r>
            <a:r>
              <a:rPr lang="en-US" dirty="0"/>
              <a:t>“Game, World, Universe, …”</a:t>
            </a:r>
          </a:p>
          <a:p>
            <a:r>
              <a:rPr lang="en-US" dirty="0"/>
              <a:t>How you will meet requirements</a:t>
            </a:r>
          </a:p>
          <a:p>
            <a:pPr lvl="1"/>
            <a:r>
              <a:rPr lang="en-US" dirty="0"/>
              <a:t>What will you read from a file?</a:t>
            </a:r>
          </a:p>
          <a:p>
            <a:pPr lvl="1"/>
            <a:r>
              <a:rPr lang="en-US" dirty="0"/>
              <a:t>Where do the data come from/look like?</a:t>
            </a:r>
          </a:p>
          <a:p>
            <a:pPr lvl="1"/>
            <a:r>
              <a:rPr lang="en-US" dirty="0"/>
              <a:t>What will you write to a file?</a:t>
            </a:r>
          </a:p>
          <a:p>
            <a:r>
              <a:rPr lang="en-US" b="1" dirty="0"/>
              <a:t>Code skeleton: pseudocode</a:t>
            </a:r>
          </a:p>
          <a:p>
            <a:pPr lvl="1"/>
            <a:r>
              <a:rPr lang="en-US" dirty="0"/>
              <a:t>Game flow -- what functions?</a:t>
            </a:r>
          </a:p>
          <a:p>
            <a:r>
              <a:rPr lang="en-US" dirty="0"/>
              <a:t>Optional: Class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40073-3838-DB48-8211-FDE43DC3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60D36-5B48-CB49-87E9-336D854BF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742" y="193675"/>
            <a:ext cx="31369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4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475B-B654-B344-815E-82F51397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F8F8C-B2D2-ED41-BBF9-06B191FCB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Classes that have array of objects from another class as data members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Random numbers - </a:t>
            </a:r>
            <a:r>
              <a:rPr lang="en-US" dirty="0"/>
              <a:t>To use a computer for simulations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AD501-E969-5940-B152-C2B33A26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inside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75669" indent="0">
              <a:buNone/>
            </a:pPr>
            <a:r>
              <a:rPr lang="en-US" dirty="0"/>
              <a:t>In Project 2:</a:t>
            </a:r>
          </a:p>
          <a:p>
            <a:r>
              <a:rPr lang="en-US" dirty="0"/>
              <a:t>in main()</a:t>
            </a:r>
          </a:p>
          <a:p>
            <a:pPr lvl="1"/>
            <a:r>
              <a:rPr lang="en-US" dirty="0"/>
              <a:t>Song songs[50];</a:t>
            </a:r>
          </a:p>
          <a:p>
            <a:pPr lvl="1"/>
            <a:r>
              <a:rPr lang="en-US" dirty="0"/>
              <a:t>Listener listeners[100];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above main()</a:t>
            </a:r>
          </a:p>
          <a:p>
            <a:pPr marL="75669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getSongPlayCount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songName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listenerName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Listener listeners[], Song songs[],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numListeners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numSongs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inside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287"/>
          </a:xfrm>
        </p:spPr>
        <p:txBody>
          <a:bodyPr>
            <a:normAutofit fontScale="92500" lnSpcReduction="10000"/>
          </a:bodyPr>
          <a:lstStyle/>
          <a:p>
            <a:pPr marL="75669" indent="0">
              <a:buNone/>
            </a:pPr>
            <a:r>
              <a:rPr lang="en-US" b="1" dirty="0"/>
              <a:t>Alternatively:</a:t>
            </a:r>
          </a:p>
          <a:p>
            <a:pPr marL="75669" indent="0">
              <a:buNone/>
            </a:pPr>
            <a:r>
              <a:rPr lang="en-US" dirty="0"/>
              <a:t>class Database</a:t>
            </a:r>
          </a:p>
          <a:p>
            <a:pPr marL="75669" indent="0">
              <a:buNone/>
            </a:pPr>
            <a:r>
              <a:rPr lang="en-US" dirty="0"/>
              <a:t>{</a:t>
            </a:r>
          </a:p>
          <a:p>
            <a:pPr marL="75669" indent="0">
              <a:buNone/>
            </a:pPr>
            <a:r>
              <a:rPr lang="en-US" dirty="0"/>
              <a:t>public: </a:t>
            </a:r>
          </a:p>
          <a:p>
            <a:pPr marL="75669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getSongPlayCount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song, string listener);</a:t>
            </a:r>
          </a:p>
          <a:p>
            <a:pPr marL="75669" indent="0">
              <a:buNone/>
            </a:pPr>
            <a:r>
              <a:rPr lang="en-US" sz="2600" dirty="0"/>
              <a:t>	 …</a:t>
            </a:r>
          </a:p>
          <a:p>
            <a:pPr marL="75669" indent="0">
              <a:buNone/>
            </a:pPr>
            <a:r>
              <a:rPr lang="en-US" dirty="0"/>
              <a:t>private:</a:t>
            </a:r>
          </a:p>
          <a:p>
            <a:pPr marL="75669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Song songs[50];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Listener listeners[100];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numSongs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numListeners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0064" indent="0">
              <a:buNone/>
            </a:pPr>
            <a:r>
              <a:rPr lang="en-US" sz="3108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5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Card Deck – array of objects as a data member + random numbers</a:t>
            </a:r>
          </a:p>
          <a:p>
            <a:r>
              <a:rPr lang="en-US" dirty="0"/>
              <a:t>Voting – array of objects as a data member + random numbers</a:t>
            </a:r>
          </a:p>
          <a:p>
            <a:r>
              <a:rPr lang="en-US" dirty="0"/>
              <a:t>Town – vectors + sorting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3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understand the potential applications of simulation as a way to solve real-world problems.</a:t>
            </a:r>
          </a:p>
          <a:p>
            <a:r>
              <a:rPr lang="en-US" altLang="en-US" dirty="0"/>
              <a:t>To understand pseudorandom numbers and their application in simulations.</a:t>
            </a:r>
          </a:p>
          <a:p>
            <a:r>
              <a:rPr lang="en-US" altLang="en-US" dirty="0"/>
              <a:t>To understand and be able to apply top-down and spiral design techniques in writing complex programs.</a:t>
            </a:r>
          </a:p>
          <a:p>
            <a:pPr marL="25400" indent="0">
              <a:buNone/>
            </a:pPr>
            <a:endParaRPr lang="en-US" altLang="en-US" dirty="0"/>
          </a:p>
          <a:p>
            <a:pPr marL="25400" indent="0">
              <a:buNone/>
            </a:pPr>
            <a:r>
              <a:rPr lang="en-US" altLang="en-US" dirty="0"/>
              <a:t>Based on “racquetball” simulation: </a:t>
            </a:r>
            <a:r>
              <a:rPr lang="en-US" altLang="en-US" dirty="0" err="1"/>
              <a:t>Zelle</a:t>
            </a:r>
            <a:r>
              <a:rPr lang="en-US" altLang="en-US" dirty="0"/>
              <a:t>, </a:t>
            </a:r>
            <a:r>
              <a:rPr lang="en-US" altLang="en-US" i="1" dirty="0"/>
              <a:t>Python Programming</a:t>
            </a:r>
            <a:r>
              <a:rPr lang="en-US" altLang="en-US" dirty="0"/>
              <a:t>, 3e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5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{F421BBD5-BDF1-7C49-8F90-B226645BFEDD}tf16401378</Template>
  <TotalTime>18785</TotalTime>
  <Words>1622</Words>
  <Application>Microsoft Office PowerPoint</Application>
  <PresentationFormat>Widescreen</PresentationFormat>
  <Paragraphs>245</Paragraphs>
  <Slides>36</Slides>
  <Notes>2</Notes>
  <HiddenSlides>8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Calibri</vt:lpstr>
      <vt:lpstr>Calibri Light</vt:lpstr>
      <vt:lpstr>Courier</vt:lpstr>
      <vt:lpstr>Courier New</vt:lpstr>
      <vt:lpstr>Helvetica Neue</vt:lpstr>
      <vt:lpstr>Montserrat</vt:lpstr>
      <vt:lpstr>Montserrat Light</vt:lpstr>
      <vt:lpstr>Montserrat Medium</vt:lpstr>
      <vt:lpstr>Times New Roman</vt:lpstr>
      <vt:lpstr>Wingdings</vt:lpstr>
      <vt:lpstr>Office Theme</vt:lpstr>
      <vt:lpstr>Random Numbers</vt:lpstr>
      <vt:lpstr>This week</vt:lpstr>
      <vt:lpstr>Undergrads, join our community!</vt:lpstr>
      <vt:lpstr>Design Meetings</vt:lpstr>
      <vt:lpstr>Today</vt:lpstr>
      <vt:lpstr>Objects inside of objects</vt:lpstr>
      <vt:lpstr>Objects inside of objects</vt:lpstr>
      <vt:lpstr>More examples</vt:lpstr>
      <vt:lpstr>Objectives</vt:lpstr>
      <vt:lpstr>Simulating Tennis Game</vt:lpstr>
      <vt:lpstr>Simulating Tennis Game</vt:lpstr>
      <vt:lpstr>A Simulation Problem</vt:lpstr>
      <vt:lpstr>Analysis and Specification</vt:lpstr>
      <vt:lpstr>Analysis and Specification</vt:lpstr>
      <vt:lpstr>Analysis and Specification</vt:lpstr>
      <vt:lpstr>Analysis and Specification</vt:lpstr>
      <vt:lpstr>Analysis and Specification</vt:lpstr>
      <vt:lpstr>PseudoRandom Numbers</vt:lpstr>
      <vt:lpstr>PseudoRandom Numbers</vt:lpstr>
      <vt:lpstr>PseudoRandom Numbers</vt:lpstr>
      <vt:lpstr>PseudoRandom Numbers</vt:lpstr>
      <vt:lpstr>Top-Down Design</vt:lpstr>
      <vt:lpstr>Separation of Concerns</vt:lpstr>
      <vt:lpstr>Designing simNGames</vt:lpstr>
      <vt:lpstr>Third-Level Design</vt:lpstr>
      <vt:lpstr>Summary of the Design Process</vt:lpstr>
      <vt:lpstr>Summary of the Design Process</vt:lpstr>
      <vt:lpstr>Other Design Techniques</vt:lpstr>
      <vt:lpstr>Prototyping and Spiral Development</vt:lpstr>
      <vt:lpstr>Prototyping and Spiral Development</vt:lpstr>
      <vt:lpstr>Prototyping and Spiral Development</vt:lpstr>
      <vt:lpstr>Prototyping and Spiral Development</vt:lpstr>
      <vt:lpstr>Let’s simulate an Election</vt:lpstr>
      <vt:lpstr>Let’s simulate an Election</vt:lpstr>
      <vt:lpstr>Let’s simulate an Election</vt:lpstr>
      <vt:lpstr>Let’s simulate an 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1300: Starting Computing</dc:title>
  <dc:creator>Supriya Naidu</dc:creator>
  <cp:lastModifiedBy>Michael Hoefer</cp:lastModifiedBy>
  <cp:revision>420</cp:revision>
  <dcterms:created xsi:type="dcterms:W3CDTF">2020-08-23T21:25:05Z</dcterms:created>
  <dcterms:modified xsi:type="dcterms:W3CDTF">2022-11-03T01:27:49Z</dcterms:modified>
</cp:coreProperties>
</file>