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38"/>
  </p:notesMasterIdLst>
  <p:sldIdLst>
    <p:sldId id="256" r:id="rId2"/>
    <p:sldId id="1839" r:id="rId3"/>
    <p:sldId id="1840" r:id="rId4"/>
    <p:sldId id="1731" r:id="rId5"/>
    <p:sldId id="1785" r:id="rId6"/>
    <p:sldId id="1772" r:id="rId7"/>
    <p:sldId id="1773" r:id="rId8"/>
    <p:sldId id="1776" r:id="rId9"/>
    <p:sldId id="1781" r:id="rId10"/>
    <p:sldId id="1748" r:id="rId11"/>
    <p:sldId id="1749" r:id="rId12"/>
    <p:sldId id="1750" r:id="rId13"/>
    <p:sldId id="1751" r:id="rId14"/>
    <p:sldId id="1752" r:id="rId15"/>
    <p:sldId id="1753" r:id="rId16"/>
    <p:sldId id="1754" r:id="rId17"/>
    <p:sldId id="1755" r:id="rId18"/>
    <p:sldId id="1756" r:id="rId19"/>
    <p:sldId id="1757" r:id="rId20"/>
    <p:sldId id="1758" r:id="rId21"/>
    <p:sldId id="1759" r:id="rId22"/>
    <p:sldId id="1760" r:id="rId23"/>
    <p:sldId id="1761" r:id="rId24"/>
    <p:sldId id="1762" r:id="rId25"/>
    <p:sldId id="1763" r:id="rId26"/>
    <p:sldId id="1764" r:id="rId27"/>
    <p:sldId id="1765" r:id="rId28"/>
    <p:sldId id="1766" r:id="rId29"/>
    <p:sldId id="1767" r:id="rId30"/>
    <p:sldId id="1768" r:id="rId31"/>
    <p:sldId id="1769" r:id="rId32"/>
    <p:sldId id="1771" r:id="rId33"/>
    <p:sldId id="1777" r:id="rId34"/>
    <p:sldId id="1783" r:id="rId35"/>
    <p:sldId id="1782" r:id="rId36"/>
    <p:sldId id="17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6"/>
    <p:restoredTop sz="96405"/>
  </p:normalViewPr>
  <p:slideViewPr>
    <p:cSldViewPr snapToGrid="0" snapToObjects="1">
      <p:cViewPr varScale="1">
        <p:scale>
          <a:sx n="67" d="100"/>
          <a:sy n="67" d="100"/>
        </p:scale>
        <p:origin x="9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9e2a2cd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9e2a2cd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07" y="2119722"/>
            <a:ext cx="12008386" cy="2618555"/>
          </a:xfrm>
        </p:spPr>
        <p:txBody>
          <a:bodyPr anchor="ctr">
            <a:normAutofit/>
          </a:bodyPr>
          <a:lstStyle/>
          <a:p>
            <a:r>
              <a:rPr lang="en-US" dirty="0"/>
              <a:t>Random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7A196-896A-064D-BB88-AB2D4E3C04E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Simulating Tennis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Simulation</a:t>
            </a:r>
            <a:r>
              <a:rPr lang="en-US" altLang="en-US" dirty="0"/>
              <a:t> can solve real-world problems by modeling real-world processes to provide otherwise unobtainable information.</a:t>
            </a:r>
          </a:p>
          <a:p>
            <a:endParaRPr lang="en-US" altLang="en-US" sz="800" dirty="0"/>
          </a:p>
          <a:p>
            <a:r>
              <a:rPr lang="en-US" altLang="en-US" dirty="0"/>
              <a:t>What are simulations used for?</a:t>
            </a:r>
            <a:endParaRPr lang="en-US" alt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Simulating Tennis 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657" cy="4351338"/>
          </a:xfrm>
        </p:spPr>
        <p:txBody>
          <a:bodyPr/>
          <a:lstStyle/>
          <a:p>
            <a:r>
              <a:rPr lang="en-US" altLang="en-US" i="1" dirty="0"/>
              <a:t>Simulation</a:t>
            </a:r>
            <a:r>
              <a:rPr lang="en-US" altLang="en-US" dirty="0"/>
              <a:t> can solve real-world problems by modeling real-world processes to provide otherwise unobtainable information.</a:t>
            </a:r>
          </a:p>
          <a:p>
            <a:endParaRPr lang="en-US" altLang="en-US" sz="800" dirty="0"/>
          </a:p>
          <a:p>
            <a:r>
              <a:rPr lang="en-US" altLang="en-US" dirty="0"/>
              <a:t>Computer simulation is used to predict the weather, design aircraft, create special effects for movies, etc.</a:t>
            </a:r>
            <a:endParaRPr lang="en-US" alt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63904-E3FD-404F-BF30-7317CCE0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025650"/>
            <a:ext cx="4445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Simulation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0257" cy="4351338"/>
          </a:xfrm>
        </p:spPr>
        <p:txBody>
          <a:bodyPr/>
          <a:lstStyle/>
          <a:p>
            <a:r>
              <a:rPr lang="en-US" altLang="en-US" dirty="0"/>
              <a:t>Susan often plays tennis with players who are slightly better than she is.</a:t>
            </a:r>
          </a:p>
          <a:p>
            <a:r>
              <a:rPr lang="en-US" altLang="en-US" dirty="0"/>
              <a:t>Susan usually loses her matches!</a:t>
            </a:r>
          </a:p>
          <a:p>
            <a:r>
              <a:rPr lang="en-US" altLang="en-US" dirty="0"/>
              <a:t>Shouldn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players who are </a:t>
            </a:r>
            <a:r>
              <a:rPr lang="en-US" altLang="en-US" i="1" dirty="0"/>
              <a:t>a little</a:t>
            </a:r>
            <a:r>
              <a:rPr lang="en-US" altLang="en-US" dirty="0"/>
              <a:t> better win </a:t>
            </a:r>
            <a:r>
              <a:rPr lang="en-US" altLang="en-US" i="1" dirty="0"/>
              <a:t>a little</a:t>
            </a:r>
            <a:r>
              <a:rPr lang="en-US" altLang="en-US" dirty="0"/>
              <a:t> more often?</a:t>
            </a:r>
          </a:p>
          <a:p>
            <a:r>
              <a:rPr lang="en-US" altLang="en-US" dirty="0"/>
              <a:t>Michelle suggests that they write a simulation to see if slight differences in ability can cause such large differences in scores.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ED2FD-48C7-DF4D-8C5D-307C04D0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878" y="1825625"/>
            <a:ext cx="2822599" cy="21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Tennis is played between two players using a racquet to hit a ball in a court, across the net.</a:t>
            </a:r>
          </a:p>
          <a:p>
            <a:r>
              <a:rPr lang="en-US" altLang="en-US" dirty="0"/>
              <a:t>One player starts the game by putting the ball in motion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 </a:t>
            </a:r>
            <a:r>
              <a:rPr lang="en-US" altLang="en-US" i="1" dirty="0"/>
              <a:t>serving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Players try to alternate hitting  the ball to keep it </a:t>
            </a:r>
          </a:p>
          <a:p>
            <a:pPr marL="0" indent="0">
              <a:buNone/>
            </a:pPr>
            <a:r>
              <a:rPr lang="en-US" altLang="en-US" dirty="0"/>
              <a:t>   in play, referred to as a </a:t>
            </a:r>
            <a:r>
              <a:rPr lang="en-US" altLang="en-US" i="1" dirty="0"/>
              <a:t>rally</a:t>
            </a:r>
            <a:r>
              <a:rPr lang="en-US" altLang="en-US" dirty="0"/>
              <a:t>. The rally ends when </a:t>
            </a:r>
          </a:p>
          <a:p>
            <a:pPr marL="25400" indent="0">
              <a:buNone/>
            </a:pPr>
            <a:r>
              <a:rPr lang="en-US" altLang="en-US" dirty="0"/>
              <a:t>  one player hits a shot out, or in the net.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555AF-0D9F-594A-BFDD-CCDCBC42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429000"/>
            <a:ext cx="3136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Players alternate serve. First to win 6 games wins the set.</a:t>
            </a:r>
          </a:p>
          <a:p>
            <a:r>
              <a:rPr lang="en-US" altLang="en-US" dirty="0"/>
              <a:t>There must be at least a 2 games gap. 6-5 would not be a valid set score.</a:t>
            </a:r>
          </a:p>
          <a:p>
            <a:r>
              <a:rPr lang="en-US" altLang="en-US" dirty="0"/>
              <a:t>Tiebreak, or 2 games advantage, </a:t>
            </a:r>
            <a:r>
              <a:rPr lang="en-US" altLang="en-US" dirty="0" err="1"/>
              <a:t>i.e</a:t>
            </a:r>
            <a:r>
              <a:rPr lang="en-US" altLang="en-US" dirty="0"/>
              <a:t> 8-6</a:t>
            </a:r>
          </a:p>
          <a:p>
            <a:r>
              <a:rPr lang="en-US" altLang="en-US" dirty="0"/>
              <a:t>The first player to win 3 sets wins the match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2F218-6E8A-B347-B416-845ED96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895537"/>
            <a:ext cx="2007373" cy="22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our simulation, the ability level of the players will be represented by the probability that the player wins their serve when they serve.</a:t>
            </a:r>
          </a:p>
          <a:p>
            <a:r>
              <a:rPr lang="en-US" altLang="en-US" dirty="0"/>
              <a:t>Example: Players with a 0.60 probability win 60% of their serves.</a:t>
            </a:r>
          </a:p>
          <a:p>
            <a:r>
              <a:rPr lang="en-US" altLang="en-US" dirty="0"/>
              <a:t>The program will prompt the user to enter the service probability for both players and then simulate multiple matches of tennis.</a:t>
            </a:r>
          </a:p>
          <a:p>
            <a:r>
              <a:rPr lang="en-US" altLang="en-US" dirty="0"/>
              <a:t>The program will then print a summary of the results.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altLang="en-US" b="1" dirty="0"/>
              <a:t>Input:</a:t>
            </a:r>
            <a:r>
              <a:rPr lang="en-US" altLang="en-US" dirty="0"/>
              <a:t> </a:t>
            </a:r>
          </a:p>
          <a:p>
            <a:pPr marL="25400" indent="0">
              <a:buNone/>
            </a:pPr>
            <a:r>
              <a:rPr lang="en-US" altLang="en-US" dirty="0"/>
              <a:t>The program prompts for and gets the service probabilities of players A and B. The program then prompts for and gets the number of matches to be simulated.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and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000" b="1" dirty="0"/>
              <a:t>Output:</a:t>
            </a:r>
            <a:r>
              <a:rPr lang="en-US" altLang="en-US" sz="4000" dirty="0"/>
              <a:t> The program then prints out a nicely formatted report showing the number of games simulated and the number of wins and the winning percentage for each player.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100" dirty="0"/>
              <a:t> 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altLang="en-US" sz="3400" dirty="0">
                <a:latin typeface="Courier" pitchFamily="2" charset="0"/>
              </a:rPr>
              <a:t>Matches simulated: 500</a:t>
            </a:r>
            <a:br>
              <a:rPr lang="en-US" altLang="en-US" sz="3400" dirty="0">
                <a:latin typeface="Courier" pitchFamily="2" charset="0"/>
              </a:rPr>
            </a:br>
            <a:r>
              <a:rPr lang="en-US" altLang="en-US" sz="3400" dirty="0">
                <a:latin typeface="Courier" pitchFamily="2" charset="0"/>
              </a:rPr>
              <a:t>Wins for A: 268 (53.6%)</a:t>
            </a:r>
            <a:br>
              <a:rPr lang="en-US" altLang="en-US" sz="3400" dirty="0">
                <a:latin typeface="Courier" pitchFamily="2" charset="0"/>
              </a:rPr>
            </a:br>
            <a:r>
              <a:rPr lang="en-US" altLang="en-US" sz="3400" dirty="0">
                <a:latin typeface="Courier" pitchFamily="2" charset="0"/>
              </a:rPr>
              <a:t>Wins for B: 232 (46.4%)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altLang="en-US" sz="3400" dirty="0">
                <a:latin typeface="Courier" pitchFamily="2" charset="0"/>
              </a:rPr>
              <a:t> </a:t>
            </a:r>
          </a:p>
          <a:p>
            <a:pPr marL="75669" indent="0">
              <a:lnSpc>
                <a:spcPct val="120000"/>
              </a:lnSpc>
              <a:buNone/>
            </a:pPr>
            <a:r>
              <a:rPr lang="en-US" altLang="en-US" sz="3400" b="1" dirty="0"/>
              <a:t>Notes:</a:t>
            </a:r>
            <a:endParaRPr lang="en-US" altLang="en-US" sz="3400" dirty="0"/>
          </a:p>
          <a:p>
            <a:pPr>
              <a:lnSpc>
                <a:spcPct val="120000"/>
              </a:lnSpc>
            </a:pPr>
            <a:r>
              <a:rPr lang="en-US" altLang="en-US" sz="3400" dirty="0"/>
              <a:t>All inputs are assumed to be legal numeric values, no error or validity checking is required.</a:t>
            </a:r>
          </a:p>
          <a:p>
            <a:pPr>
              <a:lnSpc>
                <a:spcPct val="120000"/>
              </a:lnSpc>
            </a:pPr>
            <a:r>
              <a:rPr lang="en-US" altLang="en-US" sz="3400" dirty="0"/>
              <a:t>In each simulated game, player A serves first.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we say that player A wins 50% of the time, that doesn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mean they win every other game. Rather, 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more like a coin toss.</a:t>
            </a:r>
          </a:p>
          <a:p>
            <a:r>
              <a:rPr lang="en-US" altLang="en-US" dirty="0"/>
              <a:t>Overall, half the time the coin will come up heads, the other half the time it will come up tails, but one coin toss does not effect the next (it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possible to get 5 heads in a row).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similar approach is used to generate random (technically </a:t>
            </a:r>
            <a:r>
              <a:rPr lang="en-US" altLang="en-US" i="1" dirty="0"/>
              <a:t>pseudorandom</a:t>
            </a:r>
            <a:r>
              <a:rPr lang="en-US" altLang="en-US" dirty="0"/>
              <a:t>) numbers.</a:t>
            </a:r>
          </a:p>
          <a:p>
            <a:r>
              <a:rPr lang="en-US" altLang="en-US" dirty="0"/>
              <a:t>A pseudorandom number generator works by starting with a </a:t>
            </a:r>
            <a:r>
              <a:rPr lang="en-US" altLang="en-US" i="1" dirty="0"/>
              <a:t>seed</a:t>
            </a:r>
            <a:r>
              <a:rPr lang="en-US" altLang="en-US" dirty="0"/>
              <a:t> value. This value is given to a function to produce a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random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number.</a:t>
            </a:r>
          </a:p>
          <a:p>
            <a:r>
              <a:rPr lang="en-US" altLang="en-US" dirty="0"/>
              <a:t>The next time a random number is required, the current value is fed back into the function to produce a new number.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556-4284-5B4F-95FD-AC20E5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423B-EC0D-474E-9832-63020F5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/>
              <a:t>Project 2 Interviews:</a:t>
            </a:r>
            <a:r>
              <a:rPr lang="en-US" dirty="0"/>
              <a:t> until Nov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="1" dirty="0"/>
          </a:p>
          <a:p>
            <a:pPr>
              <a:buFont typeface="Arial"/>
              <a:buChar char="•"/>
            </a:pPr>
            <a:r>
              <a:rPr lang="en-US" b="1" dirty="0"/>
              <a:t>Homework 7: Nov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="1" dirty="0"/>
          </a:p>
          <a:p>
            <a:pPr>
              <a:buFont typeface="Arial"/>
              <a:buChar char="•"/>
            </a:pPr>
            <a:r>
              <a:rPr lang="en-US" b="1" dirty="0"/>
              <a:t>Quiz 7: </a:t>
            </a:r>
            <a:r>
              <a:rPr lang="en-US" dirty="0"/>
              <a:t>due Sunday, </a:t>
            </a:r>
            <a:r>
              <a:rPr lang="en-US" b="1" dirty="0"/>
              <a:t>Nov 6th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Project 3 - CYO</a:t>
            </a:r>
          </a:p>
          <a:p>
            <a:pPr lvl="1">
              <a:buFont typeface="Arial"/>
              <a:buChar char="•"/>
            </a:pPr>
            <a:r>
              <a:rPr lang="en-US" dirty="0"/>
              <a:t>Design Meeting: Nov 7</a:t>
            </a:r>
            <a:r>
              <a:rPr lang="en-US" baseline="30000" dirty="0"/>
              <a:t>th</a:t>
            </a:r>
            <a:r>
              <a:rPr lang="en-US" dirty="0"/>
              <a:t> – Nov 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="1" baseline="30000" dirty="0"/>
          </a:p>
          <a:p>
            <a:pPr lvl="1"/>
            <a:r>
              <a:rPr lang="en-US" dirty="0"/>
              <a:t>Code Skeleton due on </a:t>
            </a:r>
            <a:r>
              <a:rPr lang="en-US" b="1" dirty="0"/>
              <a:t>Nov 10</a:t>
            </a:r>
            <a:r>
              <a:rPr lang="en-US" b="1" baseline="30000" dirty="0"/>
              <a:t>th</a:t>
            </a:r>
            <a:endParaRPr lang="en-US" dirty="0"/>
          </a:p>
          <a:p>
            <a:pPr>
              <a:buFont typeface="Arial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DAEC-B304-4841-B512-E0C91FA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6CC2B-77E0-2D4D-8B98-27D0070926B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891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altLang="en-US" dirty="0"/>
              <a:t>What do we need:</a:t>
            </a:r>
          </a:p>
          <a:p>
            <a:pPr marL="25400" indent="0">
              <a:buNone/>
            </a:pPr>
            <a:endParaRPr lang="en-US" altLang="en-US" dirty="0"/>
          </a:p>
          <a:p>
            <a:pPr marL="2540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for the rand() function</a:t>
            </a:r>
          </a:p>
          <a:p>
            <a:pPr marL="2540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// for time() function</a:t>
            </a:r>
          </a:p>
          <a:p>
            <a:pPr marL="2540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</a:p>
          <a:p>
            <a:pPr marL="2540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PseudoRandom</a:t>
            </a:r>
            <a:r>
              <a:rPr lang="en-US" altLang="en-US" dirty="0"/>
              <a:t>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tennis_v0.cpp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Top-Down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i="1" dirty="0"/>
              <a:t>top-down design</a:t>
            </a:r>
            <a:r>
              <a:rPr lang="en-US" altLang="en-US" dirty="0"/>
              <a:t>, a complex problem is expressed as a solution in terms of smaller, simpler problems.</a:t>
            </a:r>
          </a:p>
          <a:p>
            <a:r>
              <a:rPr lang="en-US" altLang="en-US" dirty="0"/>
              <a:t>These smaller problems are then solved by expressing them in terms of smaller, simpler problems.</a:t>
            </a:r>
          </a:p>
          <a:p>
            <a:r>
              <a:rPr lang="en-US" altLang="en-US" dirty="0"/>
              <a:t>This continues until the problems are trivial to solve. The little pieces are then put back together as a solution to the original problem!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Separation of Concerns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3" descr="C:\Documents and Settings\Terry\My Documents\Teaching\W04\CS 120\Textbook\Figures\rballlevel1.png">
            <a:extLst>
              <a:ext uri="{FF2B5EF4-FFF2-40B4-BE49-F238E27FC236}">
                <a16:creationId xmlns:a16="http://schemas.microsoft.com/office/drawing/2014/main" id="{EFAFFFBA-A4EA-F34B-917A-D46F78E8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75114"/>
            <a:ext cx="769620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40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</a:t>
            </a:r>
            <a:r>
              <a:rPr lang="en-US" altLang="en-US" dirty="0" err="1"/>
              <a:t>simNGames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3" descr="C:\Documents and Settings\Terry\My Documents\Teaching\W04\CS 120\Textbook\Figures\rballlevel2.png">
            <a:extLst>
              <a:ext uri="{FF2B5EF4-FFF2-40B4-BE49-F238E27FC236}">
                <a16:creationId xmlns:a16="http://schemas.microsoft.com/office/drawing/2014/main" id="{2FC33CC8-7808-A247-9089-06AC85E0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2" y="1828802"/>
            <a:ext cx="6983413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4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Third-Level Design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C:\Documents and Settings\Terry\My Documents\Teaching\W04\CS 120\Textbook\Figures\rballlevel3.png">
            <a:extLst>
              <a:ext uri="{FF2B5EF4-FFF2-40B4-BE49-F238E27FC236}">
                <a16:creationId xmlns:a16="http://schemas.microsoft.com/office/drawing/2014/main" id="{3D61ABD0-CA61-B445-9243-9B782C35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7" y="1679872"/>
            <a:ext cx="5992586" cy="50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49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the Design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start at the highest level of our structure chart and work our way down.</a:t>
            </a:r>
          </a:p>
          <a:p>
            <a:r>
              <a:rPr lang="en-US" altLang="en-US" dirty="0"/>
              <a:t>At each level, we begin with a general algorithm and refine it into precise code.</a:t>
            </a:r>
          </a:p>
          <a:p>
            <a:r>
              <a:rPr lang="en-US" altLang="en-US" dirty="0"/>
              <a:t>This process is sometimes referred to as </a:t>
            </a:r>
            <a:r>
              <a:rPr lang="en-US" altLang="en-US" i="1" dirty="0"/>
              <a:t>step-wise refinement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the Design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Express the algorithm as a series of smaller problems.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Develop an interface for each of the small problems.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Detail the algorithm by expressing it in terms of its interfaces with the smaller problems.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Repeat the process for each smaller problem.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Design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Top-down design is not the only way to create a program!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Another approach to program development is to start with a simple version of a program, and then gradually add features until it meets the full specification.</a:t>
            </a:r>
          </a:p>
          <a:p>
            <a:r>
              <a:rPr lang="en-US" altLang="en-US" dirty="0"/>
              <a:t>This initial stripped-down version is called a </a:t>
            </a:r>
            <a:r>
              <a:rPr lang="en-US" altLang="en-US" i="1" dirty="0"/>
              <a:t>prototype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4000"/>
          </a:blip>
          <a:srcRect b="26969"/>
          <a:stretch/>
        </p:blipFill>
        <p:spPr>
          <a:xfrm>
            <a:off x="-15767" y="1628568"/>
            <a:ext cx="12192000" cy="522943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81133" y="1898933"/>
            <a:ext cx="5740800" cy="1530000"/>
          </a:xfrm>
          <a:prstGeom prst="roundRect">
            <a:avLst>
              <a:gd name="adj" fmla="val 16667"/>
            </a:avLst>
          </a:prstGeom>
          <a:solidFill>
            <a:srgbClr val="CFB87C">
              <a:alpha val="14880"/>
            </a:srgbClr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4972133" y="3975000"/>
            <a:ext cx="2679600" cy="2679600"/>
          </a:xfrm>
          <a:prstGeom prst="ellipse">
            <a:avLst/>
          </a:prstGeom>
          <a:solidFill>
            <a:srgbClr val="2071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10096133" y="1667133"/>
            <a:ext cx="2146000" cy="2146000"/>
          </a:xfrm>
          <a:prstGeom prst="ellipse">
            <a:avLst/>
          </a:prstGeom>
          <a:solidFill>
            <a:srgbClr val="2071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6350000" y="2513100"/>
            <a:ext cx="4243200" cy="2183600"/>
          </a:xfrm>
          <a:prstGeom prst="roundRect">
            <a:avLst>
              <a:gd name="adj" fmla="val 16667"/>
            </a:avLst>
          </a:prstGeom>
          <a:solidFill>
            <a:srgbClr val="CFB87C"/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342967" y="4845800"/>
            <a:ext cx="4337200" cy="615600"/>
          </a:xfrm>
          <a:prstGeom prst="roundRect">
            <a:avLst>
              <a:gd name="adj" fmla="val 16667"/>
            </a:avLst>
          </a:prstGeom>
          <a:solidFill>
            <a:srgbClr val="CFB87C"/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342967" y="3594951"/>
            <a:ext cx="4337200" cy="615600"/>
          </a:xfrm>
          <a:prstGeom prst="roundRect">
            <a:avLst>
              <a:gd name="adj" fmla="val 16667"/>
            </a:avLst>
          </a:prstGeom>
          <a:solidFill>
            <a:srgbClr val="CFB87C"/>
          </a:solidFill>
          <a:ln w="28575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0"/>
            <a:ext cx="12192000" cy="1576400"/>
          </a:xfrm>
          <a:prstGeom prst="rect">
            <a:avLst/>
          </a:prstGeom>
          <a:solidFill>
            <a:srgbClr val="20717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t="990" b="990"/>
          <a:stretch/>
        </p:blipFill>
        <p:spPr>
          <a:xfrm>
            <a:off x="10305501" y="5230630"/>
            <a:ext cx="1279236" cy="1253868"/>
          </a:xfrm>
          <a:prstGeom prst="rect">
            <a:avLst/>
          </a:prstGeom>
          <a:noFill/>
          <a:ln w="9525" cap="flat" cmpd="sng">
            <a:solidFill>
              <a:srgbClr val="20717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/>
          <p:nvPr/>
        </p:nvSpPr>
        <p:spPr>
          <a:xfrm>
            <a:off x="9387167" y="5701800"/>
            <a:ext cx="688800" cy="332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B1995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-9300" y="0"/>
            <a:ext cx="12192000" cy="9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4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Undergrads, join our community!</a:t>
            </a:r>
            <a:endParaRPr sz="42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15600" y="7537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3333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Apply to be a Learning Assistant (LA) in Spring 2023</a:t>
            </a:r>
            <a:endParaRPr sz="3333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04367" y="1942133"/>
            <a:ext cx="5676800" cy="1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733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paid</a:t>
            </a:r>
            <a:r>
              <a:rPr lang="en" sz="17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collaborate with faculty to support in-class student learning and success! </a:t>
            </a:r>
            <a:endParaRPr sz="17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10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733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Engage</a:t>
            </a:r>
            <a:r>
              <a:rPr lang="en" sz="17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training and support to help you do this important, fun, and challenging work! </a:t>
            </a:r>
            <a:endParaRPr sz="17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715333" y="2008533"/>
            <a:ext cx="5486400" cy="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Hiring Departments:</a:t>
            </a:r>
            <a:endParaRPr sz="2133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sz="2133"/>
          </a:p>
        </p:txBody>
      </p:sp>
      <p:sp>
        <p:nvSpPr>
          <p:cNvPr id="68" name="Google Shape;68;p13"/>
          <p:cNvSpPr txBox="1"/>
          <p:nvPr/>
        </p:nvSpPr>
        <p:spPr>
          <a:xfrm>
            <a:off x="6656051" y="2736551"/>
            <a:ext cx="946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ASTR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BCHM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BCOR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925884" y="2736551"/>
            <a:ext cx="1014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CSCI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GRMN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9263717" y="2736533"/>
            <a:ext cx="1014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MCDB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NRSC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PSYC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PHYS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WRTG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922667" y="3625031"/>
            <a:ext cx="3189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Applications open:</a:t>
            </a:r>
            <a:endParaRPr sz="14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50767" y="4876607"/>
            <a:ext cx="4721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application deadline:</a:t>
            </a:r>
            <a:endParaRPr sz="8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916967" y="5512201"/>
            <a:ext cx="31892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November 7, 2022</a:t>
            </a:r>
            <a:b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full consideration</a:t>
            </a:r>
            <a:endParaRPr sz="933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82767" y="4245601"/>
            <a:ext cx="285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October 28, 2022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838051" y="5515234"/>
            <a:ext cx="1899600" cy="77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Scan me to learn more!</a:t>
            </a:r>
            <a:endParaRPr sz="1733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724933" y="4700501"/>
            <a:ext cx="28576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*Some appointments in Continuing Education Online Learning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976667" y="6507585"/>
            <a:ext cx="39832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 i="1" dirty="0">
                <a:latin typeface="Montserrat"/>
                <a:ea typeface="Montserrat"/>
                <a:cs typeface="Montserrat"/>
                <a:sym typeface="Montserrat"/>
              </a:rPr>
              <a:t>https://www.colorado.edu/program/learningassistant/</a:t>
            </a:r>
            <a:endParaRPr sz="1067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 l="8784" r="24561"/>
          <a:stretch/>
        </p:blipFill>
        <p:spPr>
          <a:xfrm>
            <a:off x="5115427" y="4118295"/>
            <a:ext cx="2393200" cy="2393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 l="6421" t="4276" r="28120" b="8448"/>
          <a:stretch/>
        </p:blipFill>
        <p:spPr>
          <a:xfrm>
            <a:off x="10210876" y="1781723"/>
            <a:ext cx="1916400" cy="1916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80" name="Google Shape;8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603" y="6198200"/>
            <a:ext cx="3301512" cy="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Prototyping often leads to a </a:t>
            </a:r>
            <a:r>
              <a:rPr lang="en-US" altLang="en-US" i="1" dirty="0"/>
              <a:t>spiral</a:t>
            </a:r>
            <a:r>
              <a:rPr lang="en-US" altLang="en-US" dirty="0"/>
              <a:t> development process.</a:t>
            </a:r>
          </a:p>
          <a:p>
            <a:r>
              <a:rPr lang="en-US" altLang="en-US" dirty="0"/>
              <a:t>Rather than taking the entire problem and proceeding through specification, design, implementation, and testing, we first design, implement, and test a prototype. We take many mini-cycles through the development process as the prototype is incrementally expanded into the final program.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5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could the tennis simulation been done using spiral development?</a:t>
            </a:r>
          </a:p>
          <a:p>
            <a:pPr lvl="1"/>
            <a:r>
              <a:rPr lang="en-US" altLang="en-US" dirty="0"/>
              <a:t>Write a prototype where you assume there’s a 50-50 chance of winning any given point, playing 30 serves.</a:t>
            </a:r>
          </a:p>
          <a:p>
            <a:pPr lvl="1"/>
            <a:r>
              <a:rPr lang="en-US" altLang="en-US" dirty="0"/>
              <a:t>Add on to the prototype in stages, including awarding of points, change of service, differing probabilities,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Prototyping and Spiral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altLang="en-US" dirty="0"/>
              <a:t>Examples:</a:t>
            </a:r>
          </a:p>
          <a:p>
            <a:r>
              <a:rPr lang="en-US" altLang="en-US" dirty="0"/>
              <a:t>tennis_v1.cpp</a:t>
            </a:r>
          </a:p>
          <a:p>
            <a:r>
              <a:rPr lang="en-US" altLang="en-US" dirty="0"/>
              <a:t>tennis_v2.cpp</a:t>
            </a:r>
          </a:p>
          <a:p>
            <a:r>
              <a:rPr lang="en-US" altLang="en-US" dirty="0"/>
              <a:t>tennis_v3.cpp</a:t>
            </a:r>
          </a:p>
          <a:p>
            <a:r>
              <a:rPr lang="en-US" altLang="en-US" dirty="0"/>
              <a:t>tennis_v4.cpp</a:t>
            </a:r>
          </a:p>
          <a:p>
            <a:r>
              <a:rPr lang="en-US" altLang="en-US" dirty="0"/>
              <a:t>tennis_v5.cpp</a:t>
            </a:r>
          </a:p>
          <a:p>
            <a:r>
              <a:rPr lang="en-US" altLang="en-US" dirty="0"/>
              <a:t>tennis_v6.cpp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Example: </a:t>
            </a:r>
            <a:r>
              <a:rPr lang="en-US" altLang="en-US" dirty="0"/>
              <a:t>Write code to simulate an election.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2" y="2295979"/>
            <a:ext cx="6505575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54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>
              <a:spcAft>
                <a:spcPct val="0"/>
              </a:spcAft>
              <a:buNone/>
            </a:pPr>
            <a:r>
              <a:rPr lang="en-US" altLang="en-US" b="1" dirty="0"/>
              <a:t>Example: </a:t>
            </a:r>
            <a:r>
              <a:rPr lang="en-US" altLang="en-US" dirty="0"/>
              <a:t>Write code to simulate an election.</a:t>
            </a:r>
          </a:p>
          <a:p>
            <a:pPr marL="69850" indent="0">
              <a:spcAft>
                <a:spcPct val="0"/>
              </a:spcAft>
              <a:buNone/>
            </a:pPr>
            <a:endParaRPr lang="en-US" altLang="en-US" dirty="0"/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Wait! .. That’s it? Okay …</a:t>
            </a:r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What do we need to get started?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19" y="2359407"/>
            <a:ext cx="5734730" cy="38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02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>
              <a:spcAft>
                <a:spcPct val="0"/>
              </a:spcAft>
              <a:buNone/>
            </a:pPr>
            <a:r>
              <a:rPr lang="en-US" altLang="en-US" b="1" dirty="0"/>
              <a:t>Example: </a:t>
            </a:r>
            <a:r>
              <a:rPr lang="en-US" altLang="en-US" dirty="0"/>
              <a:t>Write code to simulate an election.</a:t>
            </a:r>
          </a:p>
          <a:p>
            <a:pPr marL="69850" indent="0">
              <a:spcAft>
                <a:spcPct val="0"/>
              </a:spcAft>
              <a:buNone/>
            </a:pPr>
            <a:endParaRPr lang="en-US" altLang="en-US" dirty="0"/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Wait! .. That’s it? Okay …</a:t>
            </a:r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What do we need to get started?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Machines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Centers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Simulation of voter choices</a:t>
            </a:r>
          </a:p>
          <a:p>
            <a:pPr marL="69850" indent="0"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19" y="2359407"/>
            <a:ext cx="5734730" cy="38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03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Sniglet" panose="020F0502020204030204" pitchFamily="34" charset="0"/>
                <a:cs typeface="Sniglet" panose="020F0502020204030204" pitchFamily="34" charset="0"/>
                <a:sym typeface="Sniglet" panose="020F0502020204030204" pitchFamily="34" charset="0"/>
              </a:rPr>
              <a:t>Let’s simulate an 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69850" indent="0">
              <a:spcAft>
                <a:spcPct val="0"/>
              </a:spcAft>
              <a:buNone/>
            </a:pPr>
            <a:r>
              <a:rPr lang="en-US" altLang="en-US" b="1" dirty="0"/>
              <a:t>Example: </a:t>
            </a:r>
            <a:r>
              <a:rPr lang="en-US" altLang="en-US" dirty="0"/>
              <a:t>Write code to simulate an election.</a:t>
            </a:r>
          </a:p>
          <a:p>
            <a:pPr marL="69850" indent="0">
              <a:spcAft>
                <a:spcPct val="0"/>
              </a:spcAft>
              <a:buNone/>
            </a:pPr>
            <a:endParaRPr lang="en-US" altLang="en-US" dirty="0"/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Wait! .. That’s it? Okay …</a:t>
            </a:r>
          </a:p>
          <a:p>
            <a:pPr marL="69850" indent="0">
              <a:spcAft>
                <a:spcPct val="0"/>
              </a:spcAft>
              <a:buNone/>
            </a:pPr>
            <a:r>
              <a:rPr lang="en-US" altLang="en-US" dirty="0"/>
              <a:t>What do we need to get started?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Machines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Voting Centers</a:t>
            </a:r>
          </a:p>
          <a:p>
            <a:pPr fontAlgn="auto">
              <a:defRPr/>
            </a:pPr>
            <a:r>
              <a:rPr lang="en-US" b="1" dirty="0">
                <a:sym typeface="Arial"/>
              </a:rPr>
              <a:t>Simulation of voter choices</a:t>
            </a:r>
          </a:p>
          <a:p>
            <a:pPr marL="0" indent="0" fontAlgn="auto">
              <a:buNone/>
              <a:defRPr/>
            </a:pPr>
            <a:endParaRPr lang="en-US" b="1" dirty="0">
              <a:sym typeface="Arial"/>
            </a:endParaRPr>
          </a:p>
          <a:p>
            <a:pPr fontAlgn="auto">
              <a:buFont typeface="Wingdings" pitchFamily="2" charset="2"/>
              <a:buChar char="Ø"/>
              <a:defRPr/>
            </a:pPr>
            <a:r>
              <a:rPr lang="en-US" dirty="0">
                <a:sym typeface="Arial"/>
              </a:rPr>
              <a:t>Classes for voting machines and centers </a:t>
            </a:r>
          </a:p>
          <a:p>
            <a:pPr fontAlgn="auto">
              <a:buFont typeface="Wingdings" pitchFamily="2" charset="2"/>
              <a:buChar char="Ø"/>
              <a:defRPr/>
            </a:pPr>
            <a:r>
              <a:rPr lang="en-US" dirty="0">
                <a:sym typeface="Arial"/>
              </a:rPr>
              <a:t>rand() simulation for who votes for what </a:t>
            </a:r>
          </a:p>
          <a:p>
            <a:pPr marL="69850" indent="0"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1" descr="page4image19706832">
            <a:extLst>
              <a:ext uri="{FF2B5EF4-FFF2-40B4-BE49-F238E27FC236}">
                <a16:creationId xmlns:a16="http://schemas.microsoft.com/office/drawing/2014/main" id="{3552E82B-3B1D-CE4B-9684-177F377F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05" y="2239664"/>
            <a:ext cx="5204295" cy="346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4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22CE-33A2-B746-8997-4D109B9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838B-84F4-6140-817B-0C83F1C9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Your idea: what’s the story (at least a written outline)</a:t>
            </a:r>
          </a:p>
          <a:p>
            <a:r>
              <a:rPr lang="en-US" b="1" dirty="0"/>
              <a:t>Classes skeleton: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stubs</a:t>
            </a:r>
          </a:p>
          <a:p>
            <a:r>
              <a:rPr lang="en-US" b="1" dirty="0"/>
              <a:t>Main class: </a:t>
            </a:r>
            <a:r>
              <a:rPr lang="en-US" dirty="0"/>
              <a:t>“Game, World, Universe, …”</a:t>
            </a:r>
          </a:p>
          <a:p>
            <a:r>
              <a:rPr lang="en-US" dirty="0"/>
              <a:t>How you will meet requirements</a:t>
            </a:r>
          </a:p>
          <a:p>
            <a:pPr lvl="1"/>
            <a:r>
              <a:rPr lang="en-US" dirty="0"/>
              <a:t>What will you read from a file?</a:t>
            </a:r>
          </a:p>
          <a:p>
            <a:pPr lvl="1"/>
            <a:r>
              <a:rPr lang="en-US" dirty="0"/>
              <a:t>Where do the data come from/look like?</a:t>
            </a:r>
          </a:p>
          <a:p>
            <a:pPr lvl="1"/>
            <a:r>
              <a:rPr lang="en-US" dirty="0"/>
              <a:t>What will you write to a file?</a:t>
            </a:r>
          </a:p>
          <a:p>
            <a:r>
              <a:rPr lang="en-US" b="1" dirty="0"/>
              <a:t>Code skeleton: pseudocode</a:t>
            </a:r>
          </a:p>
          <a:p>
            <a:pPr lvl="1"/>
            <a:r>
              <a:rPr lang="en-US" dirty="0"/>
              <a:t>Game flow -- what functions?</a:t>
            </a:r>
          </a:p>
          <a:p>
            <a:r>
              <a:rPr lang="en-US" dirty="0"/>
              <a:t>Optional: 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40073-3838-DB48-8211-FDE43DC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0D36-5B48-CB49-87E9-336D854B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2" y="193675"/>
            <a:ext cx="3136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475B-B654-B344-815E-82F51397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8F8C-B2D2-ED41-BBF9-06B191FC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Classes that have array of objects from another class as data members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Random numbers - </a:t>
            </a:r>
            <a:r>
              <a:rPr lang="en-US" dirty="0"/>
              <a:t>To use a computer for simulations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D501-E969-5940-B152-C2B33A26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inside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75669" indent="0">
              <a:buNone/>
            </a:pPr>
            <a:r>
              <a:rPr lang="en-US" dirty="0"/>
              <a:t>In Project 2:</a:t>
            </a:r>
          </a:p>
          <a:p>
            <a:r>
              <a:rPr lang="en-US" dirty="0"/>
              <a:t>in main()</a:t>
            </a:r>
          </a:p>
          <a:p>
            <a:pPr lvl="1"/>
            <a:r>
              <a:rPr lang="en-US" dirty="0"/>
              <a:t>Song songs[50];</a:t>
            </a:r>
          </a:p>
          <a:p>
            <a:pPr lvl="1"/>
            <a:r>
              <a:rPr lang="en-US" dirty="0"/>
              <a:t>Listener listeners[100];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above main()</a:t>
            </a:r>
          </a:p>
          <a:p>
            <a:pPr marL="75669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getSongPlayCount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songName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Listener listeners[], Song songs[],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numListeners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numSongs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inside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287"/>
          </a:xfrm>
        </p:spPr>
        <p:txBody>
          <a:bodyPr>
            <a:normAutofit fontScale="92500" lnSpcReduction="10000"/>
          </a:bodyPr>
          <a:lstStyle/>
          <a:p>
            <a:pPr marL="75669" indent="0">
              <a:buNone/>
            </a:pPr>
            <a:r>
              <a:rPr lang="en-US" b="1" dirty="0"/>
              <a:t>Alternatively:</a:t>
            </a:r>
          </a:p>
          <a:p>
            <a:pPr marL="75669" indent="0">
              <a:buNone/>
            </a:pPr>
            <a:r>
              <a:rPr lang="en-US" dirty="0"/>
              <a:t>class Database</a:t>
            </a:r>
          </a:p>
          <a:p>
            <a:pPr marL="75669" indent="0">
              <a:buNone/>
            </a:pPr>
            <a:r>
              <a:rPr lang="en-US" dirty="0"/>
              <a:t>{</a:t>
            </a:r>
          </a:p>
          <a:p>
            <a:pPr marL="75669" indent="0">
              <a:buNone/>
            </a:pPr>
            <a:r>
              <a:rPr lang="en-US" dirty="0"/>
              <a:t>public: </a:t>
            </a:r>
          </a:p>
          <a:p>
            <a:pPr marL="75669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getSongPlayCount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song, string listener);</a:t>
            </a:r>
          </a:p>
          <a:p>
            <a:pPr marL="75669" indent="0">
              <a:buNone/>
            </a:pPr>
            <a:r>
              <a:rPr lang="en-US" sz="2600" dirty="0"/>
              <a:t>	 …</a:t>
            </a:r>
          </a:p>
          <a:p>
            <a:pPr marL="75669" indent="0">
              <a:buNone/>
            </a:pPr>
            <a:r>
              <a:rPr lang="en-US" dirty="0"/>
              <a:t>private:</a:t>
            </a:r>
          </a:p>
          <a:p>
            <a:pPr marL="75669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Song songs[50];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Listener listeners[100];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numSongs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numListeners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0064" indent="0">
              <a:buNone/>
            </a:pPr>
            <a:r>
              <a:rPr lang="en-US" sz="3108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 Deck – array of objects as a data member + random numbers</a:t>
            </a:r>
          </a:p>
          <a:p>
            <a:r>
              <a:rPr lang="en-US" dirty="0"/>
              <a:t>Voting – array of objects as a data member + random numbers</a:t>
            </a:r>
          </a:p>
          <a:p>
            <a:r>
              <a:rPr lang="en-US" dirty="0"/>
              <a:t>Town – vectors + sorting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4B24-4632-AC40-8897-2F2B504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7B23-B10D-844E-A972-7620308C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understand the potential applications of simulation as a way to solve real-world problems.</a:t>
            </a:r>
          </a:p>
          <a:p>
            <a:r>
              <a:rPr lang="en-US" altLang="en-US" dirty="0"/>
              <a:t>To understand pseudorandom numbers and their application in simulations.</a:t>
            </a:r>
          </a:p>
          <a:p>
            <a:r>
              <a:rPr lang="en-US" altLang="en-US" dirty="0"/>
              <a:t>To understand and be able to apply top-down and spiral design techniques in writing complex programs.</a:t>
            </a:r>
          </a:p>
          <a:p>
            <a:pPr marL="25400" indent="0">
              <a:buNone/>
            </a:pPr>
            <a:endParaRPr lang="en-US" altLang="en-US" dirty="0"/>
          </a:p>
          <a:p>
            <a:pPr marL="25400" indent="0">
              <a:buNone/>
            </a:pPr>
            <a:r>
              <a:rPr lang="en-US" altLang="en-US" dirty="0"/>
              <a:t>Based on “racquetball” simulation: </a:t>
            </a:r>
            <a:r>
              <a:rPr lang="en-US" altLang="en-US" dirty="0" err="1"/>
              <a:t>Zelle</a:t>
            </a:r>
            <a:r>
              <a:rPr lang="en-US" altLang="en-US" dirty="0"/>
              <a:t>, </a:t>
            </a:r>
            <a:r>
              <a:rPr lang="en-US" altLang="en-US" i="1" dirty="0"/>
              <a:t>Python Programming</a:t>
            </a:r>
            <a:r>
              <a:rPr lang="en-US" altLang="en-US" dirty="0"/>
              <a:t>, 3e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0A40-F8E5-434E-85F4-B47EA46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18467</TotalTime>
  <Words>1622</Words>
  <Application>Microsoft Office PowerPoint</Application>
  <PresentationFormat>Widescreen</PresentationFormat>
  <Paragraphs>245</Paragraphs>
  <Slides>36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Courier</vt:lpstr>
      <vt:lpstr>Courier New</vt:lpstr>
      <vt:lpstr>Helvetica Neue</vt:lpstr>
      <vt:lpstr>Montserrat</vt:lpstr>
      <vt:lpstr>Montserrat Light</vt:lpstr>
      <vt:lpstr>Montserrat Medium</vt:lpstr>
      <vt:lpstr>Times New Roman</vt:lpstr>
      <vt:lpstr>Wingdings</vt:lpstr>
      <vt:lpstr>Office Theme</vt:lpstr>
      <vt:lpstr>Random Numbers</vt:lpstr>
      <vt:lpstr>This week</vt:lpstr>
      <vt:lpstr>Undergrads, join our community!</vt:lpstr>
      <vt:lpstr>Design Meetings</vt:lpstr>
      <vt:lpstr>Today</vt:lpstr>
      <vt:lpstr>Objects inside of objects</vt:lpstr>
      <vt:lpstr>Objects inside of objects</vt:lpstr>
      <vt:lpstr>More examples</vt:lpstr>
      <vt:lpstr>Objectives</vt:lpstr>
      <vt:lpstr>Simulating Tennis Game</vt:lpstr>
      <vt:lpstr>Simulating Tennis Game</vt:lpstr>
      <vt:lpstr>A Simulation Problem</vt:lpstr>
      <vt:lpstr>Analysis and Specification</vt:lpstr>
      <vt:lpstr>Analysis and Specification</vt:lpstr>
      <vt:lpstr>Analysis and Specification</vt:lpstr>
      <vt:lpstr>Analysis and Specification</vt:lpstr>
      <vt:lpstr>Analysis and Specification</vt:lpstr>
      <vt:lpstr>PseudoRandom Numbers</vt:lpstr>
      <vt:lpstr>PseudoRandom Numbers</vt:lpstr>
      <vt:lpstr>PseudoRandom Numbers</vt:lpstr>
      <vt:lpstr>PseudoRandom Numbers</vt:lpstr>
      <vt:lpstr>Top-Down Design</vt:lpstr>
      <vt:lpstr>Separation of Concerns</vt:lpstr>
      <vt:lpstr>Designing simNGames</vt:lpstr>
      <vt:lpstr>Third-Level Design</vt:lpstr>
      <vt:lpstr>Summary of the Design Process</vt:lpstr>
      <vt:lpstr>Summary of the Design Process</vt:lpstr>
      <vt:lpstr>Other Design Techniques</vt:lpstr>
      <vt:lpstr>Prototyping and Spiral Development</vt:lpstr>
      <vt:lpstr>Prototyping and Spiral Development</vt:lpstr>
      <vt:lpstr>Prototyping and Spiral Development</vt:lpstr>
      <vt:lpstr>Prototyping and Spiral Development</vt:lpstr>
      <vt:lpstr>Let’s simulate an Election</vt:lpstr>
      <vt:lpstr>Let’s simulate an Election</vt:lpstr>
      <vt:lpstr>Let’s simulate an Election</vt:lpstr>
      <vt:lpstr>Let’s simulate an 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419</cp:revision>
  <dcterms:created xsi:type="dcterms:W3CDTF">2020-08-23T21:25:05Z</dcterms:created>
  <dcterms:modified xsi:type="dcterms:W3CDTF">2022-11-02T20:09:54Z</dcterms:modified>
</cp:coreProperties>
</file>