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6" r:id="rId1"/>
  </p:sldMasterIdLst>
  <p:notesMasterIdLst>
    <p:notesMasterId r:id="rId23"/>
  </p:notesMasterIdLst>
  <p:sldIdLst>
    <p:sldId id="256" r:id="rId2"/>
    <p:sldId id="1788" r:id="rId3"/>
    <p:sldId id="1787" r:id="rId4"/>
    <p:sldId id="1820" r:id="rId5"/>
    <p:sldId id="1790" r:id="rId6"/>
    <p:sldId id="1821" r:id="rId7"/>
    <p:sldId id="1794" r:id="rId8"/>
    <p:sldId id="1795" r:id="rId9"/>
    <p:sldId id="1796" r:id="rId10"/>
    <p:sldId id="1797" r:id="rId11"/>
    <p:sldId id="1798" r:id="rId12"/>
    <p:sldId id="1799" r:id="rId13"/>
    <p:sldId id="1800" r:id="rId14"/>
    <p:sldId id="1801" r:id="rId15"/>
    <p:sldId id="1802" r:id="rId16"/>
    <p:sldId id="1803" r:id="rId17"/>
    <p:sldId id="1808" r:id="rId18"/>
    <p:sldId id="1809" r:id="rId19"/>
    <p:sldId id="1805" r:id="rId20"/>
    <p:sldId id="1806" r:id="rId21"/>
    <p:sldId id="181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iya Naidu" initials="SN" lastIdx="1" clrIdx="0">
    <p:extLst>
      <p:ext uri="{19B8F6BF-5375-455C-9EA6-DF929625EA0E}">
        <p15:presenceInfo xmlns:p15="http://schemas.microsoft.com/office/powerpoint/2012/main" userId="S::suma7067@colorado.edu::4461749c-c62f-4369-bc54-9971ae8ec0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3ED"/>
    <a:srgbClr val="F27984"/>
    <a:srgbClr val="84FB04"/>
    <a:srgbClr val="86F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90013"/>
  </p:normalViewPr>
  <p:slideViewPr>
    <p:cSldViewPr snapToGrid="0" snapToObjects="1">
      <p:cViewPr varScale="1">
        <p:scale>
          <a:sx n="117" d="100"/>
          <a:sy n="117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1T21:21:55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16475 8925 0,'0'18'15,"0"35"1,0-18-1,0 18-15,0 53 16,0-71 0,0 0-16,-18 89 62,18-89-31,0-17 141,18-36-15,-18 1-142,17-1 1,19-17-1,-19 17 1,1 18 0,0-18 15,-1 18-15,1 0-1,-1 0 1,1 0-1,0 18-15,17 0 32,-17-18-17,-1 0 17,1 17-17,-18 1-15,18 0 16,-18-1-1,0 1-15,0 17 32,-18 0-17,-17 1 1,17-19 0,0-17-1,1 0 1,-1 0 15,0 0 0,-52-17-15,35-1-16,-1 0 31,36 1 110</inkml:trace>
  <inkml:trace contextRef="#ctx0" brushRef="#br0" timeOffset="1203.2">17057 9331 0,'-35'0'16,"17"0"0,0 0-1,1 0 1,-1 0-1,0 0 32,1 18-15,17 17-17,-36-17 1,36-1-1,0 1 1,0-1 15,0 1-15,18-18 0,0 18-16,17-1 15,-17 1 1,-1-18 31,1 0 31,0 0-78,-18-18 15,17 1 17,1-1-17,-18 0 1,17 1 0,1-1-1,-18 1 1,0-1-1,18 0 1,-18-35 15,17 36 1</inkml:trace>
  <inkml:trace contextRef="#ctx0" brushRef="#br0" timeOffset="2471.94">17145 9384 0,'0'18'140,"0"-1"-140,0 18 32,18-17-17,-18 17 1,0-17-1</inkml:trace>
  <inkml:trace contextRef="#ctx0" brushRef="#br0" timeOffset="3771.18">17357 9296 0,'-18'0'31,"0"0"172,18 17-187,-17 1-1,17 0 1,0-1 0,0 1 15,70 17 16,-52-17-16,0-18 0,-1 0-15,-17 17 78,0 19-79,0-19 1,-17 1 15,17 0-31,-18-1 16,0 1-1,1-18 17,-1 0 15,0 0-32,1 0 16,-1 0 48</inkml:trace>
  <inkml:trace contextRef="#ctx0" brushRef="#br0" timeOffset="4983.96">17462 9454 0,'18'0'31,"0"0"1,-1 0-17,1 0-15,70-35 47,-52 35-16,-19 0 1,-17-17 61,0-1-61,0 0-17,-17 18 1,17-17 15,-18 17 0,0 0-31,1 0 16,-1 0 15,0 0 79,18 17-95,-17 19-15,17-1 16,-18 0 0,0 18 15,18-35-16,18-18 1,35 17 15,-53 1-31,53-18 32,-35 0-17,-1 0 1,1 0 46</inkml:trace>
  <inkml:trace contextRef="#ctx0" brushRef="#br0" timeOffset="6429.96">18115 9278 0,'-17'0'172,"-1"18"-156,0-18-16,1 17 31,-19 19 0,36-19 1,0 1-1,0 0 0,18-18 0,17 35-15,-17-35 0,17 0-1,-17 17 1,-1-17 46,1 0-30</inkml:trace>
  <inkml:trace contextRef="#ctx0" brushRef="#br0" timeOffset="7634.7">18503 9331 0,'0'-18'31,"-53"18"0,36 0-15,-36-17 15,17 17-15,19 0-1,-1 0 1,18 17 15,18-17-15,-1 18 0,1 0-1,17-18 16,-17 17-31,0-17 94,-1 0-78,1-17-1,0 17 1,-1-36 0,1 19 15,-18 52 235,0-17-251,0-1-15,0 1 16,17 0 15,-17-1 0</inkml:trace>
  <inkml:trace contextRef="#ctx0" brushRef="#br0" timeOffset="8388.23">18803 9278 0,'-35'0'79,"17"0"-64,-52 0 16,52 0 1,53 35 15,-35-17-32,18 0 1,17-1-1,-17 1 1,-18 0 15,0-1 1,0 1-32,-36-1 15,-87 1 16,88-18 1,17 0-32</inkml:trace>
  <inkml:trace contextRef="#ctx0" brushRef="#br0" timeOffset="9215.41">18909 9419 0,'18'0'32,"17"0"-1,0 0-31,0 18 0,71-18 16,-18 0-1,1 0 16,-72 0-31,1 0 32,-18-35-17,0 17 1,0 0 0,-18-17-1,-35 17 16,36 1-31,-1 17 16,0 0 0,-17 17 15,17 19-15,1-19-1,-1 1 1,1 0-1,17-1 1,0 1 0,35-1-1,35 36 17,-34-53-1,-19 0-16,1 0 1,17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1T21:25:46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14870 10513 0,'17'0'47,"18"0"-31,406 17 15,159 19 0,-441-1-15,-106-35-16,70 18 15,18-18 17,-70 0-32,194-18 31,-177 18-31,370-35 47,-317 35-47,195 35 15,-231-17 1,319 52 15,-283-35-15,265 54 0,-230-54-1,-123-17 1,0-18-16,106 0 15,-71 17 1,71-17 15,-18 18-15,-88-18 0,52 0-1,-87 0 16,17 0-15,106 0 15,-141-18-31,36 1 16,-19-1 0,72-53 15,-19 36-16,1 17 1,-36-17 0,0 18 15,0 17-31,1-18 16,140-17-1,1-18 16,-142 53-15,35 0 0,1-36 15,-53 36-15,-1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1T21:28:58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20655 6209 0,'-35'0'16,"0"0"-16,-18 0 15,-71 0 1,-370-18 15,-493-52 1,598 34-17,125 1 1,-18 17 15,193 18-31,19-17 16,-71 17-1,-18 0 1,-35-18 0,123 1-1,-87-1 1,-230 36 15,299-1-31,-122 18 16,-36 1 15,194-19-31,-53 19 16,-53-19-1,-176 36 16,247-35-15,-35 17 0,17-35-1,-53 18 1,124-18 0,-89 35-1,-105-17 16,176-18-31,-88 0 16,-124-53 15,142 18-15,-195-18 15,248 35-31,-71 0 31,17 1-15,18-19 0,-35 19-1,88 17 1,-105-18 0,105 0-1,-106 1 1,53 17-1,-53 0 17,106 0-32,-70 0 15,52 0-15,-17 0 16,-123 35 15,140-35-31,-88 35 31,53-17-15,-88 17 0,-17-17 15,52-18-15,-123 18-1,194-1 1,-89 19-1,1-36 1,105 0-16,1 0 16,-248 0 15,248 0-31,-107-18 16,54 0-1,-89 1 16,142-1-15,-54-17 0,-105 35-1,88 0 1,-36 0 0,36 17-1,-141 19 16,211-36-31,-123 0 16,141 0 0,-105 0 15,52-36-31,-35 36 16,-71-35-1,-105 0 16,228 35-15,-87 0 0,123 0-1,-141 0 1,141 0 0,-53 0-1,18 17 1,-88-17-1,52 0 1,-17 0 0,0 0-1,-88 36 17,176-19-32,-106 1 15,-17 17 16,34-17-15,-104 35 15,140-36-15,53 1-16,-35-18 16,35 18-1,-159 17 16,106-17-15,18 17 0,-18-17-1,71-1-15,-177 1 32,106-1-17,-17 1 1,70 0-1,-123 35 17,70-36-17,-71 36 17,1 0-1,141-35-31,-1-1 15,-69 19 1,87-19 0,-35 36-1,18 0 1,17 0 0,18-18-16,0 1 15,18 52 1,88 0 15,-36-35-15,89 35-1,-89-70 1,36 17-16,124 53 16,-1 0-1,-35-35 1,35-17-1,18 17 1,177 88 15,87 17-15,-317-140 15,0-18-15,423 0-1,-228 0 1,-72 35 0,-158-17-1,141 0 1,194 35 0,-318-18-1,177 35 1,141 19-1,-230-72 1,-17-17 0,53 0 15,-18 0-15,-105 18-16,122-1 15,-157-17 1,52 0-1,-36-17 1,-52-18 0,0 35-1,17 0 1,54 0 0,70-36 15,-159 19-16,53-19 1,36 19-16,-1-36 16,18 0 15,-88 35-15,0-17-1,-1 17 1,37 1-1,87 17 1,-53 0 0,-35 0-1,36-18 1,70-17 15,-71 17-15,159 18 15,-35 53-15,-106-18-1,106 18 17,-230-35-32,319 17 31,-142-17-16,-36-18 1,-105 0 0,247-18-1,-230 1 1,336-54 15,-212 36-15,-18-1-1,-141 36-15,106 0 16,89-35 15,16 18-15,-16-19 0,34 1-1,18 0 1,177-1-1,-159 19 1,-1-1 0,-16-35-1,-19 36 1,-17-1 0,176-17 15,-158-18-16,-36-18 1,-159 36-16,336-71 31,-353 88-15,0 1 0,-53-1-16,105-17 31,-52 17-16,0-17 1,17 17 0,1-35-1,17 18 1,-35-35 0,-18 34-1,-35 1 1,17-18-1,54-70 17,-71 70-17,-35 0 1,-18 0 0,0 35-16,-36-35 31,19 36-16,-1-19 1,-70 1 0,-53-35-1,-53 34 1,-106-17 0,123 18-1,-17 0 1,89 17-1,16 1-15,-193-54 32,106 53-17,52-17 1,18 17 0,-35 1-1,71-1 1,-124 18-1,88 0 1,-53 0 0,53 18-1,53-1 1,-105-17 15,69 0-31,19 0 16,-1 18-1,-17-18 1,0 18 15,0-1-15,17-17 0,36 0-16,-106 53 31,88-53-16,0 0 1,35 18 0,1-18-1,-1 0 1,-17 0 0,17 0-1,0 0 1</inkml:trace>
  <inkml:trace contextRef="#ctx0" brushRef="#br0" timeOffset="2736.87">13282 9402 0,'18'0'47,"-1"0"-31,1 0 15,0 0-31,17-18 31,18 0-15,-36 18 0,1 0-1,0 0 1,-1 0 15,1 0-15,0 0 15,-1 0 0</inkml:trace>
  <inkml:trace contextRef="#ctx0" brushRef="#br0" timeOffset="4027.88">15487 9384 0,'18'0'47,"-1"0"-32,1 0 1,0 0-1,52 0 17,71 0-1,-123 0 0,-1 0-15,19 0 109,-19 0-110</inkml:trace>
  <inkml:trace contextRef="#ctx0" brushRef="#br0" timeOffset="16121.91">13441 9578 0,'0'18'125,"-18"-1"-93,1 1-1,-1 17 0,18-17 0,-18-1-15,18 1 0,0 17-1,0 1 17,0-19-17,0 1 1,0-1-1,0 1-15,18 0 47,0-18-31,-1 0 0,1 0-1,17 0 16,-17 0-15,-1 0 47,-17-18-48,18 0 1,0 18-16,-18-17 15,17-1 1,-17 1 0,18-1-16,-18 0 31,0 1-15,0-1-16,0 0 31,-18 1-16,1-19 1,-1 36 0,18-17-1,-18 17 1</inkml:trace>
  <inkml:trace contextRef="#ctx0" brushRef="#br0" timeOffset="18072.74">15681 9560 0,'0'18'125,"0"0"-109,0 17-1,0-18 16,0 1-31,0 0 16,0 17 0,0-17 15,0-1 63,0-52 31,0 17-125,0-35 31,0 36-15,0-1-1,0 1 48,18 17-32,-1 0-15,1 0-1,0-18 16,-1 18-31,1 0 32,-1 0-32,1 0 31,0 0 0,-1 0 0,1 0 1,0 18-1,-18-1-15,0 1-1,0-1 1,0 1-1,0 0 1,0-1 0,0 1 15,0 0-15,0-1-1,0 1 16,0 0-15</inkml:trace>
  <inkml:trace contextRef="#ctx0" brushRef="#br0" timeOffset="29500.67">13829 9437 0,'18'0'31,"-1"0"-16,1 0 17,-1 0-32,19 0 31,-1 0 0,18-18 0,-35 18-15,-1 0 0,1 0-1,17 18 1,-17-1 0,17 1 15,-17-18-31,-1 0 31,1-18-31,17 18 31,-35-17-31,18 17 16,0 0 0,-1 0-1,1 0 1,-1 0-1,19 0 1,17 0 15,-36 17-15,19-17 0,-19 0-16,1 0 15,-1 0 1,36-17-1,-35 17 1,0 0 15,35 0 1,-36 0-32,1 0 31,17 0-31,0 0 31,1 0-15,-1-18-1,-17 18 1,-1 0 0,18-17-1,-17 17 1,0 0-1,-1 0 1,19 0 15,-19 0-15,1 0 78,0 0-79,-1 0 1,1 0 78,-18-18-32,18 18-46,-1 0 31,1 0-32,-18-18 1,17 18 0,1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1T21:29:52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17903 14658 0,'18'0'47,"0"0"-32,-1 0 1,371 53 15,-246-53-15,16 17-16,654 54 31,-601-53-15,213 17-1,-1 0 1,-211-35-16,-1 0 16,213 0-1,-72 0 1,89 0-1,-317 0 1,105 18 0,142 17 15,-301-35-31,230 35 31,-194-17-15,176 35-1,-35-35 1,-159-18 0,230 35-1,-124-35 1,35 18 0,0-18-1,177 0 1,-353 0-1,35 0 1,142-18 15,-36-17-31,70-1 16,212-70 15,-352 89-15,105-1-1,53 1 1,142-36 0,-336 35-1,229-35 1,-123 35 0,159-34 15,106 16 0,-106-52 0,-283 70-31,54-17 32,-19 18-17,37-19 1,-90 36-16,72-17 31,-71 17-31,70 0 16,-52 0-1,70 0 1,-35-36 0,-18 19-1,36 17 1,-36-18 15,-71 18-31,19 0 31,-19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1T21:31:01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14587 17127 0,'36'0'94,"-1"0"-78,0-17-16,36-1 15,35 18 1,299 18 31,-211-1-16,-141-17-15,-35 0-16,17 0 15,36 0 1,17 0-1,-18 0 1,1 0 0,70 0 15,-88 0-31,88 0 31,-70 0-31,52-17 31,-70-1-31,35 0 32,89-34-17,-71 52 17,-89 0-17,124-53 16,-105 53-31,52-18 16,-18 0 0,71 18 15,-105 0-31,34 0 16,-35 0-1,1 0-15,123 0 31,-89 0 1,1 0-17,87 0 1,-122 0 0,52-17-1,-35 17 1,17 0 15,-34 0-31,-1 0 0,35 0 16,19 17 15,-36-17-31,17 18 31,1-18-15,-1 18-1,-35-1 1,124 19 0,-88-36 15,-1 0-31,19 17 16,-19-17-1,-35 0 1,124 0 15,-88 0-15,-1 0-1,1 0 1,-18 0 0,141 0-1,-88 0 1,-1-17-1,-16 17 1,-54 0 0,177 0 15,-142 0-15,-17 0-1,18 17-15,-1-17 16,18 0 15,-70 0-31,17 0 16,-17 0-1,0 0 1,-1 0 15,1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1T21:32:17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5733 16933 0,'17'0'63,"19"0"-48,405 89 17,-106-54-17,194 18 1,-370-36 0,-18 1-16,123-18 31,54 18-16,-124-1 1,17 1 0,1 17-1,-141-17 1,123-18 0,-71 17-1,36-17 1,0 0-1,35 0 1,194 0 15,35-17 1,-246 17-32,52-18 31,-106 18-16,-52-17 1,35-19 0,88 1 15,-106 17-31,-18 1 16,19 17-1,52-18 16,-35 18-15,-53 0 0,88 0-1,-106 0 1,35 35-16,19-17 31,-54-18-15,-17 0-1,17 0 1,35 0 0,-52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1T21:34:50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11818 17833 0,'18'0'15,"-1"0"1,1 18 0,17-18-16,212 70 31,194-17 0,18 0 0,-177-18-15,0 1 0,-70-36-1,17 0 1,18 0-1,53-18 1,88-17 0,-194 35-1,0 0 1,18 17 0,17 1-1,71 17 16,-106-35-15,53 35 0,353-17 15,-230-18-15,-282 0-1,265-35 1,0 17 15,-53 18-15,-195 0-16,19 35 15,88 1 1,70-19 0,124-17-1,-142-35 16,-140 17-31,281-52 32,-281 70-17,176-53 1,-195 35 0,54-35-1,-71 53 1,-52 0-1,-19 0 1,1 0 47,35 0-48,-35 0-15,-1 0 16,18 0 15,-17 0-31,0 0 16,52 0-1,1 0-15,-36-17 32</inkml:trace>
  <inkml:trace contextRef="#ctx0" brushRef="#br0" timeOffset="24838.92">14623 12400 0,'17'18'16,"1"-18"-1,0 0 1,-1 0 0,54 0 15,17-18 0,-53 18 0,-17 0-31,17 0 16,0 0 0,1-18-16,17 18 31,17-17-31,-17-1 16,0 18-1,35 0 16,-53 0-31,89-17 32,-106-1-17,-1 18 1,1 0 15</inkml:trace>
  <inkml:trace contextRef="#ctx0" brushRef="#br0" timeOffset="27648.92">16157 12418 0,'18'0'78,"17"0"-78,0 17 15,1-17-15,70 36 63,-71-36-63,106 17 31,-53-17-15,-70 0-1,17 0 17,-17 0-32,-1 0 15,72 0 17,-37 0-1,-34 0-31,17 0 31,-17 0-31,0 0 31,17 0-15,-17-17 0,-1 17-1,-17-18-15,18 18 16,-1 0-1,1 0 17,0 0-1,17-18 0,-17 18-15,-1 0 46,1 0-30</inkml:trace>
  <inkml:trace contextRef="#ctx0" brushRef="#br0" timeOffset="29227.97">17674 12471 0,'35'0'94,"18"17"-94,388 72 47,-388-89-47,124 35 31,-124-18-31,88-17 16,-106 18-1,71-18 17,-71 0-32,36 0 31,-18 0-16,-18 0 1,-18 0 0,36-18 15,-35 18-15,-18-17 46,18 17-46,-18-18-1</inkml:trace>
  <inkml:trace contextRef="#ctx0" brushRef="#br0" timeOffset="35818.72">13635 16157 0,'0'18'93,"17"-1"-93,-17 1 32,18 35-17,-18-35 1,18-1-1,-18 19 17,0-19-17,0 1 1,0 0 0,0-1-1,17 1 16,-17-1-15,0 1 0,0 0-1,0-1 17,0 1-1,0 0-16,0-1 1,0 1-16,0 0 31,0-1-31,0 1 16,0-1 0,0 1-1,0 17 16,-17-17-15,-1 0 109,18-1-62,0 1-63,0 0 46,-18-18 48,18-18-78,-17 0-16,17 1 31,0-1-15,0 0-16,0 1 15,0-1 1,-18 0 0,1 18-1,17-17 63,17 34 0,-17 1-62,18-18 15,-18 35-15,17-17 0,-17 0-1,18-18-15,-18 17 16,0 1 15,18-18 78,-1-18-93,1 1 0,0-19-1,-1 36 1,-17-17 0,18-1-16,0 0 15</inkml:trace>
  <inkml:trace contextRef="#ctx0" brushRef="#br0" timeOffset="39176.05">12806 16598 0,'0'0'0,"17"18"0,-17-1 16,0 1-1,0 0 1,0-1 0,-17 1 15,17-36 1078</inkml:trace>
  <inkml:trace contextRef="#ctx0" brushRef="#br0" timeOffset="41276.43">11836 16633 0,'0'-17'94,"0"-1"-78,0 1-1,17 17 32,1 0-31,0 35 15,-1 0 0,-17 0-15,-17-35 0,-1 18-1,0-18 1,1 0 31,17-18-47,0 1 15,0-1 1</inkml:trace>
  <inkml:trace contextRef="#ctx0" brushRef="#br0" timeOffset="45255.04">14975 12771 0,'-17'17'62,"-1"1"-46,18-1-16,-18 19 0,1-19 15,-1 54 1,1-18 0,-142 264 30,124-246-46,-1 35 16,1-36 0,-18 54-1,-17 35 17,52-89-32,-17 54 15,-1 70 16,1-89-15,17 1 0,1 18-1,-36 140 1,35-211 0,1 71-1,-1-89 1,0 88-1,-17-34 1,17-1 0,-17 0-1,0 18 1,0-18 0,35-35-1,-36 18 1,19-19 15,-1 1-15,0-35 15,-17 0-15,17-1-1,1 19 1,-18-19-1,17 1 1,0-1 0,18 1-1,-35 17 17,17 1-17,18-19-15,-17 1 16,17 17 15,-18-17-31,18-1 31,0 1-15,0 17 15,0-17-15,0 0-1,0-1 1</inkml:trace>
  <inkml:trace contextRef="#ctx0" brushRef="#br0" timeOffset="48365.78">16475 12700 0,'-18'0'47,"0"0"-31,-34 0-16,-319 53 46,-352 141 1,511-88-31,53-18 0,36-35-1,-18 35 16,88-53-31,-53 36 16,71-36 0,-89 89-1,19-19 1,52-16 0,-18-1-1,36 0 1,0-35-1,17 0-15,-53 70 32,1 54-17,52-89 1,-35 0 0,36-35-1,-142 194 1,141-194-1,-35 53 1,36-36 0,-19 19-1,1 34 1,17-35 0,1-53-1,-1 54 1,1 52 15,17-106-31,-18 18 16,0 35 15,1-17-31,-1-18 16,-17 17 15,17-52-16,0-1 1,1 1 0,-36 53 15,18-18-15,17-53-16,0 17 15,18 1-15,-17-1 16,-1 19 15,0-36-31,1 17 16,-1 1-1,18 0 1,-17 17 0,17-17-1,-18-18 1,18 17-1,-18 1 17,18 0-32,0 17 0,-17-35 15,17 17 1,0 19 0,-18-19-1,18 1 1,0 0-1,0-1 1,-18 1 0,1 0 31,17-1-32,0 1 1,-18-1-1,18 1 1,-18-18 0,18 18 15,0-1-31,-17-17 16,17 18-1,-18 0 16,0-18 1,1 0-17,-1-18 17,1-17-32,17 17 15,-36-35 1,19-35-1,-19 0 1,36 70 0,0 1-1,0 34 63,0 1-62,18 17 0,-18-17-1,18-1 1,-1 1-16,1 53 16,17-1-1,0-35 16,-17-35 79,0 0-63,-18-17-32,17 17-15,1-36 16,17 19 0,1-1-1,34-35 1,18 18-1,-52 17 1,-19 18 15</inkml:trace>
  <inkml:trace contextRef="#ctx0" brushRef="#br0" timeOffset="52121.37">18203 12735 0,'0'18'62,"-35"-18"-46,17 18-16,-17 17 15,-88 18 1,-71 53 0,88-36-16,-106 36 15,-264 35 32,317-88-16,18-35 1,-35-18-17,17 0 1,-18 0-1,19 0 1,-19-36 0,72 36-1,-1 0 1,0 0 0,-53-17 15,53-1-16,-35 18 1,71 0-16,-19 0 16,-69 0 15,34 0-15,-17 0-1,-18 0 1,-141 18-1,142-18 1,17 35 0,17-17-1,18-1 1,-35 36 15,71-18-15,-19 18-1,54-35 1,-35 70-16,-54 36 31,36-36-15,0 0 0,35 18-1,18 0 1,-18 17-1,35 1 17,-17-18-32,17-1 15,-35 107 17,18-106-17,17-36 1,1 36-16,-1-53 15,-35 106 17,18-71-17,17-35 1,0 0-16,-17 18 31,18-36-15,-19 35-1,19-34 1,-19-1 0,19-17-1,-1 17 1,0 18 0,-17 0-1,0 17 16,17-17-15,18-18 0,-17 1-1,17-19 1,-18 19 0,0-1-1,1-18 1,17 1-1,0 17 17,0-17-17,0 0-15,0-1 16,-18 19 0,0-1 15,1 0 0,17-17-15,-18-18-16,1 17 15,-1 19 1,0-19 0,-17 1-1,17 0 1,1 17 15,-1-17-15,0-1-1,1 18 1,-1-17 15,1-18 0,17 18-15,-18-18 0,18 17-1,-18 1 95,18-36 30,0 1-124,0-19-16,0 1 16,0 18-1,0-1 1,0-35-1,-17 18-15,-1-18 32,0 35-32,18 36 125,0 35-110,18 0 1,35 52 0,-35-69-1,17-1 1,-18-35 93,19 0-109,-1-35 16,53 17-1,18-35 1,-18 18 0,-17 17-1,-18-17 1,-18 17 0</inkml:trace>
  <inkml:trace contextRef="#ctx0" brushRef="#br0" timeOffset="54747.1">11853 16669 0,'18'17'110,"-18"1"-110,18 0 15,-1-1 1,-17 1-16,0 0 16,18-1-1,-18 19 17,0-1-1,0 0 0,-18-53 188,1 18-219,17-17 15,-18 17 32,36 17 63,-1-17-95,-17 18-15,18 0 16,0-1 0,17 19-1,-18-19 1,-17-34 109,18-1-125,0 0 15,-18 1 1,17-19 0,1 19-1,-18-1-15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1-01T21:36:14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17709 10072 0,'18'0'63,"17"0"-48,124 0 32,-71 0-31,1 17-1,16-17 1,-16 0 0,-19 0-1,36 0 17,-18 0-17,-17 0-15,-54 0 16,54 0 15,-54 0-15,72-17-1,-36-1 1,-36 18 0,36 0-1,-35 0 1,-1 0-1,1 0 1,17 0 0,-17 0-1,0 0 1,-1 0 0,19 0-1,-19 0 1,1 0-1,17 0 32,-17 0-31,17 0 15,-17 0-15,-1 0-1,1 0 17,0 0-17</inkml:trace>
  <inkml:trace contextRef="#ctx0" brushRef="#br0" timeOffset="1928.49">13370 12241 0,'18'0'31,"0"0"1,105 36-1,-35-36-16,18 0 17,-71 0-32,54 0 15,16 0 1,-52 17-16,53 1 16,-18 0-1,1-1 1,-1 18 15,18-35-15,-18 36-1,-18-19 1,18-17 0,54 0-1,-72 0 16,-52 0-15,-1 0 0</inkml:trace>
  <inkml:trace contextRef="#ctx0" brushRef="#br0" timeOffset="3560.69">22049 12294 0,'17'0'31,"1"0"31,35 0-46,194 0 15,-71-35-15,18 17 0,-141 18-16,18-17 15,-18-1-15,52-17 16,-16 35-1,-1-18 1,-35 1 0,-18 17-16,18 0 15,-35-18 1,123 18 31,-71 0-32,-17 0 32,-35 0-47,-1 0 16,1 0 0,0 0-16,-1 0 31</inkml:trace>
  <inkml:trace contextRef="#ctx0" brushRef="#br0" timeOffset="9173.11">24342 14676 0,'17'0'47,"1"0"-16,35 0-31,229-18 32,212-17-1,-229 35 0,-177-18-31,-18 0 31,1 18-31,-18 0 32,-36 0-32,19-17 31,-19 17-16,1 0 1,0-18 0</inkml:trace>
  <inkml:trace contextRef="#ctx0" brushRef="#br0" timeOffset="10214.07">20020 14552 0,'18'0'16,"-1"0"-1,1 0 1,264 71 15,-158-54-15,705 71 31,-670-88-32,-54 0 1,-69 0-1,-19 0 1,1 0 0</inkml:trace>
  <inkml:trace contextRef="#ctx0" brushRef="#br0" timeOffset="12993.14">20602 16669 0,'18'0'16,"0"0"-16,-1 0 16,1 0-1,264-36 48,-70 1-32,-159 35-31,-1 0 0,19 0 16,17 18 15,-17-1-15,-1-17-16,19 0 31,-19 0-31,36 0 31,-18 18-15,-53 0-1,18-18 1,-17 0 0,-19 0-1,1 0 1,0 0-1,17 0 17,-18 0-17,1 0 17,0 0-17</inkml:trace>
  <inkml:trace contextRef="#ctx0" brushRef="#br0" timeOffset="14016.13">18486 16704 0,'17'0'32,"1"0"-17,17 0-15,477 0 63,-354 0-32,-105 0-31,18 0 16,-18 0-1,88 18 1,-53-18 0,0 0-1,-35 0 1,18 17 15,-18-17-15,17 18-16,-35-18 15,-17 0 17,0 0-17</inkml:trace>
  <inkml:trace contextRef="#ctx0" brushRef="#br0" timeOffset="23274.65">10019 18150 0,'-18'0'141,"1"0"-125,-1 0-16,-17 0 15,17 0 1,-123-17 31,0-1-16,88 18-15,-18 0-1,36 0 1,-53 0 15,70 0-15,-35-17-1,36 17 1,-71 0 15,35 0-15,35 0 0,0-18-1,-17 18-15,17 0 0,-123 0 31,71 0-15,-18 0 0,-1 0-1,-34 18 17,70-1-17,-18-17 1,36 35-1,-18 1 17,36-19-17,-19 1 1,19 0-16,-1-1 16,0 1 15,1 0-16,17 17 1,0-18 0,17 19 15,19-19-15,-1 1-1,18 17 1,88 1 15,-35-19-15,0 18-1,-36-17-15,18 17 0,89 1 32,-124-19-17,17 1 1,-17-18-1,18 18 1,17-1 0,-35-17-1,0 18 1,-18-1 0,0-17-1,1 0 1,69-17 15,-34-1-15,-36 1-16,-17-1 15,-18-53 1,17-87 15,-34 34-15,-18 54-1,17 34 1,-17 19 0,35-1-1,-18 0 1,0 18 0</inkml:trace>
  <inkml:trace contextRef="#ctx0" brushRef="#br0" timeOffset="24471.62">13229 16228 0,'0'0'0,"0"-36"31,-35 19 0,-194-54 16,123 71-31,-106-17 15,106 17-15,0 17-1,36 19 1,-1 16 0,18-16-16,36-1 15,-19 36 1,1 17-1,35-18 1,18 36 15,70-53-15,-35-18-16,35-17 0,18-18 16,88 18-1,71-36 1,-160-17-1,-52 35 1</inkml:trace>
  <inkml:trace contextRef="#ctx0" brushRef="#br0" timeOffset="25172.17">14975 16175 0,'-17'0'47,"-1"17"-47,-88 142 46,89 35 1,70-158-15,-1-36-32,1 0 15,141 0 1,106 0-1,-247-18 1,0-17 0,-18 35-16,-35-18 15,36-17 1,-36-1 0,0-16-1</inkml:trace>
  <inkml:trace contextRef="#ctx0" brushRef="#br0" timeOffset="26003.65">19085 16281 0,'0'0'0,"-17"0"16,-1 17-16,-141 72 62,142-54-62,-1 88 47,36-70-31,87 35 0,107 1-1,35-1 1,-106-88-1,-17-18 1,-36-211 15</inkml:trace>
  <inkml:trace contextRef="#ctx0" brushRef="#br0" timeOffset="26989.22">24589 14270 0,'0'-18'16,"-18"36"15,0 17-31,1 18 16,-1 247 31,512-247-1,-353-71-14,18-70-32,-18-53 15,-88-71 1,-53 71 0,0 35-1,-88 18 16,52 88-15,-34-18 0,35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676E-E463-064E-8532-8B9C5A703B1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E41F-B12E-5343-82CE-FDF67CAE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994D-0681-F44C-AC36-BD53CEEF9045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2B5-9F42-8445-BA81-69EE9AC762B5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B572-82BC-804E-A5D7-09639CACB737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430-4053-0044-BD2E-EAC90209B2E4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931749-426A-4D40-AC36-D2D178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6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BA79-14C8-1B4D-859B-AC068ECD2412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A4F22-78DC-D141-9271-D3CF5230A288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58BE-5461-7F4E-B666-89FD7EDAD271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75F-2D84-7D44-9524-C177190266E5}" type="datetime1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769BC9-7B7C-2A4B-91A3-DE250B5C3EED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027E-073F-DB4F-A5D5-FA4FCD2275EF}" type="datetime1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B1DBE-2180-D54B-B484-3E85F4DD5E46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5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3C8-F87C-0149-AE2E-48DBEBBC2CC6}" type="datetime1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0D11B-5DCC-F34E-B1C3-CE964FA50165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03D-8F6E-A74E-89D8-155AA3155A79}" type="datetime1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8B0-26B9-7549-A201-F5D22D0173DF}" type="datetime1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F3D9-32D2-CD44-8C41-E9311696C4FE}" type="datetime1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87A-0E6B-BF48-97F6-870C13E72712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52B-DEB7-964F-BC1E-ED27645D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271" y="3794336"/>
            <a:ext cx="5242259" cy="1922251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Recursion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Recursion (computer science) - Wikipedia">
            <a:extLst>
              <a:ext uri="{FF2B5EF4-FFF2-40B4-BE49-F238E27FC236}">
                <a16:creationId xmlns:a16="http://schemas.microsoft.com/office/drawing/2014/main" id="{201740DD-47D5-F008-5EAC-EB68D5FC5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627"/>
          <a:stretch/>
        </p:blipFill>
        <p:spPr bwMode="auto"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Recursion Explained (with Examples) - DEV Community ‍ ‍ ">
            <a:extLst>
              <a:ext uri="{FF2B5EF4-FFF2-40B4-BE49-F238E27FC236}">
                <a16:creationId xmlns:a16="http://schemas.microsoft.com/office/drawing/2014/main" id="{C2A843BE-C402-4E13-B433-CED7D90DB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" b="2"/>
          <a:stretch/>
        </p:blipFill>
        <p:spPr bwMode="auto"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E3B1-6C6B-B24E-878D-7CDABDB4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106415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69C66209-D6E2-6B48-AEDC-9F2AF62A252E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10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Palindromes: recursively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problem: Write a function to test if a string is a palindrome.</a:t>
            </a:r>
          </a:p>
          <a:p>
            <a:pPr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bool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is_palindrome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(string s)</a:t>
            </a:r>
          </a:p>
          <a:p>
            <a:pPr marL="0" indent="0">
              <a:buNone/>
              <a:defRPr/>
            </a:pPr>
            <a:r>
              <a:rPr lang="en-US" altLang="en-US" b="1" dirty="0"/>
              <a:t>Step 1: Break the input into parts that can themselves be inputs to the problem.</a:t>
            </a: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Focus on a particular input or set of inputs for the problem.</a:t>
            </a:r>
          </a:p>
          <a:p>
            <a:pPr marL="0" indent="0">
              <a:buNone/>
              <a:defRPr/>
            </a:pPr>
            <a:r>
              <a:rPr lang="en-US" altLang="en-US" dirty="0"/>
              <a:t>Think how you can simplify the inputs in such a way that the same function can be applied to the simpler input.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To get simpler inputs, how about :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Remove the first character?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Remove the last character?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Remove a character from the middle?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Cut the string into two halves?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Remove both the first and the last character?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Every palindrome’s first half is the same as its other half.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In this problem, chopping in half seems to be a good way to reduce the problem. But: </a:t>
            </a:r>
          </a:p>
          <a:p>
            <a:pPr algn="ctr">
              <a:buFontTx/>
              <a:buNone/>
            </a:pP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rotor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  (chop)</a:t>
            </a:r>
          </a:p>
          <a:p>
            <a:pPr algn="ctr"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algn="ctr">
              <a:buFontTx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rot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or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Not sure how chopping in half gets us closer to a way to determine a palindromic situation.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One character at a time seems not so good.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How about chopping off BOTH ends at the same time?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					"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rotor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  <a:r>
              <a:rPr lang="en-US" altLang="en-US" sz="2000" dirty="0">
                <a:cs typeface="Arial" panose="020B0604020202020204" pitchFamily="34" charset="0"/>
              </a:rPr>
              <a:t>(chop)        (chop)</a:t>
            </a:r>
          </a:p>
          <a:p>
            <a:pPr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>
              <a:buFontTx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"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      "</a:t>
            </a:r>
            <a:r>
              <a:rPr lang="en-US" altLang="en-US" b="1" dirty="0" err="1">
                <a:latin typeface="Courier New" panose="02070309020205020404" pitchFamily="49" charset="0"/>
                <a:cs typeface="Arial" panose="020B0604020202020204" pitchFamily="34" charset="0"/>
              </a:rPr>
              <a:t>oto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    "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algn="ctr">
              <a:buFontTx/>
              <a:buNone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We can reduce the problem to the “middle” of the string for the recursive call.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E193FF-EEFB-546C-E0B9-92FF9614D1D2}"/>
                  </a:ext>
                </a:extLst>
              </p14:cNvPr>
              <p14:cNvContentPartPr/>
              <p14:nvPr/>
            </p14:nvContentPartPr>
            <p14:xfrm>
              <a:off x="806400" y="2146320"/>
              <a:ext cx="7995240" cy="141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E193FF-EEFB-546C-E0B9-92FF9614D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2136960"/>
                <a:ext cx="801396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4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cs typeface="Arial" panose="020B0604020202020204" pitchFamily="34" charset="0"/>
              </a:rPr>
              <a:t>Step 2: </a:t>
            </a:r>
            <a:r>
              <a:rPr lang="en-US" altLang="en-US" dirty="0">
                <a:cs typeface="Arial" panose="020B0604020202020204" pitchFamily="34" charset="0"/>
              </a:rPr>
              <a:t>Combine solutions with simpler inputs to a solution of the original problem.</a:t>
            </a:r>
          </a:p>
          <a:p>
            <a:pPr>
              <a:buFontTx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					        "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rotor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endParaRPr lang="en-US" altLang="en-US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en-US" altLang="en-US" dirty="0">
                <a:cs typeface="Arial" panose="020B0604020202020204" pitchFamily="34" charset="0"/>
              </a:rPr>
              <a:t>(chop)        (chop)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"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      "</a:t>
            </a:r>
            <a:r>
              <a:rPr lang="en-US" altLang="en-US" b="1" dirty="0" err="1">
                <a:latin typeface="Courier New" panose="02070309020205020404" pitchFamily="49" charset="0"/>
                <a:cs typeface="Arial" panose="020B0604020202020204" pitchFamily="34" charset="0"/>
              </a:rPr>
              <a:t>oto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    "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If the end letters are the same AND </a:t>
            </a:r>
            <a:r>
              <a:rPr lang="en-US" altLang="en-US" b="1" dirty="0" err="1">
                <a:cs typeface="Arial" panose="020B0604020202020204" pitchFamily="34" charset="0"/>
              </a:rPr>
              <a:t>is_palindrome</a:t>
            </a:r>
            <a:r>
              <a:rPr lang="en-US" altLang="en-US" b="1" dirty="0">
                <a:cs typeface="Arial" panose="020B0604020202020204" pitchFamily="34" charset="0"/>
              </a:rPr>
              <a:t>( </a:t>
            </a:r>
            <a:r>
              <a:rPr lang="en-US" altLang="en-US" b="1" i="1" dirty="0">
                <a:ea typeface="Batang" panose="02030600000101010101" pitchFamily="18" charset="-127"/>
                <a:cs typeface="Arial" panose="020B0604020202020204" pitchFamily="34" charset="0"/>
              </a:rPr>
              <a:t>the middle word</a:t>
            </a:r>
            <a:r>
              <a:rPr lang="en-US" altLang="en-US" b="1" dirty="0">
                <a:cs typeface="Arial" panose="020B0604020202020204" pitchFamily="34" charset="0"/>
              </a:rPr>
              <a:t> ) </a:t>
            </a:r>
            <a:r>
              <a:rPr lang="en-US" altLang="en-US" dirty="0">
                <a:cs typeface="Arial" panose="020B0604020202020204" pitchFamily="34" charset="0"/>
              </a:rPr>
              <a:t>then the string is a palindrome!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3F3A8C-BDCF-802D-70AC-1D8136CFE47E}"/>
                  </a:ext>
                </a:extLst>
              </p14:cNvPr>
              <p14:cNvContentPartPr/>
              <p14:nvPr/>
            </p14:nvContentPartPr>
            <p14:xfrm>
              <a:off x="6445080" y="5168880"/>
              <a:ext cx="4699440" cy="273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3F3A8C-BDCF-802D-70AC-1D8136CFE4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5720" y="5159520"/>
                <a:ext cx="4718160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17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 (6)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en-US" b="1" dirty="0"/>
              <a:t>Step 3: Find solutions to the simplest inputs.</a:t>
            </a:r>
          </a:p>
          <a:p>
            <a:pPr>
              <a:defRPr/>
            </a:pPr>
            <a:r>
              <a:rPr lang="en-US" altLang="en-US" dirty="0"/>
              <a:t>A recursive computation keeps simplifying its inputs. </a:t>
            </a:r>
          </a:p>
          <a:p>
            <a:pPr>
              <a:defRPr/>
            </a:pPr>
            <a:r>
              <a:rPr lang="en-US" altLang="en-US" dirty="0"/>
              <a:t>Eventually it arrives at very simple inputs. To make sure that the recursion comes to a stop, deal with the simplest inputs separately. </a:t>
            </a:r>
          </a:p>
          <a:p>
            <a:pPr>
              <a:defRPr/>
            </a:pPr>
            <a:r>
              <a:rPr lang="en-US" altLang="en-US" dirty="0"/>
              <a:t>That leaves us with two possible end situations, both of which are palindromes themselves:</a:t>
            </a:r>
          </a:p>
          <a:p>
            <a:pPr marL="0" indent="0" algn="ctr">
              <a:buNone/>
              <a:defRPr/>
            </a:pPr>
            <a:r>
              <a:rPr lang="en-US" altLang="en-US" dirty="0"/>
              <a:t>   string of length 0, and string of length 1</a:t>
            </a:r>
          </a:p>
          <a:p>
            <a:pPr algn="ctr">
              <a:buNone/>
              <a:defRPr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is_palindrome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s)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// Separate case for shortest strings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if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s.length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&lt;= 1 ){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 true;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630DBF-5EC7-D6CC-0684-7CBB677B7D8B}"/>
                  </a:ext>
                </a:extLst>
              </p14:cNvPr>
              <p14:cNvContentPartPr/>
              <p14:nvPr/>
            </p14:nvContentPartPr>
            <p14:xfrm>
              <a:off x="5251320" y="6089760"/>
              <a:ext cx="2261160" cy="7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630DBF-5EC7-D6CC-0684-7CBB677B7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960" y="6080400"/>
                <a:ext cx="2279880" cy="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71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 (7)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b="1" dirty="0"/>
              <a:t>Step 4: </a:t>
            </a:r>
            <a:r>
              <a:rPr lang="en-US" altLang="en-US" dirty="0"/>
              <a:t>Implement the solution by combining the simple cases and the reduction step.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Arial"/>
              </a:rPr>
              <a:t>. . .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// Get first and last character, converted to lowercase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char first = </a:t>
            </a:r>
            <a:r>
              <a:rPr lang="en-US" altLang="en-US" dirty="0" err="1">
                <a:latin typeface="Courier New" panose="02070309020205020404" pitchFamily="49" charset="0"/>
              </a:rPr>
              <a:t>tolower</a:t>
            </a:r>
            <a:r>
              <a:rPr lang="en-US" altLang="en-US" dirty="0">
                <a:latin typeface="Courier New" panose="02070309020205020404" pitchFamily="49" charset="0"/>
              </a:rPr>
              <a:t>(s[0]);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char last = </a:t>
            </a:r>
            <a:r>
              <a:rPr lang="en-US" altLang="en-US" dirty="0" err="1">
                <a:latin typeface="Courier New" panose="02070309020205020404" pitchFamily="49" charset="0"/>
              </a:rPr>
              <a:t>tolower</a:t>
            </a:r>
            <a:r>
              <a:rPr lang="en-US" altLang="en-US" dirty="0">
                <a:latin typeface="Courier New" panose="02070309020205020404" pitchFamily="49" charset="0"/>
              </a:rPr>
              <a:t>(s[</a:t>
            </a:r>
            <a:r>
              <a:rPr lang="en-US" altLang="en-US" dirty="0" err="1">
                <a:latin typeface="Courier New" panose="02070309020205020404" pitchFamily="49" charset="0"/>
              </a:rPr>
              <a:t>s.length</a:t>
            </a:r>
            <a:r>
              <a:rPr lang="en-US" altLang="en-US" dirty="0">
                <a:latin typeface="Courier New" panose="02070309020205020404" pitchFamily="49" charset="0"/>
              </a:rPr>
              <a:t>() - 1]);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if (first == last)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{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string shorter = </a:t>
            </a:r>
            <a:r>
              <a:rPr lang="en-US" altLang="en-US" dirty="0" err="1">
                <a:latin typeface="Courier New" panose="02070309020205020404" pitchFamily="49" charset="0"/>
              </a:rPr>
              <a:t>s.substr</a:t>
            </a:r>
            <a:r>
              <a:rPr lang="en-US" altLang="en-US" dirty="0">
                <a:latin typeface="Courier New" panose="02070309020205020404" pitchFamily="49" charset="0"/>
              </a:rPr>
              <a:t>(1, </a:t>
            </a:r>
            <a:r>
              <a:rPr lang="en-US" altLang="en-US" dirty="0" err="1">
                <a:latin typeface="Courier New" panose="02070309020205020404" pitchFamily="49" charset="0"/>
              </a:rPr>
              <a:t>s.length</a:t>
            </a:r>
            <a:r>
              <a:rPr lang="en-US" altLang="en-US" dirty="0">
                <a:latin typeface="Courier New" panose="02070309020205020404" pitchFamily="49" charset="0"/>
              </a:rPr>
              <a:t>() - 2);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return </a:t>
            </a:r>
            <a:r>
              <a:rPr lang="en-US" altLang="en-US" dirty="0" err="1">
                <a:latin typeface="Courier New" panose="02070309020205020404" pitchFamily="49" charset="0"/>
              </a:rPr>
              <a:t>is_palindrome</a:t>
            </a:r>
            <a:r>
              <a:rPr lang="en-US" altLang="en-US" dirty="0">
                <a:latin typeface="Courier New" panose="02070309020205020404" pitchFamily="49" charset="0"/>
              </a:rPr>
              <a:t>(shorter);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else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{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return false;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F93D1F-95C6-A03B-083B-3A751FB6893E}"/>
                  </a:ext>
                </a:extLst>
              </p14:cNvPr>
              <p14:cNvContentPartPr/>
              <p14:nvPr/>
            </p14:nvContentPartPr>
            <p14:xfrm>
              <a:off x="2063880" y="6095880"/>
              <a:ext cx="2349720" cy="12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F93D1F-95C6-A03B-083B-3A751FB68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4520" y="6086520"/>
                <a:ext cx="236844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54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Iteration vs. Recursion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/>
              <a:t>So is the iterative solution always faster than the recursive?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/>
              <a:t>Look at the iterative palindrome solution </a:t>
            </a:r>
          </a:p>
          <a:p>
            <a:pPr marL="0" indent="0">
              <a:lnSpc>
                <a:spcPct val="75000"/>
              </a:lnSpc>
              <a:buNone/>
              <a:defRPr/>
            </a:pPr>
            <a:endParaRPr lang="en-US" altLang="en-US" dirty="0">
              <a:latin typeface="Arial"/>
            </a:endParaRPr>
          </a:p>
          <a:p>
            <a:pPr marL="0" indent="0">
              <a:lnSpc>
                <a:spcPct val="75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bool </a:t>
            </a:r>
            <a:r>
              <a:rPr lang="en-US" altLang="en-US" dirty="0" err="1">
                <a:latin typeface="Courier New" panose="02070309020205020404" pitchFamily="49" charset="0"/>
              </a:rPr>
              <a:t>is_palindrome</a:t>
            </a:r>
            <a:r>
              <a:rPr lang="en-US" altLang="en-US" dirty="0">
                <a:latin typeface="Courier New" panose="02070309020205020404" pitchFamily="49" charset="0"/>
              </a:rPr>
              <a:t>(string s)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int start = 0;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int end = </a:t>
            </a:r>
            <a:r>
              <a:rPr lang="en-US" altLang="en-US" dirty="0" err="1">
                <a:latin typeface="Courier New" panose="02070309020205020404" pitchFamily="49" charset="0"/>
              </a:rPr>
              <a:t>s.length</a:t>
            </a:r>
            <a:r>
              <a:rPr lang="en-US" altLang="en-US" dirty="0">
                <a:latin typeface="Courier New" panose="02070309020205020404" pitchFamily="49" charset="0"/>
              </a:rPr>
              <a:t>() - 1;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while (start &lt; end)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{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if (s[start] != s[end]) { return false; }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start++;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end--;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return true;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Iteration vs. Recursion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cs typeface="Arial" panose="020B0604020202020204" pitchFamily="34" charset="0"/>
              </a:rPr>
              <a:t>If a palindrome has n characters,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cs typeface="Arial" panose="020B0604020202020204" pitchFamily="34" charset="0"/>
              </a:rPr>
              <a:t>	the iteration </a:t>
            </a:r>
            <a:r>
              <a:rPr lang="en-US" altLang="en-US" i="1" dirty="0">
                <a:cs typeface="Arial" panose="020B0604020202020204" pitchFamily="34" charset="0"/>
              </a:rPr>
              <a:t>executes</a:t>
            </a:r>
            <a:r>
              <a:rPr lang="en-US" altLang="en-US" dirty="0">
                <a:cs typeface="Arial" panose="020B0604020202020204" pitchFamily="34" charset="0"/>
              </a:rPr>
              <a:t> the loop </a:t>
            </a:r>
            <a:r>
              <a:rPr lang="en-US" altLang="en-US" b="1" dirty="0">
                <a:cs typeface="Arial" panose="020B0604020202020204" pitchFamily="34" charset="0"/>
              </a:rPr>
              <a:t>n/2</a:t>
            </a:r>
            <a:r>
              <a:rPr lang="en-US" altLang="en-US" dirty="0">
                <a:cs typeface="Arial" panose="020B0604020202020204" pitchFamily="34" charset="0"/>
              </a:rPr>
              <a:t> times.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cs typeface="Arial" panose="020B0604020202020204" pitchFamily="34" charset="0"/>
              </a:rPr>
              <a:t>	the recursive solution </a:t>
            </a:r>
            <a:r>
              <a:rPr lang="en-US" altLang="en-US" i="1" dirty="0">
                <a:cs typeface="Arial" panose="020B0604020202020204" pitchFamily="34" charset="0"/>
              </a:rPr>
              <a:t>calls itself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b="1" dirty="0">
                <a:cs typeface="Arial" panose="020B0604020202020204" pitchFamily="34" charset="0"/>
              </a:rPr>
              <a:t>n/2</a:t>
            </a:r>
            <a:r>
              <a:rPr lang="en-US" altLang="en-US" dirty="0">
                <a:cs typeface="Arial" panose="020B0604020202020204" pitchFamily="34" charset="0"/>
              </a:rPr>
              <a:t> times, because two 	characters are removed in each step.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Fibonacci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/>
              <a:t>Recursion can lead to simpler solutions to problems, but recursive algorithms many perform poorly.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/>
              <a:t>The Fibonacci sequence is a sequence of numbers defined by the equations:</a:t>
            </a:r>
          </a:p>
          <a:p>
            <a:pPr algn="ctr">
              <a:lnSpc>
                <a:spcPct val="75000"/>
              </a:lnSpc>
              <a:buNone/>
              <a:defRPr/>
            </a:pPr>
            <a:endParaRPr lang="en-US" altLang="en-US" dirty="0"/>
          </a:p>
          <a:p>
            <a:pPr algn="ctr">
              <a:lnSpc>
                <a:spcPct val="75000"/>
              </a:lnSpc>
              <a:buNone/>
              <a:defRPr/>
            </a:pPr>
            <a:r>
              <a:rPr lang="en-US" altLang="en-US" b="1" i="1" dirty="0"/>
              <a:t>f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 =1</a:t>
            </a:r>
          </a:p>
          <a:p>
            <a:pPr algn="ctr">
              <a:lnSpc>
                <a:spcPct val="75000"/>
              </a:lnSpc>
              <a:buNone/>
              <a:defRPr/>
            </a:pPr>
            <a:r>
              <a:rPr lang="en-US" altLang="en-US" b="1" i="1" dirty="0"/>
              <a:t>f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=1</a:t>
            </a:r>
          </a:p>
          <a:p>
            <a:pPr algn="ctr">
              <a:lnSpc>
                <a:spcPct val="75000"/>
              </a:lnSpc>
              <a:buNone/>
              <a:defRPr/>
            </a:pPr>
            <a:r>
              <a:rPr lang="en-US" altLang="en-US" b="1" i="1" dirty="0" err="1"/>
              <a:t>f</a:t>
            </a:r>
            <a:r>
              <a:rPr lang="en-US" altLang="en-US" b="1" i="1" baseline="-25000" dirty="0" err="1"/>
              <a:t>n</a:t>
            </a:r>
            <a:r>
              <a:rPr lang="en-US" altLang="en-US" b="1" i="1" dirty="0"/>
              <a:t> = f</a:t>
            </a:r>
            <a:r>
              <a:rPr lang="en-US" altLang="en-US" b="1" i="1" baseline="-25000" dirty="0"/>
              <a:t>n-1</a:t>
            </a:r>
            <a:r>
              <a:rPr lang="en-US" altLang="en-US" b="1" i="1" dirty="0"/>
              <a:t> + f</a:t>
            </a:r>
            <a:r>
              <a:rPr lang="en-US" altLang="en-US" b="1" i="1" baseline="-25000" dirty="0"/>
              <a:t>n-2</a:t>
            </a:r>
            <a:r>
              <a:rPr lang="en-US" altLang="en-US" dirty="0"/>
              <a:t>  </a:t>
            </a:r>
          </a:p>
          <a:p>
            <a:pPr algn="ctr">
              <a:lnSpc>
                <a:spcPct val="75000"/>
              </a:lnSpc>
              <a:buNone/>
              <a:defRPr/>
            </a:pPr>
            <a:endParaRPr lang="en-US" altLang="en-US" dirty="0"/>
          </a:p>
          <a:p>
            <a:pPr>
              <a:lnSpc>
                <a:spcPct val="75000"/>
              </a:lnSpc>
              <a:buNone/>
              <a:defRPr/>
            </a:pPr>
            <a:r>
              <a:rPr lang="en-US" altLang="en-US" dirty="0"/>
              <a:t>Each value in the sequence is the sum of the 2 preceding.</a:t>
            </a:r>
          </a:p>
          <a:p>
            <a:pPr>
              <a:lnSpc>
                <a:spcPct val="75000"/>
              </a:lnSpc>
              <a:buNone/>
              <a:defRPr/>
            </a:pPr>
            <a:endParaRPr lang="en-US" altLang="en-US" dirty="0"/>
          </a:p>
          <a:p>
            <a:pPr>
              <a:lnSpc>
                <a:spcPct val="75000"/>
              </a:lnSpc>
              <a:buNone/>
              <a:defRPr/>
            </a:pPr>
            <a:r>
              <a:rPr lang="en-US" altLang="en-US" dirty="0"/>
              <a:t>The first ten terms of the sequence:</a:t>
            </a:r>
          </a:p>
          <a:p>
            <a:pPr algn="ctr">
              <a:lnSpc>
                <a:spcPct val="75000"/>
              </a:lnSpc>
              <a:buNone/>
              <a:defRPr/>
            </a:pPr>
            <a:endParaRPr lang="en-US" altLang="en-US" dirty="0"/>
          </a:p>
          <a:p>
            <a:pPr algn="ctr">
              <a:lnSpc>
                <a:spcPct val="75000"/>
              </a:lnSpc>
              <a:buNone/>
              <a:defRPr/>
            </a:pPr>
            <a:r>
              <a:rPr lang="en-US" altLang="en-US" dirty="0"/>
              <a:t>1, 1, 2, 3, 5, 8, 13, 21, 34, 55,…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4E8EB0-899A-3512-A99C-44690A3230B3}"/>
                  </a:ext>
                </a:extLst>
              </p14:cNvPr>
              <p14:cNvContentPartPr/>
              <p14:nvPr/>
            </p14:nvContentPartPr>
            <p14:xfrm>
              <a:off x="4197240" y="4432320"/>
              <a:ext cx="3626280" cy="212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4E8EB0-899A-3512-A99C-44690A323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7880" y="4422960"/>
                <a:ext cx="3645000" cy="21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77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Recursive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cs typeface="Arial" panose="020B0604020202020204" pitchFamily="34" charset="0"/>
              </a:rPr>
              <a:t>A recursive function is a function that calls itself, reducing the problem a bit on each call:</a:t>
            </a:r>
          </a:p>
          <a:p>
            <a:pPr algn="ctr"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  <a:cs typeface="Arial" panose="020B0604020202020204" pitchFamily="34" charset="0"/>
              </a:rPr>
              <a:t>solveIt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(the-Problem)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   . . .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altLang="en-US" b="1" dirty="0" err="1">
                <a:latin typeface="Courier New" panose="02070309020205020404" pitchFamily="49" charset="0"/>
                <a:cs typeface="Arial" panose="020B0604020202020204" pitchFamily="34" charset="0"/>
              </a:rPr>
              <a:t>solveIt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(the-Problem-a-bit-reduced);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ctr"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Of course, there’s a lot/little more to it than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Fibonacci Call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Fibonacci Call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This can be shown more clearly as a </a:t>
            </a:r>
            <a:r>
              <a:rPr lang="en-US" altLang="en-US" i="1" dirty="0">
                <a:cs typeface="Arial" panose="020B0604020202020204" pitchFamily="34" charset="0"/>
              </a:rPr>
              <a:t>call tree.</a:t>
            </a:r>
            <a:endParaRPr lang="en-US" altLang="en-US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cs typeface="Arial" panose="020B0604020202020204" pitchFamily="34" charset="0"/>
              </a:rPr>
              <a:t>Notice that the same values, for example, </a:t>
            </a:r>
            <a:r>
              <a:rPr lang="en-US" altLang="en-US" b="1" dirty="0">
                <a:cs typeface="Arial" panose="020B0604020202020204" pitchFamily="34" charset="0"/>
              </a:rPr>
              <a:t>fib(2)</a:t>
            </a:r>
            <a:r>
              <a:rPr lang="en-US" altLang="en-US" dirty="0">
                <a:cs typeface="Arial" panose="020B0604020202020204" pitchFamily="34" charset="0"/>
              </a:rPr>
              <a:t>, are computed over and over, </a:t>
            </a:r>
            <a:r>
              <a:rPr lang="en-US" altLang="en-US" b="1" dirty="0">
                <a:cs typeface="Arial" panose="020B0604020202020204" pitchFamily="34" charset="0"/>
              </a:rPr>
              <a:t> and each recursive call generates 2 more calls</a:t>
            </a:r>
            <a:endParaRPr lang="en-US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C3F83A4-D2E2-544C-BD57-66766D99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633" y="3236351"/>
            <a:ext cx="6550733" cy="362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CB3881-9094-82A5-D99E-76681184A76C}"/>
                  </a:ext>
                </a:extLst>
              </p14:cNvPr>
              <p14:cNvContentPartPr/>
              <p14:nvPr/>
            </p14:nvContentPartPr>
            <p14:xfrm>
              <a:off x="2959200" y="3619440"/>
              <a:ext cx="6350400" cy="312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CB3881-9094-82A5-D99E-76681184A7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9840" y="3610080"/>
                <a:ext cx="636912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86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Recursion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1" dirty="0"/>
              <a:t>Recursion</a:t>
            </a:r>
            <a:r>
              <a:rPr lang="en-US" altLang="en-US" dirty="0"/>
              <a:t> is a powerful technique for breaking up complex computational problems into simpler ones,</a:t>
            </a:r>
          </a:p>
          <a:p>
            <a:pPr marL="0" indent="0">
              <a:buNone/>
              <a:defRPr/>
            </a:pPr>
            <a:r>
              <a:rPr lang="en-US" altLang="en-US" dirty="0"/>
              <a:t>   where the “simpler one” </a:t>
            </a:r>
            <a:r>
              <a:rPr lang="en-US" altLang="en-US" b="1" i="1" dirty="0"/>
              <a:t>is</a:t>
            </a:r>
            <a:r>
              <a:rPr lang="en-US" altLang="en-US" dirty="0"/>
              <a:t> the </a:t>
            </a:r>
            <a:r>
              <a:rPr lang="en-US" altLang="en-US" b="1" i="1" dirty="0"/>
              <a:t>solution</a:t>
            </a:r>
            <a:r>
              <a:rPr lang="en-US" altLang="en-US" dirty="0"/>
              <a:t> to the whole problem!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Recursion is often the most natural way of thinking about a problem, and there are some computations that are difficult to perform without recursion.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34D52-3C06-9E4A-A245-208F6256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49" y="4777806"/>
            <a:ext cx="2242695" cy="1943669"/>
          </a:xfrm>
          <a:prstGeom prst="rect">
            <a:avLst/>
          </a:prstGeom>
        </p:spPr>
      </p:pic>
      <p:pic>
        <p:nvPicPr>
          <p:cNvPr id="1026" name="Picture 2" descr="Nesting Dolls">
            <a:extLst>
              <a:ext uri="{FF2B5EF4-FFF2-40B4-BE49-F238E27FC236}">
                <a16:creationId xmlns:a16="http://schemas.microsoft.com/office/drawing/2014/main" id="{95CD2B98-9D0D-4E73-9185-BE634FBE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302" y="4648683"/>
            <a:ext cx="3019572" cy="197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2696DC-CC45-FB8F-391B-665606B322A2}"/>
                  </a:ext>
                </a:extLst>
              </p14:cNvPr>
              <p14:cNvContentPartPr/>
              <p14:nvPr/>
            </p14:nvContentPartPr>
            <p14:xfrm>
              <a:off x="5924520" y="3213000"/>
              <a:ext cx="1041840" cy="23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2696DC-CC45-FB8F-391B-665606B32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5160" y="3203640"/>
                <a:ext cx="106056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0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E2B98-A86D-D128-7DB9-4D011909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D9776E-03C8-05A4-DFF5-BB20A0731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60" y="444047"/>
            <a:ext cx="9624680" cy="59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think recursively? The Three Laws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The two keys requirements for a successful recursive function:</a:t>
            </a:r>
          </a:p>
          <a:p>
            <a:pPr>
              <a:buFontTx/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A recursive algorithm must have a </a:t>
            </a:r>
            <a:r>
              <a:rPr lang="en-US" altLang="en-US" b="1" dirty="0">
                <a:cs typeface="Arial" panose="020B0604020202020204" pitchFamily="34" charset="0"/>
              </a:rPr>
              <a:t>base case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A recursive algorithm must change its state and move toward the base case 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A recursive algorithm must call itself, recursively </a:t>
            </a:r>
          </a:p>
          <a:p>
            <a:pPr>
              <a:buFontTx/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3FA94B-E741-CAD9-38D4-6C9D5DFD114D}"/>
                  </a:ext>
                </a:extLst>
              </p14:cNvPr>
              <p14:cNvContentPartPr/>
              <p14:nvPr/>
            </p14:nvContentPartPr>
            <p14:xfrm>
              <a:off x="5353200" y="3784680"/>
              <a:ext cx="2222640" cy="14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3FA94B-E741-CAD9-38D4-6C9D5DFD11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3840" y="3775320"/>
                <a:ext cx="224136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02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 case vs. recursive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Every recursive call must simplify the task in some way.</a:t>
            </a:r>
            <a:br>
              <a:rPr lang="en-US" altLang="en-US" dirty="0">
                <a:cs typeface="Arial" panose="020B0604020202020204" pitchFamily="34" charset="0"/>
              </a:rPr>
            </a:b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There must be special cases to handle the simplest tasks directly so that the function will stop calling itself.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base case(s ) – simplest task(s) 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recursive case – break problem into smaller version of itself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i="1" dirty="0"/>
              <a:t>Palindrome</a:t>
            </a:r>
            <a:r>
              <a:rPr lang="en-US" altLang="en-US" dirty="0"/>
              <a:t>: a string that is equal to itself when you reverse all characters</a:t>
            </a:r>
          </a:p>
          <a:p>
            <a:pPr>
              <a:buNone/>
              <a:defRPr/>
            </a:pPr>
            <a:endParaRPr lang="en-US" altLang="en-US" dirty="0"/>
          </a:p>
          <a:p>
            <a:pPr>
              <a:buNone/>
              <a:defRPr/>
            </a:pPr>
            <a:r>
              <a:rPr lang="en-US" altLang="en-US" dirty="0"/>
              <a:t>Example: Madam, I’m Adam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D19A3-E457-F84E-9E1A-31417F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57" y="3766888"/>
            <a:ext cx="4850658" cy="2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9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problem: Write a function to test if a string is a palindrome.</a:t>
            </a:r>
          </a:p>
          <a:p>
            <a:pPr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bool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is_palindrome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(string 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E18E-0F0B-8847-9663-488C1EB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Recursively – Palindromes – an aside: iteratively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1BFE-8932-9344-A581-142513BB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problem: Write a function to test if a string is a palindrome.</a:t>
            </a:r>
          </a:p>
          <a:p>
            <a:pPr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bool 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is_palindrome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(string 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DE46-0BEB-8644-977B-D08D639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{F421BBD5-BDF1-7C49-8F90-B226645BFEDD}tf16401378</Template>
  <TotalTime>21840</TotalTime>
  <Words>1149</Words>
  <Application>Microsoft Macintosh PowerPoint</Application>
  <PresentationFormat>Widescreen</PresentationFormat>
  <Paragraphs>168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Recursion</vt:lpstr>
      <vt:lpstr>Recursive Functions</vt:lpstr>
      <vt:lpstr>Recursion</vt:lpstr>
      <vt:lpstr>PowerPoint Presentation</vt:lpstr>
      <vt:lpstr>How to think recursively? The Three Laws</vt:lpstr>
      <vt:lpstr>Base case vs. recursive case</vt:lpstr>
      <vt:lpstr>Thinking Recursively – Palindromes</vt:lpstr>
      <vt:lpstr>Thinking Recursively – Palindromes (1)</vt:lpstr>
      <vt:lpstr>Thinking Recursively – Palindromes – an aside: iteratively</vt:lpstr>
      <vt:lpstr>Thinking Recursively – Palindromes: recursively</vt:lpstr>
      <vt:lpstr>Thinking Recursively – Palindromes (2)</vt:lpstr>
      <vt:lpstr>Thinking Recursively – Palindromes (3)</vt:lpstr>
      <vt:lpstr>Thinking Recursively – Palindromes (4)</vt:lpstr>
      <vt:lpstr>Thinking Recursively – Palindromes (5)</vt:lpstr>
      <vt:lpstr>Thinking Recursively – Palindromes (6)</vt:lpstr>
      <vt:lpstr>Thinking Recursively – Palindromes (7)</vt:lpstr>
      <vt:lpstr>Iteration vs. Recursion</vt:lpstr>
      <vt:lpstr>Iteration vs. Recursion (2)</vt:lpstr>
      <vt:lpstr>The Fibonacci Sequence</vt:lpstr>
      <vt:lpstr>Fibonacci Call Tree</vt:lpstr>
      <vt:lpstr>Fibonacci Call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1300: Starting Computing</dc:title>
  <dc:creator>Supriya Naidu</dc:creator>
  <cp:lastModifiedBy>Supriya Naidu</cp:lastModifiedBy>
  <cp:revision>451</cp:revision>
  <dcterms:created xsi:type="dcterms:W3CDTF">2020-08-23T21:25:05Z</dcterms:created>
  <dcterms:modified xsi:type="dcterms:W3CDTF">2022-11-02T14:23:21Z</dcterms:modified>
</cp:coreProperties>
</file>