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3"/>
  </p:sldMasterIdLst>
  <p:notesMasterIdLst>
    <p:notesMasterId r:id="rId6"/>
  </p:notesMasterIdLst>
  <p:sldIdLst>
    <p:sldId id="315" r:id="rId4"/>
    <p:sldId id="258" r:id="rId5"/>
    <p:sldId id="259" r:id="rId7"/>
    <p:sldId id="317" r:id="rId8"/>
    <p:sldId id="318" r:id="rId9"/>
    <p:sldId id="269" r:id="rId10"/>
    <p:sldId id="261" r:id="rId11"/>
    <p:sldId id="271" r:id="rId12"/>
    <p:sldId id="282" r:id="rId13"/>
    <p:sldId id="283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246"/>
    <a:srgbClr val="BA8F2D"/>
    <a:srgbClr val="DDDFE0"/>
    <a:srgbClr val="D24F59"/>
    <a:srgbClr val="1F719F"/>
    <a:srgbClr val="282627"/>
    <a:srgbClr val="4AABC8"/>
    <a:srgbClr val="FC9000"/>
    <a:srgbClr val="A5305A"/>
    <a:srgbClr val="005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76" autoAdjust="0"/>
  </p:normalViewPr>
  <p:slideViewPr>
    <p:cSldViewPr snapToGrid="0">
      <p:cViewPr varScale="1">
        <p:scale>
          <a:sx n="58" d="100"/>
          <a:sy n="58" d="100"/>
        </p:scale>
        <p:origin x="-84" y="-11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2" d="100"/>
        <a:sy n="1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F310-488D-49C1-BF77-D48522428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4E957-5221-4EB9-8C96-59AB845FBC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19772" y="634381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 userDrawn="1"/>
        </p:nvSpPr>
        <p:spPr>
          <a:xfrm rot="10800000">
            <a:off x="-169817" y="-16331"/>
            <a:ext cx="1199362" cy="1117602"/>
          </a:xfrm>
          <a:prstGeom prst="triangle">
            <a:avLst/>
          </a:prstGeom>
          <a:solidFill>
            <a:srgbClr val="DD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429863" y="174789"/>
            <a:ext cx="711367" cy="662873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63193" y="629718"/>
            <a:ext cx="344197" cy="320733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11588782" y="5952866"/>
            <a:ext cx="1206436" cy="1124195"/>
          </a:xfrm>
          <a:prstGeom prst="triangle">
            <a:avLst/>
          </a:prstGeom>
          <a:solidFill>
            <a:srgbClr val="DD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11350532" y="6337988"/>
            <a:ext cx="575694" cy="536450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11792820" y="6135365"/>
            <a:ext cx="266811" cy="248623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设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r.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0800000">
            <a:off x="9365673" y="0"/>
            <a:ext cx="1079724" cy="1006120"/>
          </a:xfrm>
          <a:prstGeom prst="triangle">
            <a:avLst/>
          </a:prstGeom>
          <a:solidFill>
            <a:srgbClr val="DD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9680476" y="4290466"/>
            <a:ext cx="2755364" cy="2567534"/>
          </a:xfrm>
          <a:prstGeom prst="triangle">
            <a:avLst/>
          </a:prstGeom>
          <a:solidFill>
            <a:srgbClr val="DD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-169817" y="-2"/>
            <a:ext cx="2760617" cy="2572428"/>
          </a:xfrm>
          <a:prstGeom prst="triangle">
            <a:avLst/>
          </a:prstGeom>
          <a:solidFill>
            <a:srgbClr val="DD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-674915" y="-16329"/>
            <a:ext cx="2018940" cy="1881310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0909183" y="4965217"/>
            <a:ext cx="2048774" cy="1909111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1783930" y="-352697"/>
            <a:ext cx="1547123" cy="1441657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753832" y="4397068"/>
            <a:ext cx="748469" cy="697446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0550403" y="6018276"/>
            <a:ext cx="760970" cy="709095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1071898" y="101847"/>
            <a:ext cx="792251" cy="738244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1858695" y="1577568"/>
            <a:ext cx="792251" cy="738244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10193719" y="431758"/>
            <a:ext cx="634768" cy="591496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8954215" y="5760400"/>
            <a:ext cx="1542375" cy="1437232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85065" y="15599"/>
            <a:ext cx="462593" cy="860810"/>
          </a:xfrm>
          <a:prstGeom prst="line">
            <a:avLst/>
          </a:prstGeom>
          <a:ln w="19050">
            <a:solidFill>
              <a:srgbClr val="BA8F2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796482" y="-49558"/>
            <a:ext cx="427655" cy="795795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95898" y="-610951"/>
            <a:ext cx="632219" cy="1176456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210217" y="1441655"/>
            <a:ext cx="646054" cy="1202200"/>
          </a:xfrm>
          <a:prstGeom prst="line">
            <a:avLst/>
          </a:prstGeom>
          <a:ln w="19050">
            <a:solidFill>
              <a:srgbClr val="BA8F2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377029" y="4042998"/>
            <a:ext cx="642900" cy="1196331"/>
          </a:xfrm>
          <a:prstGeom prst="line">
            <a:avLst/>
          </a:prstGeom>
          <a:ln w="19050">
            <a:solidFill>
              <a:srgbClr val="BA8F2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126371" y="2594146"/>
            <a:ext cx="370003" cy="688515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2092408" y="4290466"/>
            <a:ext cx="501126" cy="932513"/>
          </a:xfrm>
          <a:prstGeom prst="line">
            <a:avLst/>
          </a:prstGeom>
          <a:ln w="19050">
            <a:solidFill>
              <a:srgbClr val="BA8F2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580861" y="6307359"/>
            <a:ext cx="501126" cy="932513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433992" y="6190978"/>
            <a:ext cx="501126" cy="932513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50810" y="3649515"/>
            <a:ext cx="388492" cy="722920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-285428" y="1716983"/>
            <a:ext cx="459407" cy="854881"/>
          </a:xfrm>
          <a:prstGeom prst="line">
            <a:avLst/>
          </a:prstGeom>
          <a:ln w="19050">
            <a:solidFill>
              <a:srgbClr val="BA8F2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137485" y="2727431"/>
            <a:ext cx="7916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2A3246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文件同步器</a:t>
            </a:r>
            <a:endParaRPr lang="zh-CN" altLang="en-US" sz="5400" dirty="0" smtClean="0">
              <a:solidFill>
                <a:srgbClr val="2A3246"/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8" grpId="0" animBg="1"/>
      <p:bldP spid="6" grpId="0" animBg="1"/>
      <p:bldP spid="3" grpId="0" animBg="1"/>
      <p:bldP spid="4" grpId="0" animBg="1"/>
      <p:bldP spid="5" grpId="0" animBg="1"/>
      <p:bldP spid="10" grpId="0" animBg="1"/>
      <p:bldP spid="11" grpId="0" animBg="1"/>
      <p:bldP spid="12" grpId="0" animBg="1"/>
      <p:bldP spid="14" grpId="0" animBg="1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 userDrawn="1"/>
        </p:nvSpPr>
        <p:spPr>
          <a:xfrm>
            <a:off x="4318000" y="483870"/>
            <a:ext cx="3816350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rgbClr val="2A3246"/>
                </a:solidFill>
                <a:cs typeface="+mn-ea"/>
                <a:sym typeface="+mn-lt"/>
              </a:rPr>
              <a:t>大文件的上传或下载</a:t>
            </a:r>
            <a:endParaRPr lang="zh-CN" altLang="en-US" sz="2800" dirty="0">
              <a:solidFill>
                <a:srgbClr val="2A3246"/>
              </a:solidFill>
              <a:cs typeface="+mn-ea"/>
              <a:sym typeface="+mn-lt"/>
            </a:endParaRPr>
          </a:p>
        </p:txBody>
      </p:sp>
      <p:pic>
        <p:nvPicPr>
          <p:cNvPr id="2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562100"/>
            <a:ext cx="8077200" cy="3168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45" y="3545840"/>
            <a:ext cx="8241030" cy="3115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>
            <a:off x="-545177" y="616920"/>
            <a:ext cx="1010653" cy="949784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0800000">
            <a:off x="9112592" y="-1"/>
            <a:ext cx="1585887" cy="1477778"/>
          </a:xfrm>
          <a:prstGeom prst="triangle">
            <a:avLst/>
          </a:prstGeom>
          <a:solidFill>
            <a:srgbClr val="DD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8926577" y="3587959"/>
            <a:ext cx="3509263" cy="3270041"/>
          </a:xfrm>
          <a:prstGeom prst="triangle">
            <a:avLst/>
          </a:prstGeom>
          <a:solidFill>
            <a:srgbClr val="DD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10348615" y="4426534"/>
            <a:ext cx="2609342" cy="2431466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等腰三角形 43"/>
          <p:cNvSpPr/>
          <p:nvPr/>
        </p:nvSpPr>
        <p:spPr>
          <a:xfrm>
            <a:off x="9244386" y="4206239"/>
            <a:ext cx="953258" cy="888275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10197644" y="5824260"/>
            <a:ext cx="969180" cy="903112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0800000">
            <a:off x="10044933" y="528943"/>
            <a:ext cx="932340" cy="868783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8227547" y="5367158"/>
            <a:ext cx="1964386" cy="1830475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796482" y="-49558"/>
            <a:ext cx="632219" cy="1176456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807262" y="3429000"/>
            <a:ext cx="921127" cy="1714066"/>
          </a:xfrm>
          <a:prstGeom prst="line">
            <a:avLst/>
          </a:prstGeom>
          <a:ln w="19050">
            <a:solidFill>
              <a:srgbClr val="BA8F2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0750256" y="2315812"/>
            <a:ext cx="501126" cy="932513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1945209" y="4014055"/>
            <a:ext cx="501126" cy="932513"/>
          </a:xfrm>
          <a:prstGeom prst="line">
            <a:avLst/>
          </a:prstGeom>
          <a:ln w="19050">
            <a:solidFill>
              <a:srgbClr val="BA8F2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311054" y="6027799"/>
            <a:ext cx="501126" cy="932513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54222" y="6038837"/>
            <a:ext cx="501126" cy="932513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30696" y="720204"/>
            <a:ext cx="167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9323" y="1050122"/>
            <a:ext cx="125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36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55952" y="2315623"/>
            <a:ext cx="3308851" cy="505838"/>
            <a:chOff x="1359704" y="1966230"/>
            <a:chExt cx="3308851" cy="505838"/>
          </a:xfrm>
        </p:grpSpPr>
        <p:sp>
          <p:nvSpPr>
            <p:cNvPr id="62" name="文本框 61"/>
            <p:cNvSpPr txBox="1"/>
            <p:nvPr/>
          </p:nvSpPr>
          <p:spPr>
            <a:xfrm>
              <a:off x="2097574" y="2098310"/>
              <a:ext cx="244094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 smtClean="0">
                  <a:solidFill>
                    <a:srgbClr val="2A3246"/>
                  </a:solidFill>
                  <a:cs typeface="+mn-ea"/>
                  <a:sym typeface="+mn-lt"/>
                </a:rPr>
                <a:t>程序功能和设计</a:t>
              </a:r>
              <a:endParaRPr lang="zh-CN" altLang="en-US" b="1" spc="300" dirty="0" smtClean="0">
                <a:solidFill>
                  <a:srgbClr val="2A3246"/>
                </a:solidFill>
                <a:cs typeface="+mn-ea"/>
                <a:sym typeface="+mn-lt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775351" y="3495753"/>
            <a:ext cx="3308851" cy="505838"/>
            <a:chOff x="1359704" y="1966230"/>
            <a:chExt cx="3308851" cy="505838"/>
          </a:xfrm>
        </p:grpSpPr>
        <p:sp>
          <p:nvSpPr>
            <p:cNvPr id="127" name="文本框 126"/>
            <p:cNvSpPr txBox="1"/>
            <p:nvPr/>
          </p:nvSpPr>
          <p:spPr>
            <a:xfrm>
              <a:off x="1493647" y="2097998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 smtClean="0">
                  <a:solidFill>
                    <a:srgbClr val="2A3246"/>
                  </a:solidFill>
                  <a:cs typeface="+mn-ea"/>
                  <a:sym typeface="+mn-lt"/>
                </a:rPr>
                <a:t>程序使用</a:t>
              </a:r>
              <a:endParaRPr lang="zh-CN" altLang="en-US" b="1" spc="300" dirty="0" smtClean="0">
                <a:solidFill>
                  <a:srgbClr val="2A3246"/>
                </a:solidFill>
                <a:cs typeface="+mn-ea"/>
                <a:sym typeface="+mn-lt"/>
              </a:endParaRP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3929630" y="1966230"/>
              <a:ext cx="564818" cy="397165"/>
            </a:xfrm>
            <a:prstGeom prst="triangle">
              <a:avLst/>
            </a:prstGeom>
            <a:solidFill>
              <a:srgbClr val="BA8F2D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04897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1" name="等腰三角形 170"/>
          <p:cNvSpPr/>
          <p:nvPr/>
        </p:nvSpPr>
        <p:spPr>
          <a:xfrm>
            <a:off x="10352120" y="932425"/>
            <a:ext cx="550817" cy="554990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2" name="等腰三角形 171"/>
          <p:cNvSpPr/>
          <p:nvPr/>
        </p:nvSpPr>
        <p:spPr>
          <a:xfrm rot="10800000">
            <a:off x="11029026" y="1399251"/>
            <a:ext cx="312742" cy="315111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75" name="直接连接符 174"/>
          <p:cNvCxnSpPr/>
          <p:nvPr/>
        </p:nvCxnSpPr>
        <p:spPr>
          <a:xfrm>
            <a:off x="-10495" y="-480552"/>
            <a:ext cx="501126" cy="932513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7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6" grpId="0"/>
          <p:bldP spid="57" grpId="0"/>
          <p:bldP spid="171" grpId="0" animBg="1"/>
          <p:bldP spid="17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6" grpId="0"/>
          <p:bldP spid="57" grpId="0"/>
          <p:bldP spid="171" grpId="0" animBg="1"/>
          <p:bldP spid="17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810560" y="2929505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2A3246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程序功能和设计</a:t>
            </a:r>
            <a:endParaRPr lang="zh-CN" altLang="en-US" sz="4800" dirty="0" smtClean="0">
              <a:solidFill>
                <a:srgbClr val="2A3246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1775848" y="2449866"/>
            <a:ext cx="2609342" cy="2431466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2091766" y="3712376"/>
            <a:ext cx="1053605" cy="981782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3073" y="1066800"/>
            <a:ext cx="921127" cy="1714066"/>
          </a:xfrm>
          <a:prstGeom prst="line">
            <a:avLst/>
          </a:prstGeom>
          <a:ln w="19050">
            <a:solidFill>
              <a:srgbClr val="BA8F2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294633" y="3761645"/>
            <a:ext cx="501126" cy="932513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34715" y="2898264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600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18312" y="2618826"/>
            <a:ext cx="91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PART</a:t>
            </a:r>
            <a:endParaRPr lang="zh-CN" altLang="en-US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3649416" y="2165938"/>
            <a:ext cx="552596" cy="514927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110009" y="5844670"/>
            <a:ext cx="250563" cy="466257"/>
          </a:xfrm>
          <a:prstGeom prst="line">
            <a:avLst/>
          </a:prstGeom>
          <a:ln w="19050">
            <a:solidFill>
              <a:srgbClr val="BA8F2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0800000">
            <a:off x="3607662" y="4878194"/>
            <a:ext cx="308065" cy="287065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851116" y="4646032"/>
            <a:ext cx="368968" cy="0"/>
          </a:xfrm>
          <a:prstGeom prst="line">
            <a:avLst/>
          </a:prstGeom>
          <a:ln w="38100">
            <a:solidFill>
              <a:srgbClr val="BA8F2D"/>
            </a:solidFill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18" grpId="0" animBg="1"/>
      <p:bldP spid="11" grpId="0"/>
      <p:bldP spid="21" grpId="0"/>
      <p:bldP spid="24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/>
          <p:cNvSpPr txBox="1"/>
          <p:nvPr/>
        </p:nvSpPr>
        <p:spPr>
          <a:xfrm>
            <a:off x="947420" y="2163445"/>
            <a:ext cx="53949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 指定本地某个目录与S3的某个Bucket进行文件同步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 程序启动时把Bucket中的文件同步到本地，需要处理文件冲突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3. 本地添加、修改了文件，需要上传到S3；本地删除了文件，也要删除S3上对应的文件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4. 对于超过20MB的文件，需要使用分块上传/下载，传输中断、程序重启可以继续原来的进度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350791" y="2216164"/>
            <a:ext cx="6702982" cy="6702982"/>
            <a:chOff x="7967767" y="2833140"/>
            <a:chExt cx="6086006" cy="6086006"/>
          </a:xfrm>
        </p:grpSpPr>
        <p:sp>
          <p:nvSpPr>
            <p:cNvPr id="13" name="椭圆 12"/>
            <p:cNvSpPr/>
            <p:nvPr/>
          </p:nvSpPr>
          <p:spPr>
            <a:xfrm>
              <a:off x="7967767" y="2833140"/>
              <a:ext cx="6086006" cy="6086006"/>
            </a:xfrm>
            <a:prstGeom prst="ellipse">
              <a:avLst/>
            </a:prstGeom>
            <a:solidFill>
              <a:srgbClr val="2A3246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9294892" y="4160264"/>
              <a:ext cx="3431758" cy="3431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227007" y="1338562"/>
            <a:ext cx="1097975" cy="1097975"/>
            <a:chOff x="6105994" y="1506016"/>
            <a:chExt cx="6086006" cy="6086006"/>
          </a:xfrm>
        </p:grpSpPr>
        <p:sp>
          <p:nvSpPr>
            <p:cNvPr id="34" name="椭圆 33"/>
            <p:cNvSpPr/>
            <p:nvPr/>
          </p:nvSpPr>
          <p:spPr>
            <a:xfrm>
              <a:off x="6105994" y="1506016"/>
              <a:ext cx="6086006" cy="6086006"/>
            </a:xfrm>
            <a:prstGeom prst="ellipse">
              <a:avLst/>
            </a:prstGeom>
            <a:solidFill>
              <a:srgbClr val="BA8F2D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433118" y="2833140"/>
              <a:ext cx="3431758" cy="3431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4662170" y="483870"/>
            <a:ext cx="286702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2A3246"/>
                </a:solidFill>
                <a:cs typeface="+mn-ea"/>
                <a:sym typeface="+mn-lt"/>
              </a:rPr>
              <a:t>系统总体设计</a:t>
            </a:r>
            <a:endParaRPr lang="zh-CN" altLang="en-US" sz="2800" dirty="0" smtClean="0">
              <a:solidFill>
                <a:srgbClr val="2A3246"/>
              </a:solidFill>
              <a:cs typeface="+mn-ea"/>
              <a:sym typeface="+mn-lt"/>
            </a:endParaRPr>
          </a:p>
        </p:txBody>
      </p:sp>
      <p:pic>
        <p:nvPicPr>
          <p:cNvPr id="-2147482527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0" y="1942465"/>
            <a:ext cx="5181600" cy="375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056094" y="4144647"/>
            <a:ext cx="6252882" cy="1414462"/>
          </a:xfrm>
          <a:prstGeom prst="rect">
            <a:avLst/>
          </a:prstGeom>
          <a:solidFill>
            <a:srgbClr val="2A3246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56094" y="1868066"/>
            <a:ext cx="6252882" cy="1414462"/>
          </a:xfrm>
          <a:prstGeom prst="rect">
            <a:avLst/>
          </a:prstGeom>
          <a:solidFill>
            <a:srgbClr val="BA8F2D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664835" y="2324735"/>
            <a:ext cx="4367530" cy="50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14" tIns="45709" rIns="91414" bIns="457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桶同步到本地模块</a:t>
            </a:r>
            <a:endParaRPr lang="zh-CN" altLang="en-US" sz="2665" b="1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664835" y="4601845"/>
            <a:ext cx="4503420" cy="50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14" tIns="45709" rIns="91414" bIns="457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b="1" kern="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本地同步到桶模块</a:t>
            </a:r>
            <a:endParaRPr lang="zh-CN" altLang="en-US" sz="2665" b="1" kern="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250326" y="2008970"/>
            <a:ext cx="3066932" cy="3059451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dirty="0">
              <a:solidFill>
                <a:srgbClr val="0087CF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62170" y="483870"/>
            <a:ext cx="286702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2A3246"/>
                </a:solidFill>
                <a:cs typeface="+mn-ea"/>
                <a:sym typeface="+mn-lt"/>
              </a:rPr>
              <a:t>系统详细设计</a:t>
            </a:r>
            <a:endParaRPr lang="zh-CN" altLang="en-US" sz="2800" dirty="0" smtClean="0">
              <a:solidFill>
                <a:srgbClr val="2A3246"/>
              </a:solidFill>
              <a:cs typeface="+mn-ea"/>
              <a:sym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49400" y="1805940"/>
            <a:ext cx="24688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/>
              <a:t>输入：控制台输入1</a:t>
            </a:r>
            <a:endParaRPr lang="en-US" sz="2000"/>
          </a:p>
          <a:p>
            <a:pPr algn="l"/>
            <a:r>
              <a:rPr lang="en-US" sz="2000"/>
              <a:t>处理：</a:t>
            </a:r>
            <a:endParaRPr lang="en-US" sz="2000"/>
          </a:p>
          <a:p>
            <a:pPr algn="l"/>
            <a:r>
              <a:rPr lang="en-US" sz="2000"/>
              <a:t>1)下载文件到本地</a:t>
            </a:r>
            <a:endParaRPr lang="en-US" sz="2000"/>
          </a:p>
          <a:p>
            <a:pPr algn="l"/>
            <a:r>
              <a:rPr lang="en-US" sz="2000"/>
              <a:t>2)处理文件冲突</a:t>
            </a:r>
            <a:endParaRPr lang="en-US" sz="2000"/>
          </a:p>
          <a:p>
            <a:pPr algn="l"/>
            <a:r>
              <a:rPr lang="en-US" sz="2000"/>
              <a:t>输出：文件下载情况</a:t>
            </a:r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1428750" y="4144645"/>
            <a:ext cx="24688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/>
              <a:t>输入：控制台输入2</a:t>
            </a:r>
            <a:endParaRPr lang="en-US" sz="2000"/>
          </a:p>
          <a:p>
            <a:pPr algn="l"/>
            <a:r>
              <a:rPr lang="en-US" sz="2000"/>
              <a:t>处理：</a:t>
            </a:r>
            <a:endParaRPr lang="en-US" sz="2000"/>
          </a:p>
          <a:p>
            <a:pPr algn="l"/>
            <a:r>
              <a:rPr lang="en-US" sz="2000"/>
              <a:t>1)上传文件到云端</a:t>
            </a:r>
            <a:endParaRPr lang="en-US" sz="2000"/>
          </a:p>
          <a:p>
            <a:pPr algn="l"/>
            <a:r>
              <a:rPr lang="en-US" sz="2000"/>
              <a:t>2)处理文件冲突</a:t>
            </a:r>
            <a:endParaRPr lang="en-US" sz="2000"/>
          </a:p>
          <a:p>
            <a:pPr algn="l"/>
            <a:r>
              <a:rPr lang="en-US" sz="2000"/>
              <a:t>输出：文件上传情况</a:t>
            </a:r>
            <a:endParaRPr lang="en-US" sz="2000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11" grpId="0" bldLvl="0" animBg="1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798509" y="1824628"/>
            <a:ext cx="479700" cy="4604972"/>
            <a:chOff x="10994103" y="1484783"/>
            <a:chExt cx="502571" cy="4824537"/>
          </a:xfrm>
        </p:grpSpPr>
        <p:sp>
          <p:nvSpPr>
            <p:cNvPr id="37" name="等腰三角形 6"/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-1" fmla="*/ 0 w 1102903"/>
                <a:gd name="connsiteY0-2" fmla="*/ 500190 h 500190"/>
                <a:gd name="connsiteX1-3" fmla="*/ 1102903 w 1102903"/>
                <a:gd name="connsiteY1-4" fmla="*/ 0 h 500190"/>
                <a:gd name="connsiteX2-5" fmla="*/ 693325 w 1102903"/>
                <a:gd name="connsiteY2-6" fmla="*/ 500190 h 500190"/>
                <a:gd name="connsiteX3-7" fmla="*/ 0 w 1102903"/>
                <a:gd name="connsiteY3-8" fmla="*/ 500190 h 500190"/>
                <a:gd name="connsiteX0-9" fmla="*/ 0 w 1102903"/>
                <a:gd name="connsiteY0-10" fmla="*/ 500190 h 502571"/>
                <a:gd name="connsiteX1-11" fmla="*/ 1102903 w 1102903"/>
                <a:gd name="connsiteY1-12" fmla="*/ 0 h 502571"/>
                <a:gd name="connsiteX2-13" fmla="*/ 729047 w 1102903"/>
                <a:gd name="connsiteY2-14" fmla="*/ 502571 h 502571"/>
                <a:gd name="connsiteX3-15" fmla="*/ 0 w 1102903"/>
                <a:gd name="connsiteY3-16" fmla="*/ 500190 h 502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970793" y="1824628"/>
            <a:ext cx="479700" cy="4604972"/>
            <a:chOff x="695325" y="1484783"/>
            <a:chExt cx="502571" cy="482453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0" name="等腰三角形 6"/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-1" fmla="*/ 0 w 1102903"/>
                <a:gd name="connsiteY0-2" fmla="*/ 500190 h 500190"/>
                <a:gd name="connsiteX1-3" fmla="*/ 1102903 w 1102903"/>
                <a:gd name="connsiteY1-4" fmla="*/ 0 h 500190"/>
                <a:gd name="connsiteX2-5" fmla="*/ 693325 w 1102903"/>
                <a:gd name="connsiteY2-6" fmla="*/ 500190 h 500190"/>
                <a:gd name="connsiteX3-7" fmla="*/ 0 w 1102903"/>
                <a:gd name="connsiteY3-8" fmla="*/ 500190 h 500190"/>
                <a:gd name="connsiteX0-9" fmla="*/ 0 w 1102903"/>
                <a:gd name="connsiteY0-10" fmla="*/ 500190 h 502571"/>
                <a:gd name="connsiteX1-11" fmla="*/ 1102903 w 1102903"/>
                <a:gd name="connsiteY1-12" fmla="*/ 0 h 502571"/>
                <a:gd name="connsiteX2-13" fmla="*/ 729047 w 1102903"/>
                <a:gd name="connsiteY2-14" fmla="*/ 502571 h 502571"/>
                <a:gd name="connsiteX3-15" fmla="*/ 0 w 1102903"/>
                <a:gd name="connsiteY3-16" fmla="*/ 500190 h 502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970793" y="1843447"/>
            <a:ext cx="5154902" cy="695624"/>
            <a:chOff x="695325" y="1484784"/>
            <a:chExt cx="5400675" cy="728790"/>
          </a:xfrm>
          <a:solidFill>
            <a:srgbClr val="BA8F2D"/>
          </a:soli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3" name="五边形 42"/>
            <p:cNvSpPr/>
            <p:nvPr/>
          </p:nvSpPr>
          <p:spPr>
            <a:xfrm>
              <a:off x="695325" y="1484784"/>
              <a:ext cx="5400675" cy="728790"/>
            </a:xfrm>
            <a:prstGeom prst="homePlat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TextBox 19"/>
            <p:cNvSpPr txBox="1"/>
            <p:nvPr/>
          </p:nvSpPr>
          <p:spPr>
            <a:xfrm>
              <a:off x="1190290" y="1513391"/>
              <a:ext cx="4110070" cy="6819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分片下载或上传模块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TextBox 106"/>
          <p:cNvSpPr txBox="1"/>
          <p:nvPr/>
        </p:nvSpPr>
        <p:spPr>
          <a:xfrm>
            <a:off x="2064326" y="3284368"/>
            <a:ext cx="3301432" cy="1397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b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</a:b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在桶同步到本地和本地同步到桶过程中，如果文件超过20MB，需要分块下载或上传</a:t>
            </a:r>
            <a:b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</a:b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4662170" y="483870"/>
            <a:ext cx="286702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2A3246"/>
                </a:solidFill>
                <a:cs typeface="+mn-ea"/>
                <a:sym typeface="+mn-lt"/>
              </a:rPr>
              <a:t>系统详细设计</a:t>
            </a:r>
            <a:endParaRPr lang="zh-CN" altLang="en-US" sz="2800" dirty="0">
              <a:solidFill>
                <a:srgbClr val="2A3246"/>
              </a:solidFill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85610" y="3074670"/>
            <a:ext cx="35972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/>
              <a:t>输入：无</a:t>
            </a:r>
            <a:endParaRPr lang="en-US" sz="2400"/>
          </a:p>
          <a:p>
            <a:pPr algn="l"/>
            <a:r>
              <a:rPr lang="en-US" sz="2400"/>
              <a:t>处理：</a:t>
            </a:r>
            <a:endParaRPr lang="en-US" sz="2400"/>
          </a:p>
          <a:p>
            <a:pPr algn="l"/>
            <a:r>
              <a:rPr lang="en-US" sz="2400"/>
              <a:t>1)分块上传文件</a:t>
            </a:r>
            <a:endParaRPr lang="en-US" sz="2400"/>
          </a:p>
          <a:p>
            <a:pPr algn="l"/>
            <a:r>
              <a:rPr lang="en-US" sz="2400"/>
              <a:t>2)分块下载文件</a:t>
            </a:r>
            <a:endParaRPr lang="en-US" sz="2400"/>
          </a:p>
          <a:p>
            <a:pPr algn="l"/>
            <a:r>
              <a:rPr lang="en-US" sz="2400"/>
              <a:t>输出：文件上传情况</a:t>
            </a:r>
            <a:endParaRPr lang="en-US" sz="2400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724960" y="292950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2A3246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程序使用</a:t>
            </a:r>
            <a:endParaRPr lang="zh-CN" altLang="en-US" sz="4800" dirty="0" smtClean="0">
              <a:solidFill>
                <a:srgbClr val="2A3246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1775848" y="2449866"/>
            <a:ext cx="2609342" cy="2431466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091766" y="3712376"/>
            <a:ext cx="1053605" cy="981782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353073" y="1066800"/>
            <a:ext cx="921127" cy="1714066"/>
          </a:xfrm>
          <a:prstGeom prst="line">
            <a:avLst/>
          </a:prstGeom>
          <a:ln w="19050">
            <a:solidFill>
              <a:srgbClr val="BA8F2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294633" y="3761645"/>
            <a:ext cx="501126" cy="932513"/>
          </a:xfrm>
          <a:prstGeom prst="line">
            <a:avLst/>
          </a:prstGeom>
          <a:ln w="19050">
            <a:solidFill>
              <a:srgbClr val="2A324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534714" y="2898264"/>
            <a:ext cx="1085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600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18312" y="2618826"/>
            <a:ext cx="91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PART</a:t>
            </a:r>
            <a:endParaRPr lang="zh-CN" altLang="en-US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3649416" y="2165938"/>
            <a:ext cx="552596" cy="514927"/>
          </a:xfrm>
          <a:prstGeom prst="triangle">
            <a:avLst/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110009" y="5844670"/>
            <a:ext cx="250563" cy="466257"/>
          </a:xfrm>
          <a:prstGeom prst="line">
            <a:avLst/>
          </a:prstGeom>
          <a:ln w="19050">
            <a:solidFill>
              <a:srgbClr val="BA8F2D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/>
          <p:cNvSpPr/>
          <p:nvPr/>
        </p:nvSpPr>
        <p:spPr>
          <a:xfrm rot="10800000">
            <a:off x="3607662" y="4878194"/>
            <a:ext cx="308065" cy="287065"/>
          </a:xfrm>
          <a:prstGeom prst="triangle">
            <a:avLst/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851116" y="4646032"/>
            <a:ext cx="368968" cy="0"/>
          </a:xfrm>
          <a:prstGeom prst="line">
            <a:avLst/>
          </a:prstGeom>
          <a:ln w="38100">
            <a:solidFill>
              <a:srgbClr val="BA8F2D"/>
            </a:solidFill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36" grpId="0"/>
      <p:bldP spid="37" grpId="0"/>
      <p:bldP spid="38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462116" y="1515834"/>
            <a:ext cx="7595235" cy="450850"/>
            <a:chOff x="4072514" y="1939945"/>
            <a:chExt cx="7595235" cy="4508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5" name="Round Same Side Corner Rectangle 48"/>
            <p:cNvSpPr/>
            <p:nvPr/>
          </p:nvSpPr>
          <p:spPr>
            <a:xfrm rot="5400000">
              <a:off x="7667566" y="-1609705"/>
              <a:ext cx="405130" cy="759523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BA8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bg-BG" sz="1600" dirty="0">
                <a:cs typeface="+mn-ea"/>
                <a:sym typeface="+mn-lt"/>
              </a:endParaRPr>
            </a:p>
          </p:txBody>
        </p:sp>
        <p:sp>
          <p:nvSpPr>
            <p:cNvPr id="16" name="Rectangle 49"/>
            <p:cNvSpPr/>
            <p:nvPr/>
          </p:nvSpPr>
          <p:spPr>
            <a:xfrm>
              <a:off x="4655126" y="1939945"/>
              <a:ext cx="6126480" cy="450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系统操作简单，适应能力较强，能在绝大多数计算机上运行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44648" y="3250741"/>
            <a:ext cx="3852622" cy="541020"/>
            <a:chOff x="1361910" y="2154005"/>
            <a:chExt cx="3852622" cy="541020"/>
          </a:xfrm>
        </p:grpSpPr>
        <p:grpSp>
          <p:nvGrpSpPr>
            <p:cNvPr id="19" name="Group 332"/>
            <p:cNvGrpSpPr>
              <a:grpSpLocks noChangeAspect="1"/>
            </p:cNvGrpSpPr>
            <p:nvPr/>
          </p:nvGrpSpPr>
          <p:grpSpPr>
            <a:xfrm>
              <a:off x="1361910" y="2154848"/>
              <a:ext cx="540000" cy="540000"/>
              <a:chOff x="4643438" y="2786064"/>
              <a:chExt cx="288476" cy="288476"/>
            </a:xfrm>
          </p:grpSpPr>
          <p:sp>
            <p:nvSpPr>
              <p:cNvPr id="22" name="Oval 59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rgbClr val="2A3246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en-US" sz="140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179257" y="2154005"/>
              <a:ext cx="3035275" cy="54102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安装JDK 1.8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73223" y="2339160"/>
            <a:ext cx="6503035" cy="541655"/>
            <a:chOff x="1361910" y="2154848"/>
            <a:chExt cx="6503035" cy="541655"/>
          </a:xfrm>
        </p:grpSpPr>
        <p:grpSp>
          <p:nvGrpSpPr>
            <p:cNvPr id="25" name="Group 332"/>
            <p:cNvGrpSpPr>
              <a:grpSpLocks noChangeAspect="1"/>
            </p:cNvGrpSpPr>
            <p:nvPr/>
          </p:nvGrpSpPr>
          <p:grpSpPr>
            <a:xfrm>
              <a:off x="1361910" y="2154848"/>
              <a:ext cx="540000" cy="540000"/>
              <a:chOff x="4643438" y="2786064"/>
              <a:chExt cx="288476" cy="288476"/>
            </a:xfrm>
          </p:grpSpPr>
          <p:sp>
            <p:nvSpPr>
              <p:cNvPr id="28" name="Oval 59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rgbClr val="BA8F2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en-US" sz="140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150580" y="2155483"/>
              <a:ext cx="5714365" cy="54102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标准的互联网浏览器（建议使用Firefox浏览器）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44648" y="5122271"/>
            <a:ext cx="4984115" cy="541478"/>
            <a:chOff x="1361910" y="2153370"/>
            <a:chExt cx="4984115" cy="541478"/>
          </a:xfrm>
        </p:grpSpPr>
        <p:grpSp>
          <p:nvGrpSpPr>
            <p:cNvPr id="31" name="Group 332"/>
            <p:cNvGrpSpPr>
              <a:grpSpLocks noChangeAspect="1"/>
            </p:cNvGrpSpPr>
            <p:nvPr/>
          </p:nvGrpSpPr>
          <p:grpSpPr>
            <a:xfrm>
              <a:off x="1361910" y="2154848"/>
              <a:ext cx="540000" cy="540000"/>
              <a:chOff x="4643438" y="2786064"/>
              <a:chExt cx="288476" cy="288476"/>
            </a:xfrm>
          </p:grpSpPr>
          <p:sp>
            <p:nvSpPr>
              <p:cNvPr id="34" name="Oval 59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rgbClr val="2A3246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en-US" sz="140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79155" y="2153370"/>
              <a:ext cx="4166870" cy="54102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下载开发包：aws-java-sdk.zip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矩形 36"/>
          <p:cNvSpPr/>
          <p:nvPr userDrawn="1"/>
        </p:nvSpPr>
        <p:spPr>
          <a:xfrm>
            <a:off x="4662170" y="483870"/>
            <a:ext cx="286702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rgbClr val="2A3246"/>
                </a:solidFill>
                <a:cs typeface="+mn-ea"/>
                <a:sym typeface="+mn-lt"/>
              </a:rPr>
              <a:t>运行环境</a:t>
            </a:r>
            <a:endParaRPr lang="zh-CN" altLang="en-US" sz="2800" dirty="0">
              <a:solidFill>
                <a:srgbClr val="2A3246"/>
              </a:solidFill>
              <a:cs typeface="+mn-ea"/>
              <a:sym typeface="+mn-lt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3063698" y="4186802"/>
            <a:ext cx="3833572" cy="541020"/>
            <a:chOff x="1361910" y="2154005"/>
            <a:chExt cx="3833572" cy="541020"/>
          </a:xfrm>
        </p:grpSpPr>
        <p:grpSp>
          <p:nvGrpSpPr>
            <p:cNvPr id="3" name="Group 332"/>
            <p:cNvGrpSpPr>
              <a:grpSpLocks noChangeAspect="1"/>
            </p:cNvGrpSpPr>
            <p:nvPr/>
          </p:nvGrpSpPr>
          <p:grpSpPr>
            <a:xfrm>
              <a:off x="1361910" y="2154848"/>
              <a:ext cx="540000" cy="540000"/>
              <a:chOff x="4643438" y="2786064"/>
              <a:chExt cx="288476" cy="288476"/>
            </a:xfrm>
          </p:grpSpPr>
          <p:sp>
            <p:nvSpPr>
              <p:cNvPr id="4" name="Oval 59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rgbClr val="BA8F2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30000"/>
                  </a:lnSpc>
                </a:pPr>
                <a:endParaRPr lang="en-US" sz="1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>
                  <a:lnSpc>
                    <a:spcPct val="130000"/>
                  </a:lnSpc>
                </a:pPr>
                <a:endParaRPr lang="en-US" sz="140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TextBox 26"/>
            <p:cNvSpPr txBox="1"/>
            <p:nvPr/>
          </p:nvSpPr>
          <p:spPr>
            <a:xfrm>
              <a:off x="2160207" y="2154005"/>
              <a:ext cx="3035275" cy="54102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安装Eclipse IDE for Java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23"/>
          <p:cNvGrpSpPr/>
          <p:nvPr/>
        </p:nvGrpSpPr>
        <p:grpSpPr>
          <a:xfrm>
            <a:off x="3054173" y="6054972"/>
            <a:ext cx="3843097" cy="541020"/>
            <a:chOff x="1361910" y="2154005"/>
            <a:chExt cx="3843097" cy="541020"/>
          </a:xfrm>
        </p:grpSpPr>
        <p:grpSp>
          <p:nvGrpSpPr>
            <p:cNvPr id="40" name="Group 332"/>
            <p:cNvGrpSpPr>
              <a:grpSpLocks noChangeAspect="1"/>
            </p:cNvGrpSpPr>
            <p:nvPr/>
          </p:nvGrpSpPr>
          <p:grpSpPr>
            <a:xfrm>
              <a:off x="1361910" y="2154848"/>
              <a:ext cx="540000" cy="540000"/>
              <a:chOff x="4643438" y="2786064"/>
              <a:chExt cx="288476" cy="288476"/>
            </a:xfrm>
          </p:grpSpPr>
          <p:sp>
            <p:nvSpPr>
              <p:cNvPr id="41" name="Oval 59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rgbClr val="BA8F2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30000"/>
                  </a:lnSpc>
                </a:pPr>
                <a:endParaRPr lang="en-US" sz="1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>
                  <a:lnSpc>
                    <a:spcPct val="130000"/>
                  </a:lnSpc>
                </a:pPr>
                <a:endParaRPr lang="en-US" sz="140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TextBox 26"/>
            <p:cNvSpPr txBox="1"/>
            <p:nvPr/>
          </p:nvSpPr>
          <p:spPr>
            <a:xfrm>
              <a:off x="2169732" y="2154005"/>
              <a:ext cx="3035275" cy="54102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安装S3 Browser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8"/>
          <p:cNvSpPr/>
          <p:nvPr/>
        </p:nvSpPr>
        <p:spPr>
          <a:xfrm rot="13500000">
            <a:off x="5989656" y="2504085"/>
            <a:ext cx="164306" cy="164306"/>
          </a:xfrm>
          <a:prstGeom prst="teardrop">
            <a:avLst/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8" name="Rounded Rectangle 9"/>
          <p:cNvSpPr/>
          <p:nvPr/>
        </p:nvSpPr>
        <p:spPr>
          <a:xfrm>
            <a:off x="1233055" y="2294305"/>
            <a:ext cx="3991600" cy="583867"/>
          </a:xfrm>
          <a:prstGeom prst="roundRect">
            <a:avLst>
              <a:gd name="adj" fmla="val 50000"/>
            </a:avLst>
          </a:prstGeom>
          <a:solidFill>
            <a:srgbClr val="2A3246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dirty="0">
              <a:cs typeface="+mn-ea"/>
              <a:sym typeface="+mn-lt"/>
            </a:endParaRPr>
          </a:p>
        </p:txBody>
      </p:sp>
      <p:cxnSp>
        <p:nvCxnSpPr>
          <p:cNvPr id="9" name="Straight Connector 15"/>
          <p:cNvCxnSpPr/>
          <p:nvPr/>
        </p:nvCxnSpPr>
        <p:spPr>
          <a:xfrm>
            <a:off x="5251203" y="2586237"/>
            <a:ext cx="730972" cy="0"/>
          </a:xfrm>
          <a:prstGeom prst="line">
            <a:avLst/>
          </a:prstGeom>
          <a:ln w="444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82844" y="2355405"/>
            <a:ext cx="248569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第一步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8"/>
          <p:cNvSpPr/>
          <p:nvPr/>
        </p:nvSpPr>
        <p:spPr>
          <a:xfrm>
            <a:off x="479377" y="2373860"/>
            <a:ext cx="4294459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初始化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ardrop 30"/>
          <p:cNvSpPr/>
          <p:nvPr/>
        </p:nvSpPr>
        <p:spPr>
          <a:xfrm rot="2700000">
            <a:off x="5989655" y="3915624"/>
            <a:ext cx="164306" cy="164306"/>
          </a:xfrm>
          <a:prstGeom prst="teardrop">
            <a:avLst/>
          </a:prstGeom>
          <a:solidFill>
            <a:srgbClr val="BA8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14" name="Rounded Rectangle 31"/>
          <p:cNvSpPr/>
          <p:nvPr/>
        </p:nvSpPr>
        <p:spPr>
          <a:xfrm>
            <a:off x="6892419" y="3705844"/>
            <a:ext cx="4080381" cy="583867"/>
          </a:xfrm>
          <a:prstGeom prst="roundRect">
            <a:avLst>
              <a:gd name="adj" fmla="val 50000"/>
            </a:avLst>
          </a:prstGeom>
          <a:solidFill>
            <a:srgbClr val="BA8F2D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dirty="0">
              <a:cs typeface="+mn-ea"/>
              <a:sym typeface="+mn-lt"/>
            </a:endParaRPr>
          </a:p>
        </p:txBody>
      </p:sp>
      <p:cxnSp>
        <p:nvCxnSpPr>
          <p:cNvPr id="15" name="Straight Connector 32"/>
          <p:cNvCxnSpPr/>
          <p:nvPr/>
        </p:nvCxnSpPr>
        <p:spPr>
          <a:xfrm>
            <a:off x="6187990" y="3997777"/>
            <a:ext cx="730972" cy="0"/>
          </a:xfrm>
          <a:prstGeom prst="line">
            <a:avLst/>
          </a:prstGeom>
          <a:ln w="444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6479" y="3765092"/>
            <a:ext cx="248569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第二步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/>
          <p:cNvSpPr/>
          <p:nvPr/>
        </p:nvSpPr>
        <p:spPr>
          <a:xfrm>
            <a:off x="8305801" y="3785361"/>
            <a:ext cx="64008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输入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ardrop 37"/>
          <p:cNvSpPr/>
          <p:nvPr/>
        </p:nvSpPr>
        <p:spPr>
          <a:xfrm rot="13500000">
            <a:off x="5989656" y="5227860"/>
            <a:ext cx="164306" cy="164306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19" name="Rounded Rectangle 38"/>
          <p:cNvSpPr/>
          <p:nvPr/>
        </p:nvSpPr>
        <p:spPr>
          <a:xfrm>
            <a:off x="1233055" y="5018080"/>
            <a:ext cx="3991600" cy="5838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dirty="0">
              <a:cs typeface="+mn-ea"/>
              <a:sym typeface="+mn-lt"/>
            </a:endParaRPr>
          </a:p>
        </p:txBody>
      </p:sp>
      <p:cxnSp>
        <p:nvCxnSpPr>
          <p:cNvPr id="20" name="Straight Connector 39"/>
          <p:cNvCxnSpPr/>
          <p:nvPr/>
        </p:nvCxnSpPr>
        <p:spPr>
          <a:xfrm>
            <a:off x="5251203" y="5310012"/>
            <a:ext cx="730972" cy="0"/>
          </a:xfrm>
          <a:prstGeom prst="line">
            <a:avLst/>
          </a:prstGeom>
          <a:ln w="444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2844" y="5079180"/>
            <a:ext cx="248569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第三步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Rectangle 41"/>
          <p:cNvSpPr/>
          <p:nvPr/>
        </p:nvSpPr>
        <p:spPr>
          <a:xfrm>
            <a:off x="479377" y="5097635"/>
            <a:ext cx="4294459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运行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662170" y="483870"/>
            <a:ext cx="286702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rgbClr val="2A3246"/>
                </a:solidFill>
                <a:cs typeface="+mn-ea"/>
                <a:sym typeface="+mn-lt"/>
              </a:rPr>
              <a:t>程序使用</a:t>
            </a:r>
            <a:endParaRPr lang="zh-CN" altLang="en-US" sz="2800" dirty="0">
              <a:solidFill>
                <a:srgbClr val="2A3246"/>
              </a:solidFill>
              <a:cs typeface="+mn-ea"/>
              <a:sym typeface="+mn-lt"/>
            </a:endParaRPr>
          </a:p>
        </p:txBody>
      </p:sp>
      <p:pic>
        <p:nvPicPr>
          <p:cNvPr id="-2147482559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8055" y="1478915"/>
            <a:ext cx="4528820" cy="1839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58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3244215"/>
            <a:ext cx="6835140" cy="1494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57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373630"/>
            <a:ext cx="8095615" cy="2995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5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385" y="3244215"/>
            <a:ext cx="8436610" cy="314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-214748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-214748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2000"/>
                                        <p:tgtEl>
                                          <p:spTgt spid="-214748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2000"/>
                                        <p:tgtEl>
                                          <p:spTgt spid="-214748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 animBg="1"/>
      <p:bldP spid="14" grpId="0" animBg="1"/>
      <p:bldP spid="16" grpId="0"/>
      <p:bldP spid="17" grpId="0"/>
      <p:bldP spid="18" grpId="0" animBg="1"/>
      <p:bldP spid="19" grpId="0" animBg="1"/>
      <p:bldP spid="21" grpId="0"/>
      <p:bldP spid="22" grpId="0"/>
    </p:bldLst>
  </p:timing>
</p:sld>
</file>

<file path=ppt/tags/tag1.xml><?xml version="1.0" encoding="utf-8"?>
<p:tagLst xmlns:p="http://schemas.openxmlformats.org/presentationml/2006/main">
  <p:tag name="ISPRING_ULTRA_SCORM_COURSE_ID" val="A180DDAE-8180-43EE-A166-F6A17B7CDD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跨越年终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qv1hup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Presentation</Application>
  <PresentationFormat>自定义</PresentationFormat>
  <Paragraphs>93</Paragraphs>
  <Slides>10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方正正黑简体</vt:lpstr>
      <vt:lpstr>黑体</vt:lpstr>
      <vt:lpstr>Calibri</vt:lpstr>
      <vt:lpstr>Impact</vt:lpstr>
      <vt:lpstr>微软雅黑</vt:lpstr>
      <vt:lpstr>Gill Sans</vt:lpstr>
      <vt:lpstr>Arial Unicode MS</vt:lpstr>
      <vt:lpstr>微软雅黑 Light</vt:lpstr>
      <vt:lpstr>Arial</vt:lpstr>
      <vt:lpstr>Gill Sans MT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蓝黄三角形</dc:title>
  <dc:creator>第一PPT</dc:creator>
  <cp:keywords>www.1ppt.com</cp:keywords>
  <dc:description>www.1ppt.com</dc:description>
  <cp:lastModifiedBy>Little angel</cp:lastModifiedBy>
  <cp:revision>3</cp:revision>
  <dcterms:created xsi:type="dcterms:W3CDTF">2019-11-13T05:23:00Z</dcterms:created>
  <dcterms:modified xsi:type="dcterms:W3CDTF">2021-06-06T11:03:38Z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