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80" r:id="rId3"/>
    <p:sldId id="269" r:id="rId4"/>
    <p:sldId id="281" r:id="rId5"/>
    <p:sldId id="277" r:id="rId6"/>
    <p:sldId id="272" r:id="rId7"/>
    <p:sldId id="267" r:id="rId8"/>
    <p:sldId id="278" r:id="rId9"/>
    <p:sldId id="271" r:id="rId10"/>
    <p:sldId id="279" r:id="rId11"/>
    <p:sldId id="263" r:id="rId12"/>
    <p:sldId id="275" r:id="rId13"/>
    <p:sldId id="261" r:id="rId14"/>
    <p:sldId id="270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C0DF"/>
    <a:srgbClr val="D8A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74" autoAdjust="0"/>
  </p:normalViewPr>
  <p:slideViewPr>
    <p:cSldViewPr>
      <p:cViewPr>
        <p:scale>
          <a:sx n="75" d="100"/>
          <a:sy n="75" d="100"/>
        </p:scale>
        <p:origin x="90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Relationship Id="rId4" Type="http://schemas.openxmlformats.org/officeDocument/2006/relationships/image" Target="../media/image22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Relationship Id="rId4" Type="http://schemas.openxmlformats.org/officeDocument/2006/relationships/image" Target="../media/image2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C7041-B33A-4911-A548-3CFBA7587885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836538F-6375-413A-A1BA-1FD53BB026A6}">
      <dgm:prSet phldrT="[Текст]"/>
      <dgm:spPr/>
      <dgm:t>
        <a:bodyPr/>
        <a:lstStyle/>
        <a:p>
          <a:r>
            <a:rPr lang="ru-RU" b="1" dirty="0" smtClean="0">
              <a:latin typeface="Times New Roman" pitchFamily="18" charset="0"/>
              <a:cs typeface="Times New Roman" pitchFamily="18" charset="0"/>
            </a:rPr>
            <a:t>Исходная задача состояла в том, чтобы автоматизировать измерения качества жизни населения на основе статистических данных и повысить точность данной оценки. </a:t>
          </a:r>
          <a:br>
            <a:rPr lang="ru-RU" b="1" dirty="0" smtClean="0">
              <a:latin typeface="Times New Roman" pitchFamily="18" charset="0"/>
              <a:cs typeface="Times New Roman" pitchFamily="18" charset="0"/>
            </a:rPr>
          </a:br>
          <a:r>
            <a:rPr lang="ru-RU" b="1" dirty="0" smtClean="0">
              <a:latin typeface="Times New Roman" pitchFamily="18" charset="0"/>
              <a:cs typeface="Times New Roman" pitchFamily="18" charset="0"/>
            </a:rPr>
            <a:t>Исходные данные имели статистические социально-экономические показатели регионов за 2019 года, такие как:</a:t>
          </a:r>
          <a:endParaRPr lang="ru-RU" b="1" dirty="0"/>
        </a:p>
      </dgm:t>
    </dgm:pt>
    <dgm:pt modelId="{307B30AE-41E9-4B43-BB7F-D46A5928DC14}" type="parTrans" cxnId="{864DF948-FFE8-4750-9F4F-6936C1EF5030}">
      <dgm:prSet/>
      <dgm:spPr/>
      <dgm:t>
        <a:bodyPr/>
        <a:lstStyle/>
        <a:p>
          <a:endParaRPr lang="ru-RU" b="1"/>
        </a:p>
      </dgm:t>
    </dgm:pt>
    <dgm:pt modelId="{34B66487-1061-43B6-AD19-9D1416E02A8A}" type="sibTrans" cxnId="{864DF948-FFE8-4750-9F4F-6936C1EF5030}">
      <dgm:prSet/>
      <dgm:spPr/>
      <dgm:t>
        <a:bodyPr/>
        <a:lstStyle/>
        <a:p>
          <a:endParaRPr lang="ru-RU" b="1"/>
        </a:p>
      </dgm:t>
    </dgm:pt>
    <dgm:pt modelId="{B8A66FC0-28A8-4764-9656-2604B73D813D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численность среднего класса</a:t>
          </a:r>
          <a:endParaRPr lang="ru-RU" b="1" dirty="0"/>
        </a:p>
      </dgm:t>
    </dgm:pt>
    <dgm:pt modelId="{08A4D0FB-B141-43D9-89CE-B2F80CDDA5D8}" type="parTrans" cxnId="{47C8FC12-84DB-42DC-A73D-BF6BBEB65F0F}">
      <dgm:prSet/>
      <dgm:spPr/>
      <dgm:t>
        <a:bodyPr/>
        <a:lstStyle/>
        <a:p>
          <a:endParaRPr lang="ru-RU" b="1"/>
        </a:p>
      </dgm:t>
    </dgm:pt>
    <dgm:pt modelId="{7021F5E1-02FC-4A14-8051-C534079FBF17}" type="sibTrans" cxnId="{47C8FC12-84DB-42DC-A73D-BF6BBEB65F0F}">
      <dgm:prSet/>
      <dgm:spPr/>
      <dgm:t>
        <a:bodyPr/>
        <a:lstStyle/>
        <a:p>
          <a:endParaRPr lang="ru-RU" b="1"/>
        </a:p>
      </dgm:t>
    </dgm:pt>
    <dgm:pt modelId="{2C45F4CF-5C85-491A-B9EC-717738C859F5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индекс рынка труда в регионах РФ</a:t>
          </a:r>
          <a:endParaRPr lang="ru-RU" b="1" dirty="0"/>
        </a:p>
      </dgm:t>
    </dgm:pt>
    <dgm:pt modelId="{21D6EEFC-22B4-4795-AB34-553D0B4077B7}" type="parTrans" cxnId="{9EE801A2-99A7-4EB1-AB8D-D41EFB37D8F1}">
      <dgm:prSet/>
      <dgm:spPr/>
      <dgm:t>
        <a:bodyPr/>
        <a:lstStyle/>
        <a:p>
          <a:endParaRPr lang="ru-RU" b="1"/>
        </a:p>
      </dgm:t>
    </dgm:pt>
    <dgm:pt modelId="{38F3BB69-1BBD-4271-A720-4E8A7C61F8A9}" type="sibTrans" cxnId="{9EE801A2-99A7-4EB1-AB8D-D41EFB37D8F1}">
      <dgm:prSet/>
      <dgm:spPr/>
      <dgm:t>
        <a:bodyPr/>
        <a:lstStyle/>
        <a:p>
          <a:endParaRPr lang="ru-RU" b="1"/>
        </a:p>
      </dgm:t>
    </dgm:pt>
    <dgm:pt modelId="{16A3E3D3-D804-482D-AF27-EB36E04538E9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уровень безработицы</a:t>
          </a:r>
          <a:endParaRPr lang="ru-RU" b="1" dirty="0"/>
        </a:p>
      </dgm:t>
    </dgm:pt>
    <dgm:pt modelId="{2B0CD4D3-21CA-44B6-9EE8-751F46EC2890}" type="parTrans" cxnId="{F9B78E5E-CCB0-43A8-AB30-C8E8FF1AD616}">
      <dgm:prSet/>
      <dgm:spPr/>
      <dgm:t>
        <a:bodyPr/>
        <a:lstStyle/>
        <a:p>
          <a:endParaRPr lang="ru-RU" b="1"/>
        </a:p>
      </dgm:t>
    </dgm:pt>
    <dgm:pt modelId="{B79A3B0C-F7C9-401B-A7C4-B0240EA7FBC3}" type="sibTrans" cxnId="{F9B78E5E-CCB0-43A8-AB30-C8E8FF1AD616}">
      <dgm:prSet/>
      <dgm:spPr/>
      <dgm:t>
        <a:bodyPr/>
        <a:lstStyle/>
        <a:p>
          <a:endParaRPr lang="ru-RU" b="1"/>
        </a:p>
      </dgm:t>
    </dgm:pt>
    <dgm:pt modelId="{0283E1CE-295E-4B55-9D41-3F35F4D2B3C1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статистическая информация о социально-экономическом развитии арктической зоны Российской Федерации и сельской местности</a:t>
          </a:r>
          <a:endParaRPr lang="ru-RU" b="1" dirty="0"/>
        </a:p>
      </dgm:t>
    </dgm:pt>
    <dgm:pt modelId="{80FD067C-9C1D-44F1-AE2A-860A4086894C}" type="parTrans" cxnId="{CA787DCE-532A-4082-94FD-7E49F0FD8A0F}">
      <dgm:prSet/>
      <dgm:spPr/>
      <dgm:t>
        <a:bodyPr/>
        <a:lstStyle/>
        <a:p>
          <a:endParaRPr lang="ru-RU" b="1"/>
        </a:p>
      </dgm:t>
    </dgm:pt>
    <dgm:pt modelId="{C787F30C-C5AA-49FA-97AA-6B161A9BA6F5}" type="sibTrans" cxnId="{CA787DCE-532A-4082-94FD-7E49F0FD8A0F}">
      <dgm:prSet/>
      <dgm:spPr/>
      <dgm:t>
        <a:bodyPr/>
        <a:lstStyle/>
        <a:p>
          <a:endParaRPr lang="ru-RU" b="1"/>
        </a:p>
      </dgm:t>
    </dgm:pt>
    <dgm:pt modelId="{6554F02C-EA3A-49E0-B423-1F7C74C4C866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показатели для оценки эффективности деятельности органов исполнительной власти субъектов РФ</a:t>
          </a:r>
          <a:endParaRPr lang="ru-RU" b="1" dirty="0"/>
        </a:p>
      </dgm:t>
    </dgm:pt>
    <dgm:pt modelId="{3A2834A1-2451-460C-82EC-5473F2DB7396}" type="parTrans" cxnId="{4F945699-102B-44A5-A8AC-99DC5A2353C0}">
      <dgm:prSet/>
      <dgm:spPr/>
      <dgm:t>
        <a:bodyPr/>
        <a:lstStyle/>
        <a:p>
          <a:endParaRPr lang="ru-RU" b="1"/>
        </a:p>
      </dgm:t>
    </dgm:pt>
    <dgm:pt modelId="{5A43F6C1-4D06-49DD-8D5F-8B283A406FAC}" type="sibTrans" cxnId="{4F945699-102B-44A5-A8AC-99DC5A2353C0}">
      <dgm:prSet/>
      <dgm:spPr/>
      <dgm:t>
        <a:bodyPr/>
        <a:lstStyle/>
        <a:p>
          <a:endParaRPr lang="ru-RU" b="1"/>
        </a:p>
      </dgm:t>
    </dgm:pt>
    <dgm:pt modelId="{B5B64B1C-8F97-4CD1-853A-F5AF98AF5204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экономические и социальные показатели районов Крайнего Севера и приравненных к ним местностей</a:t>
          </a:r>
          <a:endParaRPr lang="ru-RU" b="1" dirty="0"/>
        </a:p>
      </dgm:t>
    </dgm:pt>
    <dgm:pt modelId="{85D2CF8A-3E6E-4E64-BE13-413389B81E42}" type="parTrans" cxnId="{BA34A061-7BEF-47D4-B408-EDB35E0AC196}">
      <dgm:prSet/>
      <dgm:spPr/>
      <dgm:t>
        <a:bodyPr/>
        <a:lstStyle/>
        <a:p>
          <a:endParaRPr lang="ru-RU" b="1"/>
        </a:p>
      </dgm:t>
    </dgm:pt>
    <dgm:pt modelId="{C1D24E2C-B23B-45CE-A49B-08780CBA4700}" type="sibTrans" cxnId="{BA34A061-7BEF-47D4-B408-EDB35E0AC196}">
      <dgm:prSet/>
      <dgm:spPr/>
      <dgm:t>
        <a:bodyPr/>
        <a:lstStyle/>
        <a:p>
          <a:endParaRPr lang="ru-RU" b="1"/>
        </a:p>
      </dgm:t>
    </dgm:pt>
    <dgm:pt modelId="{BFF6B9F8-B0F9-431C-B8AA-B4F4C857F239}" type="pres">
      <dgm:prSet presAssocID="{837C7041-B33A-4911-A548-3CFBA7587885}" presName="composite" presStyleCnt="0">
        <dgm:presLayoutVars>
          <dgm:chMax val="1"/>
          <dgm:dir/>
          <dgm:resizeHandles val="exact"/>
        </dgm:presLayoutVars>
      </dgm:prSet>
      <dgm:spPr/>
    </dgm:pt>
    <dgm:pt modelId="{C073DC83-B910-46BA-9180-23E513B0003B}" type="pres">
      <dgm:prSet presAssocID="{9836538F-6375-413A-A1BA-1FD53BB026A6}" presName="roof" presStyleLbl="dkBgShp" presStyleIdx="0" presStyleCnt="2" custLinFactNeighborX="-793" custLinFactNeighborY="-1457"/>
      <dgm:spPr/>
      <dgm:t>
        <a:bodyPr/>
        <a:lstStyle/>
        <a:p>
          <a:endParaRPr lang="ru-RU"/>
        </a:p>
      </dgm:t>
    </dgm:pt>
    <dgm:pt modelId="{53C7EF06-07E1-415D-ABA9-AAEDA510D634}" type="pres">
      <dgm:prSet presAssocID="{9836538F-6375-413A-A1BA-1FD53BB026A6}" presName="pillars" presStyleCnt="0"/>
      <dgm:spPr/>
    </dgm:pt>
    <dgm:pt modelId="{2542609B-91E3-405B-B382-08D19337CBB0}" type="pres">
      <dgm:prSet presAssocID="{9836538F-6375-413A-A1BA-1FD53BB026A6}" presName="pillar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C6CC51-702E-4A9D-8FA3-394B7211DEEC}" type="pres">
      <dgm:prSet presAssocID="{2C45F4CF-5C85-491A-B9EC-717738C859F5}" presName="pillar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07E6D0-2B52-4182-BDF6-1FA4A23EDC60}" type="pres">
      <dgm:prSet presAssocID="{16A3E3D3-D804-482D-AF27-EB36E04538E9}" presName="pillar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33678C-FFC9-41DC-B8D1-666897F244FD}" type="pres">
      <dgm:prSet presAssocID="{6554F02C-EA3A-49E0-B423-1F7C74C4C866}" presName="pillar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FDA3F9-1AD5-4082-BF9E-1B0CC97CABC7}" type="pres">
      <dgm:prSet presAssocID="{B5B64B1C-8F97-4CD1-853A-F5AF98AF5204}" presName="pillar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38B7B8-AECE-4FED-92AD-F10AE28D2142}" type="pres">
      <dgm:prSet presAssocID="{0283E1CE-295E-4B55-9D41-3F35F4D2B3C1}" presName="pillar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208612-30B8-4D79-8602-AE33D68CF7B1}" type="pres">
      <dgm:prSet presAssocID="{9836538F-6375-413A-A1BA-1FD53BB026A6}" presName="base" presStyleLbl="dkBgShp" presStyleIdx="1" presStyleCnt="2"/>
      <dgm:spPr/>
    </dgm:pt>
  </dgm:ptLst>
  <dgm:cxnLst>
    <dgm:cxn modelId="{C880F7A3-2FF3-485F-BAC3-1730C155F0E1}" type="presOf" srcId="{16A3E3D3-D804-482D-AF27-EB36E04538E9}" destId="{CE07E6D0-2B52-4182-BDF6-1FA4A23EDC60}" srcOrd="0" destOrd="0" presId="urn:microsoft.com/office/officeart/2005/8/layout/hList3"/>
    <dgm:cxn modelId="{BA34A061-7BEF-47D4-B408-EDB35E0AC196}" srcId="{9836538F-6375-413A-A1BA-1FD53BB026A6}" destId="{B5B64B1C-8F97-4CD1-853A-F5AF98AF5204}" srcOrd="4" destOrd="0" parTransId="{85D2CF8A-3E6E-4E64-BE13-413389B81E42}" sibTransId="{C1D24E2C-B23B-45CE-A49B-08780CBA4700}"/>
    <dgm:cxn modelId="{47C8FC12-84DB-42DC-A73D-BF6BBEB65F0F}" srcId="{9836538F-6375-413A-A1BA-1FD53BB026A6}" destId="{B8A66FC0-28A8-4764-9656-2604B73D813D}" srcOrd="0" destOrd="0" parTransId="{08A4D0FB-B141-43D9-89CE-B2F80CDDA5D8}" sibTransId="{7021F5E1-02FC-4A14-8051-C534079FBF17}"/>
    <dgm:cxn modelId="{9698781A-4416-4BD8-8583-1E41154AED6D}" type="presOf" srcId="{6554F02C-EA3A-49E0-B423-1F7C74C4C866}" destId="{2733678C-FFC9-41DC-B8D1-666897F244FD}" srcOrd="0" destOrd="0" presId="urn:microsoft.com/office/officeart/2005/8/layout/hList3"/>
    <dgm:cxn modelId="{F9B78E5E-CCB0-43A8-AB30-C8E8FF1AD616}" srcId="{9836538F-6375-413A-A1BA-1FD53BB026A6}" destId="{16A3E3D3-D804-482D-AF27-EB36E04538E9}" srcOrd="2" destOrd="0" parTransId="{2B0CD4D3-21CA-44B6-9EE8-751F46EC2890}" sibTransId="{B79A3B0C-F7C9-401B-A7C4-B0240EA7FBC3}"/>
    <dgm:cxn modelId="{048FDD81-FD64-482C-90E1-B3BFF6D460F3}" type="presOf" srcId="{0283E1CE-295E-4B55-9D41-3F35F4D2B3C1}" destId="{0338B7B8-AECE-4FED-92AD-F10AE28D2142}" srcOrd="0" destOrd="0" presId="urn:microsoft.com/office/officeart/2005/8/layout/hList3"/>
    <dgm:cxn modelId="{864DF948-FFE8-4750-9F4F-6936C1EF5030}" srcId="{837C7041-B33A-4911-A548-3CFBA7587885}" destId="{9836538F-6375-413A-A1BA-1FD53BB026A6}" srcOrd="0" destOrd="0" parTransId="{307B30AE-41E9-4B43-BB7F-D46A5928DC14}" sibTransId="{34B66487-1061-43B6-AD19-9D1416E02A8A}"/>
    <dgm:cxn modelId="{56E2DFA7-9F7E-462F-9E16-3B16E1013406}" type="presOf" srcId="{2C45F4CF-5C85-491A-B9EC-717738C859F5}" destId="{A6C6CC51-702E-4A9D-8FA3-394B7211DEEC}" srcOrd="0" destOrd="0" presId="urn:microsoft.com/office/officeart/2005/8/layout/hList3"/>
    <dgm:cxn modelId="{CA787DCE-532A-4082-94FD-7E49F0FD8A0F}" srcId="{9836538F-6375-413A-A1BA-1FD53BB026A6}" destId="{0283E1CE-295E-4B55-9D41-3F35F4D2B3C1}" srcOrd="5" destOrd="0" parTransId="{80FD067C-9C1D-44F1-AE2A-860A4086894C}" sibTransId="{C787F30C-C5AA-49FA-97AA-6B161A9BA6F5}"/>
    <dgm:cxn modelId="{4F945699-102B-44A5-A8AC-99DC5A2353C0}" srcId="{9836538F-6375-413A-A1BA-1FD53BB026A6}" destId="{6554F02C-EA3A-49E0-B423-1F7C74C4C866}" srcOrd="3" destOrd="0" parTransId="{3A2834A1-2451-460C-82EC-5473F2DB7396}" sibTransId="{5A43F6C1-4D06-49DD-8D5F-8B283A406FAC}"/>
    <dgm:cxn modelId="{173EB213-FB93-4402-A457-06AE96FFE3D1}" type="presOf" srcId="{B5B64B1C-8F97-4CD1-853A-F5AF98AF5204}" destId="{B7FDA3F9-1AD5-4082-BF9E-1B0CC97CABC7}" srcOrd="0" destOrd="0" presId="urn:microsoft.com/office/officeart/2005/8/layout/hList3"/>
    <dgm:cxn modelId="{D427189F-6991-47A2-BB7B-EB40E2889F67}" type="presOf" srcId="{B8A66FC0-28A8-4764-9656-2604B73D813D}" destId="{2542609B-91E3-405B-B382-08D19337CBB0}" srcOrd="0" destOrd="0" presId="urn:microsoft.com/office/officeart/2005/8/layout/hList3"/>
    <dgm:cxn modelId="{F5CE2DBC-A76B-48B3-A8ED-53A121F80B5D}" type="presOf" srcId="{9836538F-6375-413A-A1BA-1FD53BB026A6}" destId="{C073DC83-B910-46BA-9180-23E513B0003B}" srcOrd="0" destOrd="0" presId="urn:microsoft.com/office/officeart/2005/8/layout/hList3"/>
    <dgm:cxn modelId="{9EE801A2-99A7-4EB1-AB8D-D41EFB37D8F1}" srcId="{9836538F-6375-413A-A1BA-1FD53BB026A6}" destId="{2C45F4CF-5C85-491A-B9EC-717738C859F5}" srcOrd="1" destOrd="0" parTransId="{21D6EEFC-22B4-4795-AB34-553D0B4077B7}" sibTransId="{38F3BB69-1BBD-4271-A720-4E8A7C61F8A9}"/>
    <dgm:cxn modelId="{449AAADD-6349-4213-8A4A-5DE350747CF7}" type="presOf" srcId="{837C7041-B33A-4911-A548-3CFBA7587885}" destId="{BFF6B9F8-B0F9-431C-B8AA-B4F4C857F239}" srcOrd="0" destOrd="0" presId="urn:microsoft.com/office/officeart/2005/8/layout/hList3"/>
    <dgm:cxn modelId="{1C08A34F-AB0C-4751-9B0D-580BC762CC3C}" type="presParOf" srcId="{BFF6B9F8-B0F9-431C-B8AA-B4F4C857F239}" destId="{C073DC83-B910-46BA-9180-23E513B0003B}" srcOrd="0" destOrd="0" presId="urn:microsoft.com/office/officeart/2005/8/layout/hList3"/>
    <dgm:cxn modelId="{8824940A-A2FC-4560-997A-D7DEA466C25D}" type="presParOf" srcId="{BFF6B9F8-B0F9-431C-B8AA-B4F4C857F239}" destId="{53C7EF06-07E1-415D-ABA9-AAEDA510D634}" srcOrd="1" destOrd="0" presId="urn:microsoft.com/office/officeart/2005/8/layout/hList3"/>
    <dgm:cxn modelId="{24D93970-40BB-429C-9C56-530DBAFAADC3}" type="presParOf" srcId="{53C7EF06-07E1-415D-ABA9-AAEDA510D634}" destId="{2542609B-91E3-405B-B382-08D19337CBB0}" srcOrd="0" destOrd="0" presId="urn:microsoft.com/office/officeart/2005/8/layout/hList3"/>
    <dgm:cxn modelId="{02965B9C-0CB8-4267-ACD1-B17D6933D4A0}" type="presParOf" srcId="{53C7EF06-07E1-415D-ABA9-AAEDA510D634}" destId="{A6C6CC51-702E-4A9D-8FA3-394B7211DEEC}" srcOrd="1" destOrd="0" presId="urn:microsoft.com/office/officeart/2005/8/layout/hList3"/>
    <dgm:cxn modelId="{4A00F0D4-A3F0-480D-B11A-9E86856A4805}" type="presParOf" srcId="{53C7EF06-07E1-415D-ABA9-AAEDA510D634}" destId="{CE07E6D0-2B52-4182-BDF6-1FA4A23EDC60}" srcOrd="2" destOrd="0" presId="urn:microsoft.com/office/officeart/2005/8/layout/hList3"/>
    <dgm:cxn modelId="{8D54F8B4-973D-4179-B02C-6EA63B6F2C3D}" type="presParOf" srcId="{53C7EF06-07E1-415D-ABA9-AAEDA510D634}" destId="{2733678C-FFC9-41DC-B8D1-666897F244FD}" srcOrd="3" destOrd="0" presId="urn:microsoft.com/office/officeart/2005/8/layout/hList3"/>
    <dgm:cxn modelId="{402FAA2E-6372-4B06-8E86-EF6233A32F48}" type="presParOf" srcId="{53C7EF06-07E1-415D-ABA9-AAEDA510D634}" destId="{B7FDA3F9-1AD5-4082-BF9E-1B0CC97CABC7}" srcOrd="4" destOrd="0" presId="urn:microsoft.com/office/officeart/2005/8/layout/hList3"/>
    <dgm:cxn modelId="{E42F7705-4099-468B-9CCF-253B9DF815F0}" type="presParOf" srcId="{53C7EF06-07E1-415D-ABA9-AAEDA510D634}" destId="{0338B7B8-AECE-4FED-92AD-F10AE28D2142}" srcOrd="5" destOrd="0" presId="urn:microsoft.com/office/officeart/2005/8/layout/hList3"/>
    <dgm:cxn modelId="{E741E208-7402-4D14-B494-61C6E83C8F1D}" type="presParOf" srcId="{BFF6B9F8-B0F9-431C-B8AA-B4F4C857F239}" destId="{EC208612-30B8-4D79-8602-AE33D68CF7B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CC6DD-941A-4C2B-9B55-9F34754D7661}" type="doc">
      <dgm:prSet loTypeId="urn:microsoft.com/office/officeart/2008/layout/AlternatingHexagons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4F94CE-69A2-49DE-96C6-F3FCB5DE1CB5}">
      <dgm:prSet phldrT="[Текст]" custT="1"/>
      <dgm:spPr/>
      <dgm:t>
        <a:bodyPr/>
        <a:lstStyle/>
        <a:p>
          <a:r>
            <a:rPr lang="ru-RU" sz="1200" b="1" dirty="0" smtClean="0"/>
            <a:t>Средняя численность населения</a:t>
          </a:r>
          <a:endParaRPr lang="ru-RU" sz="1200" b="1" dirty="0"/>
        </a:p>
      </dgm:t>
    </dgm:pt>
    <dgm:pt modelId="{F0A05ADC-5399-4F4B-A0C2-736903A01A6F}" type="parTrans" cxnId="{7C70E04D-5475-4823-BCD0-83F3DFC56D8C}">
      <dgm:prSet/>
      <dgm:spPr/>
      <dgm:t>
        <a:bodyPr/>
        <a:lstStyle/>
        <a:p>
          <a:endParaRPr lang="ru-RU" b="1"/>
        </a:p>
      </dgm:t>
    </dgm:pt>
    <dgm:pt modelId="{2805FBFE-A85D-45EF-B48D-BAC6711FC224}" type="sibTrans" cxnId="{7C70E04D-5475-4823-BCD0-83F3DFC56D8C}">
      <dgm:prSet custT="1"/>
      <dgm:spPr/>
      <dgm:t>
        <a:bodyPr/>
        <a:lstStyle/>
        <a:p>
          <a:r>
            <a:rPr lang="ru-RU" sz="1200" b="1" dirty="0" smtClean="0"/>
            <a:t>Медианная зарплата</a:t>
          </a:r>
          <a:endParaRPr lang="ru-RU" sz="1200" b="1" dirty="0"/>
        </a:p>
      </dgm:t>
    </dgm:pt>
    <dgm:pt modelId="{38A5A197-0BF1-4F68-A535-660FFFFD3653}">
      <dgm:prSet phldrT="[Текст]" custT="1"/>
      <dgm:spPr/>
      <dgm:t>
        <a:bodyPr/>
        <a:lstStyle/>
        <a:p>
          <a:r>
            <a:rPr lang="ru-RU" sz="1200" b="1" dirty="0" smtClean="0"/>
            <a:t>Цены на бензин</a:t>
          </a:r>
          <a:endParaRPr lang="ru-RU" sz="1200" b="1" dirty="0"/>
        </a:p>
      </dgm:t>
    </dgm:pt>
    <dgm:pt modelId="{BDFCCEED-7728-49DD-8C5A-7F89AFBF44F6}" type="parTrans" cxnId="{543BA4AD-4E3F-4A03-A45F-E07AB840CC89}">
      <dgm:prSet/>
      <dgm:spPr/>
      <dgm:t>
        <a:bodyPr/>
        <a:lstStyle/>
        <a:p>
          <a:endParaRPr lang="ru-RU" b="1"/>
        </a:p>
      </dgm:t>
    </dgm:pt>
    <dgm:pt modelId="{DB75720D-9D76-4A27-80A7-501B0E01A34C}" type="sibTrans" cxnId="{543BA4AD-4E3F-4A03-A45F-E07AB840CC89}">
      <dgm:prSet custT="1"/>
      <dgm:spPr/>
      <dgm:t>
        <a:bodyPr/>
        <a:lstStyle/>
        <a:p>
          <a:r>
            <a:rPr lang="ru-RU" sz="1200" b="1" dirty="0" smtClean="0"/>
            <a:t>Преступность</a:t>
          </a:r>
          <a:endParaRPr lang="ru-RU" sz="1200" b="1" dirty="0"/>
        </a:p>
      </dgm:t>
    </dgm:pt>
    <dgm:pt modelId="{38B487B8-3916-4EA3-99F7-9394F9169095}">
      <dgm:prSet phldrT="[Текст]" custT="1"/>
      <dgm:spPr/>
      <dgm:t>
        <a:bodyPr/>
        <a:lstStyle/>
        <a:p>
          <a:r>
            <a:rPr lang="ru-RU" sz="1200" b="1" dirty="0" smtClean="0"/>
            <a:t>ДТП</a:t>
          </a:r>
          <a:endParaRPr lang="ru-RU" sz="1200" b="1" dirty="0"/>
        </a:p>
      </dgm:t>
    </dgm:pt>
    <dgm:pt modelId="{19BFC8D4-11FA-4A47-9430-5C0EAC60AC4B}" type="parTrans" cxnId="{FDDFE667-D158-42C5-A59A-F85412A5D3C5}">
      <dgm:prSet/>
      <dgm:spPr/>
      <dgm:t>
        <a:bodyPr/>
        <a:lstStyle/>
        <a:p>
          <a:endParaRPr lang="ru-RU" b="1"/>
        </a:p>
      </dgm:t>
    </dgm:pt>
    <dgm:pt modelId="{ACFB6BA6-6999-4048-8AE0-B2C6EB5841EF}" type="sibTrans" cxnId="{FDDFE667-D158-42C5-A59A-F85412A5D3C5}">
      <dgm:prSet custT="1"/>
      <dgm:spPr/>
      <dgm:t>
        <a:bodyPr/>
        <a:lstStyle/>
        <a:p>
          <a:r>
            <a:rPr lang="ru-RU" sz="1200" b="1" dirty="0" smtClean="0"/>
            <a:t>Уровень безработицы</a:t>
          </a:r>
          <a:endParaRPr lang="ru-RU" sz="1200" b="1" dirty="0"/>
        </a:p>
      </dgm:t>
    </dgm:pt>
    <dgm:pt modelId="{662DDCB3-2031-4A14-A5FA-628F6CB25666}">
      <dgm:prSet phldrT="[Текст]" custT="1"/>
      <dgm:spPr/>
      <dgm:t>
        <a:bodyPr/>
        <a:lstStyle/>
        <a:p>
          <a:r>
            <a:rPr lang="ru-RU" sz="1200" b="1" dirty="0" smtClean="0"/>
            <a:t>Средняя продолжительность жизни</a:t>
          </a:r>
          <a:endParaRPr lang="ru-RU" sz="1200" b="1" dirty="0"/>
        </a:p>
      </dgm:t>
    </dgm:pt>
    <dgm:pt modelId="{E661C755-9C17-4761-B588-342E6AD4158B}" type="parTrans" cxnId="{8270AC6C-3E9E-4060-857D-9AADAF243505}">
      <dgm:prSet/>
      <dgm:spPr/>
      <dgm:t>
        <a:bodyPr/>
        <a:lstStyle/>
        <a:p>
          <a:endParaRPr lang="ru-RU" b="1"/>
        </a:p>
      </dgm:t>
    </dgm:pt>
    <dgm:pt modelId="{3929E51A-7BEE-4905-9010-5D630EEFB9D6}" type="sibTrans" cxnId="{8270AC6C-3E9E-4060-857D-9AADAF243505}">
      <dgm:prSet custT="1"/>
      <dgm:spPr/>
      <dgm:t>
        <a:bodyPr/>
        <a:lstStyle/>
        <a:p>
          <a:r>
            <a:rPr lang="ru-RU" sz="1200" b="1" dirty="0" smtClean="0"/>
            <a:t>Индекс рабочей привлекательности</a:t>
          </a:r>
          <a:endParaRPr lang="ru-RU" sz="1200" b="1" dirty="0"/>
        </a:p>
      </dgm:t>
    </dgm:pt>
    <dgm:pt modelId="{9011E525-DE2B-4022-803D-DB74309BE56F}">
      <dgm:prSet phldrT="[Текст]"/>
      <dgm:spPr/>
      <dgm:t>
        <a:bodyPr/>
        <a:lstStyle/>
        <a:p>
          <a:r>
            <a:rPr lang="ru-RU" b="1" dirty="0" smtClean="0"/>
            <a:t>Цены на бензин</a:t>
          </a:r>
          <a:endParaRPr lang="ru-RU" b="1" dirty="0"/>
        </a:p>
      </dgm:t>
    </dgm:pt>
    <dgm:pt modelId="{41CB4B33-B755-4729-B09B-1BE454349812}" type="parTrans" cxnId="{990A1E03-8974-44A4-A269-2B056515CEC6}">
      <dgm:prSet/>
      <dgm:spPr/>
      <dgm:t>
        <a:bodyPr/>
        <a:lstStyle/>
        <a:p>
          <a:endParaRPr lang="ru-RU" b="1"/>
        </a:p>
      </dgm:t>
    </dgm:pt>
    <dgm:pt modelId="{63F695F3-6238-4F53-B43E-534602D64CFA}" type="sibTrans" cxnId="{990A1E03-8974-44A4-A269-2B056515CEC6}">
      <dgm:prSet custT="1"/>
      <dgm:spPr/>
      <dgm:t>
        <a:bodyPr/>
        <a:lstStyle/>
        <a:p>
          <a:r>
            <a:rPr lang="ru-RU" sz="1200" b="1" dirty="0" smtClean="0"/>
            <a:t>Индекс социальной ориентированности бюджета</a:t>
          </a:r>
          <a:endParaRPr lang="ru-RU" sz="1200" b="1" dirty="0"/>
        </a:p>
      </dgm:t>
    </dgm:pt>
    <dgm:pt modelId="{7ADA55CC-CD8C-4A87-83EA-63B228A0E1C0}" type="pres">
      <dgm:prSet presAssocID="{AEFCC6DD-941A-4C2B-9B55-9F34754D7661}" presName="Name0" presStyleCnt="0">
        <dgm:presLayoutVars>
          <dgm:chMax/>
          <dgm:chPref/>
          <dgm:dir/>
          <dgm:animLvl val="lvl"/>
        </dgm:presLayoutVars>
      </dgm:prSet>
      <dgm:spPr/>
    </dgm:pt>
    <dgm:pt modelId="{53DFFC03-460C-4288-AD2E-AE440F7F9AF9}" type="pres">
      <dgm:prSet presAssocID="{E84F94CE-69A2-49DE-96C6-F3FCB5DE1CB5}" presName="composite" presStyleCnt="0"/>
      <dgm:spPr/>
    </dgm:pt>
    <dgm:pt modelId="{DF1E4FCC-E746-4B98-A792-51413129F9D4}" type="pres">
      <dgm:prSet presAssocID="{E84F94CE-69A2-49DE-96C6-F3FCB5DE1CB5}" presName="Parent1" presStyleLbl="node1" presStyleIdx="0" presStyleCnt="10" custScaleX="164754" custLinFactX="-46334" custLinFactNeighborX="-100000" custLinFactNeighborY="64539">
        <dgm:presLayoutVars>
          <dgm:chMax val="1"/>
          <dgm:chPref val="1"/>
          <dgm:bulletEnabled val="1"/>
        </dgm:presLayoutVars>
      </dgm:prSet>
      <dgm:spPr/>
    </dgm:pt>
    <dgm:pt modelId="{E2E53E3D-7005-4F00-A31F-EA66523A98B7}" type="pres">
      <dgm:prSet presAssocID="{E84F94CE-69A2-49DE-96C6-F3FCB5DE1CB5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CCB544-2402-4DC0-B561-8E8621199FB8}" type="pres">
      <dgm:prSet presAssocID="{E84F94CE-69A2-49DE-96C6-F3FCB5DE1CB5}" presName="BalanceSpacing" presStyleCnt="0"/>
      <dgm:spPr/>
    </dgm:pt>
    <dgm:pt modelId="{63043CF8-2048-45FD-8735-1E69E016244D}" type="pres">
      <dgm:prSet presAssocID="{E84F94CE-69A2-49DE-96C6-F3FCB5DE1CB5}" presName="BalanceSpacing1" presStyleCnt="0"/>
      <dgm:spPr/>
    </dgm:pt>
    <dgm:pt modelId="{D587B96C-C080-4DDA-9A5B-C290247FDA9E}" type="pres">
      <dgm:prSet presAssocID="{2805FBFE-A85D-45EF-B48D-BAC6711FC224}" presName="Accent1Text" presStyleLbl="node1" presStyleIdx="1" presStyleCnt="10" custScaleX="141936" custLinFactX="-98117" custLinFactNeighborX="-100000" custLinFactNeighborY="64890"/>
      <dgm:spPr/>
      <dgm:t>
        <a:bodyPr/>
        <a:lstStyle/>
        <a:p>
          <a:endParaRPr lang="ru-RU"/>
        </a:p>
      </dgm:t>
    </dgm:pt>
    <dgm:pt modelId="{87039306-D4E2-4566-8AE8-C84D04E7B919}" type="pres">
      <dgm:prSet presAssocID="{2805FBFE-A85D-45EF-B48D-BAC6711FC224}" presName="spaceBetweenRectangles" presStyleCnt="0"/>
      <dgm:spPr/>
    </dgm:pt>
    <dgm:pt modelId="{BBDAE578-A4C3-45D9-A450-4C13226DDC6B}" type="pres">
      <dgm:prSet presAssocID="{38A5A197-0BF1-4F68-A535-660FFFFD3653}" presName="composite" presStyleCnt="0"/>
      <dgm:spPr/>
    </dgm:pt>
    <dgm:pt modelId="{1439AC73-5E29-4F41-B5BD-927CA60DF353}" type="pres">
      <dgm:prSet presAssocID="{38A5A197-0BF1-4F68-A535-660FFFFD3653}" presName="Parent1" presStyleLbl="node1" presStyleIdx="2" presStyleCnt="10" custScaleX="139907" custScaleY="57850" custLinFactX="-141620" custLinFactNeighborX="-200000" custLinFactNeighborY="46168">
        <dgm:presLayoutVars>
          <dgm:chMax val="1"/>
          <dgm:chPref val="1"/>
          <dgm:bulletEnabled val="1"/>
        </dgm:presLayoutVars>
      </dgm:prSet>
      <dgm:spPr/>
    </dgm:pt>
    <dgm:pt modelId="{FBCCEC56-831D-4720-A3FB-4FC064FFBBEB}" type="pres">
      <dgm:prSet presAssocID="{38A5A197-0BF1-4F68-A535-660FFFFD3653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110CE6B-1E46-4A49-9B63-2BED53E20DA9}" type="pres">
      <dgm:prSet presAssocID="{38A5A197-0BF1-4F68-A535-660FFFFD3653}" presName="BalanceSpacing" presStyleCnt="0"/>
      <dgm:spPr/>
    </dgm:pt>
    <dgm:pt modelId="{B996C72E-07FA-4D8E-B43C-8B9D1AA3A325}" type="pres">
      <dgm:prSet presAssocID="{38A5A197-0BF1-4F68-A535-660FFFFD3653}" presName="BalanceSpacing1" presStyleCnt="0"/>
      <dgm:spPr/>
    </dgm:pt>
    <dgm:pt modelId="{4EBAA39C-E1EA-4EF9-BD0F-BFDA03A8E7CA}" type="pres">
      <dgm:prSet presAssocID="{DB75720D-9D76-4A27-80A7-501B0E01A34C}" presName="Accent1Text" presStyleLbl="node1" presStyleIdx="3" presStyleCnt="10" custScaleX="168670" custLinFactX="73939" custLinFactNeighborX="100000" custLinFactNeighborY="-26804"/>
      <dgm:spPr/>
    </dgm:pt>
    <dgm:pt modelId="{4CD36F41-C6DD-4975-8547-EF98E090BC35}" type="pres">
      <dgm:prSet presAssocID="{DB75720D-9D76-4A27-80A7-501B0E01A34C}" presName="spaceBetweenRectangles" presStyleCnt="0"/>
      <dgm:spPr/>
    </dgm:pt>
    <dgm:pt modelId="{DBA4163A-DFE0-43C7-B55C-4B52F452AB6C}" type="pres">
      <dgm:prSet presAssocID="{9011E525-DE2B-4022-803D-DB74309BE56F}" presName="composite" presStyleCnt="0"/>
      <dgm:spPr/>
    </dgm:pt>
    <dgm:pt modelId="{B0D3B43B-A96C-4F3B-91D8-C441E0C32F5F}" type="pres">
      <dgm:prSet presAssocID="{9011E525-DE2B-4022-803D-DB74309BE56F}" presName="Parent1" presStyleLbl="node1" presStyleIdx="4" presStyleCnt="10" custLinFactX="-119203" custLinFactNeighborX="-200000" custLinFactNeighborY="27447">
        <dgm:presLayoutVars>
          <dgm:chMax val="1"/>
          <dgm:chPref val="1"/>
          <dgm:bulletEnabled val="1"/>
        </dgm:presLayoutVars>
      </dgm:prSet>
      <dgm:spPr/>
    </dgm:pt>
    <dgm:pt modelId="{9FA666BC-86FA-4E96-8CFB-FC0DB8E08516}" type="pres">
      <dgm:prSet presAssocID="{9011E525-DE2B-4022-803D-DB74309BE56F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3AA63D9-A799-40AF-96D8-47F75E263D9A}" type="pres">
      <dgm:prSet presAssocID="{9011E525-DE2B-4022-803D-DB74309BE56F}" presName="BalanceSpacing" presStyleCnt="0"/>
      <dgm:spPr/>
    </dgm:pt>
    <dgm:pt modelId="{4AD9D7AC-A7DB-4F9D-9571-FA6C7126B895}" type="pres">
      <dgm:prSet presAssocID="{9011E525-DE2B-4022-803D-DB74309BE56F}" presName="BalanceSpacing1" presStyleCnt="0"/>
      <dgm:spPr/>
    </dgm:pt>
    <dgm:pt modelId="{8CF04218-D9A2-4DBD-A194-A65B2BFD5E05}" type="pres">
      <dgm:prSet presAssocID="{63F695F3-6238-4F53-B43E-534602D64CFA}" presName="Accent1Text" presStyleLbl="node1" presStyleIdx="5" presStyleCnt="10" custScaleX="230489" custLinFactX="100000" custLinFactNeighborX="192352" custLinFactNeighborY="62788"/>
      <dgm:spPr/>
    </dgm:pt>
    <dgm:pt modelId="{F451EE1B-9780-4F4E-9EFA-3F193691E8B7}" type="pres">
      <dgm:prSet presAssocID="{63F695F3-6238-4F53-B43E-534602D64CFA}" presName="spaceBetweenRectangles" presStyleCnt="0"/>
      <dgm:spPr/>
    </dgm:pt>
    <dgm:pt modelId="{00B299B9-800E-4176-8983-6D074A13619F}" type="pres">
      <dgm:prSet presAssocID="{38B487B8-3916-4EA3-99F7-9394F9169095}" presName="composite" presStyleCnt="0"/>
      <dgm:spPr/>
    </dgm:pt>
    <dgm:pt modelId="{28DBDF90-23D9-40DD-91E3-C6FED814CD93}" type="pres">
      <dgm:prSet presAssocID="{38B487B8-3916-4EA3-99F7-9394F9169095}" presName="Parent1" presStyleLbl="node1" presStyleIdx="6" presStyleCnt="10" custScaleX="69318" custScaleY="73685" custLinFactX="-176914" custLinFactNeighborX="-200000" custLinFactNeighborY="-48141">
        <dgm:presLayoutVars>
          <dgm:chMax val="1"/>
          <dgm:chPref val="1"/>
          <dgm:bulletEnabled val="1"/>
        </dgm:presLayoutVars>
      </dgm:prSet>
      <dgm:spPr/>
    </dgm:pt>
    <dgm:pt modelId="{2149E991-02E3-400C-B911-BBB809F0FEF2}" type="pres">
      <dgm:prSet presAssocID="{38B487B8-3916-4EA3-99F7-9394F9169095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0EDB3C-69F0-4465-8CBE-C8B37DD56F74}" type="pres">
      <dgm:prSet presAssocID="{38B487B8-3916-4EA3-99F7-9394F9169095}" presName="BalanceSpacing" presStyleCnt="0"/>
      <dgm:spPr/>
    </dgm:pt>
    <dgm:pt modelId="{67533004-749E-4DF9-AFAC-FDCC85D97AA1}" type="pres">
      <dgm:prSet presAssocID="{38B487B8-3916-4EA3-99F7-9394F9169095}" presName="BalanceSpacing1" presStyleCnt="0"/>
      <dgm:spPr/>
    </dgm:pt>
    <dgm:pt modelId="{E72FD961-77A6-443B-912C-6FE4952B3CB7}" type="pres">
      <dgm:prSet presAssocID="{ACFB6BA6-6999-4048-8AE0-B2C6EB5841EF}" presName="Accent1Text" presStyleLbl="node1" presStyleIdx="7" presStyleCnt="10" custScaleX="164219" custLinFactY="-96564" custLinFactNeighborX="-18447" custLinFactNeighborY="-100000"/>
      <dgm:spPr/>
      <dgm:t>
        <a:bodyPr/>
        <a:lstStyle/>
        <a:p>
          <a:endParaRPr lang="ru-RU"/>
        </a:p>
      </dgm:t>
    </dgm:pt>
    <dgm:pt modelId="{9C986D89-0B11-495E-AA65-4809A27B033F}" type="pres">
      <dgm:prSet presAssocID="{ACFB6BA6-6999-4048-8AE0-B2C6EB5841EF}" presName="spaceBetweenRectangles" presStyleCnt="0"/>
      <dgm:spPr/>
    </dgm:pt>
    <dgm:pt modelId="{B7F61F9E-0C37-4F6F-8475-81DF7BEFD56D}" type="pres">
      <dgm:prSet presAssocID="{662DDCB3-2031-4A14-A5FA-628F6CB25666}" presName="composite" presStyleCnt="0"/>
      <dgm:spPr/>
    </dgm:pt>
    <dgm:pt modelId="{72571A0E-5DF7-4CDC-81CF-F80BCE57FED4}" type="pres">
      <dgm:prSet presAssocID="{662DDCB3-2031-4A14-A5FA-628F6CB25666}" presName="Parent1" presStyleLbl="node1" presStyleIdx="8" presStyleCnt="10" custScaleX="254624" custScaleY="75309" custLinFactX="-15598" custLinFactY="-25746" custLinFactNeighborX="-100000" custLinFactNeighborY="-100000">
        <dgm:presLayoutVars>
          <dgm:chMax val="1"/>
          <dgm:chPref val="1"/>
          <dgm:bulletEnabled val="1"/>
        </dgm:presLayoutVars>
      </dgm:prSet>
      <dgm:spPr/>
    </dgm:pt>
    <dgm:pt modelId="{7DA754F4-0548-4DF4-BD0D-61745B90B140}" type="pres">
      <dgm:prSet presAssocID="{662DDCB3-2031-4A14-A5FA-628F6CB25666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0C898E57-D1F4-4B76-9534-F061DC6AFEDE}" type="pres">
      <dgm:prSet presAssocID="{662DDCB3-2031-4A14-A5FA-628F6CB25666}" presName="BalanceSpacing" presStyleCnt="0"/>
      <dgm:spPr/>
    </dgm:pt>
    <dgm:pt modelId="{54D000BE-49F4-4B0E-80F3-6697604022CC}" type="pres">
      <dgm:prSet presAssocID="{662DDCB3-2031-4A14-A5FA-628F6CB25666}" presName="BalanceSpacing1" presStyleCnt="0"/>
      <dgm:spPr/>
    </dgm:pt>
    <dgm:pt modelId="{6DE476BA-3759-4B35-B930-7632314C99E0}" type="pres">
      <dgm:prSet presAssocID="{3929E51A-7BEE-4905-9010-5D630EEFB9D6}" presName="Accent1Text" presStyleLbl="node1" presStyleIdx="9" presStyleCnt="10" custScaleX="248128" custScaleY="87345" custLinFactX="100000" custLinFactY="-97286" custLinFactNeighborX="146197" custLinFactNeighborY="-100000"/>
      <dgm:spPr/>
    </dgm:pt>
  </dgm:ptLst>
  <dgm:cxnLst>
    <dgm:cxn modelId="{6B867A0D-E995-4816-A933-288529C9F316}" type="presOf" srcId="{38A5A197-0BF1-4F68-A535-660FFFFD3653}" destId="{1439AC73-5E29-4F41-B5BD-927CA60DF353}" srcOrd="0" destOrd="0" presId="urn:microsoft.com/office/officeart/2008/layout/AlternatingHexagons"/>
    <dgm:cxn modelId="{A1D0F141-2B4A-40DE-9FF3-ED92820C7EEC}" type="presOf" srcId="{63F695F3-6238-4F53-B43E-534602D64CFA}" destId="{8CF04218-D9A2-4DBD-A194-A65B2BFD5E05}" srcOrd="0" destOrd="0" presId="urn:microsoft.com/office/officeart/2008/layout/AlternatingHexagons"/>
    <dgm:cxn modelId="{E335F247-3771-4D2C-AD35-A8692E98099C}" type="presOf" srcId="{9011E525-DE2B-4022-803D-DB74309BE56F}" destId="{B0D3B43B-A96C-4F3B-91D8-C441E0C32F5F}" srcOrd="0" destOrd="0" presId="urn:microsoft.com/office/officeart/2008/layout/AlternatingHexagons"/>
    <dgm:cxn modelId="{E8FD623A-A110-4CEF-8BF3-DCDFD3993B6D}" type="presOf" srcId="{3929E51A-7BEE-4905-9010-5D630EEFB9D6}" destId="{6DE476BA-3759-4B35-B930-7632314C99E0}" srcOrd="0" destOrd="0" presId="urn:microsoft.com/office/officeart/2008/layout/AlternatingHexagons"/>
    <dgm:cxn modelId="{823D7727-40BC-44B3-A2C9-42724F308A40}" type="presOf" srcId="{662DDCB3-2031-4A14-A5FA-628F6CB25666}" destId="{72571A0E-5DF7-4CDC-81CF-F80BCE57FED4}" srcOrd="0" destOrd="0" presId="urn:microsoft.com/office/officeart/2008/layout/AlternatingHexagons"/>
    <dgm:cxn modelId="{12D650EA-29F5-4AF4-B8C9-C031B6E06EBA}" type="presOf" srcId="{38B487B8-3916-4EA3-99F7-9394F9169095}" destId="{28DBDF90-23D9-40DD-91E3-C6FED814CD93}" srcOrd="0" destOrd="0" presId="urn:microsoft.com/office/officeart/2008/layout/AlternatingHexagons"/>
    <dgm:cxn modelId="{D13B7A21-62E1-4285-A111-EADE25602B60}" type="presOf" srcId="{AEFCC6DD-941A-4C2B-9B55-9F34754D7661}" destId="{7ADA55CC-CD8C-4A87-83EA-63B228A0E1C0}" srcOrd="0" destOrd="0" presId="urn:microsoft.com/office/officeart/2008/layout/AlternatingHexagons"/>
    <dgm:cxn modelId="{990A1E03-8974-44A4-A269-2B056515CEC6}" srcId="{AEFCC6DD-941A-4C2B-9B55-9F34754D7661}" destId="{9011E525-DE2B-4022-803D-DB74309BE56F}" srcOrd="2" destOrd="0" parTransId="{41CB4B33-B755-4729-B09B-1BE454349812}" sibTransId="{63F695F3-6238-4F53-B43E-534602D64CFA}"/>
    <dgm:cxn modelId="{8270AC6C-3E9E-4060-857D-9AADAF243505}" srcId="{AEFCC6DD-941A-4C2B-9B55-9F34754D7661}" destId="{662DDCB3-2031-4A14-A5FA-628F6CB25666}" srcOrd="4" destOrd="0" parTransId="{E661C755-9C17-4761-B588-342E6AD4158B}" sibTransId="{3929E51A-7BEE-4905-9010-5D630EEFB9D6}"/>
    <dgm:cxn modelId="{F0E99640-157E-4724-AAEA-4E76ABDE2037}" type="presOf" srcId="{2805FBFE-A85D-45EF-B48D-BAC6711FC224}" destId="{D587B96C-C080-4DDA-9A5B-C290247FDA9E}" srcOrd="0" destOrd="0" presId="urn:microsoft.com/office/officeart/2008/layout/AlternatingHexagons"/>
    <dgm:cxn modelId="{79DE8E67-7F39-4014-AC51-BB5A7BC1375F}" type="presOf" srcId="{E84F94CE-69A2-49DE-96C6-F3FCB5DE1CB5}" destId="{DF1E4FCC-E746-4B98-A792-51413129F9D4}" srcOrd="0" destOrd="0" presId="urn:microsoft.com/office/officeart/2008/layout/AlternatingHexagons"/>
    <dgm:cxn modelId="{FE869827-52FD-4E7F-A2A9-048C17A092D6}" type="presOf" srcId="{DB75720D-9D76-4A27-80A7-501B0E01A34C}" destId="{4EBAA39C-E1EA-4EF9-BD0F-BFDA03A8E7CA}" srcOrd="0" destOrd="0" presId="urn:microsoft.com/office/officeart/2008/layout/AlternatingHexagons"/>
    <dgm:cxn modelId="{7C70E04D-5475-4823-BCD0-83F3DFC56D8C}" srcId="{AEFCC6DD-941A-4C2B-9B55-9F34754D7661}" destId="{E84F94CE-69A2-49DE-96C6-F3FCB5DE1CB5}" srcOrd="0" destOrd="0" parTransId="{F0A05ADC-5399-4F4B-A0C2-736903A01A6F}" sibTransId="{2805FBFE-A85D-45EF-B48D-BAC6711FC224}"/>
    <dgm:cxn modelId="{D6621319-7605-426C-A10B-2CA91C848250}" type="presOf" srcId="{ACFB6BA6-6999-4048-8AE0-B2C6EB5841EF}" destId="{E72FD961-77A6-443B-912C-6FE4952B3CB7}" srcOrd="0" destOrd="0" presId="urn:microsoft.com/office/officeart/2008/layout/AlternatingHexagons"/>
    <dgm:cxn modelId="{FDDFE667-D158-42C5-A59A-F85412A5D3C5}" srcId="{AEFCC6DD-941A-4C2B-9B55-9F34754D7661}" destId="{38B487B8-3916-4EA3-99F7-9394F9169095}" srcOrd="3" destOrd="0" parTransId="{19BFC8D4-11FA-4A47-9430-5C0EAC60AC4B}" sibTransId="{ACFB6BA6-6999-4048-8AE0-B2C6EB5841EF}"/>
    <dgm:cxn modelId="{543BA4AD-4E3F-4A03-A45F-E07AB840CC89}" srcId="{AEFCC6DD-941A-4C2B-9B55-9F34754D7661}" destId="{38A5A197-0BF1-4F68-A535-660FFFFD3653}" srcOrd="1" destOrd="0" parTransId="{BDFCCEED-7728-49DD-8C5A-7F89AFBF44F6}" sibTransId="{DB75720D-9D76-4A27-80A7-501B0E01A34C}"/>
    <dgm:cxn modelId="{CC78BCEE-2C59-4776-B52B-9B00F0F8143F}" type="presParOf" srcId="{7ADA55CC-CD8C-4A87-83EA-63B228A0E1C0}" destId="{53DFFC03-460C-4288-AD2E-AE440F7F9AF9}" srcOrd="0" destOrd="0" presId="urn:microsoft.com/office/officeart/2008/layout/AlternatingHexagons"/>
    <dgm:cxn modelId="{50D2A694-FAA5-40CD-9728-6D0279F4B9E8}" type="presParOf" srcId="{53DFFC03-460C-4288-AD2E-AE440F7F9AF9}" destId="{DF1E4FCC-E746-4B98-A792-51413129F9D4}" srcOrd="0" destOrd="0" presId="urn:microsoft.com/office/officeart/2008/layout/AlternatingHexagons"/>
    <dgm:cxn modelId="{7E016F1E-BF69-47FE-B7A0-F7C42EEBB560}" type="presParOf" srcId="{53DFFC03-460C-4288-AD2E-AE440F7F9AF9}" destId="{E2E53E3D-7005-4F00-A31F-EA66523A98B7}" srcOrd="1" destOrd="0" presId="urn:microsoft.com/office/officeart/2008/layout/AlternatingHexagons"/>
    <dgm:cxn modelId="{EBDE59B0-E2CF-4F44-82D8-16D288A32C71}" type="presParOf" srcId="{53DFFC03-460C-4288-AD2E-AE440F7F9AF9}" destId="{85CCB544-2402-4DC0-B561-8E8621199FB8}" srcOrd="2" destOrd="0" presId="urn:microsoft.com/office/officeart/2008/layout/AlternatingHexagons"/>
    <dgm:cxn modelId="{3F570595-8250-4660-A8EE-59E6B8A602B5}" type="presParOf" srcId="{53DFFC03-460C-4288-AD2E-AE440F7F9AF9}" destId="{63043CF8-2048-45FD-8735-1E69E016244D}" srcOrd="3" destOrd="0" presId="urn:microsoft.com/office/officeart/2008/layout/AlternatingHexagons"/>
    <dgm:cxn modelId="{3FA726EF-0231-447E-A174-327F30E2CD8E}" type="presParOf" srcId="{53DFFC03-460C-4288-AD2E-AE440F7F9AF9}" destId="{D587B96C-C080-4DDA-9A5B-C290247FDA9E}" srcOrd="4" destOrd="0" presId="urn:microsoft.com/office/officeart/2008/layout/AlternatingHexagons"/>
    <dgm:cxn modelId="{91C61350-1E36-4076-85B2-41D0C998D651}" type="presParOf" srcId="{7ADA55CC-CD8C-4A87-83EA-63B228A0E1C0}" destId="{87039306-D4E2-4566-8AE8-C84D04E7B919}" srcOrd="1" destOrd="0" presId="urn:microsoft.com/office/officeart/2008/layout/AlternatingHexagons"/>
    <dgm:cxn modelId="{CA0DD2EA-4F41-402E-8FD3-50F3744A7D61}" type="presParOf" srcId="{7ADA55CC-CD8C-4A87-83EA-63B228A0E1C0}" destId="{BBDAE578-A4C3-45D9-A450-4C13226DDC6B}" srcOrd="2" destOrd="0" presId="urn:microsoft.com/office/officeart/2008/layout/AlternatingHexagons"/>
    <dgm:cxn modelId="{2E1F7EB0-BF12-4513-80DB-EBCE00800E08}" type="presParOf" srcId="{BBDAE578-A4C3-45D9-A450-4C13226DDC6B}" destId="{1439AC73-5E29-4F41-B5BD-927CA60DF353}" srcOrd="0" destOrd="0" presId="urn:microsoft.com/office/officeart/2008/layout/AlternatingHexagons"/>
    <dgm:cxn modelId="{3C7C635F-AB72-4D93-AD82-0C4E4592B515}" type="presParOf" srcId="{BBDAE578-A4C3-45D9-A450-4C13226DDC6B}" destId="{FBCCEC56-831D-4720-A3FB-4FC064FFBBEB}" srcOrd="1" destOrd="0" presId="urn:microsoft.com/office/officeart/2008/layout/AlternatingHexagons"/>
    <dgm:cxn modelId="{B9D2F8F0-4ADE-4572-BEAB-287DC6C46F0E}" type="presParOf" srcId="{BBDAE578-A4C3-45D9-A450-4C13226DDC6B}" destId="{A110CE6B-1E46-4A49-9B63-2BED53E20DA9}" srcOrd="2" destOrd="0" presId="urn:microsoft.com/office/officeart/2008/layout/AlternatingHexagons"/>
    <dgm:cxn modelId="{CC16F258-0754-4CFE-8180-55BFE6E61AF1}" type="presParOf" srcId="{BBDAE578-A4C3-45D9-A450-4C13226DDC6B}" destId="{B996C72E-07FA-4D8E-B43C-8B9D1AA3A325}" srcOrd="3" destOrd="0" presId="urn:microsoft.com/office/officeart/2008/layout/AlternatingHexagons"/>
    <dgm:cxn modelId="{294DAD38-F596-406E-8EA0-B1DED31459A6}" type="presParOf" srcId="{BBDAE578-A4C3-45D9-A450-4C13226DDC6B}" destId="{4EBAA39C-E1EA-4EF9-BD0F-BFDA03A8E7CA}" srcOrd="4" destOrd="0" presId="urn:microsoft.com/office/officeart/2008/layout/AlternatingHexagons"/>
    <dgm:cxn modelId="{369549AB-F77C-4EA6-B8FB-9B7333EEA9C8}" type="presParOf" srcId="{7ADA55CC-CD8C-4A87-83EA-63B228A0E1C0}" destId="{4CD36F41-C6DD-4975-8547-EF98E090BC35}" srcOrd="3" destOrd="0" presId="urn:microsoft.com/office/officeart/2008/layout/AlternatingHexagons"/>
    <dgm:cxn modelId="{0FC0F7A9-DD5D-44F2-9D53-E9BE76E4C95B}" type="presParOf" srcId="{7ADA55CC-CD8C-4A87-83EA-63B228A0E1C0}" destId="{DBA4163A-DFE0-43C7-B55C-4B52F452AB6C}" srcOrd="4" destOrd="0" presId="urn:microsoft.com/office/officeart/2008/layout/AlternatingHexagons"/>
    <dgm:cxn modelId="{52C1FE2B-FEE1-4E0B-B680-473224AC3C58}" type="presParOf" srcId="{DBA4163A-DFE0-43C7-B55C-4B52F452AB6C}" destId="{B0D3B43B-A96C-4F3B-91D8-C441E0C32F5F}" srcOrd="0" destOrd="0" presId="urn:microsoft.com/office/officeart/2008/layout/AlternatingHexagons"/>
    <dgm:cxn modelId="{2DB2E704-5C39-4AB2-9655-2B6009CEE180}" type="presParOf" srcId="{DBA4163A-DFE0-43C7-B55C-4B52F452AB6C}" destId="{9FA666BC-86FA-4E96-8CFB-FC0DB8E08516}" srcOrd="1" destOrd="0" presId="urn:microsoft.com/office/officeart/2008/layout/AlternatingHexagons"/>
    <dgm:cxn modelId="{6587C8CA-319D-44E0-9952-292D2D10150B}" type="presParOf" srcId="{DBA4163A-DFE0-43C7-B55C-4B52F452AB6C}" destId="{43AA63D9-A799-40AF-96D8-47F75E263D9A}" srcOrd="2" destOrd="0" presId="urn:microsoft.com/office/officeart/2008/layout/AlternatingHexagons"/>
    <dgm:cxn modelId="{998F29E3-D78B-4EAB-B983-AD717E7C66C2}" type="presParOf" srcId="{DBA4163A-DFE0-43C7-B55C-4B52F452AB6C}" destId="{4AD9D7AC-A7DB-4F9D-9571-FA6C7126B895}" srcOrd="3" destOrd="0" presId="urn:microsoft.com/office/officeart/2008/layout/AlternatingHexagons"/>
    <dgm:cxn modelId="{F58F4965-5265-409B-AA13-722D3C6E265F}" type="presParOf" srcId="{DBA4163A-DFE0-43C7-B55C-4B52F452AB6C}" destId="{8CF04218-D9A2-4DBD-A194-A65B2BFD5E05}" srcOrd="4" destOrd="0" presId="urn:microsoft.com/office/officeart/2008/layout/AlternatingHexagons"/>
    <dgm:cxn modelId="{9D67EE1E-1CA8-41CD-BA49-3B22A35AC9EA}" type="presParOf" srcId="{7ADA55CC-CD8C-4A87-83EA-63B228A0E1C0}" destId="{F451EE1B-9780-4F4E-9EFA-3F193691E8B7}" srcOrd="5" destOrd="0" presId="urn:microsoft.com/office/officeart/2008/layout/AlternatingHexagons"/>
    <dgm:cxn modelId="{CB17A46D-98AA-4E71-95EA-C3D72E8C73B2}" type="presParOf" srcId="{7ADA55CC-CD8C-4A87-83EA-63B228A0E1C0}" destId="{00B299B9-800E-4176-8983-6D074A13619F}" srcOrd="6" destOrd="0" presId="urn:microsoft.com/office/officeart/2008/layout/AlternatingHexagons"/>
    <dgm:cxn modelId="{B783E2B3-E563-491C-AC80-F7F85277A1CD}" type="presParOf" srcId="{00B299B9-800E-4176-8983-6D074A13619F}" destId="{28DBDF90-23D9-40DD-91E3-C6FED814CD93}" srcOrd="0" destOrd="0" presId="urn:microsoft.com/office/officeart/2008/layout/AlternatingHexagons"/>
    <dgm:cxn modelId="{9F9AF8DD-DF47-4D31-B1F2-FBAEEA91C295}" type="presParOf" srcId="{00B299B9-800E-4176-8983-6D074A13619F}" destId="{2149E991-02E3-400C-B911-BBB809F0FEF2}" srcOrd="1" destOrd="0" presId="urn:microsoft.com/office/officeart/2008/layout/AlternatingHexagons"/>
    <dgm:cxn modelId="{9FC87239-9F35-4C98-991C-A65B412AEFE7}" type="presParOf" srcId="{00B299B9-800E-4176-8983-6D074A13619F}" destId="{920EDB3C-69F0-4465-8CBE-C8B37DD56F74}" srcOrd="2" destOrd="0" presId="urn:microsoft.com/office/officeart/2008/layout/AlternatingHexagons"/>
    <dgm:cxn modelId="{C7DF4898-51C2-47DA-A0DC-76AE23D99BBC}" type="presParOf" srcId="{00B299B9-800E-4176-8983-6D074A13619F}" destId="{67533004-749E-4DF9-AFAC-FDCC85D97AA1}" srcOrd="3" destOrd="0" presId="urn:microsoft.com/office/officeart/2008/layout/AlternatingHexagons"/>
    <dgm:cxn modelId="{3754F081-87B2-4D2A-BC08-F7FAE04F9C23}" type="presParOf" srcId="{00B299B9-800E-4176-8983-6D074A13619F}" destId="{E72FD961-77A6-443B-912C-6FE4952B3CB7}" srcOrd="4" destOrd="0" presId="urn:microsoft.com/office/officeart/2008/layout/AlternatingHexagons"/>
    <dgm:cxn modelId="{08A69F1E-5077-487B-921F-9B7B02526DB5}" type="presParOf" srcId="{7ADA55CC-CD8C-4A87-83EA-63B228A0E1C0}" destId="{9C986D89-0B11-495E-AA65-4809A27B033F}" srcOrd="7" destOrd="0" presId="urn:microsoft.com/office/officeart/2008/layout/AlternatingHexagons"/>
    <dgm:cxn modelId="{A55351DB-7842-437C-BD54-4873A543EB20}" type="presParOf" srcId="{7ADA55CC-CD8C-4A87-83EA-63B228A0E1C0}" destId="{B7F61F9E-0C37-4F6F-8475-81DF7BEFD56D}" srcOrd="8" destOrd="0" presId="urn:microsoft.com/office/officeart/2008/layout/AlternatingHexagons"/>
    <dgm:cxn modelId="{53FFAA02-07AD-4683-9A68-F6DE81966A99}" type="presParOf" srcId="{B7F61F9E-0C37-4F6F-8475-81DF7BEFD56D}" destId="{72571A0E-5DF7-4CDC-81CF-F80BCE57FED4}" srcOrd="0" destOrd="0" presId="urn:microsoft.com/office/officeart/2008/layout/AlternatingHexagons"/>
    <dgm:cxn modelId="{9AA715B8-A8BA-4B70-B075-FEC2B0B6BFD6}" type="presParOf" srcId="{B7F61F9E-0C37-4F6F-8475-81DF7BEFD56D}" destId="{7DA754F4-0548-4DF4-BD0D-61745B90B140}" srcOrd="1" destOrd="0" presId="urn:microsoft.com/office/officeart/2008/layout/AlternatingHexagons"/>
    <dgm:cxn modelId="{57EBB09C-648B-4E96-89AD-4F8E85B939F5}" type="presParOf" srcId="{B7F61F9E-0C37-4F6F-8475-81DF7BEFD56D}" destId="{0C898E57-D1F4-4B76-9534-F061DC6AFEDE}" srcOrd="2" destOrd="0" presId="urn:microsoft.com/office/officeart/2008/layout/AlternatingHexagons"/>
    <dgm:cxn modelId="{79D5E4E5-7869-429F-B591-DB0862BC39C6}" type="presParOf" srcId="{B7F61F9E-0C37-4F6F-8475-81DF7BEFD56D}" destId="{54D000BE-49F4-4B0E-80F3-6697604022CC}" srcOrd="3" destOrd="0" presId="urn:microsoft.com/office/officeart/2008/layout/AlternatingHexagons"/>
    <dgm:cxn modelId="{1BAB3201-BB8C-4D75-973E-B7986A7C035A}" type="presParOf" srcId="{B7F61F9E-0C37-4F6F-8475-81DF7BEFD56D}" destId="{6DE476BA-3759-4B35-B930-7632314C99E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708A2-B521-4FE5-AE16-ECA90620FD6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833E0D-F83B-481B-96F2-815232036CE5}">
      <dgm:prSet phldrT="[Текст]"/>
      <dgm:spPr/>
      <dgm:t>
        <a:bodyPr/>
        <a:lstStyle/>
        <a:p>
          <a:r>
            <a:rPr lang="ru-RU" dirty="0" smtClean="0"/>
            <a:t>Портал правовой статистики</a:t>
          </a:r>
          <a:endParaRPr lang="ru-RU" dirty="0"/>
        </a:p>
      </dgm:t>
    </dgm:pt>
    <dgm:pt modelId="{05C6ECF8-DD55-4F78-B3BD-EDDB674C0133}" type="parTrans" cxnId="{63BBA92D-CC4B-441D-A6C7-02B5F1AAC3C9}">
      <dgm:prSet/>
      <dgm:spPr/>
      <dgm:t>
        <a:bodyPr/>
        <a:lstStyle/>
        <a:p>
          <a:endParaRPr lang="ru-RU"/>
        </a:p>
      </dgm:t>
    </dgm:pt>
    <dgm:pt modelId="{0A0D53F8-D706-4843-BAED-AB4DD45A0F53}" type="sibTrans" cxnId="{63BBA92D-CC4B-441D-A6C7-02B5F1AAC3C9}">
      <dgm:prSet/>
      <dgm:spPr/>
      <dgm:t>
        <a:bodyPr/>
        <a:lstStyle/>
        <a:p>
          <a:endParaRPr lang="ru-RU"/>
        </a:p>
      </dgm:t>
    </dgm:pt>
    <dgm:pt modelId="{DF85CA40-A966-40FB-9AC4-9E73BDF3EAAF}">
      <dgm:prSet phldrT="[Текст]"/>
      <dgm:spPr/>
      <dgm:t>
        <a:bodyPr/>
        <a:lstStyle/>
        <a:p>
          <a:r>
            <a:rPr lang="ru-RU" dirty="0" smtClean="0"/>
            <a:t>МВД России</a:t>
          </a:r>
          <a:endParaRPr lang="ru-RU" dirty="0"/>
        </a:p>
      </dgm:t>
    </dgm:pt>
    <dgm:pt modelId="{53016E14-8A51-4942-9086-485E7AC1F9E5}" type="parTrans" cxnId="{07FFF3D3-D48E-4156-9B98-C8B2BCF83D82}">
      <dgm:prSet/>
      <dgm:spPr/>
      <dgm:t>
        <a:bodyPr/>
        <a:lstStyle/>
        <a:p>
          <a:endParaRPr lang="ru-RU"/>
        </a:p>
      </dgm:t>
    </dgm:pt>
    <dgm:pt modelId="{F92F6F9C-4689-4D93-AFBE-8D16ADCADFF0}" type="sibTrans" cxnId="{07FFF3D3-D48E-4156-9B98-C8B2BCF83D82}">
      <dgm:prSet/>
      <dgm:spPr/>
      <dgm:t>
        <a:bodyPr/>
        <a:lstStyle/>
        <a:p>
          <a:endParaRPr lang="ru-RU"/>
        </a:p>
      </dgm:t>
    </dgm:pt>
    <dgm:pt modelId="{9E164076-3433-4C9C-9B88-CCC10FE0121C}">
      <dgm:prSet phldrT="[Текст]"/>
      <dgm:spPr/>
      <dgm:t>
        <a:bodyPr/>
        <a:lstStyle/>
        <a:p>
          <a:r>
            <a:rPr lang="ru-RU" dirty="0" smtClean="0"/>
            <a:t>ЕМИСС</a:t>
          </a:r>
          <a:endParaRPr lang="ru-RU" dirty="0"/>
        </a:p>
      </dgm:t>
    </dgm:pt>
    <dgm:pt modelId="{422398F0-77D6-448E-A505-EE13480C6A57}" type="parTrans" cxnId="{0536BE87-E5C5-41C9-88FE-555CD90BA287}">
      <dgm:prSet/>
      <dgm:spPr/>
      <dgm:t>
        <a:bodyPr/>
        <a:lstStyle/>
        <a:p>
          <a:endParaRPr lang="ru-RU"/>
        </a:p>
      </dgm:t>
    </dgm:pt>
    <dgm:pt modelId="{EC039C66-53B2-48F0-BB94-5CA59C59DF06}" type="sibTrans" cxnId="{0536BE87-E5C5-41C9-88FE-555CD90BA287}">
      <dgm:prSet/>
      <dgm:spPr/>
      <dgm:t>
        <a:bodyPr/>
        <a:lstStyle/>
        <a:p>
          <a:endParaRPr lang="ru-RU"/>
        </a:p>
      </dgm:t>
    </dgm:pt>
    <dgm:pt modelId="{42F9E391-F994-4526-8BDB-226CDA00D065}">
      <dgm:prSet phldrT="[Текст]"/>
      <dgm:spPr/>
      <dgm:t>
        <a:bodyPr/>
        <a:lstStyle/>
        <a:p>
          <a:r>
            <a:rPr lang="ru-RU" dirty="0" smtClean="0">
              <a:effectLst>
                <a:glow rad="63500">
                  <a:srgbClr val="FFFF00">
                    <a:alpha val="40000"/>
                  </a:srgbClr>
                </a:glow>
              </a:effectLst>
            </a:rPr>
            <a:t>РИА Новости</a:t>
          </a:r>
          <a:endParaRPr lang="ru-RU" dirty="0">
            <a:effectLst>
              <a:glow rad="63500">
                <a:srgbClr val="FFFF00">
                  <a:alpha val="40000"/>
                </a:srgbClr>
              </a:glow>
            </a:effectLst>
          </a:endParaRPr>
        </a:p>
      </dgm:t>
    </dgm:pt>
    <dgm:pt modelId="{A2344AC6-EAF3-4D46-8A40-BB1D4E82457E}" type="parTrans" cxnId="{9A4F7955-B4A2-4061-ABF0-3C07EA08E906}">
      <dgm:prSet/>
      <dgm:spPr/>
      <dgm:t>
        <a:bodyPr/>
        <a:lstStyle/>
        <a:p>
          <a:endParaRPr lang="ru-RU"/>
        </a:p>
      </dgm:t>
    </dgm:pt>
    <dgm:pt modelId="{B346E59F-9384-4723-9936-5D4B6C4951E9}" type="sibTrans" cxnId="{9A4F7955-B4A2-4061-ABF0-3C07EA08E906}">
      <dgm:prSet/>
      <dgm:spPr/>
      <dgm:t>
        <a:bodyPr/>
        <a:lstStyle/>
        <a:p>
          <a:endParaRPr lang="ru-RU"/>
        </a:p>
      </dgm:t>
    </dgm:pt>
    <dgm:pt modelId="{188A97F1-AB61-4900-8558-501E3338AB15}" type="pres">
      <dgm:prSet presAssocID="{737708A2-B521-4FE5-AE16-ECA90620FD6A}" presName="Name0" presStyleCnt="0">
        <dgm:presLayoutVars>
          <dgm:dir/>
          <dgm:resizeHandles val="exact"/>
        </dgm:presLayoutVars>
      </dgm:prSet>
      <dgm:spPr/>
    </dgm:pt>
    <dgm:pt modelId="{ED1B7119-97E8-4EB2-BD9B-EC0B47EB4F7B}" type="pres">
      <dgm:prSet presAssocID="{D7833E0D-F83B-481B-96F2-815232036CE5}" presName="compNode" presStyleCnt="0"/>
      <dgm:spPr/>
    </dgm:pt>
    <dgm:pt modelId="{F576828D-00BC-4BFC-85AB-DBC9C5744C61}" type="pres">
      <dgm:prSet presAssocID="{D7833E0D-F83B-481B-96F2-815232036CE5}" presName="pict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E1130BA4-9F26-4E22-ABBF-32DFD884A18A}" type="pres">
      <dgm:prSet presAssocID="{D7833E0D-F83B-481B-96F2-815232036CE5}" presName="textRect" presStyleLbl="revTx" presStyleIdx="0" presStyleCnt="4">
        <dgm:presLayoutVars>
          <dgm:bulletEnabled val="1"/>
        </dgm:presLayoutVars>
      </dgm:prSet>
      <dgm:spPr/>
    </dgm:pt>
    <dgm:pt modelId="{AB1C1DCF-DFE0-4E10-87AF-0EB497E12CD5}" type="pres">
      <dgm:prSet presAssocID="{0A0D53F8-D706-4843-BAED-AB4DD45A0F53}" presName="sibTrans" presStyleLbl="sibTrans2D1" presStyleIdx="0" presStyleCnt="0"/>
      <dgm:spPr/>
    </dgm:pt>
    <dgm:pt modelId="{26CCEB99-7425-4A28-95E9-0DBE4A7609BC}" type="pres">
      <dgm:prSet presAssocID="{DF85CA40-A966-40FB-9AC4-9E73BDF3EAAF}" presName="compNode" presStyleCnt="0"/>
      <dgm:spPr/>
    </dgm:pt>
    <dgm:pt modelId="{E0D9C863-1567-481D-9AD7-706B57E55908}" type="pres">
      <dgm:prSet presAssocID="{DF85CA40-A966-40FB-9AC4-9E73BDF3EAAF}" presName="pict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C3A7E6D-5A7D-47E1-913B-CBDF8926DEAF}" type="pres">
      <dgm:prSet presAssocID="{DF85CA40-A966-40FB-9AC4-9E73BDF3EAAF}" presName="textRect" presStyleLbl="revTx" presStyleIdx="1" presStyleCnt="4">
        <dgm:presLayoutVars>
          <dgm:bulletEnabled val="1"/>
        </dgm:presLayoutVars>
      </dgm:prSet>
      <dgm:spPr/>
    </dgm:pt>
    <dgm:pt modelId="{35DDD696-E610-4E16-ACE1-606451B2D052}" type="pres">
      <dgm:prSet presAssocID="{F92F6F9C-4689-4D93-AFBE-8D16ADCADFF0}" presName="sibTrans" presStyleLbl="sibTrans2D1" presStyleIdx="0" presStyleCnt="0"/>
      <dgm:spPr/>
    </dgm:pt>
    <dgm:pt modelId="{C71637C6-23E4-4CDC-B07A-8F67B5EDE01C}" type="pres">
      <dgm:prSet presAssocID="{9E164076-3433-4C9C-9B88-CCC10FE0121C}" presName="compNode" presStyleCnt="0"/>
      <dgm:spPr/>
    </dgm:pt>
    <dgm:pt modelId="{CF61783E-D264-4A51-8BA1-59F004C547F0}" type="pres">
      <dgm:prSet presAssocID="{9E164076-3433-4C9C-9B88-CCC10FE0121C}" presName="pict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234E58FB-5E85-499D-819D-08FBF40D97B3}" type="pres">
      <dgm:prSet presAssocID="{9E164076-3433-4C9C-9B88-CCC10FE0121C}" presName="textRect" presStyleLbl="revTx" presStyleIdx="2" presStyleCnt="4">
        <dgm:presLayoutVars>
          <dgm:bulletEnabled val="1"/>
        </dgm:presLayoutVars>
      </dgm:prSet>
      <dgm:spPr/>
    </dgm:pt>
    <dgm:pt modelId="{BFEF5CF3-23E0-4535-906B-6934091F7C49}" type="pres">
      <dgm:prSet presAssocID="{EC039C66-53B2-48F0-BB94-5CA59C59DF06}" presName="sibTrans" presStyleLbl="sibTrans2D1" presStyleIdx="0" presStyleCnt="0"/>
      <dgm:spPr/>
    </dgm:pt>
    <dgm:pt modelId="{DC8B59CF-3732-406D-85F9-B8D0D393B880}" type="pres">
      <dgm:prSet presAssocID="{42F9E391-F994-4526-8BDB-226CDA00D065}" presName="compNode" presStyleCnt="0"/>
      <dgm:spPr/>
    </dgm:pt>
    <dgm:pt modelId="{C90314E4-D59A-4212-91D5-61BD2CB55C05}" type="pres">
      <dgm:prSet presAssocID="{42F9E391-F994-4526-8BDB-226CDA00D065}" presName="pictRect" presStyleLbl="node1" presStyleIdx="3" presStyleCnt="4" custLinFactNeighborX="-1068" custLinFactNeighborY="197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</dgm:pt>
    <dgm:pt modelId="{84277F39-E170-4B79-A078-4CDBE8F91E82}" type="pres">
      <dgm:prSet presAssocID="{42F9E391-F994-4526-8BDB-226CDA00D065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02AD4E-9D48-49C9-8674-D2A315869727}" type="presOf" srcId="{F92F6F9C-4689-4D93-AFBE-8D16ADCADFF0}" destId="{35DDD696-E610-4E16-ACE1-606451B2D052}" srcOrd="0" destOrd="0" presId="urn:microsoft.com/office/officeart/2005/8/layout/pList1"/>
    <dgm:cxn modelId="{0536BE87-E5C5-41C9-88FE-555CD90BA287}" srcId="{737708A2-B521-4FE5-AE16-ECA90620FD6A}" destId="{9E164076-3433-4C9C-9B88-CCC10FE0121C}" srcOrd="2" destOrd="0" parTransId="{422398F0-77D6-448E-A505-EE13480C6A57}" sibTransId="{EC039C66-53B2-48F0-BB94-5CA59C59DF06}"/>
    <dgm:cxn modelId="{5736AC14-CF9F-4544-84A7-531011B95A76}" type="presOf" srcId="{42F9E391-F994-4526-8BDB-226CDA00D065}" destId="{84277F39-E170-4B79-A078-4CDBE8F91E82}" srcOrd="0" destOrd="0" presId="urn:microsoft.com/office/officeart/2005/8/layout/pList1"/>
    <dgm:cxn modelId="{07FFF3D3-D48E-4156-9B98-C8B2BCF83D82}" srcId="{737708A2-B521-4FE5-AE16-ECA90620FD6A}" destId="{DF85CA40-A966-40FB-9AC4-9E73BDF3EAAF}" srcOrd="1" destOrd="0" parTransId="{53016E14-8A51-4942-9086-485E7AC1F9E5}" sibTransId="{F92F6F9C-4689-4D93-AFBE-8D16ADCADFF0}"/>
    <dgm:cxn modelId="{63BBA92D-CC4B-441D-A6C7-02B5F1AAC3C9}" srcId="{737708A2-B521-4FE5-AE16-ECA90620FD6A}" destId="{D7833E0D-F83B-481B-96F2-815232036CE5}" srcOrd="0" destOrd="0" parTransId="{05C6ECF8-DD55-4F78-B3BD-EDDB674C0133}" sibTransId="{0A0D53F8-D706-4843-BAED-AB4DD45A0F53}"/>
    <dgm:cxn modelId="{CF4801F9-2131-4CB8-97CB-CB0FB5ECACEA}" type="presOf" srcId="{D7833E0D-F83B-481B-96F2-815232036CE5}" destId="{E1130BA4-9F26-4E22-ABBF-32DFD884A18A}" srcOrd="0" destOrd="0" presId="urn:microsoft.com/office/officeart/2005/8/layout/pList1"/>
    <dgm:cxn modelId="{34CDDC8F-2376-4776-98FF-3C45E81D8A49}" type="presOf" srcId="{0A0D53F8-D706-4843-BAED-AB4DD45A0F53}" destId="{AB1C1DCF-DFE0-4E10-87AF-0EB497E12CD5}" srcOrd="0" destOrd="0" presId="urn:microsoft.com/office/officeart/2005/8/layout/pList1"/>
    <dgm:cxn modelId="{9A4F7955-B4A2-4061-ABF0-3C07EA08E906}" srcId="{737708A2-B521-4FE5-AE16-ECA90620FD6A}" destId="{42F9E391-F994-4526-8BDB-226CDA00D065}" srcOrd="3" destOrd="0" parTransId="{A2344AC6-EAF3-4D46-8A40-BB1D4E82457E}" sibTransId="{B346E59F-9384-4723-9936-5D4B6C4951E9}"/>
    <dgm:cxn modelId="{5655FA01-417C-4D18-8A07-1693F24B4C85}" type="presOf" srcId="{737708A2-B521-4FE5-AE16-ECA90620FD6A}" destId="{188A97F1-AB61-4900-8558-501E3338AB15}" srcOrd="0" destOrd="0" presId="urn:microsoft.com/office/officeart/2005/8/layout/pList1"/>
    <dgm:cxn modelId="{99CB9F70-7E65-4F64-888C-E45301191A73}" type="presOf" srcId="{EC039C66-53B2-48F0-BB94-5CA59C59DF06}" destId="{BFEF5CF3-23E0-4535-906B-6934091F7C49}" srcOrd="0" destOrd="0" presId="urn:microsoft.com/office/officeart/2005/8/layout/pList1"/>
    <dgm:cxn modelId="{C70B053C-DC5E-432F-9135-A54FAE666ACF}" type="presOf" srcId="{9E164076-3433-4C9C-9B88-CCC10FE0121C}" destId="{234E58FB-5E85-499D-819D-08FBF40D97B3}" srcOrd="0" destOrd="0" presId="urn:microsoft.com/office/officeart/2005/8/layout/pList1"/>
    <dgm:cxn modelId="{8C948324-D9DE-44C9-8B5E-B3F521542EAA}" type="presOf" srcId="{DF85CA40-A966-40FB-9AC4-9E73BDF3EAAF}" destId="{3C3A7E6D-5A7D-47E1-913B-CBDF8926DEAF}" srcOrd="0" destOrd="0" presId="urn:microsoft.com/office/officeart/2005/8/layout/pList1"/>
    <dgm:cxn modelId="{1801CF8D-7E9D-4A79-A427-DE1E54C43455}" type="presParOf" srcId="{188A97F1-AB61-4900-8558-501E3338AB15}" destId="{ED1B7119-97E8-4EB2-BD9B-EC0B47EB4F7B}" srcOrd="0" destOrd="0" presId="urn:microsoft.com/office/officeart/2005/8/layout/pList1"/>
    <dgm:cxn modelId="{41235A3E-EEF2-446E-8AE7-DEC1D0E46EC2}" type="presParOf" srcId="{ED1B7119-97E8-4EB2-BD9B-EC0B47EB4F7B}" destId="{F576828D-00BC-4BFC-85AB-DBC9C5744C61}" srcOrd="0" destOrd="0" presId="urn:microsoft.com/office/officeart/2005/8/layout/pList1"/>
    <dgm:cxn modelId="{ACA29C81-2D3D-4D61-AE44-F3AF2BFA8BB6}" type="presParOf" srcId="{ED1B7119-97E8-4EB2-BD9B-EC0B47EB4F7B}" destId="{E1130BA4-9F26-4E22-ABBF-32DFD884A18A}" srcOrd="1" destOrd="0" presId="urn:microsoft.com/office/officeart/2005/8/layout/pList1"/>
    <dgm:cxn modelId="{15452834-2945-4FE9-825E-B2391423BD26}" type="presParOf" srcId="{188A97F1-AB61-4900-8558-501E3338AB15}" destId="{AB1C1DCF-DFE0-4E10-87AF-0EB497E12CD5}" srcOrd="1" destOrd="0" presId="urn:microsoft.com/office/officeart/2005/8/layout/pList1"/>
    <dgm:cxn modelId="{5AF14425-83C4-4357-97FE-F6568B22C71F}" type="presParOf" srcId="{188A97F1-AB61-4900-8558-501E3338AB15}" destId="{26CCEB99-7425-4A28-95E9-0DBE4A7609BC}" srcOrd="2" destOrd="0" presId="urn:microsoft.com/office/officeart/2005/8/layout/pList1"/>
    <dgm:cxn modelId="{F532566A-5B56-4CD2-A90D-D5299A1440D0}" type="presParOf" srcId="{26CCEB99-7425-4A28-95E9-0DBE4A7609BC}" destId="{E0D9C863-1567-481D-9AD7-706B57E55908}" srcOrd="0" destOrd="0" presId="urn:microsoft.com/office/officeart/2005/8/layout/pList1"/>
    <dgm:cxn modelId="{AEFE12E2-9C47-4822-AF7D-581C329CC19E}" type="presParOf" srcId="{26CCEB99-7425-4A28-95E9-0DBE4A7609BC}" destId="{3C3A7E6D-5A7D-47E1-913B-CBDF8926DEAF}" srcOrd="1" destOrd="0" presId="urn:microsoft.com/office/officeart/2005/8/layout/pList1"/>
    <dgm:cxn modelId="{2D866BE3-DC97-4373-9CDD-C899F697749D}" type="presParOf" srcId="{188A97F1-AB61-4900-8558-501E3338AB15}" destId="{35DDD696-E610-4E16-ACE1-606451B2D052}" srcOrd="3" destOrd="0" presId="urn:microsoft.com/office/officeart/2005/8/layout/pList1"/>
    <dgm:cxn modelId="{CC38C8D6-B5B4-475A-AE82-BD63F1A3774A}" type="presParOf" srcId="{188A97F1-AB61-4900-8558-501E3338AB15}" destId="{C71637C6-23E4-4CDC-B07A-8F67B5EDE01C}" srcOrd="4" destOrd="0" presId="urn:microsoft.com/office/officeart/2005/8/layout/pList1"/>
    <dgm:cxn modelId="{1ECB46E0-8875-4E46-8E2B-B3328A5910B1}" type="presParOf" srcId="{C71637C6-23E4-4CDC-B07A-8F67B5EDE01C}" destId="{CF61783E-D264-4A51-8BA1-59F004C547F0}" srcOrd="0" destOrd="0" presId="urn:microsoft.com/office/officeart/2005/8/layout/pList1"/>
    <dgm:cxn modelId="{4CBD363F-D262-41D3-A7F0-62A29C614DBC}" type="presParOf" srcId="{C71637C6-23E4-4CDC-B07A-8F67B5EDE01C}" destId="{234E58FB-5E85-499D-819D-08FBF40D97B3}" srcOrd="1" destOrd="0" presId="urn:microsoft.com/office/officeart/2005/8/layout/pList1"/>
    <dgm:cxn modelId="{31497CCD-1E6C-4743-8DAA-84777884A218}" type="presParOf" srcId="{188A97F1-AB61-4900-8558-501E3338AB15}" destId="{BFEF5CF3-23E0-4535-906B-6934091F7C49}" srcOrd="5" destOrd="0" presId="urn:microsoft.com/office/officeart/2005/8/layout/pList1"/>
    <dgm:cxn modelId="{03995B7E-21F6-4C34-93A0-26FCA198D3A6}" type="presParOf" srcId="{188A97F1-AB61-4900-8558-501E3338AB15}" destId="{DC8B59CF-3732-406D-85F9-B8D0D393B880}" srcOrd="6" destOrd="0" presId="urn:microsoft.com/office/officeart/2005/8/layout/pList1"/>
    <dgm:cxn modelId="{AD704B2E-D65B-4875-AD80-BB49E2FBE848}" type="presParOf" srcId="{DC8B59CF-3732-406D-85F9-B8D0D393B880}" destId="{C90314E4-D59A-4212-91D5-61BD2CB55C05}" srcOrd="0" destOrd="0" presId="urn:microsoft.com/office/officeart/2005/8/layout/pList1"/>
    <dgm:cxn modelId="{955908CA-678C-453B-8FD3-FDCDBAD412CD}" type="presParOf" srcId="{DC8B59CF-3732-406D-85F9-B8D0D393B880}" destId="{84277F39-E170-4B79-A078-4CDBE8F91E8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3DC83-B910-46BA-9180-23E513B0003B}">
      <dsp:nvSpPr>
        <dsp:cNvPr id="0" name=""/>
        <dsp:cNvSpPr/>
      </dsp:nvSpPr>
      <dsp:spPr>
        <a:xfrm>
          <a:off x="0" y="0"/>
          <a:ext cx="8784976" cy="116926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latin typeface="Times New Roman" pitchFamily="18" charset="0"/>
              <a:cs typeface="Times New Roman" pitchFamily="18" charset="0"/>
            </a:rPr>
            <a:t>Исходная задача состояла в том, чтобы автоматизировать измерения качества жизни населения на основе статистических данных и повысить точность данной оценки. </a:t>
          </a:r>
          <a:br>
            <a:rPr lang="ru-RU" sz="1700" b="1" kern="1200" dirty="0" smtClean="0">
              <a:latin typeface="Times New Roman" pitchFamily="18" charset="0"/>
              <a:cs typeface="Times New Roman" pitchFamily="18" charset="0"/>
            </a:rPr>
          </a:br>
          <a:r>
            <a:rPr lang="ru-RU" sz="1700" b="1" kern="1200" dirty="0" smtClean="0">
              <a:latin typeface="Times New Roman" pitchFamily="18" charset="0"/>
              <a:cs typeface="Times New Roman" pitchFamily="18" charset="0"/>
            </a:rPr>
            <a:t>Исходные данные имели статистические социально-экономические показатели регионов за 2019 года, такие как:</a:t>
          </a:r>
          <a:endParaRPr lang="ru-RU" sz="1700" b="1" kern="1200" dirty="0"/>
        </a:p>
      </dsp:txBody>
      <dsp:txXfrm>
        <a:off x="0" y="0"/>
        <a:ext cx="8784976" cy="1169268"/>
      </dsp:txXfrm>
    </dsp:sp>
    <dsp:sp modelId="{2542609B-91E3-405B-B382-08D19337CBB0}">
      <dsp:nvSpPr>
        <dsp:cNvPr id="0" name=""/>
        <dsp:cNvSpPr/>
      </dsp:nvSpPr>
      <dsp:spPr>
        <a:xfrm>
          <a:off x="4289" y="1169268"/>
          <a:ext cx="1462732" cy="2455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численность среднего класса</a:t>
          </a:r>
          <a:endParaRPr lang="ru-RU" sz="1400" b="1" kern="1200" dirty="0"/>
        </a:p>
      </dsp:txBody>
      <dsp:txXfrm>
        <a:off x="4289" y="1169268"/>
        <a:ext cx="1462732" cy="2455462"/>
      </dsp:txXfrm>
    </dsp:sp>
    <dsp:sp modelId="{A6C6CC51-702E-4A9D-8FA3-394B7211DEEC}">
      <dsp:nvSpPr>
        <dsp:cNvPr id="0" name=""/>
        <dsp:cNvSpPr/>
      </dsp:nvSpPr>
      <dsp:spPr>
        <a:xfrm>
          <a:off x="1467022" y="1169268"/>
          <a:ext cx="1462732" cy="2455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индекс рынка труда в регионах РФ</a:t>
          </a:r>
          <a:endParaRPr lang="ru-RU" sz="1400" b="1" kern="1200" dirty="0"/>
        </a:p>
      </dsp:txBody>
      <dsp:txXfrm>
        <a:off x="1467022" y="1169268"/>
        <a:ext cx="1462732" cy="2455462"/>
      </dsp:txXfrm>
    </dsp:sp>
    <dsp:sp modelId="{CE07E6D0-2B52-4182-BDF6-1FA4A23EDC60}">
      <dsp:nvSpPr>
        <dsp:cNvPr id="0" name=""/>
        <dsp:cNvSpPr/>
      </dsp:nvSpPr>
      <dsp:spPr>
        <a:xfrm>
          <a:off x="2929755" y="1169268"/>
          <a:ext cx="1462732" cy="2455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уровень безработицы</a:t>
          </a:r>
          <a:endParaRPr lang="ru-RU" sz="1400" b="1" kern="1200" dirty="0"/>
        </a:p>
      </dsp:txBody>
      <dsp:txXfrm>
        <a:off x="2929755" y="1169268"/>
        <a:ext cx="1462732" cy="2455462"/>
      </dsp:txXfrm>
    </dsp:sp>
    <dsp:sp modelId="{2733678C-FFC9-41DC-B8D1-666897F244FD}">
      <dsp:nvSpPr>
        <dsp:cNvPr id="0" name=""/>
        <dsp:cNvSpPr/>
      </dsp:nvSpPr>
      <dsp:spPr>
        <a:xfrm>
          <a:off x="4392488" y="1169268"/>
          <a:ext cx="1462732" cy="2455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показатели для оценки эффективности деятельности органов исполнительной власти субъектов РФ</a:t>
          </a:r>
          <a:endParaRPr lang="ru-RU" sz="1400" b="1" kern="1200" dirty="0"/>
        </a:p>
      </dsp:txBody>
      <dsp:txXfrm>
        <a:off x="4392488" y="1169268"/>
        <a:ext cx="1462732" cy="2455462"/>
      </dsp:txXfrm>
    </dsp:sp>
    <dsp:sp modelId="{B7FDA3F9-1AD5-4082-BF9E-1B0CC97CABC7}">
      <dsp:nvSpPr>
        <dsp:cNvPr id="0" name=""/>
        <dsp:cNvSpPr/>
      </dsp:nvSpPr>
      <dsp:spPr>
        <a:xfrm>
          <a:off x="5855220" y="1169268"/>
          <a:ext cx="1462732" cy="2455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экономические и социальные показатели районов Крайнего Севера и приравненных к ним местностей</a:t>
          </a:r>
          <a:endParaRPr lang="ru-RU" sz="1400" b="1" kern="1200" dirty="0"/>
        </a:p>
      </dsp:txBody>
      <dsp:txXfrm>
        <a:off x="5855220" y="1169268"/>
        <a:ext cx="1462732" cy="2455462"/>
      </dsp:txXfrm>
    </dsp:sp>
    <dsp:sp modelId="{0338B7B8-AECE-4FED-92AD-F10AE28D2142}">
      <dsp:nvSpPr>
        <dsp:cNvPr id="0" name=""/>
        <dsp:cNvSpPr/>
      </dsp:nvSpPr>
      <dsp:spPr>
        <a:xfrm>
          <a:off x="7317953" y="1169268"/>
          <a:ext cx="1462732" cy="2455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статистическая информация о социально-экономическом развитии арктической зоны Российской Федерации и сельской местности</a:t>
          </a:r>
          <a:endParaRPr lang="ru-RU" sz="1400" b="1" kern="1200" dirty="0"/>
        </a:p>
      </dsp:txBody>
      <dsp:txXfrm>
        <a:off x="7317953" y="1169268"/>
        <a:ext cx="1462732" cy="2455462"/>
      </dsp:txXfrm>
    </dsp:sp>
    <dsp:sp modelId="{EC208612-30B8-4D79-8602-AE33D68CF7B1}">
      <dsp:nvSpPr>
        <dsp:cNvPr id="0" name=""/>
        <dsp:cNvSpPr/>
      </dsp:nvSpPr>
      <dsp:spPr>
        <a:xfrm>
          <a:off x="0" y="3624730"/>
          <a:ext cx="8784976" cy="27282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E4FCC-E746-4B98-A792-51413129F9D4}">
      <dsp:nvSpPr>
        <dsp:cNvPr id="0" name=""/>
        <dsp:cNvSpPr/>
      </dsp:nvSpPr>
      <dsp:spPr>
        <a:xfrm rot="5400000">
          <a:off x="2790800" y="478669"/>
          <a:ext cx="1114118" cy="15969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Средняя численность населения</a:t>
          </a:r>
          <a:endParaRPr lang="ru-RU" sz="1200" b="1" kern="1200" dirty="0"/>
        </a:p>
      </dsp:txBody>
      <dsp:txXfrm rot="-5400000">
        <a:off x="2815548" y="905763"/>
        <a:ext cx="1064622" cy="742746"/>
      </dsp:txXfrm>
    </dsp:sp>
    <dsp:sp modelId="{E2E53E3D-7005-4F00-A31F-EA66523A98B7}">
      <dsp:nvSpPr>
        <dsp:cNvPr id="0" name=""/>
        <dsp:cNvSpPr/>
      </dsp:nvSpPr>
      <dsp:spPr>
        <a:xfrm>
          <a:off x="5280305" y="223859"/>
          <a:ext cx="1243356" cy="668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7B96C-C080-4DDA-9A5B-C290247FDA9E}">
      <dsp:nvSpPr>
        <dsp:cNvPr id="0" name=""/>
        <dsp:cNvSpPr/>
      </dsp:nvSpPr>
      <dsp:spPr>
        <a:xfrm rot="5400000">
          <a:off x="1242050" y="593166"/>
          <a:ext cx="1114118" cy="137576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Медианная зарплата</a:t>
          </a:r>
          <a:endParaRPr lang="ru-RU" sz="1200" b="1" kern="1200" dirty="0"/>
        </a:p>
      </dsp:txBody>
      <dsp:txXfrm rot="-5400000">
        <a:off x="1340522" y="909674"/>
        <a:ext cx="917174" cy="742746"/>
      </dsp:txXfrm>
    </dsp:sp>
    <dsp:sp modelId="{1439AC73-5E29-4F41-B5BD-927CA60DF353}">
      <dsp:nvSpPr>
        <dsp:cNvPr id="0" name=""/>
        <dsp:cNvSpPr/>
      </dsp:nvSpPr>
      <dsp:spPr>
        <a:xfrm rot="5400000">
          <a:off x="607307" y="1340078"/>
          <a:ext cx="644517" cy="13560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Цены на бензин</a:t>
          </a:r>
          <a:endParaRPr lang="ru-RU" sz="1200" b="1" kern="1200" dirty="0"/>
        </a:p>
      </dsp:txBody>
      <dsp:txXfrm rot="-5400000">
        <a:off x="477535" y="1803287"/>
        <a:ext cx="904063" cy="429678"/>
      </dsp:txXfrm>
    </dsp:sp>
    <dsp:sp modelId="{FBCCEC56-831D-4720-A3FB-4FC064FFBBEB}">
      <dsp:nvSpPr>
        <dsp:cNvPr id="0" name=""/>
        <dsp:cNvSpPr/>
      </dsp:nvSpPr>
      <dsp:spPr>
        <a:xfrm>
          <a:off x="2512834" y="1169523"/>
          <a:ext cx="1203248" cy="668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A39C-E1EA-4EF9-BD0F-BFDA03A8E7CA}">
      <dsp:nvSpPr>
        <dsp:cNvPr id="0" name=""/>
        <dsp:cNvSpPr/>
      </dsp:nvSpPr>
      <dsp:spPr>
        <a:xfrm rot="5400000">
          <a:off x="6416560" y="387685"/>
          <a:ext cx="1114118" cy="163489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Преступность</a:t>
          </a:r>
          <a:endParaRPr lang="ru-RU" sz="1200" b="1" kern="1200" dirty="0"/>
        </a:p>
      </dsp:txBody>
      <dsp:txXfrm rot="-5400000">
        <a:off x="6428656" y="833757"/>
        <a:ext cx="1089926" cy="742746"/>
      </dsp:txXfrm>
    </dsp:sp>
    <dsp:sp modelId="{B0D3B43B-A96C-4F3B-91D8-C441E0C32F5F}">
      <dsp:nvSpPr>
        <dsp:cNvPr id="0" name=""/>
        <dsp:cNvSpPr/>
      </dsp:nvSpPr>
      <dsp:spPr>
        <a:xfrm rot="5400000">
          <a:off x="1115209" y="2270573"/>
          <a:ext cx="1114118" cy="96928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Цены на бензин</a:t>
          </a:r>
          <a:endParaRPr lang="ru-RU" sz="1200" b="1" kern="1200" dirty="0"/>
        </a:p>
      </dsp:txBody>
      <dsp:txXfrm rot="-5400000">
        <a:off x="1338673" y="2371773"/>
        <a:ext cx="667189" cy="766884"/>
      </dsp:txXfrm>
    </dsp:sp>
    <dsp:sp modelId="{9FA666BC-86FA-4E96-8CFB-FC0DB8E08516}">
      <dsp:nvSpPr>
        <dsp:cNvPr id="0" name=""/>
        <dsp:cNvSpPr/>
      </dsp:nvSpPr>
      <dsp:spPr>
        <a:xfrm>
          <a:off x="5280305" y="2115187"/>
          <a:ext cx="1243356" cy="668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04218-D9A2-4DBD-A194-A65B2BFD5E05}">
      <dsp:nvSpPr>
        <dsp:cNvPr id="0" name=""/>
        <dsp:cNvSpPr/>
      </dsp:nvSpPr>
      <dsp:spPr>
        <a:xfrm rot="5400000">
          <a:off x="5996084" y="2031910"/>
          <a:ext cx="1114118" cy="223409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Индекс социальной ориентированности бюджета</a:t>
          </a:r>
          <a:endParaRPr lang="ru-RU" sz="1200" b="1" kern="1200" dirty="0"/>
        </a:p>
      </dsp:txBody>
      <dsp:txXfrm rot="-5400000">
        <a:off x="5808446" y="2777583"/>
        <a:ext cx="1489394" cy="742746"/>
      </dsp:txXfrm>
    </dsp:sp>
    <dsp:sp modelId="{28DBDF90-23D9-40DD-91E3-C6FED814CD93}">
      <dsp:nvSpPr>
        <dsp:cNvPr id="0" name=""/>
        <dsp:cNvSpPr/>
      </dsp:nvSpPr>
      <dsp:spPr>
        <a:xfrm rot="5400000">
          <a:off x="176998" y="2522795"/>
          <a:ext cx="820938" cy="67188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ДТП</a:t>
          </a:r>
          <a:endParaRPr lang="ru-RU" sz="1200" b="1" kern="1200" dirty="0"/>
        </a:p>
      </dsp:txBody>
      <dsp:txXfrm rot="-5400000">
        <a:off x="353338" y="2572672"/>
        <a:ext cx="468257" cy="572134"/>
      </dsp:txXfrm>
    </dsp:sp>
    <dsp:sp modelId="{2149E991-02E3-400C-B911-BBB809F0FEF2}">
      <dsp:nvSpPr>
        <dsp:cNvPr id="0" name=""/>
        <dsp:cNvSpPr/>
      </dsp:nvSpPr>
      <dsp:spPr>
        <a:xfrm>
          <a:off x="2512834" y="3060851"/>
          <a:ext cx="1203248" cy="668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FD961-77A6-443B-912C-6FE4952B3CB7}">
      <dsp:nvSpPr>
        <dsp:cNvPr id="0" name=""/>
        <dsp:cNvSpPr/>
      </dsp:nvSpPr>
      <dsp:spPr>
        <a:xfrm rot="5400000">
          <a:off x="4551795" y="409257"/>
          <a:ext cx="1114118" cy="159174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Уровень безработицы</a:t>
          </a:r>
          <a:endParaRPr lang="ru-RU" sz="1200" b="1" kern="1200" dirty="0"/>
        </a:p>
      </dsp:txBody>
      <dsp:txXfrm rot="-5400000">
        <a:off x="4578272" y="833757"/>
        <a:ext cx="1061165" cy="742746"/>
      </dsp:txXfrm>
    </dsp:sp>
    <dsp:sp modelId="{72571A0E-5DF7-4CDC-81CF-F80BCE57FED4}">
      <dsp:nvSpPr>
        <dsp:cNvPr id="0" name=""/>
        <dsp:cNvSpPr/>
      </dsp:nvSpPr>
      <dsp:spPr>
        <a:xfrm rot="5400000">
          <a:off x="3226262" y="1705777"/>
          <a:ext cx="839031" cy="246802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Средняя продолжительность жизни</a:t>
          </a:r>
          <a:endParaRPr lang="ru-RU" sz="1200" b="1" kern="1200" dirty="0"/>
        </a:p>
      </dsp:txBody>
      <dsp:txXfrm rot="-5400000">
        <a:off x="2823103" y="2660114"/>
        <a:ext cx="1645351" cy="559354"/>
      </dsp:txXfrm>
    </dsp:sp>
    <dsp:sp modelId="{7DA754F4-0548-4DF4-BD0D-61745B90B140}">
      <dsp:nvSpPr>
        <dsp:cNvPr id="0" name=""/>
        <dsp:cNvSpPr/>
      </dsp:nvSpPr>
      <dsp:spPr>
        <a:xfrm>
          <a:off x="5280305" y="4006515"/>
          <a:ext cx="1243356" cy="668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476BA-3759-4B35-B930-7632314C99E0}">
      <dsp:nvSpPr>
        <dsp:cNvPr id="0" name=""/>
        <dsp:cNvSpPr/>
      </dsp:nvSpPr>
      <dsp:spPr>
        <a:xfrm rot="5400000">
          <a:off x="5619207" y="940219"/>
          <a:ext cx="973127" cy="240506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Индекс рабочей привлекательности</a:t>
          </a:r>
          <a:endParaRPr lang="ru-RU" sz="1200" b="1" kern="1200" dirty="0"/>
        </a:p>
      </dsp:txBody>
      <dsp:txXfrm rot="-5400000">
        <a:off x="5304083" y="1818375"/>
        <a:ext cx="1603375" cy="648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828D-00BC-4BFC-85AB-DBC9C5744C61}">
      <dsp:nvSpPr>
        <dsp:cNvPr id="0" name=""/>
        <dsp:cNvSpPr/>
      </dsp:nvSpPr>
      <dsp:spPr>
        <a:xfrm>
          <a:off x="858950" y="1064"/>
          <a:ext cx="1890786" cy="130275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30BA4-9F26-4E22-ABBF-32DFD884A18A}">
      <dsp:nvSpPr>
        <dsp:cNvPr id="0" name=""/>
        <dsp:cNvSpPr/>
      </dsp:nvSpPr>
      <dsp:spPr>
        <a:xfrm>
          <a:off x="858950" y="1303816"/>
          <a:ext cx="1890786" cy="70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Портал правовой статистики</a:t>
          </a:r>
          <a:endParaRPr lang="ru-RU" sz="1500" kern="1200" dirty="0"/>
        </a:p>
      </dsp:txBody>
      <dsp:txXfrm>
        <a:off x="858950" y="1303816"/>
        <a:ext cx="1890786" cy="701481"/>
      </dsp:txXfrm>
    </dsp:sp>
    <dsp:sp modelId="{E0D9C863-1567-481D-9AD7-706B57E55908}">
      <dsp:nvSpPr>
        <dsp:cNvPr id="0" name=""/>
        <dsp:cNvSpPr/>
      </dsp:nvSpPr>
      <dsp:spPr>
        <a:xfrm>
          <a:off x="2938895" y="1064"/>
          <a:ext cx="1890786" cy="1302752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A7E6D-5A7D-47E1-913B-CBDF8926DEAF}">
      <dsp:nvSpPr>
        <dsp:cNvPr id="0" name=""/>
        <dsp:cNvSpPr/>
      </dsp:nvSpPr>
      <dsp:spPr>
        <a:xfrm>
          <a:off x="2938895" y="1303816"/>
          <a:ext cx="1890786" cy="70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МВД России</a:t>
          </a:r>
          <a:endParaRPr lang="ru-RU" sz="1500" kern="1200" dirty="0"/>
        </a:p>
      </dsp:txBody>
      <dsp:txXfrm>
        <a:off x="2938895" y="1303816"/>
        <a:ext cx="1890786" cy="701481"/>
      </dsp:txXfrm>
    </dsp:sp>
    <dsp:sp modelId="{CF61783E-D264-4A51-8BA1-59F004C547F0}">
      <dsp:nvSpPr>
        <dsp:cNvPr id="0" name=""/>
        <dsp:cNvSpPr/>
      </dsp:nvSpPr>
      <dsp:spPr>
        <a:xfrm>
          <a:off x="858950" y="2194377"/>
          <a:ext cx="1890786" cy="1302752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E58FB-5E85-499D-819D-08FBF40D97B3}">
      <dsp:nvSpPr>
        <dsp:cNvPr id="0" name=""/>
        <dsp:cNvSpPr/>
      </dsp:nvSpPr>
      <dsp:spPr>
        <a:xfrm>
          <a:off x="858950" y="3497129"/>
          <a:ext cx="1890786" cy="70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ЕМИСС</a:t>
          </a:r>
          <a:endParaRPr lang="ru-RU" sz="1500" kern="1200" dirty="0"/>
        </a:p>
      </dsp:txBody>
      <dsp:txXfrm>
        <a:off x="858950" y="3497129"/>
        <a:ext cx="1890786" cy="701481"/>
      </dsp:txXfrm>
    </dsp:sp>
    <dsp:sp modelId="{C90314E4-D59A-4212-91D5-61BD2CB55C05}">
      <dsp:nvSpPr>
        <dsp:cNvPr id="0" name=""/>
        <dsp:cNvSpPr/>
      </dsp:nvSpPr>
      <dsp:spPr>
        <a:xfrm>
          <a:off x="2918701" y="2220067"/>
          <a:ext cx="1890786" cy="1302752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77F39-E170-4B79-A078-4CDBE8F91E82}">
      <dsp:nvSpPr>
        <dsp:cNvPr id="0" name=""/>
        <dsp:cNvSpPr/>
      </dsp:nvSpPr>
      <dsp:spPr>
        <a:xfrm>
          <a:off x="2938895" y="3497129"/>
          <a:ext cx="1890786" cy="70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effectLst>
                <a:glow rad="63500">
                  <a:srgbClr val="FFFF00">
                    <a:alpha val="40000"/>
                  </a:srgbClr>
                </a:glow>
              </a:effectLst>
            </a:rPr>
            <a:t>РИА Новости</a:t>
          </a:r>
          <a:endParaRPr lang="ru-RU" sz="1500" kern="1200" dirty="0">
            <a:effectLst>
              <a:glow rad="63500">
                <a:srgbClr val="FFFF00">
                  <a:alpha val="40000"/>
                </a:srgbClr>
              </a:glow>
            </a:effectLst>
          </a:endParaRPr>
        </a:p>
      </dsp:txBody>
      <dsp:txXfrm>
        <a:off x="2938895" y="3497129"/>
        <a:ext cx="1890786" cy="701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7310B-E5AF-433F-83A0-4BD709DF762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9FD65-516B-4C0A-94F1-3308FD809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43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9FD65-516B-4C0A-94F1-3308FD8094B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0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751972-4CC6-4FB6-BE95-CB6B505B34BD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.mindmup.com/map/_free/2021/04/4cf92890a4e711eb830deffbc5e96a0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na0704/index_happy_pentag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071678"/>
            <a:ext cx="8458200" cy="1470025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Качественное изменение взаимодействия государства с человеком (индекс счастья)</a:t>
            </a:r>
            <a:endParaRPr 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835696" y="4725144"/>
            <a:ext cx="4953000" cy="17526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Группа Пятиугольник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55381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Алена Рыбакина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scientist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модератор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Андрей Жарков</a:t>
            </a:r>
            <a:r>
              <a:rPr lang="en-US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работа с данными</a:t>
            </a:r>
          </a:p>
          <a:p>
            <a:r>
              <a:rPr lang="ru-RU" dirty="0"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Максим Степанов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презентор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>
                <a:effectLst>
                  <a:glow rad="101600">
                    <a:srgbClr val="0000FF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Антон Плотников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разработчик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08104" y="567667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Юрий Руденко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работа с данными</a:t>
            </a:r>
          </a:p>
          <a:p>
            <a:r>
              <a:rPr lang="ru-RU" dirty="0">
                <a:effectLst>
                  <a:glow rad="101600">
                    <a:srgbClr val="0000FF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Андрей </a:t>
            </a:r>
            <a:r>
              <a:rPr lang="ru-RU" dirty="0" err="1">
                <a:effectLst>
                  <a:glow rad="101600">
                    <a:srgbClr val="0000FF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Зиборов</a:t>
            </a:r>
            <a:r>
              <a:rPr lang="ru-RU" dirty="0">
                <a:effectLst>
                  <a:glow rad="101600">
                    <a:srgbClr val="0000FF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разработчик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Свинов</a:t>
            </a:r>
            <a:r>
              <a:rPr lang="ru-RU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Павел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scientist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для обучения модели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73814" y="1417638"/>
            <a:ext cx="3024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Парсирование</a:t>
            </a:r>
            <a:r>
              <a:rPr lang="ru-RU" dirty="0" smtClean="0"/>
              <a:t> с сайтов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73814" y="1993060"/>
            <a:ext cx="3024336" cy="1152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Ключ, который определяет, откуда взяты данные и как нужно их передавать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73814" y="3285690"/>
            <a:ext cx="3024336" cy="1804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Фильтрация данных – не все признаки сохраняются в БД, только используемые при обучении и предсказании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73814" y="5197052"/>
            <a:ext cx="3024336" cy="42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Запись данных в БД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3816" t="54589" r="26529"/>
          <a:stretch/>
        </p:blipFill>
        <p:spPr>
          <a:xfrm>
            <a:off x="457200" y="4472803"/>
            <a:ext cx="4619141" cy="230413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3341" r="18134"/>
          <a:stretch/>
        </p:blipFill>
        <p:spPr>
          <a:xfrm>
            <a:off x="592387" y="1215888"/>
            <a:ext cx="3384376" cy="325691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>
            <a:stCxn id="6" idx="1"/>
          </p:cNvCxnSpPr>
          <p:nvPr/>
        </p:nvCxnSpPr>
        <p:spPr>
          <a:xfrm flipH="1">
            <a:off x="1979712" y="2569445"/>
            <a:ext cx="3994102" cy="2043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1"/>
          </p:cNvCxnSpPr>
          <p:nvPr/>
        </p:nvCxnSpPr>
        <p:spPr>
          <a:xfrm flipH="1">
            <a:off x="1403648" y="4187868"/>
            <a:ext cx="45701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8" idx="1"/>
          </p:cNvCxnSpPr>
          <p:nvPr/>
        </p:nvCxnSpPr>
        <p:spPr>
          <a:xfrm flipH="1" flipV="1">
            <a:off x="4303426" y="5358643"/>
            <a:ext cx="1670388" cy="523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5" y="458442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Mindmup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выполнения проекта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5" y="1700496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https://app.mindmup.com/map/_free/2021/04/4cf92890a4e711eb830deffbc5e96a0f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4139" t="21809" r="12798" b="7720"/>
          <a:stretch/>
        </p:blipFill>
        <p:spPr>
          <a:xfrm>
            <a:off x="755576" y="2060401"/>
            <a:ext cx="7336189" cy="46113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8595" y="1405613"/>
            <a:ext cx="223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Доступен по ссылке: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700808"/>
            <a:ext cx="8046154" cy="452596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268760"/>
            <a:ext cx="8507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https://github.com/Alena0704/index_happy_pentagon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Конечное видение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390298101"/>
              </p:ext>
            </p:extLst>
          </p:nvPr>
        </p:nvGraphicFramePr>
        <p:xfrm>
          <a:off x="-180528" y="1814300"/>
          <a:ext cx="5688632" cy="4199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Вертикальный свиток 8"/>
          <p:cNvSpPr/>
          <p:nvPr/>
        </p:nvSpPr>
        <p:spPr>
          <a:xfrm>
            <a:off x="4932040" y="1916832"/>
            <a:ext cx="4032448" cy="381642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Результатом проекта будет сайт, который будет искать значения выбранных признаков по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определенным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сайтам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43" t="19220" r="20148" b="10581"/>
          <a:stretch/>
        </p:blipFill>
        <p:spPr>
          <a:xfrm>
            <a:off x="564724" y="836712"/>
            <a:ext cx="8136904" cy="532757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Визуализация проекта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396536" y="1916832"/>
            <a:ext cx="8229600" cy="4162467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Исходная задача состояла в том, чтобы автоматизировать измерения качества жизни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населения на основе статистических данных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повысить точность данной оценки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имели статистические социально-экономические показатели регионов за 2019 года, такие как численность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среднего класса,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ндекс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рынка труда в регионах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РФ, зарплаты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уровень безработицы,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оценки эффективности деятельности органов исполнительной власти субъектов Российской Федерации, относящимся к компетенции Росстата,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социальные показатели районов Крайнего Севера и приравненных к ним местностей,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информация о социально-экономическом развитии арктической зоны Российской Федерации и сельской местности.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80128902"/>
              </p:ext>
            </p:extLst>
          </p:nvPr>
        </p:nvGraphicFramePr>
        <p:xfrm>
          <a:off x="179512" y="1763688"/>
          <a:ext cx="8784976" cy="389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9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  <a:solidFill>
            <a:schemeClr val="bg2">
              <a:lumMod val="90000"/>
              <a:alpha val="70000"/>
            </a:schemeClr>
          </a:solidFill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Индекс счастья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показывает, насколько счастливыми чувствуют себя россияне. Индекс строится на основе вопроса: «В жизни бывает всякое и хорошее, и плохое. Но, если говорить в целом, вы счастливы или нет?».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Индекс счастья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Максим\Desktop\1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8" y="3623706"/>
            <a:ext cx="3964809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252520" y="46038"/>
            <a:ext cx="8157592" cy="278541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были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обновлены и дополнены другими показателями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для наиболее точного вычисления индекса счастья этих данных может быть недостаточно, то данные дополнительно будут автоматически собираться с различных сайтов.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Наши данные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927129353"/>
              </p:ext>
            </p:extLst>
          </p:nvPr>
        </p:nvGraphicFramePr>
        <p:xfrm>
          <a:off x="0" y="1988840"/>
          <a:ext cx="9036496" cy="482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Содержимое 8"/>
          <p:cNvSpPr txBox="1">
            <a:spLocks/>
          </p:cNvSpPr>
          <p:nvPr/>
        </p:nvSpPr>
        <p:spPr>
          <a:xfrm>
            <a:off x="9324528" y="2708920"/>
            <a:ext cx="8229600" cy="485776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3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подсчета индекса счастья были выбраны следующие признаки: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Население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Медианная заработная плата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Цены на бензин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ДТП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Уровень безработицы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Преступность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Продолжительность жизни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Индекс рабочей привлекательности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Индекс социальной ориентированности бюджета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95736" y="4018889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201</a:t>
            </a:r>
            <a:r>
              <a:rPr lang="en-US" dirty="0" smtClean="0"/>
              <a:t>5</a:t>
            </a:r>
            <a:r>
              <a:rPr lang="ru-RU" dirty="0" smtClean="0"/>
              <a:t> - 2020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196752"/>
            <a:ext cx="878497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ru-RU" sz="2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были обновлены и дополнены другими показателями</a:t>
            </a:r>
          </a:p>
          <a:p>
            <a:pPr algn="ctr"/>
            <a:r>
              <a:rPr lang="ru-RU" sz="2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для наиболее точного вычисления индекса счастья этих данных может быть недостаточно, то данные дополнительно будут автоматически собираться с различных сайтов</a:t>
            </a:r>
            <a:endParaRPr lang="ru-RU" sz="20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0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7638"/>
            <a:ext cx="8640960" cy="47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3349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После того как мы составили корреляционную матрицу, мы обнаружили, что в ней присутствуют признаки, которые сильно коррелируют друг с другом. 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Далее удаляем один коррелирующий признак из пары и обучаем модели.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78" y="1266702"/>
            <a:ext cx="4942027" cy="4262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635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Архитектура проекта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https://sun9-8.userapi.com/impg/6gZAgSt3RrqqgI5BjB_nW4xjZUKus7b9hNHPgQ/eWtYI0wx44I.jpg?size=878x631&amp;quality=96&amp;sign=789462b9116f1932acdc63b865efa61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30070"/>
            <a:ext cx="6779096" cy="487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77448" y="1676808"/>
            <a:ext cx="12302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Tilda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04248" y="2492896"/>
            <a:ext cx="1882552" cy="720080"/>
          </a:xfrm>
          <a:prstGeom prst="rect">
            <a:avLst/>
          </a:prstGeom>
          <a:solidFill>
            <a:srgbClr val="D8A8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Модуль сбора данных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04248" y="3304070"/>
            <a:ext cx="1882552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Библиотеки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04248" y="4092121"/>
            <a:ext cx="18825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Функция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3247598"/>
            <a:ext cx="864096" cy="180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04248" y="5481983"/>
            <a:ext cx="1882552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Фреймворк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2900753"/>
            <a:ext cx="343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Регионы,</a:t>
            </a:r>
            <a:br>
              <a:rPr lang="ru-RU" sz="900" dirty="0" smtClean="0"/>
            </a:br>
            <a:r>
              <a:rPr lang="ru-RU" sz="900" dirty="0" smtClean="0"/>
              <a:t>индекс счастья</a:t>
            </a:r>
            <a:endParaRPr lang="ru-RU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515680" y="2108856"/>
            <a:ext cx="3430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dirty="0" smtClean="0"/>
              <a:t>Регионы,</a:t>
            </a:r>
            <a:br>
              <a:rPr lang="ru-RU" sz="600" dirty="0" smtClean="0"/>
            </a:br>
            <a:r>
              <a:rPr lang="ru-RU" sz="600" dirty="0" smtClean="0"/>
              <a:t>индекс счастья</a:t>
            </a:r>
            <a:endParaRPr lang="ru-RU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3542931" y="4687122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</a:t>
            </a:r>
            <a:r>
              <a:rPr lang="en-US" sz="900" dirty="0" smtClean="0"/>
              <a:t>JSON</a:t>
            </a:r>
            <a:endParaRPr lang="ru-RU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277150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Передаем частями</a:t>
            </a:r>
            <a:endParaRPr lang="ru-RU" sz="9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4552950" y="1676808"/>
            <a:ext cx="19050" cy="27401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2195736" y="1676809"/>
            <a:ext cx="2357214" cy="323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2232000" y="2769946"/>
            <a:ext cx="264" cy="1989184"/>
          </a:xfrm>
          <a:prstGeom prst="line">
            <a:avLst/>
          </a:prstGeom>
          <a:ln w="28575">
            <a:solidFill>
              <a:srgbClr val="E2C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232000" y="4759130"/>
            <a:ext cx="323776" cy="0"/>
          </a:xfrm>
          <a:prstGeom prst="line">
            <a:avLst/>
          </a:prstGeom>
          <a:ln w="28575">
            <a:solidFill>
              <a:srgbClr val="E2C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520000" y="4677946"/>
            <a:ext cx="0" cy="144016"/>
          </a:xfrm>
          <a:prstGeom prst="line">
            <a:avLst/>
          </a:prstGeom>
          <a:ln w="38100">
            <a:solidFill>
              <a:srgbClr val="E2C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2232000" y="1709109"/>
            <a:ext cx="0" cy="11058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5578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Регрессионные модели: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2905125" cy="12954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539552" y="1475492"/>
            <a:ext cx="1754006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Lucida Bright" panose="02040602050505020304" pitchFamily="18" charset="0"/>
              </a:rPr>
              <a:t>XGBRegressor</a:t>
            </a:r>
            <a:endParaRPr lang="en-US" b="0" dirty="0">
              <a:solidFill>
                <a:srgbClr val="000000"/>
              </a:solidFill>
              <a:effectLst/>
              <a:latin typeface="Lucida Bright" panose="020406020505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58" y="3666917"/>
            <a:ext cx="5262985" cy="79208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3100504" y="3297585"/>
            <a:ext cx="813043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Bright" panose="02040602050505020304" pitchFamily="18" charset="0"/>
              </a:rPr>
              <a:t>Ridge</a:t>
            </a:r>
            <a:endParaRPr lang="en-US" b="0" dirty="0">
              <a:solidFill>
                <a:srgbClr val="000000"/>
              </a:solidFill>
              <a:effectLst/>
              <a:latin typeface="Lucida Bright" panose="020406020505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348" y="4956215"/>
            <a:ext cx="2988568" cy="81664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1115654" y="5140003"/>
            <a:ext cx="1728192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Lucida Bright" panose="02040602050505020304" pitchFamily="18" charset="0"/>
              </a:rPr>
              <a:t>LinearSVR</a:t>
            </a:r>
            <a:endParaRPr lang="en-US" b="0" dirty="0">
              <a:solidFill>
                <a:srgbClr val="000000"/>
              </a:solidFill>
              <a:effectLst/>
              <a:latin typeface="Lucida Bright" panose="020406020505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03848" y="2036243"/>
            <a:ext cx="5868144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voting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VotingRegressor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(estimators = [(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lr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lin_reg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svm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svr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huber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HuberRegressor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())])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48570" y="5226095"/>
            <a:ext cx="2592288" cy="36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Linear Regression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72000" y="1585397"/>
            <a:ext cx="2031325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Lucida Bright" panose="02040602050505020304" pitchFamily="18" charset="0"/>
              </a:rPr>
              <a:t>VotingRegressor</a:t>
            </a:r>
            <a:endParaRPr lang="en-US" b="0" dirty="0">
              <a:solidFill>
                <a:srgbClr val="000000"/>
              </a:solidFill>
              <a:effectLst/>
              <a:latin typeface="Lucida Bright" panose="02040602050505020304" pitchFamily="18" charset="0"/>
            </a:endParaRPr>
          </a:p>
        </p:txBody>
      </p:sp>
      <p:sp>
        <p:nvSpPr>
          <p:cNvPr id="14" name="8-конечная звезда 13"/>
          <p:cNvSpPr/>
          <p:nvPr/>
        </p:nvSpPr>
        <p:spPr>
          <a:xfrm>
            <a:off x="2325820" y="1420539"/>
            <a:ext cx="528861" cy="4792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5" name="8-конечная звезда 14"/>
          <p:cNvSpPr/>
          <p:nvPr/>
        </p:nvSpPr>
        <p:spPr>
          <a:xfrm>
            <a:off x="6822899" y="1504572"/>
            <a:ext cx="528861" cy="4792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6" name="8-конечная звезда 15"/>
          <p:cNvSpPr/>
          <p:nvPr/>
        </p:nvSpPr>
        <p:spPr>
          <a:xfrm>
            <a:off x="3963284" y="3219822"/>
            <a:ext cx="528861" cy="4792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8-конечная звезда 16"/>
          <p:cNvSpPr/>
          <p:nvPr/>
        </p:nvSpPr>
        <p:spPr>
          <a:xfrm>
            <a:off x="522291" y="5085050"/>
            <a:ext cx="528861" cy="4792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8" name="8-конечная звезда 17"/>
          <p:cNvSpPr/>
          <p:nvPr/>
        </p:nvSpPr>
        <p:spPr>
          <a:xfrm>
            <a:off x="5971232" y="5166564"/>
            <a:ext cx="528861" cy="4792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0216"/>
            <a:ext cx="8229600" cy="1143000"/>
          </a:xfrm>
        </p:spPr>
        <p:txBody>
          <a:bodyPr>
            <a:noAutofit/>
          </a:bodyPr>
          <a:lstStyle/>
          <a:p>
            <a:pPr fontAlgn="base"/>
            <a:r>
              <a:rPr lang="ru-RU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лучшей модели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052736"/>
            <a:ext cx="4081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абсолютная ошибка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среднеквадратическая ошибка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219780" y="1160319"/>
            <a:ext cx="3486150" cy="285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rcRect r="18687"/>
          <a:stretch/>
        </p:blipFill>
        <p:spPr>
          <a:xfrm>
            <a:off x="179512" y="2041582"/>
            <a:ext cx="3345861" cy="20669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19780" y="1484483"/>
            <a:ext cx="3276600" cy="2667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</a:blip>
          <a:srcRect l="51606"/>
          <a:stretch/>
        </p:blipFill>
        <p:spPr>
          <a:xfrm>
            <a:off x="4649320" y="2168051"/>
            <a:ext cx="1548788" cy="1847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7110" y="1793932"/>
            <a:ext cx="1590675" cy="2476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2134714"/>
            <a:ext cx="1590675" cy="1914525"/>
          </a:xfrm>
          <a:prstGeom prst="rect">
            <a:avLst/>
          </a:prstGeom>
        </p:spPr>
      </p:pic>
      <p:sp>
        <p:nvSpPr>
          <p:cNvPr id="17" name="Крест 16"/>
          <p:cNvSpPr/>
          <p:nvPr/>
        </p:nvSpPr>
        <p:spPr>
          <a:xfrm>
            <a:off x="3655298" y="3455152"/>
            <a:ext cx="864096" cy="86409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17749" y="3957728"/>
            <a:ext cx="267863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StandartScalar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2860083" y="4462168"/>
            <a:ext cx="267863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 помощью среднего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81609" y="3989710"/>
            <a:ext cx="2678631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Минимума-максимума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561936" y="5783062"/>
            <a:ext cx="2592288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Linear Regression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54041" y="5777465"/>
            <a:ext cx="2592288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Ridge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8" name="Половина рамки 17"/>
          <p:cNvSpPr/>
          <p:nvPr/>
        </p:nvSpPr>
        <p:spPr>
          <a:xfrm rot="12497216">
            <a:off x="934805" y="5657766"/>
            <a:ext cx="910652" cy="289211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овина рамки 19"/>
          <p:cNvSpPr/>
          <p:nvPr/>
        </p:nvSpPr>
        <p:spPr>
          <a:xfrm rot="7756616" flipH="1">
            <a:off x="809481" y="3655134"/>
            <a:ext cx="369099" cy="721533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3214182" y="5193196"/>
            <a:ext cx="2011195" cy="504056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775642" y="2104844"/>
            <a:ext cx="648072" cy="3190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02907" y="2056345"/>
            <a:ext cx="648072" cy="3399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673983" y="2085651"/>
            <a:ext cx="648072" cy="3005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2827</TotalTime>
  <Words>604</Words>
  <Application>Microsoft Office PowerPoint</Application>
  <PresentationFormat>Экран (4:3)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Calibri</vt:lpstr>
      <vt:lpstr>Courier New</vt:lpstr>
      <vt:lpstr>Lucida Bright</vt:lpstr>
      <vt:lpstr>Lucida Sans Unicode</vt:lpstr>
      <vt:lpstr>Times New Roman</vt:lpstr>
      <vt:lpstr>Verdana</vt:lpstr>
      <vt:lpstr>Wingdings 2</vt:lpstr>
      <vt:lpstr>Wingdings 3</vt:lpstr>
      <vt:lpstr>Открытая</vt:lpstr>
      <vt:lpstr>Качественное изменение взаимодействия государства с человеком (индекс счастья)</vt:lpstr>
      <vt:lpstr>Задача</vt:lpstr>
      <vt:lpstr>Индекс счастья</vt:lpstr>
      <vt:lpstr>Наши данные</vt:lpstr>
      <vt:lpstr>Модель данных</vt:lpstr>
      <vt:lpstr>Анализ данных</vt:lpstr>
      <vt:lpstr>Архитектура проекта</vt:lpstr>
      <vt:lpstr>Регрессионные модели:</vt:lpstr>
      <vt:lpstr>Выбор лучшей модели</vt:lpstr>
      <vt:lpstr>Функция для обучения модели</vt:lpstr>
      <vt:lpstr>Mindmup выполнения проекта </vt:lpstr>
      <vt:lpstr>Репозиторий</vt:lpstr>
      <vt:lpstr>Конечное видение</vt:lpstr>
      <vt:lpstr>Визуализация проекта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государства с человеком</dc:title>
  <dc:creator>Максим</dc:creator>
  <cp:lastModifiedBy>Алена Рыбакина</cp:lastModifiedBy>
  <cp:revision>81</cp:revision>
  <dcterms:created xsi:type="dcterms:W3CDTF">2021-03-13T12:39:11Z</dcterms:created>
  <dcterms:modified xsi:type="dcterms:W3CDTF">2021-05-15T01:35:02Z</dcterms:modified>
</cp:coreProperties>
</file>