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8" r:id="rId3"/>
    <p:sldId id="266" r:id="rId4"/>
    <p:sldId id="262" r:id="rId5"/>
    <p:sldId id="264" r:id="rId6"/>
    <p:sldId id="265" r:id="rId7"/>
    <p:sldId id="263" r:id="rId8"/>
    <p:sldId id="267" r:id="rId9"/>
    <p:sldId id="269" r:id="rId10"/>
    <p:sldId id="270" r:id="rId11"/>
    <p:sldId id="271" r:id="rId12"/>
    <p:sldId id="272" r:id="rId13"/>
    <p:sldId id="261" r:id="rId14"/>
  </p:sldIdLst>
  <p:sldSz cx="9144000" cy="6858000" type="screen4x3"/>
  <p:notesSz cx="6858000" cy="9144000"/>
  <p:custDataLst>
    <p:tags r:id="rId15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28BDDC3D-A53C-4D33-B8C0-672A2F3CBD5F}">
          <p14:sldIdLst>
            <p14:sldId id="256"/>
            <p14:sldId id="258"/>
          </p14:sldIdLst>
        </p14:section>
        <p14:section name="Как представлена вавка" id="{B4612FDD-A621-4068-BBC6-DA40E7962323}">
          <p14:sldIdLst>
            <p14:sldId id="266"/>
            <p14:sldId id="262"/>
            <p14:sldId id="264"/>
            <p14:sldId id="265"/>
          </p14:sldIdLst>
        </p14:section>
        <p14:section name="Гауссовский шум" id="{93B04C37-054C-4977-A258-A93CE6C87654}">
          <p14:sldIdLst>
            <p14:sldId id="263"/>
          </p14:sldIdLst>
        </p14:section>
        <p14:section name="Шум с заданным SNR" id="{53AAB2C3-1357-4DC0-8026-A6D9DA01EB32}">
          <p14:sldIdLst>
            <p14:sldId id="267"/>
          </p14:sldIdLst>
        </p14:section>
        <p14:section name="Команды linux" id="{F2DE6269-5520-40B3-A23C-DFCDD48D7254}">
          <p14:sldIdLst>
            <p14:sldId id="269"/>
          </p14:sldIdLst>
        </p14:section>
        <p14:section name="Наложение шума" id="{356BF532-1502-4870-A99E-D7A510945740}">
          <p14:sldIdLst>
            <p14:sldId id="270"/>
            <p14:sldId id="271"/>
            <p14:sldId id="272"/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90"/>
            <a:ext cx="9147323" cy="685551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228600" y="1466009"/>
            <a:ext cx="8686800" cy="1288869"/>
          </a:xfrm>
          <a:solidFill>
            <a:schemeClr val="tx1">
              <a:alpha val="60000"/>
            </a:schemeClr>
          </a:solidFill>
        </p:spPr>
        <p:txBody>
          <a:bodyPr anchor="b">
            <a:normAutofit/>
          </a:bodyPr>
          <a:lstStyle>
            <a:lvl1pPr algn="ctr">
              <a:defRPr sz="4050" baseline="0">
                <a:solidFill>
                  <a:schemeClr val="bg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Monotype Corsiva" panose="03010101010201010101" pitchFamily="66" charset="0"/>
              </a:defRPr>
            </a:lvl1pPr>
          </a:lstStyle>
          <a:p>
            <a:r>
              <a:rPr lang="ru-RU" dirty="0" smtClean="0"/>
              <a:t>Интеллектуальное подавление шума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5336382" y="6326641"/>
            <a:ext cx="3178969" cy="424543"/>
          </a:xfrm>
          <a:solidFill>
            <a:schemeClr val="tx1">
              <a:alpha val="60000"/>
            </a:schemeClr>
          </a:solidFill>
        </p:spPr>
        <p:txBody>
          <a:bodyPr/>
          <a:lstStyle>
            <a:lvl1pPr marL="0" indent="0" algn="r">
              <a:buNone/>
              <a:defRPr sz="1800" baseline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Monotype Corsiva" panose="03010101010201010101" pitchFamily="66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dirty="0" smtClean="0"/>
              <a:t>Рыбакина Алена, гр. 21, 2020 г.</a:t>
            </a:r>
            <a:endParaRPr lang="ru-RU" dirty="0"/>
          </a:p>
        </p:txBody>
      </p:sp>
      <p:sp>
        <p:nvSpPr>
          <p:cNvPr id="5" name="Прямоугольник 4"/>
          <p:cNvSpPr/>
          <p:nvPr userDrawn="1"/>
        </p:nvSpPr>
        <p:spPr>
          <a:xfrm>
            <a:off x="467544" y="620688"/>
            <a:ext cx="8280920" cy="2304256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4921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8852A-F73D-449D-9AC1-7B3693A4CAF0}" type="datetimeFigureOut">
              <a:rPr lang="ru-RU" smtClean="0"/>
              <a:t>03.04.2021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36EE2-D45B-4FFE-9E77-7D22E14894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0161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8852A-F73D-449D-9AC1-7B3693A4CAF0}" type="datetimeFigureOut">
              <a:rPr lang="ru-RU" smtClean="0"/>
              <a:t>03.04.2021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36EE2-D45B-4FFE-9E77-7D22E14894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0217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8852A-F73D-449D-9AC1-7B3693A4CAF0}" type="datetimeFigureOut">
              <a:rPr lang="ru-RU" smtClean="0"/>
              <a:t>03.04.2021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36EE2-D45B-4FFE-9E77-7D22E14894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6331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8852A-F73D-449D-9AC1-7B3693A4CAF0}" type="datetimeFigureOut">
              <a:rPr lang="ru-RU" smtClean="0"/>
              <a:t>03.04.2021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36EE2-D45B-4FFE-9E77-7D22E14894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9905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8852A-F73D-449D-9AC1-7B3693A4CAF0}" type="datetimeFigureOut">
              <a:rPr lang="ru-RU" smtClean="0"/>
              <a:t>03.04.2021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36EE2-D45B-4FFE-9E77-7D22E14894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941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8852A-F73D-449D-9AC1-7B3693A4CAF0}" type="datetimeFigureOut">
              <a:rPr lang="ru-RU" smtClean="0"/>
              <a:t>03.04.2021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36EE2-D45B-4FFE-9E77-7D22E14894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9425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5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8852A-F73D-449D-9AC1-7B3693A4CAF0}" type="datetimeFigureOut">
              <a:rPr lang="ru-RU" smtClean="0"/>
              <a:t>03.04.2021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36EE2-D45B-4FFE-9E77-7D22E14894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9859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Рисунок 19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594860" y="1"/>
            <a:ext cx="4549140" cy="169183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91"/>
            <a:ext cx="4594860" cy="1691839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8594" y="365126"/>
            <a:ext cx="8772524" cy="1035050"/>
          </a:xfrm>
          <a:solidFill>
            <a:schemeClr val="tx1">
              <a:alpha val="60000"/>
            </a:schemeClr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Monotype Corsiva" panose="03010101010201010101" pitchFamily="66" charset="0"/>
              </a:defRPr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0" r="1000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5972994"/>
            <a:ext cx="3368040" cy="1311542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lumMod val="60000"/>
                <a:lumOff val="4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0" r="1000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368039" y="5970504"/>
            <a:ext cx="2932920" cy="1314032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lumMod val="75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0" r="1000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958" y="5968014"/>
            <a:ext cx="2843042" cy="1314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8215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Рисунок 19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594860" y="1"/>
            <a:ext cx="4549140" cy="169183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91"/>
            <a:ext cx="4594860" cy="1691839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8594" y="365126"/>
            <a:ext cx="8772524" cy="1035050"/>
          </a:xfrm>
          <a:solidFill>
            <a:schemeClr val="tx1">
              <a:alpha val="60000"/>
            </a:schemeClr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Monotype Corsiva" panose="03010101010201010101" pitchFamily="66" charset="0"/>
              </a:defRPr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grpSp>
        <p:nvGrpSpPr>
          <p:cNvPr id="8" name="Группа 7"/>
          <p:cNvGrpSpPr/>
          <p:nvPr/>
        </p:nvGrpSpPr>
        <p:grpSpPr>
          <a:xfrm>
            <a:off x="0" y="6106160"/>
            <a:ext cx="9144000" cy="751840"/>
            <a:chOff x="0" y="6106160"/>
            <a:chExt cx="12192000" cy="751840"/>
          </a:xfrm>
        </p:grpSpPr>
        <p:pic>
          <p:nvPicPr>
            <p:cNvPr id="9" name="Picture 2" descr="Первое место в DxOMark. Сколько стоит стать лидером по камере?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225" r="24675" b="26020"/>
            <a:stretch/>
          </p:blipFill>
          <p:spPr bwMode="auto">
            <a:xfrm>
              <a:off x="0" y="6106160"/>
              <a:ext cx="2357120" cy="751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Первое место в DxOMark. Сколько стоит стать лидером по камере?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76" t="36225" r="24675" b="26020"/>
            <a:stretch/>
          </p:blipFill>
          <p:spPr bwMode="auto">
            <a:xfrm>
              <a:off x="9055100" y="6106160"/>
              <a:ext cx="2364740" cy="751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 descr="Первое место в DxOMark. Сколько стоит стать лидером по камере?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325" t="36225" b="26020"/>
            <a:stretch/>
          </p:blipFill>
          <p:spPr bwMode="auto">
            <a:xfrm>
              <a:off x="11419840" y="6106160"/>
              <a:ext cx="772160" cy="751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 descr="Первое место в DxOMark. Сколько стоит стать лидером по камере?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76" t="36225" r="24675" b="26020"/>
            <a:stretch/>
          </p:blipFill>
          <p:spPr bwMode="auto">
            <a:xfrm flipH="1">
              <a:off x="6789420" y="6106160"/>
              <a:ext cx="2265680" cy="751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" descr="Первое место в DxOMark. Сколько стоит стать лидером по камере?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76" t="36225" r="24675" b="26020"/>
            <a:stretch/>
          </p:blipFill>
          <p:spPr bwMode="auto">
            <a:xfrm>
              <a:off x="4589780" y="6106160"/>
              <a:ext cx="2199640" cy="751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2" descr="Первое место в DxOMark. Сколько стоит стать лидером по камере?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76" t="36225" r="24675" b="26020"/>
            <a:stretch/>
          </p:blipFill>
          <p:spPr bwMode="auto">
            <a:xfrm flipH="1">
              <a:off x="2334260" y="6106160"/>
              <a:ext cx="2255520" cy="751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Прямоугольник 14"/>
            <p:cNvSpPr/>
            <p:nvPr/>
          </p:nvSpPr>
          <p:spPr>
            <a:xfrm>
              <a:off x="9261796" y="6627168"/>
              <a:ext cx="2462640" cy="1962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sz="675" dirty="0" smtClean="0"/>
                <a:t>https://mobiltelefon.ru/post_1581876622.html</a:t>
              </a:r>
              <a:endParaRPr lang="ru-RU" sz="675" dirty="0"/>
            </a:p>
          </p:txBody>
        </p:sp>
      </p:grpSp>
    </p:spTree>
    <p:extLst>
      <p:ext uri="{BB962C8B-B14F-4D97-AF65-F5344CB8AC3E}">
        <p14:creationId xmlns:p14="http://schemas.microsoft.com/office/powerpoint/2010/main" val="6389235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Рисунок 19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594860" y="1"/>
            <a:ext cx="4549140" cy="169183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91"/>
            <a:ext cx="4594860" cy="1691839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8594" y="365126"/>
            <a:ext cx="8772524" cy="1035050"/>
          </a:xfrm>
          <a:solidFill>
            <a:schemeClr val="tx1">
              <a:alpha val="60000"/>
            </a:schemeClr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Monotype Corsiva" panose="03010101010201010101" pitchFamily="66" charset="0"/>
              </a:defRPr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653" b="20817"/>
          <a:stretch/>
        </p:blipFill>
        <p:spPr>
          <a:xfrm>
            <a:off x="1836420" y="5961532"/>
            <a:ext cx="2752249" cy="967588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653" b="20817"/>
          <a:stretch/>
        </p:blipFill>
        <p:spPr>
          <a:xfrm flipH="1">
            <a:off x="4428649" y="5938587"/>
            <a:ext cx="2673191" cy="1030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6491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701541" y="1"/>
            <a:ext cx="4442459" cy="169183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491"/>
            <a:ext cx="4701540" cy="1691839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8594" y="365126"/>
            <a:ext cx="8772524" cy="1035050"/>
          </a:xfrm>
          <a:solidFill>
            <a:schemeClr val="tx1">
              <a:alpha val="60000"/>
            </a:schemeClr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Monotype Corsiva" panose="03010101010201010101" pitchFamily="66" charset="0"/>
              </a:defRPr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33781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91"/>
            <a:ext cx="4488180" cy="1691839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88180" y="1"/>
            <a:ext cx="4655820" cy="1691839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8594" y="365126"/>
            <a:ext cx="8772524" cy="1035050"/>
          </a:xfrm>
          <a:solidFill>
            <a:schemeClr val="tx1">
              <a:alpha val="60000"/>
            </a:schemeClr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Monotype Corsiva" panose="03010101010201010101" pitchFamily="66" charset="0"/>
              </a:defRPr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47895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8852A-F73D-449D-9AC1-7B3693A4CAF0}" type="datetimeFigureOut">
              <a:rPr lang="ru-RU" smtClean="0"/>
              <a:t>03.04.2021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36EE2-D45B-4FFE-9E77-7D22E14894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9565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8852A-F73D-449D-9AC1-7B3693A4CAF0}" type="datetimeFigureOut">
              <a:rPr lang="ru-RU" smtClean="0"/>
              <a:t>03.04.2021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36EE2-D45B-4FFE-9E77-7D22E14894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824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8852A-F73D-449D-9AC1-7B3693A4CAF0}" type="datetimeFigureOut">
              <a:rPr lang="ru-RU" smtClean="0"/>
              <a:t>03.04.2021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36EE2-D45B-4FFE-9E77-7D22E14894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939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E8852A-F73D-449D-9AC1-7B3693A4CAF0}" type="datetimeFigureOut">
              <a:rPr lang="ru-RU" smtClean="0"/>
              <a:t>03.04.2021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36EE2-D45B-4FFE-9E77-7D22E14894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9849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ie7iREcYBPU&amp;ab_channel=DavidDorran" TargetMode="External"/><Relationship Id="rId2" Type="http://schemas.openxmlformats.org/officeDocument/2006/relationships/hyperlink" Target="https://www.youtube.com/watch?v=gBTpo0BriJw&amp;ab_channel=wikisound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geDfUGzwS8Y&amp;ab_channel=wikisound" TargetMode="External"/><Relationship Id="rId4" Type="http://schemas.openxmlformats.org/officeDocument/2006/relationships/hyperlink" Target="https://www.youtube.com/watch?v=VXFsN1Bm46o&amp;ab_channel=wikisound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udiocoding.ru/articles/2008-05-22-wav-file-structure/wav_formats.txt" TargetMode="External"/><Relationship Id="rId2" Type="http://schemas.openxmlformats.org/officeDocument/2006/relationships/hyperlink" Target="https://audiocoding.ru/formats/wav/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audiocoding.ru/files/#n:lame" TargetMode="External"/><Relationship Id="rId4" Type="http://schemas.openxmlformats.org/officeDocument/2006/relationships/hyperlink" Target="https://audiocoding.ru/terms/streaming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Алгоритмы шумов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2305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Функция наложения шума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5688013" y="1600200"/>
            <a:ext cx="3455987" cy="4525963"/>
          </a:xfrm>
        </p:spPr>
        <p:txBody>
          <a:bodyPr>
            <a:normAutofit/>
          </a:bodyPr>
          <a:lstStyle/>
          <a:p>
            <a:r>
              <a:rPr lang="ru-RU" sz="1800" dirty="0" smtClean="0"/>
              <a:t>Читаем файлы шума и чистой записи </a:t>
            </a:r>
            <a:r>
              <a:rPr lang="en-US" sz="1800" dirty="0" err="1" smtClean="0"/>
              <a:t>sr</a:t>
            </a:r>
            <a:r>
              <a:rPr lang="en-US" sz="1800" dirty="0" smtClean="0"/>
              <a:t> = 16000</a:t>
            </a:r>
          </a:p>
          <a:p>
            <a:r>
              <a:rPr lang="ru-RU" sz="1800" dirty="0" smtClean="0"/>
              <a:t>Обрезаем размер семплов шумного сигнала по размеру чистого сигнала</a:t>
            </a:r>
          </a:p>
          <a:p>
            <a:r>
              <a:rPr lang="ru-RU" sz="1800" dirty="0" smtClean="0"/>
              <a:t>Ловим ошибку, если </a:t>
            </a:r>
            <a:r>
              <a:rPr lang="en-US" sz="1800" dirty="0" err="1" smtClean="0"/>
              <a:t>sr</a:t>
            </a:r>
            <a:r>
              <a:rPr lang="en-US" sz="1800" dirty="0" smtClean="0"/>
              <a:t> </a:t>
            </a:r>
            <a:r>
              <a:rPr lang="ru-RU" sz="1800" dirty="0" smtClean="0"/>
              <a:t>у сигналов разный</a:t>
            </a:r>
          </a:p>
          <a:p>
            <a:r>
              <a:rPr lang="ru-RU" sz="1800" dirty="0" smtClean="0"/>
              <a:t>Ловим ошибку, если размер выведенных массивов после прочтения аудио сигналов разный</a:t>
            </a:r>
          </a:p>
          <a:p>
            <a:r>
              <a:rPr lang="ru-RU" sz="1800" dirty="0" smtClean="0"/>
              <a:t>Складываем шум и чистый сигнал</a:t>
            </a:r>
          </a:p>
          <a:p>
            <a:r>
              <a:rPr lang="ru-RU" sz="1800" dirty="0" smtClean="0"/>
              <a:t>Записываем аудио по получившемуся массиву</a:t>
            </a:r>
            <a:endParaRPr lang="ru-RU" sz="18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3" y="2204864"/>
            <a:ext cx="5184576" cy="3427462"/>
          </a:xfrm>
          <a:prstGeom prst="rect">
            <a:avLst/>
          </a:prstGeom>
        </p:spPr>
      </p:pic>
      <p:cxnSp>
        <p:nvCxnSpPr>
          <p:cNvPr id="5" name="Прямая соединительная линия 4"/>
          <p:cNvCxnSpPr/>
          <p:nvPr/>
        </p:nvCxnSpPr>
        <p:spPr>
          <a:xfrm flipH="1">
            <a:off x="2411760" y="1916832"/>
            <a:ext cx="3456384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 flipH="1">
            <a:off x="2699792" y="2060848"/>
            <a:ext cx="3384376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 flipH="1">
            <a:off x="3347864" y="2708920"/>
            <a:ext cx="2808312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>
            <a:off x="3995936" y="3356992"/>
            <a:ext cx="1872208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 flipH="1" flipV="1">
            <a:off x="3707904" y="3789040"/>
            <a:ext cx="216024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 flipH="1" flipV="1">
            <a:off x="3131840" y="4005064"/>
            <a:ext cx="2736304" cy="1152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flipH="1" flipV="1">
            <a:off x="2627784" y="4149080"/>
            <a:ext cx="3240360" cy="1584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327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Перебор чистых аудио сигналов и шумных для наложения шума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4822825" y="1557338"/>
            <a:ext cx="4321175" cy="4463950"/>
          </a:xfrm>
          <a:solidFill>
            <a:schemeClr val="bg1"/>
          </a:solidFill>
        </p:spPr>
        <p:txBody>
          <a:bodyPr>
            <a:normAutofit fontScale="62500" lnSpcReduction="20000"/>
          </a:bodyPr>
          <a:lstStyle/>
          <a:p>
            <a:r>
              <a:rPr lang="ru-RU" sz="1800" dirty="0" smtClean="0"/>
              <a:t>Перейти в директорию </a:t>
            </a:r>
            <a:r>
              <a:rPr lang="en-US" sz="1800" dirty="0" smtClean="0"/>
              <a:t>/content/audio</a:t>
            </a:r>
            <a:endParaRPr lang="ru-RU" sz="1800" dirty="0" smtClean="0"/>
          </a:p>
          <a:p>
            <a:r>
              <a:rPr lang="ru-RU" sz="1800" dirty="0" smtClean="0"/>
              <a:t>Читаем</a:t>
            </a:r>
            <a:r>
              <a:rPr lang="en-US" sz="1800" dirty="0" smtClean="0"/>
              <a:t> </a:t>
            </a:r>
            <a:r>
              <a:rPr lang="ru-RU" sz="1800" dirty="0" smtClean="0"/>
              <a:t>строки файла </a:t>
            </a:r>
            <a:r>
              <a:rPr lang="en-US" sz="1800" dirty="0" smtClean="0"/>
              <a:t>csv с</a:t>
            </a:r>
            <a:r>
              <a:rPr lang="ru-RU" sz="1800" dirty="0" err="1" smtClean="0"/>
              <a:t>толбца</a:t>
            </a:r>
            <a:r>
              <a:rPr lang="ru-RU" sz="1800" dirty="0" smtClean="0"/>
              <a:t> </a:t>
            </a:r>
            <a:r>
              <a:rPr lang="en-US" sz="1800" dirty="0" smtClean="0"/>
              <a:t>‘wav’</a:t>
            </a:r>
            <a:r>
              <a:rPr lang="ru-RU" sz="1800" dirty="0" smtClean="0"/>
              <a:t> </a:t>
            </a:r>
          </a:p>
          <a:p>
            <a:r>
              <a:rPr lang="ru-RU" sz="1800" dirty="0" smtClean="0"/>
              <a:t>Перебираем все файлы с форматом </a:t>
            </a:r>
            <a:r>
              <a:rPr lang="en-US" sz="1800" dirty="0" smtClean="0"/>
              <a:t>.wav </a:t>
            </a:r>
            <a:r>
              <a:rPr lang="ru-RU" sz="1800" dirty="0" smtClean="0"/>
              <a:t>в текущей директории</a:t>
            </a:r>
          </a:p>
          <a:p>
            <a:r>
              <a:rPr lang="ru-RU" sz="1800" dirty="0" smtClean="0"/>
              <a:t>Накладываем шум, как на том слайде</a:t>
            </a:r>
          </a:p>
          <a:p>
            <a:r>
              <a:rPr lang="ru-RU" sz="1800" dirty="0" smtClean="0"/>
              <a:t>Нужно получить название и дать файлу новое название и записать</a:t>
            </a:r>
          </a:p>
          <a:p>
            <a:pPr marL="0" indent="0">
              <a:buNone/>
            </a:pPr>
            <a:r>
              <a:rPr lang="ru-RU" sz="1800" dirty="0" smtClean="0"/>
              <a:t>Подсказки: </a:t>
            </a:r>
            <a:r>
              <a:rPr lang="en-US" sz="1800" dirty="0" err="1" smtClean="0"/>
              <a:t>os.path.basename</a:t>
            </a:r>
            <a:r>
              <a:rPr lang="en-US" sz="1800" dirty="0" smtClean="0"/>
              <a:t>(path)</a:t>
            </a:r>
            <a:r>
              <a:rPr lang="ru-RU" sz="1800" dirty="0" smtClean="0"/>
              <a:t> – позволяет вычленить имя у файла (основное имя)</a:t>
            </a:r>
            <a:r>
              <a:rPr lang="en-US" sz="1800" dirty="0" smtClean="0"/>
              <a:t>. </a:t>
            </a:r>
            <a:r>
              <a:rPr lang="ru-RU" sz="1800" dirty="0" smtClean="0"/>
              <a:t>Здесь вместо </a:t>
            </a:r>
            <a:r>
              <a:rPr lang="en-US" sz="1800" dirty="0" smtClean="0"/>
              <a:t>path </a:t>
            </a:r>
            <a:r>
              <a:rPr lang="ru-RU" sz="1800" dirty="0" smtClean="0"/>
              <a:t>может быть </a:t>
            </a:r>
            <a:r>
              <a:rPr lang="en-US" sz="1800" dirty="0"/>
              <a:t>i</a:t>
            </a:r>
            <a:r>
              <a:rPr lang="en-US" sz="1800" dirty="0" smtClean="0"/>
              <a:t> </a:t>
            </a:r>
            <a:r>
              <a:rPr lang="ru-RU" sz="1800" dirty="0" smtClean="0"/>
              <a:t>или </a:t>
            </a:r>
            <a:r>
              <a:rPr lang="en-US" sz="1800" dirty="0" smtClean="0"/>
              <a:t>file.</a:t>
            </a:r>
          </a:p>
          <a:p>
            <a:pPr marL="0" indent="0">
              <a:buNone/>
            </a:pPr>
            <a:r>
              <a:rPr lang="ru-RU" sz="1800" dirty="0" smtClean="0"/>
              <a:t>Сцепить имена и добавить на конце формат </a:t>
            </a:r>
            <a:r>
              <a:rPr lang="en-US" sz="1800" dirty="0" smtClean="0"/>
              <a:t>.wav</a:t>
            </a:r>
            <a:endParaRPr lang="ru-RU" sz="1800" dirty="0" smtClean="0"/>
          </a:p>
          <a:p>
            <a:pPr marL="0" indent="0">
              <a:buNone/>
            </a:pPr>
            <a:r>
              <a:rPr lang="ru-RU" sz="1800" dirty="0" smtClean="0"/>
              <a:t>Может помочь это:</a:t>
            </a:r>
          </a:p>
          <a:p>
            <a:pPr marL="0" indent="0">
              <a:buNone/>
            </a:pPr>
            <a:r>
              <a:rPr lang="en-US" sz="1800" dirty="0" err="1"/>
              <a:t>os.path.join</a:t>
            </a:r>
            <a:r>
              <a:rPr lang="en-US" sz="1800" dirty="0" smtClean="0"/>
              <a:t>(‘</a:t>
            </a:r>
            <a:r>
              <a:rPr lang="en-US" sz="1800" dirty="0" err="1" smtClean="0"/>
              <a:t>content’,’music</a:t>
            </a:r>
            <a:r>
              <a:rPr lang="en-US" sz="1800" dirty="0" smtClean="0"/>
              <a:t>’)+’.wav’ </a:t>
            </a:r>
            <a:r>
              <a:rPr lang="ru-RU" sz="1800" dirty="0" smtClean="0"/>
              <a:t>получаем </a:t>
            </a:r>
            <a:r>
              <a:rPr lang="en-US" sz="1800" dirty="0" smtClean="0"/>
              <a:t>content/music.wav</a:t>
            </a:r>
          </a:p>
          <a:p>
            <a:pPr marL="0" indent="0">
              <a:buNone/>
            </a:pPr>
            <a:r>
              <a:rPr lang="ru-RU" sz="1800" dirty="0" smtClean="0"/>
              <a:t>Переносить аудио сигнал не нужно, после формирования, он сам будет сохранен в том пути, который был передан в качестве параметра в функцию.</a:t>
            </a:r>
            <a:endParaRPr lang="en-US" sz="1800" dirty="0" smtClean="0"/>
          </a:p>
          <a:p>
            <a:pPr marL="0" indent="0">
              <a:buNone/>
            </a:pPr>
            <a:r>
              <a:rPr lang="ru-RU" sz="1800" dirty="0" smtClean="0"/>
              <a:t>Для упрощения формирования строки из переменных, может быть полезна функция </a:t>
            </a:r>
            <a:r>
              <a:rPr lang="en-US" sz="1800" dirty="0" smtClean="0"/>
              <a:t>format. </a:t>
            </a:r>
            <a:r>
              <a:rPr lang="ru-RU" sz="1800" dirty="0" smtClean="0"/>
              <a:t>Пример ниже:</a:t>
            </a:r>
          </a:p>
          <a:p>
            <a:pPr marL="0" indent="0">
              <a:buNone/>
            </a:pPr>
            <a:r>
              <a:rPr lang="en-US" sz="1800" dirty="0" err="1"/>
              <a:t>a</a:t>
            </a:r>
            <a:r>
              <a:rPr lang="en-US" sz="1800" dirty="0" err="1" smtClean="0"/>
              <a:t>mpl</a:t>
            </a:r>
            <a:r>
              <a:rPr lang="en-US" sz="1800" dirty="0" smtClean="0"/>
              <a:t> = 0.15</a:t>
            </a:r>
          </a:p>
          <a:p>
            <a:pPr marL="0" indent="0">
              <a:buNone/>
            </a:pPr>
            <a:r>
              <a:rPr lang="en-US" sz="1800" dirty="0" err="1" smtClean="0"/>
              <a:t>Filename_clean</a:t>
            </a:r>
            <a:r>
              <a:rPr lang="en-US" sz="1800" dirty="0" smtClean="0"/>
              <a:t> = ‘book1’</a:t>
            </a:r>
            <a:endParaRPr lang="ru-RU" sz="1800" dirty="0" smtClean="0"/>
          </a:p>
          <a:p>
            <a:pPr marL="0" indent="0">
              <a:buNone/>
            </a:pPr>
            <a:r>
              <a:rPr lang="en-US" sz="1800" dirty="0"/>
              <a:t>'</a:t>
            </a:r>
            <a:r>
              <a:rPr lang="en-US" sz="1800" dirty="0" err="1"/>
              <a:t>gaussian</a:t>
            </a:r>
            <a:r>
              <a:rPr lang="en-US" sz="1800" dirty="0"/>
              <a:t>-</a:t>
            </a:r>
            <a:r>
              <a:rPr lang="en-US" sz="1800" dirty="0" smtClean="0"/>
              <a:t>{}_{}.</a:t>
            </a:r>
            <a:r>
              <a:rPr lang="en-US" sz="1800" dirty="0" err="1" smtClean="0"/>
              <a:t>wav'.</a:t>
            </a:r>
            <a:r>
              <a:rPr lang="en-US" sz="1800" dirty="0" err="1"/>
              <a:t>format</a:t>
            </a:r>
            <a:r>
              <a:rPr lang="en-US" sz="1800" dirty="0"/>
              <a:t>(</a:t>
            </a:r>
            <a:r>
              <a:rPr lang="en-US" sz="1800" dirty="0" err="1"/>
              <a:t>ampl</a:t>
            </a:r>
            <a:r>
              <a:rPr lang="en-US" sz="1800" dirty="0"/>
              <a:t>, </a:t>
            </a:r>
            <a:r>
              <a:rPr lang="en-US" sz="1800" dirty="0" err="1" smtClean="0"/>
              <a:t>filename_clean</a:t>
            </a:r>
            <a:r>
              <a:rPr lang="en-US" sz="1800" dirty="0" smtClean="0"/>
              <a:t>)</a:t>
            </a:r>
          </a:p>
          <a:p>
            <a:pPr marL="0" indent="0">
              <a:buNone/>
            </a:pPr>
            <a:r>
              <a:rPr lang="ru-RU" sz="1800" dirty="0" smtClean="0"/>
              <a:t>Вместо </a:t>
            </a:r>
            <a:r>
              <a:rPr lang="en-US" sz="1800" dirty="0" smtClean="0"/>
              <a:t>{} </a:t>
            </a:r>
            <a:r>
              <a:rPr lang="ru-RU" sz="1800" dirty="0" smtClean="0"/>
              <a:t>будут вставлены значения переменных в том порядке, как они представлены в функции </a:t>
            </a:r>
            <a:r>
              <a:rPr lang="en-US" sz="1800" dirty="0" smtClean="0"/>
              <a:t>format. </a:t>
            </a:r>
            <a:r>
              <a:rPr lang="ru-RU" sz="1800" dirty="0" smtClean="0"/>
              <a:t>То есть получим:</a:t>
            </a:r>
          </a:p>
          <a:p>
            <a:pPr marL="0" indent="0">
              <a:buNone/>
            </a:pPr>
            <a:r>
              <a:rPr lang="en-US" sz="1800" dirty="0" err="1" smtClean="0"/>
              <a:t>gaussian</a:t>
            </a:r>
            <a:r>
              <a:rPr lang="en-US" sz="1800" dirty="0" smtClean="0"/>
              <a:t>-</a:t>
            </a:r>
            <a:r>
              <a:rPr lang="ru-RU" sz="1800" dirty="0" smtClean="0"/>
              <a:t>0.15</a:t>
            </a:r>
            <a:r>
              <a:rPr lang="en-US" sz="1800" dirty="0" smtClean="0"/>
              <a:t>_book1.wav</a:t>
            </a:r>
            <a:endParaRPr lang="ru-RU" sz="18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49" y="1556792"/>
            <a:ext cx="4610014" cy="2145394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r="14377" b="29050"/>
          <a:stretch/>
        </p:blipFill>
        <p:spPr>
          <a:xfrm>
            <a:off x="70749" y="2492896"/>
            <a:ext cx="4717275" cy="2448272"/>
          </a:xfrm>
          <a:prstGeom prst="rect">
            <a:avLst/>
          </a:prstGeom>
        </p:spPr>
      </p:pic>
      <p:cxnSp>
        <p:nvCxnSpPr>
          <p:cNvPr id="7" name="Прямая соединительная линия 6"/>
          <p:cNvCxnSpPr/>
          <p:nvPr/>
        </p:nvCxnSpPr>
        <p:spPr>
          <a:xfrm flipH="1">
            <a:off x="1295636" y="1844824"/>
            <a:ext cx="828092" cy="1656184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H="1">
            <a:off x="1835696" y="1628800"/>
            <a:ext cx="3024336" cy="165618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 flipH="1">
            <a:off x="1403648" y="1844824"/>
            <a:ext cx="3654782" cy="165618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1835696" y="2132856"/>
            <a:ext cx="3330746" cy="152027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 flipH="1">
            <a:off x="1979712" y="2492896"/>
            <a:ext cx="3185552" cy="1656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8762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Функция для записи сигнала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95" y="2780928"/>
            <a:ext cx="4439305" cy="47067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flipH="1">
            <a:off x="4564856" y="1772816"/>
            <a:ext cx="443930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Еще одна функция по записи аудио по заданному массиву. Функция </a:t>
            </a:r>
            <a:r>
              <a:rPr lang="en-US" dirty="0" smtClean="0"/>
              <a:t>write </a:t>
            </a:r>
            <a:r>
              <a:rPr lang="ru-RU" dirty="0" smtClean="0"/>
              <a:t>в модуле </a:t>
            </a:r>
            <a:r>
              <a:rPr lang="en-US" dirty="0" err="1" smtClean="0"/>
              <a:t>soundfile</a:t>
            </a:r>
            <a:r>
              <a:rPr lang="ru-RU" dirty="0" smtClean="0"/>
              <a:t> должна иметь путь и имя файла (</a:t>
            </a:r>
            <a:r>
              <a:rPr lang="en-US" dirty="0" err="1"/>
              <a:t>os.path.join</a:t>
            </a:r>
            <a:r>
              <a:rPr lang="en-US" dirty="0"/>
              <a:t>(</a:t>
            </a:r>
            <a:r>
              <a:rPr lang="en-US" dirty="0" err="1"/>
              <a:t>result_dir</a:t>
            </a:r>
            <a:r>
              <a:rPr lang="en-US" dirty="0"/>
              <a:t>, sample['</a:t>
            </a:r>
            <a:r>
              <a:rPr lang="en-US" dirty="0" err="1"/>
              <a:t>fn</a:t>
            </a:r>
            <a:r>
              <a:rPr lang="en-US" dirty="0" smtClean="0"/>
              <a:t>'])) </a:t>
            </a:r>
            <a:r>
              <a:rPr lang="en-US" dirty="0"/>
              <a:t>sample['</a:t>
            </a:r>
            <a:r>
              <a:rPr lang="en-US" dirty="0" err="1"/>
              <a:t>fn</a:t>
            </a:r>
            <a:r>
              <a:rPr lang="en-US" dirty="0" smtClean="0"/>
              <a:t>'] – </a:t>
            </a:r>
            <a:r>
              <a:rPr lang="ru-RU" dirty="0" smtClean="0"/>
              <a:t>имя файла и массив </a:t>
            </a:r>
            <a:r>
              <a:rPr lang="en-US" dirty="0"/>
              <a:t>sample['signal</a:t>
            </a:r>
            <a:r>
              <a:rPr lang="en-US" dirty="0" smtClean="0"/>
              <a:t>']</a:t>
            </a:r>
            <a:r>
              <a:rPr lang="ru-RU" dirty="0" smtClean="0"/>
              <a:t>.</a:t>
            </a:r>
          </a:p>
          <a:p>
            <a:r>
              <a:rPr lang="ru-RU" dirty="0" smtClean="0"/>
              <a:t>В примере была передана пара значений одного объекта (сигнала), состоящая из имени сигнала и его массива. Если интересно попробуйте также. Чтобы вернуть такой объект нужно указать:</a:t>
            </a:r>
          </a:p>
          <a:p>
            <a:r>
              <a:rPr lang="en-US" dirty="0"/>
              <a:t>return {"</a:t>
            </a:r>
            <a:r>
              <a:rPr lang="en-US" dirty="0" err="1"/>
              <a:t>fn</a:t>
            </a:r>
            <a:r>
              <a:rPr lang="en-US" dirty="0"/>
              <a:t>": </a:t>
            </a:r>
            <a:r>
              <a:rPr lang="en-US" dirty="0" err="1"/>
              <a:t>os.path.basename</a:t>
            </a:r>
            <a:r>
              <a:rPr lang="en-US" dirty="0"/>
              <a:t>(path), </a:t>
            </a:r>
          </a:p>
          <a:p>
            <a:r>
              <a:rPr lang="en-US" dirty="0"/>
              <a:t>    'signal':</a:t>
            </a:r>
            <a:r>
              <a:rPr lang="en-US" dirty="0" err="1"/>
              <a:t>librosa.load</a:t>
            </a:r>
            <a:r>
              <a:rPr lang="en-US" dirty="0"/>
              <a:t>(</a:t>
            </a:r>
            <a:r>
              <a:rPr lang="en-US" dirty="0" err="1"/>
              <a:t>os.path.join</a:t>
            </a:r>
            <a:r>
              <a:rPr lang="en-US" dirty="0"/>
              <a:t>(</a:t>
            </a:r>
            <a:r>
              <a:rPr lang="en-US" dirty="0" err="1"/>
              <a:t>Dir,path</a:t>
            </a:r>
            <a:r>
              <a:rPr lang="en-US" dirty="0"/>
              <a:t>), </a:t>
            </a:r>
            <a:r>
              <a:rPr lang="en-US" dirty="0" err="1"/>
              <a:t>sr</a:t>
            </a:r>
            <a:r>
              <a:rPr lang="en-US" dirty="0"/>
              <a:t>=16000)[0</a:t>
            </a:r>
            <a:r>
              <a:rPr lang="en-US" dirty="0" smtClean="0"/>
              <a:t>]}</a:t>
            </a:r>
            <a:endParaRPr lang="ru-RU" dirty="0" smtClean="0"/>
          </a:p>
          <a:p>
            <a:r>
              <a:rPr lang="en-US" dirty="0" smtClean="0"/>
              <a:t>[0] </a:t>
            </a:r>
            <a:r>
              <a:rPr lang="ru-RU" dirty="0" smtClean="0"/>
              <a:t>здесь, потому что возвращаем только массив. Чтение </a:t>
            </a:r>
            <a:r>
              <a:rPr lang="en-US" dirty="0" err="1" smtClean="0"/>
              <a:t>librosa</a:t>
            </a:r>
            <a:r>
              <a:rPr lang="en-US" dirty="0" smtClean="0"/>
              <a:t> </a:t>
            </a:r>
            <a:r>
              <a:rPr lang="ru-RU" dirty="0" smtClean="0"/>
              <a:t>возвращает массив и частоту дискретизации </a:t>
            </a:r>
            <a:r>
              <a:rPr lang="en-US" dirty="0"/>
              <a:t>(</a:t>
            </a:r>
            <a:r>
              <a:rPr lang="en-US" dirty="0" smtClean="0"/>
              <a:t>sample rate)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8405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WordArt 2"/>
          <p:cNvSpPr>
            <a:spLocks noChangeArrowheads="1" noChangeShapeType="1" noTextEdit="1"/>
          </p:cNvSpPr>
          <p:nvPr/>
        </p:nvSpPr>
        <p:spPr bwMode="gray">
          <a:xfrm>
            <a:off x="457200" y="4819650"/>
            <a:ext cx="44958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ru-RU" sz="3600" b="1" kern="10" dirty="0" smtClean="0">
                <a:ln w="19050">
                  <a:solidFill>
                    <a:srgbClr val="FFFFFF"/>
                  </a:solidFill>
                  <a:round/>
                  <a:headEnd/>
                  <a:tailEnd/>
                </a:ln>
                <a:solidFill>
                  <a:srgbClr val="0070C0"/>
                </a:solidFill>
                <a:effectLst>
                  <a:outerShdw dist="53882" dir="2700000" algn="ctr" rotWithShape="0">
                    <a:schemeClr val="tx1">
                      <a:alpha val="50000"/>
                    </a:schemeClr>
                  </a:outerShdw>
                </a:effectLst>
                <a:latin typeface="Arial"/>
                <a:cs typeface="Arial"/>
              </a:rPr>
              <a:t>Спасибо за внимание</a:t>
            </a:r>
            <a:r>
              <a:rPr lang="en-US" sz="3600" b="1" kern="10" dirty="0" smtClean="0">
                <a:ln w="19050">
                  <a:solidFill>
                    <a:srgbClr val="FFFFFF"/>
                  </a:solidFill>
                  <a:round/>
                  <a:headEnd/>
                  <a:tailEnd/>
                </a:ln>
                <a:solidFill>
                  <a:srgbClr val="0070C0"/>
                </a:solidFill>
                <a:effectLst>
                  <a:outerShdw dist="53882" dir="2700000" algn="ctr" rotWithShape="0">
                    <a:schemeClr val="tx1">
                      <a:alpha val="50000"/>
                    </a:schemeClr>
                  </a:outerShdw>
                </a:effectLst>
                <a:latin typeface="Arial"/>
                <a:cs typeface="Arial"/>
              </a:rPr>
              <a:t> </a:t>
            </a:r>
            <a:r>
              <a:rPr lang="en-US" sz="3600" b="1" kern="10" dirty="0">
                <a:ln w="19050">
                  <a:solidFill>
                    <a:srgbClr val="FFFFFF"/>
                  </a:solidFill>
                  <a:round/>
                  <a:headEnd/>
                  <a:tailEnd/>
                </a:ln>
                <a:solidFill>
                  <a:srgbClr val="0070C0"/>
                </a:solidFill>
                <a:effectLst>
                  <a:outerShdw dist="53882" dir="2700000" algn="ctr" rotWithShape="0">
                    <a:schemeClr val="tx1">
                      <a:alpha val="50000"/>
                    </a:schemeClr>
                  </a:outerShdw>
                </a:effectLst>
                <a:latin typeface="Arial"/>
                <a:cs typeface="Arial"/>
              </a:rPr>
              <a:t>!</a:t>
            </a:r>
            <a:endParaRPr lang="ru-RU" sz="3600" b="1" kern="10" dirty="0">
              <a:ln w="19050">
                <a:solidFill>
                  <a:srgbClr val="FFFFFF"/>
                </a:solidFill>
                <a:round/>
                <a:headEnd/>
                <a:tailEnd/>
              </a:ln>
              <a:solidFill>
                <a:srgbClr val="0070C0"/>
              </a:solidFill>
              <a:effectLst>
                <a:outerShdw dist="53882" dir="2700000" algn="ctr" rotWithShape="0">
                  <a:schemeClr val="tx1">
                    <a:alpha val="50000"/>
                  </a:schemeClr>
                </a:outerShdw>
              </a:effectLst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32354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Содержание</a:t>
            </a:r>
            <a:endParaRPr lang="ru-RU" dirty="0"/>
          </a:p>
        </p:txBody>
      </p:sp>
      <p:sp>
        <p:nvSpPr>
          <p:cNvPr id="4" name="Line 2"/>
          <p:cNvSpPr>
            <a:spLocks noChangeShapeType="1"/>
          </p:cNvSpPr>
          <p:nvPr/>
        </p:nvSpPr>
        <p:spPr bwMode="auto">
          <a:xfrm flipV="1">
            <a:off x="2363614" y="2865512"/>
            <a:ext cx="381000" cy="381000"/>
          </a:xfrm>
          <a:prstGeom prst="line">
            <a:avLst/>
          </a:prstGeom>
          <a:noFill/>
          <a:ln w="12700" cap="rnd">
            <a:solidFill>
              <a:srgbClr val="003366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2744614" y="2865512"/>
            <a:ext cx="609600" cy="0"/>
          </a:xfrm>
          <a:prstGeom prst="line">
            <a:avLst/>
          </a:prstGeom>
          <a:noFill/>
          <a:ln w="12700" cap="rnd">
            <a:solidFill>
              <a:srgbClr val="003366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 flipV="1">
            <a:off x="2668414" y="3627512"/>
            <a:ext cx="685800" cy="0"/>
          </a:xfrm>
          <a:prstGeom prst="line">
            <a:avLst/>
          </a:prstGeom>
          <a:noFill/>
          <a:ln w="12700" cap="rnd">
            <a:solidFill>
              <a:srgbClr val="003366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2744614" y="4389512"/>
            <a:ext cx="609600" cy="0"/>
          </a:xfrm>
          <a:prstGeom prst="line">
            <a:avLst/>
          </a:prstGeom>
          <a:noFill/>
          <a:ln w="12700" cap="rnd">
            <a:solidFill>
              <a:srgbClr val="003366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21" name="AutoShape 20"/>
          <p:cNvSpPr>
            <a:spLocks noChangeArrowheads="1"/>
          </p:cNvSpPr>
          <p:nvPr/>
        </p:nvSpPr>
        <p:spPr bwMode="gray">
          <a:xfrm>
            <a:off x="3347864" y="2636912"/>
            <a:ext cx="5105400" cy="48895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ru-RU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4751214" y="2713112"/>
            <a:ext cx="2529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ru-RU" dirty="0" smtClean="0">
                <a:solidFill>
                  <a:srgbClr val="000000"/>
                </a:solidFill>
              </a:rPr>
              <a:t>Как представлен сигнал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3" name="AutoShape 22"/>
          <p:cNvSpPr>
            <a:spLocks noChangeArrowheads="1"/>
          </p:cNvSpPr>
          <p:nvPr/>
        </p:nvSpPr>
        <p:spPr bwMode="gray">
          <a:xfrm>
            <a:off x="3347864" y="3386212"/>
            <a:ext cx="5105400" cy="48895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ru-RU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4751214" y="3462412"/>
            <a:ext cx="18415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ru-RU" dirty="0" err="1">
                <a:solidFill>
                  <a:srgbClr val="000000"/>
                </a:solidFill>
              </a:rPr>
              <a:t>Гауссовский</a:t>
            </a:r>
            <a:r>
              <a:rPr lang="ru-RU" dirty="0">
                <a:solidFill>
                  <a:srgbClr val="000000"/>
                </a:solidFill>
              </a:rPr>
              <a:t> шум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5" name="AutoShape 24"/>
          <p:cNvSpPr>
            <a:spLocks noChangeArrowheads="1"/>
          </p:cNvSpPr>
          <p:nvPr/>
        </p:nvSpPr>
        <p:spPr bwMode="gray">
          <a:xfrm>
            <a:off x="3344689" y="4129162"/>
            <a:ext cx="5105400" cy="48895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ru-RU"/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4748039" y="4205362"/>
            <a:ext cx="2041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ru-RU" dirty="0">
                <a:solidFill>
                  <a:srgbClr val="000000"/>
                </a:solidFill>
              </a:rPr>
              <a:t>С задаваемым </a:t>
            </a:r>
            <a:r>
              <a:rPr lang="en-US" dirty="0">
                <a:solidFill>
                  <a:srgbClr val="000000"/>
                </a:solidFill>
              </a:rPr>
              <a:t>SNR</a:t>
            </a:r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gray">
          <a:xfrm>
            <a:off x="3258964" y="2754387"/>
            <a:ext cx="228600" cy="228600"/>
          </a:xfrm>
          <a:prstGeom prst="ellipse">
            <a:avLst/>
          </a:prstGeom>
          <a:gradFill rotWithShape="1">
            <a:gsLst>
              <a:gs pos="0">
                <a:srgbClr val="E96E29"/>
              </a:gs>
              <a:gs pos="100000">
                <a:srgbClr val="E96E29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ru-RU"/>
          </a:p>
        </p:txBody>
      </p:sp>
      <p:sp>
        <p:nvSpPr>
          <p:cNvPr id="28" name="Oval 27"/>
          <p:cNvSpPr>
            <a:spLocks noChangeArrowheads="1"/>
          </p:cNvSpPr>
          <p:nvPr/>
        </p:nvSpPr>
        <p:spPr bwMode="gray">
          <a:xfrm>
            <a:off x="3271664" y="3519562"/>
            <a:ext cx="22860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ru-RU"/>
          </a:p>
        </p:txBody>
      </p:sp>
      <p:sp>
        <p:nvSpPr>
          <p:cNvPr id="29" name="Oval 28"/>
          <p:cNvSpPr>
            <a:spLocks noChangeArrowheads="1"/>
          </p:cNvSpPr>
          <p:nvPr/>
        </p:nvSpPr>
        <p:spPr bwMode="gray">
          <a:xfrm>
            <a:off x="3271664" y="4275212"/>
            <a:ext cx="228600" cy="228600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66667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ru-RU"/>
          </a:p>
        </p:txBody>
      </p:sp>
      <p:pic>
        <p:nvPicPr>
          <p:cNvPr id="1026" name="Picture 2" descr="https://yt3.ggpht.com/a/AATXAJwjG_RnBAxWD1SK1IFZznxmL29GZXbaGIMSaF6E=s900-c-k-c0xffffffff-no-rj-m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730" y="2429670"/>
            <a:ext cx="2395684" cy="2395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5603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Интересные видеоматериалы по теме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0" y="1825625"/>
            <a:ext cx="7886700" cy="4351338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www.youtube.com/watch?v=gBTpo0BriJw&amp;ab_channel=wikisound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Программа </a:t>
            </a:r>
            <a:r>
              <a:rPr lang="en-US" dirty="0" smtClean="0"/>
              <a:t>Adobe Audition 2020</a:t>
            </a:r>
            <a:endParaRPr lang="en-US" dirty="0"/>
          </a:p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www.youtube.com/watch?v=ie7iREcYBPU&amp;ab_channel=DavidDorran</a:t>
            </a:r>
            <a:endParaRPr lang="ru-RU" dirty="0" smtClean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www.youtube.com/watch?v=VXFsN1Bm46o&amp;ab_channel=wikisound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Дополнительно:</a:t>
            </a:r>
          </a:p>
          <a:p>
            <a:pPr marL="0" indent="0">
              <a:buNone/>
            </a:pP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www.youtube.com/watch?v=geDfUGzwS8Y&amp;ab_channel=wikisound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1168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Как представлен сигнал. Чтение </a:t>
            </a:r>
            <a:r>
              <a:rPr lang="ru-RU" dirty="0" err="1" smtClean="0"/>
              <a:t>вавки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0" y="1417638"/>
            <a:ext cx="8785225" cy="503555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/>
              <a:t>рассмотрим самый обычный WAV </a:t>
            </a:r>
            <a:r>
              <a:rPr lang="ru-RU" dirty="0" smtClean="0"/>
              <a:t>файл: </a:t>
            </a:r>
            <a:r>
              <a:rPr lang="ru-RU" dirty="0"/>
              <a:t>представляет собой две, четко делящиеся, области. Одна из них — заголовок файла, другая — область данных. В заголовке файла хранится информация о:</a:t>
            </a:r>
          </a:p>
          <a:p>
            <a:r>
              <a:rPr lang="ru-RU" dirty="0"/>
              <a:t>Размере файла.</a:t>
            </a:r>
          </a:p>
          <a:p>
            <a:r>
              <a:rPr lang="ru-RU" dirty="0"/>
              <a:t>Количестве каналов.</a:t>
            </a:r>
          </a:p>
          <a:p>
            <a:r>
              <a:rPr lang="ru-RU" dirty="0"/>
              <a:t>Частоте дискретизации.</a:t>
            </a:r>
          </a:p>
          <a:p>
            <a:r>
              <a:rPr lang="ru-RU" dirty="0"/>
              <a:t>Количестве бит в </a:t>
            </a:r>
            <a:r>
              <a:rPr lang="ru-RU" dirty="0" err="1"/>
              <a:t>сэмпле</a:t>
            </a:r>
            <a:r>
              <a:rPr lang="ru-RU" dirty="0"/>
              <a:t> (эту величину ещё называют глубиной звучания).</a:t>
            </a:r>
          </a:p>
          <a:p>
            <a:pPr marL="0" indent="0">
              <a:buNone/>
            </a:pPr>
            <a:r>
              <a:rPr lang="ru-RU" dirty="0"/>
              <a:t>Но для большего понимания смысла величин в заголовке следует ещё рассказать об области данных и оцифровке звука. Звук состоит из колебаний, которые при оцифровке приобретают ступенчатый вид. Этот вид обусловлен тем, что компьютер может воспроизводить в любой короткий промежуток времени звук определенной амплитуды (громкости) и этот короткий момент далеко не бесконечно короткий. Продолжительность этого промежутка и определяет частота дискретизации. Например, у нас файл с частотой дискретизации 44.1 </a:t>
            </a:r>
            <a:r>
              <a:rPr lang="ru-RU" dirty="0" err="1"/>
              <a:t>kHz</a:t>
            </a:r>
            <a:r>
              <a:rPr lang="ru-RU" dirty="0"/>
              <a:t>, это значит, что тот короткий промежуток времени равен 1/44100 секунды (следует из размерности величины Гц = 1/с). </a:t>
            </a:r>
          </a:p>
          <a:p>
            <a:pPr marL="0" indent="0">
              <a:buNone/>
            </a:pPr>
            <a:r>
              <a:rPr lang="ru-RU" dirty="0"/>
              <a:t>Амплитуда выражается числом, которое занимает в файле 8, 16, 24, 32 бита (теоретически можно и больше). От точности </a:t>
            </a:r>
            <a:r>
              <a:rPr lang="ru-RU" dirty="0" smtClean="0"/>
              <a:t>амплитуды зависит </a:t>
            </a:r>
            <a:r>
              <a:rPr lang="ru-RU" dirty="0"/>
              <a:t>точность звука. Как известно, 8 бит = 1 байту, следовательно, одно значение амплитуды в какой-то короткий промежуток времени в файле занимает 1, 2, 3, 4 байта соответственно. Таким образом, чем больше число занимает места в файле, тем шире возможный диапазон значений для этого числа, а значит и больше точность амплитуды.</a:t>
            </a:r>
          </a:p>
          <a:p>
            <a:pPr marL="0" indent="0">
              <a:buNone/>
            </a:pPr>
            <a:r>
              <a:rPr lang="ru-RU" dirty="0"/>
              <a:t>Для PCM-файлов точность (или разрядность) может быть следующей:</a:t>
            </a:r>
          </a:p>
          <a:p>
            <a:r>
              <a:rPr lang="ru-RU" dirty="0"/>
              <a:t>1 байт / 8 бит — -128…127</a:t>
            </a:r>
          </a:p>
          <a:p>
            <a:r>
              <a:rPr lang="ru-RU" dirty="0"/>
              <a:t>2 байта / 16 бит — -32 760…32 760</a:t>
            </a:r>
          </a:p>
          <a:p>
            <a:r>
              <a:rPr lang="ru-RU" dirty="0"/>
              <a:t>3 байта / 24 бита — -1…1 (с плавающей точкой)</a:t>
            </a:r>
          </a:p>
          <a:p>
            <a:r>
              <a:rPr lang="ru-RU" dirty="0"/>
              <a:t>4 байта / 32 бита — -1…1 (с плавающей точкой)</a:t>
            </a:r>
          </a:p>
          <a:p>
            <a:pPr marL="0" indent="0">
              <a:buNone/>
            </a:pPr>
            <a:r>
              <a:rPr lang="ru-RU" dirty="0"/>
              <a:t>Совокупность амплитуды и короткого промежутка времени носит название </a:t>
            </a:r>
            <a:r>
              <a:rPr lang="ru-RU" b="1" dirty="0" err="1"/>
              <a:t>сэмпл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5895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Как представлен сигнал. Чтение </a:t>
            </a:r>
            <a:r>
              <a:rPr lang="ru-RU" dirty="0" err="1"/>
              <a:t>вавки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4895850" y="1600200"/>
            <a:ext cx="4248150" cy="6048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/>
              <a:t>Итак, давайте рассмотрим первую часть WAV-файла подробнее. Следующая таблица наглядно показывает структуру </a:t>
            </a:r>
            <a:r>
              <a:rPr lang="ru-RU" dirty="0" smtClean="0"/>
              <a:t>заголовка, </a:t>
            </a:r>
            <a:r>
              <a:rPr lang="ru-RU" dirty="0"/>
              <a:t>длина которого составляет 44 </a:t>
            </a:r>
            <a:r>
              <a:rPr lang="ru-RU" dirty="0" smtClean="0"/>
              <a:t>байта: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6189584"/>
              </p:ext>
            </p:extLst>
          </p:nvPr>
        </p:nvGraphicFramePr>
        <p:xfrm>
          <a:off x="107504" y="1600201"/>
          <a:ext cx="4608511" cy="5061516"/>
        </p:xfrm>
        <a:graphic>
          <a:graphicData uri="http://schemas.openxmlformats.org/drawingml/2006/table">
            <a:tbl>
              <a:tblPr/>
              <a:tblGrid>
                <a:gridCol w="1173075">
                  <a:extLst>
                    <a:ext uri="{9D8B030D-6E8A-4147-A177-3AD203B41FA5}">
                      <a16:colId xmlns:a16="http://schemas.microsoft.com/office/drawing/2014/main" val="297705538"/>
                    </a:ext>
                  </a:extLst>
                </a:gridCol>
                <a:gridCol w="1005493">
                  <a:extLst>
                    <a:ext uri="{9D8B030D-6E8A-4147-A177-3AD203B41FA5}">
                      <a16:colId xmlns:a16="http://schemas.microsoft.com/office/drawing/2014/main" val="2421186763"/>
                    </a:ext>
                  </a:extLst>
                </a:gridCol>
                <a:gridCol w="2429943">
                  <a:extLst>
                    <a:ext uri="{9D8B030D-6E8A-4147-A177-3AD203B41FA5}">
                      <a16:colId xmlns:a16="http://schemas.microsoft.com/office/drawing/2014/main" val="2483802183"/>
                    </a:ext>
                  </a:extLst>
                </a:gridCol>
              </a:tblGrid>
              <a:tr h="139155">
                <a:tc>
                  <a:txBody>
                    <a:bodyPr/>
                    <a:lstStyle/>
                    <a:p>
                      <a:pPr algn="l"/>
                      <a:r>
                        <a:rPr lang="ru-RU" sz="1000">
                          <a:effectLst/>
                        </a:rPr>
                        <a:t>Местоположение</a:t>
                      </a:r>
                    </a:p>
                  </a:txBody>
                  <a:tcPr marL="19593" marR="19593" marT="9796" marB="9796" anchor="ctr">
                    <a:lnL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000">
                          <a:effectLst/>
                        </a:rPr>
                        <a:t>Поле</a:t>
                      </a:r>
                    </a:p>
                  </a:txBody>
                  <a:tcPr marL="19593" marR="19593" marT="9796" marB="9796" anchor="ctr">
                    <a:lnL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000">
                          <a:effectLst/>
                        </a:rPr>
                        <a:t>Описание</a:t>
                      </a:r>
                    </a:p>
                  </a:txBody>
                  <a:tcPr marL="19593" marR="19593" marT="9796" marB="9796" anchor="ctr">
                    <a:lnL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698383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0…3 (4 байта)</a:t>
                      </a:r>
                    </a:p>
                  </a:txBody>
                  <a:tcPr marL="19593" marR="19593" marT="9796" marB="9796" anchor="ctr">
                    <a:lnL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>
                          <a:effectLst/>
                        </a:rPr>
                        <a:t>chunkId</a:t>
                      </a:r>
                      <a:endParaRPr lang="en-US" sz="1000" dirty="0">
                        <a:effectLst/>
                      </a:endParaRPr>
                    </a:p>
                  </a:txBody>
                  <a:tcPr marL="19593" marR="19593" marT="9796" marB="9796" anchor="ctr">
                    <a:lnL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Содержит символы «RIFF» в ASCII кодировке 0x52494646. Является началом RIFF-цепочки.</a:t>
                      </a:r>
                    </a:p>
                  </a:txBody>
                  <a:tcPr marL="19593" marR="19593" marT="9796" marB="9796" anchor="ctr">
                    <a:lnL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1857743"/>
                  </a:ext>
                </a:extLst>
              </a:tr>
              <a:tr h="210144"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4…7 (4 байта)</a:t>
                      </a:r>
                    </a:p>
                  </a:txBody>
                  <a:tcPr marL="19593" marR="19593" marT="9796" marB="9796" anchor="ctr">
                    <a:lnL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>
                          <a:effectLst/>
                        </a:rPr>
                        <a:t>chunkSize</a:t>
                      </a:r>
                      <a:endParaRPr lang="en-US" sz="1000" dirty="0">
                        <a:effectLst/>
                      </a:endParaRPr>
                    </a:p>
                  </a:txBody>
                  <a:tcPr marL="19593" marR="19593" marT="9796" marB="9796" anchor="ctr">
                    <a:lnL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Это оставшийся размер цепочки, начиная с этой позиции. Иначе говоря, это размер файла минус 8, то есть, исключены поля chunkId и chunkSize.</a:t>
                      </a:r>
                    </a:p>
                  </a:txBody>
                  <a:tcPr marL="19593" marR="19593" marT="9796" marB="9796" anchor="ctr">
                    <a:lnL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0770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8…11 (4 байта)</a:t>
                      </a:r>
                    </a:p>
                  </a:txBody>
                  <a:tcPr marL="19593" marR="19593" marT="9796" marB="9796" anchor="ctr">
                    <a:lnL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format</a:t>
                      </a:r>
                    </a:p>
                  </a:txBody>
                  <a:tcPr marL="19593" marR="19593" marT="9796" marB="9796" anchor="ctr">
                    <a:lnL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>
                          <a:effectLst/>
                        </a:rPr>
                        <a:t>Содержит символы «</a:t>
                      </a:r>
                      <a:r>
                        <a:rPr lang="en-US" sz="1000" dirty="0">
                          <a:effectLst/>
                        </a:rPr>
                        <a:t>WAVE» 0x57415645</a:t>
                      </a:r>
                    </a:p>
                  </a:txBody>
                  <a:tcPr marL="19593" marR="19593" marT="9796" marB="9796" anchor="ctr">
                    <a:lnL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47435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12…15 (4 байта)</a:t>
                      </a:r>
                    </a:p>
                  </a:txBody>
                  <a:tcPr marL="19593" marR="19593" marT="9796" marB="9796" anchor="ctr">
                    <a:lnL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subchunk1Id</a:t>
                      </a:r>
                    </a:p>
                  </a:txBody>
                  <a:tcPr marL="19593" marR="19593" marT="9796" marB="9796" anchor="ctr">
                    <a:lnL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Содержит символы "</a:t>
                      </a:r>
                      <a:r>
                        <a:rPr lang="en-US" sz="1000">
                          <a:effectLst/>
                        </a:rPr>
                        <a:t>fmt " 0x666d7420</a:t>
                      </a:r>
                    </a:p>
                  </a:txBody>
                  <a:tcPr marL="19593" marR="19593" marT="9796" marB="9796" anchor="ctr">
                    <a:lnL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3505186"/>
                  </a:ext>
                </a:extLst>
              </a:tr>
              <a:tr h="120496"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16…19 (4 байта)</a:t>
                      </a:r>
                    </a:p>
                  </a:txBody>
                  <a:tcPr marL="19593" marR="19593" marT="9796" marB="9796" anchor="ctr">
                    <a:lnL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subchunk1Size</a:t>
                      </a:r>
                    </a:p>
                  </a:txBody>
                  <a:tcPr marL="19593" marR="19593" marT="9796" marB="9796" anchor="ctr">
                    <a:lnL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16 для формата </a:t>
                      </a:r>
                      <a:r>
                        <a:rPr lang="ru-RU" sz="1000" b="1" u="none" strike="noStrike">
                          <a:solidFill>
                            <a:srgbClr val="2A7AE2"/>
                          </a:solidFill>
                          <a:effectLst/>
                          <a:hlinkClick r:id="rId2"/>
                        </a:rPr>
                        <a:t>PCM</a:t>
                      </a:r>
                      <a:r>
                        <a:rPr lang="ru-RU" sz="1000">
                          <a:effectLst/>
                        </a:rPr>
                        <a:t>. Это оставшийся размер подцепочки, начиная с этой позиции.</a:t>
                      </a:r>
                    </a:p>
                  </a:txBody>
                  <a:tcPr marL="19593" marR="19593" marT="9796" marB="9796" anchor="ctr">
                    <a:lnL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1730317"/>
                  </a:ext>
                </a:extLst>
              </a:tr>
              <a:tr h="114616"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20…21 (2 байта)</a:t>
                      </a:r>
                    </a:p>
                  </a:txBody>
                  <a:tcPr marL="19593" marR="19593" marT="9796" marB="9796" anchor="ctr">
                    <a:lnL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>
                          <a:effectLst/>
                        </a:rPr>
                        <a:t>audioFormat</a:t>
                      </a:r>
                      <a:endParaRPr lang="en-US" sz="1000" dirty="0">
                        <a:effectLst/>
                      </a:endParaRPr>
                    </a:p>
                  </a:txBody>
                  <a:tcPr marL="19593" marR="19593" marT="9796" marB="9796" anchor="ctr">
                    <a:lnL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Аудио формат, </a:t>
                      </a:r>
                      <a:r>
                        <a:rPr lang="ru-RU" sz="1000" u="none" strike="noStrike">
                          <a:solidFill>
                            <a:srgbClr val="2A7AE2"/>
                          </a:solidFill>
                          <a:effectLst/>
                          <a:hlinkClick r:id="rId3"/>
                        </a:rPr>
                        <a:t>список допустипых форматов</a:t>
                      </a:r>
                      <a:r>
                        <a:rPr lang="ru-RU" sz="1000">
                          <a:effectLst/>
                        </a:rPr>
                        <a:t>. Для </a:t>
                      </a:r>
                      <a:r>
                        <a:rPr lang="ru-RU" sz="1000" b="1" u="none" strike="noStrike">
                          <a:solidFill>
                            <a:srgbClr val="2A7AE2"/>
                          </a:solidFill>
                          <a:effectLst/>
                          <a:hlinkClick r:id="rId2"/>
                        </a:rPr>
                        <a:t>PCM</a:t>
                      </a:r>
                      <a:r>
                        <a:rPr lang="ru-RU" sz="1000">
                          <a:effectLst/>
                        </a:rPr>
                        <a:t> = 1 (то есть, Линейное квантование). Значения, отличающиеся от 1, обозначают некоторый формат сжатия.</a:t>
                      </a:r>
                    </a:p>
                  </a:txBody>
                  <a:tcPr marL="19593" marR="19593" marT="9796" marB="9796" anchor="ctr">
                    <a:lnL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831037"/>
                  </a:ext>
                </a:extLst>
              </a:tr>
              <a:tr h="50440"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22…23 (2 байта)</a:t>
                      </a:r>
                    </a:p>
                  </a:txBody>
                  <a:tcPr marL="19593" marR="19593" marT="9796" marB="9796" anchor="ctr">
                    <a:lnL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numChannels</a:t>
                      </a:r>
                    </a:p>
                  </a:txBody>
                  <a:tcPr marL="19593" marR="19593" marT="9796" marB="9796" anchor="ctr">
                    <a:lnL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>
                          <a:effectLst/>
                        </a:rPr>
                        <a:t>Количество каналов. Моно = 1, Стерео = 2 и т.д.</a:t>
                      </a:r>
                    </a:p>
                  </a:txBody>
                  <a:tcPr marL="19593" marR="19593" marT="9796" marB="9796" anchor="ctr">
                    <a:lnL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8553895"/>
                  </a:ext>
                </a:extLst>
              </a:tr>
              <a:tr h="63992"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24…27 (4 байта)</a:t>
                      </a:r>
                    </a:p>
                  </a:txBody>
                  <a:tcPr marL="19593" marR="19593" marT="9796" marB="9796" anchor="ctr">
                    <a:lnL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sampleRate</a:t>
                      </a:r>
                    </a:p>
                  </a:txBody>
                  <a:tcPr marL="19593" marR="19593" marT="9796" marB="9796" anchor="ctr">
                    <a:lnL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Частота дискретизации. 8000 Гц, 44100 Гц и т.д.</a:t>
                      </a:r>
                    </a:p>
                  </a:txBody>
                  <a:tcPr marL="19593" marR="19593" marT="9796" marB="9796" anchor="ctr">
                    <a:lnL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634356"/>
                  </a:ext>
                </a:extLst>
              </a:tr>
              <a:tr h="77544"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28…31 (4 байта)</a:t>
                      </a:r>
                    </a:p>
                  </a:txBody>
                  <a:tcPr marL="19593" marR="19593" marT="9796" marB="9796" anchor="ctr">
                    <a:lnL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byteRate</a:t>
                      </a:r>
                    </a:p>
                  </a:txBody>
                  <a:tcPr marL="19593" marR="19593" marT="9796" marB="9796" anchor="ctr">
                    <a:lnL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Количество байт, переданных за секунду воспроизведения.</a:t>
                      </a:r>
                    </a:p>
                  </a:txBody>
                  <a:tcPr marL="19593" marR="19593" marT="9796" marB="9796" anchor="ctr">
                    <a:lnL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206341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32…33 (2 байта)</a:t>
                      </a:r>
                    </a:p>
                  </a:txBody>
                  <a:tcPr marL="19593" marR="19593" marT="9796" marB="9796" anchor="ctr">
                    <a:lnL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blockAlign</a:t>
                      </a:r>
                    </a:p>
                  </a:txBody>
                  <a:tcPr marL="19593" marR="19593" marT="9796" marB="9796" anchor="ctr">
                    <a:lnL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Количество байт для одного сэмпла, включая все каналы.</a:t>
                      </a:r>
                    </a:p>
                  </a:txBody>
                  <a:tcPr marL="19593" marR="19593" marT="9796" marB="9796" anchor="ctr">
                    <a:lnL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532056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34…35 (2 байта)</a:t>
                      </a:r>
                    </a:p>
                  </a:txBody>
                  <a:tcPr marL="19593" marR="19593" marT="9796" marB="9796" anchor="ctr">
                    <a:lnL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bitsPerSample</a:t>
                      </a:r>
                    </a:p>
                  </a:txBody>
                  <a:tcPr marL="19593" marR="19593" marT="9796" marB="9796" anchor="ctr">
                    <a:lnL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Количество бит в сэмпле. Так называемая «глубина» или точность звучания. 8 бит, 16 бит и т.д.</a:t>
                      </a:r>
                    </a:p>
                  </a:txBody>
                  <a:tcPr marL="19593" marR="19593" marT="9796" marB="9796" anchor="ctr">
                    <a:lnL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8221131"/>
                  </a:ext>
                </a:extLst>
              </a:tr>
              <a:tr h="79336"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36…39 (4 байта)</a:t>
                      </a:r>
                    </a:p>
                  </a:txBody>
                  <a:tcPr marL="19593" marR="19593" marT="9796" marB="9796" anchor="ctr">
                    <a:lnL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subchunk2Id</a:t>
                      </a:r>
                    </a:p>
                  </a:txBody>
                  <a:tcPr marL="19593" marR="19593" marT="9796" marB="9796" anchor="ctr">
                    <a:lnL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Содержит символы «</a:t>
                      </a:r>
                      <a:r>
                        <a:rPr lang="en-US" sz="1000">
                          <a:effectLst/>
                        </a:rPr>
                        <a:t>data» 0x64617461</a:t>
                      </a:r>
                    </a:p>
                  </a:txBody>
                  <a:tcPr marL="19593" marR="19593" marT="9796" marB="9796" anchor="ctr">
                    <a:lnL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468579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40…43 (4 байта)</a:t>
                      </a:r>
                    </a:p>
                  </a:txBody>
                  <a:tcPr marL="19593" marR="19593" marT="9796" marB="9796" anchor="ctr">
                    <a:lnL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subchunk2Size</a:t>
                      </a:r>
                    </a:p>
                  </a:txBody>
                  <a:tcPr marL="19593" marR="19593" marT="9796" marB="9796" anchor="ctr">
                    <a:lnL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Количество байт в области данных.</a:t>
                      </a:r>
                    </a:p>
                  </a:txBody>
                  <a:tcPr marL="19593" marR="19593" marT="9796" marB="9796" anchor="ctr">
                    <a:lnL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4042425"/>
                  </a:ext>
                </a:extLst>
              </a:tr>
              <a:tr h="215228"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44…</a:t>
                      </a:r>
                    </a:p>
                  </a:txBody>
                  <a:tcPr marL="19593" marR="19593" marT="9796" marB="9796" anchor="ctr">
                    <a:lnL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data</a:t>
                      </a:r>
                    </a:p>
                  </a:txBody>
                  <a:tcPr marL="19593" marR="19593" marT="9796" marB="9796" anchor="ctr">
                    <a:lnL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>
                          <a:effectLst/>
                        </a:rPr>
                        <a:t>Непосредственно </a:t>
                      </a:r>
                      <a:r>
                        <a:rPr lang="en-US" sz="1000" dirty="0">
                          <a:effectLst/>
                        </a:rPr>
                        <a:t>WAV-</a:t>
                      </a:r>
                      <a:r>
                        <a:rPr lang="ru-RU" sz="1000" dirty="0">
                          <a:effectLst/>
                        </a:rPr>
                        <a:t>данные.</a:t>
                      </a:r>
                    </a:p>
                  </a:txBody>
                  <a:tcPr marL="19593" marR="19593" marT="9796" marB="9796" anchor="ctr">
                    <a:lnL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5703774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 flipH="1">
            <a:off x="4716014" y="2264407"/>
            <a:ext cx="4248474" cy="4573027"/>
          </a:xfrm>
          <a:prstGeom prst="rect">
            <a:avLst/>
          </a:prstGeom>
          <a:solidFill>
            <a:srgbClr val="F6F6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22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Helvetica Neue"/>
              </a:rPr>
              <a:t>Мы</a:t>
            </a:r>
            <a:r>
              <a:rPr kumimoji="0" lang="ru-RU" altLang="ru-RU" sz="1100" b="0" i="0" u="none" strike="noStrike" cap="none" normalizeH="0" dirty="0" smtClean="0">
                <a:ln>
                  <a:noFill/>
                </a:ln>
                <a:solidFill>
                  <a:srgbClr val="111111"/>
                </a:solidFill>
                <a:effectLst/>
                <a:latin typeface="Helvetica Neue"/>
              </a:rPr>
              <a:t>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Helvetica Neue"/>
              </a:rPr>
              <a:t>рассмотрели простейший случай заголовка с одной подцепочкой перед областью данных. Но на практике встречаются и более сложные или даже непредвиденные сценарии, с которыми можно увязнуть надолго.</a:t>
            </a:r>
            <a:endParaRPr kumimoji="0" lang="ru-RU" altLang="ru-RU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Helvetica Neue"/>
              </a:rPr>
              <a:t>В 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</a:rPr>
              <a:t>chunkSize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Helvetica Neue"/>
              </a:rPr>
              <a:t> лежит заведомо слишком большое значение. Такое происходит, когда вы пытаетесь читать данные в режиме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A7AE2"/>
                </a:solidFill>
                <a:effectLst/>
                <a:latin typeface="Helvetica Neue"/>
                <a:hlinkClick r:id="rId4"/>
              </a:rPr>
              <a:t>стриминга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Helvetica Neue"/>
              </a:rPr>
              <a:t>. Например, декодер 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2A7AE2"/>
                </a:solidFill>
                <a:effectLst/>
                <a:latin typeface="Helvetica Neue"/>
                <a:hlinkClick r:id="rId5"/>
              </a:rPr>
              <a:t>LAME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Helvetica Neue"/>
              </a:rPr>
              <a:t> при выводе результата декодирования в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</a:rPr>
              <a:t>STDOUT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Helvetica Neue"/>
              </a:rPr>
              <a:t> в этом поле возвращает значение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</a:rPr>
              <a:t>0x7FFFFFFF + 44 - 8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Helvetica Neue"/>
              </a:rPr>
              <a:t>, а в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</a:rPr>
              <a:t>subchunk2Size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Helvetica Neue"/>
              </a:rPr>
              <a:t> —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</a:rPr>
              <a:t>0x7FFFFFFF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Helvetica Neue"/>
              </a:rPr>
              <a:t> (что равно максимальному значению 32-разрядного знакового целочисленного значения). Это объясняется тем, что декодер в таком режиме выдаёт результат не целиком, а небольшими наборами данных и не может заранее определить итоговый размер данных.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Helvetica Neue"/>
              </a:rPr>
              <a:t>Подцепочек может быть больше, чем две, например, при попытке декодировать аудио универсальным декодером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11111"/>
                </a:solidFill>
                <a:effectLst/>
                <a:latin typeface="Helvetica Neue"/>
              </a:rPr>
              <a:t>ffmpeg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Helvetica Neue"/>
              </a:rPr>
              <a:t> 4.1.3 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</a:rPr>
              <a:t>ffmpeg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</a:rPr>
              <a:t> -i example.mp3 -f 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</a:rPr>
              <a:t>wav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</a:rPr>
              <a:t> example.wav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Helvetica Neue"/>
              </a:rPr>
              <a:t> в декодированном файле помимо рассмотренных подцепочек 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</a:rPr>
              <a:t>fmt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Helvetica Neue"/>
              </a:rPr>
              <a:t> и 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</a:rPr>
              <a:t>data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Helvetica Neue"/>
              </a:rPr>
              <a:t> будет содержаться ещё одна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</a:rPr>
              <a:t>LIST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Helvetica Neue"/>
              </a:rPr>
              <a:t> перед областью данных. Таким образом, когда вам понадобится добраться до данных, вам потребуется пропустить ненужные подцепочки, пока не встретится 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</a:rPr>
              <a:t>data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Helvetica Neue"/>
              </a:rPr>
              <a:t>. Это будет сделать не слишком сложно, так как можно читать ID подцепочки и её размер, и если она не 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</a:rPr>
              <a:t>data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Helvetica Neue"/>
              </a:rPr>
              <a:t>, то пропускать данные, основываясь на её размере.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4532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Как представлен сигнал. Чтение </a:t>
            </a:r>
            <a:r>
              <a:rPr lang="ru-RU" dirty="0" err="1"/>
              <a:t>вавки</a:t>
            </a:r>
            <a:endParaRPr lang="ru-RU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 rot="10800000" flipV="1">
            <a:off x="107504" y="1596915"/>
            <a:ext cx="4536504" cy="2285241"/>
          </a:xfrm>
          <a:prstGeom prst="rect">
            <a:avLst/>
          </a:prstGeom>
          <a:solidFill>
            <a:srgbClr val="F6F6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Helvetica Neue"/>
              </a:rPr>
              <a:t>При чтении заголовка можно применять разные типы данных. Например, в Си (MSVS) вместо массива 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</a:rPr>
              <a:t>char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</a:rPr>
              <a:t>[4]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Helvetica Neue"/>
              </a:rPr>
              <a:t> можно использовать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</a:rPr>
              <a:t>__int32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Helvetica Neue"/>
              </a:rPr>
              <a:t> или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</a:rPr>
              <a:t>DWORD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Helvetica Neue"/>
              </a:rPr>
              <a:t>, но тогда сравнение с какой-либо строковой константой, к примеру может оказаться не очень удобным. Также хотелось бы предостеречь вас на тему 64-битных операционных систем. А именно: всегда стоит помнить, что в языке Си тип переменной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11111"/>
                </a:solidFill>
                <a:effectLst/>
                <a:latin typeface="Helvetica Neue"/>
              </a:rPr>
              <a:t>int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Helvetica Neue"/>
              </a:rPr>
              <a:t> в 64-битной системе будет иметь длину 8 байт, а в 32-битной — 4 байта. В таких случаях можно воспользоваться вышеупомянутым типом переменной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</a:rPr>
              <a:t>__int32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Helvetica Neue"/>
              </a:rPr>
              <a:t> или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</a:rPr>
              <a:t>__int64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Helvetica Neue"/>
              </a:rPr>
              <a:t>, в зависимости от того, какой размер переменной в памяти Вам необходим. Существуют типы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</a:rPr>
              <a:t>__int8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Helvetica Neue"/>
              </a:rPr>
              <a:t>,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</a:rPr>
              <a:t>__int16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Helvetica Neue"/>
              </a:rPr>
              <a:t>,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</a:rPr>
              <a:t>__int32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Helvetica Neue"/>
              </a:rPr>
              <a:t> и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</a:rPr>
              <a:t>__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</a:rPr>
              <a:t>in</a:t>
            </a:r>
            <a:r>
              <a:rPr kumimoji="0" lang="en-US" altLang="ru-RU" sz="9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</a:rPr>
              <a:t>t64</a:t>
            </a:r>
            <a:endParaRPr kumimoji="0" lang="ru-RU" altLang="ru-RU" sz="900" b="0" i="0" u="none" strike="noStrike" cap="none" normalizeH="0" baseline="0" dirty="0" smtClean="0">
              <a:ln>
                <a:noFill/>
              </a:ln>
              <a:solidFill>
                <a:srgbClr val="11111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100" b="1" dirty="0" err="1" smtClean="0">
                <a:solidFill>
                  <a:srgbClr val="111111"/>
                </a:solidFill>
                <a:latin typeface="Arial Unicode MS"/>
              </a:rPr>
              <a:t>Проэксперементируйте</a:t>
            </a:r>
            <a:r>
              <a:rPr lang="ru-RU" altLang="ru-RU" sz="1100" b="1" dirty="0" smtClean="0">
                <a:solidFill>
                  <a:srgbClr val="111111"/>
                </a:solidFill>
                <a:latin typeface="Arial Unicode MS"/>
              </a:rPr>
              <a:t> на одном из файликов чтения </a:t>
            </a:r>
            <a:r>
              <a:rPr lang="ru-RU" altLang="ru-RU" sz="1100" b="1" dirty="0" err="1" smtClean="0">
                <a:solidFill>
                  <a:srgbClr val="111111"/>
                </a:solidFill>
                <a:latin typeface="Arial Unicode MS"/>
              </a:rPr>
              <a:t>вавки</a:t>
            </a:r>
            <a:endParaRPr kumimoji="0" lang="ru-RU" altLang="ru-RU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2053" name="Picture 5" descr="https://img.audiomania.ru/images/content/mp4-aac-wav-flac-all-the-audio-file-formats-explain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933056"/>
            <a:ext cx="7764735" cy="2648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024" y="1549329"/>
            <a:ext cx="2820216" cy="1519631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6096" y="3231508"/>
            <a:ext cx="1914525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18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Наложение </a:t>
            </a:r>
            <a:r>
              <a:rPr lang="ru-RU" dirty="0" err="1" smtClean="0"/>
              <a:t>Гауссовского</a:t>
            </a:r>
            <a:r>
              <a:rPr lang="ru-RU" dirty="0" smtClean="0"/>
              <a:t> шума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4678363" y="1384300"/>
            <a:ext cx="4465637" cy="15398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050" dirty="0" err="1"/>
              <a:t>d</a:t>
            </a:r>
            <a:r>
              <a:rPr lang="en-US" sz="1050" dirty="0" err="1" smtClean="0"/>
              <a:t>ef</a:t>
            </a:r>
            <a:r>
              <a:rPr lang="en-US" sz="1050" dirty="0" smtClean="0"/>
              <a:t> </a:t>
            </a:r>
            <a:r>
              <a:rPr lang="en-US" sz="1050" dirty="0" err="1" smtClean="0"/>
              <a:t>add_gauss_noise</a:t>
            </a:r>
            <a:r>
              <a:rPr lang="en-US" sz="1050" dirty="0"/>
              <a:t> </a:t>
            </a:r>
            <a:r>
              <a:rPr lang="en-US" sz="1050" dirty="0" smtClean="0"/>
              <a:t>(signal, </a:t>
            </a:r>
            <a:r>
              <a:rPr lang="en-US" sz="1050" dirty="0" err="1" smtClean="0"/>
              <a:t>min_ampl</a:t>
            </a:r>
            <a:r>
              <a:rPr lang="en-US" sz="1050" dirty="0" smtClean="0"/>
              <a:t>=0.001, </a:t>
            </a:r>
            <a:r>
              <a:rPr lang="en-US" sz="1050" dirty="0" err="1" smtClean="0"/>
              <a:t>max_ampl</a:t>
            </a:r>
            <a:r>
              <a:rPr lang="en-US" sz="1050" dirty="0" smtClean="0"/>
              <a:t>=0.015, </a:t>
            </a:r>
            <a:r>
              <a:rPr lang="en-US" sz="1050" dirty="0" err="1" smtClean="0"/>
              <a:t>prob</a:t>
            </a:r>
            <a:r>
              <a:rPr lang="en-US" sz="1050" dirty="0" smtClean="0"/>
              <a:t>=1.0):</a:t>
            </a:r>
            <a:endParaRPr lang="en-US" sz="1050" dirty="0"/>
          </a:p>
          <a:p>
            <a:pPr marL="0" indent="0">
              <a:buNone/>
            </a:pPr>
            <a:r>
              <a:rPr lang="en-US" sz="1050" dirty="0"/>
              <a:t> </a:t>
            </a:r>
            <a:r>
              <a:rPr lang="en-US" sz="1050" dirty="0" smtClean="0"/>
              <a:t>      </a:t>
            </a:r>
            <a:r>
              <a:rPr lang="en-US" sz="1050" dirty="0" err="1" smtClean="0"/>
              <a:t>ampl</a:t>
            </a:r>
            <a:r>
              <a:rPr lang="en-US" sz="1050" dirty="0" smtClean="0"/>
              <a:t> = </a:t>
            </a:r>
            <a:r>
              <a:rPr lang="en-US" sz="1050" dirty="0" err="1" smtClean="0"/>
              <a:t>np.random.uniform</a:t>
            </a:r>
            <a:r>
              <a:rPr lang="en-US" sz="1050" dirty="0" smtClean="0"/>
              <a:t>(</a:t>
            </a:r>
            <a:r>
              <a:rPr lang="en-US" sz="1050" dirty="0" err="1" smtClean="0"/>
              <a:t>min_ampl</a:t>
            </a:r>
            <a:r>
              <a:rPr lang="en-US" sz="1050" dirty="0" smtClean="0"/>
              <a:t>, </a:t>
            </a:r>
            <a:r>
              <a:rPr lang="en-US" sz="1050" dirty="0" err="1" smtClean="0"/>
              <a:t>max_ampl</a:t>
            </a:r>
            <a:r>
              <a:rPr lang="en-US" sz="1050" dirty="0" smtClean="0"/>
              <a:t>)</a:t>
            </a:r>
          </a:p>
          <a:p>
            <a:pPr marL="0" indent="0">
              <a:buNone/>
            </a:pPr>
            <a:r>
              <a:rPr lang="en-US" sz="1050" dirty="0"/>
              <a:t> </a:t>
            </a:r>
            <a:r>
              <a:rPr lang="en-US" sz="1050" dirty="0" smtClean="0"/>
              <a:t>      if(</a:t>
            </a:r>
            <a:r>
              <a:rPr lang="en-US" sz="1050" dirty="0" err="1" smtClean="0"/>
              <a:t>np.random.uniform</a:t>
            </a:r>
            <a:r>
              <a:rPr lang="en-US" sz="1050" dirty="0"/>
              <a:t>&gt;</a:t>
            </a:r>
            <a:r>
              <a:rPr lang="en-US" sz="1050" dirty="0" err="1" smtClean="0"/>
              <a:t>prob</a:t>
            </a:r>
            <a:r>
              <a:rPr lang="en-US" sz="1050" dirty="0" smtClean="0"/>
              <a:t>):</a:t>
            </a:r>
          </a:p>
          <a:p>
            <a:pPr marL="0" indent="0">
              <a:buNone/>
            </a:pPr>
            <a:r>
              <a:rPr lang="en-US" sz="1050" dirty="0"/>
              <a:t> </a:t>
            </a:r>
            <a:r>
              <a:rPr lang="en-US" sz="1050" dirty="0" smtClean="0"/>
              <a:t>               signal </a:t>
            </a:r>
            <a:r>
              <a:rPr lang="en-US" sz="1050" dirty="0"/>
              <a:t>= signal </a:t>
            </a:r>
            <a:r>
              <a:rPr lang="en-US" sz="1050" dirty="0" smtClean="0"/>
              <a:t>+ </a:t>
            </a:r>
            <a:r>
              <a:rPr lang="en-US" sz="1050" dirty="0" err="1" smtClean="0"/>
              <a:t>np.random.randn</a:t>
            </a:r>
            <a:r>
              <a:rPr lang="en-US" sz="1050" dirty="0"/>
              <a:t>(*</a:t>
            </a:r>
            <a:r>
              <a:rPr lang="en-US" sz="1050" dirty="0" err="1"/>
              <a:t>clean_signal.shape</a:t>
            </a:r>
            <a:r>
              <a:rPr lang="en-US" sz="1050" dirty="0" smtClean="0"/>
              <a:t>)*</a:t>
            </a:r>
            <a:r>
              <a:rPr lang="en-US" sz="1050" dirty="0" err="1" smtClean="0"/>
              <a:t>ampl</a:t>
            </a:r>
            <a:endParaRPr lang="en-US" sz="1050" dirty="0" smtClean="0"/>
          </a:p>
          <a:p>
            <a:pPr marL="0" indent="0">
              <a:buNone/>
            </a:pPr>
            <a:r>
              <a:rPr lang="en-US" sz="1050" dirty="0"/>
              <a:t> </a:t>
            </a:r>
            <a:r>
              <a:rPr lang="en-US" sz="1050" dirty="0" smtClean="0"/>
              <a:t>      return signal</a:t>
            </a:r>
          </a:p>
          <a:p>
            <a:pPr marL="0" indent="0">
              <a:buNone/>
            </a:pPr>
            <a:endParaRPr lang="ru-RU" sz="105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226" y="2060847"/>
            <a:ext cx="3574025" cy="313863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3802043"/>
            <a:ext cx="4247636" cy="279487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3117" y="4221088"/>
            <a:ext cx="3384376" cy="255174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923928" y="2526755"/>
            <a:ext cx="45059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Здесь расписаны шаги при случайной вероятности, которая должна быть выше заданному нами значению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3631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 заданным </a:t>
            </a:r>
            <a:r>
              <a:rPr lang="en-US" dirty="0" smtClean="0"/>
              <a:t>SNR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5029200" y="1355725"/>
            <a:ext cx="4114800" cy="266541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400" dirty="0" err="1"/>
              <a:t>def</a:t>
            </a:r>
            <a:r>
              <a:rPr lang="en-US" sz="1400" dirty="0"/>
              <a:t> </a:t>
            </a:r>
            <a:r>
              <a:rPr lang="en-US" sz="1400" dirty="0" err="1"/>
              <a:t>augm_rms</a:t>
            </a:r>
            <a:r>
              <a:rPr lang="en-US" sz="1400" dirty="0"/>
              <a:t>(snr, </a:t>
            </a:r>
            <a:r>
              <a:rPr lang="en-US" sz="1400" dirty="0" err="1"/>
              <a:t>noisy_signal</a:t>
            </a:r>
            <a:r>
              <a:rPr lang="en-US" sz="1400" dirty="0"/>
              <a:t>, </a:t>
            </a:r>
            <a:r>
              <a:rPr lang="en-US" sz="1400" dirty="0" err="1"/>
              <a:t>clean_signal</a:t>
            </a:r>
            <a:r>
              <a:rPr lang="en-US" sz="1400" dirty="0"/>
              <a:t>):</a:t>
            </a:r>
          </a:p>
          <a:p>
            <a:pPr marL="0" indent="0">
              <a:buNone/>
            </a:pPr>
            <a:r>
              <a:rPr lang="en-US" sz="1400" dirty="0"/>
              <a:t>  </a:t>
            </a:r>
            <a:r>
              <a:rPr lang="en-US" sz="1400" dirty="0" err="1"/>
              <a:t>rms_c</a:t>
            </a:r>
            <a:r>
              <a:rPr lang="en-US" sz="1400" dirty="0"/>
              <a:t> = </a:t>
            </a:r>
            <a:r>
              <a:rPr lang="en-US" sz="1400" dirty="0" err="1"/>
              <a:t>np.sqrt</a:t>
            </a:r>
            <a:r>
              <a:rPr lang="en-US" sz="1400" dirty="0"/>
              <a:t>(</a:t>
            </a:r>
            <a:r>
              <a:rPr lang="en-US" sz="1400" dirty="0" err="1"/>
              <a:t>np.mean</a:t>
            </a:r>
            <a:r>
              <a:rPr lang="en-US" sz="1400" dirty="0"/>
              <a:t>(</a:t>
            </a:r>
            <a:r>
              <a:rPr lang="en-US" sz="1400" dirty="0" err="1"/>
              <a:t>np.square</a:t>
            </a:r>
            <a:r>
              <a:rPr lang="en-US" sz="1400" dirty="0"/>
              <a:t>(</a:t>
            </a:r>
            <a:r>
              <a:rPr lang="en-US" sz="1400" dirty="0" err="1"/>
              <a:t>clean_signal</a:t>
            </a:r>
            <a:r>
              <a:rPr lang="en-US" sz="1400" dirty="0" smtClean="0"/>
              <a:t>))/n)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  </a:t>
            </a:r>
            <a:r>
              <a:rPr lang="en-US" sz="1400" dirty="0" err="1"/>
              <a:t>rms_n</a:t>
            </a:r>
            <a:r>
              <a:rPr lang="en-US" sz="1400" dirty="0"/>
              <a:t> = </a:t>
            </a:r>
            <a:r>
              <a:rPr lang="en-US" sz="1400" dirty="0" err="1"/>
              <a:t>np.sqrt</a:t>
            </a:r>
            <a:r>
              <a:rPr lang="en-US" sz="1400" dirty="0"/>
              <a:t>(</a:t>
            </a:r>
            <a:r>
              <a:rPr lang="en-US" sz="1400" dirty="0" err="1"/>
              <a:t>np.mean</a:t>
            </a:r>
            <a:r>
              <a:rPr lang="en-US" sz="1400" dirty="0"/>
              <a:t>(</a:t>
            </a:r>
            <a:r>
              <a:rPr lang="en-US" sz="1400" dirty="0" err="1"/>
              <a:t>np.square</a:t>
            </a:r>
            <a:r>
              <a:rPr lang="en-US" sz="1400" dirty="0"/>
              <a:t>(</a:t>
            </a:r>
            <a:r>
              <a:rPr lang="en-US" sz="1400" dirty="0" err="1"/>
              <a:t>noisy_signal</a:t>
            </a:r>
            <a:r>
              <a:rPr lang="en-US" sz="1400" dirty="0" smtClean="0"/>
              <a:t>))/n)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  a = float(snr) / 20</a:t>
            </a:r>
          </a:p>
          <a:p>
            <a:pPr marL="0" indent="0">
              <a:buNone/>
            </a:pPr>
            <a:r>
              <a:rPr lang="en-US" sz="1400" dirty="0"/>
              <a:t>  </a:t>
            </a:r>
            <a:r>
              <a:rPr lang="en-US" sz="1400" dirty="0" err="1"/>
              <a:t>noise_rms</a:t>
            </a:r>
            <a:r>
              <a:rPr lang="en-US" sz="1400" dirty="0"/>
              <a:t> = </a:t>
            </a:r>
            <a:r>
              <a:rPr lang="en-US" sz="1400" dirty="0" err="1"/>
              <a:t>rms_c</a:t>
            </a:r>
            <a:r>
              <a:rPr lang="en-US" sz="1400" dirty="0"/>
              <a:t> / (10**a) </a:t>
            </a:r>
          </a:p>
          <a:p>
            <a:pPr marL="0" indent="0">
              <a:buNone/>
            </a:pPr>
            <a:r>
              <a:rPr lang="en-US" sz="1400" dirty="0"/>
              <a:t>  </a:t>
            </a:r>
            <a:r>
              <a:rPr lang="en-US" sz="1400" dirty="0" err="1"/>
              <a:t>adjusted_noise</a:t>
            </a:r>
            <a:r>
              <a:rPr lang="en-US" sz="1400" dirty="0"/>
              <a:t> = </a:t>
            </a:r>
            <a:r>
              <a:rPr lang="en-US" sz="1400" dirty="0" err="1"/>
              <a:t>noisy_signal</a:t>
            </a:r>
            <a:r>
              <a:rPr lang="en-US" sz="1400" dirty="0"/>
              <a:t> * (</a:t>
            </a:r>
            <a:r>
              <a:rPr lang="en-US" sz="1400" dirty="0" err="1"/>
              <a:t>noise_rms</a:t>
            </a:r>
            <a:r>
              <a:rPr lang="en-US" sz="1400" dirty="0"/>
              <a:t> / </a:t>
            </a:r>
            <a:r>
              <a:rPr lang="en-US" sz="1400" dirty="0" err="1"/>
              <a:t>rms_n</a:t>
            </a:r>
            <a:r>
              <a:rPr lang="en-US" sz="1400" dirty="0"/>
              <a:t>) </a:t>
            </a:r>
          </a:p>
          <a:p>
            <a:pPr marL="0" indent="0">
              <a:buNone/>
            </a:pPr>
            <a:r>
              <a:rPr lang="en-US" sz="1400" dirty="0"/>
              <a:t>  </a:t>
            </a:r>
          </a:p>
          <a:p>
            <a:pPr marL="0" indent="0">
              <a:buNone/>
            </a:pPr>
            <a:r>
              <a:rPr lang="en-US" sz="1400" dirty="0"/>
              <a:t>  </a:t>
            </a:r>
            <a:r>
              <a:rPr lang="en-US" sz="1400" dirty="0" err="1"/>
              <a:t>adjusted_noise</a:t>
            </a:r>
            <a:r>
              <a:rPr lang="en-US" sz="1400" dirty="0"/>
              <a:t> = </a:t>
            </a:r>
            <a:r>
              <a:rPr lang="en-US" sz="1400" dirty="0" err="1"/>
              <a:t>adjusted_noise</a:t>
            </a:r>
            <a:r>
              <a:rPr lang="en-US" sz="1400" dirty="0"/>
              <a:t>[0:len(</a:t>
            </a:r>
            <a:r>
              <a:rPr lang="en-US" sz="1400" dirty="0" err="1"/>
              <a:t>clean_signal</a:t>
            </a:r>
            <a:r>
              <a:rPr lang="en-US" sz="1400" dirty="0"/>
              <a:t>)]</a:t>
            </a:r>
          </a:p>
          <a:p>
            <a:pPr marL="0" indent="0">
              <a:buNone/>
            </a:pPr>
            <a:r>
              <a:rPr lang="en-US" sz="1400" dirty="0"/>
              <a:t>  </a:t>
            </a:r>
            <a:r>
              <a:rPr lang="en-US" sz="1400" dirty="0" err="1"/>
              <a:t>x_t</a:t>
            </a:r>
            <a:r>
              <a:rPr lang="en-US" sz="1400" dirty="0"/>
              <a:t> = </a:t>
            </a:r>
            <a:r>
              <a:rPr lang="en-US" sz="1400" dirty="0" err="1"/>
              <a:t>clean_signal</a:t>
            </a:r>
            <a:r>
              <a:rPr lang="en-US" sz="1400" dirty="0"/>
              <a:t> + </a:t>
            </a:r>
            <a:r>
              <a:rPr lang="en-US" sz="1400" dirty="0" err="1"/>
              <a:t>adjusted_noise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  return </a:t>
            </a:r>
            <a:r>
              <a:rPr lang="en-US" sz="1400" dirty="0" err="1" smtClean="0"/>
              <a:t>x_t</a:t>
            </a:r>
            <a:endParaRPr lang="en-US" sz="14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251520" y="2132856"/>
            <a:ext cx="4238280" cy="771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55365" y="1356233"/>
            <a:ext cx="3009600" cy="780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3728" y="3000726"/>
            <a:ext cx="2754328" cy="620224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357" y="3031662"/>
            <a:ext cx="2605647" cy="558353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 rotWithShape="1">
          <a:blip r:embed="rId6"/>
          <a:srcRect b="75990"/>
          <a:stretch/>
        </p:blipFill>
        <p:spPr>
          <a:xfrm>
            <a:off x="251520" y="3841054"/>
            <a:ext cx="8181800" cy="812082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 rotWithShape="1">
          <a:blip r:embed="rId6"/>
          <a:srcRect l="35177" t="23107" r="29000" b="698"/>
          <a:stretch/>
        </p:blipFill>
        <p:spPr>
          <a:xfrm>
            <a:off x="4489800" y="4431130"/>
            <a:ext cx="2666833" cy="2344974"/>
          </a:xfrm>
          <a:prstGeom prst="rect">
            <a:avLst/>
          </a:prstGeom>
        </p:spPr>
      </p:pic>
      <p:sp>
        <p:nvSpPr>
          <p:cNvPr id="17" name="Прямоугольник 16"/>
          <p:cNvSpPr/>
          <p:nvPr/>
        </p:nvSpPr>
        <p:spPr>
          <a:xfrm>
            <a:off x="84660" y="5733256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smtClean="0"/>
              <a:t>Подробнее про правило умножения на 1: https</a:t>
            </a:r>
            <a:r>
              <a:rPr lang="ru-RU" dirty="0"/>
              <a:t>://youclever.org/book/logarifmicheskie-uravneniya-1/</a:t>
            </a:r>
          </a:p>
        </p:txBody>
      </p:sp>
    </p:spTree>
    <p:extLst>
      <p:ext uri="{BB962C8B-B14F-4D97-AF65-F5344CB8AC3E}">
        <p14:creationId xmlns:p14="http://schemas.microsoft.com/office/powerpoint/2010/main" val="2333026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Команды </a:t>
            </a:r>
            <a:r>
              <a:rPr lang="en-US" dirty="0" smtClean="0"/>
              <a:t>Linux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0" y="1825625"/>
            <a:ext cx="78867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sz="2000" u="sng" dirty="0" smtClean="0"/>
              <a:t>Cd</a:t>
            </a:r>
            <a:r>
              <a:rPr lang="en-US" sz="2000" dirty="0" smtClean="0"/>
              <a:t> “change directory” </a:t>
            </a:r>
            <a:r>
              <a:rPr lang="ru-RU" sz="2000" dirty="0" smtClean="0"/>
              <a:t>сменить директорию</a:t>
            </a:r>
          </a:p>
          <a:p>
            <a:r>
              <a:rPr lang="en-US" sz="2000" u="sng" dirty="0" err="1" smtClean="0"/>
              <a:t>Mkdir</a:t>
            </a:r>
            <a:r>
              <a:rPr lang="en-US" sz="2000" dirty="0" smtClean="0"/>
              <a:t> “make directory” </a:t>
            </a:r>
            <a:r>
              <a:rPr lang="ru-RU" sz="2000" dirty="0" smtClean="0"/>
              <a:t>создать директорию</a:t>
            </a:r>
          </a:p>
          <a:p>
            <a:r>
              <a:rPr lang="en-US" sz="2000" u="sng" dirty="0" err="1" smtClean="0"/>
              <a:t>Cp</a:t>
            </a:r>
            <a:r>
              <a:rPr lang="en-US" sz="2000" u="sng" dirty="0" smtClean="0"/>
              <a:t> </a:t>
            </a:r>
            <a:r>
              <a:rPr lang="ru-RU" sz="2000" u="sng" dirty="0" err="1" smtClean="0"/>
              <a:t>исходный_файл</a:t>
            </a:r>
            <a:r>
              <a:rPr lang="ru-RU" sz="2000" u="sng" dirty="0" smtClean="0"/>
              <a:t> </a:t>
            </a:r>
            <a:r>
              <a:rPr lang="ru-RU" sz="2000" u="sng" dirty="0" err="1" smtClean="0"/>
              <a:t>новая_директория</a:t>
            </a:r>
            <a:r>
              <a:rPr lang="ru-RU" sz="2000" u="sng" dirty="0" smtClean="0"/>
              <a:t>/название </a:t>
            </a:r>
            <a:r>
              <a:rPr lang="en-US" sz="2000" dirty="0" smtClean="0"/>
              <a:t>copy </a:t>
            </a:r>
            <a:r>
              <a:rPr lang="ru-RU" sz="2000" dirty="0" smtClean="0"/>
              <a:t>копировать</a:t>
            </a:r>
          </a:p>
          <a:p>
            <a:r>
              <a:rPr lang="en-US" sz="2000" u="sng" dirty="0" err="1" smtClean="0"/>
              <a:t>Mv</a:t>
            </a:r>
            <a:r>
              <a:rPr lang="en-US" sz="2000" u="sng" dirty="0" smtClean="0"/>
              <a:t> </a:t>
            </a:r>
            <a:r>
              <a:rPr lang="ru-RU" sz="2000" u="sng" dirty="0" err="1"/>
              <a:t>исходный_файл</a:t>
            </a:r>
            <a:r>
              <a:rPr lang="ru-RU" sz="2000" u="sng" dirty="0"/>
              <a:t> </a:t>
            </a:r>
            <a:r>
              <a:rPr lang="ru-RU" sz="2000" u="sng" dirty="0" err="1" smtClean="0"/>
              <a:t>новая_директория</a:t>
            </a:r>
            <a:r>
              <a:rPr lang="ru-RU" sz="2000" u="sng" dirty="0" smtClean="0"/>
              <a:t>/название</a:t>
            </a:r>
            <a:r>
              <a:rPr lang="en-US" sz="2000" dirty="0" smtClean="0"/>
              <a:t> move </a:t>
            </a:r>
            <a:r>
              <a:rPr lang="ru-RU" sz="2000" dirty="0" smtClean="0"/>
              <a:t>перенести или переименовать файл, если директория не меняется, только название файла</a:t>
            </a:r>
          </a:p>
          <a:p>
            <a:r>
              <a:rPr lang="en-US" sz="2000" u="sng" dirty="0" smtClean="0"/>
              <a:t>Ls</a:t>
            </a:r>
            <a:r>
              <a:rPr lang="en-US" sz="2000" dirty="0" smtClean="0"/>
              <a:t> </a:t>
            </a:r>
            <a:r>
              <a:rPr lang="ru-RU" sz="2000" dirty="0" smtClean="0"/>
              <a:t>посмотреть содержимое. Есть атрибуты </a:t>
            </a:r>
            <a:r>
              <a:rPr lang="en-US" sz="2000" dirty="0" smtClean="0"/>
              <a:t>a </a:t>
            </a:r>
            <a:r>
              <a:rPr lang="ru-RU" sz="2000" dirty="0" smtClean="0"/>
              <a:t>(показать все содержимое)</a:t>
            </a:r>
            <a:r>
              <a:rPr lang="en-US" sz="2000" dirty="0" smtClean="0"/>
              <a:t> </a:t>
            </a:r>
            <a:r>
              <a:rPr lang="ru-RU" sz="2000" dirty="0" smtClean="0"/>
              <a:t>и </a:t>
            </a:r>
            <a:r>
              <a:rPr lang="en-US" sz="2000" dirty="0" smtClean="0"/>
              <a:t>l </a:t>
            </a:r>
            <a:r>
              <a:rPr lang="ru-RU" sz="2000" dirty="0" smtClean="0"/>
              <a:t>(вывести списком). Пример </a:t>
            </a:r>
            <a:r>
              <a:rPr lang="en-US" sz="2000" u="sng" dirty="0" smtClean="0"/>
              <a:t>ls –a</a:t>
            </a:r>
          </a:p>
          <a:p>
            <a:r>
              <a:rPr lang="en-US" sz="2000" u="sng" dirty="0" smtClean="0"/>
              <a:t>Sox --</a:t>
            </a:r>
            <a:r>
              <a:rPr lang="en-US" sz="2000" u="sng" dirty="0" err="1" smtClean="0"/>
              <a:t>i</a:t>
            </a:r>
            <a:r>
              <a:rPr lang="en-US" sz="2000" u="sng" dirty="0" smtClean="0"/>
              <a:t> </a:t>
            </a:r>
            <a:r>
              <a:rPr lang="ru-RU" sz="2000" u="sng" dirty="0" err="1" smtClean="0"/>
              <a:t>имя_аудио</a:t>
            </a:r>
            <a:r>
              <a:rPr lang="ru-RU" sz="2000" u="sng" dirty="0" smtClean="0"/>
              <a:t> </a:t>
            </a:r>
            <a:r>
              <a:rPr lang="ru-RU" sz="2000" dirty="0" smtClean="0"/>
              <a:t>выводит информацию об аудио</a:t>
            </a:r>
          </a:p>
          <a:p>
            <a:pPr marL="0" indent="0">
              <a:buNone/>
            </a:pPr>
            <a:r>
              <a:rPr lang="ru-RU" sz="2000" dirty="0" smtClean="0"/>
              <a:t>Для установки библиотеки: </a:t>
            </a:r>
            <a:r>
              <a:rPr lang="en-US" sz="2000" u="sng" dirty="0"/>
              <a:t>!apt-get install sox</a:t>
            </a:r>
          </a:p>
          <a:p>
            <a:r>
              <a:rPr lang="en-US" sz="2000" dirty="0" err="1" smtClean="0"/>
              <a:t>Git</a:t>
            </a:r>
            <a:r>
              <a:rPr lang="en-US" sz="2000" dirty="0" smtClean="0"/>
              <a:t> clone </a:t>
            </a:r>
            <a:r>
              <a:rPr lang="ru-RU" sz="2000" dirty="0" smtClean="0"/>
              <a:t>«ссылка» скопировать содержимое с гит </a:t>
            </a:r>
            <a:r>
              <a:rPr lang="ru-RU" sz="2000" dirty="0" err="1" smtClean="0"/>
              <a:t>хаба</a:t>
            </a:r>
            <a:r>
              <a:rPr lang="ru-RU" sz="2000" dirty="0" smtClean="0"/>
              <a:t> по ссылке</a:t>
            </a:r>
          </a:p>
          <a:p>
            <a:r>
              <a:rPr lang="en-US" sz="2000" dirty="0" smtClean="0"/>
              <a:t>Rm </a:t>
            </a:r>
            <a:r>
              <a:rPr lang="ru-RU" sz="2000" dirty="0" err="1" smtClean="0"/>
              <a:t>имя_файла</a:t>
            </a:r>
            <a:r>
              <a:rPr lang="ru-RU" sz="2000" dirty="0" smtClean="0"/>
              <a:t> удалить файл</a:t>
            </a:r>
          </a:p>
          <a:p>
            <a:r>
              <a:rPr lang="en-US" sz="2000" dirty="0" smtClean="0"/>
              <a:t>Rm –r </a:t>
            </a:r>
            <a:r>
              <a:rPr lang="ru-RU" sz="2000" dirty="0" err="1" smtClean="0"/>
              <a:t>имя_папки</a:t>
            </a:r>
            <a:r>
              <a:rPr lang="ru-RU" sz="2000" dirty="0" smtClean="0"/>
              <a:t> удалить папку и все имеющиеся в ней папки и файлы</a:t>
            </a:r>
          </a:p>
          <a:p>
            <a:r>
              <a:rPr lang="en-US" sz="2000" dirty="0" err="1" smtClean="0"/>
              <a:t>Pwd</a:t>
            </a:r>
            <a:r>
              <a:rPr lang="en-US" sz="2000" dirty="0" smtClean="0"/>
              <a:t> </a:t>
            </a:r>
            <a:r>
              <a:rPr lang="ru-RU" sz="2000" dirty="0" smtClean="0"/>
              <a:t>посмотреть текущую директорию («где я нахожусь»)</a:t>
            </a:r>
          </a:p>
        </p:txBody>
      </p:sp>
    </p:spTree>
    <p:extLst>
      <p:ext uri="{BB962C8B-B14F-4D97-AF65-F5344CB8AC3E}">
        <p14:creationId xmlns:p14="http://schemas.microsoft.com/office/powerpoint/2010/main" val="601945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36f76ff6d93eb9abd7db4a612de3fd42c198f238"/>
</p:tagLst>
</file>

<file path=ppt/theme/theme1.xml><?xml version="1.0" encoding="utf-8"?>
<a:theme xmlns:a="http://schemas.openxmlformats.org/drawingml/2006/main" name="Тема1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1" id="{98698079-16CF-4851-9535-7A6A0B552301}" vid="{3B65B200-6000-411C-9402-F909556F6A1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415</TotalTime>
  <Words>978</Words>
  <Application>Microsoft Office PowerPoint</Application>
  <PresentationFormat>Экран (4:3)</PresentationFormat>
  <Paragraphs>141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0" baseType="lpstr">
      <vt:lpstr>Arial</vt:lpstr>
      <vt:lpstr>Arial Unicode MS</vt:lpstr>
      <vt:lpstr>Calibri</vt:lpstr>
      <vt:lpstr>Calibri Light</vt:lpstr>
      <vt:lpstr>Helvetica Neue</vt:lpstr>
      <vt:lpstr>Monotype Corsiva</vt:lpstr>
      <vt:lpstr>Тема1</vt:lpstr>
      <vt:lpstr>Алгоритмы шумов</vt:lpstr>
      <vt:lpstr>Содержание</vt:lpstr>
      <vt:lpstr>Интересные видеоматериалы по теме</vt:lpstr>
      <vt:lpstr>Как представлен сигнал. Чтение вавки</vt:lpstr>
      <vt:lpstr>Как представлен сигнал. Чтение вавки</vt:lpstr>
      <vt:lpstr>Как представлен сигнал. Чтение вавки</vt:lpstr>
      <vt:lpstr>Наложение Гауссовского шума</vt:lpstr>
      <vt:lpstr>С заданным SNR</vt:lpstr>
      <vt:lpstr>Команды Linux</vt:lpstr>
      <vt:lpstr>Функция наложения шума</vt:lpstr>
      <vt:lpstr>Перебор чистых аудио сигналов и шумных для наложения шума</vt:lpstr>
      <vt:lpstr>Функция для записи сигнала</vt:lpstr>
      <vt:lpstr>Презентация PowerPoint</vt:lpstr>
    </vt:vector>
  </TitlesOfParts>
  <Company>http://presentation-creation.ru</Company>
  <LinksUpToDate>false</LinksUpToDate>
  <SharedDoc>false</SharedDoc>
  <HyperlinkBase>http://presentation-creation.ru/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Учитель информатики</dc:title>
  <dc:creator>obstinate</dc:creator>
  <dc:description>Шаблон презентации с сайта http://presentation-creation.ru</dc:description>
  <cp:lastModifiedBy>Алена Рыбакина</cp:lastModifiedBy>
  <cp:revision>37</cp:revision>
  <dcterms:created xsi:type="dcterms:W3CDTF">2018-02-08T11:54:59Z</dcterms:created>
  <dcterms:modified xsi:type="dcterms:W3CDTF">2021-04-03T20:26:50Z</dcterms:modified>
</cp:coreProperties>
</file>