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2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4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2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0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1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3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C05F-FCF0-4EA5-A475-45BCD1CC2A86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4B633DE-4822-4D6A-ABFA-F268ABCDAB5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78BF5B6-C5F8-46C9-B3D8-C3DD92FDB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F5368"/>
                </a:solidFill>
                <a:effectLst/>
                <a:latin typeface="Roboto" panose="020B0604020202020204" pitchFamily="2" charset="0"/>
              </a:rPr>
              <a:t>Основы С++</a:t>
            </a:r>
            <a:br>
              <a:rPr lang="ru-RU" b="0" i="0" dirty="0">
                <a:solidFill>
                  <a:srgbClr val="3F5368"/>
                </a:solidFill>
                <a:effectLst/>
                <a:latin typeface="Roboto" panose="020B0604020202020204" pitchFamily="2" charset="0"/>
              </a:rPr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52A065E-1765-4C09-A2B1-1F5188897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02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33EB3-C49E-4FA4-B1BD-6F18AE1C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Структура  программы на языке С++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D0356-9726-48D6-87C6-C7C8D68D73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9" y="2032167"/>
            <a:ext cx="5654085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F2A63-1097-4092-9709-6BEB2663C72E}"/>
              </a:ext>
            </a:extLst>
          </p:cNvPr>
          <p:cNvSpPr txBox="1"/>
          <p:nvPr/>
        </p:nvSpPr>
        <p:spPr>
          <a:xfrm>
            <a:off x="7014411" y="2018357"/>
            <a:ext cx="373380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Оператор представляет собой выражение вида: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ОПЕРАНД ОПЕРАЦИЯ 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ОПЕРАНД ОПЕРАЦИЯ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…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ОПЕРАЦИЯ ОПЕРАНД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1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A5A1B-E12D-473A-9429-95AC796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Структура  программы на языке С++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E7804-F8AB-4F03-B70C-EE7639DA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i="0" u="none" strike="noStrike" dirty="0">
                <a:effectLst/>
                <a:latin typeface="IBM Plex Sans" panose="020B0503050203000203" pitchFamily="34" charset="0"/>
              </a:rPr>
              <a:t>Имя - </a:t>
            </a: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это некий символьный идентификатор (переменная, контейнер) для некоторого числа (числом в свою очередь является адрес ячейки памяти, куда записывается значение). Простейший пример - запись равенства: </a:t>
            </a:r>
            <a:r>
              <a:rPr lang="ru-RU" sz="1800" b="0" i="0" u="none" strike="noStrike" dirty="0" err="1">
                <a:effectLst/>
                <a:latin typeface="Consolas" panose="020B0609020204030204" pitchFamily="49" charset="0"/>
              </a:rPr>
              <a:t>name</a:t>
            </a:r>
            <a:r>
              <a:rPr lang="ru-RU" sz="1800" b="0" i="0" u="none" strike="noStrike" dirty="0">
                <a:effectLst/>
                <a:latin typeface="Consolas" panose="020B0609020204030204" pitchFamily="49" charset="0"/>
              </a:rPr>
              <a:t> = 123456.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95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693A5-1A91-4BD5-B0C5-B1625031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Методы трансляции программ 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CB35B83-BC03-4100-B780-22264F2C3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187685"/>
              </p:ext>
            </p:extLst>
          </p:nvPr>
        </p:nvGraphicFramePr>
        <p:xfrm>
          <a:off x="1451579" y="2128005"/>
          <a:ext cx="9288844" cy="3449638"/>
        </p:xfrm>
        <a:graphic>
          <a:graphicData uri="http://schemas.openxmlformats.org/drawingml/2006/table">
            <a:tbl>
              <a:tblPr/>
              <a:tblGrid>
                <a:gridCol w="4644422">
                  <a:extLst>
                    <a:ext uri="{9D8B030D-6E8A-4147-A177-3AD203B41FA5}">
                      <a16:colId xmlns:a16="http://schemas.microsoft.com/office/drawing/2014/main" val="2228551964"/>
                    </a:ext>
                  </a:extLst>
                </a:gridCol>
                <a:gridCol w="4644422">
                  <a:extLst>
                    <a:ext uri="{9D8B030D-6E8A-4147-A177-3AD203B41FA5}">
                      <a16:colId xmlns:a16="http://schemas.microsoft.com/office/drawing/2014/main" val="1634869398"/>
                    </a:ext>
                  </a:extLst>
                </a:gridCol>
              </a:tblGrid>
              <a:tr h="3539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Компиляция </a:t>
                      </a:r>
                      <a:endParaRPr lang="ru-RU" sz="1100">
                        <a:effectLst/>
                      </a:endParaRPr>
                    </a:p>
                  </a:txBody>
                  <a:tcPr marL="46575" marR="46575" marT="46575" marB="46575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Интерпретация </a:t>
                      </a:r>
                      <a:endParaRPr lang="ru-RU" sz="1100">
                        <a:effectLst/>
                      </a:endParaRPr>
                    </a:p>
                  </a:txBody>
                  <a:tcPr marL="46575" marR="46575" marT="46575" marB="46575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66179"/>
                  </a:ext>
                </a:extLst>
              </a:tr>
              <a:tr h="3095670">
                <a:tc>
                  <a:txBody>
                    <a:bodyPr/>
                    <a:lstStyle/>
                    <a:p>
                      <a:pPr marL="457200"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Выходом транслятора является машинный код для конкретной архитектуры процессоров, ОС</a:t>
                      </a:r>
                    </a:p>
                    <a:p>
                      <a:pPr marL="457200"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Транслятор не контролирует исполнение программы на целевой машине</a:t>
                      </a:r>
                    </a:p>
                    <a:p>
                      <a:pPr marL="457200"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Возможна оптимизация времени выполнения отдельных операций за счет процессора</a:t>
                      </a:r>
                    </a:p>
                    <a:p>
                      <a:pPr marL="457200"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Исходный текст обрабатывается в несколько проходов разными алгоритмами</a:t>
                      </a:r>
                    </a:p>
                    <a:p>
                      <a:pPr fontAlgn="t"/>
                      <a:br>
                        <a:rPr lang="ru-RU" sz="1100">
                          <a:effectLst/>
                        </a:rPr>
                      </a:br>
                      <a:endParaRPr lang="ru-RU" sz="1100">
                        <a:effectLst/>
                      </a:endParaRPr>
                    </a:p>
                  </a:txBody>
                  <a:tcPr marL="46575" marR="46575" marT="46575" marB="46575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Транслятор является средой исполнения программы и не имеет выходного кода</a:t>
                      </a:r>
                    </a:p>
                    <a:p>
                      <a:pPr marL="457200"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Требуется наличие реализации транслятора для исполнения программы на целевой машине</a:t>
                      </a:r>
                    </a:p>
                    <a:p>
                      <a:pPr marL="457200"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Исполняемая программа по своему представлению идентична исходному коду</a:t>
                      </a:r>
                    </a:p>
                    <a:p>
                      <a:pPr fontAlgn="t"/>
                      <a:br>
                        <a:rPr lang="ru-RU" sz="1100" dirty="0">
                          <a:effectLst/>
                        </a:rPr>
                      </a:br>
                      <a:endParaRPr lang="ru-RU" sz="1100" dirty="0">
                        <a:effectLst/>
                      </a:endParaRPr>
                    </a:p>
                  </a:txBody>
                  <a:tcPr marL="46575" marR="46575" marT="46575" marB="46575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2546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78BFF8-89BE-40A1-8449-F988695B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56849" y="502920"/>
            <a:ext cx="196410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9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B5673-BE1C-43E2-8EFA-27666F94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Стандартная библиотека 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E86DA49-3C53-42CA-A858-C3DBF88EB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276736"/>
              </p:ext>
            </p:extLst>
          </p:nvPr>
        </p:nvGraphicFramePr>
        <p:xfrm>
          <a:off x="1451579" y="2023924"/>
          <a:ext cx="7852269" cy="3449638"/>
        </p:xfrm>
        <a:graphic>
          <a:graphicData uri="http://schemas.openxmlformats.org/drawingml/2006/table">
            <a:tbl>
              <a:tblPr/>
              <a:tblGrid>
                <a:gridCol w="7852269">
                  <a:extLst>
                    <a:ext uri="{9D8B030D-6E8A-4147-A177-3AD203B41FA5}">
                      <a16:colId xmlns:a16="http://schemas.microsoft.com/office/drawing/2014/main" val="4155762146"/>
                    </a:ext>
                  </a:extLst>
                </a:gridCol>
              </a:tblGrid>
              <a:tr h="3449638">
                <a:tc>
                  <a:txBody>
                    <a:bodyPr/>
                    <a:lstStyle/>
                    <a:p>
                      <a:pPr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9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Отвечает за связь языка программирования с машиной</a:t>
                      </a:r>
                    </a:p>
                    <a:p>
                      <a:pPr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9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Должна быть составлена как отдельная программа для любой аппаратной платформы, на которой транслируется язык программирования</a:t>
                      </a:r>
                    </a:p>
                    <a:p>
                      <a:pPr rtl="0" fontAlgn="base"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9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Стандарт языка программирования полностью описывает реализацию стандартной библиотеки</a:t>
                      </a:r>
                    </a:p>
                    <a:p>
                      <a:pPr fontAlgn="t"/>
                      <a:br>
                        <a:rPr lang="ru-RU" sz="1200" dirty="0">
                          <a:effectLst/>
                        </a:rPr>
                      </a:br>
                      <a:endParaRPr lang="ru-RU" sz="1200" dirty="0">
                        <a:effectLst/>
                      </a:endParaRPr>
                    </a:p>
                  </a:txBody>
                  <a:tcPr marL="50780" marR="50780" marT="50780" marB="5078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441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FE92B9E-96E4-4094-8D4B-D9B3D83A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55866" y="137160"/>
            <a:ext cx="174564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6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587CA-FA7A-4DED-A160-34749781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Этапы трансляции программы 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F5042DC-E4CB-4867-8444-B6B4692C9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45041"/>
              </p:ext>
            </p:extLst>
          </p:nvPr>
        </p:nvGraphicFramePr>
        <p:xfrm>
          <a:off x="1451579" y="2190274"/>
          <a:ext cx="8916383" cy="3101340"/>
        </p:xfrm>
        <a:graphic>
          <a:graphicData uri="http://schemas.openxmlformats.org/drawingml/2006/table">
            <a:tbl>
              <a:tblPr/>
              <a:tblGrid>
                <a:gridCol w="8916383">
                  <a:extLst>
                    <a:ext uri="{9D8B030D-6E8A-4147-A177-3AD203B41FA5}">
                      <a16:colId xmlns:a16="http://schemas.microsoft.com/office/drawing/2014/main" val="64829062"/>
                    </a:ext>
                  </a:extLst>
                </a:gridCol>
              </a:tblGrid>
              <a:tr h="3101340">
                <a:tc>
                  <a:txBody>
                    <a:bodyPr/>
                    <a:lstStyle/>
                    <a:p>
                      <a:pPr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dirty="0" err="1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Препроцессинг</a:t>
                      </a:r>
                      <a:r>
                        <a:rPr lang="ru-RU" sz="28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ru-RU" sz="2800" b="0" i="0" u="none" strike="noStrike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Компиляция </a:t>
                      </a:r>
                      <a:endParaRPr lang="ru-RU" sz="2800" b="0" i="0" u="none" strike="noStrike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Ассемблирование </a:t>
                      </a:r>
                      <a:endParaRPr lang="ru-RU" sz="2800" b="0" i="0" u="none" strike="noStrike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dirty="0">
                          <a:solidFill>
                            <a:srgbClr val="2C2D30"/>
                          </a:solidFill>
                          <a:effectLst/>
                          <a:latin typeface="IBM Plex Sans" panose="020B0503050203000203" pitchFamily="34" charset="0"/>
                        </a:rPr>
                        <a:t>Линковка </a:t>
                      </a:r>
                      <a:endParaRPr lang="ru-RU" sz="2800" b="0" i="0" u="none" strike="noStrike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404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666A2B2-A53C-4872-8CAE-BB8EC3B0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7456" y="0"/>
            <a:ext cx="132094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1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49659A-31A6-4D41-B759-8B750863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Скачайте и настройте на компьютере среду программирования. Не важно, какой именно инструментарий Вы выберете, главное, чтобы Вы понимали как с использованием выбранного Вами инструментария выполнять компиляцию и запуск исходного кода, а также осуществлять управление компиляцией. Результат выполнения задания: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Архив с файлами исходного кода приложения “Привет, мир”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Приложите в архив скриншот с результатом выполнения программы с использованием Вашего инструментария.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D308BB-3D79-4547-8313-3EC5F677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pPr algn="ctr"/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Практическое 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35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677A9-522F-4A82-9767-35AB96CA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99" y="118719"/>
            <a:ext cx="9603275" cy="1049235"/>
          </a:xfrm>
        </p:spPr>
        <p:txBody>
          <a:bodyPr/>
          <a:lstStyle/>
          <a:p>
            <a:pPr algn="ctr"/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Практическое задание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E3CE5CFF-C548-493B-9A57-57A075066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180" y="433310"/>
            <a:ext cx="10854720" cy="5401843"/>
          </a:xfrm>
        </p:spPr>
      </p:pic>
    </p:spTree>
    <p:extLst>
      <p:ext uri="{BB962C8B-B14F-4D97-AF65-F5344CB8AC3E}">
        <p14:creationId xmlns:p14="http://schemas.microsoft.com/office/powerpoint/2010/main" val="267674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65DB8-6FC5-459C-8823-8EF9C7D2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604020202020204" pitchFamily="34" charset="0"/>
              </a:rPr>
              <a:t>Цель курса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857B0-A7B8-4E47-8EA2-652263A7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Дать основы понимания программирования. Рассмотреть и изучить такие понятия, как компиляция и сборка проекта, переменные и функции, циклы, массивы. Получить понимание основ алгоритмизации.</a:t>
            </a:r>
            <a:endParaRPr lang="ru-RU" b="0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96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1E09C-9EB7-4C46-88F0-9C098851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Что будет на уроке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BDAD6D-522C-45BF-B094-829C6187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Введение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Средства разработки на С++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Основные понятия и их история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Как работает компилируемый язык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Этапы трансляции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Домашнее задание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BEE98-F399-4304-B537-57780FA8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u-RU" sz="3200" b="0" i="0" dirty="0">
                <a:effectLst/>
                <a:latin typeface="Roboto" panose="02000000000000000000" pitchFamily="2" charset="0"/>
              </a:rPr>
              <a:t>Урок 1. Введение. Знакомство, выбор и установка инструментария, компиляция и сборка. Первая программа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CFA85-0352-4BBA-B2AF-F87CE7F1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Зачем нужен С++</a:t>
            </a:r>
            <a:endParaRPr lang="ru-RU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Возможность программирования на машинном и высоком уровнях одновременно, вплоть до ассемблерных вставок. Язык позволяет полностью игнорировать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верхнеуровневые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преобразования автоматизированных трансляторов, манипулируя непосредственно ячейками памяти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Полный контроль за происходящим в программе и её окружении: самостоятельная сборка, отладка и оптимизация программ, в том числе, полученных от других разработчиков.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Разработка законченных решений под любые аппаратные платформы и операционные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4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EA677-ABF0-4782-AC93-58BAEB50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221" y="232612"/>
            <a:ext cx="9059779" cy="1576138"/>
          </a:xfrm>
        </p:spPr>
        <p:txBody>
          <a:bodyPr>
            <a:normAutofit fontScale="90000"/>
          </a:bodyPr>
          <a:lstStyle/>
          <a:p>
            <a:r>
              <a:rPr lang="ru-RU" sz="3100" b="0" i="0" dirty="0">
                <a:effectLst/>
                <a:latin typeface="Roboto" panose="02000000000000000000" pitchFamily="2" charset="0"/>
              </a:rPr>
              <a:t>Урок 1. Введение. Знакомство, выбор и установка инструментария, компиляция и сборка. Первая программа</a:t>
            </a:r>
            <a:br>
              <a:rPr lang="ru-RU" b="0" i="0" dirty="0">
                <a:solidFill>
                  <a:srgbClr val="92D050"/>
                </a:solidFill>
                <a:effectLst/>
                <a:latin typeface="Roboto" panose="02000000000000000000" pitchFamily="2" charset="0"/>
              </a:rPr>
            </a:b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3EB07-DDFC-420D-AD27-A985BA9C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836823"/>
            <a:ext cx="11670632" cy="478856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Почему нужно выбрать именно С++?</a:t>
            </a:r>
            <a:endParaRPr lang="ru-RU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Детальный стандарт получения исполняемых программ под любое аппаратное обеспечение и операционную среду.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Высокая, контролируемая производительность полученных программ, оптимизация компилятором "из коробки".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Математическая доказательность (что логически вычислимо, то обязательно возможно запрограммировать на С++). 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Высокий спрос на программистов в технологичных отраслях 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игрострой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робототехника, автопром, цифровая радиотехника)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72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BF1B0-E6C0-4661-9134-1F12D6D3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Средства разработки на С++. Что понадобится?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4EFC5-D42B-48D5-8411-9319393A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транслятор языка С++ (компилятор);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среда разработки или текстовый редактор;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терминал командной строки;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средство сохранения настроек трансляции 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макросборщик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82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66C7C-63CE-4BE4-B7D6-1D66A68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1800" b="1" i="0" u="none" strike="noStrike" dirty="0">
                <a:effectLst/>
                <a:latin typeface="IBM Plex Sans" panose="020B0503050203000203" pitchFamily="34" charset="0"/>
              </a:rPr>
              <a:t>Транслятор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18378-76D6-49AE-9EA3-977F6CB2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программа или техническое средство, выполняющее трансляцию программы. Трансляция программы — преобразование программы, представленной на одном из языков программирования, в программу на другом языке, чаще всего ассемблера</a:t>
            </a:r>
            <a:endParaRPr lang="ru-RU" sz="1800" i="0" u="none" strike="noStrike" dirty="0">
              <a:latin typeface="IBM Plex Sans" panose="020B0503050203000203" pitchFamily="34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 err="1">
                <a:effectLst/>
                <a:latin typeface="IBM Plex Sans" panose="020B0503050203000203" pitchFamily="34" charset="0"/>
              </a:rPr>
              <a:t>Сlang</a:t>
            </a:r>
            <a:endParaRPr lang="ru-RU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GCC (</a:t>
            </a:r>
            <a:r>
              <a:rPr lang="ru-RU" sz="1800" b="0" i="0" u="none" strike="noStrike" dirty="0" err="1">
                <a:effectLst/>
                <a:latin typeface="IBM Plex Sans" panose="020B0503050203000203" pitchFamily="34" charset="0"/>
              </a:rPr>
              <a:t>MinGW</a:t>
            </a: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)</a:t>
            </a:r>
            <a:endParaRPr lang="ru-RU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MSVC</a:t>
            </a:r>
            <a:endParaRPr lang="ru-RU" b="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3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FF4A4-2431-40F7-9484-B2806A43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1800" b="1" i="0" u="none" strike="noStrike" dirty="0">
                <a:effectLst/>
                <a:latin typeface="IBM Plex Sans" panose="020B0503050203000203" pitchFamily="34" charset="0"/>
              </a:rPr>
              <a:t>Среды разработки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563D4-D115-4765-9B19-46DE2C55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комплекс программных средств, используемый программистами для разработки программного обеспечения (ПО).</a:t>
            </a:r>
            <a:endParaRPr lang="ru-RU" sz="1800" i="0" u="none" strike="noStrike" dirty="0">
              <a:latin typeface="IBM Plex Sans" panose="020B0503050203000203" pitchFamily="34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 err="1">
                <a:effectLst/>
                <a:latin typeface="IBM Plex Sans" panose="020B0503050203000203" pitchFamily="34" charset="0"/>
              </a:rPr>
              <a:t>Qt</a:t>
            </a: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 </a:t>
            </a:r>
            <a:r>
              <a:rPr lang="ru-RU" sz="1800" b="0" i="0" u="none" strike="noStrike" dirty="0" err="1">
                <a:effectLst/>
                <a:latin typeface="IBM Plex Sans" panose="020B0503050203000203" pitchFamily="34" charset="0"/>
              </a:rPr>
              <a:t>Creator</a:t>
            </a:r>
            <a:endParaRPr lang="ru-RU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Eclipse</a:t>
            </a:r>
            <a:endParaRPr lang="ru-RU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 err="1">
                <a:effectLst/>
                <a:latin typeface="IBM Plex Sans" panose="020B0503050203000203" pitchFamily="34" charset="0"/>
              </a:rPr>
              <a:t>KDevelop</a:t>
            </a:r>
            <a:endParaRPr lang="ru-RU" b="0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51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22A75-2FA5-4DA3-9123-854FFD94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1800" b="1" i="0" u="none" strike="noStrike" dirty="0" err="1">
                <a:effectLst/>
                <a:latin typeface="IBM Plex Sans" panose="020B0503050203000203" pitchFamily="34" charset="0"/>
              </a:rPr>
              <a:t>Макросборщик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5297B-A1E6-4099-ADD4-A688CDA4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0" u="none" strike="noStrike" dirty="0">
                <a:effectLst/>
                <a:latin typeface="IBM Plex Sans" panose="020B0503050203000203" pitchFamily="34" charset="0"/>
              </a:rPr>
              <a:t>кроссплатформенная система автоматизации сборки программного обеспечения из исходного кода.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012697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158</TotalTime>
  <Words>590</Words>
  <Application>Microsoft Office PowerPoint</Application>
  <PresentationFormat>Широкоэкранный</PresentationFormat>
  <Paragraphs>75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Consolas</vt:lpstr>
      <vt:lpstr>Gill Sans MT</vt:lpstr>
      <vt:lpstr>IBM Plex Sans</vt:lpstr>
      <vt:lpstr>Roboto</vt:lpstr>
      <vt:lpstr>Галерея</vt:lpstr>
      <vt:lpstr>Основы С++ </vt:lpstr>
      <vt:lpstr>Цель курса</vt:lpstr>
      <vt:lpstr>Что будет на уроке</vt:lpstr>
      <vt:lpstr>Урок 1. Введение. Знакомство, выбор и установка инструментария, компиляция и сборка. Первая программа</vt:lpstr>
      <vt:lpstr>Урок 1. Введение. Знакомство, выбор и установка инструментария, компиляция и сборка. Первая программа </vt:lpstr>
      <vt:lpstr>Средства разработки на С++. Что понадобится?  </vt:lpstr>
      <vt:lpstr>Транслятор</vt:lpstr>
      <vt:lpstr>Среды разработки</vt:lpstr>
      <vt:lpstr>Макросборщик</vt:lpstr>
      <vt:lpstr>Структура  программы на языке С++  </vt:lpstr>
      <vt:lpstr>Структура  программы на языке С++  </vt:lpstr>
      <vt:lpstr>Методы трансляции программ   </vt:lpstr>
      <vt:lpstr>Стандартная библиотека   </vt:lpstr>
      <vt:lpstr>Этапы трансляции программы   </vt:lpstr>
      <vt:lpstr>Практическое задание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С++ </dc:title>
  <dc:creator>Елена Кленина</dc:creator>
  <cp:lastModifiedBy>Елена Кленина</cp:lastModifiedBy>
  <cp:revision>1</cp:revision>
  <dcterms:created xsi:type="dcterms:W3CDTF">2021-10-17T18:01:40Z</dcterms:created>
  <dcterms:modified xsi:type="dcterms:W3CDTF">2021-10-17T20:40:14Z</dcterms:modified>
</cp:coreProperties>
</file>