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6D32F-A846-49E6-A44B-9CA1F902ABA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372A9-02EF-4CF9-A6FA-045861D52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04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B36-BF1B-4EEE-B05E-6D9AE34385D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73FA8B1-182A-4A28-83AB-B9A09041B49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4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B36-BF1B-4EEE-B05E-6D9AE34385D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B1-182A-4A28-83AB-B9A09041B49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B36-BF1B-4EEE-B05E-6D9AE34385D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B1-182A-4A28-83AB-B9A09041B49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8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B36-BF1B-4EEE-B05E-6D9AE34385D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B1-182A-4A28-83AB-B9A09041B49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B36-BF1B-4EEE-B05E-6D9AE34385D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B1-182A-4A28-83AB-B9A09041B49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0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B36-BF1B-4EEE-B05E-6D9AE34385D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B1-182A-4A28-83AB-B9A09041B49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6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B36-BF1B-4EEE-B05E-6D9AE34385D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B1-182A-4A28-83AB-B9A09041B49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1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B36-BF1B-4EEE-B05E-6D9AE34385D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B1-182A-4A28-83AB-B9A09041B49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6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B36-BF1B-4EEE-B05E-6D9AE34385D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B1-182A-4A28-83AB-B9A09041B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5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B36-BF1B-4EEE-B05E-6D9AE34385D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B1-182A-4A28-83AB-B9A09041B49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0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FD5EB36-BF1B-4EEE-B05E-6D9AE34385D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B1-182A-4A28-83AB-B9A09041B493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17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EB36-BF1B-4EEE-B05E-6D9AE34385D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73FA8B1-182A-4A28-83AB-B9A09041B493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F07C2-A772-4C7C-B440-3FA9D1813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695" y="4508825"/>
            <a:ext cx="8561747" cy="239698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effectLst/>
                <a:latin typeface="IBM Plex Sans" panose="020B0503050203000203" pitchFamily="34" charset="0"/>
              </a:rPr>
              <a:t>Операции и выражения</a:t>
            </a:r>
            <a:br>
              <a:rPr lang="ru-RU" sz="11500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747BF0-6F2D-440F-9994-67380247C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  <a:latin typeface="Arial" panose="020B0604020202020204" pitchFamily="34" charset="0"/>
              </a:rPr>
              <a:t>Основы С++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20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18CC3-95EC-485C-871A-719C9318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Что будет на уроке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7FA0F-F532-4DC3-BA37-81188A1C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Узнаем в чём разница между ссылкой и указателем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Научимся арифметике указателей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Рассмотрим все операции, доступные программисту на языке С++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1800" b="0" i="0" u="none" strike="noStrike" dirty="0">
                <a:effectLst/>
                <a:latin typeface="IBM Plex Sans" panose="020B0503050203000203" pitchFamily="34" charset="0"/>
              </a:rPr>
              <a:t>Подробно изучим битовые операции</a:t>
            </a:r>
          </a:p>
          <a:p>
            <a:pPr marL="0" indent="0">
              <a:buNone/>
            </a:pPr>
            <a:br>
              <a:rPr lang="ru-RU" b="0" dirty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09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3884A-3A75-4021-9C34-38B9ECAAF046}"/>
              </a:ext>
            </a:extLst>
          </p:cNvPr>
          <p:cNvSpPr txBox="1"/>
          <p:nvPr/>
        </p:nvSpPr>
        <p:spPr>
          <a:xfrm>
            <a:off x="248575" y="705749"/>
            <a:ext cx="393502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40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Операторы</a:t>
            </a:r>
            <a:endParaRPr lang="ru-RU" sz="40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E5E25-7A3F-4790-8F32-F2493C643420}"/>
              </a:ext>
            </a:extLst>
          </p:cNvPr>
          <p:cNvSpPr txBox="1"/>
          <p:nvPr/>
        </p:nvSpPr>
        <p:spPr>
          <a:xfrm>
            <a:off x="139824" y="2132860"/>
            <a:ext cx="88532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Присваивания ( = 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Арифметические ( +  -  /  *  % );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Сравнения ( &gt;  &gt;=  &lt;  &lt;=  !=  ==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DA8CB-0224-40FB-B496-FB28F9ED9C88}"/>
              </a:ext>
            </a:extLst>
          </p:cNvPr>
          <p:cNvSpPr txBox="1"/>
          <p:nvPr/>
        </p:nvSpPr>
        <p:spPr>
          <a:xfrm>
            <a:off x="139824" y="4725140"/>
            <a:ext cx="610339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2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Понятие </a:t>
            </a:r>
            <a:r>
              <a:rPr lang="en-US" sz="3200" b="1" i="0" u="none" strike="noStrike" dirty="0" err="1">
                <a:solidFill>
                  <a:srgbClr val="FF0000"/>
                </a:solidFill>
                <a:effectLst/>
                <a:latin typeface="IBM Plex Sans" panose="020B0503050203000203" pitchFamily="34" charset="0"/>
              </a:rPr>
              <a:t>lvalue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ru-RU" sz="32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и </a:t>
            </a:r>
            <a:r>
              <a:rPr lang="en-US" sz="3200" b="1" i="0" u="none" strike="noStrike" dirty="0" err="1">
                <a:solidFill>
                  <a:srgbClr val="FF0000"/>
                </a:solidFill>
                <a:effectLst/>
                <a:latin typeface="IBM Plex Sans" panose="020B0503050203000203" pitchFamily="34" charset="0"/>
              </a:rPr>
              <a:t>rvalue</a:t>
            </a:r>
            <a:endParaRPr lang="en-US" sz="3200" b="0" dirty="0">
              <a:solidFill>
                <a:srgbClr val="FF0000"/>
              </a:solidFill>
              <a:effectLst/>
            </a:endParaRPr>
          </a:p>
          <a:p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34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B85636-7388-4F20-9A70-C2FD7D148ACD}"/>
              </a:ext>
            </a:extLst>
          </p:cNvPr>
          <p:cNvSpPr txBox="1"/>
          <p:nvPr/>
        </p:nvSpPr>
        <p:spPr>
          <a:xfrm>
            <a:off x="255233" y="128700"/>
            <a:ext cx="61033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Операторы</a:t>
            </a:r>
            <a:endParaRPr lang="ru-RU" sz="24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C7E26-1EB8-47DA-B140-9E007C0375E3}"/>
              </a:ext>
            </a:extLst>
          </p:cNvPr>
          <p:cNvSpPr txBox="1"/>
          <p:nvPr/>
        </p:nvSpPr>
        <p:spPr>
          <a:xfrm>
            <a:off x="130946" y="636531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Логические ( &amp;&amp;  ||  !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11DDC-49D1-409B-BCDC-CB2BF39347DB}"/>
              </a:ext>
            </a:extLst>
          </p:cNvPr>
          <p:cNvSpPr txBox="1"/>
          <p:nvPr/>
        </p:nvSpPr>
        <p:spPr>
          <a:xfrm>
            <a:off x="2312271" y="1264465"/>
            <a:ext cx="76609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Таблицы истинности</a:t>
            </a:r>
            <a:endParaRPr lang="ru-RU" sz="24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E610980-B9B5-4A59-A7B0-92F0CC8A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08408"/>
              </p:ext>
            </p:extLst>
          </p:nvPr>
        </p:nvGraphicFramePr>
        <p:xfrm>
          <a:off x="56024" y="1772296"/>
          <a:ext cx="3250908" cy="2547315"/>
        </p:xfrm>
        <a:graphic>
          <a:graphicData uri="http://schemas.openxmlformats.org/drawingml/2006/table">
            <a:tbl>
              <a:tblPr/>
              <a:tblGrid>
                <a:gridCol w="1083636">
                  <a:extLst>
                    <a:ext uri="{9D8B030D-6E8A-4147-A177-3AD203B41FA5}">
                      <a16:colId xmlns:a16="http://schemas.microsoft.com/office/drawing/2014/main" val="529178370"/>
                    </a:ext>
                  </a:extLst>
                </a:gridCol>
                <a:gridCol w="1083636">
                  <a:extLst>
                    <a:ext uri="{9D8B030D-6E8A-4147-A177-3AD203B41FA5}">
                      <a16:colId xmlns:a16="http://schemas.microsoft.com/office/drawing/2014/main" val="3960238896"/>
                    </a:ext>
                  </a:extLst>
                </a:gridCol>
                <a:gridCol w="1083636">
                  <a:extLst>
                    <a:ext uri="{9D8B030D-6E8A-4147-A177-3AD203B41FA5}">
                      <a16:colId xmlns:a16="http://schemas.microsoft.com/office/drawing/2014/main" val="2121450311"/>
                    </a:ext>
                  </a:extLst>
                </a:gridCol>
              </a:tblGrid>
              <a:tr h="50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endParaRPr lang="ru-RU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00952"/>
                  </a:ext>
                </a:extLst>
              </a:tr>
              <a:tr h="50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35585"/>
                  </a:ext>
                </a:extLst>
              </a:tr>
              <a:tr h="50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944045"/>
                  </a:ext>
                </a:extLst>
              </a:tr>
              <a:tr h="50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347554"/>
                  </a:ext>
                </a:extLst>
              </a:tr>
              <a:tr h="50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77707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C372906-7EC9-4823-B530-038A6D6FD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69569"/>
              </p:ext>
            </p:extLst>
          </p:nvPr>
        </p:nvGraphicFramePr>
        <p:xfrm>
          <a:off x="8629334" y="1725596"/>
          <a:ext cx="3250908" cy="2547315"/>
        </p:xfrm>
        <a:graphic>
          <a:graphicData uri="http://schemas.openxmlformats.org/drawingml/2006/table">
            <a:tbl>
              <a:tblPr/>
              <a:tblGrid>
                <a:gridCol w="1083636">
                  <a:extLst>
                    <a:ext uri="{9D8B030D-6E8A-4147-A177-3AD203B41FA5}">
                      <a16:colId xmlns:a16="http://schemas.microsoft.com/office/drawing/2014/main" val="3509965448"/>
                    </a:ext>
                  </a:extLst>
                </a:gridCol>
                <a:gridCol w="1083636">
                  <a:extLst>
                    <a:ext uri="{9D8B030D-6E8A-4147-A177-3AD203B41FA5}">
                      <a16:colId xmlns:a16="http://schemas.microsoft.com/office/drawing/2014/main" val="686691890"/>
                    </a:ext>
                  </a:extLst>
                </a:gridCol>
                <a:gridCol w="1083636">
                  <a:extLst>
                    <a:ext uri="{9D8B030D-6E8A-4147-A177-3AD203B41FA5}">
                      <a16:colId xmlns:a16="http://schemas.microsoft.com/office/drawing/2014/main" val="2865269040"/>
                    </a:ext>
                  </a:extLst>
                </a:gridCol>
              </a:tblGrid>
              <a:tr h="50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10662"/>
                  </a:ext>
                </a:extLst>
              </a:tr>
              <a:tr h="50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8033"/>
                  </a:ext>
                </a:extLst>
              </a:tr>
              <a:tr h="50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93119"/>
                  </a:ext>
                </a:extLst>
              </a:tr>
              <a:tr h="50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0215"/>
                  </a:ext>
                </a:extLst>
              </a:tr>
              <a:tr h="50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72338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E944FD22-DDBA-4066-857A-02717E0E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468" y="900890"/>
            <a:ext cx="2146261" cy="205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978A3BA-3FD3-4F5C-9F04-DF61F6252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35539"/>
              </p:ext>
            </p:extLst>
          </p:nvPr>
        </p:nvGraphicFramePr>
        <p:xfrm>
          <a:off x="3977287" y="1845588"/>
          <a:ext cx="3981692" cy="1719816"/>
        </p:xfrm>
        <a:graphic>
          <a:graphicData uri="http://schemas.openxmlformats.org/drawingml/2006/table">
            <a:tbl>
              <a:tblPr/>
              <a:tblGrid>
                <a:gridCol w="1990846">
                  <a:extLst>
                    <a:ext uri="{9D8B030D-6E8A-4147-A177-3AD203B41FA5}">
                      <a16:colId xmlns:a16="http://schemas.microsoft.com/office/drawing/2014/main" val="3725838156"/>
                    </a:ext>
                  </a:extLst>
                </a:gridCol>
                <a:gridCol w="1990846">
                  <a:extLst>
                    <a:ext uri="{9D8B030D-6E8A-4147-A177-3AD203B41FA5}">
                      <a16:colId xmlns:a16="http://schemas.microsoft.com/office/drawing/2014/main" val="612667069"/>
                    </a:ext>
                  </a:extLst>
                </a:gridCol>
              </a:tblGrid>
              <a:tr h="5732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lang="en-US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105166"/>
                  </a:ext>
                </a:extLst>
              </a:tr>
              <a:tr h="5732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665686"/>
                  </a:ext>
                </a:extLst>
              </a:tr>
              <a:tr h="5732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53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60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341CF3-CCFA-4B19-B163-0D9EE18B1A94}"/>
              </a:ext>
            </a:extLst>
          </p:cNvPr>
          <p:cNvSpPr txBox="1"/>
          <p:nvPr/>
        </p:nvSpPr>
        <p:spPr>
          <a:xfrm>
            <a:off x="286473" y="279115"/>
            <a:ext cx="61056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Операторы</a:t>
            </a:r>
            <a:endParaRPr lang="ru-RU" sz="24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CE836-F618-454F-A755-40E3C0FB8139}"/>
              </a:ext>
            </a:extLst>
          </p:cNvPr>
          <p:cNvSpPr txBox="1"/>
          <p:nvPr/>
        </p:nvSpPr>
        <p:spPr>
          <a:xfrm>
            <a:off x="286473" y="786946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Побитовые ( ~  ^  &amp;  |  &gt;&gt; &lt;&lt;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74C3F-CE9C-42F0-A2F5-83E5B76125A9}"/>
              </a:ext>
            </a:extLst>
          </p:cNvPr>
          <p:cNvSpPr txBox="1"/>
          <p:nvPr/>
        </p:nvSpPr>
        <p:spPr>
          <a:xfrm>
            <a:off x="2913927" y="1156278"/>
            <a:ext cx="61056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Таблицы истинности</a:t>
            </a:r>
            <a:endParaRPr lang="ru-RU" sz="2400" b="0" dirty="0">
              <a:effectLst/>
            </a:endParaRPr>
          </a:p>
          <a:p>
            <a:pPr algn="ctr"/>
            <a:br>
              <a:rPr lang="ru-RU" dirty="0"/>
            </a:br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B0256E86-637F-426F-856A-52B1C194E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17260"/>
              </p:ext>
            </p:extLst>
          </p:nvPr>
        </p:nvGraphicFramePr>
        <p:xfrm>
          <a:off x="287266" y="1801815"/>
          <a:ext cx="2400300" cy="20574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389928878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87986839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062458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|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85347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9678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5534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95483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8746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0589C01-5676-41FF-9DD0-A6877C175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39670"/>
              </p:ext>
            </p:extLst>
          </p:nvPr>
        </p:nvGraphicFramePr>
        <p:xfrm>
          <a:off x="4588629" y="1796391"/>
          <a:ext cx="2400300" cy="20574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316798744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4655385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4174897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&amp;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7342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892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0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2957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48205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C9F0133-6F90-4353-AF46-28F665949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8421"/>
              </p:ext>
            </p:extLst>
          </p:nvPr>
        </p:nvGraphicFramePr>
        <p:xfrm>
          <a:off x="8891578" y="1801021"/>
          <a:ext cx="2400300" cy="20574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43786696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946155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26279969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^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3884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647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038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36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86033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2168C6CA-9CF6-4D41-A873-67E8C1227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62615"/>
              </p:ext>
            </p:extLst>
          </p:nvPr>
        </p:nvGraphicFramePr>
        <p:xfrm>
          <a:off x="4388688" y="4691181"/>
          <a:ext cx="2956560" cy="1417320"/>
        </p:xfrm>
        <a:graphic>
          <a:graphicData uri="http://schemas.openxmlformats.org/drawingml/2006/table">
            <a:tbl>
              <a:tblPr/>
              <a:tblGrid>
                <a:gridCol w="1478280">
                  <a:extLst>
                    <a:ext uri="{9D8B030D-6E8A-4147-A177-3AD203B41FA5}">
                      <a16:colId xmlns:a16="http://schemas.microsoft.com/office/drawing/2014/main" val="155653423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639577515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5965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6279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9999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948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4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11236-EEC3-424D-AC90-FD17CD01BA3D}"/>
              </a:ext>
            </a:extLst>
          </p:cNvPr>
          <p:cNvSpPr txBox="1"/>
          <p:nvPr/>
        </p:nvSpPr>
        <p:spPr>
          <a:xfrm>
            <a:off x="286473" y="232948"/>
            <a:ext cx="61056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Операторы</a:t>
            </a:r>
            <a:endParaRPr lang="ru-RU" sz="24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A2DB8-3216-42DF-8EB1-1603A9FEF272}"/>
              </a:ext>
            </a:extLst>
          </p:cNvPr>
          <p:cNvSpPr txBox="1"/>
          <p:nvPr/>
        </p:nvSpPr>
        <p:spPr>
          <a:xfrm>
            <a:off x="286473" y="1971972"/>
            <a:ext cx="6105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32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Тернарный ( ?: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64001-700D-4FE5-A35D-3F8E4B357ED5}"/>
              </a:ext>
            </a:extLst>
          </p:cNvPr>
          <p:cNvSpPr txBox="1"/>
          <p:nvPr/>
        </p:nvSpPr>
        <p:spPr>
          <a:xfrm>
            <a:off x="286473" y="656704"/>
            <a:ext cx="610564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40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Приоритет операций</a:t>
            </a:r>
            <a:endParaRPr lang="ru-RU" sz="4000" b="0" dirty="0">
              <a:effectLst/>
            </a:endParaRPr>
          </a:p>
          <a:p>
            <a:br>
              <a:rPr lang="ru-RU" sz="3200" dirty="0"/>
            </a:b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5ED67-2556-4D5C-B646-AE091F251229}"/>
              </a:ext>
            </a:extLst>
          </p:cNvPr>
          <p:cNvSpPr txBox="1"/>
          <p:nvPr/>
        </p:nvSpPr>
        <p:spPr>
          <a:xfrm>
            <a:off x="6600461" y="3917049"/>
            <a:ext cx="6105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Взятия адреса ( &amp; )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Разыменования ( *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8989A-EA21-4D1F-873C-6315849766FE}"/>
              </a:ext>
            </a:extLst>
          </p:cNvPr>
          <p:cNvSpPr txBox="1"/>
          <p:nvPr/>
        </p:nvSpPr>
        <p:spPr>
          <a:xfrm>
            <a:off x="6392117" y="2436846"/>
            <a:ext cx="610564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40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Арифметика указателей</a:t>
            </a:r>
            <a:endParaRPr lang="ru-RU" sz="40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60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447;p76">
            <a:extLst>
              <a:ext uri="{FF2B5EF4-FFF2-40B4-BE49-F238E27FC236}">
                <a16:creationId xmlns:a16="http://schemas.microsoft.com/office/drawing/2014/main" id="{23B7AB4B-7E6F-439E-8E1C-8B3126BB1F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443795"/>
              </p:ext>
            </p:extLst>
          </p:nvPr>
        </p:nvGraphicFramePr>
        <p:xfrm>
          <a:off x="2073600" y="1823250"/>
          <a:ext cx="1642375" cy="4939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4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код</a:t>
                      </a:r>
                      <a:endParaRPr sz="1800" b="1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int x, y, *ptr;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x = - 7;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ptr = &amp;x;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y = *ptr;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*</a:t>
                      </a:r>
                      <a:r>
                        <a:rPr lang="ru-RU" sz="1800" dirty="0" err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ptr</a:t>
                      </a:r>
                      <a:r>
                        <a:rPr lang="ru-RU" sz="18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= 3;</a:t>
                      </a:r>
                      <a:endParaRPr sz="18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Google Shape;448;p76">
            <a:extLst>
              <a:ext uri="{FF2B5EF4-FFF2-40B4-BE49-F238E27FC236}">
                <a16:creationId xmlns:a16="http://schemas.microsoft.com/office/drawing/2014/main" id="{4297ADF2-84F9-46FF-80E1-F6897C2E5523}"/>
              </a:ext>
            </a:extLst>
          </p:cNvPr>
          <p:cNvGraphicFramePr/>
          <p:nvPr/>
        </p:nvGraphicFramePr>
        <p:xfrm>
          <a:off x="4549700" y="2287700"/>
          <a:ext cx="697025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9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?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?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?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449;p76">
            <a:extLst>
              <a:ext uri="{FF2B5EF4-FFF2-40B4-BE49-F238E27FC236}">
                <a16:creationId xmlns:a16="http://schemas.microsoft.com/office/drawing/2014/main" id="{A2719D75-EED5-4098-8A30-4664E1A98C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890835"/>
              </p:ext>
            </p:extLst>
          </p:nvPr>
        </p:nvGraphicFramePr>
        <p:xfrm>
          <a:off x="5118550" y="1574750"/>
          <a:ext cx="5832550" cy="565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3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Результат</a:t>
                      </a:r>
                      <a:endParaRPr sz="1800" b="1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450;p76">
            <a:extLst>
              <a:ext uri="{FF2B5EF4-FFF2-40B4-BE49-F238E27FC236}">
                <a16:creationId xmlns:a16="http://schemas.microsoft.com/office/drawing/2014/main" id="{2532A16D-DC67-4A58-A5F6-E9FF28A70330}"/>
              </a:ext>
            </a:extLst>
          </p:cNvPr>
          <p:cNvGraphicFramePr/>
          <p:nvPr/>
        </p:nvGraphicFramePr>
        <p:xfrm>
          <a:off x="4549700" y="3221138"/>
          <a:ext cx="697025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9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-7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?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?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oogle Shape;451;p76">
            <a:extLst>
              <a:ext uri="{FF2B5EF4-FFF2-40B4-BE49-F238E27FC236}">
                <a16:creationId xmlns:a16="http://schemas.microsoft.com/office/drawing/2014/main" id="{44ECAE84-F14B-46E5-9C87-41DB0D4B4A11}"/>
              </a:ext>
            </a:extLst>
          </p:cNvPr>
          <p:cNvGraphicFramePr/>
          <p:nvPr/>
        </p:nvGraphicFramePr>
        <p:xfrm>
          <a:off x="4549700" y="4154575"/>
          <a:ext cx="697025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9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-7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?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1024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452;p76">
            <a:extLst>
              <a:ext uri="{FF2B5EF4-FFF2-40B4-BE49-F238E27FC236}">
                <a16:creationId xmlns:a16="http://schemas.microsoft.com/office/drawing/2014/main" id="{D41FBE38-E554-4F70-B6C4-E7F258034E18}"/>
              </a:ext>
            </a:extLst>
          </p:cNvPr>
          <p:cNvGraphicFramePr/>
          <p:nvPr/>
        </p:nvGraphicFramePr>
        <p:xfrm>
          <a:off x="4549700" y="5098425"/>
          <a:ext cx="697025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9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-7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-7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1024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453;p76">
            <a:extLst>
              <a:ext uri="{FF2B5EF4-FFF2-40B4-BE49-F238E27FC236}">
                <a16:creationId xmlns:a16="http://schemas.microsoft.com/office/drawing/2014/main" id="{1995EC66-4B89-4120-B3A7-95426E643E02}"/>
              </a:ext>
            </a:extLst>
          </p:cNvPr>
          <p:cNvGraphicFramePr/>
          <p:nvPr/>
        </p:nvGraphicFramePr>
        <p:xfrm>
          <a:off x="4549700" y="6021450"/>
          <a:ext cx="697025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9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-7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1024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oogle Shape;454;p76">
            <a:extLst>
              <a:ext uri="{FF2B5EF4-FFF2-40B4-BE49-F238E27FC236}">
                <a16:creationId xmlns:a16="http://schemas.microsoft.com/office/drawing/2014/main" id="{EF58E564-8DF8-4264-877F-AF4D8A84D898}"/>
              </a:ext>
            </a:extLst>
          </p:cNvPr>
          <p:cNvGraphicFramePr/>
          <p:nvPr/>
        </p:nvGraphicFramePr>
        <p:xfrm>
          <a:off x="10382250" y="2680338"/>
          <a:ext cx="1001450" cy="459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1032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oogle Shape;455;p76">
            <a:extLst>
              <a:ext uri="{FF2B5EF4-FFF2-40B4-BE49-F238E27FC236}">
                <a16:creationId xmlns:a16="http://schemas.microsoft.com/office/drawing/2014/main" id="{1C471206-86F8-4681-A672-71C402EB748F}"/>
              </a:ext>
            </a:extLst>
          </p:cNvPr>
          <p:cNvGraphicFramePr/>
          <p:nvPr/>
        </p:nvGraphicFramePr>
        <p:xfrm>
          <a:off x="10382250" y="1968598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ptr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456;p76">
            <a:extLst>
              <a:ext uri="{FF2B5EF4-FFF2-40B4-BE49-F238E27FC236}">
                <a16:creationId xmlns:a16="http://schemas.microsoft.com/office/drawing/2014/main" id="{A8D11EBC-A291-4A86-95C1-5168F9B50076}"/>
              </a:ext>
            </a:extLst>
          </p:cNvPr>
          <p:cNvGraphicFramePr/>
          <p:nvPr/>
        </p:nvGraphicFramePr>
        <p:xfrm>
          <a:off x="7534088" y="2602013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1028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457;p76">
            <a:extLst>
              <a:ext uri="{FF2B5EF4-FFF2-40B4-BE49-F238E27FC236}">
                <a16:creationId xmlns:a16="http://schemas.microsoft.com/office/drawing/2014/main" id="{B4C14D78-E935-4472-A4C7-DA7A9C597A92}"/>
              </a:ext>
            </a:extLst>
          </p:cNvPr>
          <p:cNvGraphicFramePr/>
          <p:nvPr/>
        </p:nvGraphicFramePr>
        <p:xfrm>
          <a:off x="7534100" y="1954300"/>
          <a:ext cx="1001450" cy="459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y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458;p76">
            <a:extLst>
              <a:ext uri="{FF2B5EF4-FFF2-40B4-BE49-F238E27FC236}">
                <a16:creationId xmlns:a16="http://schemas.microsoft.com/office/drawing/2014/main" id="{019279E3-A397-4EA3-AF90-5EDD683A7991}"/>
              </a:ext>
            </a:extLst>
          </p:cNvPr>
          <p:cNvGraphicFramePr/>
          <p:nvPr/>
        </p:nvGraphicFramePr>
        <p:xfrm>
          <a:off x="4803125" y="2610588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1024</a:t>
                      </a:r>
                      <a:endParaRPr sz="16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oogle Shape;459;p76">
            <a:extLst>
              <a:ext uri="{FF2B5EF4-FFF2-40B4-BE49-F238E27FC236}">
                <a16:creationId xmlns:a16="http://schemas.microsoft.com/office/drawing/2014/main" id="{824723F4-9E39-49EE-AD45-3803ED34D337}"/>
              </a:ext>
            </a:extLst>
          </p:cNvPr>
          <p:cNvGraphicFramePr/>
          <p:nvPr/>
        </p:nvGraphicFramePr>
        <p:xfrm>
          <a:off x="4803125" y="1971463"/>
          <a:ext cx="1001450" cy="459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x</a:t>
                      </a:r>
                      <a:endParaRPr sz="16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oogle Shape;460;p76">
            <a:extLst>
              <a:ext uri="{FF2B5EF4-FFF2-40B4-BE49-F238E27FC236}">
                <a16:creationId xmlns:a16="http://schemas.microsoft.com/office/drawing/2014/main" id="{93ECAEA4-755D-431E-9643-260DC8D7F5DB}"/>
              </a:ext>
            </a:extLst>
          </p:cNvPr>
          <p:cNvGraphicFramePr/>
          <p:nvPr/>
        </p:nvGraphicFramePr>
        <p:xfrm>
          <a:off x="4803125" y="2933538"/>
          <a:ext cx="1001450" cy="565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x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461;p76">
            <a:extLst>
              <a:ext uri="{FF2B5EF4-FFF2-40B4-BE49-F238E27FC236}">
                <a16:creationId xmlns:a16="http://schemas.microsoft.com/office/drawing/2014/main" id="{2BA55C02-2C06-4CEB-B897-F58A1FE396D8}"/>
              </a:ext>
            </a:extLst>
          </p:cNvPr>
          <p:cNvGraphicFramePr/>
          <p:nvPr/>
        </p:nvGraphicFramePr>
        <p:xfrm>
          <a:off x="4803125" y="5713713"/>
          <a:ext cx="1001450" cy="565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x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oogle Shape;462;p76">
            <a:extLst>
              <a:ext uri="{FF2B5EF4-FFF2-40B4-BE49-F238E27FC236}">
                <a16:creationId xmlns:a16="http://schemas.microsoft.com/office/drawing/2014/main" id="{02818EA8-AF58-4B13-B89D-990B5AA3D978}"/>
              </a:ext>
            </a:extLst>
          </p:cNvPr>
          <p:cNvGraphicFramePr/>
          <p:nvPr/>
        </p:nvGraphicFramePr>
        <p:xfrm>
          <a:off x="4803125" y="4786988"/>
          <a:ext cx="1001450" cy="565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x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463;p76">
            <a:extLst>
              <a:ext uri="{FF2B5EF4-FFF2-40B4-BE49-F238E27FC236}">
                <a16:creationId xmlns:a16="http://schemas.microsoft.com/office/drawing/2014/main" id="{412ECE44-5A5D-4E32-8EF6-0DD504650721}"/>
              </a:ext>
            </a:extLst>
          </p:cNvPr>
          <p:cNvGraphicFramePr/>
          <p:nvPr/>
        </p:nvGraphicFramePr>
        <p:xfrm>
          <a:off x="4803125" y="3860263"/>
          <a:ext cx="1001450" cy="565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x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oogle Shape;464;p76">
            <a:extLst>
              <a:ext uri="{FF2B5EF4-FFF2-40B4-BE49-F238E27FC236}">
                <a16:creationId xmlns:a16="http://schemas.microsoft.com/office/drawing/2014/main" id="{C5BD24EC-B8F2-41C6-B894-39AA5AB9F683}"/>
              </a:ext>
            </a:extLst>
          </p:cNvPr>
          <p:cNvGraphicFramePr/>
          <p:nvPr/>
        </p:nvGraphicFramePr>
        <p:xfrm>
          <a:off x="4803125" y="3611600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1024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465;p76">
            <a:extLst>
              <a:ext uri="{FF2B5EF4-FFF2-40B4-BE49-F238E27FC236}">
                <a16:creationId xmlns:a16="http://schemas.microsoft.com/office/drawing/2014/main" id="{EE381236-BCE4-44D6-AFAC-524471EC5AC8}"/>
              </a:ext>
            </a:extLst>
          </p:cNvPr>
          <p:cNvGraphicFramePr/>
          <p:nvPr/>
        </p:nvGraphicFramePr>
        <p:xfrm>
          <a:off x="4803125" y="4481725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1024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466;p76">
            <a:extLst>
              <a:ext uri="{FF2B5EF4-FFF2-40B4-BE49-F238E27FC236}">
                <a16:creationId xmlns:a16="http://schemas.microsoft.com/office/drawing/2014/main" id="{8591D1CC-AAE5-425B-93AD-91C622769201}"/>
              </a:ext>
            </a:extLst>
          </p:cNvPr>
          <p:cNvGraphicFramePr/>
          <p:nvPr/>
        </p:nvGraphicFramePr>
        <p:xfrm>
          <a:off x="4803125" y="5471750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1024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oogle Shape;468;p76">
            <a:extLst>
              <a:ext uri="{FF2B5EF4-FFF2-40B4-BE49-F238E27FC236}">
                <a16:creationId xmlns:a16="http://schemas.microsoft.com/office/drawing/2014/main" id="{4EAF593B-2A31-4AD3-929E-0BACC7F86AE1}"/>
              </a:ext>
            </a:extLst>
          </p:cNvPr>
          <p:cNvGraphicFramePr/>
          <p:nvPr/>
        </p:nvGraphicFramePr>
        <p:xfrm>
          <a:off x="7534100" y="2894150"/>
          <a:ext cx="1001450" cy="459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y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oogle Shape;469;p76">
            <a:extLst>
              <a:ext uri="{FF2B5EF4-FFF2-40B4-BE49-F238E27FC236}">
                <a16:creationId xmlns:a16="http://schemas.microsoft.com/office/drawing/2014/main" id="{E85D412C-4686-4C17-969C-FCD816DA5938}"/>
              </a:ext>
            </a:extLst>
          </p:cNvPr>
          <p:cNvGraphicFramePr/>
          <p:nvPr/>
        </p:nvGraphicFramePr>
        <p:xfrm>
          <a:off x="7534100" y="3834000"/>
          <a:ext cx="1001450" cy="459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y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470;p76">
            <a:extLst>
              <a:ext uri="{FF2B5EF4-FFF2-40B4-BE49-F238E27FC236}">
                <a16:creationId xmlns:a16="http://schemas.microsoft.com/office/drawing/2014/main" id="{FC51C428-1D12-4886-BEC4-FD20FDF90E44}"/>
              </a:ext>
            </a:extLst>
          </p:cNvPr>
          <p:cNvGraphicFramePr/>
          <p:nvPr/>
        </p:nvGraphicFramePr>
        <p:xfrm>
          <a:off x="7534100" y="4787000"/>
          <a:ext cx="1001450" cy="459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y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471;p76">
            <a:extLst>
              <a:ext uri="{FF2B5EF4-FFF2-40B4-BE49-F238E27FC236}">
                <a16:creationId xmlns:a16="http://schemas.microsoft.com/office/drawing/2014/main" id="{8E87FA50-DD3E-4754-BC4D-9D17D386C92A}"/>
              </a:ext>
            </a:extLst>
          </p:cNvPr>
          <p:cNvGraphicFramePr/>
          <p:nvPr/>
        </p:nvGraphicFramePr>
        <p:xfrm>
          <a:off x="7534100" y="5713725"/>
          <a:ext cx="1001450" cy="459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y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472;p76">
            <a:extLst>
              <a:ext uri="{FF2B5EF4-FFF2-40B4-BE49-F238E27FC236}">
                <a16:creationId xmlns:a16="http://schemas.microsoft.com/office/drawing/2014/main" id="{33875ACA-AB3D-4DFC-9DC3-77B5A79A3696}"/>
              </a:ext>
            </a:extLst>
          </p:cNvPr>
          <p:cNvGraphicFramePr/>
          <p:nvPr/>
        </p:nvGraphicFramePr>
        <p:xfrm>
          <a:off x="7534100" y="3564975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1028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473;p76">
            <a:extLst>
              <a:ext uri="{FF2B5EF4-FFF2-40B4-BE49-F238E27FC236}">
                <a16:creationId xmlns:a16="http://schemas.microsoft.com/office/drawing/2014/main" id="{EA6C0B4F-6B80-452A-BCB3-C73BC3F12ED5}"/>
              </a:ext>
            </a:extLst>
          </p:cNvPr>
          <p:cNvGraphicFramePr/>
          <p:nvPr/>
        </p:nvGraphicFramePr>
        <p:xfrm>
          <a:off x="7592688" y="4510788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1028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474;p76">
            <a:extLst>
              <a:ext uri="{FF2B5EF4-FFF2-40B4-BE49-F238E27FC236}">
                <a16:creationId xmlns:a16="http://schemas.microsoft.com/office/drawing/2014/main" id="{45E92B8F-C4BA-4ADE-A5C3-4E440ABD8038}"/>
              </a:ext>
            </a:extLst>
          </p:cNvPr>
          <p:cNvGraphicFramePr/>
          <p:nvPr/>
        </p:nvGraphicFramePr>
        <p:xfrm>
          <a:off x="7534100" y="5471738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1028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475;p76">
            <a:extLst>
              <a:ext uri="{FF2B5EF4-FFF2-40B4-BE49-F238E27FC236}">
                <a16:creationId xmlns:a16="http://schemas.microsoft.com/office/drawing/2014/main" id="{FE6E767E-FE77-408B-8F36-4331329D4804}"/>
              </a:ext>
            </a:extLst>
          </p:cNvPr>
          <p:cNvGraphicFramePr/>
          <p:nvPr/>
        </p:nvGraphicFramePr>
        <p:xfrm>
          <a:off x="7534100" y="6362838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1028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476;p76">
            <a:extLst>
              <a:ext uri="{FF2B5EF4-FFF2-40B4-BE49-F238E27FC236}">
                <a16:creationId xmlns:a16="http://schemas.microsoft.com/office/drawing/2014/main" id="{BE588685-12FE-422A-8E09-BA78487D3ECA}"/>
              </a:ext>
            </a:extLst>
          </p:cNvPr>
          <p:cNvGraphicFramePr/>
          <p:nvPr/>
        </p:nvGraphicFramePr>
        <p:xfrm>
          <a:off x="10382250" y="2908448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ptr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477;p76">
            <a:extLst>
              <a:ext uri="{FF2B5EF4-FFF2-40B4-BE49-F238E27FC236}">
                <a16:creationId xmlns:a16="http://schemas.microsoft.com/office/drawing/2014/main" id="{8AF8A7CA-6618-4B3D-8518-CD51269619D9}"/>
              </a:ext>
            </a:extLst>
          </p:cNvPr>
          <p:cNvGraphicFramePr/>
          <p:nvPr/>
        </p:nvGraphicFramePr>
        <p:xfrm>
          <a:off x="10382250" y="3848297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ptr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478;p76">
            <a:extLst>
              <a:ext uri="{FF2B5EF4-FFF2-40B4-BE49-F238E27FC236}">
                <a16:creationId xmlns:a16="http://schemas.microsoft.com/office/drawing/2014/main" id="{DDAB3818-0838-49CE-B767-966B252E05F1}"/>
              </a:ext>
            </a:extLst>
          </p:cNvPr>
          <p:cNvGraphicFramePr/>
          <p:nvPr/>
        </p:nvGraphicFramePr>
        <p:xfrm>
          <a:off x="10382250" y="4786997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ptr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oogle Shape;479;p76">
            <a:extLst>
              <a:ext uri="{FF2B5EF4-FFF2-40B4-BE49-F238E27FC236}">
                <a16:creationId xmlns:a16="http://schemas.microsoft.com/office/drawing/2014/main" id="{CF4FC3EF-ECDC-49FE-B86D-A6C6B4A65E5E}"/>
              </a:ext>
            </a:extLst>
          </p:cNvPr>
          <p:cNvGraphicFramePr/>
          <p:nvPr/>
        </p:nvGraphicFramePr>
        <p:xfrm>
          <a:off x="10382250" y="5728010"/>
          <a:ext cx="100145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ptr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oogle Shape;480;p76">
            <a:extLst>
              <a:ext uri="{FF2B5EF4-FFF2-40B4-BE49-F238E27FC236}">
                <a16:creationId xmlns:a16="http://schemas.microsoft.com/office/drawing/2014/main" id="{A1A873A5-0FA3-48A7-AE7D-9B3BA1B7B568}"/>
              </a:ext>
            </a:extLst>
          </p:cNvPr>
          <p:cNvGraphicFramePr/>
          <p:nvPr/>
        </p:nvGraphicFramePr>
        <p:xfrm>
          <a:off x="10382250" y="3604525"/>
          <a:ext cx="1001450" cy="459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1032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481;p76">
            <a:extLst>
              <a:ext uri="{FF2B5EF4-FFF2-40B4-BE49-F238E27FC236}">
                <a16:creationId xmlns:a16="http://schemas.microsoft.com/office/drawing/2014/main" id="{1EFD2A44-369E-483C-A61D-A8BB13A5B96D}"/>
              </a:ext>
            </a:extLst>
          </p:cNvPr>
          <p:cNvGraphicFramePr/>
          <p:nvPr/>
        </p:nvGraphicFramePr>
        <p:xfrm>
          <a:off x="10382250" y="4528725"/>
          <a:ext cx="1001450" cy="459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1032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482;p76">
            <a:extLst>
              <a:ext uri="{FF2B5EF4-FFF2-40B4-BE49-F238E27FC236}">
                <a16:creationId xmlns:a16="http://schemas.microsoft.com/office/drawing/2014/main" id="{7CDAAD85-E6F7-40C3-A2B4-D734AFB80275}"/>
              </a:ext>
            </a:extLst>
          </p:cNvPr>
          <p:cNvGraphicFramePr/>
          <p:nvPr/>
        </p:nvGraphicFramePr>
        <p:xfrm>
          <a:off x="10382250" y="5476400"/>
          <a:ext cx="1001450" cy="459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1032</a:t>
                      </a:r>
                      <a:endParaRPr sz="1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Google Shape;486;p76">
            <a:extLst>
              <a:ext uri="{FF2B5EF4-FFF2-40B4-BE49-F238E27FC236}">
                <a16:creationId xmlns:a16="http://schemas.microsoft.com/office/drawing/2014/main" id="{8EF81A57-C30C-4A70-A238-3D21DFB67AF2}"/>
              </a:ext>
            </a:extLst>
          </p:cNvPr>
          <p:cNvCxnSpPr/>
          <p:nvPr/>
        </p:nvCxnSpPr>
        <p:spPr>
          <a:xfrm rot="10800000" flipH="1">
            <a:off x="11408775" y="1941275"/>
            <a:ext cx="366000" cy="461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487;p76">
            <a:extLst>
              <a:ext uri="{FF2B5EF4-FFF2-40B4-BE49-F238E27FC236}">
                <a16:creationId xmlns:a16="http://schemas.microsoft.com/office/drawing/2014/main" id="{53044D0D-B965-4294-988F-7A93ACCCFDA3}"/>
              </a:ext>
            </a:extLst>
          </p:cNvPr>
          <p:cNvCxnSpPr/>
          <p:nvPr/>
        </p:nvCxnSpPr>
        <p:spPr>
          <a:xfrm rot="10800000" flipH="1">
            <a:off x="11408775" y="2985638"/>
            <a:ext cx="366000" cy="461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488;p76">
            <a:extLst>
              <a:ext uri="{FF2B5EF4-FFF2-40B4-BE49-F238E27FC236}">
                <a16:creationId xmlns:a16="http://schemas.microsoft.com/office/drawing/2014/main" id="{67DBF01F-3270-4580-A282-9DDE0401A138}"/>
              </a:ext>
            </a:extLst>
          </p:cNvPr>
          <p:cNvSpPr/>
          <p:nvPr/>
        </p:nvSpPr>
        <p:spPr>
          <a:xfrm>
            <a:off x="4566700" y="3993875"/>
            <a:ext cx="5744175" cy="350050"/>
          </a:xfrm>
          <a:custGeom>
            <a:avLst/>
            <a:gdLst/>
            <a:ahLst/>
            <a:cxnLst/>
            <a:rect l="l" t="t" r="r" b="b"/>
            <a:pathLst>
              <a:path w="229767" h="14002" extrusionOk="0">
                <a:moveTo>
                  <a:pt x="229767" y="14002"/>
                </a:moveTo>
                <a:lnTo>
                  <a:pt x="211945" y="0"/>
                </a:lnTo>
                <a:lnTo>
                  <a:pt x="15912" y="0"/>
                </a:lnTo>
                <a:lnTo>
                  <a:pt x="0" y="700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" name="Google Shape;489;p76">
            <a:extLst>
              <a:ext uri="{FF2B5EF4-FFF2-40B4-BE49-F238E27FC236}">
                <a16:creationId xmlns:a16="http://schemas.microsoft.com/office/drawing/2014/main" id="{30A1DBA8-7E0C-401F-A10D-99C59BD88CD9}"/>
              </a:ext>
            </a:extLst>
          </p:cNvPr>
          <p:cNvSpPr/>
          <p:nvPr/>
        </p:nvSpPr>
        <p:spPr>
          <a:xfrm>
            <a:off x="4593900" y="5818625"/>
            <a:ext cx="5744175" cy="350050"/>
          </a:xfrm>
          <a:custGeom>
            <a:avLst/>
            <a:gdLst/>
            <a:ahLst/>
            <a:cxnLst/>
            <a:rect l="l" t="t" r="r" b="b"/>
            <a:pathLst>
              <a:path w="229767" h="14002" extrusionOk="0">
                <a:moveTo>
                  <a:pt x="229767" y="14002"/>
                </a:moveTo>
                <a:lnTo>
                  <a:pt x="211945" y="0"/>
                </a:lnTo>
                <a:lnTo>
                  <a:pt x="15912" y="0"/>
                </a:lnTo>
                <a:lnTo>
                  <a:pt x="0" y="700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1" name="Google Shape;490;p76">
            <a:extLst>
              <a:ext uri="{FF2B5EF4-FFF2-40B4-BE49-F238E27FC236}">
                <a16:creationId xmlns:a16="http://schemas.microsoft.com/office/drawing/2014/main" id="{DA73609F-22AD-473F-B666-C2B7DD6A4ADA}"/>
              </a:ext>
            </a:extLst>
          </p:cNvPr>
          <p:cNvSpPr/>
          <p:nvPr/>
        </p:nvSpPr>
        <p:spPr>
          <a:xfrm>
            <a:off x="4566688" y="4943875"/>
            <a:ext cx="5744175" cy="350050"/>
          </a:xfrm>
          <a:custGeom>
            <a:avLst/>
            <a:gdLst/>
            <a:ahLst/>
            <a:cxnLst/>
            <a:rect l="l" t="t" r="r" b="b"/>
            <a:pathLst>
              <a:path w="229767" h="14002" extrusionOk="0">
                <a:moveTo>
                  <a:pt x="229767" y="14002"/>
                </a:moveTo>
                <a:lnTo>
                  <a:pt x="211945" y="0"/>
                </a:lnTo>
                <a:lnTo>
                  <a:pt x="15912" y="0"/>
                </a:lnTo>
                <a:lnTo>
                  <a:pt x="0" y="700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C66E0F-93A5-45D5-9B55-DB943E21E867}"/>
              </a:ext>
            </a:extLst>
          </p:cNvPr>
          <p:cNvSpPr txBox="1"/>
          <p:nvPr/>
        </p:nvSpPr>
        <p:spPr>
          <a:xfrm>
            <a:off x="455040" y="722289"/>
            <a:ext cx="11281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/>
              <a:t>Графическое пояснение операции &amp; и *</a:t>
            </a:r>
          </a:p>
        </p:txBody>
      </p:sp>
    </p:spTree>
    <p:extLst>
      <p:ext uri="{BB962C8B-B14F-4D97-AF65-F5344CB8AC3E}">
        <p14:creationId xmlns:p14="http://schemas.microsoft.com/office/powerpoint/2010/main" val="213029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77">
            <a:extLst>
              <a:ext uri="{FF2B5EF4-FFF2-40B4-BE49-F238E27FC236}">
                <a16:creationId xmlns:a16="http://schemas.microsoft.com/office/drawing/2014/main" id="{95B1646A-1F25-4EF8-8D39-88A2E3068BAF}"/>
              </a:ext>
            </a:extLst>
          </p:cNvPr>
          <p:cNvSpPr txBox="1">
            <a:spLocks/>
          </p:cNvSpPr>
          <p:nvPr/>
        </p:nvSpPr>
        <p:spPr>
          <a:xfrm>
            <a:off x="311550" y="442411"/>
            <a:ext cx="11568900" cy="102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b="1" dirty="0"/>
              <a:t>Ещё немного о &amp; и *</a:t>
            </a:r>
            <a:endParaRPr lang="ru-RU" b="1" dirty="0">
              <a:solidFill>
                <a:srgbClr val="8F93A3"/>
              </a:solidFill>
            </a:endParaRPr>
          </a:p>
        </p:txBody>
      </p:sp>
      <p:graphicFrame>
        <p:nvGraphicFramePr>
          <p:cNvPr id="3" name="Google Shape;496;p77">
            <a:extLst>
              <a:ext uri="{FF2B5EF4-FFF2-40B4-BE49-F238E27FC236}">
                <a16:creationId xmlns:a16="http://schemas.microsoft.com/office/drawing/2014/main" id="{09BE86A1-8131-440D-A313-F0D275165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752512"/>
              </p:ext>
            </p:extLst>
          </p:nvPr>
        </p:nvGraphicFramePr>
        <p:xfrm>
          <a:off x="565762" y="1371546"/>
          <a:ext cx="10134475" cy="4820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5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Операция</a:t>
                      </a:r>
                      <a:endParaRPr sz="18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Результат</a:t>
                      </a:r>
                      <a:endParaRPr sz="2000" dirty="0"/>
                    </a:p>
                  </a:txBody>
                  <a:tcPr marL="63500" marR="63500" marT="63500" marB="63500"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Представление в памяти</a:t>
                      </a:r>
                      <a:endParaRPr sz="2000" dirty="0"/>
                    </a:p>
                  </a:txBody>
                  <a:tcPr marL="63500" marR="63500" marT="63500" marB="635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2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&amp;x</a:t>
                      </a:r>
                      <a:endParaRPr sz="1900">
                        <a:highlight>
                          <a:srgbClr val="EEEE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 anchor="ctr"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/>
                        <a:t>Адрес переменной </a:t>
                      </a:r>
                      <a:r>
                        <a:rPr lang="ru-RU" sz="1700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x</a:t>
                      </a:r>
                      <a:endParaRPr/>
                    </a:p>
                  </a:txBody>
                  <a:tcPr marL="63500" marR="63500" marT="635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2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*ptr</a:t>
                      </a:r>
                      <a:endParaRPr sz="1900">
                        <a:highlight>
                          <a:srgbClr val="EEEE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 anchor="ctr"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/>
                        <a:t>Значение по адресу, указанному в </a:t>
                      </a:r>
                      <a:r>
                        <a:rPr lang="ru-RU" sz="1700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/>
                        <a:t>ptr</a:t>
                      </a:r>
                      <a:endParaRPr sz="1500"/>
                    </a:p>
                  </a:txBody>
                  <a:tcPr marL="63500" marR="63500" marT="635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/>
                        <a:t>28</a:t>
                      </a:r>
                      <a:endParaRPr sz="17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28</a:t>
                      </a:r>
                      <a:endParaRPr sz="18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2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dirty="0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++(*</a:t>
                      </a:r>
                      <a:r>
                        <a:rPr lang="ru-RU" sz="1900" dirty="0" err="1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ru-RU" sz="1900" dirty="0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9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 anchor="ctr"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/>
                        <a:t>Увеличить на единицу значение по адресу, указанному в </a:t>
                      </a:r>
                      <a:r>
                        <a:rPr lang="ru-RU" sz="1700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/>
                        <a:t>29</a:t>
                      </a:r>
                      <a:endParaRPr sz="17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2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*&amp;y</a:t>
                      </a:r>
                      <a:endParaRPr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 anchor="ctr"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/>
                        <a:t>Значение по адресу, на который указывает </a:t>
                      </a:r>
                      <a:r>
                        <a:rPr lang="ru-RU" sz="1700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&amp;y</a:t>
                      </a:r>
                      <a:r>
                        <a:rPr lang="ru-RU" sz="1700"/>
                        <a:t>, то есть само </a:t>
                      </a:r>
                      <a:r>
                        <a:rPr lang="ru-RU" sz="1700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/>
                        <a:t>7</a:t>
                      </a:r>
                      <a:endParaRPr sz="17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7</a:t>
                      </a:r>
                      <a:endParaRPr sz="18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02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&amp;*ptr</a:t>
                      </a:r>
                      <a:endParaRPr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 anchor="ctr"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/>
                        <a:t>Адрес области памяти, на которую указывает </a:t>
                      </a:r>
                      <a:r>
                        <a:rPr lang="ru-RU" sz="1700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ru-RU" sz="1700"/>
                        <a:t>, то есть само содержимое </a:t>
                      </a:r>
                      <a:r>
                        <a:rPr lang="ru-RU" sz="1700"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endParaRPr sz="17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9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4941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Галерея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364</Words>
  <Application>Microsoft Office PowerPoint</Application>
  <PresentationFormat>Широкоэкранный</PresentationFormat>
  <Paragraphs>198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IBM Plex Sans</vt:lpstr>
      <vt:lpstr>Palatino Linotype</vt:lpstr>
      <vt:lpstr>Галерея</vt:lpstr>
      <vt:lpstr>Операции и выражения  </vt:lpstr>
      <vt:lpstr>Что будет на уроке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Операции и выражения  </dc:title>
  <dc:creator>Елена Кленина</dc:creator>
  <cp:lastModifiedBy>Елена Кленина</cp:lastModifiedBy>
  <cp:revision>2</cp:revision>
  <dcterms:created xsi:type="dcterms:W3CDTF">2021-10-24T20:24:16Z</dcterms:created>
  <dcterms:modified xsi:type="dcterms:W3CDTF">2021-10-25T23:18:02Z</dcterms:modified>
</cp:coreProperties>
</file>