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C041E3B-BF3E-4F2D-958B-78484B22A87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BDD051C-F905-46D4-8995-AB3CCE7A8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09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E3B-BF3E-4F2D-958B-78484B22A87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51C-F905-46D4-8995-AB3CCE7A8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2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E3B-BF3E-4F2D-958B-78484B22A87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51C-F905-46D4-8995-AB3CCE7A8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34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E3B-BF3E-4F2D-958B-78484B22A87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51C-F905-46D4-8995-AB3CCE7A8AC5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4255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E3B-BF3E-4F2D-958B-78484B22A87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51C-F905-46D4-8995-AB3CCE7A8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203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E3B-BF3E-4F2D-958B-78484B22A87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51C-F905-46D4-8995-AB3CCE7A8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68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E3B-BF3E-4F2D-958B-78484B22A87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51C-F905-46D4-8995-AB3CCE7A8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811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E3B-BF3E-4F2D-958B-78484B22A87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51C-F905-46D4-8995-AB3CCE7A8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060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E3B-BF3E-4F2D-958B-78484B22A87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51C-F905-46D4-8995-AB3CCE7A8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71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E3B-BF3E-4F2D-958B-78484B22A87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51C-F905-46D4-8995-AB3CCE7A8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26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E3B-BF3E-4F2D-958B-78484B22A87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51C-F905-46D4-8995-AB3CCE7A8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16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E3B-BF3E-4F2D-958B-78484B22A87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51C-F905-46D4-8995-AB3CCE7A8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5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E3B-BF3E-4F2D-958B-78484B22A87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51C-F905-46D4-8995-AB3CCE7A8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E3B-BF3E-4F2D-958B-78484B22A87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51C-F905-46D4-8995-AB3CCE7A8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40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E3B-BF3E-4F2D-958B-78484B22A87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51C-F905-46D4-8995-AB3CCE7A8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02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E3B-BF3E-4F2D-958B-78484B22A87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51C-F905-46D4-8995-AB3CCE7A8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32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E3B-BF3E-4F2D-958B-78484B22A87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051C-F905-46D4-8995-AB3CCE7A8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65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41E3B-BF3E-4F2D-958B-78484B22A879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D051C-F905-46D4-8995-AB3CCE7A8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643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0%BE%D0%BC%D0%BF%D1%8C%D1%8E%D1%82%D0%B5%D1%80" TargetMode="External"/><Relationship Id="rId2" Type="http://schemas.openxmlformats.org/officeDocument/2006/relationships/hyperlink" Target="https://ru.wikipedia.org/wiki/%D0%94%D0%B0%D0%BD%D0%BD%D1%8B%D0%B5_(%D0%B2%D1%8B%D1%87%D0%B8%D1%81%D0%BB%D0%B8%D1%82%D0%B5%D0%BB%D1%8C%D0%BD%D0%B0%D1%8F_%D1%82%D0%B5%D1%85%D0%BD%D0%B8%D0%BA%D0%B0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2AB02-BA2F-448D-8AE8-FF56A9332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712" y="1854200"/>
            <a:ext cx="8791575" cy="926561"/>
          </a:xfrm>
        </p:spPr>
        <p:txBody>
          <a:bodyPr>
            <a:normAutofit/>
          </a:bodyPr>
          <a:lstStyle/>
          <a:p>
            <a:r>
              <a:rPr lang="ru-RU" b="1" i="0" u="none" strike="noStrike" dirty="0">
                <a:solidFill>
                  <a:srgbClr val="6654D9"/>
                </a:solidFill>
                <a:effectLst/>
                <a:latin typeface="Arial" panose="020B0604020202020204" pitchFamily="34" charset="0"/>
              </a:rPr>
              <a:t>Основные понятия</a:t>
            </a:r>
            <a:endParaRPr lang="ru-RU" sz="11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15978F-EA75-4836-A106-6FC76BD73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712" y="3104579"/>
            <a:ext cx="2502536" cy="1945322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Основы С++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92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30082-56A4-401E-A8C0-3C1CDE27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i="0" u="none" strike="noStrike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Объединения (</a:t>
            </a:r>
            <a:r>
              <a:rPr lang="ru-RU" sz="3600" b="1" i="0" u="none" strike="noStrike" dirty="0" err="1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union</a:t>
            </a:r>
            <a:r>
              <a:rPr lang="ru-RU" sz="3600" b="1" i="0" u="none" strike="noStrike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FAB2AA-FF9E-4E24-8629-E5A5C55B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это группирование переменных, которые разделяют одну и ту же область памяти. В зависимости от интерпретации осуществляется обращение к той или другой переменной объединения. </a:t>
            </a:r>
            <a:endParaRPr lang="ru-RU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Первый шаг к динамической типизации.</a:t>
            </a:r>
            <a:endParaRPr lang="ru-RU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Битовые поля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IBM Plex Sans" panose="020B050305020300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Язык С позволяет упаковать информацию даже в часть байта, если целый байт избыточен для данного конкретного случая.</a:t>
            </a:r>
            <a:endParaRPr lang="ru-RU" b="0" dirty="0">
              <a:effectLst/>
            </a:endParaRPr>
          </a:p>
          <a:p>
            <a:pPr marL="0" indent="0">
              <a:buNone/>
            </a:pPr>
            <a:br>
              <a:rPr lang="ru-RU" b="0" dirty="0">
                <a:effectLst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70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44F328E-3678-467B-A7DB-2335B43B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293" y="2528598"/>
            <a:ext cx="9905998" cy="147857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Практическое задание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создать игру «Крестики-Нолики»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01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02019-B398-4FC1-A473-FB56973D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4CD87C-CE47-43CA-89BF-28AB10CF3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9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C577C-F9BF-4475-BC8A-C74F5EE9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212" y="1228117"/>
            <a:ext cx="4761547" cy="854682"/>
          </a:xfrm>
        </p:spPr>
        <p:txBody>
          <a:bodyPr>
            <a:normAutofit/>
          </a:bodyPr>
          <a:lstStyle/>
          <a:p>
            <a:r>
              <a:rPr lang="ru-RU" sz="32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Что будет на уроке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911642-E35C-4A6E-BA1A-2FD354520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03487"/>
            <a:ext cx="9905999" cy="2525713"/>
          </a:xfrm>
        </p:spPr>
        <p:txBody>
          <a:bodyPr>
            <a:normAutofit lnSpcReduction="10000"/>
          </a:bodyPr>
          <a:lstStyle/>
          <a:p>
            <a:pPr rtl="0" fontAlgn="base">
              <a:spcBef>
                <a:spcPts val="16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sz="1800" b="0" i="0" u="none" strike="noStrike" dirty="0">
                <a:solidFill>
                  <a:srgbClr val="FFFFFF"/>
                </a:solidFill>
                <a:effectLst/>
                <a:latin typeface="IBM Plex Sans" panose="020B0503050203000203" pitchFamily="34" charset="0"/>
              </a:rPr>
              <a:t>Изучим понятие переменных и типов данных. </a:t>
            </a:r>
          </a:p>
          <a:p>
            <a:pPr rtl="0" fontAlgn="base">
              <a:spcBef>
                <a:spcPts val="16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sz="1800" b="0" i="0" u="none" strike="noStrike" dirty="0">
                <a:solidFill>
                  <a:srgbClr val="FFFFFF"/>
                </a:solidFill>
                <a:effectLst/>
                <a:latin typeface="IBM Plex Sans" panose="020B0503050203000203" pitchFamily="34" charset="0"/>
              </a:rPr>
              <a:t>Рассмотрим классы памяти, области действия и время жизни переменных</a:t>
            </a:r>
          </a:p>
          <a:p>
            <a:pPr rtl="0" fontAlgn="base">
              <a:spcBef>
                <a:spcPts val="16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sz="1800" b="0" i="0" u="none" strike="noStrike" dirty="0">
                <a:solidFill>
                  <a:srgbClr val="FFFFFF"/>
                </a:solidFill>
                <a:effectLst/>
                <a:latin typeface="IBM Plex Sans" panose="020B0503050203000203" pitchFamily="34" charset="0"/>
              </a:rPr>
              <a:t>Изучим такие типы данных как массивы, структуры, объединения. </a:t>
            </a:r>
          </a:p>
          <a:p>
            <a:pPr rtl="0" fontAlgn="base">
              <a:spcBef>
                <a:spcPts val="16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sz="1800" b="0" i="0" u="none" strike="noStrike" dirty="0">
                <a:solidFill>
                  <a:srgbClr val="FFFFFF"/>
                </a:solidFill>
                <a:effectLst/>
                <a:latin typeface="IBM Plex Sans" panose="020B0503050203000203" pitchFamily="34" charset="0"/>
              </a:rPr>
              <a:t>Узнаем, как происходит индексация и что такое арифметика указателей.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57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23ABB-F0D7-401B-A131-24A243BC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4160"/>
            <a:ext cx="9905998" cy="1412240"/>
          </a:xfrm>
        </p:spPr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1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Переменные и типы данных</a:t>
            </a:r>
            <a:br>
              <a:rPr lang="ru-RU" sz="4800" b="0" dirty="0">
                <a:effectLst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575368-C7CD-4528-AA4A-794634C6E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В языке С++ данные принято называть операндами</a:t>
            </a:r>
            <a:endParaRPr lang="ru-RU" b="0" dirty="0">
              <a:effectLst/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4DDF0BB-0BB4-46AE-A7AD-51191C6B8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827243"/>
              </p:ext>
            </p:extLst>
          </p:nvPr>
        </p:nvGraphicFramePr>
        <p:xfrm>
          <a:off x="1984692" y="2849880"/>
          <a:ext cx="6889933" cy="701200"/>
        </p:xfrm>
        <a:graphic>
          <a:graphicData uri="http://schemas.openxmlformats.org/drawingml/2006/table">
            <a:tbl>
              <a:tblPr/>
              <a:tblGrid>
                <a:gridCol w="6889933">
                  <a:extLst>
                    <a:ext uri="{9D8B030D-6E8A-4147-A177-3AD203B41FA5}">
                      <a16:colId xmlns:a16="http://schemas.microsoft.com/office/drawing/2014/main" val="266367925"/>
                    </a:ext>
                  </a:extLst>
                </a:gridCol>
              </a:tblGrid>
              <a:tr h="7012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Операнды 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98286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46F2778-DDD6-4E3D-AD54-2F0469CD6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692" y="2849721"/>
            <a:ext cx="1020730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AE50B28-D369-4213-8150-D53BFADFC552}"/>
              </a:ext>
            </a:extLst>
          </p:cNvPr>
          <p:cNvCxnSpPr>
            <a:cxnSpLocks/>
          </p:cNvCxnSpPr>
          <p:nvPr/>
        </p:nvCxnSpPr>
        <p:spPr>
          <a:xfrm flipH="1">
            <a:off x="3464560" y="3562826"/>
            <a:ext cx="1391920" cy="13801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0EC14F5-8F82-4E93-97F5-73194640421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942011" y="3558224"/>
            <a:ext cx="1562895" cy="139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F3B18E05-E2D7-42BD-8B14-EAFD49574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316868"/>
              </p:ext>
            </p:extLst>
          </p:nvPr>
        </p:nvGraphicFramePr>
        <p:xfrm>
          <a:off x="1408906" y="4948559"/>
          <a:ext cx="8229600" cy="5791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07526398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94721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Константы </a:t>
                      </a:r>
                      <a:endParaRPr lang="ru-RU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Переменные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456080"/>
                  </a:ext>
                </a:extLst>
              </a:tr>
            </a:tbl>
          </a:graphicData>
        </a:graphic>
      </p:graphicFrame>
      <p:sp>
        <p:nvSpPr>
          <p:cNvPr id="17" name="Rectangle 2">
            <a:extLst>
              <a:ext uri="{FF2B5EF4-FFF2-40B4-BE49-F238E27FC236}">
                <a16:creationId xmlns:a16="http://schemas.microsoft.com/office/drawing/2014/main" id="{8ACE010D-A05B-4D1C-8BEF-15D91ED0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906" y="4948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69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1FA77-A275-4977-AC40-55F6C501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38645"/>
            <a:ext cx="9905998" cy="610842"/>
          </a:xfrm>
        </p:spPr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28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Атрибуты операндов</a:t>
            </a:r>
            <a:br>
              <a:rPr lang="ru-RU" b="0" dirty="0">
                <a:effectLst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E1B68E-AFE6-4E2C-BAA5-8385DE5D7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1944066"/>
            <a:ext cx="5069841" cy="3541714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800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Название;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800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Тип данных;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800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Значение;</a:t>
            </a: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sz="2800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Класс памяти.</a:t>
            </a:r>
          </a:p>
        </p:txBody>
      </p:sp>
    </p:spTree>
    <p:extLst>
      <p:ext uri="{BB962C8B-B14F-4D97-AF65-F5344CB8AC3E}">
        <p14:creationId xmlns:p14="http://schemas.microsoft.com/office/powerpoint/2010/main" val="282947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8492D-A6DD-4108-A81A-7E9251C6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Базовые типы данных</a:t>
            </a:r>
            <a:br>
              <a:rPr lang="ru-RU" b="0" dirty="0">
                <a:effectLst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86B81C-19BD-435E-A1BF-620F5233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целые: </a:t>
            </a:r>
            <a:r>
              <a:rPr lang="en-US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int, long, short, unsigned;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символьные: </a:t>
            </a:r>
            <a:r>
              <a:rPr lang="en-US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char;</a:t>
            </a:r>
          </a:p>
          <a:p>
            <a:pPr marL="457200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с плавающей запятой: </a:t>
            </a:r>
            <a:r>
              <a:rPr lang="en-US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float, double;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59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A408C-671B-4FFC-AC67-94F8FA64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1800" b="1" i="0" u="none" strike="noStrike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Область видимости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 (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scope)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832123-72AF-4416-BDA4-FBA6E2340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27007"/>
            <a:ext cx="9905999" cy="1763713"/>
          </a:xfrm>
        </p:spPr>
        <p:txBody>
          <a:bodyPr/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- представляет часть программы, в пределах которой можно использовать объект. Как правило, область видимости ограничивается блоком кода, который заключается в фигурные скобки. В зависимости от области видимости создаваемые объекты могут быть глобальными, локальными, регистровыми или автоматическими.</a:t>
            </a:r>
            <a:endParaRPr lang="ru-RU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73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5F4F1-E175-42BB-B7B0-D94B7F0C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13840"/>
            <a:ext cx="9905998" cy="583248"/>
          </a:xfrm>
        </p:spPr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Квалификаторы типов </a:t>
            </a:r>
            <a:br>
              <a:rPr lang="ru-RU" b="0" dirty="0">
                <a:effectLst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CB0FD-3BAB-4128-8414-58440210D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Квалификатор</a:t>
            </a:r>
            <a:r>
              <a:rPr lang="ru-RU" sz="1800" b="1" i="0" u="none" strike="noStrike" dirty="0">
                <a:solidFill>
                  <a:srgbClr val="CC4125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ru-RU" sz="1800" b="1" i="0" u="none" strike="noStrike" dirty="0" err="1">
                <a:solidFill>
                  <a:srgbClr val="CC4125"/>
                </a:solidFill>
                <a:effectLst/>
                <a:latin typeface="IBM Plex Sans" panose="020B0503050203000203" pitchFamily="34" charset="0"/>
              </a:rPr>
              <a:t>const</a:t>
            </a:r>
            <a:r>
              <a:rPr lang="ru-RU" sz="1800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 определяет переменную, значение которой никак не может быть изменено во время выполнения программы.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Квалификатор </a:t>
            </a:r>
            <a:r>
              <a:rPr lang="ru-RU" sz="1800" b="1" i="0" u="none" strike="noStrike" dirty="0" err="1">
                <a:solidFill>
                  <a:srgbClr val="CC4125"/>
                </a:solidFill>
                <a:effectLst/>
                <a:latin typeface="IBM Plex Sans" panose="020B0503050203000203" pitchFamily="34" charset="0"/>
              </a:rPr>
              <a:t>volatile</a:t>
            </a:r>
            <a:r>
              <a:rPr lang="ru-RU" sz="1800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 определяет переменную, с которой компилятору запрещено проводить какие-либо оптимизирующие действия.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92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7B07F-B1F0-4E93-B01E-D146C92C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90320"/>
            <a:ext cx="9905998" cy="806768"/>
          </a:xfrm>
        </p:spPr>
        <p:txBody>
          <a:bodyPr/>
          <a:lstStyle/>
          <a:p>
            <a:pPr algn="ctr"/>
            <a:r>
              <a:rPr lang="ru-RU" sz="1800" b="1" i="0" u="none" strike="noStrike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Переменные перечисляемых типов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05916-369E-4EC4-AC8A-1C1A85672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2913"/>
          </a:xfrm>
        </p:spPr>
        <p:txBody>
          <a:bodyPr/>
          <a:lstStyle/>
          <a:p>
            <a:r>
              <a:rPr lang="ru-RU" sz="1800" b="1" i="0" u="none" strike="noStrike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- 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переменные, возможные значения которых заранее определены.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54B62-4A8C-4BAF-8A8A-F0C62EAB7E78}"/>
              </a:ext>
            </a:extLst>
          </p:cNvPr>
          <p:cNvSpPr txBox="1"/>
          <p:nvPr/>
        </p:nvSpPr>
        <p:spPr>
          <a:xfrm>
            <a:off x="3040380" y="296733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Переопределение типов переменных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4CBD0A-F867-453E-A4CA-D53EAD1F0ECA}"/>
              </a:ext>
            </a:extLst>
          </p:cNvPr>
          <p:cNvSpPr txBox="1"/>
          <p:nvPr/>
        </p:nvSpPr>
        <p:spPr>
          <a:xfrm>
            <a:off x="1313180" y="3521333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u="none" strike="noStrike" dirty="0" err="1">
                <a:solidFill>
                  <a:srgbClr val="CC4125"/>
                </a:solidFill>
                <a:effectLst/>
                <a:latin typeface="IBM Plex Sans" panose="020B0503050203000203" pitchFamily="34" charset="0"/>
              </a:rPr>
              <a:t>typedef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старый_тип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новый_тип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37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9B401-9B2D-454B-B085-3446F07A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25600"/>
            <a:ext cx="9905998" cy="451168"/>
          </a:xfrm>
        </p:spPr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27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Массивы</a:t>
            </a:r>
            <a:br>
              <a:rPr lang="ru-RU" b="0" dirty="0">
                <a:effectLst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EF53AF-07BF-4664-8951-AB1BD69FC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ru-RU" sz="1800" b="0" i="0" u="none" strike="noStrike" dirty="0">
                <a:solidFill>
                  <a:srgbClr val="2C2D30"/>
                </a:solidFill>
                <a:effectLst/>
                <a:latin typeface="IBM Plex Sans" panose="020B0503050203000203" pitchFamily="34" charset="0"/>
              </a:rPr>
              <a:t>Нумерация элементов в массиве всегда начинается с нуля, а не с единицы, и все элементы массива должны иметь один и тот же тип.</a:t>
            </a:r>
            <a:endParaRPr lang="ru-RU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ru-RU" sz="1800" b="1" i="0" u="none" strike="noStrike" dirty="0">
                <a:solidFill>
                  <a:srgbClr val="FF0000"/>
                </a:solidFill>
                <a:effectLst/>
                <a:latin typeface="IBM Plex Sans" panose="020B0503050203000203" pitchFamily="34" charset="0"/>
              </a:rPr>
              <a:t>Тип данных “структуры” </a:t>
            </a:r>
            <a:r>
              <a:rPr lang="ru-RU" sz="1800" b="1" i="0" u="none" strike="noStrike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- 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программная единица, позволяющая хранить и обрабатывать множество логически связанных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IBM Plex Sans" panose="020B050305020300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данных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 в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IBM Plex Sans" panose="020B050305020300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вычислительной технике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. Первый шаг к объектно-ориентированному программированию. </a:t>
            </a:r>
            <a:endParaRPr lang="ru-RU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Массивы структур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IBM Plex Sans" panose="020B0503050203000203" pitchFamily="34" charset="0"/>
            </a:endParaRPr>
          </a:p>
          <a:p>
            <a:pPr marL="457200" rtl="0">
              <a:spcBef>
                <a:spcPts val="0"/>
              </a:spcBef>
              <a:spcAft>
                <a:spcPts val="100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Из структур можно создавать массивы также, как массивы других типов. И все форматы определения массива структур будут аналогичны определению массивов других типов.</a:t>
            </a:r>
            <a:endParaRPr lang="ru-RU" b="0" dirty="0">
              <a:effectLst/>
            </a:endParaRPr>
          </a:p>
          <a:p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6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45</TotalTime>
  <Words>366</Words>
  <Application>Microsoft Office PowerPoint</Application>
  <PresentationFormat>Широкоэкранный</PresentationFormat>
  <Paragraphs>45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IBM Plex Sans</vt:lpstr>
      <vt:lpstr>Tw Cen MT</vt:lpstr>
      <vt:lpstr>Контур</vt:lpstr>
      <vt:lpstr>Основные понятия</vt:lpstr>
      <vt:lpstr>Что будет на уроке</vt:lpstr>
      <vt:lpstr>Переменные и типы данных  </vt:lpstr>
      <vt:lpstr>Атрибуты операндов  </vt:lpstr>
      <vt:lpstr>Базовые типы данных  </vt:lpstr>
      <vt:lpstr>Область видимости (scope)</vt:lpstr>
      <vt:lpstr>Квалификаторы типов   </vt:lpstr>
      <vt:lpstr>Переменные перечисляемых типов</vt:lpstr>
      <vt:lpstr>Массивы  </vt:lpstr>
      <vt:lpstr>Объединения (union)</vt:lpstr>
      <vt:lpstr>Практическое задание создать игру «Крестики-Нолики»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понятия</dc:title>
  <dc:creator>Елена Кленина</dc:creator>
  <cp:lastModifiedBy>Елена Кленина</cp:lastModifiedBy>
  <cp:revision>1</cp:revision>
  <dcterms:created xsi:type="dcterms:W3CDTF">2021-10-24T19:26:09Z</dcterms:created>
  <dcterms:modified xsi:type="dcterms:W3CDTF">2021-10-24T20:11:10Z</dcterms:modified>
</cp:coreProperties>
</file>