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35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6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9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6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5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63DF-34A0-4929-A9D8-9A6A15E24C75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4879-2CDC-4BDA-A8C6-1648EE752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1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filters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7383"/>
            <a:ext cx="10515600" cy="17876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Again, hardcoded feature extraction is not a good solution.</a:t>
            </a:r>
          </a:p>
          <a:p>
            <a:pPr marL="0" indent="0">
              <a:buNone/>
            </a:pPr>
            <a:r>
              <a:rPr lang="en-US" dirty="0" smtClean="0"/>
              <a:t>A priori we don’t know which type of filter we need for a specific computer vision task.</a:t>
            </a:r>
          </a:p>
          <a:p>
            <a:pPr marL="0" indent="0">
              <a:buNone/>
            </a:pPr>
            <a:r>
              <a:rPr lang="en-US" dirty="0" smtClean="0"/>
              <a:t>Let’s treat filter parameters as weights and learn them. </a:t>
            </a:r>
            <a:endParaRPr lang="ru-RU" dirty="0"/>
          </a:p>
        </p:txBody>
      </p:sp>
      <p:graphicFrame>
        <p:nvGraphicFramePr>
          <p:cNvPr id="4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08031"/>
              </p:ext>
            </p:extLst>
          </p:nvPr>
        </p:nvGraphicFramePr>
        <p:xfrm>
          <a:off x="891531" y="3431412"/>
          <a:ext cx="30923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93">
                  <a:extLst>
                    <a:ext uri="{9D8B030D-6E8A-4147-A177-3AD203B41FA5}">
                      <a16:colId xmlns:a16="http://schemas.microsoft.com/office/drawing/2014/main" val="2693565102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3987026329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92286747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102422701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98472375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3860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4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4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4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5134" y="57913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6x6 pixels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29546" y="42207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452149"/>
                  </p:ext>
                </p:extLst>
              </p:nvPr>
            </p:nvGraphicFramePr>
            <p:xfrm>
              <a:off x="5224318" y="3987671"/>
              <a:ext cx="14618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7275">
                      <a:extLst>
                        <a:ext uri="{9D8B030D-6E8A-4147-A177-3AD203B41FA5}">
                          <a16:colId xmlns:a16="http://schemas.microsoft.com/office/drawing/2014/main" val="3118023029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66840992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3466697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282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280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8956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452149"/>
                  </p:ext>
                </p:extLst>
              </p:nvPr>
            </p:nvGraphicFramePr>
            <p:xfrm>
              <a:off x="5224318" y="3987671"/>
              <a:ext cx="14618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7275">
                      <a:extLst>
                        <a:ext uri="{9D8B030D-6E8A-4147-A177-3AD203B41FA5}">
                          <a16:colId xmlns:a16="http://schemas.microsoft.com/office/drawing/2014/main" val="3118023029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66840992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3466697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00" t="-1639" r="-20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2500" t="-1639" r="-10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639" r="-25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82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00" t="-101639" r="-20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2500" t="-101639" r="-10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280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00" t="-201639" r="-2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2500" t="-201639" r="-1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2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895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853123" y="420172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ru-RU" sz="3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16105"/>
              </p:ext>
            </p:extLst>
          </p:nvPr>
        </p:nvGraphicFramePr>
        <p:xfrm>
          <a:off x="7667265" y="3783212"/>
          <a:ext cx="23216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09">
                  <a:extLst>
                    <a:ext uri="{9D8B030D-6E8A-4147-A177-3AD203B41FA5}">
                      <a16:colId xmlns:a16="http://schemas.microsoft.com/office/drawing/2014/main" val="1040586988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030400496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623392900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3269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8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08134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19418" y="5471786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4x4 image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24318" y="6160721"/>
            <a:ext cx="486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 </a:t>
            </a:r>
            <a:r>
              <a:rPr lang="en-US" dirty="0" smtClean="0"/>
              <a:t>x n) image * (f x f) filter -&gt; (n-f+1 x n-f+1) image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1443" y="5202524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</a:t>
            </a:r>
            <a:r>
              <a:rPr lang="en-US" dirty="0" smtClean="0"/>
              <a:t>filter or kernel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7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0" y="1005381"/>
            <a:ext cx="7620000" cy="3810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33936" y="463071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5 x 5 </a:t>
            </a:r>
            <a:r>
              <a:rPr lang="en-US" dirty="0" smtClean="0"/>
              <a:t>pixels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44700" y="33164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x 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85632" y="41143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5 x 5 </a:t>
            </a:r>
            <a:r>
              <a:rPr lang="en-US" dirty="0" smtClean="0"/>
              <a:t>pixels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393336"/>
            <a:ext cx="628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 </a:t>
            </a:r>
            <a:r>
              <a:rPr lang="en-US" dirty="0" smtClean="0"/>
              <a:t>x n) image * (f x f) filter -&gt; (n + 2</a:t>
            </a:r>
            <a:r>
              <a:rPr lang="en-US" i="1" dirty="0" smtClean="0"/>
              <a:t>p </a:t>
            </a:r>
            <a:r>
              <a:rPr lang="en-US" dirty="0" smtClean="0"/>
              <a:t>– f + 1 x n + 2</a:t>
            </a:r>
            <a:r>
              <a:rPr lang="en-US" i="1" dirty="0" smtClean="0"/>
              <a:t>p </a:t>
            </a:r>
            <a:r>
              <a:rPr lang="en-US" dirty="0" smtClean="0"/>
              <a:t>– f + 1) image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992181"/>
            <a:ext cx="75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“valid” convolution -&gt; </a:t>
            </a:r>
            <a:r>
              <a:rPr lang="en-US" i="1" dirty="0" smtClean="0"/>
              <a:t>p</a:t>
            </a:r>
            <a:r>
              <a:rPr lang="en-US" dirty="0" smtClean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“same” convolution -&gt; dimensions of input and output images are the same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081935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</a:t>
            </a:r>
            <a:r>
              <a:rPr lang="en-US" i="1" dirty="0" smtClean="0"/>
              <a:t>p = 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566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269431"/>
              </p:ext>
            </p:extLst>
          </p:nvPr>
        </p:nvGraphicFramePr>
        <p:xfrm>
          <a:off x="796567" y="1594705"/>
          <a:ext cx="255512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018">
                  <a:extLst>
                    <a:ext uri="{9D8B030D-6E8A-4147-A177-3AD203B41FA5}">
                      <a16:colId xmlns:a16="http://schemas.microsoft.com/office/drawing/2014/main" val="1087475751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2693565102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3987026329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4092286747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4102422701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4098472375"/>
                    </a:ext>
                  </a:extLst>
                </a:gridCol>
                <a:gridCol w="365018">
                  <a:extLst>
                    <a:ext uri="{9D8B030D-6E8A-4147-A177-3AD203B41FA5}">
                      <a16:colId xmlns:a16="http://schemas.microsoft.com/office/drawing/2014/main" val="339303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3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4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9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0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4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41382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6568" y="1594705"/>
            <a:ext cx="1099306" cy="1095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7454" y="1604650"/>
            <a:ext cx="1102345" cy="10954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96567" y="2343159"/>
            <a:ext cx="1099308" cy="10954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70364" y="424461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5x5 </a:t>
            </a:r>
            <a:r>
              <a:rPr lang="en-US" dirty="0" smtClean="0"/>
              <a:t>pixels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95611" y="26616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21632"/>
                  </p:ext>
                </p:extLst>
              </p:nvPr>
            </p:nvGraphicFramePr>
            <p:xfrm>
              <a:off x="4053425" y="2390592"/>
              <a:ext cx="14618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7275">
                      <a:extLst>
                        <a:ext uri="{9D8B030D-6E8A-4147-A177-3AD203B41FA5}">
                          <a16:colId xmlns:a16="http://schemas.microsoft.com/office/drawing/2014/main" val="3118023029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66840992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3466697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282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5280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8956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21632"/>
                  </p:ext>
                </p:extLst>
              </p:nvPr>
            </p:nvGraphicFramePr>
            <p:xfrm>
              <a:off x="4053425" y="2390592"/>
              <a:ext cx="14618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7275">
                      <a:extLst>
                        <a:ext uri="{9D8B030D-6E8A-4147-A177-3AD203B41FA5}">
                          <a16:colId xmlns:a16="http://schemas.microsoft.com/office/drawing/2014/main" val="3118023029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66840992"/>
                        </a:ext>
                      </a:extLst>
                    </a:gridCol>
                    <a:gridCol w="487275">
                      <a:extLst>
                        <a:ext uri="{9D8B030D-6E8A-4147-A177-3AD203B41FA5}">
                          <a16:colId xmlns:a16="http://schemas.microsoft.com/office/drawing/2014/main" val="3466697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639" r="-2037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1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639" r="-25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2823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01639" r="-2037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39" r="-101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1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280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201639" r="-2037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639" r="-101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2500" t="-2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895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587513" y="256773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ru-RU" sz="3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51969"/>
              </p:ext>
            </p:extLst>
          </p:nvPr>
        </p:nvGraphicFramePr>
        <p:xfrm>
          <a:off x="6150591" y="2405832"/>
          <a:ext cx="9765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521">
                  <a:extLst>
                    <a:ext uri="{9D8B030D-6E8A-4147-A177-3AD203B41FA5}">
                      <a16:colId xmlns:a16="http://schemas.microsoft.com/office/drawing/2014/main" val="1040586988"/>
                    </a:ext>
                  </a:extLst>
                </a:gridCol>
                <a:gridCol w="325521">
                  <a:extLst>
                    <a:ext uri="{9D8B030D-6E8A-4147-A177-3AD203B41FA5}">
                      <a16:colId xmlns:a16="http://schemas.microsoft.com/office/drawing/2014/main" val="1030400496"/>
                    </a:ext>
                  </a:extLst>
                </a:gridCol>
                <a:gridCol w="325521">
                  <a:extLst>
                    <a:ext uri="{9D8B030D-6E8A-4147-A177-3AD203B41FA5}">
                      <a16:colId xmlns:a16="http://schemas.microsoft.com/office/drawing/2014/main" val="870409003"/>
                    </a:ext>
                  </a:extLst>
                </a:gridCol>
              </a:tblGrid>
              <a:tr h="3501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72903"/>
                  </a:ext>
                </a:extLst>
              </a:tr>
              <a:tr h="3501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83765"/>
                  </a:ext>
                </a:extLst>
              </a:tr>
              <a:tr h="3501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634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68203" y="3604314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</a:t>
            </a:r>
            <a:r>
              <a:rPr lang="en-US" dirty="0" smtClean="0"/>
              <a:t>image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91449" y="5422364"/>
                <a:ext cx="6211252" cy="50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(n </a:t>
                </a:r>
                <a:r>
                  <a:rPr lang="en-US" dirty="0" smtClean="0"/>
                  <a:t>x n) image * (f x f) filter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image</a:t>
                </a:r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49" y="5422364"/>
                <a:ext cx="6211252" cy="505395"/>
              </a:xfrm>
              <a:prstGeom prst="rect">
                <a:avLst/>
              </a:prstGeom>
              <a:blipFill>
                <a:blip r:embed="rId3"/>
                <a:stretch>
                  <a:fillRect l="-883" r="-785" b="-6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275718" y="3604314"/>
            <a:ext cx="10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96567" y="4667975"/>
            <a:ext cx="14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 </a:t>
            </a:r>
            <a:r>
              <a:rPr lang="en-US" i="1" dirty="0" smtClean="0"/>
              <a:t>s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Padding </a:t>
            </a:r>
            <a:r>
              <a:rPr lang="en-US" i="1" dirty="0" smtClean="0"/>
              <a:t>p</a:t>
            </a:r>
            <a:r>
              <a:rPr lang="en-US" dirty="0" smtClean="0"/>
              <a:t>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6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filters and multiple channels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24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04" y="1425491"/>
            <a:ext cx="5522245" cy="481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8337" y="1951672"/>
            <a:ext cx="3396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 = 2 – filter size</a:t>
            </a:r>
          </a:p>
          <a:p>
            <a:r>
              <a:rPr lang="en-US" dirty="0" smtClean="0"/>
              <a:t>s = 2 – stride </a:t>
            </a:r>
          </a:p>
          <a:p>
            <a:r>
              <a:rPr lang="en-US" dirty="0" smtClean="0"/>
              <a:t>p = 0 – padding </a:t>
            </a:r>
          </a:p>
          <a:p>
            <a:endParaRPr lang="en-US" dirty="0"/>
          </a:p>
          <a:p>
            <a:r>
              <a:rPr lang="en-US" dirty="0" smtClean="0"/>
              <a:t>There are no trainable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2895"/>
            <a:ext cx="10515600" cy="1325563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847"/>
            <a:ext cx="4148414" cy="27584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83855" y="3888686"/>
                <a:ext cx="2472343" cy="531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855" y="3888686"/>
                <a:ext cx="2472343" cy="531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612430" y="6245701"/>
                <a:ext cx="4048994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430" y="6245701"/>
                <a:ext cx="4048994" cy="445828"/>
              </a:xfrm>
              <a:prstGeom prst="rect">
                <a:avLst/>
              </a:prstGeom>
              <a:blipFill>
                <a:blip r:embed="rId4"/>
                <a:stretch>
                  <a:fillRect l="-151" b="-178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34570" y="5731649"/>
                <a:ext cx="2666243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70" y="5731649"/>
                <a:ext cx="2666243" cy="445828"/>
              </a:xfrm>
              <a:prstGeom prst="rect">
                <a:avLst/>
              </a:prstGeom>
              <a:blipFill>
                <a:blip r:embed="rId5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634570" y="5217597"/>
                <a:ext cx="3290453" cy="44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70" y="5217597"/>
                <a:ext cx="3290453" cy="445828"/>
              </a:xfrm>
              <a:prstGeom prst="rect">
                <a:avLst/>
              </a:prstGeom>
              <a:blipFill>
                <a:blip r:embed="rId6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83451" y="4458942"/>
                <a:ext cx="410182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451" y="4458942"/>
                <a:ext cx="4101829" cy="719428"/>
              </a:xfrm>
              <a:prstGeom prst="rect">
                <a:avLst/>
              </a:prstGeom>
              <a:blipFill>
                <a:blip r:embed="rId7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821778" y="2126388"/>
                <a:ext cx="2560381" cy="578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8" y="2126388"/>
                <a:ext cx="2560381" cy="5786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821778" y="631257"/>
                <a:ext cx="86696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8" y="631257"/>
                <a:ext cx="866969" cy="288477"/>
              </a:xfrm>
              <a:prstGeom prst="rect">
                <a:avLst/>
              </a:prstGeom>
              <a:blipFill>
                <a:blip r:embed="rId9"/>
                <a:stretch>
                  <a:fillRect l="-3521" t="-8511" r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821778" y="995916"/>
                <a:ext cx="2242665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8" y="995916"/>
                <a:ext cx="2242665" cy="288477"/>
              </a:xfrm>
              <a:prstGeom prst="rect">
                <a:avLst/>
              </a:prstGeom>
              <a:blipFill>
                <a:blip r:embed="rId10"/>
                <a:stretch>
                  <a:fillRect l="-1087" t="-8333" r="-3261" b="-3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821778" y="1372740"/>
                <a:ext cx="22533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8" y="1372740"/>
                <a:ext cx="2253309" cy="288477"/>
              </a:xfrm>
              <a:prstGeom prst="rect">
                <a:avLst/>
              </a:prstGeom>
              <a:blipFill>
                <a:blip r:embed="rId11"/>
                <a:stretch>
                  <a:fillRect l="-1081" t="-8333" r="-3243" b="-3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821778" y="1761275"/>
                <a:ext cx="22533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78" y="1761275"/>
                <a:ext cx="2253309" cy="288477"/>
              </a:xfrm>
              <a:prstGeom prst="rect">
                <a:avLst/>
              </a:prstGeom>
              <a:blipFill>
                <a:blip r:embed="rId12"/>
                <a:stretch>
                  <a:fillRect l="-1081" t="-8511" r="-3243" b="-34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00462" y="2781644"/>
                <a:ext cx="229421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62" y="2781644"/>
                <a:ext cx="2294218" cy="6707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501754" y="142517"/>
            <a:ext cx="15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path: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583451" y="3529041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Backward path: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46368" y="6283949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en-US" dirty="0" smtClean="0"/>
              <a:t> 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03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Computer vision task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0897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classification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229"/>
            <a:ext cx="3542731" cy="19927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10230"/>
            <a:ext cx="4512860" cy="25384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14089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detection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93" y="4233381"/>
            <a:ext cx="7305675" cy="2447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836" y="3683532"/>
            <a:ext cx="20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Neural style transfer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/>
                  <a:t>It is not practical to use simple feed-forward neural networks for the computer vision tasks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Why?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FF NN has too many parameters (weights and biases)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Example: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4K RGB image: 3840 x 2160 x 3 features in total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Mapping of this image to 1000 features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parameters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r>
                  <a:rPr lang="en-US" dirty="0" smtClean="0"/>
                  <a:t> Gb of information for float32 precision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vision task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5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example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232704"/>
            <a:ext cx="7127544" cy="54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example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68133"/>
              </p:ext>
            </p:extLst>
          </p:nvPr>
        </p:nvGraphicFramePr>
        <p:xfrm>
          <a:off x="838200" y="1825625"/>
          <a:ext cx="30923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393">
                  <a:extLst>
                    <a:ext uri="{9D8B030D-6E8A-4147-A177-3AD203B41FA5}">
                      <a16:colId xmlns:a16="http://schemas.microsoft.com/office/drawing/2014/main" val="2693565102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3987026329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92286747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102422701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98472375"/>
                    </a:ext>
                  </a:extLst>
                </a:gridCol>
                <a:gridCol w="515393">
                  <a:extLst>
                    <a:ext uri="{9D8B030D-6E8A-4147-A177-3AD203B41FA5}">
                      <a16:colId xmlns:a16="http://schemas.microsoft.com/office/drawing/2014/main" val="403860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4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4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4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1803" y="418560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6x6 pixels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76215" y="26149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ru-RU" sz="36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8728"/>
              </p:ext>
            </p:extLst>
          </p:nvPr>
        </p:nvGraphicFramePr>
        <p:xfrm>
          <a:off x="5170987" y="2381884"/>
          <a:ext cx="14618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75">
                  <a:extLst>
                    <a:ext uri="{9D8B030D-6E8A-4147-A177-3AD203B41FA5}">
                      <a16:colId xmlns:a16="http://schemas.microsoft.com/office/drawing/2014/main" val="3118023029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66840992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3466697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8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56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99792" y="25959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ru-RU" sz="36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31191"/>
              </p:ext>
            </p:extLst>
          </p:nvPr>
        </p:nvGraphicFramePr>
        <p:xfrm>
          <a:off x="7613934" y="2177425"/>
          <a:ext cx="23216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09">
                  <a:extLst>
                    <a:ext uri="{9D8B030D-6E8A-4147-A177-3AD203B41FA5}">
                      <a16:colId xmlns:a16="http://schemas.microsoft.com/office/drawing/2014/main" val="1040586988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030400496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623392900"/>
                    </a:ext>
                  </a:extLst>
                </a:gridCol>
                <a:gridCol w="580409">
                  <a:extLst>
                    <a:ext uri="{9D8B030D-6E8A-4147-A177-3AD203B41FA5}">
                      <a16:colId xmlns:a16="http://schemas.microsoft.com/office/drawing/2014/main" val="13269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8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3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08134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48112" y="3660785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3x3 </a:t>
            </a:r>
            <a:r>
              <a:rPr lang="en-US" dirty="0" smtClean="0"/>
              <a:t>filter or kernel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266087" y="3865999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4x4 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85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edge detector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693"/>
            <a:ext cx="3397679" cy="2262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3619" y="310583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ru-RU" sz="36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36619"/>
              </p:ext>
            </p:extLst>
          </p:nvPr>
        </p:nvGraphicFramePr>
        <p:xfrm>
          <a:off x="4867063" y="2872740"/>
          <a:ext cx="14618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75">
                  <a:extLst>
                    <a:ext uri="{9D8B030D-6E8A-4147-A177-3AD203B41FA5}">
                      <a16:colId xmlns:a16="http://schemas.microsoft.com/office/drawing/2014/main" val="3118023029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66840992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3466697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8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5655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16" y="1581161"/>
            <a:ext cx="5486400" cy="365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95868" y="308679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250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edge detector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080679" y="310629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ru-RU" sz="3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48591"/>
              </p:ext>
            </p:extLst>
          </p:nvPr>
        </p:nvGraphicFramePr>
        <p:xfrm>
          <a:off x="4584128" y="2873204"/>
          <a:ext cx="14618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75">
                  <a:extLst>
                    <a:ext uri="{9D8B030D-6E8A-4147-A177-3AD203B41FA5}">
                      <a16:colId xmlns:a16="http://schemas.microsoft.com/office/drawing/2014/main" val="3118023029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66840992"/>
                    </a:ext>
                  </a:extLst>
                </a:gridCol>
                <a:gridCol w="487275">
                  <a:extLst>
                    <a:ext uri="{9D8B030D-6E8A-4147-A177-3AD203B41FA5}">
                      <a16:colId xmlns:a16="http://schemas.microsoft.com/office/drawing/2014/main" val="3466697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8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56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2933" y="308726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ru-RU" sz="3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" y="2279118"/>
            <a:ext cx="3397679" cy="22626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38" y="158162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9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detectors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9" y="1690688"/>
            <a:ext cx="5486400" cy="3657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90688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9301" y="6045958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Vertical edge detector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772681" y="6045958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edge detector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854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522</Words>
  <Application>Microsoft Office PowerPoint</Application>
  <PresentationFormat>Широкоэкранный</PresentationFormat>
  <Paragraphs>288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Convolutional neural networks</vt:lpstr>
      <vt:lpstr>Recap</vt:lpstr>
      <vt:lpstr>Computer vision task</vt:lpstr>
      <vt:lpstr>Computer vision task</vt:lpstr>
      <vt:lpstr>Convolution example</vt:lpstr>
      <vt:lpstr>Convolution example</vt:lpstr>
      <vt:lpstr>Vertical edge detector</vt:lpstr>
      <vt:lpstr>Horizontal edge detector</vt:lpstr>
      <vt:lpstr>Edge detectors</vt:lpstr>
      <vt:lpstr>Learning filters</vt:lpstr>
      <vt:lpstr>Padding</vt:lpstr>
      <vt:lpstr>Stride</vt:lpstr>
      <vt:lpstr>Multiple filters and multiple channels</vt:lpstr>
      <vt:lpstr>Pooling layers</vt:lpstr>
      <vt:lpstr>CNN example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Alexander Ulanov</dc:creator>
  <cp:lastModifiedBy>Alexander Ulanov</cp:lastModifiedBy>
  <cp:revision>18</cp:revision>
  <dcterms:created xsi:type="dcterms:W3CDTF">2020-03-03T13:17:06Z</dcterms:created>
  <dcterms:modified xsi:type="dcterms:W3CDTF">2020-03-09T17:25:17Z</dcterms:modified>
</cp:coreProperties>
</file>