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70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06DF1-BDF4-4F89-BEF3-78339EE4BA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9FAAC3-0FE6-4A94-8C61-DC09340B8064}">
      <dgm:prSet/>
      <dgm:spPr/>
      <dgm:t>
        <a:bodyPr/>
        <a:lstStyle/>
        <a:p>
          <a:r>
            <a:rPr lang="en-US" dirty="0"/>
            <a:t>Identify Data Sources correlated To Gentrification</a:t>
          </a:r>
        </a:p>
      </dgm:t>
    </dgm:pt>
    <dgm:pt modelId="{58E06611-7F10-4AD5-94BB-D5B876295A55}" type="parTrans" cxnId="{9DDCC426-E6D2-4041-A16C-50DDB871C3DC}">
      <dgm:prSet/>
      <dgm:spPr/>
      <dgm:t>
        <a:bodyPr/>
        <a:lstStyle/>
        <a:p>
          <a:endParaRPr lang="en-US"/>
        </a:p>
      </dgm:t>
    </dgm:pt>
    <dgm:pt modelId="{DF05BAFE-B5BB-4B51-8FCC-DAFD586A0588}" type="sibTrans" cxnId="{9DDCC426-E6D2-4041-A16C-50DDB871C3DC}">
      <dgm:prSet/>
      <dgm:spPr/>
      <dgm:t>
        <a:bodyPr/>
        <a:lstStyle/>
        <a:p>
          <a:endParaRPr lang="en-US"/>
        </a:p>
      </dgm:t>
    </dgm:pt>
    <dgm:pt modelId="{6AFD614C-3E4C-4588-8D7E-04DEE6EA2457}">
      <dgm:prSet/>
      <dgm:spPr/>
      <dgm:t>
        <a:bodyPr/>
        <a:lstStyle/>
        <a:p>
          <a:r>
            <a:rPr lang="en-US" dirty="0"/>
            <a:t>Preprocess Data for Machine Learning</a:t>
          </a:r>
        </a:p>
      </dgm:t>
    </dgm:pt>
    <dgm:pt modelId="{9537D9F8-1317-49D7-99DE-6F4EF467EC6D}" type="parTrans" cxnId="{B7A61905-EF46-49DB-ABA2-4DB4C6087987}">
      <dgm:prSet/>
      <dgm:spPr/>
      <dgm:t>
        <a:bodyPr/>
        <a:lstStyle/>
        <a:p>
          <a:endParaRPr lang="en-US"/>
        </a:p>
      </dgm:t>
    </dgm:pt>
    <dgm:pt modelId="{28EAD17A-7628-4367-BAAB-F15ECC7170FA}" type="sibTrans" cxnId="{B7A61905-EF46-49DB-ABA2-4DB4C6087987}">
      <dgm:prSet/>
      <dgm:spPr/>
      <dgm:t>
        <a:bodyPr/>
        <a:lstStyle/>
        <a:p>
          <a:endParaRPr lang="en-US"/>
        </a:p>
      </dgm:t>
    </dgm:pt>
    <dgm:pt modelId="{53F9140C-5EA6-4118-B54F-31E309056407}">
      <dgm:prSet/>
      <dgm:spPr/>
      <dgm:t>
        <a:bodyPr/>
        <a:lstStyle/>
        <a:p>
          <a:r>
            <a:rPr lang="en-US" dirty="0"/>
            <a:t>Test Various ML Models for Accuracy</a:t>
          </a:r>
        </a:p>
      </dgm:t>
    </dgm:pt>
    <dgm:pt modelId="{4A71591B-7073-4C92-AC9F-F8FD4FEC8584}" type="parTrans" cxnId="{CC864625-8164-4C5C-8EF4-8526452D39F9}">
      <dgm:prSet/>
      <dgm:spPr/>
      <dgm:t>
        <a:bodyPr/>
        <a:lstStyle/>
        <a:p>
          <a:endParaRPr lang="en-US"/>
        </a:p>
      </dgm:t>
    </dgm:pt>
    <dgm:pt modelId="{BE91B582-EB57-40D1-BB08-3A436BFA3CF6}" type="sibTrans" cxnId="{CC864625-8164-4C5C-8EF4-8526452D39F9}">
      <dgm:prSet/>
      <dgm:spPr/>
      <dgm:t>
        <a:bodyPr/>
        <a:lstStyle/>
        <a:p>
          <a:endParaRPr lang="en-US"/>
        </a:p>
      </dgm:t>
    </dgm:pt>
    <dgm:pt modelId="{EC023318-8DC2-4F80-AC22-72640F0C225F}">
      <dgm:prSet/>
      <dgm:spPr/>
      <dgm:t>
        <a:bodyPr/>
        <a:lstStyle/>
        <a:p>
          <a:r>
            <a:rPr lang="en-US" dirty="0"/>
            <a:t>Define Final dB Schema and wrangle data to fit </a:t>
          </a:r>
        </a:p>
      </dgm:t>
    </dgm:pt>
    <dgm:pt modelId="{DDD34F9C-9E75-4211-8072-CCB969D232F7}" type="parTrans" cxnId="{8106EC2B-4255-4038-BEC4-864D8E3E0E95}">
      <dgm:prSet/>
      <dgm:spPr/>
      <dgm:t>
        <a:bodyPr/>
        <a:lstStyle/>
        <a:p>
          <a:endParaRPr lang="en-US"/>
        </a:p>
      </dgm:t>
    </dgm:pt>
    <dgm:pt modelId="{D2262511-BAE0-45B8-BC5A-8201CC1D4F2B}" type="sibTrans" cxnId="{8106EC2B-4255-4038-BEC4-864D8E3E0E95}">
      <dgm:prSet/>
      <dgm:spPr/>
      <dgm:t>
        <a:bodyPr/>
        <a:lstStyle/>
        <a:p>
          <a:endParaRPr lang="en-US"/>
        </a:p>
      </dgm:t>
    </dgm:pt>
    <dgm:pt modelId="{64F913A0-CBFF-4D88-AA8F-C9A4FE97F110}">
      <dgm:prSet/>
      <dgm:spPr/>
      <dgm:t>
        <a:bodyPr/>
        <a:lstStyle/>
        <a:p>
          <a:r>
            <a:rPr lang="en-US" dirty="0"/>
            <a:t>Setup Cloud DB and Connect Model</a:t>
          </a:r>
        </a:p>
      </dgm:t>
    </dgm:pt>
    <dgm:pt modelId="{5E5E3AA7-E149-4588-B0DD-5C13B7E08E6F}" type="parTrans" cxnId="{BD60E9A6-86B3-4C2C-9A3C-18CB78BFAA7D}">
      <dgm:prSet/>
      <dgm:spPr/>
      <dgm:t>
        <a:bodyPr/>
        <a:lstStyle/>
        <a:p>
          <a:endParaRPr lang="en-US"/>
        </a:p>
      </dgm:t>
    </dgm:pt>
    <dgm:pt modelId="{87E2EB75-27D7-4EB7-8FE6-F207888F90BF}" type="sibTrans" cxnId="{BD60E9A6-86B3-4C2C-9A3C-18CB78BFAA7D}">
      <dgm:prSet/>
      <dgm:spPr/>
      <dgm:t>
        <a:bodyPr/>
        <a:lstStyle/>
        <a:p>
          <a:endParaRPr lang="en-US"/>
        </a:p>
      </dgm:t>
    </dgm:pt>
    <dgm:pt modelId="{C3D458B1-A827-4DFF-88E1-D881F9345720}">
      <dgm:prSet/>
      <dgm:spPr/>
      <dgm:t>
        <a:bodyPr/>
        <a:lstStyle/>
        <a:p>
          <a:r>
            <a:rPr lang="en-US" dirty="0"/>
            <a:t>Define and Build Visual Presentation Layer</a:t>
          </a:r>
        </a:p>
      </dgm:t>
    </dgm:pt>
    <dgm:pt modelId="{38FFD812-DF24-4591-859A-908888BBE2D7}" type="parTrans" cxnId="{D7491C42-7FE5-4F01-9DF4-DE1AA2A84464}">
      <dgm:prSet/>
      <dgm:spPr/>
      <dgm:t>
        <a:bodyPr/>
        <a:lstStyle/>
        <a:p>
          <a:endParaRPr lang="en-US"/>
        </a:p>
      </dgm:t>
    </dgm:pt>
    <dgm:pt modelId="{56B8C729-2A4C-4FAA-A1E1-204CA3DDA5CC}" type="sibTrans" cxnId="{D7491C42-7FE5-4F01-9DF4-DE1AA2A84464}">
      <dgm:prSet/>
      <dgm:spPr/>
      <dgm:t>
        <a:bodyPr/>
        <a:lstStyle/>
        <a:p>
          <a:endParaRPr lang="en-US"/>
        </a:p>
      </dgm:t>
    </dgm:pt>
    <dgm:pt modelId="{C00F7DD5-4C19-4B71-857F-E6C4DD1B1571}">
      <dgm:prSet/>
      <dgm:spPr/>
      <dgm:t>
        <a:bodyPr/>
        <a:lstStyle/>
        <a:p>
          <a:r>
            <a:rPr lang="en-US" dirty="0"/>
            <a:t>Predict and Display “Early Notice”  Neighborhoods </a:t>
          </a:r>
        </a:p>
      </dgm:t>
    </dgm:pt>
    <dgm:pt modelId="{48EB1A56-9A0C-4DA8-84FF-03316980657B}" type="parTrans" cxnId="{85CB8AD2-AB29-4BC2-9957-2B90CEDA98A9}">
      <dgm:prSet/>
      <dgm:spPr/>
      <dgm:t>
        <a:bodyPr/>
        <a:lstStyle/>
        <a:p>
          <a:endParaRPr lang="en-US"/>
        </a:p>
      </dgm:t>
    </dgm:pt>
    <dgm:pt modelId="{4B8DE977-90A1-4B56-A776-5373E4EDA777}" type="sibTrans" cxnId="{85CB8AD2-AB29-4BC2-9957-2B90CEDA98A9}">
      <dgm:prSet/>
      <dgm:spPr/>
      <dgm:t>
        <a:bodyPr/>
        <a:lstStyle/>
        <a:p>
          <a:endParaRPr lang="en-US"/>
        </a:p>
      </dgm:t>
    </dgm:pt>
    <dgm:pt modelId="{5651EEF4-1A84-4A4F-895A-6A46541526C6}" type="pres">
      <dgm:prSet presAssocID="{E2706DF1-BDF4-4F89-BEF3-78339EE4BA06}" presName="linear" presStyleCnt="0">
        <dgm:presLayoutVars>
          <dgm:animLvl val="lvl"/>
          <dgm:resizeHandles val="exact"/>
        </dgm:presLayoutVars>
      </dgm:prSet>
      <dgm:spPr/>
    </dgm:pt>
    <dgm:pt modelId="{D34EB000-80BD-43A9-8D91-3D249E01D7A4}" type="pres">
      <dgm:prSet presAssocID="{6F9FAAC3-0FE6-4A94-8C61-DC09340B806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AC7EEA4-A94F-4458-9F15-F539F9657862}" type="pres">
      <dgm:prSet presAssocID="{DF05BAFE-B5BB-4B51-8FCC-DAFD586A0588}" presName="spacer" presStyleCnt="0"/>
      <dgm:spPr/>
    </dgm:pt>
    <dgm:pt modelId="{CBA48C67-4094-4D54-B73A-A024CAC34DC4}" type="pres">
      <dgm:prSet presAssocID="{6AFD614C-3E4C-4588-8D7E-04DEE6EA245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B9F58E-7DAB-419A-86D4-797DF0B33123}" type="pres">
      <dgm:prSet presAssocID="{28EAD17A-7628-4367-BAAB-F15ECC7170FA}" presName="spacer" presStyleCnt="0"/>
      <dgm:spPr/>
    </dgm:pt>
    <dgm:pt modelId="{D1C003D7-14FF-42BD-9FD8-B68A667BE93A}" type="pres">
      <dgm:prSet presAssocID="{53F9140C-5EA6-4118-B54F-31E30905640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6A06B88-A696-4C9B-BDDF-EEC02D426BBA}" type="pres">
      <dgm:prSet presAssocID="{BE91B582-EB57-40D1-BB08-3A436BFA3CF6}" presName="spacer" presStyleCnt="0"/>
      <dgm:spPr/>
    </dgm:pt>
    <dgm:pt modelId="{C510C94B-5DDF-4E21-944A-159E9F3EAD06}" type="pres">
      <dgm:prSet presAssocID="{EC023318-8DC2-4F80-AC22-72640F0C225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E7D4BB1-6F6D-4DEA-AF24-4E5149E58DCC}" type="pres">
      <dgm:prSet presAssocID="{D2262511-BAE0-45B8-BC5A-8201CC1D4F2B}" presName="spacer" presStyleCnt="0"/>
      <dgm:spPr/>
    </dgm:pt>
    <dgm:pt modelId="{895E683D-22AA-4A58-8402-C456CAECA49A}" type="pres">
      <dgm:prSet presAssocID="{64F913A0-CBFF-4D88-AA8F-C9A4FE97F11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63660D8-C3A7-47E7-9C79-0BB292F8D6E3}" type="pres">
      <dgm:prSet presAssocID="{87E2EB75-27D7-4EB7-8FE6-F207888F90BF}" presName="spacer" presStyleCnt="0"/>
      <dgm:spPr/>
    </dgm:pt>
    <dgm:pt modelId="{76228FAE-7A73-4E61-BFEA-F5D88A8E5136}" type="pres">
      <dgm:prSet presAssocID="{C3D458B1-A827-4DFF-88E1-D881F934572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CE1CBA-01B7-4A7B-A01F-1B00A2517283}" type="pres">
      <dgm:prSet presAssocID="{56B8C729-2A4C-4FAA-A1E1-204CA3DDA5CC}" presName="spacer" presStyleCnt="0"/>
      <dgm:spPr/>
    </dgm:pt>
    <dgm:pt modelId="{E09AB7E6-9740-4984-9EEB-6702331A4703}" type="pres">
      <dgm:prSet presAssocID="{C00F7DD5-4C19-4B71-857F-E6C4DD1B157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7A61905-EF46-49DB-ABA2-4DB4C6087987}" srcId="{E2706DF1-BDF4-4F89-BEF3-78339EE4BA06}" destId="{6AFD614C-3E4C-4588-8D7E-04DEE6EA2457}" srcOrd="1" destOrd="0" parTransId="{9537D9F8-1317-49D7-99DE-6F4EF467EC6D}" sibTransId="{28EAD17A-7628-4367-BAAB-F15ECC7170FA}"/>
    <dgm:cxn modelId="{117F7E0E-E819-4239-A459-13D18AD63533}" type="presOf" srcId="{6AFD614C-3E4C-4588-8D7E-04DEE6EA2457}" destId="{CBA48C67-4094-4D54-B73A-A024CAC34DC4}" srcOrd="0" destOrd="0" presId="urn:microsoft.com/office/officeart/2005/8/layout/vList2"/>
    <dgm:cxn modelId="{5625950F-5B18-4154-B772-9521EECE6FF5}" type="presOf" srcId="{C00F7DD5-4C19-4B71-857F-E6C4DD1B1571}" destId="{E09AB7E6-9740-4984-9EEB-6702331A4703}" srcOrd="0" destOrd="0" presId="urn:microsoft.com/office/officeart/2005/8/layout/vList2"/>
    <dgm:cxn modelId="{CC864625-8164-4C5C-8EF4-8526452D39F9}" srcId="{E2706DF1-BDF4-4F89-BEF3-78339EE4BA06}" destId="{53F9140C-5EA6-4118-B54F-31E309056407}" srcOrd="2" destOrd="0" parTransId="{4A71591B-7073-4C92-AC9F-F8FD4FEC8584}" sibTransId="{BE91B582-EB57-40D1-BB08-3A436BFA3CF6}"/>
    <dgm:cxn modelId="{9DDCC426-E6D2-4041-A16C-50DDB871C3DC}" srcId="{E2706DF1-BDF4-4F89-BEF3-78339EE4BA06}" destId="{6F9FAAC3-0FE6-4A94-8C61-DC09340B8064}" srcOrd="0" destOrd="0" parTransId="{58E06611-7F10-4AD5-94BB-D5B876295A55}" sibTransId="{DF05BAFE-B5BB-4B51-8FCC-DAFD586A0588}"/>
    <dgm:cxn modelId="{8106EC2B-4255-4038-BEC4-864D8E3E0E95}" srcId="{E2706DF1-BDF4-4F89-BEF3-78339EE4BA06}" destId="{EC023318-8DC2-4F80-AC22-72640F0C225F}" srcOrd="3" destOrd="0" parTransId="{DDD34F9C-9E75-4211-8072-CCB969D232F7}" sibTransId="{D2262511-BAE0-45B8-BC5A-8201CC1D4F2B}"/>
    <dgm:cxn modelId="{D7491C42-7FE5-4F01-9DF4-DE1AA2A84464}" srcId="{E2706DF1-BDF4-4F89-BEF3-78339EE4BA06}" destId="{C3D458B1-A827-4DFF-88E1-D881F9345720}" srcOrd="5" destOrd="0" parTransId="{38FFD812-DF24-4591-859A-908888BBE2D7}" sibTransId="{56B8C729-2A4C-4FAA-A1E1-204CA3DDA5CC}"/>
    <dgm:cxn modelId="{C3C64947-0DBD-4222-8E28-324CA8428E83}" type="presOf" srcId="{C3D458B1-A827-4DFF-88E1-D881F9345720}" destId="{76228FAE-7A73-4E61-BFEA-F5D88A8E5136}" srcOrd="0" destOrd="0" presId="urn:microsoft.com/office/officeart/2005/8/layout/vList2"/>
    <dgm:cxn modelId="{66FC674A-D840-43A6-8D90-D85840B150A5}" type="presOf" srcId="{E2706DF1-BDF4-4F89-BEF3-78339EE4BA06}" destId="{5651EEF4-1A84-4A4F-895A-6A46541526C6}" srcOrd="0" destOrd="0" presId="urn:microsoft.com/office/officeart/2005/8/layout/vList2"/>
    <dgm:cxn modelId="{A7A81E73-39C1-400C-ADFC-F72AD0B95720}" type="presOf" srcId="{64F913A0-CBFF-4D88-AA8F-C9A4FE97F110}" destId="{895E683D-22AA-4A58-8402-C456CAECA49A}" srcOrd="0" destOrd="0" presId="urn:microsoft.com/office/officeart/2005/8/layout/vList2"/>
    <dgm:cxn modelId="{6E908874-F32F-43B5-B4F5-872545EA0F51}" type="presOf" srcId="{EC023318-8DC2-4F80-AC22-72640F0C225F}" destId="{C510C94B-5DDF-4E21-944A-159E9F3EAD06}" srcOrd="0" destOrd="0" presId="urn:microsoft.com/office/officeart/2005/8/layout/vList2"/>
    <dgm:cxn modelId="{A564F599-33FF-4D8F-A643-3278567F5FCA}" type="presOf" srcId="{53F9140C-5EA6-4118-B54F-31E309056407}" destId="{D1C003D7-14FF-42BD-9FD8-B68A667BE93A}" srcOrd="0" destOrd="0" presId="urn:microsoft.com/office/officeart/2005/8/layout/vList2"/>
    <dgm:cxn modelId="{BD60E9A6-86B3-4C2C-9A3C-18CB78BFAA7D}" srcId="{E2706DF1-BDF4-4F89-BEF3-78339EE4BA06}" destId="{64F913A0-CBFF-4D88-AA8F-C9A4FE97F110}" srcOrd="4" destOrd="0" parTransId="{5E5E3AA7-E149-4588-B0DD-5C13B7E08E6F}" sibTransId="{87E2EB75-27D7-4EB7-8FE6-F207888F90BF}"/>
    <dgm:cxn modelId="{FA3654D0-D051-495E-8D40-F85890E66B8C}" type="presOf" srcId="{6F9FAAC3-0FE6-4A94-8C61-DC09340B8064}" destId="{D34EB000-80BD-43A9-8D91-3D249E01D7A4}" srcOrd="0" destOrd="0" presId="urn:microsoft.com/office/officeart/2005/8/layout/vList2"/>
    <dgm:cxn modelId="{85CB8AD2-AB29-4BC2-9957-2B90CEDA98A9}" srcId="{E2706DF1-BDF4-4F89-BEF3-78339EE4BA06}" destId="{C00F7DD5-4C19-4B71-857F-E6C4DD1B1571}" srcOrd="6" destOrd="0" parTransId="{48EB1A56-9A0C-4DA8-84FF-03316980657B}" sibTransId="{4B8DE977-90A1-4B56-A776-5373E4EDA777}"/>
    <dgm:cxn modelId="{F590C94F-AE8F-40D0-9DBE-146E5AEE891F}" type="presParOf" srcId="{5651EEF4-1A84-4A4F-895A-6A46541526C6}" destId="{D34EB000-80BD-43A9-8D91-3D249E01D7A4}" srcOrd="0" destOrd="0" presId="urn:microsoft.com/office/officeart/2005/8/layout/vList2"/>
    <dgm:cxn modelId="{014EEAB6-73B2-4274-8982-B440364695FD}" type="presParOf" srcId="{5651EEF4-1A84-4A4F-895A-6A46541526C6}" destId="{5AC7EEA4-A94F-4458-9F15-F539F9657862}" srcOrd="1" destOrd="0" presId="urn:microsoft.com/office/officeart/2005/8/layout/vList2"/>
    <dgm:cxn modelId="{8BDE7631-9D12-49B7-BD15-B85B11E0C464}" type="presParOf" srcId="{5651EEF4-1A84-4A4F-895A-6A46541526C6}" destId="{CBA48C67-4094-4D54-B73A-A024CAC34DC4}" srcOrd="2" destOrd="0" presId="urn:microsoft.com/office/officeart/2005/8/layout/vList2"/>
    <dgm:cxn modelId="{628FCAFE-AD25-49C4-B08D-18CAF0D8974B}" type="presParOf" srcId="{5651EEF4-1A84-4A4F-895A-6A46541526C6}" destId="{50B9F58E-7DAB-419A-86D4-797DF0B33123}" srcOrd="3" destOrd="0" presId="urn:microsoft.com/office/officeart/2005/8/layout/vList2"/>
    <dgm:cxn modelId="{D5C4D43D-6541-4A8E-A9A0-484DFE6698A9}" type="presParOf" srcId="{5651EEF4-1A84-4A4F-895A-6A46541526C6}" destId="{D1C003D7-14FF-42BD-9FD8-B68A667BE93A}" srcOrd="4" destOrd="0" presId="urn:microsoft.com/office/officeart/2005/8/layout/vList2"/>
    <dgm:cxn modelId="{28D0FDE7-D842-4EE6-A553-ED51ECB6FF17}" type="presParOf" srcId="{5651EEF4-1A84-4A4F-895A-6A46541526C6}" destId="{66A06B88-A696-4C9B-BDDF-EEC02D426BBA}" srcOrd="5" destOrd="0" presId="urn:microsoft.com/office/officeart/2005/8/layout/vList2"/>
    <dgm:cxn modelId="{E8071B58-1F09-4FF6-8EA5-A0B5A6FCD504}" type="presParOf" srcId="{5651EEF4-1A84-4A4F-895A-6A46541526C6}" destId="{C510C94B-5DDF-4E21-944A-159E9F3EAD06}" srcOrd="6" destOrd="0" presId="urn:microsoft.com/office/officeart/2005/8/layout/vList2"/>
    <dgm:cxn modelId="{82E0251B-AA1E-4E8E-92B9-8F46F831F1FB}" type="presParOf" srcId="{5651EEF4-1A84-4A4F-895A-6A46541526C6}" destId="{EE7D4BB1-6F6D-4DEA-AF24-4E5149E58DCC}" srcOrd="7" destOrd="0" presId="urn:microsoft.com/office/officeart/2005/8/layout/vList2"/>
    <dgm:cxn modelId="{22D5D085-0471-49C1-86EE-7DB5346C69EC}" type="presParOf" srcId="{5651EEF4-1A84-4A4F-895A-6A46541526C6}" destId="{895E683D-22AA-4A58-8402-C456CAECA49A}" srcOrd="8" destOrd="0" presId="urn:microsoft.com/office/officeart/2005/8/layout/vList2"/>
    <dgm:cxn modelId="{8CB2C476-BA82-4D2F-BBE6-E16FA9028CE2}" type="presParOf" srcId="{5651EEF4-1A84-4A4F-895A-6A46541526C6}" destId="{D63660D8-C3A7-47E7-9C79-0BB292F8D6E3}" srcOrd="9" destOrd="0" presId="urn:microsoft.com/office/officeart/2005/8/layout/vList2"/>
    <dgm:cxn modelId="{B5C9586D-EEBF-43B7-AB09-0721689DD34F}" type="presParOf" srcId="{5651EEF4-1A84-4A4F-895A-6A46541526C6}" destId="{76228FAE-7A73-4E61-BFEA-F5D88A8E5136}" srcOrd="10" destOrd="0" presId="urn:microsoft.com/office/officeart/2005/8/layout/vList2"/>
    <dgm:cxn modelId="{868507F9-30D1-419C-BE0F-8BA9F4B64CE6}" type="presParOf" srcId="{5651EEF4-1A84-4A4F-895A-6A46541526C6}" destId="{05CE1CBA-01B7-4A7B-A01F-1B00A2517283}" srcOrd="11" destOrd="0" presId="urn:microsoft.com/office/officeart/2005/8/layout/vList2"/>
    <dgm:cxn modelId="{9DFADB6D-81F0-4EAB-B6AF-C1B79D9E7C9F}" type="presParOf" srcId="{5651EEF4-1A84-4A4F-895A-6A46541526C6}" destId="{E09AB7E6-9740-4984-9EEB-6702331A47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026D0-4295-4941-A51C-8EBF6A3ACFD5}" type="doc">
      <dgm:prSet loTypeId="urn:microsoft.com/office/officeart/2011/layout/ConvergingText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5DC6A7-C3A4-4663-A889-41BD6BF2CB58}">
      <dgm:prSet phldrT="[Text]"/>
      <dgm:spPr/>
      <dgm:t>
        <a:bodyPr/>
        <a:lstStyle/>
        <a:p>
          <a:r>
            <a:rPr lang="en-US" dirty="0"/>
            <a:t>Gradient Boost ML Algorithm</a:t>
          </a:r>
        </a:p>
      </dgm:t>
    </dgm:pt>
    <dgm:pt modelId="{43094924-7682-48E5-B0B6-7B3A814B6124}" type="parTrans" cxnId="{30C62B54-D18C-4542-AA0A-C4A4DB5B79DE}">
      <dgm:prSet/>
      <dgm:spPr/>
      <dgm:t>
        <a:bodyPr/>
        <a:lstStyle/>
        <a:p>
          <a:endParaRPr lang="en-US"/>
        </a:p>
      </dgm:t>
    </dgm:pt>
    <dgm:pt modelId="{2A510514-972B-49FE-8F0F-24F1EC43B06E}" type="sibTrans" cxnId="{30C62B54-D18C-4542-AA0A-C4A4DB5B79DE}">
      <dgm:prSet/>
      <dgm:spPr/>
      <dgm:t>
        <a:bodyPr/>
        <a:lstStyle/>
        <a:p>
          <a:endParaRPr lang="en-US"/>
        </a:p>
      </dgm:t>
    </dgm:pt>
    <dgm:pt modelId="{EC4828F5-5A9D-4AB1-9962-D05DABEE95C5}">
      <dgm:prSet phldrT="[Text]"/>
      <dgm:spPr/>
      <dgm:t>
        <a:bodyPr/>
        <a:lstStyle/>
        <a:p>
          <a:r>
            <a:rPr lang="en-US" dirty="0"/>
            <a:t>X1</a:t>
          </a:r>
        </a:p>
      </dgm:t>
    </dgm:pt>
    <dgm:pt modelId="{A76538F2-6886-4794-9502-9CBA45BC92EB}" type="parTrans" cxnId="{66E2A32A-3EA6-4CDF-8289-E84375B572A2}">
      <dgm:prSet/>
      <dgm:spPr/>
      <dgm:t>
        <a:bodyPr/>
        <a:lstStyle/>
        <a:p>
          <a:endParaRPr lang="en-US"/>
        </a:p>
      </dgm:t>
    </dgm:pt>
    <dgm:pt modelId="{AC84E27E-A4C5-478E-BBC0-8913B31C3A12}" type="sibTrans" cxnId="{66E2A32A-3EA6-4CDF-8289-E84375B572A2}">
      <dgm:prSet/>
      <dgm:spPr/>
      <dgm:t>
        <a:bodyPr/>
        <a:lstStyle/>
        <a:p>
          <a:endParaRPr lang="en-US"/>
        </a:p>
      </dgm:t>
    </dgm:pt>
    <dgm:pt modelId="{2234BFA1-B4CB-45B7-B053-0F9497305459}">
      <dgm:prSet phldrT="[Text]"/>
      <dgm:spPr/>
      <dgm:t>
        <a:bodyPr/>
        <a:lstStyle/>
        <a:p>
          <a:r>
            <a:rPr lang="en-US" dirty="0"/>
            <a:t>X2</a:t>
          </a:r>
        </a:p>
      </dgm:t>
    </dgm:pt>
    <dgm:pt modelId="{814CD25B-4C70-40BD-B447-9FEF83BB5C02}" type="parTrans" cxnId="{8E070EA1-CEC8-413A-967F-C7383B081D5A}">
      <dgm:prSet/>
      <dgm:spPr/>
      <dgm:t>
        <a:bodyPr/>
        <a:lstStyle/>
        <a:p>
          <a:endParaRPr lang="en-US"/>
        </a:p>
      </dgm:t>
    </dgm:pt>
    <dgm:pt modelId="{33C6A9A2-5EFB-4387-B0D8-11248A28E2B8}" type="sibTrans" cxnId="{8E070EA1-CEC8-413A-967F-C7383B081D5A}">
      <dgm:prSet/>
      <dgm:spPr/>
      <dgm:t>
        <a:bodyPr/>
        <a:lstStyle/>
        <a:p>
          <a:endParaRPr lang="en-US"/>
        </a:p>
      </dgm:t>
    </dgm:pt>
    <dgm:pt modelId="{1032EE8A-0806-4662-9E90-3A3C75923D27}">
      <dgm:prSet phldrT="[Text]"/>
      <dgm:spPr/>
      <dgm:t>
        <a:bodyPr/>
        <a:lstStyle/>
        <a:p>
          <a:r>
            <a:rPr lang="en-US" dirty="0"/>
            <a:t>X3…etc.</a:t>
          </a:r>
        </a:p>
      </dgm:t>
    </dgm:pt>
    <dgm:pt modelId="{3CEFD6BC-FC9E-40A7-90B9-36B595BAA77B}" type="parTrans" cxnId="{7D7F7407-2EA0-496D-9486-5CF8A728B7AF}">
      <dgm:prSet/>
      <dgm:spPr/>
      <dgm:t>
        <a:bodyPr/>
        <a:lstStyle/>
        <a:p>
          <a:endParaRPr lang="en-US"/>
        </a:p>
      </dgm:t>
    </dgm:pt>
    <dgm:pt modelId="{919CD489-28E7-4782-B492-14A871C17F45}" type="sibTrans" cxnId="{7D7F7407-2EA0-496D-9486-5CF8A728B7AF}">
      <dgm:prSet/>
      <dgm:spPr/>
      <dgm:t>
        <a:bodyPr/>
        <a:lstStyle/>
        <a:p>
          <a:endParaRPr lang="en-US"/>
        </a:p>
      </dgm:t>
    </dgm:pt>
    <dgm:pt modelId="{092443AB-40D7-44AF-A20C-67F401E70828}" type="pres">
      <dgm:prSet presAssocID="{FD2026D0-4295-4941-A51C-8EBF6A3ACFD5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6EEAF666-9224-4DD4-9CBE-239C0B563BB3}" type="pres">
      <dgm:prSet presAssocID="{C05DC6A7-C3A4-4663-A889-41BD6BF2CB58}" presName="composite" presStyleCnt="0"/>
      <dgm:spPr/>
    </dgm:pt>
    <dgm:pt modelId="{3F247CBE-F057-4F6E-ACEE-4A6F8D2035EB}" type="pres">
      <dgm:prSet presAssocID="{C05DC6A7-C3A4-4663-A889-41BD6BF2CB58}" presName="ParentAccent1" presStyleLbl="alignNode1" presStyleIdx="0" presStyleCnt="34"/>
      <dgm:spPr/>
    </dgm:pt>
    <dgm:pt modelId="{ADFB8F0C-A488-4EB5-93F6-09D6B2C1D650}" type="pres">
      <dgm:prSet presAssocID="{C05DC6A7-C3A4-4663-A889-41BD6BF2CB58}" presName="ParentAccent2" presStyleLbl="alignNode1" presStyleIdx="1" presStyleCnt="34"/>
      <dgm:spPr/>
    </dgm:pt>
    <dgm:pt modelId="{C0DEE09D-1FE1-45A8-97E7-AFA829B791C3}" type="pres">
      <dgm:prSet presAssocID="{C05DC6A7-C3A4-4663-A889-41BD6BF2CB58}" presName="ParentAccent3" presStyleLbl="alignNode1" presStyleIdx="2" presStyleCnt="34"/>
      <dgm:spPr/>
    </dgm:pt>
    <dgm:pt modelId="{004A8A5C-7D8F-48FD-BEF3-DEA33EEF1D28}" type="pres">
      <dgm:prSet presAssocID="{C05DC6A7-C3A4-4663-A889-41BD6BF2CB58}" presName="ParentAccent4" presStyleLbl="alignNode1" presStyleIdx="3" presStyleCnt="34"/>
      <dgm:spPr/>
    </dgm:pt>
    <dgm:pt modelId="{F57E0A12-FE3E-4441-9714-8FF6A7DB952E}" type="pres">
      <dgm:prSet presAssocID="{C05DC6A7-C3A4-4663-A889-41BD6BF2CB58}" presName="ParentAccent5" presStyleLbl="alignNode1" presStyleIdx="4" presStyleCnt="34"/>
      <dgm:spPr/>
    </dgm:pt>
    <dgm:pt modelId="{81BDB5A6-171D-45D1-A262-3805EDBBBA3A}" type="pres">
      <dgm:prSet presAssocID="{C05DC6A7-C3A4-4663-A889-41BD6BF2CB58}" presName="ParentAccent6" presStyleLbl="alignNode1" presStyleIdx="5" presStyleCnt="34"/>
      <dgm:spPr/>
    </dgm:pt>
    <dgm:pt modelId="{581AD4E2-2442-4233-B3F5-CF9608A27701}" type="pres">
      <dgm:prSet presAssocID="{C05DC6A7-C3A4-4663-A889-41BD6BF2CB58}" presName="ParentAccent7" presStyleLbl="alignNode1" presStyleIdx="6" presStyleCnt="34"/>
      <dgm:spPr/>
    </dgm:pt>
    <dgm:pt modelId="{888746A3-8E54-46AC-A7E3-824EC92D6DFC}" type="pres">
      <dgm:prSet presAssocID="{C05DC6A7-C3A4-4663-A889-41BD6BF2CB58}" presName="ParentAccent8" presStyleLbl="alignNode1" presStyleIdx="7" presStyleCnt="34"/>
      <dgm:spPr/>
    </dgm:pt>
    <dgm:pt modelId="{CCFADA27-0C6A-4D19-8CC8-EEEAB951B8F1}" type="pres">
      <dgm:prSet presAssocID="{C05DC6A7-C3A4-4663-A889-41BD6BF2CB58}" presName="ParentAccent9" presStyleLbl="alignNode1" presStyleIdx="8" presStyleCnt="34"/>
      <dgm:spPr/>
    </dgm:pt>
    <dgm:pt modelId="{393DC4F4-60B4-489B-B171-187580F1B87A}" type="pres">
      <dgm:prSet presAssocID="{C05DC6A7-C3A4-4663-A889-41BD6BF2CB58}" presName="ParentAccent10" presStyleLbl="alignNode1" presStyleIdx="9" presStyleCnt="34"/>
      <dgm:spPr/>
    </dgm:pt>
    <dgm:pt modelId="{211E19D8-DE48-4230-9D92-B210E7093765}" type="pres">
      <dgm:prSet presAssocID="{C05DC6A7-C3A4-4663-A889-41BD6BF2CB58}" presName="Parent" presStyleLbl="alignNode1" presStyleIdx="10" presStyleCnt="34" custFlipHor="1" custScaleX="114924" custScaleY="95383" custLinFactNeighborX="-2561" custLinFactNeighborY="564">
        <dgm:presLayoutVars>
          <dgm:chMax val="5"/>
          <dgm:chPref val="3"/>
          <dgm:bulletEnabled val="1"/>
        </dgm:presLayoutVars>
      </dgm:prSet>
      <dgm:spPr/>
    </dgm:pt>
    <dgm:pt modelId="{402A03ED-B17D-41F3-8849-AAFE831F0C3F}" type="pres">
      <dgm:prSet presAssocID="{EC4828F5-5A9D-4AB1-9962-D05DABEE95C5}" presName="Child1Accent1" presStyleLbl="alignNode1" presStyleIdx="11" presStyleCnt="34"/>
      <dgm:spPr/>
    </dgm:pt>
    <dgm:pt modelId="{08F5CB3B-07FD-4673-91C5-A4C72708CA57}" type="pres">
      <dgm:prSet presAssocID="{EC4828F5-5A9D-4AB1-9962-D05DABEE95C5}" presName="Child1Accent2" presStyleLbl="alignNode1" presStyleIdx="12" presStyleCnt="34"/>
      <dgm:spPr/>
    </dgm:pt>
    <dgm:pt modelId="{6867BA3F-E1A8-4B19-9840-5D46A6104043}" type="pres">
      <dgm:prSet presAssocID="{EC4828F5-5A9D-4AB1-9962-D05DABEE95C5}" presName="Child1Accent3" presStyleLbl="alignNode1" presStyleIdx="13" presStyleCnt="34"/>
      <dgm:spPr/>
    </dgm:pt>
    <dgm:pt modelId="{D7B8BBF8-222C-4169-BCAA-725C2A884C73}" type="pres">
      <dgm:prSet presAssocID="{EC4828F5-5A9D-4AB1-9962-D05DABEE95C5}" presName="Child1Accent4" presStyleLbl="alignNode1" presStyleIdx="14" presStyleCnt="34"/>
      <dgm:spPr/>
    </dgm:pt>
    <dgm:pt modelId="{4F8F64CE-18A1-4197-A489-47612DB1E1AE}" type="pres">
      <dgm:prSet presAssocID="{EC4828F5-5A9D-4AB1-9962-D05DABEE95C5}" presName="Child1Accent5" presStyleLbl="alignNode1" presStyleIdx="15" presStyleCnt="34"/>
      <dgm:spPr/>
    </dgm:pt>
    <dgm:pt modelId="{1840DB12-3ECA-4709-8523-A23EDCCD0277}" type="pres">
      <dgm:prSet presAssocID="{EC4828F5-5A9D-4AB1-9962-D05DABEE95C5}" presName="Child1Accent6" presStyleLbl="alignNode1" presStyleIdx="16" presStyleCnt="34"/>
      <dgm:spPr/>
    </dgm:pt>
    <dgm:pt modelId="{40469E54-D36B-4941-8D54-248A0AB51448}" type="pres">
      <dgm:prSet presAssocID="{EC4828F5-5A9D-4AB1-9962-D05DABEE95C5}" presName="Child1Accent7" presStyleLbl="alignNode1" presStyleIdx="17" presStyleCnt="34"/>
      <dgm:spPr/>
    </dgm:pt>
    <dgm:pt modelId="{0728582C-7DB7-4EED-B768-30ED1610444E}" type="pres">
      <dgm:prSet presAssocID="{EC4828F5-5A9D-4AB1-9962-D05DABEE95C5}" presName="Child1Accent8" presStyleLbl="alignNode1" presStyleIdx="18" presStyleCnt="34"/>
      <dgm:spPr/>
    </dgm:pt>
    <dgm:pt modelId="{B09F02C2-4BDC-422A-8186-DEDF0BAFF02D}" type="pres">
      <dgm:prSet presAssocID="{EC4828F5-5A9D-4AB1-9962-D05DABEE95C5}" presName="Child1Accent9" presStyleLbl="alignNode1" presStyleIdx="19" presStyleCnt="34"/>
      <dgm:spPr/>
    </dgm:pt>
    <dgm:pt modelId="{BE631DE0-098E-4E71-B4B4-FC5FDE118F8D}" type="pres">
      <dgm:prSet presAssocID="{EC4828F5-5A9D-4AB1-9962-D05DABEE95C5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4CE6B87C-B4E1-44D2-BF1D-3B58E1229B57}" type="pres">
      <dgm:prSet presAssocID="{2234BFA1-B4CB-45B7-B053-0F9497305459}" presName="Child2Accent1" presStyleLbl="alignNode1" presStyleIdx="20" presStyleCnt="34"/>
      <dgm:spPr/>
    </dgm:pt>
    <dgm:pt modelId="{D5208CE1-BCFF-4891-8546-6A28D6E61CF7}" type="pres">
      <dgm:prSet presAssocID="{2234BFA1-B4CB-45B7-B053-0F9497305459}" presName="Child2Accent2" presStyleLbl="alignNode1" presStyleIdx="21" presStyleCnt="34"/>
      <dgm:spPr/>
    </dgm:pt>
    <dgm:pt modelId="{ADCB4191-3E3D-4897-AED4-AFBA55896D67}" type="pres">
      <dgm:prSet presAssocID="{2234BFA1-B4CB-45B7-B053-0F9497305459}" presName="Child2Accent3" presStyleLbl="alignNode1" presStyleIdx="22" presStyleCnt="34"/>
      <dgm:spPr/>
    </dgm:pt>
    <dgm:pt modelId="{2FE24398-9EE7-407A-927F-38A26156ACB3}" type="pres">
      <dgm:prSet presAssocID="{2234BFA1-B4CB-45B7-B053-0F9497305459}" presName="Child2Accent4" presStyleLbl="alignNode1" presStyleIdx="23" presStyleCnt="34"/>
      <dgm:spPr/>
    </dgm:pt>
    <dgm:pt modelId="{F631E742-DABA-4753-9F2C-5B37E9B1C64B}" type="pres">
      <dgm:prSet presAssocID="{2234BFA1-B4CB-45B7-B053-0F9497305459}" presName="Child2Accent5" presStyleLbl="alignNode1" presStyleIdx="24" presStyleCnt="34"/>
      <dgm:spPr/>
    </dgm:pt>
    <dgm:pt modelId="{AB7A2857-BB97-4CF9-BAD3-8EF3529DD8FF}" type="pres">
      <dgm:prSet presAssocID="{2234BFA1-B4CB-45B7-B053-0F9497305459}" presName="Child2Accent6" presStyleLbl="alignNode1" presStyleIdx="25" presStyleCnt="34"/>
      <dgm:spPr/>
    </dgm:pt>
    <dgm:pt modelId="{42699BAD-44C2-4DB4-A96D-56BC2D742C56}" type="pres">
      <dgm:prSet presAssocID="{2234BFA1-B4CB-45B7-B053-0F9497305459}" presName="Child2Accent7" presStyleLbl="alignNode1" presStyleIdx="26" presStyleCnt="34"/>
      <dgm:spPr/>
    </dgm:pt>
    <dgm:pt modelId="{8832A3A6-5C3C-48A8-A78D-E05EAB1911DB}" type="pres">
      <dgm:prSet presAssocID="{2234BFA1-B4CB-45B7-B053-0F9497305459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735BA95C-A5F4-40C6-A6B6-07889696948C}" type="pres">
      <dgm:prSet presAssocID="{1032EE8A-0806-4662-9E90-3A3C75923D27}" presName="Child3Accent1" presStyleLbl="alignNode1" presStyleIdx="27" presStyleCnt="34"/>
      <dgm:spPr/>
    </dgm:pt>
    <dgm:pt modelId="{313A5CAB-F408-43C1-AE27-70A40AF67FC6}" type="pres">
      <dgm:prSet presAssocID="{1032EE8A-0806-4662-9E90-3A3C75923D27}" presName="Child3Accent2" presStyleLbl="alignNode1" presStyleIdx="28" presStyleCnt="34"/>
      <dgm:spPr/>
    </dgm:pt>
    <dgm:pt modelId="{4B55D387-FF01-43E6-B109-33ED653972AA}" type="pres">
      <dgm:prSet presAssocID="{1032EE8A-0806-4662-9E90-3A3C75923D27}" presName="Child3Accent3" presStyleLbl="alignNode1" presStyleIdx="29" presStyleCnt="34"/>
      <dgm:spPr/>
    </dgm:pt>
    <dgm:pt modelId="{1A81DE89-3964-488C-AD0C-D9993D01EC06}" type="pres">
      <dgm:prSet presAssocID="{1032EE8A-0806-4662-9E90-3A3C75923D27}" presName="Child3Accent4" presStyleLbl="alignNode1" presStyleIdx="30" presStyleCnt="34"/>
      <dgm:spPr/>
    </dgm:pt>
    <dgm:pt modelId="{A9E6373C-4159-4FC6-9FEC-9116F5935A45}" type="pres">
      <dgm:prSet presAssocID="{1032EE8A-0806-4662-9E90-3A3C75923D27}" presName="Child3Accent5" presStyleLbl="alignNode1" presStyleIdx="31" presStyleCnt="34"/>
      <dgm:spPr/>
    </dgm:pt>
    <dgm:pt modelId="{C1BEC2F2-EE11-4B28-9247-12A4F581B0BC}" type="pres">
      <dgm:prSet presAssocID="{1032EE8A-0806-4662-9E90-3A3C75923D27}" presName="Child3Accent6" presStyleLbl="alignNode1" presStyleIdx="32" presStyleCnt="34"/>
      <dgm:spPr/>
    </dgm:pt>
    <dgm:pt modelId="{AD352A53-1AEE-410D-94ED-761FD1B24B91}" type="pres">
      <dgm:prSet presAssocID="{1032EE8A-0806-4662-9E90-3A3C75923D27}" presName="Child3Accent7" presStyleLbl="alignNode1" presStyleIdx="33" presStyleCnt="34"/>
      <dgm:spPr/>
    </dgm:pt>
    <dgm:pt modelId="{BC79DDFA-B11D-41FD-9482-EE009394AD95}" type="pres">
      <dgm:prSet presAssocID="{1032EE8A-0806-4662-9E90-3A3C75923D27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7D7F7407-2EA0-496D-9486-5CF8A728B7AF}" srcId="{C05DC6A7-C3A4-4663-A889-41BD6BF2CB58}" destId="{1032EE8A-0806-4662-9E90-3A3C75923D27}" srcOrd="2" destOrd="0" parTransId="{3CEFD6BC-FC9E-40A7-90B9-36B595BAA77B}" sibTransId="{919CD489-28E7-4782-B492-14A871C17F45}"/>
    <dgm:cxn modelId="{66E2A32A-3EA6-4CDF-8289-E84375B572A2}" srcId="{C05DC6A7-C3A4-4663-A889-41BD6BF2CB58}" destId="{EC4828F5-5A9D-4AB1-9962-D05DABEE95C5}" srcOrd="0" destOrd="0" parTransId="{A76538F2-6886-4794-9502-9CBA45BC92EB}" sibTransId="{AC84E27E-A4C5-478E-BBC0-8913B31C3A12}"/>
    <dgm:cxn modelId="{DC7A462D-EAC9-4C88-B35F-901F985902F6}" type="presOf" srcId="{2234BFA1-B4CB-45B7-B053-0F9497305459}" destId="{8832A3A6-5C3C-48A8-A78D-E05EAB1911DB}" srcOrd="0" destOrd="0" presId="urn:microsoft.com/office/officeart/2011/layout/ConvergingText"/>
    <dgm:cxn modelId="{30C62B54-D18C-4542-AA0A-C4A4DB5B79DE}" srcId="{FD2026D0-4295-4941-A51C-8EBF6A3ACFD5}" destId="{C05DC6A7-C3A4-4663-A889-41BD6BF2CB58}" srcOrd="0" destOrd="0" parTransId="{43094924-7682-48E5-B0B6-7B3A814B6124}" sibTransId="{2A510514-972B-49FE-8F0F-24F1EC43B06E}"/>
    <dgm:cxn modelId="{65BCB398-68F9-4332-A836-BE61E0544E2F}" type="presOf" srcId="{EC4828F5-5A9D-4AB1-9962-D05DABEE95C5}" destId="{BE631DE0-098E-4E71-B4B4-FC5FDE118F8D}" srcOrd="0" destOrd="0" presId="urn:microsoft.com/office/officeart/2011/layout/ConvergingText"/>
    <dgm:cxn modelId="{8E070EA1-CEC8-413A-967F-C7383B081D5A}" srcId="{C05DC6A7-C3A4-4663-A889-41BD6BF2CB58}" destId="{2234BFA1-B4CB-45B7-B053-0F9497305459}" srcOrd="1" destOrd="0" parTransId="{814CD25B-4C70-40BD-B447-9FEF83BB5C02}" sibTransId="{33C6A9A2-5EFB-4387-B0D8-11248A28E2B8}"/>
    <dgm:cxn modelId="{3A45ADB7-76FD-44EB-B365-93549A098218}" type="presOf" srcId="{C05DC6A7-C3A4-4663-A889-41BD6BF2CB58}" destId="{211E19D8-DE48-4230-9D92-B210E7093765}" srcOrd="0" destOrd="0" presId="urn:microsoft.com/office/officeart/2011/layout/ConvergingText"/>
    <dgm:cxn modelId="{97D3EBD5-5960-4550-BD05-3FA646486E6A}" type="presOf" srcId="{FD2026D0-4295-4941-A51C-8EBF6A3ACFD5}" destId="{092443AB-40D7-44AF-A20C-67F401E70828}" srcOrd="0" destOrd="0" presId="urn:microsoft.com/office/officeart/2011/layout/ConvergingText"/>
    <dgm:cxn modelId="{E8F2FDFA-A1ED-434C-BCA8-F2E6FE0F1B6F}" type="presOf" srcId="{1032EE8A-0806-4662-9E90-3A3C75923D27}" destId="{BC79DDFA-B11D-41FD-9482-EE009394AD95}" srcOrd="0" destOrd="0" presId="urn:microsoft.com/office/officeart/2011/layout/ConvergingText"/>
    <dgm:cxn modelId="{15DCAAA5-FD40-4BF8-9FFC-44D4D377D6B5}" type="presParOf" srcId="{092443AB-40D7-44AF-A20C-67F401E70828}" destId="{6EEAF666-9224-4DD4-9CBE-239C0B563BB3}" srcOrd="0" destOrd="0" presId="urn:microsoft.com/office/officeart/2011/layout/ConvergingText"/>
    <dgm:cxn modelId="{ED22F5FA-1E50-4793-A11B-19ECBAA64C6E}" type="presParOf" srcId="{6EEAF666-9224-4DD4-9CBE-239C0B563BB3}" destId="{3F247CBE-F057-4F6E-ACEE-4A6F8D2035EB}" srcOrd="0" destOrd="0" presId="urn:microsoft.com/office/officeart/2011/layout/ConvergingText"/>
    <dgm:cxn modelId="{0A5CEB20-F816-4FA6-BEFE-D8FCB262CB2D}" type="presParOf" srcId="{6EEAF666-9224-4DD4-9CBE-239C0B563BB3}" destId="{ADFB8F0C-A488-4EB5-93F6-09D6B2C1D650}" srcOrd="1" destOrd="0" presId="urn:microsoft.com/office/officeart/2011/layout/ConvergingText"/>
    <dgm:cxn modelId="{571C0372-3D2E-4012-8AC2-AAFB97258A5E}" type="presParOf" srcId="{6EEAF666-9224-4DD4-9CBE-239C0B563BB3}" destId="{C0DEE09D-1FE1-45A8-97E7-AFA829B791C3}" srcOrd="2" destOrd="0" presId="urn:microsoft.com/office/officeart/2011/layout/ConvergingText"/>
    <dgm:cxn modelId="{091C83B9-4CD5-4070-BC20-E7287AB07A2B}" type="presParOf" srcId="{6EEAF666-9224-4DD4-9CBE-239C0B563BB3}" destId="{004A8A5C-7D8F-48FD-BEF3-DEA33EEF1D28}" srcOrd="3" destOrd="0" presId="urn:microsoft.com/office/officeart/2011/layout/ConvergingText"/>
    <dgm:cxn modelId="{09781EFA-450C-4770-A851-EF3DBEE5938F}" type="presParOf" srcId="{6EEAF666-9224-4DD4-9CBE-239C0B563BB3}" destId="{F57E0A12-FE3E-4441-9714-8FF6A7DB952E}" srcOrd="4" destOrd="0" presId="urn:microsoft.com/office/officeart/2011/layout/ConvergingText"/>
    <dgm:cxn modelId="{81831247-F4CE-4F8E-A96F-2F1051220423}" type="presParOf" srcId="{6EEAF666-9224-4DD4-9CBE-239C0B563BB3}" destId="{81BDB5A6-171D-45D1-A262-3805EDBBBA3A}" srcOrd="5" destOrd="0" presId="urn:microsoft.com/office/officeart/2011/layout/ConvergingText"/>
    <dgm:cxn modelId="{DB0EC861-8B22-4091-801D-ADC1738C35DF}" type="presParOf" srcId="{6EEAF666-9224-4DD4-9CBE-239C0B563BB3}" destId="{581AD4E2-2442-4233-B3F5-CF9608A27701}" srcOrd="6" destOrd="0" presId="urn:microsoft.com/office/officeart/2011/layout/ConvergingText"/>
    <dgm:cxn modelId="{C6C859B7-626A-46E9-9D60-086255B18A2C}" type="presParOf" srcId="{6EEAF666-9224-4DD4-9CBE-239C0B563BB3}" destId="{888746A3-8E54-46AC-A7E3-824EC92D6DFC}" srcOrd="7" destOrd="0" presId="urn:microsoft.com/office/officeart/2011/layout/ConvergingText"/>
    <dgm:cxn modelId="{B53FEE22-D20B-4EC3-ABF1-5F7B24A83338}" type="presParOf" srcId="{6EEAF666-9224-4DD4-9CBE-239C0B563BB3}" destId="{CCFADA27-0C6A-4D19-8CC8-EEEAB951B8F1}" srcOrd="8" destOrd="0" presId="urn:microsoft.com/office/officeart/2011/layout/ConvergingText"/>
    <dgm:cxn modelId="{C9CD5144-92AD-42C7-A10A-EC570F228AED}" type="presParOf" srcId="{6EEAF666-9224-4DD4-9CBE-239C0B563BB3}" destId="{393DC4F4-60B4-489B-B171-187580F1B87A}" srcOrd="9" destOrd="0" presId="urn:microsoft.com/office/officeart/2011/layout/ConvergingText"/>
    <dgm:cxn modelId="{C98A61CF-C939-4B11-8FBF-1BAD2699EF5F}" type="presParOf" srcId="{6EEAF666-9224-4DD4-9CBE-239C0B563BB3}" destId="{211E19D8-DE48-4230-9D92-B210E7093765}" srcOrd="10" destOrd="0" presId="urn:microsoft.com/office/officeart/2011/layout/ConvergingText"/>
    <dgm:cxn modelId="{20C466F4-A596-460F-87CF-5B317ADE77D2}" type="presParOf" srcId="{6EEAF666-9224-4DD4-9CBE-239C0B563BB3}" destId="{402A03ED-B17D-41F3-8849-AAFE831F0C3F}" srcOrd="11" destOrd="0" presId="urn:microsoft.com/office/officeart/2011/layout/ConvergingText"/>
    <dgm:cxn modelId="{A54C8C52-44CD-402F-AE84-157B77868E16}" type="presParOf" srcId="{6EEAF666-9224-4DD4-9CBE-239C0B563BB3}" destId="{08F5CB3B-07FD-4673-91C5-A4C72708CA57}" srcOrd="12" destOrd="0" presId="urn:microsoft.com/office/officeart/2011/layout/ConvergingText"/>
    <dgm:cxn modelId="{7CC545D3-7B18-4BE0-BF65-CB65A14302F0}" type="presParOf" srcId="{6EEAF666-9224-4DD4-9CBE-239C0B563BB3}" destId="{6867BA3F-E1A8-4B19-9840-5D46A6104043}" srcOrd="13" destOrd="0" presId="urn:microsoft.com/office/officeart/2011/layout/ConvergingText"/>
    <dgm:cxn modelId="{F1457227-5A8A-4C06-9A03-F307570485BA}" type="presParOf" srcId="{6EEAF666-9224-4DD4-9CBE-239C0B563BB3}" destId="{D7B8BBF8-222C-4169-BCAA-725C2A884C73}" srcOrd="14" destOrd="0" presId="urn:microsoft.com/office/officeart/2011/layout/ConvergingText"/>
    <dgm:cxn modelId="{6BC5D8A5-4D1B-432E-BA44-86058B012EC9}" type="presParOf" srcId="{6EEAF666-9224-4DD4-9CBE-239C0B563BB3}" destId="{4F8F64CE-18A1-4197-A489-47612DB1E1AE}" srcOrd="15" destOrd="0" presId="urn:microsoft.com/office/officeart/2011/layout/ConvergingText"/>
    <dgm:cxn modelId="{362561C6-543F-4D50-8A69-5D641F812AE3}" type="presParOf" srcId="{6EEAF666-9224-4DD4-9CBE-239C0B563BB3}" destId="{1840DB12-3ECA-4709-8523-A23EDCCD0277}" srcOrd="16" destOrd="0" presId="urn:microsoft.com/office/officeart/2011/layout/ConvergingText"/>
    <dgm:cxn modelId="{06C37216-E7B7-440B-A4D6-E63FFDADB2DB}" type="presParOf" srcId="{6EEAF666-9224-4DD4-9CBE-239C0B563BB3}" destId="{40469E54-D36B-4941-8D54-248A0AB51448}" srcOrd="17" destOrd="0" presId="urn:microsoft.com/office/officeart/2011/layout/ConvergingText"/>
    <dgm:cxn modelId="{8CE2BEE5-B8DD-42D6-805A-F672D4CF62C1}" type="presParOf" srcId="{6EEAF666-9224-4DD4-9CBE-239C0B563BB3}" destId="{0728582C-7DB7-4EED-B768-30ED1610444E}" srcOrd="18" destOrd="0" presId="urn:microsoft.com/office/officeart/2011/layout/ConvergingText"/>
    <dgm:cxn modelId="{4481E307-A517-4CE6-A585-6E3EC037CEC7}" type="presParOf" srcId="{6EEAF666-9224-4DD4-9CBE-239C0B563BB3}" destId="{B09F02C2-4BDC-422A-8186-DEDF0BAFF02D}" srcOrd="19" destOrd="0" presId="urn:microsoft.com/office/officeart/2011/layout/ConvergingText"/>
    <dgm:cxn modelId="{9A6A9EF0-07AB-46EA-BA00-0136B5705D0F}" type="presParOf" srcId="{6EEAF666-9224-4DD4-9CBE-239C0B563BB3}" destId="{BE631DE0-098E-4E71-B4B4-FC5FDE118F8D}" srcOrd="20" destOrd="0" presId="urn:microsoft.com/office/officeart/2011/layout/ConvergingText"/>
    <dgm:cxn modelId="{64BF774F-D8D0-40CC-A19C-042E62C5768C}" type="presParOf" srcId="{6EEAF666-9224-4DD4-9CBE-239C0B563BB3}" destId="{4CE6B87C-B4E1-44D2-BF1D-3B58E1229B57}" srcOrd="21" destOrd="0" presId="urn:microsoft.com/office/officeart/2011/layout/ConvergingText"/>
    <dgm:cxn modelId="{6F9B000B-7E18-460D-966E-7A79F562E43D}" type="presParOf" srcId="{6EEAF666-9224-4DD4-9CBE-239C0B563BB3}" destId="{D5208CE1-BCFF-4891-8546-6A28D6E61CF7}" srcOrd="22" destOrd="0" presId="urn:microsoft.com/office/officeart/2011/layout/ConvergingText"/>
    <dgm:cxn modelId="{870875BB-D008-4FFB-9EC0-067A158B73ED}" type="presParOf" srcId="{6EEAF666-9224-4DD4-9CBE-239C0B563BB3}" destId="{ADCB4191-3E3D-4897-AED4-AFBA55896D67}" srcOrd="23" destOrd="0" presId="urn:microsoft.com/office/officeart/2011/layout/ConvergingText"/>
    <dgm:cxn modelId="{8A03A747-071B-4257-87D6-D289CB4AB072}" type="presParOf" srcId="{6EEAF666-9224-4DD4-9CBE-239C0B563BB3}" destId="{2FE24398-9EE7-407A-927F-38A26156ACB3}" srcOrd="24" destOrd="0" presId="urn:microsoft.com/office/officeart/2011/layout/ConvergingText"/>
    <dgm:cxn modelId="{CB3A1773-C9C6-42D2-A3A5-20FD9514B062}" type="presParOf" srcId="{6EEAF666-9224-4DD4-9CBE-239C0B563BB3}" destId="{F631E742-DABA-4753-9F2C-5B37E9B1C64B}" srcOrd="25" destOrd="0" presId="urn:microsoft.com/office/officeart/2011/layout/ConvergingText"/>
    <dgm:cxn modelId="{841A9D90-4265-486F-BC50-7CFD05377540}" type="presParOf" srcId="{6EEAF666-9224-4DD4-9CBE-239C0B563BB3}" destId="{AB7A2857-BB97-4CF9-BAD3-8EF3529DD8FF}" srcOrd="26" destOrd="0" presId="urn:microsoft.com/office/officeart/2011/layout/ConvergingText"/>
    <dgm:cxn modelId="{B699FD0A-D649-40FA-8CF7-3A63ADC972C2}" type="presParOf" srcId="{6EEAF666-9224-4DD4-9CBE-239C0B563BB3}" destId="{42699BAD-44C2-4DB4-A96D-56BC2D742C56}" srcOrd="27" destOrd="0" presId="urn:microsoft.com/office/officeart/2011/layout/ConvergingText"/>
    <dgm:cxn modelId="{144EC374-949E-4197-A6DA-2843D4BAEB73}" type="presParOf" srcId="{6EEAF666-9224-4DD4-9CBE-239C0B563BB3}" destId="{8832A3A6-5C3C-48A8-A78D-E05EAB1911DB}" srcOrd="28" destOrd="0" presId="urn:microsoft.com/office/officeart/2011/layout/ConvergingText"/>
    <dgm:cxn modelId="{E4ADBB57-224B-4AE8-BE16-B8ACC7A540D6}" type="presParOf" srcId="{6EEAF666-9224-4DD4-9CBE-239C0B563BB3}" destId="{735BA95C-A5F4-40C6-A6B6-07889696948C}" srcOrd="29" destOrd="0" presId="urn:microsoft.com/office/officeart/2011/layout/ConvergingText"/>
    <dgm:cxn modelId="{68A7D842-CAB3-4E43-AD03-874A068D85B6}" type="presParOf" srcId="{6EEAF666-9224-4DD4-9CBE-239C0B563BB3}" destId="{313A5CAB-F408-43C1-AE27-70A40AF67FC6}" srcOrd="30" destOrd="0" presId="urn:microsoft.com/office/officeart/2011/layout/ConvergingText"/>
    <dgm:cxn modelId="{5B0299A9-A420-45D7-8FCE-718FC74CD314}" type="presParOf" srcId="{6EEAF666-9224-4DD4-9CBE-239C0B563BB3}" destId="{4B55D387-FF01-43E6-B109-33ED653972AA}" srcOrd="31" destOrd="0" presId="urn:microsoft.com/office/officeart/2011/layout/ConvergingText"/>
    <dgm:cxn modelId="{FCA6F672-4D3A-4793-9662-5746439018F1}" type="presParOf" srcId="{6EEAF666-9224-4DD4-9CBE-239C0B563BB3}" destId="{1A81DE89-3964-488C-AD0C-D9993D01EC06}" srcOrd="32" destOrd="0" presId="urn:microsoft.com/office/officeart/2011/layout/ConvergingText"/>
    <dgm:cxn modelId="{B84BBB05-FFF7-4B54-B0C2-DA88FD8BFB34}" type="presParOf" srcId="{6EEAF666-9224-4DD4-9CBE-239C0B563BB3}" destId="{A9E6373C-4159-4FC6-9FEC-9116F5935A45}" srcOrd="33" destOrd="0" presId="urn:microsoft.com/office/officeart/2011/layout/ConvergingText"/>
    <dgm:cxn modelId="{42232C07-BEFD-48F4-A624-D0AB220845B0}" type="presParOf" srcId="{6EEAF666-9224-4DD4-9CBE-239C0B563BB3}" destId="{C1BEC2F2-EE11-4B28-9247-12A4F581B0BC}" srcOrd="34" destOrd="0" presId="urn:microsoft.com/office/officeart/2011/layout/ConvergingText"/>
    <dgm:cxn modelId="{BA322099-7767-4564-A716-310F7AB1ACB0}" type="presParOf" srcId="{6EEAF666-9224-4DD4-9CBE-239C0B563BB3}" destId="{AD352A53-1AEE-410D-94ED-761FD1B24B91}" srcOrd="35" destOrd="0" presId="urn:microsoft.com/office/officeart/2011/layout/ConvergingText"/>
    <dgm:cxn modelId="{24DD5CEC-6073-4C9E-B0C1-33FD23BCCD8E}" type="presParOf" srcId="{6EEAF666-9224-4DD4-9CBE-239C0B563BB3}" destId="{BC79DDFA-B11D-41FD-9482-EE009394AD95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EB000-80BD-43A9-8D91-3D249E01D7A4}">
      <dsp:nvSpPr>
        <dsp:cNvPr id="0" name=""/>
        <dsp:cNvSpPr/>
      </dsp:nvSpPr>
      <dsp:spPr>
        <a:xfrm>
          <a:off x="0" y="714746"/>
          <a:ext cx="511549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Data Sources correlated To Gentrification</a:t>
          </a:r>
        </a:p>
      </dsp:txBody>
      <dsp:txXfrm>
        <a:off x="22246" y="736992"/>
        <a:ext cx="5070999" cy="411223"/>
      </dsp:txXfrm>
    </dsp:sp>
    <dsp:sp modelId="{CBA48C67-4094-4D54-B73A-A024CAC34DC4}">
      <dsp:nvSpPr>
        <dsp:cNvPr id="0" name=""/>
        <dsp:cNvSpPr/>
      </dsp:nvSpPr>
      <dsp:spPr>
        <a:xfrm>
          <a:off x="0" y="1225181"/>
          <a:ext cx="5115491" cy="45571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Preprocess Data for Machine Learning</a:t>
          </a:r>
        </a:p>
      </dsp:txBody>
      <dsp:txXfrm>
        <a:off x="22246" y="1247427"/>
        <a:ext cx="5070999" cy="411223"/>
      </dsp:txXfrm>
    </dsp:sp>
    <dsp:sp modelId="{D1C003D7-14FF-42BD-9FD8-B68A667BE93A}">
      <dsp:nvSpPr>
        <dsp:cNvPr id="0" name=""/>
        <dsp:cNvSpPr/>
      </dsp:nvSpPr>
      <dsp:spPr>
        <a:xfrm>
          <a:off x="0" y="1735616"/>
          <a:ext cx="5115491" cy="4557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Various ML Models for Accuracy</a:t>
          </a:r>
        </a:p>
      </dsp:txBody>
      <dsp:txXfrm>
        <a:off x="22246" y="1757862"/>
        <a:ext cx="5070999" cy="411223"/>
      </dsp:txXfrm>
    </dsp:sp>
    <dsp:sp modelId="{C510C94B-5DDF-4E21-944A-159E9F3EAD06}">
      <dsp:nvSpPr>
        <dsp:cNvPr id="0" name=""/>
        <dsp:cNvSpPr/>
      </dsp:nvSpPr>
      <dsp:spPr>
        <a:xfrm>
          <a:off x="0" y="2246051"/>
          <a:ext cx="5115491" cy="4557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Final dB Schema and wrangle data to fit </a:t>
          </a:r>
        </a:p>
      </dsp:txBody>
      <dsp:txXfrm>
        <a:off x="22246" y="2268297"/>
        <a:ext cx="5070999" cy="411223"/>
      </dsp:txXfrm>
    </dsp:sp>
    <dsp:sp modelId="{895E683D-22AA-4A58-8402-C456CAECA49A}">
      <dsp:nvSpPr>
        <dsp:cNvPr id="0" name=""/>
        <dsp:cNvSpPr/>
      </dsp:nvSpPr>
      <dsp:spPr>
        <a:xfrm>
          <a:off x="0" y="2756486"/>
          <a:ext cx="5115491" cy="4557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Setup Cloud DB and Connect Model</a:t>
          </a:r>
        </a:p>
      </dsp:txBody>
      <dsp:txXfrm>
        <a:off x="22246" y="2778732"/>
        <a:ext cx="5070999" cy="411223"/>
      </dsp:txXfrm>
    </dsp:sp>
    <dsp:sp modelId="{76228FAE-7A73-4E61-BFEA-F5D88A8E5136}">
      <dsp:nvSpPr>
        <dsp:cNvPr id="0" name=""/>
        <dsp:cNvSpPr/>
      </dsp:nvSpPr>
      <dsp:spPr>
        <a:xfrm>
          <a:off x="0" y="3266921"/>
          <a:ext cx="5115491" cy="45571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Define and Build Visual Presentation Layer</a:t>
          </a:r>
        </a:p>
      </dsp:txBody>
      <dsp:txXfrm>
        <a:off x="22246" y="3289167"/>
        <a:ext cx="5070999" cy="411223"/>
      </dsp:txXfrm>
    </dsp:sp>
    <dsp:sp modelId="{E09AB7E6-9740-4984-9EEB-6702331A4703}">
      <dsp:nvSpPr>
        <dsp:cNvPr id="0" name=""/>
        <dsp:cNvSpPr/>
      </dsp:nvSpPr>
      <dsp:spPr>
        <a:xfrm>
          <a:off x="0" y="3777356"/>
          <a:ext cx="5115491" cy="4557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 and Display “Early Notice”  Neighborhoods </a:t>
          </a:r>
        </a:p>
      </dsp:txBody>
      <dsp:txXfrm>
        <a:off x="22246" y="3799602"/>
        <a:ext cx="5070999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47CBE-F057-4F6E-ACEE-4A6F8D2035EB}">
      <dsp:nvSpPr>
        <dsp:cNvPr id="0" name=""/>
        <dsp:cNvSpPr/>
      </dsp:nvSpPr>
      <dsp:spPr>
        <a:xfrm>
          <a:off x="3575923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FB8F0C-A488-4EB5-93F6-09D6B2C1D650}">
      <dsp:nvSpPr>
        <dsp:cNvPr id="0" name=""/>
        <dsp:cNvSpPr/>
      </dsp:nvSpPr>
      <dsp:spPr>
        <a:xfrm>
          <a:off x="3382272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DEE09D-1FE1-45A8-97E7-AFA829B791C3}">
      <dsp:nvSpPr>
        <dsp:cNvPr id="0" name=""/>
        <dsp:cNvSpPr/>
      </dsp:nvSpPr>
      <dsp:spPr>
        <a:xfrm>
          <a:off x="3188620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A8A5C-7D8F-48FD-BEF3-DEA33EEF1D28}">
      <dsp:nvSpPr>
        <dsp:cNvPr id="0" name=""/>
        <dsp:cNvSpPr/>
      </dsp:nvSpPr>
      <dsp:spPr>
        <a:xfrm>
          <a:off x="2995337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E0A12-FE3E-4441-9714-8FF6A7DB952E}">
      <dsp:nvSpPr>
        <dsp:cNvPr id="0" name=""/>
        <dsp:cNvSpPr/>
      </dsp:nvSpPr>
      <dsp:spPr>
        <a:xfrm>
          <a:off x="2801686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DB5A6-171D-45D1-A262-3805EDBBBA3A}">
      <dsp:nvSpPr>
        <dsp:cNvPr id="0" name=""/>
        <dsp:cNvSpPr/>
      </dsp:nvSpPr>
      <dsp:spPr>
        <a:xfrm>
          <a:off x="2502373" y="1214200"/>
          <a:ext cx="211322" cy="211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1AD4E2-2442-4233-B3F5-CF9608A27701}">
      <dsp:nvSpPr>
        <dsp:cNvPr id="0" name=""/>
        <dsp:cNvSpPr/>
      </dsp:nvSpPr>
      <dsp:spPr>
        <a:xfrm>
          <a:off x="3403625" y="104875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746A3-8E54-46AC-A7E3-824EC92D6DFC}">
      <dsp:nvSpPr>
        <dsp:cNvPr id="0" name=""/>
        <dsp:cNvSpPr/>
      </dsp:nvSpPr>
      <dsp:spPr>
        <a:xfrm>
          <a:off x="3403625" y="1486865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ADA27-0C6A-4D19-8CC8-EEEAB951B8F1}">
      <dsp:nvSpPr>
        <dsp:cNvPr id="0" name=""/>
        <dsp:cNvSpPr/>
      </dsp:nvSpPr>
      <dsp:spPr>
        <a:xfrm>
          <a:off x="3497873" y="1143644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DC4F4-60B4-489B-B171-187580F1B87A}">
      <dsp:nvSpPr>
        <dsp:cNvPr id="0" name=""/>
        <dsp:cNvSpPr/>
      </dsp:nvSpPr>
      <dsp:spPr>
        <a:xfrm>
          <a:off x="3504132" y="1392501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1E19D8-DE48-4230-9D92-B210E7093765}">
      <dsp:nvSpPr>
        <dsp:cNvPr id="0" name=""/>
        <dsp:cNvSpPr/>
      </dsp:nvSpPr>
      <dsp:spPr>
        <a:xfrm flipH="1">
          <a:off x="1237650" y="815692"/>
          <a:ext cx="1229535" cy="10205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Gradient Boost ML Algorithm</a:t>
          </a:r>
        </a:p>
      </dsp:txBody>
      <dsp:txXfrm>
        <a:off x="1417711" y="965152"/>
        <a:ext cx="869413" cy="721658"/>
      </dsp:txXfrm>
    </dsp:sp>
    <dsp:sp modelId="{402A03ED-B17D-41F3-8849-AAFE831F0C3F}">
      <dsp:nvSpPr>
        <dsp:cNvPr id="0" name=""/>
        <dsp:cNvSpPr/>
      </dsp:nvSpPr>
      <dsp:spPr>
        <a:xfrm>
          <a:off x="1264992" y="693547"/>
          <a:ext cx="211322" cy="211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5CB3B-07FD-4673-91C5-A4C72708CA57}">
      <dsp:nvSpPr>
        <dsp:cNvPr id="0" name=""/>
        <dsp:cNvSpPr/>
      </dsp:nvSpPr>
      <dsp:spPr>
        <a:xfrm>
          <a:off x="1129510" y="58197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7BA3F-E1A8-4B19-9840-5D46A6104043}">
      <dsp:nvSpPr>
        <dsp:cNvPr id="0" name=""/>
        <dsp:cNvSpPr/>
      </dsp:nvSpPr>
      <dsp:spPr>
        <a:xfrm>
          <a:off x="903829" y="58197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8BBF8-222C-4169-BCAA-725C2A884C73}">
      <dsp:nvSpPr>
        <dsp:cNvPr id="0" name=""/>
        <dsp:cNvSpPr/>
      </dsp:nvSpPr>
      <dsp:spPr>
        <a:xfrm>
          <a:off x="678147" y="58197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F64CE-18A1-4197-A489-47612DB1E1AE}">
      <dsp:nvSpPr>
        <dsp:cNvPr id="0" name=""/>
        <dsp:cNvSpPr/>
      </dsp:nvSpPr>
      <dsp:spPr>
        <a:xfrm>
          <a:off x="452466" y="58197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0DB12-3ECA-4709-8523-A23EDCCD0277}">
      <dsp:nvSpPr>
        <dsp:cNvPr id="0" name=""/>
        <dsp:cNvSpPr/>
      </dsp:nvSpPr>
      <dsp:spPr>
        <a:xfrm>
          <a:off x="226417" y="58197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469E54-D36B-4941-8D54-248A0AB51448}">
      <dsp:nvSpPr>
        <dsp:cNvPr id="0" name=""/>
        <dsp:cNvSpPr/>
      </dsp:nvSpPr>
      <dsp:spPr>
        <a:xfrm>
          <a:off x="736" y="581979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31DE0-098E-4E71-B4B4-FC5FDE118F8D}">
      <dsp:nvSpPr>
        <dsp:cNvPr id="0" name=""/>
        <dsp:cNvSpPr/>
      </dsp:nvSpPr>
      <dsp:spPr>
        <a:xfrm>
          <a:off x="0" y="309314"/>
          <a:ext cx="1238485" cy="2717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X1</a:t>
          </a:r>
        </a:p>
      </dsp:txBody>
      <dsp:txXfrm>
        <a:off x="0" y="309314"/>
        <a:ext cx="1238485" cy="271796"/>
      </dsp:txXfrm>
    </dsp:sp>
    <dsp:sp modelId="{4CE6B87C-B4E1-44D2-BF1D-3B58E1229B57}">
      <dsp:nvSpPr>
        <dsp:cNvPr id="0" name=""/>
        <dsp:cNvSpPr/>
      </dsp:nvSpPr>
      <dsp:spPr>
        <a:xfrm>
          <a:off x="1045570" y="1214200"/>
          <a:ext cx="211322" cy="211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208CE1-BCFF-4891-8546-6A28D6E61CF7}">
      <dsp:nvSpPr>
        <dsp:cNvPr id="0" name=""/>
        <dsp:cNvSpPr/>
      </dsp:nvSpPr>
      <dsp:spPr>
        <a:xfrm>
          <a:off x="836456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B4191-3E3D-4897-AED4-AFBA55896D67}">
      <dsp:nvSpPr>
        <dsp:cNvPr id="0" name=""/>
        <dsp:cNvSpPr/>
      </dsp:nvSpPr>
      <dsp:spPr>
        <a:xfrm>
          <a:off x="627710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24398-9EE7-407A-927F-38A26156ACB3}">
      <dsp:nvSpPr>
        <dsp:cNvPr id="0" name=""/>
        <dsp:cNvSpPr/>
      </dsp:nvSpPr>
      <dsp:spPr>
        <a:xfrm>
          <a:off x="418596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1E742-DABA-4753-9F2C-5B37E9B1C64B}">
      <dsp:nvSpPr>
        <dsp:cNvPr id="0" name=""/>
        <dsp:cNvSpPr/>
      </dsp:nvSpPr>
      <dsp:spPr>
        <a:xfrm>
          <a:off x="209850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A2857-BB97-4CF9-BAD3-8EF3529DD8FF}">
      <dsp:nvSpPr>
        <dsp:cNvPr id="0" name=""/>
        <dsp:cNvSpPr/>
      </dsp:nvSpPr>
      <dsp:spPr>
        <a:xfrm>
          <a:off x="736" y="126703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32A3A6-5C3C-48A8-A78D-E05EAB1911DB}">
      <dsp:nvSpPr>
        <dsp:cNvPr id="0" name=""/>
        <dsp:cNvSpPr/>
      </dsp:nvSpPr>
      <dsp:spPr>
        <a:xfrm>
          <a:off x="0" y="996624"/>
          <a:ext cx="936595" cy="2717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X2</a:t>
          </a:r>
        </a:p>
      </dsp:txBody>
      <dsp:txXfrm>
        <a:off x="0" y="996624"/>
        <a:ext cx="936595" cy="271796"/>
      </dsp:txXfrm>
    </dsp:sp>
    <dsp:sp modelId="{735BA95C-A5F4-40C6-A6B6-07889696948C}">
      <dsp:nvSpPr>
        <dsp:cNvPr id="0" name=""/>
        <dsp:cNvSpPr/>
      </dsp:nvSpPr>
      <dsp:spPr>
        <a:xfrm>
          <a:off x="1264992" y="1726164"/>
          <a:ext cx="211322" cy="211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3A5CAB-F408-43C1-AE27-70A40AF67FC6}">
      <dsp:nvSpPr>
        <dsp:cNvPr id="0" name=""/>
        <dsp:cNvSpPr/>
      </dsp:nvSpPr>
      <dsp:spPr>
        <a:xfrm>
          <a:off x="1129510" y="194148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55D387-FF01-43E6-B109-33ED653972AA}">
      <dsp:nvSpPr>
        <dsp:cNvPr id="0" name=""/>
        <dsp:cNvSpPr/>
      </dsp:nvSpPr>
      <dsp:spPr>
        <a:xfrm>
          <a:off x="903829" y="194148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81DE89-3964-488C-AD0C-D9993D01EC06}">
      <dsp:nvSpPr>
        <dsp:cNvPr id="0" name=""/>
        <dsp:cNvSpPr/>
      </dsp:nvSpPr>
      <dsp:spPr>
        <a:xfrm>
          <a:off x="678147" y="194148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E6373C-4159-4FC6-9FEC-9116F5935A45}">
      <dsp:nvSpPr>
        <dsp:cNvPr id="0" name=""/>
        <dsp:cNvSpPr/>
      </dsp:nvSpPr>
      <dsp:spPr>
        <a:xfrm>
          <a:off x="452466" y="194148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EC2F2-EE11-4B28-9247-12A4F581B0BC}">
      <dsp:nvSpPr>
        <dsp:cNvPr id="0" name=""/>
        <dsp:cNvSpPr/>
      </dsp:nvSpPr>
      <dsp:spPr>
        <a:xfrm>
          <a:off x="226417" y="194148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352A53-1AEE-410D-94ED-761FD1B24B91}">
      <dsp:nvSpPr>
        <dsp:cNvPr id="0" name=""/>
        <dsp:cNvSpPr/>
      </dsp:nvSpPr>
      <dsp:spPr>
        <a:xfrm>
          <a:off x="736" y="1941480"/>
          <a:ext cx="105661" cy="105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79DDFA-B11D-41FD-9482-EE009394AD95}">
      <dsp:nvSpPr>
        <dsp:cNvPr id="0" name=""/>
        <dsp:cNvSpPr/>
      </dsp:nvSpPr>
      <dsp:spPr>
        <a:xfrm>
          <a:off x="0" y="1668642"/>
          <a:ext cx="1238485" cy="27179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X3…etc.</a:t>
          </a:r>
        </a:p>
      </dsp:txBody>
      <dsp:txXfrm>
        <a:off x="0" y="1668642"/>
        <a:ext cx="1238485" cy="27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61A4-3130-42A2-9C63-0FE146034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3ABEB-C2EF-4402-B27C-6563E586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9D51-BBB9-497B-9D82-42EC728A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EDC6-9180-4E28-A88A-2B2C9544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F9053-A9F4-42FD-846C-1EC3E48F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CDD7-C86D-4EB2-BC31-C68D1CB7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B8F1A-10F7-4284-9614-FC395EAD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3E69-E079-4ACC-AA1D-FC0AF441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8740-022E-4EB7-8E5B-9542754C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2E63-0807-4A1C-BB05-7A47991A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02A20-DEAE-4939-9EBC-A634EA0E1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A18A1-DA15-4396-8D4A-D56540016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5FE9-3F02-43E6-8182-D0075794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E513-1B99-4D9B-925A-2DFC5EAB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4742-DBD3-4C5A-BCBB-5739D10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202-A293-4F65-8BC3-1FBE8597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84A2-55D3-47C5-9BA2-FBD73B4F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0F2D-58B0-46FA-A4E9-1321FF0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D489-5732-4871-A8CA-EAE971DD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0873-B0B2-4E9A-B215-394129F3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D61D-5391-4521-8D3D-5DBC5D7B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CDCBC-0A54-442E-AB83-D2A3083C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3713-6D18-46D8-A1F2-B11F70FB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F734-6AF0-480B-A39C-745545E5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3615-FFA2-413F-B159-964F9FD7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95FF-DCCA-4F47-9F3E-89C1226F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7504-0B2D-400C-96BE-ADBE24AD1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76169-091C-41CF-AFDA-7E0EA12B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0B18-1D1C-4672-8184-9C3B8BCF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27970-3FEE-4DB0-93EB-7F9E769F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BB9B3-1829-4AB0-96CC-F6AB65B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9E95-56FF-45B8-8E29-B669F5F5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D0E9-B1E2-4841-8528-138E9300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D07D1-1259-4409-8D67-7AD44382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1F097-32B5-42CD-A8A6-8060D0BD8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E980F-F604-4B6B-93F5-7A4BA5611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C80ED-428A-4ECA-835E-DD5FC7F1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2C29-6C72-4E59-92B5-A0B84C1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DFFED-02E3-48C4-BFB0-BDD4372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CC3D-33EE-4005-8145-2F8D7AA3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61450-B610-46B4-80D1-A9E05AAB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B0DD2-AA3D-4585-AE14-0591F417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7E00A-ACB3-4B7A-961C-019B795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642DD-7EDD-46D2-B229-DC45608A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E5206-A27F-4BE8-B141-5A2EF032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7EAE0-D0E8-40A9-B38A-DC6A4534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01A-23FD-4E6E-BAE2-A12B7F30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2B50-1F66-4D3F-B18B-B6873B42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6B7C-C2DC-4AF8-A1B6-3676B85F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E858B-050A-4B98-B618-B12202E1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00FF-E181-49C6-814A-3B90308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772A-E404-46D0-94FA-CA29F8CE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B120-75DD-4E32-BEEF-DDD71465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F10D-6158-493C-ACED-2AFA0B95F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1A32-39C3-4777-8E7B-CB910EC1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3A49-F4D9-4041-831C-F64E69EC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DC28-1465-4ADD-A649-DFFB8C4C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0F2F-F642-4436-9893-95C700A7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FA0C2-37D8-43E2-9B18-6D49E23D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29C0-449E-42DB-AFCB-7BEEF91E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896B-0290-4903-8C19-13F43C52C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5917-A65B-4A5F-8E38-CFFF4B8BE204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F80E-9A9D-4451-81EF-6BDE57745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625D-CC57-47B0-B15A-23CED302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FBE-1DED-462C-8E94-4C24BFF5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.wav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8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9235B-153C-458A-B285-DD729BE0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Gentrification Using Machine Learning</a:t>
            </a:r>
          </a:p>
        </p:txBody>
      </p:sp>
      <p:pic>
        <p:nvPicPr>
          <p:cNvPr id="4" name="Picture 6" descr="Dogpatch, SF's latest boomtown neighborhood, shedding scruffy past ...">
            <a:extLst>
              <a:ext uri="{FF2B5EF4-FFF2-40B4-BE49-F238E27FC236}">
                <a16:creationId xmlns:a16="http://schemas.microsoft.com/office/drawing/2014/main" id="{597A609C-ADE9-4258-9A77-B60B41317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r="-2" b="-2"/>
          <a:stretch/>
        </p:blipFill>
        <p:spPr bwMode="auto">
          <a:xfrm>
            <a:off x="332940" y="35099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vest in Neighborhoods: San Francisco">
            <a:extLst>
              <a:ext uri="{FF2B5EF4-FFF2-40B4-BE49-F238E27FC236}">
                <a16:creationId xmlns:a16="http://schemas.microsoft.com/office/drawing/2014/main" id="{EC6A8657-02F4-42AF-8797-B3F39FB4A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r="18827" b="2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80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ncremental Development: The Craft Beer Model of Walkable Urban ...">
            <a:extLst>
              <a:ext uri="{FF2B5EF4-FFF2-40B4-BE49-F238E27FC236}">
                <a16:creationId xmlns:a16="http://schemas.microsoft.com/office/drawing/2014/main" id="{5D52EF25-E8C8-4967-B89F-50D56FADC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r="18648"/>
          <a:stretch/>
        </p:blipFill>
        <p:spPr bwMode="auto">
          <a:xfrm>
            <a:off x="320619" y="280718"/>
            <a:ext cx="4160452" cy="30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nvest in Neighborhoods: San Francisco">
            <a:extLst>
              <a:ext uri="{FF2B5EF4-FFF2-40B4-BE49-F238E27FC236}">
                <a16:creationId xmlns:a16="http://schemas.microsoft.com/office/drawing/2014/main" id="{351B6028-6C20-4B2B-B660-7EB1C4863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r="18827" b="2"/>
          <a:stretch/>
        </p:blipFill>
        <p:spPr bwMode="auto">
          <a:xfrm>
            <a:off x="4806696" y="4517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371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LASER.WAV"/>
          </p:stSnd>
        </p:sndAc>
      </p:transition>
    </mc:Choice>
    <mc:Fallback xmlns="">
      <p:transition spd="slow">
        <p:fade/>
        <p:sndAc>
          <p:stSnd>
            <p:snd r:embed="rId6" name="LASE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25E5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C94070-C236-4431-9C7E-59610A9F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Neighborhood Characteristics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Before Gentrification</a:t>
            </a:r>
          </a:p>
        </p:txBody>
      </p:sp>
      <p:pic>
        <p:nvPicPr>
          <p:cNvPr id="13" name="Picture 4" descr="Incremental Development: The Craft Beer Model of Walkable Urban ...">
            <a:extLst>
              <a:ext uri="{FF2B5EF4-FFF2-40B4-BE49-F238E27FC236}">
                <a16:creationId xmlns:a16="http://schemas.microsoft.com/office/drawing/2014/main" id="{2260D46C-8C18-40DA-BFF8-94BD1A4FE9F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" b="-2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0EE53F-7EAC-4D2E-9097-F80555FC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Older Housing Stock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Long-time Residents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High Racial Diversity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Low Income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High Percent of Rentals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Use of Public Transportation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07555F1-51F4-4063-B885-F81F1F6FBEE8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0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94DD4-3908-4C39-960A-F2DE4EC8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Gentrification In Progress   </a:t>
            </a:r>
          </a:p>
        </p:txBody>
      </p:sp>
      <p:pic>
        <p:nvPicPr>
          <p:cNvPr id="5" name="Picture 2" descr="Invest in Neighborhoods: San Francisco">
            <a:extLst>
              <a:ext uri="{FF2B5EF4-FFF2-40B4-BE49-F238E27FC236}">
                <a16:creationId xmlns:a16="http://schemas.microsoft.com/office/drawing/2014/main" id="{371ED77E-5A2D-4803-8CE0-4EDB6CB8676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r="14343" b="-1"/>
          <a:stretch/>
        </p:blipFill>
        <p:spPr bwMode="auto">
          <a:xfrm>
            <a:off x="995341" y="385011"/>
            <a:ext cx="10195512" cy="379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C876E-C8CD-4852-AE5D-971353746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5165" y="4824249"/>
            <a:ext cx="6846755" cy="164874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Investment Comes Into Neighborhood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New Housing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New Upscale Businesses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Investment in new public transportation (i.e. Light Rail Systems)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Area Becomes More Desirable To Higher Income Buyers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Rents Increase – Low Income Residents Get Displaced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4301-9709-47FB-9173-184D9396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Gentrification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B0886-8E8B-47D4-B6F8-D7F2FD63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6580" y="438559"/>
            <a:ext cx="7767222" cy="188155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Machine Learning provide early notice of Gentrification?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Would early warning enable Policy Makers to minimize Displacement while still enabling neighborhood revitalization?</a:t>
            </a:r>
          </a:p>
        </p:txBody>
      </p:sp>
      <p:pic>
        <p:nvPicPr>
          <p:cNvPr id="11" name="Picture 4" descr="YIMBY-Land: Change Comes to the Dogpatch - SF Weekly">
            <a:extLst>
              <a:ext uri="{FF2B5EF4-FFF2-40B4-BE49-F238E27FC236}">
                <a16:creationId xmlns:a16="http://schemas.microsoft.com/office/drawing/2014/main" id="{A916E936-7D78-4118-ABCB-17E5E0F807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8" r="3214" b="1"/>
          <a:stretch/>
        </p:blipFill>
        <p:spPr bwMode="auto">
          <a:xfrm>
            <a:off x="704087" y="2831909"/>
            <a:ext cx="3649704" cy="34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e Knox in Dogpatch, San Francisco">
            <a:extLst>
              <a:ext uri="{FF2B5EF4-FFF2-40B4-BE49-F238E27FC236}">
                <a16:creationId xmlns:a16="http://schemas.microsoft.com/office/drawing/2014/main" id="{2EB57B87-0CA4-44A5-B4F2-AAECBDD4F0A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9" b="5972"/>
          <a:stretch/>
        </p:blipFill>
        <p:spPr bwMode="auto">
          <a:xfrm>
            <a:off x="4639540" y="2831909"/>
            <a:ext cx="6848371" cy="34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AF41000-55A2-4AB3-B3C8-A7D1F6C103CE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42577-A86E-41EC-B58A-EBDD3E5B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Team-Blue-MW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Details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066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B082A23-2B6B-4B71-BB3C-230A266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7" y="955653"/>
            <a:ext cx="3838217" cy="282090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GentrifyPredict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Project Milestones</a:t>
            </a:r>
          </a:p>
        </p:txBody>
      </p:sp>
      <p:graphicFrame>
        <p:nvGraphicFramePr>
          <p:cNvPr id="25" name="Content Placeholder 6">
            <a:extLst>
              <a:ext uri="{FF2B5EF4-FFF2-40B4-BE49-F238E27FC236}">
                <a16:creationId xmlns:a16="http://schemas.microsoft.com/office/drawing/2014/main" id="{7459D089-B2CD-4568-997A-AEC1267CD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25681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3E10BAF4-4882-4868-9327-E3F7EA90FDFE}"/>
              </a:ext>
            </a:extLst>
          </p:cNvPr>
          <p:cNvSpPr/>
          <p:nvPr/>
        </p:nvSpPr>
        <p:spPr>
          <a:xfrm rot="20999624">
            <a:off x="3280170" y="3474112"/>
            <a:ext cx="2823003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33663-2F88-4B68-8FB6-1E4FA3307A0B}"/>
              </a:ext>
            </a:extLst>
          </p:cNvPr>
          <p:cNvSpPr txBox="1"/>
          <p:nvPr/>
        </p:nvSpPr>
        <p:spPr>
          <a:xfrm>
            <a:off x="1677284" y="3582547"/>
            <a:ext cx="167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Team-Blue-MW</a:t>
            </a:r>
          </a:p>
          <a:p>
            <a:r>
              <a:rPr lang="en-US" dirty="0">
                <a:solidFill>
                  <a:schemeClr val="bg2"/>
                </a:solidFill>
              </a:rPr>
              <a:t>Is On This Step</a:t>
            </a:r>
          </a:p>
        </p:txBody>
      </p:sp>
    </p:spTree>
    <p:extLst>
      <p:ext uri="{BB962C8B-B14F-4D97-AF65-F5344CB8AC3E}">
        <p14:creationId xmlns:p14="http://schemas.microsoft.com/office/powerpoint/2010/main" val="123636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AB905-23C8-4B1F-9AE8-D206746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GentrifiedPredict</a:t>
            </a:r>
            <a:r>
              <a:rPr lang="en-US" dirty="0">
                <a:solidFill>
                  <a:srgbClr val="FFFFFF"/>
                </a:solidFill>
              </a:rPr>
              <a:t> Technology Stack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59D81-17A0-4E2D-BD80-34E7A68762AA}"/>
              </a:ext>
            </a:extLst>
          </p:cNvPr>
          <p:cNvSpPr/>
          <p:nvPr/>
        </p:nvSpPr>
        <p:spPr>
          <a:xfrm>
            <a:off x="9190845" y="4489662"/>
            <a:ext cx="2464133" cy="1892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C79C0-B1A3-468D-ADB3-ADA95251E864}"/>
              </a:ext>
            </a:extLst>
          </p:cNvPr>
          <p:cNvSpPr/>
          <p:nvPr/>
        </p:nvSpPr>
        <p:spPr>
          <a:xfrm>
            <a:off x="7259518" y="4952631"/>
            <a:ext cx="1485340" cy="8952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Python/MAP Display</a:t>
            </a:r>
          </a:p>
          <a:p>
            <a:pPr algn="ctr"/>
            <a:r>
              <a:rPr lang="en-US" sz="1600" dirty="0"/>
              <a:t> Y Per 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6CED-34DA-45FD-87A9-50B064E37CB2}"/>
              </a:ext>
            </a:extLst>
          </p:cNvPr>
          <p:cNvSpPr/>
          <p:nvPr/>
        </p:nvSpPr>
        <p:spPr>
          <a:xfrm>
            <a:off x="2708969" y="2842767"/>
            <a:ext cx="2019591" cy="6410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Python/Pandas</a:t>
            </a:r>
          </a:p>
          <a:p>
            <a:pPr algn="ctr"/>
            <a:r>
              <a:rPr lang="en-US" sz="1400" dirty="0"/>
              <a:t>To Read CSV Into DFs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B4CFDF1-6DC2-43E6-BB76-42A54BF6D4C2}"/>
              </a:ext>
            </a:extLst>
          </p:cNvPr>
          <p:cNvSpPr/>
          <p:nvPr/>
        </p:nvSpPr>
        <p:spPr>
          <a:xfrm>
            <a:off x="976514" y="2548265"/>
            <a:ext cx="1402126" cy="126192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AWS S3 Server</a:t>
            </a:r>
          </a:p>
          <a:p>
            <a:pPr algn="ctr"/>
            <a:r>
              <a:rPr lang="en-US" sz="1600" dirty="0"/>
              <a:t>CSV Flat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0824A-9594-4D10-921B-3727E27B5D50}"/>
              </a:ext>
            </a:extLst>
          </p:cNvPr>
          <p:cNvSpPr/>
          <p:nvPr/>
        </p:nvSpPr>
        <p:spPr>
          <a:xfrm>
            <a:off x="5050348" y="2835033"/>
            <a:ext cx="2019590" cy="6629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Python/Pandas To Wrangle Data Into Schema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C314B4D-6DBC-4FC3-8EDF-A8DB9B64B3B6}"/>
              </a:ext>
            </a:extLst>
          </p:cNvPr>
          <p:cNvSpPr/>
          <p:nvPr/>
        </p:nvSpPr>
        <p:spPr>
          <a:xfrm>
            <a:off x="7020969" y="3082027"/>
            <a:ext cx="319597" cy="18141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2C2955-57B8-4635-9881-D456F7B8D610}"/>
              </a:ext>
            </a:extLst>
          </p:cNvPr>
          <p:cNvSpPr/>
          <p:nvPr/>
        </p:nvSpPr>
        <p:spPr>
          <a:xfrm rot="10800000">
            <a:off x="1221970" y="3881316"/>
            <a:ext cx="8946565" cy="1656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38524-3AC5-4892-A826-C402C74817FF}"/>
              </a:ext>
            </a:extLst>
          </p:cNvPr>
          <p:cNvSpPr/>
          <p:nvPr/>
        </p:nvSpPr>
        <p:spPr>
          <a:xfrm>
            <a:off x="1011094" y="4442979"/>
            <a:ext cx="1699091" cy="164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Python/Scikit-Learn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In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Preprocess for 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Split Train/Test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Train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Predict</a:t>
            </a:r>
          </a:p>
        </p:txBody>
      </p:sp>
      <p:sp>
        <p:nvSpPr>
          <p:cNvPr id="28" name="Heptagon 27">
            <a:extLst>
              <a:ext uri="{FF2B5EF4-FFF2-40B4-BE49-F238E27FC236}">
                <a16:creationId xmlns:a16="http://schemas.microsoft.com/office/drawing/2014/main" id="{C31724AF-D127-4220-B023-0AE178B4C30A}"/>
              </a:ext>
            </a:extLst>
          </p:cNvPr>
          <p:cNvSpPr/>
          <p:nvPr/>
        </p:nvSpPr>
        <p:spPr>
          <a:xfrm>
            <a:off x="4724825" y="3448176"/>
            <a:ext cx="319597" cy="339061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id="{B7F78E8E-F6AE-4257-A166-6C86EEFFBB38}"/>
              </a:ext>
            </a:extLst>
          </p:cNvPr>
          <p:cNvSpPr/>
          <p:nvPr/>
        </p:nvSpPr>
        <p:spPr>
          <a:xfrm>
            <a:off x="2401054" y="3485053"/>
            <a:ext cx="319597" cy="339061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AA108-1BC6-4A67-97E4-68198ABB0D38}"/>
              </a:ext>
            </a:extLst>
          </p:cNvPr>
          <p:cNvSpPr/>
          <p:nvPr/>
        </p:nvSpPr>
        <p:spPr>
          <a:xfrm>
            <a:off x="7334826" y="2838288"/>
            <a:ext cx="2019592" cy="6576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SQL Code To Build Tables and Load DF Into Server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A94B4C6-FEF1-4BB0-BAF2-BA5690BF9A03}"/>
              </a:ext>
            </a:extLst>
          </p:cNvPr>
          <p:cNvSpPr/>
          <p:nvPr/>
        </p:nvSpPr>
        <p:spPr>
          <a:xfrm>
            <a:off x="2386324" y="3095889"/>
            <a:ext cx="319597" cy="184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E40FC91C-D043-4680-9B65-751C9FE8BE00}"/>
              </a:ext>
            </a:extLst>
          </p:cNvPr>
          <p:cNvSpPr/>
          <p:nvPr/>
        </p:nvSpPr>
        <p:spPr>
          <a:xfrm>
            <a:off x="9621041" y="2548265"/>
            <a:ext cx="1343446" cy="1280158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RDS</a:t>
            </a:r>
          </a:p>
          <a:p>
            <a:pPr algn="ctr"/>
            <a:r>
              <a:rPr lang="en-US" sz="1400" dirty="0"/>
              <a:t>Structured Data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B463C767-917F-4CFE-A3AF-2311E04F1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" b="258"/>
          <a:stretch/>
        </p:blipFill>
        <p:spPr bwMode="auto">
          <a:xfrm>
            <a:off x="9308754" y="4556505"/>
            <a:ext cx="2210557" cy="17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1CF49A8C-E78B-448D-A1BA-98EFF7E566DC}"/>
              </a:ext>
            </a:extLst>
          </p:cNvPr>
          <p:cNvSpPr/>
          <p:nvPr/>
        </p:nvSpPr>
        <p:spPr>
          <a:xfrm rot="5400000">
            <a:off x="1008541" y="4145320"/>
            <a:ext cx="437941" cy="1573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DBD865A-46F3-4CE8-83AC-8C7443A9C153}"/>
              </a:ext>
            </a:extLst>
          </p:cNvPr>
          <p:cNvSpPr/>
          <p:nvPr/>
        </p:nvSpPr>
        <p:spPr>
          <a:xfrm rot="5400000">
            <a:off x="10181870" y="3823710"/>
            <a:ext cx="171045" cy="19161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4077CE7-FC7C-4942-AFDC-37477B1146A5}"/>
              </a:ext>
            </a:extLst>
          </p:cNvPr>
          <p:cNvSpPr/>
          <p:nvPr/>
        </p:nvSpPr>
        <p:spPr>
          <a:xfrm>
            <a:off x="4715055" y="3076296"/>
            <a:ext cx="339139" cy="18141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0EC9DBCC-92F0-4666-8378-AD7B576C09EC}"/>
              </a:ext>
            </a:extLst>
          </p:cNvPr>
          <p:cNvSpPr/>
          <p:nvPr/>
        </p:nvSpPr>
        <p:spPr>
          <a:xfrm>
            <a:off x="8768690" y="5287210"/>
            <a:ext cx="432723" cy="1618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16FFF872-8AC6-4749-8474-33B0859A5D2A}"/>
              </a:ext>
            </a:extLst>
          </p:cNvPr>
          <p:cNvSpPr/>
          <p:nvPr/>
        </p:nvSpPr>
        <p:spPr>
          <a:xfrm>
            <a:off x="1701865" y="6147802"/>
            <a:ext cx="319597" cy="33906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2" name="Heptagon 51">
            <a:extLst>
              <a:ext uri="{FF2B5EF4-FFF2-40B4-BE49-F238E27FC236}">
                <a16:creationId xmlns:a16="http://schemas.microsoft.com/office/drawing/2014/main" id="{790F3B82-9F51-42C7-A4D8-D9B2B1ABFC99}"/>
              </a:ext>
            </a:extLst>
          </p:cNvPr>
          <p:cNvSpPr/>
          <p:nvPr/>
        </p:nvSpPr>
        <p:spPr>
          <a:xfrm>
            <a:off x="9293760" y="3483841"/>
            <a:ext cx="319597" cy="339061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Heptagon 52">
            <a:extLst>
              <a:ext uri="{FF2B5EF4-FFF2-40B4-BE49-F238E27FC236}">
                <a16:creationId xmlns:a16="http://schemas.microsoft.com/office/drawing/2014/main" id="{1CF9BE2C-FF98-4374-90F5-A85F6DFE6B52}"/>
              </a:ext>
            </a:extLst>
          </p:cNvPr>
          <p:cNvSpPr/>
          <p:nvPr/>
        </p:nvSpPr>
        <p:spPr>
          <a:xfrm>
            <a:off x="7038033" y="3448177"/>
            <a:ext cx="319597" cy="339061"/>
          </a:xfrm>
          <a:prstGeom prst="hep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Heptagon 53">
            <a:extLst>
              <a:ext uri="{FF2B5EF4-FFF2-40B4-BE49-F238E27FC236}">
                <a16:creationId xmlns:a16="http://schemas.microsoft.com/office/drawing/2014/main" id="{E70DCE28-2B17-4673-A373-FABCB8BC28CE}"/>
              </a:ext>
            </a:extLst>
          </p:cNvPr>
          <p:cNvSpPr/>
          <p:nvPr/>
        </p:nvSpPr>
        <p:spPr>
          <a:xfrm>
            <a:off x="6470102" y="5163680"/>
            <a:ext cx="319597" cy="339061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55" name="Heptagon 54">
            <a:extLst>
              <a:ext uri="{FF2B5EF4-FFF2-40B4-BE49-F238E27FC236}">
                <a16:creationId xmlns:a16="http://schemas.microsoft.com/office/drawing/2014/main" id="{2F66EDA0-8B28-4D27-B679-2A810A2662A6}"/>
              </a:ext>
            </a:extLst>
          </p:cNvPr>
          <p:cNvSpPr/>
          <p:nvPr/>
        </p:nvSpPr>
        <p:spPr>
          <a:xfrm>
            <a:off x="7820341" y="6183419"/>
            <a:ext cx="319597" cy="339061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AF64330A-4471-43BD-BF6A-D7CDC63D04BC}"/>
              </a:ext>
            </a:extLst>
          </p:cNvPr>
          <p:cNvSpPr/>
          <p:nvPr/>
        </p:nvSpPr>
        <p:spPr>
          <a:xfrm>
            <a:off x="9354418" y="3085202"/>
            <a:ext cx="264888" cy="16185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33E7BE-BB72-4358-969B-64AAA3F8C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754800"/>
              </p:ext>
            </p:extLst>
          </p:nvPr>
        </p:nvGraphicFramePr>
        <p:xfrm>
          <a:off x="2749351" y="4014219"/>
          <a:ext cx="3681585" cy="235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CD135BCA-E119-4EB0-87DB-AAC48B1401E8}"/>
              </a:ext>
            </a:extLst>
          </p:cNvPr>
          <p:cNvSpPr/>
          <p:nvPr/>
        </p:nvSpPr>
        <p:spPr>
          <a:xfrm>
            <a:off x="6802963" y="5270877"/>
            <a:ext cx="432723" cy="1618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ptagon 58">
            <a:extLst>
              <a:ext uri="{FF2B5EF4-FFF2-40B4-BE49-F238E27FC236}">
                <a16:creationId xmlns:a16="http://schemas.microsoft.com/office/drawing/2014/main" id="{01739492-D366-4A4B-A793-B6A4D66ECA84}"/>
              </a:ext>
            </a:extLst>
          </p:cNvPr>
          <p:cNvSpPr/>
          <p:nvPr/>
        </p:nvSpPr>
        <p:spPr>
          <a:xfrm>
            <a:off x="4461774" y="6200044"/>
            <a:ext cx="319597" cy="33906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25A57D-BAED-4D34-A741-E5EED7AE6525}"/>
              </a:ext>
            </a:extLst>
          </p:cNvPr>
          <p:cNvCxnSpPr>
            <a:cxnSpLocks/>
          </p:cNvCxnSpPr>
          <p:nvPr/>
        </p:nvCxnSpPr>
        <p:spPr>
          <a:xfrm flipV="1">
            <a:off x="1701865" y="2412365"/>
            <a:ext cx="2712420" cy="899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4CB025-10E9-439A-B5B7-AEE7ED3E5C83}"/>
              </a:ext>
            </a:extLst>
          </p:cNvPr>
          <p:cNvCxnSpPr>
            <a:cxnSpLocks/>
          </p:cNvCxnSpPr>
          <p:nvPr/>
        </p:nvCxnSpPr>
        <p:spPr>
          <a:xfrm flipV="1">
            <a:off x="6789699" y="2397855"/>
            <a:ext cx="3378837" cy="150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98971D1-2831-4026-94D8-6867DD70831C}"/>
              </a:ext>
            </a:extLst>
          </p:cNvPr>
          <p:cNvSpPr txBox="1"/>
          <p:nvPr/>
        </p:nvSpPr>
        <p:spPr>
          <a:xfrm>
            <a:off x="4487520" y="2183316"/>
            <a:ext cx="2228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Pipeline Layer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9EF83C-B50D-492A-9E0B-B9C265D1CB0D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0539753" y="4254266"/>
            <a:ext cx="772912" cy="1321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B7414D-6233-474E-95B2-018389022BE5}"/>
              </a:ext>
            </a:extLst>
          </p:cNvPr>
          <p:cNvCxnSpPr>
            <a:cxnSpLocks/>
          </p:cNvCxnSpPr>
          <p:nvPr/>
        </p:nvCxnSpPr>
        <p:spPr>
          <a:xfrm>
            <a:off x="1945178" y="4224008"/>
            <a:ext cx="600944" cy="9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B10EE-476F-4E00-B64B-9BD7893B7EEF}"/>
              </a:ext>
            </a:extLst>
          </p:cNvPr>
          <p:cNvCxnSpPr>
            <a:cxnSpLocks/>
          </p:cNvCxnSpPr>
          <p:nvPr/>
        </p:nvCxnSpPr>
        <p:spPr>
          <a:xfrm>
            <a:off x="5196273" y="4238985"/>
            <a:ext cx="612472" cy="2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8BC538-AD81-4DC4-AE8C-58F56389C363}"/>
              </a:ext>
            </a:extLst>
          </p:cNvPr>
          <p:cNvSpPr txBox="1"/>
          <p:nvPr/>
        </p:nvSpPr>
        <p:spPr>
          <a:xfrm>
            <a:off x="2500221" y="4031405"/>
            <a:ext cx="2806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Machine Learning Layer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058D4D-EA63-44FF-9CC0-2D3DA7C44BF4}"/>
              </a:ext>
            </a:extLst>
          </p:cNvPr>
          <p:cNvSpPr txBox="1"/>
          <p:nvPr/>
        </p:nvSpPr>
        <p:spPr>
          <a:xfrm>
            <a:off x="8367363" y="4067425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Presentation Layer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DABD0A5-F111-4781-A221-62D5CB825850}"/>
              </a:ext>
            </a:extLst>
          </p:cNvPr>
          <p:cNvCxnSpPr>
            <a:cxnSpLocks/>
          </p:cNvCxnSpPr>
          <p:nvPr/>
        </p:nvCxnSpPr>
        <p:spPr>
          <a:xfrm>
            <a:off x="7357630" y="4291446"/>
            <a:ext cx="991994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5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ABC3B-480F-45CF-A32E-9D98B758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Machine Learning</a:t>
            </a:r>
            <a:br>
              <a:rPr lang="en-US" dirty="0">
                <a:solidFill>
                  <a:srgbClr val="3F3F3F"/>
                </a:solidFill>
              </a:rPr>
            </a:br>
            <a:r>
              <a:rPr lang="en-US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(X) Features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3906B29E-77E0-4EA1-B823-BF78024DDA94}"/>
              </a:ext>
            </a:extLst>
          </p:cNvPr>
          <p:cNvSpPr txBox="1"/>
          <p:nvPr/>
        </p:nvSpPr>
        <p:spPr>
          <a:xfrm>
            <a:off x="6305550" y="1032987"/>
            <a:ext cx="5246370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X Features (Timeframe 2000-2010)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X1 - Percent Change in Rental Price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X2 - Percent Change in Caucasian Resident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X3 - Percent Change in Median Housing Prices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X4 - Percent Change in Median Income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X5- Percent Change In Upscale Businesses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FFFF"/>
                </a:solidFill>
              </a:rPr>
              <a:t>Additional Features Under Consideration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Percent Change in Ranking of K-8 Schools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Presence of Social Services Office (0/1)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College Investments</a:t>
            </a:r>
          </a:p>
        </p:txBody>
      </p:sp>
    </p:spTree>
    <p:extLst>
      <p:ext uri="{BB962C8B-B14F-4D97-AF65-F5344CB8AC3E}">
        <p14:creationId xmlns:p14="http://schemas.microsoft.com/office/powerpoint/2010/main" val="139949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AB905-23C8-4B1F-9AE8-D206746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Visualization Layer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56B4CB-7E17-4CB1-B769-62E90B939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" b="258"/>
          <a:stretch/>
        </p:blipFill>
        <p:spPr bwMode="auto">
          <a:xfrm>
            <a:off x="804671" y="3498086"/>
            <a:ext cx="4954693" cy="18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C6B2FCA2-6666-4B43-AB84-F8873D89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Color Legend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Blue  – Neighboorhoods Predicted To Be High Probability of Gentrifying Y=1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All Other Neighborhoods Y=0</a:t>
            </a:r>
          </a:p>
        </p:txBody>
      </p:sp>
    </p:spTree>
    <p:extLst>
      <p:ext uri="{BB962C8B-B14F-4D97-AF65-F5344CB8AC3E}">
        <p14:creationId xmlns:p14="http://schemas.microsoft.com/office/powerpoint/2010/main" val="222741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346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Predicting Gentrification Using Machine Learning</vt:lpstr>
      <vt:lpstr> Neighborhood Characteristics Before Gentrification</vt:lpstr>
      <vt:lpstr>Gentrification In Progress   </vt:lpstr>
      <vt:lpstr>Gentrification</vt:lpstr>
      <vt:lpstr>Team-Blue-MW The Details of the Project</vt:lpstr>
      <vt:lpstr>GentrifyPredict Project Milestones</vt:lpstr>
      <vt:lpstr>GentrifiedPredict Technology Stack</vt:lpstr>
      <vt:lpstr>Machine Learning (X) Features</vt:lpstr>
      <vt:lpstr>Proposed Visualization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Gentrification Using Machine Learning</dc:title>
  <dc:creator>Thomas Cottrell</dc:creator>
  <cp:lastModifiedBy>Thomas Cottrell</cp:lastModifiedBy>
  <cp:revision>19</cp:revision>
  <dcterms:created xsi:type="dcterms:W3CDTF">2020-04-18T19:54:11Z</dcterms:created>
  <dcterms:modified xsi:type="dcterms:W3CDTF">2020-04-19T21:50:56Z</dcterms:modified>
</cp:coreProperties>
</file>