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89" r:id="rId5"/>
    <p:sldId id="288" r:id="rId6"/>
    <p:sldId id="276" r:id="rId7"/>
    <p:sldId id="283" r:id="rId8"/>
    <p:sldId id="261" r:id="rId9"/>
    <p:sldId id="257" r:id="rId10"/>
    <p:sldId id="264" r:id="rId11"/>
    <p:sldId id="265" r:id="rId12"/>
    <p:sldId id="263" r:id="rId13"/>
    <p:sldId id="268" r:id="rId14"/>
    <p:sldId id="266" r:id="rId15"/>
    <p:sldId id="262" r:id="rId1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EAA7F4-84FE-B4F2-9937-0DA18898D7A0}" v="111" dt="2025-05-27T14:14:51.811"/>
    <p1510:client id="{92125241-6FD3-8C0F-5538-E9196047C526}" v="434" dt="2025-05-27T06:32:43.708"/>
  </p1510:revLst>
</p1510:revInfo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EB88A17-8FFD-47C7-BBEB-680E6FB8FC56}" type="datetime1">
              <a:rPr lang="ru-RU" smtClean="0"/>
              <a:t>27.05.2025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08324-DD3D-4F0C-A110-C69C3C48FBD3}" type="datetime1">
              <a:rPr lang="ru-RU" smtClean="0"/>
              <a:pPr/>
              <a:t>27.05.2025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C5DA344-5FA2-43F7-9D95-CA56C82B080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C5DA344-5FA2-43F7-9D95-CA56C82B080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C5DA344-5FA2-43F7-9D95-CA56C82B080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298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C5DA344-5FA2-43F7-9D95-CA56C82B080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973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C5DA344-5FA2-43F7-9D95-CA56C82B080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415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C5DA344-5FA2-43F7-9D95-CA56C82B080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63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C5DA344-5FA2-43F7-9D95-CA56C82B080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045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C5DA344-5FA2-43F7-9D95-CA56C82B080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852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C5DA344-5FA2-43F7-9D95-CA56C82B080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C5DA344-5FA2-43F7-9D95-CA56C82B080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047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C5DA344-5FA2-43F7-9D95-CA56C82B080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799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C5DA344-5FA2-43F7-9D95-CA56C82B080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769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C5DA344-5FA2-43F7-9D95-CA56C82B080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08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rtlCol="0"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 rtlCol="0">
            <a:normAutofit/>
          </a:bodyPr>
          <a:lstStyle>
            <a:lvl1pPr marL="0" indent="0" algn="r">
              <a:buNone/>
              <a:defRPr sz="20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+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C45A11E-9896-BD8B-8CC6-A79C124D8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386022B-53D6-6CE0-2093-873FC64A5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0BD4BD8F-684C-A145-3376-9E69B0E5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6E7C1DA9-2A25-EE21-085B-8857DC1AD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F236BB3-E567-A8A9-5EC2-BCEF79CFC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D4A87C9F-C765-C63C-951E-70721DDAC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4425665-0C9C-3899-9DB9-ED05D91E2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330405" cy="1325563"/>
          </a:xfrm>
        </p:spPr>
        <p:txBody>
          <a:bodyPr rtlCol="0" anchor="b" anchorCtr="0">
            <a:no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137059"/>
            <a:ext cx="2816352" cy="3986246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 rtl="0"/>
            <a:r>
              <a:rPr lang="ru-RU" noProof="0"/>
              <a:t>Текст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8" name="Местозаполнитель таблицы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4109014" y="2137059"/>
            <a:ext cx="7059592" cy="398624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dirty="0"/>
            </a:lvl1pPr>
          </a:lstStyle>
          <a:p>
            <a:pPr rtl="0"/>
            <a:r>
              <a:rPr lang="ru-RU" noProof="0"/>
              <a:t>Щелкните значок, чтобы добавить таблицу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4ADA34-82FD-4BF1-AEA8-F535C18F9BCC}" type="datetime1">
              <a:rPr lang="ru-RU" noProof="0" smtClean="0"/>
              <a:t>27.05.2025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BD12358-51D2-46B3-9BDE-DF29528B9454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 содержимого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949C8ABD-000F-7A94-A7B0-9589F4FEF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3DC3A554-E5A9-B3CB-913D-45DBFBA79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E3A8DF3-F55A-2494-C55D-8FB94BBC6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779DC86E-6F8A-B036-5CB2-AA8A79837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B9E0C03-C633-9356-4E28-678BAB7A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20C8A4F7-6C4C-719B-298F-3B81223D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E7E5D8B-D6BC-19AE-C0C9-249A55617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b" anchorCtr="0">
            <a:no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7A6C5266-7ECA-B150-2C0F-8670F43AC82D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8200" y="1987669"/>
            <a:ext cx="6974711" cy="4297679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800"/>
            </a:lvl2pPr>
            <a:lvl3pPr>
              <a:spcBef>
                <a:spcPts val="1000"/>
              </a:spcBef>
              <a:spcAft>
                <a:spcPts val="500"/>
              </a:spcAft>
              <a:defRPr sz="1800"/>
            </a:lvl3pPr>
            <a:lvl4pPr>
              <a:spcBef>
                <a:spcPts val="1000"/>
              </a:spcBef>
              <a:spcAft>
                <a:spcPts val="500"/>
              </a:spcAft>
              <a:defRPr sz="1800"/>
            </a:lvl4pPr>
            <a:lvl5pPr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 rtl="0"/>
            <a:r>
              <a:rPr lang="ru-RU" noProof="0"/>
              <a:t>Текст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17085" y="1987670"/>
            <a:ext cx="3436716" cy="429768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 rtl="0"/>
            <a:r>
              <a:rPr lang="ru-RU" noProof="0"/>
              <a:t>Текст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BB5977-0A28-4AB9-98DC-E6F33870A0AF}" type="datetime1">
              <a:rPr lang="ru-RU" noProof="0" smtClean="0"/>
              <a:t>27.05.2025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BD12358-51D2-46B3-9BDE-DF29528B9454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37588714-FE55-FCEF-78C2-2A4D11ECD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AF6BF02-4CD8-261B-BE58-05677EB9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61AF1F17-7A1F-BCA2-15C0-417928B4E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FF0ADE0B-D150-E72B-EE9A-E5EFDBC6F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ABBCDD5A-A3C4-DF4F-74AD-CAF0F465B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49430AE4-C878-DFAB-EDA5-36B97176D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61487B2-0348-2FFC-03FB-6508B6FD3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b" anchorCtr="0">
            <a:no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8" name="Таблица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838199" y="2125262"/>
            <a:ext cx="10515600" cy="36759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ru-RU" noProof="0"/>
              <a:t>Щелкните значок, чтобы добавить таблицу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261BD0-E7BF-49DD-9A22-152A48698AC6}" type="datetime1">
              <a:rPr lang="ru-RU" noProof="0" smtClean="0"/>
              <a:t>27.05.2025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BD12358-51D2-46B3-9BDE-DF29528B9454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3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1843C0D-8C0B-0B3C-7014-7B7217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7B715CF-E60F-DDAE-369E-BCC2CE4F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2BD8F5F-4228-6BB9-5EA6-553590898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9F721F95-97C0-7151-B9F6-C088CEA1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978AD50A-9C6A-454B-0CAD-EAB51844014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810" y="0"/>
            <a:ext cx="7816995" cy="6858000"/>
          </a:xfrm>
          <a:custGeom>
            <a:avLst/>
            <a:gdLst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0 w 7813675"/>
              <a:gd name="connsiteY3" fmla="*/ 6903720 h 6903720"/>
              <a:gd name="connsiteX4" fmla="*/ 0 w 7813675"/>
              <a:gd name="connsiteY4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98854 w 7813675"/>
              <a:gd name="connsiteY3" fmla="*/ 686716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803"/>
              <a:gd name="connsiteX1" fmla="*/ 7813675 w 7813675"/>
              <a:gd name="connsiteY1" fmla="*/ 0 h 6907803"/>
              <a:gd name="connsiteX2" fmla="*/ 7813675 w 7813675"/>
              <a:gd name="connsiteY2" fmla="*/ 6903720 h 6907803"/>
              <a:gd name="connsiteX3" fmla="*/ 809014 w 7813675"/>
              <a:gd name="connsiteY3" fmla="*/ 6907803 h 6907803"/>
              <a:gd name="connsiteX4" fmla="*/ 0 w 7813675"/>
              <a:gd name="connsiteY4" fmla="*/ 6903720 h 6907803"/>
              <a:gd name="connsiteX5" fmla="*/ 0 w 7813675"/>
              <a:gd name="connsiteY5" fmla="*/ 0 h 6907803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4043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385"/>
              <a:gd name="connsiteX1" fmla="*/ 7813675 w 7813675"/>
              <a:gd name="connsiteY1" fmla="*/ 0 h 6907385"/>
              <a:gd name="connsiteX2" fmla="*/ 7813675 w 7813675"/>
              <a:gd name="connsiteY2" fmla="*/ 6903720 h 6907385"/>
              <a:gd name="connsiteX3" fmla="*/ 6359380 w 7813675"/>
              <a:gd name="connsiteY3" fmla="*/ 6907385 h 6907385"/>
              <a:gd name="connsiteX4" fmla="*/ 740434 w 7813675"/>
              <a:gd name="connsiteY4" fmla="*/ 6898913 h 6907385"/>
              <a:gd name="connsiteX5" fmla="*/ 0 w 7813675"/>
              <a:gd name="connsiteY5" fmla="*/ 6903720 h 6907385"/>
              <a:gd name="connsiteX6" fmla="*/ 0 w 7813675"/>
              <a:gd name="connsiteY6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3320 w 7816995"/>
              <a:gd name="connsiteY5" fmla="*/ 690372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2899555 w 7816995"/>
              <a:gd name="connsiteY2" fmla="*/ 464820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6995" h="6907385">
                <a:moveTo>
                  <a:pt x="3320" y="0"/>
                </a:moveTo>
                <a:lnTo>
                  <a:pt x="7816995" y="0"/>
                </a:lnTo>
                <a:lnTo>
                  <a:pt x="2899555" y="4648200"/>
                </a:lnTo>
                <a:lnTo>
                  <a:pt x="6362700" y="6907385"/>
                </a:lnTo>
                <a:lnTo>
                  <a:pt x="743754" y="6898913"/>
                </a:lnTo>
                <a:lnTo>
                  <a:pt x="2876060" y="4644390"/>
                </a:lnTo>
                <a:cubicBezTo>
                  <a:pt x="1610033" y="3689302"/>
                  <a:pt x="1117437" y="3324763"/>
                  <a:pt x="0" y="2510645"/>
                </a:cubicBezTo>
                <a:cubicBezTo>
                  <a:pt x="1107" y="1673763"/>
                  <a:pt x="2213" y="836882"/>
                  <a:pt x="3320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txBody>
          <a:bodyPr lIns="274320" tIns="274320" rtlCol="0">
            <a:normAutofit/>
          </a:bodyPr>
          <a:lstStyle>
            <a:lvl1pPr marL="0" indent="0">
              <a:buNone/>
              <a:defRPr sz="20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3526778"/>
          </a:xfrm>
          <a:noFill/>
        </p:spPr>
        <p:txBody>
          <a:bodyPr rtlCol="0" anchor="b">
            <a:noAutofit/>
          </a:bodyPr>
          <a:lstStyle/>
          <a:p>
            <a:pPr rtl="0"/>
            <a:endParaRPr lang="ru-RU" noProof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80992" y="4373217"/>
            <a:ext cx="4902843" cy="1753221"/>
          </a:xfrm>
        </p:spPr>
        <p:txBody>
          <a:bodyPr rtlCol="0" anchor="t" anchorCtr="0"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2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Текст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E1BBEEFE-AE8A-8083-54B6-DBE9BC0E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2863" y="0"/>
            <a:ext cx="4658392" cy="6858000"/>
          </a:xfrm>
          <a:custGeom>
            <a:avLst/>
            <a:gdLst>
              <a:gd name="connsiteX0" fmla="*/ 0 w 4658392"/>
              <a:gd name="connsiteY0" fmla="*/ 0 h 6858000"/>
              <a:gd name="connsiteX1" fmla="*/ 4658392 w 4658392"/>
              <a:gd name="connsiteY1" fmla="*/ 0 h 6858000"/>
              <a:gd name="connsiteX2" fmla="*/ 2820797 w 4658392"/>
              <a:gd name="connsiteY2" fmla="*/ 6858000 h 6858000"/>
              <a:gd name="connsiteX3" fmla="*/ 0 w 4658392"/>
              <a:gd name="connsiteY3" fmla="*/ 6858000 h 6858000"/>
              <a:gd name="connsiteX4" fmla="*/ 0 w 46583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392" h="685800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64FF31D-04D7-B1F4-53B1-AA4170602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D9F040EF-92FF-AEA1-BBA6-A4B739E1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ECA59A84-C321-FDF9-555F-1FB322EB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9286"/>
            <a:ext cx="3200400" cy="5617193"/>
          </a:xfrm>
        </p:spPr>
        <p:txBody>
          <a:bodyPr rtlCol="0">
            <a:noAutofit/>
          </a:bodyPr>
          <a:lstStyle/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3412" y="509286"/>
            <a:ext cx="4328932" cy="5617194"/>
          </a:xfrm>
        </p:spPr>
        <p:txBody>
          <a:bodyPr rtlCol="0"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60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40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20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200"/>
            </a:lvl5pPr>
          </a:lstStyle>
          <a:p>
            <a:pPr lvl="0" rtl="0"/>
            <a:r>
              <a:rPr lang="ru-RU" noProof="0"/>
              <a:t>Текст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760CD5A6-A0E4-A658-65B1-0D6C0533166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548813" y="-22860"/>
            <a:ext cx="2651760" cy="6903720"/>
          </a:xfrm>
        </p:spPr>
        <p:txBody>
          <a:bodyPr lIns="182880" tIns="274320" rIns="182880"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3D3A09-8B2A-4EA5-ABC6-B2E051E1EA02}" type="datetime1">
              <a:rPr lang="ru-RU" noProof="0" smtClean="0"/>
              <a:t>27.05.2025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BD12358-51D2-46B3-9BDE-DF29528B9454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C6EC6AF9-CC07-5258-9160-8C639153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5BC6DCCE-3025-75FB-9405-8D51DCD6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7516CCC3-736F-49AC-F079-9A090DAA8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33BF578A-ADDB-6713-E5AD-0FF27EDC2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43671"/>
            <a:ext cx="9144000" cy="3361254"/>
          </a:xfrm>
        </p:spPr>
        <p:txBody>
          <a:bodyPr rtlCol="0" anchor="b">
            <a:noAutofit/>
          </a:bodyPr>
          <a:lstStyle>
            <a:lvl1pPr algn="ctr">
              <a:defRPr sz="4400"/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7620" y="4766434"/>
            <a:ext cx="12207240" cy="2121408"/>
          </a:xfrm>
        </p:spPr>
        <p:txBody>
          <a:bodyPr rtlCol="0">
            <a:no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подзаголовок +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3CF0EA4-D201-44E7-3558-D05CB4233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A643EA3-ACAA-539C-A041-266A895A2B1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681E18B-2347-8DB6-2A7F-3EAC100A4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2" y="528320"/>
            <a:ext cx="5028566" cy="3354992"/>
          </a:xfrm>
        </p:spPr>
        <p:txBody>
          <a:bodyPr rtlCol="0" anchor="b">
            <a:noAutofit/>
          </a:bodyPr>
          <a:lstStyle>
            <a:lvl1pPr algn="l">
              <a:defRPr sz="4400"/>
            </a:lvl1pPr>
          </a:lstStyle>
          <a:p>
            <a:pPr rtl="0"/>
            <a:endParaRPr lang="ru-RU" noProof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15072" y="4027992"/>
            <a:ext cx="5028565" cy="1894972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Подзаголовок слайда</a:t>
            </a:r>
          </a:p>
        </p:txBody>
      </p:sp>
      <p:sp>
        <p:nvSpPr>
          <p:cNvPr id="7" name="Рисунок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57326" y="-11576"/>
            <a:ext cx="4946249" cy="6903720"/>
          </a:xfrm>
          <a:custGeom>
            <a:avLst/>
            <a:gdLst>
              <a:gd name="connsiteX0" fmla="*/ 0 w 4977139"/>
              <a:gd name="connsiteY0" fmla="*/ 0 h 6858000"/>
              <a:gd name="connsiteX1" fmla="*/ 4977139 w 4977139"/>
              <a:gd name="connsiteY1" fmla="*/ 0 h 6858000"/>
              <a:gd name="connsiteX2" fmla="*/ 4977139 w 4977139"/>
              <a:gd name="connsiteY2" fmla="*/ 6858000 h 6858000"/>
              <a:gd name="connsiteX3" fmla="*/ 0 w 4977139"/>
              <a:gd name="connsiteY3" fmla="*/ 6858000 h 6858000"/>
              <a:gd name="connsiteX4" fmla="*/ 0 w 4977139"/>
              <a:gd name="connsiteY4" fmla="*/ 0 h 6858000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58000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92724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7139" h="6892724">
                <a:moveTo>
                  <a:pt x="0" y="0"/>
                </a:moveTo>
                <a:lnTo>
                  <a:pt x="4977139" y="0"/>
                </a:lnTo>
                <a:lnTo>
                  <a:pt x="4977139" y="6892724"/>
                </a:lnTo>
                <a:lnTo>
                  <a:pt x="1863524" y="6892724"/>
                </a:lnTo>
                <a:lnTo>
                  <a:pt x="0" y="0"/>
                </a:lnTo>
                <a:close/>
              </a:path>
            </a:pathLst>
          </a:custGeom>
        </p:spPr>
        <p:txBody>
          <a:bodyPr tIns="274320" rIns="274320" rtlCol="0">
            <a:normAutofit/>
          </a:bodyPr>
          <a:lstStyle>
            <a:lvl1pPr marL="0" indent="0" algn="r">
              <a:buNone/>
              <a:defRPr sz="20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rtlCol="0" anchor="b" anchorCtr="0">
            <a:no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1" name="Объект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 rtlCol="0"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 rtl="0"/>
            <a:r>
              <a:rPr lang="ru-RU" noProof="0"/>
              <a:t>Текст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10">
            <a:extLst>
              <a:ext uri="{FF2B5EF4-FFF2-40B4-BE49-F238E27FC236}">
                <a16:creationId xmlns:a16="http://schemas.microsoft.com/office/drawing/2014/main" id="{C4293765-78A6-5206-26C2-E8817B283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470792" cy="6858000"/>
          </a:xfrm>
          <a:custGeom>
            <a:avLst/>
            <a:gdLst>
              <a:gd name="connsiteX0" fmla="*/ 0 w 7470792"/>
              <a:gd name="connsiteY0" fmla="*/ 0 h 6858000"/>
              <a:gd name="connsiteX1" fmla="*/ 7470792 w 7470792"/>
              <a:gd name="connsiteY1" fmla="*/ 0 h 6858000"/>
              <a:gd name="connsiteX2" fmla="*/ 5633197 w 7470792"/>
              <a:gd name="connsiteY2" fmla="*/ 6858000 h 6858000"/>
              <a:gd name="connsiteX3" fmla="*/ 0 w 74707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0792" h="6858000">
                <a:moveTo>
                  <a:pt x="0" y="0"/>
                </a:moveTo>
                <a:lnTo>
                  <a:pt x="7470792" y="0"/>
                </a:lnTo>
                <a:lnTo>
                  <a:pt x="56331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>
              <a:ln>
                <a:noFill/>
              </a:ln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BB4E351F-7451-86A3-5271-0D00B9EFA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A860223-A40E-30ED-6832-0825A930B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00B6907E-F17B-783E-D454-DFC62D097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26B12211-7E94-9534-6F2D-2AFD2EBE3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36580245-E985-EC3F-9385-D0F517F0C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B75A82A3-E3DF-978F-4BD7-10E0F1075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9EDC40AE-D1CB-7535-22E2-E6D910FB8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685800"/>
            <a:ext cx="9144000" cy="3136738"/>
          </a:xfrm>
        </p:spPr>
        <p:txBody>
          <a:bodyPr rtlCol="0" anchor="b">
            <a:noAutofit/>
          </a:bodyPr>
          <a:lstStyle>
            <a:lvl1pPr algn="ctr">
              <a:defRPr sz="4400"/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978800"/>
            <a:ext cx="9144000" cy="196596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содержимого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9E49FCE-658C-FF5A-6405-3D10F1AC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903C516-D418-5E3E-1E4E-1DF846433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D7BF5B15-0E8A-A82C-6E9C-FCF3FBAA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354B33CA-9490-C8E1-FE4F-06367AF29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586824F-3198-FE44-5A4A-70312048D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5058CD71-6E97-B6A9-11B6-867ED408D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1E9FDAA6-BDE8-D6C3-17CD-F87BFB54F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b" anchorCtr="0">
            <a:no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42A0738D-E9A9-14B7-4739-62E402B0C2D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4961" y="2032663"/>
            <a:ext cx="4463005" cy="406749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 rtl="0"/>
            <a:r>
              <a:rPr lang="ru-RU" noProof="0"/>
              <a:t>Текст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A766D4CB-8BCE-C6EE-EF57-A8A819EBD36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41720" y="2032663"/>
            <a:ext cx="5212080" cy="406749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 rtl="0"/>
            <a:r>
              <a:rPr lang="ru-RU" noProof="0"/>
              <a:t>Текст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D972B9-D29C-4410-9572-A3CF43EFF749}" type="datetime1">
              <a:rPr lang="ru-RU" noProof="0" smtClean="0"/>
              <a:t>27.05.2025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BD12358-51D2-46B3-9BDE-DF29528B9454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 содержимого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DD9208B-0FD2-A7E3-5202-0F18392AE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04010E2-9C6F-C582-1E3A-F5D43D0FF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3D2B8AF-94DE-C211-EAE7-0971C111B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A247A2AC-F284-077E-9A14-EB7D1DE62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0E91F1F-5151-2442-2B89-CE0AB1178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3FBD82AC-3C5B-819E-E0FF-157D74B8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F299648-2E6E-FA0D-85E4-8884BE34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b" anchorCtr="0">
            <a:no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07BD0263-5D42-E696-F170-1F9CF5FF2A74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38199" y="2078963"/>
            <a:ext cx="3435628" cy="4067492"/>
          </a:xfrm>
        </p:spPr>
        <p:txBody>
          <a:bodyPr rtlCol="0">
            <a:normAutofit/>
          </a:bodyPr>
          <a:lstStyle>
            <a:lvl1pPr marL="4572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eriod"/>
              <a:defRPr sz="1800"/>
            </a:lvl1pPr>
            <a:lvl2pPr marL="9144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eriod"/>
              <a:defRPr sz="1800"/>
            </a:lvl2pPr>
            <a:lvl3pPr marL="13716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arenR"/>
              <a:defRPr sz="1800"/>
            </a:lvl3pPr>
            <a:lvl4pPr marL="18288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arenR"/>
              <a:defRPr sz="1800"/>
            </a:lvl4pPr>
            <a:lvl5pPr marL="2228850" indent="-457200">
              <a:spcBef>
                <a:spcPts val="1000"/>
              </a:spcBef>
              <a:spcAft>
                <a:spcPts val="500"/>
              </a:spcAft>
              <a:buFont typeface="+mj-lt"/>
              <a:buAutoNum type="romanLcPeriod"/>
              <a:defRPr sz="1800"/>
            </a:lvl5pPr>
          </a:lstStyle>
          <a:p>
            <a:pPr lvl="0" rtl="0"/>
            <a:r>
              <a:rPr lang="ru-RU" noProof="0"/>
              <a:t>Текст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6" name="Объект 3">
            <a:extLst>
              <a:ext uri="{FF2B5EF4-FFF2-40B4-BE49-F238E27FC236}">
                <a16:creationId xmlns:a16="http://schemas.microsoft.com/office/drawing/2014/main" id="{1BEE7174-135F-6F9F-11B9-3C3F2F9CDEA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65539" y="2087315"/>
            <a:ext cx="6007261" cy="406749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 rtl="0"/>
            <a:r>
              <a:rPr lang="ru-RU" noProof="0"/>
              <a:t>Текст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E0F14A-E99F-4269-9F1E-1866BA5B80FE}" type="datetime1">
              <a:rPr lang="ru-RU" noProof="0" smtClean="0"/>
              <a:t>27.05.2025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BD12358-51D2-46B3-9BDE-DF29528B9454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+ рисунок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700B3A65-BB60-F2B4-4CF4-19A7C53F1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3F1DB8D5-B954-BFC9-C8D8-F0491CCBE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5507D69F-27D7-2C68-A17D-3F1399C8B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645965" cy="1325563"/>
          </a:xfrm>
        </p:spPr>
        <p:txBody>
          <a:bodyPr rtlCol="0" anchor="b" anchorCtr="0">
            <a:noAutofit/>
          </a:bodyPr>
          <a:lstStyle>
            <a:lvl1pPr>
              <a:defRPr sz="3600"/>
            </a:lvl1pPr>
          </a:lstStyle>
          <a:p>
            <a:pPr rtl="0"/>
            <a:endParaRPr lang="ru-RU" noProof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2055813"/>
            <a:ext cx="5781261" cy="406749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 rtl="0"/>
            <a:r>
              <a:rPr lang="ru-RU" noProof="0"/>
              <a:t>Текст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66991" y="-22860"/>
            <a:ext cx="4625008" cy="690372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690398-C035-4147-AA8E-E91FCBDCC4C1}" type="datetime1">
              <a:rPr lang="ru-RU" noProof="0" smtClean="0"/>
              <a:t>27.05.2025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BD12358-51D2-46B3-9BDE-DF29528B9454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954AD8BA-12A1-40A0-B5A6-C36392043198}" type="datetime1">
              <a:rPr lang="ru-RU" noProof="0" smtClean="0"/>
              <a:t>27.05.2025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CBD12358-51D2-46B3-9BDE-DF29528B9454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59" r:id="rId4"/>
    <p:sldLayoutId id="2147483650" r:id="rId5"/>
    <p:sldLayoutId id="2147483649" r:id="rId6"/>
    <p:sldLayoutId id="2147483662" r:id="rId7"/>
    <p:sldLayoutId id="2147483663" r:id="rId8"/>
    <p:sldLayoutId id="2147483652" r:id="rId9"/>
    <p:sldLayoutId id="2147483666" r:id="rId10"/>
    <p:sldLayoutId id="2147483664" r:id="rId11"/>
    <p:sldLayoutId id="2147483665" r:id="rId12"/>
    <p:sldLayoutId id="2147483661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1" kern="1200" cap="all" baseline="0">
          <a:solidFill>
            <a:schemeClr val="accent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AlenaMalinovskaya/diplom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468" y="165877"/>
            <a:ext cx="5526975" cy="4992972"/>
          </a:xfrm>
        </p:spPr>
        <p:txBody>
          <a:bodyPr vert="horz" lIns="91440" tIns="45720" rIns="91440" bIns="45720" rtlCol="0" anchor="ctr" anchorCtr="0">
            <a:noAutofit/>
          </a:bodyPr>
          <a:lstStyle/>
          <a:p>
            <a:pPr algn="ctr"/>
            <a:r>
              <a:rPr lang="ru" sz="2000" b="1" i="0" dirty="0">
                <a:latin typeface="Times New Roman"/>
                <a:cs typeface="Times New Roman"/>
              </a:rPr>
              <a:t>Функциональное и нагрузочное тестирование сайта чешской железнодорожной компании CD.cz</a:t>
            </a:r>
            <a:br>
              <a:rPr lang="ru" sz="2000" b="1" i="0" dirty="0">
                <a:latin typeface="Times New Roman"/>
                <a:cs typeface="Times New Roman"/>
              </a:rPr>
            </a:br>
            <a:endParaRPr lang="ru" sz="2000" b="1" i="0" dirty="0">
              <a:cs typeface="Times New Roman"/>
            </a:endParaRPr>
          </a:p>
          <a:p>
            <a:r>
              <a:rPr lang="ru" sz="2000" i="0" dirty="0">
                <a:latin typeface="Times New Roman"/>
                <a:cs typeface="Times New Roman"/>
              </a:rPr>
              <a:t>Автор: </a:t>
            </a:r>
            <a:r>
              <a:rPr lang="en-AU" sz="2000" i="0" dirty="0">
                <a:latin typeface="Times New Roman"/>
                <a:cs typeface="Times New Roman"/>
              </a:rPr>
              <a:t>Olena </a:t>
            </a:r>
            <a:r>
              <a:rPr lang="en-AU" sz="2000" i="0" noProof="1">
                <a:latin typeface="Times New Roman"/>
                <a:cs typeface="Times New Roman"/>
              </a:rPr>
              <a:t>Malinovska</a:t>
            </a:r>
            <a:endParaRPr lang="en-AU" sz="2000" i="0" noProof="1">
              <a:cs typeface="Times New Roman"/>
            </a:endParaRPr>
          </a:p>
          <a:p>
            <a:r>
              <a:rPr lang="ru" sz="2000" i="0" dirty="0">
                <a:latin typeface="Times New Roman"/>
                <a:cs typeface="Times New Roman"/>
              </a:rPr>
              <a:t>Руководитель: </a:t>
            </a:r>
            <a:r>
              <a:rPr lang="en-AU" sz="2000" i="0" dirty="0">
                <a:latin typeface="Times New Roman"/>
                <a:cs typeface="Times New Roman"/>
              </a:rPr>
              <a:t>Vitaliy </a:t>
            </a:r>
            <a:r>
              <a:rPr lang="en-AU" sz="2000" i="0" noProof="1">
                <a:latin typeface="Times New Roman"/>
                <a:cs typeface="Times New Roman"/>
              </a:rPr>
              <a:t>Zamirovskiy</a:t>
            </a:r>
            <a:endParaRPr lang="ru" sz="2000" i="0" noProof="1">
              <a:cs typeface="Times New Roman"/>
            </a:endParaRPr>
          </a:p>
          <a:p>
            <a:r>
              <a:rPr lang="ru" sz="2000" i="0" dirty="0">
                <a:latin typeface="Times New Roman"/>
                <a:cs typeface="Times New Roman"/>
              </a:rPr>
              <a:t>Step IT Academy — 2025</a:t>
            </a:r>
            <a:endParaRPr lang="ru" sz="2000">
              <a:cs typeface="Times New Roman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8193" r="18193"/>
          <a:stretch/>
        </p:blipFill>
        <p:spPr>
          <a:xfrm>
            <a:off x="5614614" y="3447"/>
            <a:ext cx="6578801" cy="6894576"/>
          </a:xfrm>
        </p:spPr>
      </p:pic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>
            <a:noAutofit/>
          </a:bodyPr>
          <a:lstStyle/>
          <a:p>
            <a:r>
              <a:rPr lang="ru" i="0" dirty="0">
                <a:cs typeface="Times New Roman"/>
              </a:rPr>
              <a:t>Используемые инструменты</a:t>
            </a:r>
            <a:endParaRPr lang="en-US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5287" y="2153784"/>
            <a:ext cx="4246376" cy="4067492"/>
          </a:xfr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AU" sz="2000" b="1" i="1" dirty="0">
                <a:ea typeface="+mn-lt"/>
                <a:cs typeface="+mn-lt"/>
              </a:rPr>
              <a:t>Selenium </a:t>
            </a:r>
            <a:endParaRPr lang="en-US" dirty="0"/>
          </a:p>
          <a:p>
            <a:pPr algn="ctr"/>
            <a:r>
              <a:rPr lang="en-AU" sz="2000" b="1" i="1" dirty="0">
                <a:ea typeface="+mn-lt"/>
                <a:cs typeface="+mn-lt"/>
              </a:rPr>
              <a:t>Postman  </a:t>
            </a:r>
          </a:p>
          <a:p>
            <a:pPr algn="ctr"/>
            <a:r>
              <a:rPr lang="en-AU" sz="2000" b="1" i="1" dirty="0">
                <a:ea typeface="+mn-lt"/>
                <a:cs typeface="+mn-lt"/>
              </a:rPr>
              <a:t>JMeter </a:t>
            </a:r>
          </a:p>
          <a:p>
            <a:pPr algn="ctr"/>
            <a:r>
              <a:rPr lang="en-AU" sz="2000" b="1" i="1" dirty="0">
                <a:ea typeface="+mn-lt"/>
                <a:cs typeface="+mn-lt"/>
              </a:rPr>
              <a:t>Lighthouse </a:t>
            </a:r>
          </a:p>
          <a:p>
            <a:pPr algn="ctr"/>
            <a:r>
              <a:rPr lang="en-AU" sz="2000" b="1" i="1" dirty="0">
                <a:ea typeface="+mn-lt"/>
                <a:cs typeface="+mn-lt"/>
              </a:rPr>
              <a:t>GitHub </a:t>
            </a:r>
          </a:p>
          <a:p>
            <a:pPr algn="ctr"/>
            <a:r>
              <a:rPr lang="en-AU" sz="2000" b="1" i="1" dirty="0" err="1">
                <a:ea typeface="+mn-lt"/>
                <a:cs typeface="+mn-lt"/>
              </a:rPr>
              <a:t>BrowserStack</a:t>
            </a:r>
            <a:r>
              <a:rPr lang="en-AU" sz="2000" b="1" i="1" dirty="0">
                <a:ea typeface="+mn-lt"/>
                <a:cs typeface="+mn-lt"/>
              </a:rPr>
              <a:t> </a:t>
            </a:r>
          </a:p>
          <a:p>
            <a:pPr algn="ctr"/>
            <a:r>
              <a:rPr lang="en-AU" sz="2000" b="1" i="1" dirty="0">
                <a:ea typeface="+mn-lt"/>
                <a:cs typeface="+mn-lt"/>
              </a:rPr>
              <a:t>SSL Labs</a:t>
            </a:r>
            <a:endParaRPr lang="en-AU" sz="2000" b="1" i="1" dirty="0"/>
          </a:p>
          <a:p>
            <a:pPr algn="ctr"/>
            <a:endParaRPr lang="ru" dirty="0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F2E40DEC-EEF4-659A-BA22-6F502960C3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8521" r="9774"/>
          <a:stretch>
            <a:fillRect/>
          </a:stretch>
        </p:blipFill>
        <p:spPr>
          <a:xfrm>
            <a:off x="5085048" y="-1089"/>
            <a:ext cx="7095549" cy="6860178"/>
          </a:xfrm>
          <a:ln>
            <a:solidFill>
              <a:srgbClr val="4472C4"/>
            </a:solidFill>
          </a:ln>
        </p:spPr>
      </p:pic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/>
          <a:p>
            <a:r>
              <a:rPr lang="ru" i="0" dirty="0">
                <a:cs typeface="Times New Roman"/>
              </a:rPr>
              <a:t>Выводы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4549" y="2011639"/>
            <a:ext cx="5781261" cy="4067492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" sz="2000" b="1" i="1" dirty="0">
                <a:ea typeface="+mn-lt"/>
                <a:cs typeface="+mn-lt"/>
              </a:rPr>
              <a:t>·Основные функции сайта работают корректно</a:t>
            </a:r>
            <a:endParaRPr lang="en-US" sz="2000" b="1" i="1"/>
          </a:p>
          <a:p>
            <a:r>
              <a:rPr lang="ru" sz="2000" b="1" i="1" dirty="0">
                <a:ea typeface="+mn-lt"/>
                <a:cs typeface="+mn-lt"/>
              </a:rPr>
              <a:t>·Выявлены реальные ошибки</a:t>
            </a:r>
            <a:endParaRPr lang="ru" sz="2000" b="1" i="1"/>
          </a:p>
          <a:p>
            <a:r>
              <a:rPr lang="ru" sz="2000" b="1" i="1" dirty="0">
                <a:ea typeface="+mn-lt"/>
                <a:cs typeface="+mn-lt"/>
              </a:rPr>
              <a:t>·Использованы современные инструменты</a:t>
            </a:r>
            <a:endParaRPr lang="ru" sz="2000" b="1" i="1"/>
          </a:p>
          <a:p>
            <a:r>
              <a:rPr lang="ru" sz="2000" b="1" i="1" dirty="0">
                <a:ea typeface="+mn-lt"/>
                <a:cs typeface="+mn-lt"/>
              </a:rPr>
              <a:t>·Тестирование — важнейшая часть обеспечения качества цифровых сервисов</a:t>
            </a:r>
            <a:endParaRPr lang="ru" sz="2000" b="1" i="1" dirty="0"/>
          </a:p>
          <a:p>
            <a:endParaRPr lang="ru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D8FE5249-CB1A-E749-1121-20BEE91A898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4375" t="3411" r="13750" b="-2801"/>
          <a:stretch>
            <a:fillRect/>
          </a:stretch>
        </p:blipFill>
        <p:spPr>
          <a:xfrm>
            <a:off x="5844209" y="-811"/>
            <a:ext cx="6351471" cy="6861663"/>
          </a:xfrm>
        </p:spPr>
      </p:pic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Рисунок 5">
            <a:extLst>
              <a:ext uri="{FF2B5EF4-FFF2-40B4-BE49-F238E27FC236}">
                <a16:creationId xmlns:a16="http://schemas.microsoft.com/office/drawing/2014/main" id="{E461669C-A7BA-D639-22CB-B5FBBE698B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0073" r="20073"/>
          <a:stretch>
            <a:fillRect/>
          </a:stretch>
        </p:blipFill>
        <p:spPr>
          <a:xfrm>
            <a:off x="3810" y="152400"/>
            <a:ext cx="8339379" cy="68580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722618"/>
          </a:xfrm>
          <a:noFill/>
        </p:spPr>
        <p:txBody>
          <a:bodyPr rtlCol="0" anchor="b"/>
          <a:lstStyle/>
          <a:p>
            <a:pPr algn="r" rtl="0"/>
            <a:r>
              <a:rPr lang="ru" dirty="0"/>
              <a:t>СПАСИБО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9552" y="5216497"/>
            <a:ext cx="3663323" cy="1052181"/>
          </a:xfrm>
          <a:noFill/>
        </p:spPr>
        <p:txBody>
          <a:bodyPr rtlCol="0" anchor="t">
            <a:normAutofit/>
          </a:bodyPr>
          <a:lstStyle/>
          <a:p>
            <a:r>
              <a:rPr lang="ru" sz="2800" i="1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Ссылка на проект в GitHub</a:t>
            </a:r>
          </a:p>
          <a:p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>
            <a:noAutofit/>
          </a:bodyPr>
          <a:lstStyle/>
          <a:p>
            <a:r>
              <a:rPr lang="ru" sz="3600" i="0" dirty="0">
                <a:latin typeface="Times New Roman"/>
                <a:cs typeface="Times New Roman"/>
              </a:rPr>
              <a:t>Цель дипломной работы</a:t>
            </a:r>
            <a:endParaRPr lang="en-US" sz="3600" dirty="0">
              <a:latin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ru" sz="2000" b="1" i="1" dirty="0">
                <a:ea typeface="+mn-lt"/>
                <a:cs typeface="+mn-lt"/>
              </a:rPr>
              <a:t>·Провести функциональное тестирование сайта CD.cz</a:t>
            </a:r>
            <a:endParaRPr lang="ru" sz="2000" b="1" i="1"/>
          </a:p>
          <a:p>
            <a:endParaRPr lang="ru" sz="2000" b="1" i="1" dirty="0">
              <a:ea typeface="+mn-lt"/>
              <a:cs typeface="+mn-lt"/>
            </a:endParaRPr>
          </a:p>
          <a:p>
            <a:r>
              <a:rPr lang="ru" sz="2000" b="1" i="1" dirty="0">
                <a:ea typeface="+mn-lt"/>
                <a:cs typeface="+mn-lt"/>
              </a:rPr>
              <a:t>·Выполнить нагрузочное тестирование</a:t>
            </a:r>
            <a:endParaRPr lang="ru" sz="2000" b="1" i="1"/>
          </a:p>
          <a:p>
            <a:endParaRPr lang="ru" sz="2000" b="1" i="1" dirty="0">
              <a:ea typeface="+mn-lt"/>
              <a:cs typeface="+mn-lt"/>
            </a:endParaRPr>
          </a:p>
          <a:p>
            <a:r>
              <a:rPr lang="ru" sz="2000" b="1" i="1" dirty="0">
                <a:ea typeface="+mn-lt"/>
                <a:cs typeface="+mn-lt"/>
              </a:rPr>
              <a:t>·Выявить ошибки и слабые места</a:t>
            </a:r>
            <a:endParaRPr lang="ru" sz="2000" b="1" i="1"/>
          </a:p>
          <a:p>
            <a:endParaRPr lang="ru" sz="2000" b="1" i="1" dirty="0">
              <a:ea typeface="+mn-lt"/>
              <a:cs typeface="+mn-lt"/>
            </a:endParaRPr>
          </a:p>
          <a:p>
            <a:r>
              <a:rPr lang="ru" sz="2000" b="1" i="1" dirty="0">
                <a:ea typeface="+mn-lt"/>
                <a:cs typeface="+mn-lt"/>
              </a:rPr>
              <a:t>·Оценить удобство, безопасность и корректность контента</a:t>
            </a:r>
            <a:endParaRPr lang="ru" sz="2000" b="1" i="1" dirty="0"/>
          </a:p>
          <a:p>
            <a:endParaRPr lang="ru" dirty="0"/>
          </a:p>
        </p:txBody>
      </p:sp>
      <p:pic>
        <p:nvPicPr>
          <p:cNvPr id="25" name="Рисунок 6">
            <a:extLst>
              <a:ext uri="{FF2B5EF4-FFF2-40B4-BE49-F238E27FC236}">
                <a16:creationId xmlns:a16="http://schemas.microsoft.com/office/drawing/2014/main" id="{086C9520-C924-5732-CC82-F0C4A533D4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43281" r="43281"/>
          <a:stretch/>
        </p:blipFill>
        <p:spPr>
          <a:xfrm>
            <a:off x="9355773" y="-114300"/>
            <a:ext cx="2834640" cy="6873240"/>
          </a:xfrm>
        </p:spPr>
      </p:pic>
    </p:spTree>
    <p:extLst>
      <p:ext uri="{BB962C8B-B14F-4D97-AF65-F5344CB8AC3E}">
        <p14:creationId xmlns:p14="http://schemas.microsoft.com/office/powerpoint/2010/main" val="103835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45271"/>
            <a:ext cx="10922000" cy="3920054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" sz="3600" i="0" dirty="0">
                <a:latin typeface="Times New Roman"/>
                <a:cs typeface="Times New Roman"/>
              </a:rPr>
              <a:t>Актуальность</a:t>
            </a:r>
            <a:br>
              <a:rPr lang="ru" sz="3600" i="0" dirty="0">
                <a:latin typeface="Times New Roman"/>
                <a:cs typeface="Times New Roman"/>
              </a:rPr>
            </a:br>
            <a:endParaRPr lang="en-US" sz="3600" dirty="0">
              <a:latin typeface="Times New Roman"/>
            </a:endParaRPr>
          </a:p>
          <a:p>
            <a:pPr algn="l"/>
            <a:r>
              <a:rPr lang="ru" sz="2000" b="1" dirty="0">
                <a:latin typeface="Times New Roman"/>
                <a:cs typeface="Times New Roman"/>
              </a:rPr>
              <a:t>·Транспортные цифровые сервисы — важная часть инфраструктуры</a:t>
            </a:r>
            <a:br>
              <a:rPr lang="ru" sz="2000" b="1" dirty="0">
                <a:latin typeface="Times New Roman"/>
                <a:cs typeface="Times New Roman"/>
              </a:rPr>
            </a:br>
            <a:endParaRPr lang="ru" sz="2000" b="1" dirty="0">
              <a:latin typeface="Times New Roman"/>
              <a:cs typeface="Times New Roman"/>
            </a:endParaRPr>
          </a:p>
          <a:p>
            <a:pPr algn="l"/>
            <a:r>
              <a:rPr lang="ru" sz="2000" b="1" dirty="0">
                <a:latin typeface="Times New Roman"/>
                <a:cs typeface="Times New Roman"/>
              </a:rPr>
              <a:t>·Сайт CD.cz используется в том числе иностранными пассажирами</a:t>
            </a:r>
          </a:p>
          <a:p>
            <a:pPr algn="l"/>
            <a:r>
              <a:rPr lang="ru" sz="2000" b="1" dirty="0">
                <a:latin typeface="Times New Roman"/>
                <a:cs typeface="Times New Roman"/>
              </a:rPr>
              <a:t>·Надёжность и корректность = доверие пользователей</a:t>
            </a:r>
          </a:p>
          <a:p>
            <a:pPr algn="l"/>
            <a:r>
              <a:rPr lang="ru" sz="2000" b="1" dirty="0">
                <a:latin typeface="Times New Roman"/>
                <a:cs typeface="Times New Roman"/>
              </a:rPr>
              <a:t>·Ошибки могут приводить к потерям времени и денег</a:t>
            </a:r>
          </a:p>
          <a:p>
            <a:pPr algn="l"/>
            <a:endParaRPr lang="ru" dirty="0">
              <a:cs typeface="Times New Roman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D6EE8D1-247A-B95F-BD1A-A2D76964CF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6915" b="36915"/>
          <a:stretch/>
        </p:blipFill>
        <p:spPr>
          <a:xfrm>
            <a:off x="2540" y="4542914"/>
            <a:ext cx="12186920" cy="2314448"/>
          </a:xfrm>
        </p:spPr>
      </p:pic>
    </p:spTree>
    <p:extLst>
      <p:ext uri="{BB962C8B-B14F-4D97-AF65-F5344CB8AC3E}">
        <p14:creationId xmlns:p14="http://schemas.microsoft.com/office/powerpoint/2010/main" val="82108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9100BC91-12A3-DE75-3F38-9C17D39DC5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-616" t="-739" r="411" b="38078"/>
          <a:stretch>
            <a:fillRect/>
          </a:stretch>
        </p:blipFill>
        <p:spPr>
          <a:xfrm>
            <a:off x="6993166" y="252584"/>
            <a:ext cx="4960255" cy="68928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3712" y="670560"/>
            <a:ext cx="5028566" cy="1201072"/>
          </a:xfrm>
          <a:noFill/>
        </p:spPr>
        <p:txBody>
          <a:bodyPr rtlCol="0">
            <a:noAutofit/>
          </a:bodyPr>
          <a:lstStyle/>
          <a:p>
            <a:r>
              <a:rPr lang="az-Cyrl-AZ" sz="3600" b="1" i="0">
                <a:solidFill>
                  <a:schemeClr val="tx1"/>
                </a:solidFill>
                <a:latin typeface="Univers Light"/>
                <a:cs typeface="Times New Roman"/>
              </a:rPr>
              <a:t>Что было протестировано</a:t>
            </a:r>
            <a:endParaRPr lang="en-US" sz="3600" b="1">
              <a:solidFill>
                <a:schemeClr val="tx1"/>
              </a:solidFill>
              <a:cs typeface="Times New Roman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5072" y="2351592"/>
            <a:ext cx="4623681" cy="4495932"/>
          </a:xfrm>
          <a:noFill/>
        </p:spPr>
        <p:txBody>
          <a:bodyPr rtlCol="0" anchor="t"/>
          <a:lstStyle/>
          <a:p>
            <a:r>
              <a:rPr lang="az-Cyrl-AZ" sz="2000" i="1">
                <a:solidFill>
                  <a:schemeClr val="tx1"/>
                </a:solidFill>
              </a:rPr>
              <a:t>·Поиск маршрута </a:t>
            </a:r>
            <a:endParaRPr lang="ru" sz="2000" i="1">
              <a:solidFill>
                <a:schemeClr val="tx1"/>
              </a:solidFill>
            </a:endParaRPr>
          </a:p>
          <a:p>
            <a:r>
              <a:rPr lang="az-Cyrl-AZ" sz="2000" i="1">
                <a:solidFill>
                  <a:schemeClr val="tx1"/>
                </a:solidFill>
              </a:rPr>
              <a:t>·Расчёт стоимости билета </a:t>
            </a:r>
            <a:endParaRPr lang="ru" sz="2000" i="1">
              <a:solidFill>
                <a:schemeClr val="tx1"/>
              </a:solidFill>
            </a:endParaRPr>
          </a:p>
          <a:p>
            <a:r>
              <a:rPr lang="az-Cyrl-AZ" sz="2000" i="1">
                <a:solidFill>
                  <a:schemeClr val="tx1"/>
                </a:solidFill>
              </a:rPr>
              <a:t>·Авторизация и регистрация </a:t>
            </a:r>
            <a:endParaRPr lang="ru" sz="2000" i="1">
              <a:solidFill>
                <a:schemeClr val="tx1"/>
              </a:solidFill>
            </a:endParaRPr>
          </a:p>
          <a:p>
            <a:r>
              <a:rPr lang="az-Cyrl-AZ" sz="2000" i="1">
                <a:solidFill>
                  <a:schemeClr val="tx1"/>
                </a:solidFill>
              </a:rPr>
              <a:t>·Формы обратной связи </a:t>
            </a:r>
            <a:endParaRPr lang="ru" sz="2000" i="1">
              <a:solidFill>
                <a:schemeClr val="tx1"/>
              </a:solidFill>
            </a:endParaRPr>
          </a:p>
          <a:p>
            <a:r>
              <a:rPr lang="az-Cyrl-AZ" sz="2000" i="1">
                <a:solidFill>
                  <a:schemeClr val="tx1"/>
                </a:solidFill>
              </a:rPr>
              <a:t>·Корзина покупок (е-магазин) </a:t>
            </a:r>
            <a:endParaRPr lang="ru" sz="2000" i="1">
              <a:solidFill>
                <a:schemeClr val="tx1"/>
              </a:solidFill>
            </a:endParaRPr>
          </a:p>
          <a:p>
            <a:r>
              <a:rPr lang="az-Cyrl-AZ" sz="2000" i="1">
                <a:solidFill>
                  <a:schemeClr val="tx1"/>
                </a:solidFill>
              </a:rPr>
              <a:t>·Адаптация под мобильные и десктопные устройства</a:t>
            </a:r>
            <a:r>
              <a:rPr lang="az-Cyrl-AZ" sz="2400">
                <a:solidFill>
                  <a:schemeClr val="tx1"/>
                </a:solidFill>
              </a:rPr>
              <a:t> </a:t>
            </a:r>
            <a:endParaRPr lang="ru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03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7073" y="185195"/>
            <a:ext cx="5174925" cy="1527579"/>
          </a:xfrm>
          <a:noFill/>
        </p:spPr>
        <p:txBody>
          <a:bodyPr rtlCol="0"/>
          <a:lstStyle/>
          <a:p>
            <a:r>
              <a:rPr lang="ru" i="0" dirty="0">
                <a:latin typeface="Times New Roman"/>
                <a:cs typeface="Times New Roman"/>
              </a:rPr>
              <a:t>Методология и инструменты</a:t>
            </a:r>
            <a:endParaRPr lang="en-US" dirty="0">
              <a:latin typeface="Times New Roman"/>
            </a:endParaRPr>
          </a:p>
        </p:txBody>
      </p:sp>
      <p:pic>
        <p:nvPicPr>
          <p:cNvPr id="24" name="Рисунок 7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7963" r="27963"/>
          <a:stretch/>
        </p:blipFill>
        <p:spPr>
          <a:xfrm>
            <a:off x="129668" y="1909"/>
            <a:ext cx="4318884" cy="685954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1159" y="1911961"/>
            <a:ext cx="5660660" cy="440811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ru" sz="2000" b="1" i="1" dirty="0">
                <a:ea typeface="+mn-lt"/>
                <a:cs typeface="+mn-lt"/>
              </a:rPr>
              <a:t>·Ручное тестирование: чек-листы, тест-кейсы</a:t>
            </a:r>
            <a:endParaRPr lang="en-US" sz="2000" b="1" i="1"/>
          </a:p>
          <a:p>
            <a:pPr>
              <a:buNone/>
            </a:pPr>
            <a:r>
              <a:rPr lang="ru" sz="2000" b="1" i="1" dirty="0">
                <a:ea typeface="+mn-lt"/>
                <a:cs typeface="+mn-lt"/>
              </a:rPr>
              <a:t>·Автоматизация: </a:t>
            </a:r>
            <a:r>
              <a:rPr lang="ru" sz="2000" b="1" i="1" err="1">
                <a:ea typeface="+mn-lt"/>
                <a:cs typeface="+mn-lt"/>
              </a:rPr>
              <a:t>Selenium</a:t>
            </a:r>
            <a:r>
              <a:rPr lang="ru" sz="2000" b="1" i="1" dirty="0">
                <a:ea typeface="+mn-lt"/>
                <a:cs typeface="+mn-lt"/>
              </a:rPr>
              <a:t> (Python), </a:t>
            </a:r>
            <a:r>
              <a:rPr lang="ru" sz="2000" b="1" i="1" err="1">
                <a:ea typeface="+mn-lt"/>
                <a:cs typeface="+mn-lt"/>
              </a:rPr>
              <a:t>Postman</a:t>
            </a:r>
            <a:endParaRPr lang="ru" sz="2000" b="1" i="1"/>
          </a:p>
          <a:p>
            <a:pPr>
              <a:buNone/>
            </a:pPr>
            <a:r>
              <a:rPr lang="ru" sz="2000" b="1" i="1" dirty="0">
                <a:ea typeface="+mn-lt"/>
                <a:cs typeface="+mn-lt"/>
              </a:rPr>
              <a:t>·Нагрузочное тестирование: </a:t>
            </a:r>
            <a:r>
              <a:rPr lang="ru" sz="2000" b="1" i="1" err="1">
                <a:ea typeface="+mn-lt"/>
                <a:cs typeface="+mn-lt"/>
              </a:rPr>
              <a:t>JMeter</a:t>
            </a:r>
            <a:endParaRPr lang="ru" sz="2000" b="1" i="1"/>
          </a:p>
          <a:p>
            <a:pPr>
              <a:buNone/>
            </a:pPr>
            <a:r>
              <a:rPr lang="ru" sz="2000" b="1" i="1" dirty="0">
                <a:ea typeface="+mn-lt"/>
                <a:cs typeface="+mn-lt"/>
              </a:rPr>
              <a:t>·Анализ интерфейса и безопасности: </a:t>
            </a:r>
            <a:r>
              <a:rPr lang="en-AU" sz="2000" b="1" i="1" dirty="0">
                <a:ea typeface="+mn-lt"/>
                <a:cs typeface="+mn-lt"/>
              </a:rPr>
              <a:t>Lighthouse</a:t>
            </a:r>
            <a:r>
              <a:rPr lang="ru" sz="2000" b="1" i="1" dirty="0">
                <a:ea typeface="+mn-lt"/>
                <a:cs typeface="+mn-lt"/>
              </a:rPr>
              <a:t>, </a:t>
            </a:r>
            <a:r>
              <a:rPr lang="en-AU" sz="2000" b="1" i="1" dirty="0" err="1">
                <a:ea typeface="+mn-lt"/>
                <a:cs typeface="+mn-lt"/>
              </a:rPr>
              <a:t>DevTools</a:t>
            </a:r>
            <a:r>
              <a:rPr lang="ru" sz="2000" b="1" i="1" dirty="0">
                <a:ea typeface="+mn-lt"/>
                <a:cs typeface="+mn-lt"/>
              </a:rPr>
              <a:t>, SSL Labs, </a:t>
            </a:r>
            <a:r>
              <a:rPr lang="ru" sz="2000" b="1" i="1" dirty="0" err="1">
                <a:ea typeface="+mn-lt"/>
                <a:cs typeface="+mn-lt"/>
              </a:rPr>
              <a:t>BrowserStack</a:t>
            </a:r>
            <a:endParaRPr lang="ru" sz="2000" b="1" i="1" dirty="0" err="1"/>
          </a:p>
          <a:p>
            <a:pPr marL="0" indent="0">
              <a:buNone/>
            </a:pP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3671"/>
            <a:ext cx="9144000" cy="977283"/>
          </a:xfrm>
          <a:noFill/>
        </p:spPr>
        <p:txBody>
          <a:bodyPr rtlCol="0"/>
          <a:lstStyle/>
          <a:p>
            <a:r>
              <a:rPr lang="ru" sz="3600" i="0" dirty="0">
                <a:latin typeface="Times New Roman"/>
                <a:cs typeface="Times New Roman"/>
              </a:rPr>
              <a:t>Пример тест-кейса</a:t>
            </a:r>
            <a:endParaRPr lang="en-US" sz="3600" dirty="0">
              <a:latin typeface="Times New Roman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48DF4453-25B5-5511-58EB-CF73306C3CD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4113" b="14113"/>
          <a:stretch/>
        </p:blipFill>
        <p:spPr>
          <a:xfrm>
            <a:off x="3175" y="3318556"/>
            <a:ext cx="12185650" cy="4919662"/>
          </a:xfr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EECEBD4-35BF-26BB-D438-DA43EBD5EE8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1724025"/>
            <a:ext cx="9144000" cy="1967593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ru" sz="2400" b="0" dirty="0">
                <a:ea typeface="+mn-lt"/>
                <a:cs typeface="+mn-lt"/>
              </a:rPr>
              <a:t>✔️ </a:t>
            </a:r>
            <a:r>
              <a:rPr lang="ru" sz="2400" b="1" i="1" dirty="0">
                <a:ea typeface="+mn-lt"/>
                <a:cs typeface="+mn-lt"/>
              </a:rPr>
              <a:t>Поиск маршрута: Острава – Карловы Вары</a:t>
            </a:r>
            <a:endParaRPr lang="en-US" sz="2400" b="1" i="1"/>
          </a:p>
          <a:p>
            <a:pPr algn="l"/>
            <a:r>
              <a:rPr lang="ru" sz="2400" b="1" i="1" dirty="0">
                <a:ea typeface="+mn-lt"/>
                <a:cs typeface="+mn-lt"/>
              </a:rPr>
              <a:t>✔️ Ввод: станция, дата, время</a:t>
            </a:r>
            <a:endParaRPr lang="ru" sz="2400" b="1" i="1"/>
          </a:p>
          <a:p>
            <a:pPr algn="l"/>
            <a:r>
              <a:rPr lang="ru" sz="2400" b="1" i="1" dirty="0">
                <a:ea typeface="+mn-lt"/>
                <a:cs typeface="+mn-lt"/>
              </a:rPr>
              <a:t>✔️ Ожидаемый результат: список маршрутов, цена, пересадки</a:t>
            </a:r>
            <a:endParaRPr lang="ru" sz="2400" b="1" i="1"/>
          </a:p>
        </p:txBody>
      </p:sp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/>
          <a:p>
            <a:r>
              <a:rPr lang="ru" i="0" dirty="0">
                <a:latin typeface="Times New Roman"/>
                <a:cs typeface="Times New Roman"/>
              </a:rPr>
              <a:t>Основные найденные баги</a:t>
            </a:r>
            <a:endParaRPr lang="en-US" dirty="0">
              <a:latin typeface="Times New Roman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" dirty="0">
                <a:ea typeface="+mn-lt"/>
                <a:cs typeface="+mn-lt"/>
              </a:rPr>
              <a:t>·</a:t>
            </a:r>
            <a:r>
              <a:rPr lang="ru" sz="2000" b="1" i="1" dirty="0">
                <a:ea typeface="+mn-lt"/>
                <a:cs typeface="+mn-lt"/>
              </a:rPr>
              <a:t>Отсутствие валидации имени/фамилии</a:t>
            </a:r>
            <a:endParaRPr lang="en-US" sz="2000" b="1" i="1"/>
          </a:p>
          <a:p>
            <a:r>
              <a:rPr lang="ru" sz="2000" b="1" i="1" dirty="0">
                <a:ea typeface="+mn-lt"/>
                <a:cs typeface="+mn-lt"/>
              </a:rPr>
              <a:t>·«Прыгающий» футер</a:t>
            </a:r>
            <a:endParaRPr lang="ru" sz="2000" b="1" i="1"/>
          </a:p>
          <a:p>
            <a:r>
              <a:rPr lang="ru" sz="2000" b="1" i="1" dirty="0">
                <a:ea typeface="+mn-lt"/>
                <a:cs typeface="+mn-lt"/>
              </a:rPr>
              <a:t>·Не загружается блок погоды</a:t>
            </a:r>
            <a:endParaRPr lang="ru" sz="2000" b="1" i="1"/>
          </a:p>
          <a:p>
            <a:r>
              <a:rPr lang="ru" sz="2000" b="1" i="1" dirty="0">
                <a:ea typeface="+mn-lt"/>
                <a:cs typeface="+mn-lt"/>
              </a:rPr>
              <a:t>·Проблемы с локализацией на английском</a:t>
            </a:r>
            <a:endParaRPr lang="ru" sz="2000" b="1" i="1"/>
          </a:p>
          <a:p>
            <a:r>
              <a:rPr lang="ru" sz="2000" b="1" i="1" dirty="0">
                <a:ea typeface="+mn-lt"/>
                <a:cs typeface="+mn-lt"/>
              </a:rPr>
              <a:t>·SEO: нет </a:t>
            </a:r>
            <a:r>
              <a:rPr lang="en-AU" sz="2000" b="1" i="1" dirty="0">
                <a:ea typeface="+mn-lt"/>
                <a:cs typeface="+mn-lt"/>
              </a:rPr>
              <a:t>meta description</a:t>
            </a:r>
            <a:endParaRPr lang="en-AU" sz="2000" b="1" i="1" dirty="0"/>
          </a:p>
          <a:p>
            <a:r>
              <a:rPr lang="ru" dirty="0">
                <a:ea typeface="+mn-lt"/>
                <a:cs typeface="+mn-lt"/>
              </a:rPr>
              <a:t>·</a:t>
            </a:r>
            <a:endParaRPr lang="ru" dirty="0"/>
          </a:p>
          <a:p>
            <a:endParaRPr lang="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F69E46-1057-7701-D717-B655E3230C5B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3"/>
          <a:stretch>
            <a:fillRect/>
          </a:stretch>
        </p:blipFill>
        <p:spPr>
          <a:xfrm>
            <a:off x="4686450" y="1674865"/>
            <a:ext cx="7338847" cy="4521831"/>
          </a:xfr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/>
          <a:p>
            <a:r>
              <a:rPr lang="ru" i="0" dirty="0">
                <a:latin typeface="Times New Roman"/>
                <a:cs typeface="Times New Roman"/>
              </a:rPr>
              <a:t>Результаты нагрузочного тестирования</a:t>
            </a:r>
            <a:endParaRPr lang="en-US" dirty="0">
              <a:latin typeface="Times New Roman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1FD53F-ED75-CC98-D8BD-524A9669474E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i="1" noProof="1">
                <a:ea typeface="+mn-lt"/>
                <a:cs typeface="+mn-lt"/>
              </a:rPr>
              <a:t>·10 виртуальных пользователей</a:t>
            </a:r>
            <a:endParaRPr lang="en-US" sz="2000" b="1" i="1" noProof="1"/>
          </a:p>
          <a:p>
            <a:r>
              <a:rPr lang="en-US" sz="2000" b="1" i="1" noProof="1">
                <a:ea typeface="+mn-lt"/>
                <a:cs typeface="+mn-lt"/>
              </a:rPr>
              <a:t>·Средняя задержка: 145 мс</a:t>
            </a:r>
            <a:endParaRPr lang="en-US" sz="2000" b="1" i="1" noProof="1"/>
          </a:p>
          <a:p>
            <a:r>
              <a:rPr lang="en-US" sz="2000" b="1" i="1" noProof="1">
                <a:ea typeface="+mn-lt"/>
                <a:cs typeface="+mn-lt"/>
              </a:rPr>
              <a:t>·Ошибок: 0%</a:t>
            </a:r>
            <a:endParaRPr lang="en-US" sz="2000" b="1" i="1" noProof="1"/>
          </a:p>
          <a:p>
            <a:r>
              <a:rPr lang="en-US" sz="2000" b="1" i="1" noProof="1">
                <a:ea typeface="+mn-lt"/>
                <a:cs typeface="+mn-lt"/>
              </a:rPr>
              <a:t>·Подтверждена базовая устойчивость сайта под нагрузкой</a:t>
            </a:r>
            <a:endParaRPr lang="en-US" sz="2000" b="1" i="1" noProof="1"/>
          </a:p>
          <a:p>
            <a:endParaRPr lang="en-US" noProof="1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C249BA8-C608-F907-D121-69F4C3D9BA2C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/>
          <a:stretch>
            <a:fillRect/>
          </a:stretch>
        </p:blipFill>
        <p:spPr>
          <a:xfrm>
            <a:off x="4913686" y="2697074"/>
            <a:ext cx="5915025" cy="2847975"/>
          </a:xfrm>
        </p:spPr>
      </p:pic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645965" cy="1325563"/>
          </a:xfrm>
          <a:noFill/>
        </p:spPr>
        <p:txBody>
          <a:bodyPr rtlCol="0"/>
          <a:lstStyle/>
          <a:p>
            <a:r>
              <a:rPr lang="ru" i="0" dirty="0">
                <a:cs typeface="Times New Roman"/>
              </a:rPr>
              <a:t>Анализ безопасности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5813"/>
            <a:ext cx="5781261" cy="4067492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" dirty="0">
                <a:ea typeface="+mn-lt"/>
                <a:cs typeface="+mn-lt"/>
              </a:rPr>
              <a:t>·</a:t>
            </a:r>
            <a:r>
              <a:rPr lang="ru" sz="2000" b="1" i="1" dirty="0">
                <a:ea typeface="+mn-lt"/>
                <a:cs typeface="+mn-lt"/>
              </a:rPr>
              <a:t>SSL Labs: оценка — B</a:t>
            </a:r>
            <a:endParaRPr lang="en-US" sz="2000" b="1" i="1"/>
          </a:p>
          <a:p>
            <a:r>
              <a:rPr lang="ru" sz="2000" b="1" i="1" dirty="0">
                <a:ea typeface="+mn-lt"/>
                <a:cs typeface="+mn-lt"/>
              </a:rPr>
              <a:t>·Не хватает PFS, TLS 1.3</a:t>
            </a:r>
            <a:endParaRPr lang="ru" sz="2000" b="1" i="1"/>
          </a:p>
          <a:p>
            <a:r>
              <a:rPr lang="ru" sz="2000" b="1" i="1" dirty="0">
                <a:ea typeface="+mn-lt"/>
                <a:cs typeface="+mn-lt"/>
              </a:rPr>
              <a:t>·SecurityHeaders.com: оценка — A</a:t>
            </a:r>
            <a:endParaRPr lang="ru" sz="2000" b="1" i="1"/>
          </a:p>
          <a:p>
            <a:r>
              <a:rPr lang="ru" sz="2000" b="1" i="1" dirty="0">
                <a:ea typeface="+mn-lt"/>
                <a:cs typeface="+mn-lt"/>
              </a:rPr>
              <a:t>·Отсутствуют заголовки </a:t>
            </a:r>
            <a:r>
              <a:rPr lang="ru" sz="2000" b="1" i="1" err="1">
                <a:ea typeface="+mn-lt"/>
                <a:cs typeface="+mn-lt"/>
              </a:rPr>
              <a:t>Referrer</a:t>
            </a:r>
            <a:r>
              <a:rPr lang="ru" sz="2000" b="1" i="1" dirty="0">
                <a:ea typeface="+mn-lt"/>
                <a:cs typeface="+mn-lt"/>
              </a:rPr>
              <a:t>-Policy, </a:t>
            </a:r>
            <a:r>
              <a:rPr lang="ru" sz="2000" b="1" i="1" err="1">
                <a:ea typeface="+mn-lt"/>
                <a:cs typeface="+mn-lt"/>
              </a:rPr>
              <a:t>Permissions</a:t>
            </a:r>
            <a:r>
              <a:rPr lang="ru" sz="2000" b="1" i="1" dirty="0">
                <a:ea typeface="+mn-lt"/>
                <a:cs typeface="+mn-lt"/>
              </a:rPr>
              <a:t>-Policy</a:t>
            </a:r>
            <a:endParaRPr lang="ru" sz="2000" dirty="0"/>
          </a:p>
        </p:txBody>
      </p:sp>
      <p:pic>
        <p:nvPicPr>
          <p:cNvPr id="20" name="Рисунок 19" descr="Городские огни ночью">
            <a:extLst>
              <a:ext uri="{FF2B5EF4-FFF2-40B4-BE49-F238E27FC236}">
                <a16:creationId xmlns:a16="http://schemas.microsoft.com/office/drawing/2014/main" id="{E5D7764F-CE06-1A00-3555-ACAE6ACDFE1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>
            <a:off x="7566991" y="-22860"/>
            <a:ext cx="4625008" cy="6903720"/>
          </a:xfrm>
        </p:spPr>
      </p:pic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43">
      <a:dk1>
        <a:srgbClr val="000000"/>
      </a:dk1>
      <a:lt1>
        <a:srgbClr val="FFFFFF"/>
      </a:lt1>
      <a:dk2>
        <a:srgbClr val="EFEBEB"/>
      </a:dk2>
      <a:lt2>
        <a:srgbClr val="E8E8E8"/>
      </a:lt2>
      <a:accent1>
        <a:srgbClr val="001D2E"/>
      </a:accent1>
      <a:accent2>
        <a:srgbClr val="145766"/>
      </a:accent2>
      <a:accent3>
        <a:srgbClr val="B99B9F"/>
      </a:accent3>
      <a:accent4>
        <a:srgbClr val="A47930"/>
      </a:accent4>
      <a:accent5>
        <a:srgbClr val="0C577C"/>
      </a:accent5>
      <a:accent6>
        <a:srgbClr val="CC836D"/>
      </a:accent6>
      <a:hlink>
        <a:srgbClr val="467886"/>
      </a:hlink>
      <a:folHlink>
        <a:srgbClr val="96607D"/>
      </a:folHlink>
    </a:clrScheme>
    <a:fontScheme name="Custom 98">
      <a:majorFont>
        <a:latin typeface="Walbaum Display Light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ngle lines design_Win32_SL_V15" id="{7EDC6EF7-8AD3-4A22-B09A-9C2D96F216F8}" vid="{B0E828C9-6219-42BF-B63C-156B68E5CCE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283731-47E9-4F14-86D1-57C1EA2672A1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81846AD4-435D-4592-8088-FE2831A30D1F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4D4B218-C04B-41F5-949D-06E9DAE96B0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AngleLinesVTI</vt:lpstr>
      <vt:lpstr>Функциональное и нагрузочное тестирование сайта чешской железнодорожной компании CD.cz  Автор: Olena Malinovska Руководитель: Vitaliy Zamirovskiy Step IT Academy — 2025</vt:lpstr>
      <vt:lpstr>Цель дипломной работы</vt:lpstr>
      <vt:lpstr>Актуальность  ·Транспортные цифровые сервисы — важная часть инфраструктуры  ·Сайт CD.cz используется в том числе иностранными пассажирами ·Надёжность и корректность = доверие пользователей ·Ошибки могут приводить к потерям времени и денег </vt:lpstr>
      <vt:lpstr>Что было протестировано</vt:lpstr>
      <vt:lpstr>Методология и инструменты</vt:lpstr>
      <vt:lpstr>Пример тест-кейса</vt:lpstr>
      <vt:lpstr>Основные найденные баги</vt:lpstr>
      <vt:lpstr>Результаты нагрузочного тестирования</vt:lpstr>
      <vt:lpstr>Анализ безопасности</vt:lpstr>
      <vt:lpstr>Используемые инструменты</vt:lpstr>
      <vt:lpstr>Выводы</vt:lpstr>
      <vt:lpstr>СПАСИБО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388</cp:revision>
  <dcterms:created xsi:type="dcterms:W3CDTF">2025-05-03T20:01:34Z</dcterms:created>
  <dcterms:modified xsi:type="dcterms:W3CDTF">2025-05-27T14:16:23Z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