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7749-B342-1B3C-1A73-8D12F2DB7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92CA9-8148-7C17-9988-53B07595D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1D05B8-60B2-9AB2-712F-0244E1F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5F9CD-5F85-45AF-AB82-3019F16F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87E4D-9F6A-A5A6-2E57-C72C9E1B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7DED1-1227-B922-5238-10E9863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D03986-33DE-D1F0-D8AF-4B2AE139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627F3-C315-7EB4-B3E6-156976F9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58A21-0DA7-7746-A543-E04B8E49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11C03-1D9E-D1F2-C316-9515B7E0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3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F4631C-C9CB-C72B-CD64-06A945DB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614EB-C4B5-37B8-8045-EAAA1B2A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0F3A6-7716-64A1-EFD8-43B190EC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00AC2-8D2F-D7CB-3081-B17CD7B6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787FD-FDF5-717D-EE8D-F3D5A4DC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112EE-6C66-0506-104B-30BCBF61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2A4D3-BC56-0F15-C56F-17F26816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B4892-F2A8-B523-BE11-D89D788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94C7C-267B-90A7-FB26-F7010C2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9C2D6D-5A64-4A5F-402D-EDF56F8E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F834-4B05-E0E8-27AA-64771C46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CE6C8-78BF-EB8A-44D8-3C051F0C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E570F-14F4-B9A3-0540-FAF3DBB5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C7190-8C2C-1D72-6467-42B8760F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D2BD9-4156-BE5B-8DCB-8614908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9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241F1-0998-B000-FCBD-7F632ADA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F9DBE-5F78-E2F8-CA33-78CAFC62A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14AD9F-1AD9-46FE-1190-807AC2C4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66140-0AB0-4F5B-8AEE-41C98CE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B637A-6238-BA6D-3112-98D5342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081EB1-B119-934F-78D6-16524E7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DE97D-8EF6-5BE9-574B-A91A1B05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5D67B-3C6B-D567-FE6E-31FFB4C8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0F433F-E6D5-1A15-1222-1118BBAB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75FB-2076-D48B-AF6A-8A0C694A7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FF6B23-755F-6488-3CFE-86D45352B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BDE0C-8762-D7F5-8A07-E9D032FF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255799-1A00-136B-5BF3-7884A926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97120E-1172-F08A-B904-B8959164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2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CCB02-5FAC-D806-E0DF-A1A9CD54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68246-E0C0-5FA3-C47A-EC1AE0D8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324597-ABDC-6DBA-6F85-6E466B50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7C2989-7E8A-E0AF-3316-1848449F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EA229A-DC15-39A8-79BB-831AC07E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827600-6309-193D-811D-78DCD2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4C668C-4E67-E40D-4E24-216CFA8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819A3-70A0-4849-6C06-B4D6BF57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BC3C-161E-1096-C1C9-B0E6B489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8D8236-C473-B19A-2102-8B8AC52B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BB429F-8C7D-44AC-5303-09796146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98529-3F3A-4DF7-47BB-65181724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FEF86-67E1-6000-8CE0-4989E3BB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71BB7-6E37-0AB5-0EE0-0991A807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194F8F-2B33-6673-42A2-3443D1D5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B1AF47-F966-BC0A-8761-79A21197D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84C80-73D1-CC6B-F291-29E89A9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B952B-7331-03D8-6BBA-F389ADEC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5E86A-CF2F-1E9A-C9F1-531A6EFB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09E79-D9AB-91D3-C557-5A969905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1C2C65-F882-F1D0-0F31-97338AA1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16A32-6536-DACA-C695-81DA0EDD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AD55-9883-264B-B605-08C9EA771AC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086F4-CA92-AF28-4528-ADB9938C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877B7-B2D3-1D94-DFE1-6EF23BDA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64D2-9A44-8240-94CF-914A19FA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4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E7C62-B70C-2764-0EFA-B6351EF7B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Онлайн школа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DFAFD9-FB33-CAAE-4D43-8716F0D21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Анализ маркетинговых метрик и рекомендации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CCA70-4FDB-EE92-A4EB-FF4D0D5F353F}"/>
              </a:ext>
            </a:extLst>
          </p:cNvPr>
          <p:cNvSpPr txBox="1"/>
          <p:nvPr/>
        </p:nvSpPr>
        <p:spPr>
          <a:xfrm>
            <a:off x="10124501" y="6191479"/>
            <a:ext cx="18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Важенина Алена</a:t>
            </a:r>
          </a:p>
        </p:txBody>
      </p:sp>
    </p:spTree>
    <p:extLst>
      <p:ext uri="{BB962C8B-B14F-4D97-AF65-F5344CB8AC3E}">
        <p14:creationId xmlns:p14="http://schemas.microsoft.com/office/powerpoint/2010/main" val="183634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34C1-A452-7176-1FB1-EC268FBB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210"/>
            <a:ext cx="10515600" cy="692494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Окупаемость каналов </a:t>
            </a:r>
            <a:r>
              <a:rPr lang="en" sz="2400" b="1" dirty="0" err="1">
                <a:latin typeface="Montserrat" pitchFamily="2" charset="0"/>
              </a:rPr>
              <a:t>utm_medium</a:t>
            </a:r>
            <a:endParaRPr lang="ru-RU" sz="2400" b="1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D2141-141B-AC33-7DE1-C94C9FE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30" y="1519880"/>
            <a:ext cx="2942383" cy="3628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E7091-B640-ECE7-F777-B44489CC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96" y="1519879"/>
            <a:ext cx="2776927" cy="362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6FBF9-8868-B5CC-FB54-8C0790D694DD}"/>
              </a:ext>
            </a:extLst>
          </p:cNvPr>
          <p:cNvSpPr txBox="1"/>
          <p:nvPr/>
        </p:nvSpPr>
        <p:spPr>
          <a:xfrm>
            <a:off x="2815174" y="1100243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Расходы на рекламу 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-4,221,484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CE15-FD37-088C-5EC0-42A5B223E473}"/>
              </a:ext>
            </a:extLst>
          </p:cNvPr>
          <p:cNvSpPr txBox="1"/>
          <p:nvPr/>
        </p:nvSpPr>
        <p:spPr>
          <a:xfrm>
            <a:off x="7444592" y="1100243"/>
            <a:ext cx="1556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Доходы 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+6,271,035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4F9D3-376F-B774-4894-B6A3A7F37253}"/>
              </a:ext>
            </a:extLst>
          </p:cNvPr>
          <p:cNvSpPr txBox="1"/>
          <p:nvPr/>
        </p:nvSpPr>
        <p:spPr>
          <a:xfrm>
            <a:off x="750065" y="5172187"/>
            <a:ext cx="105155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Основная часть рекламных расходов в период </a:t>
            </a:r>
            <a:r>
              <a:rPr lang="ru-RU" sz="1200" dirty="0">
                <a:solidFill>
                  <a:srgbClr val="343541"/>
                </a:solidFill>
                <a:latin typeface="Montserrat" pitchFamily="2" charset="0"/>
              </a:rPr>
              <a:t>с 1 по 30 по июня 2023 года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 приходится на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CPC (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плата за клик), и она составляет 99,9% от общих затрат.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составляет 43,12%. Это говорит о том, что затраты на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CPC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оправдывают себя и оказываются прибыльными.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Канал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CPM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не приносит дохода, и его эффективность низкая. Возможно, стоит рассмотреть возможность отключения этого канала, чтобы сэкономить ресурсы.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Кроме того, выручку принес канал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social.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Из-за отсутствия расходов на рекламу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для этого канала нельзя рассчитать, но его потенциал стоит рассмотреть в долгосрочной перспективе. </a:t>
            </a:r>
          </a:p>
        </p:txBody>
      </p:sp>
    </p:spTree>
    <p:extLst>
      <p:ext uri="{BB962C8B-B14F-4D97-AF65-F5344CB8AC3E}">
        <p14:creationId xmlns:p14="http://schemas.microsoft.com/office/powerpoint/2010/main" val="276051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34C1-A452-7176-1FB1-EC268FBB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210"/>
            <a:ext cx="10515600" cy="692494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Окупаемость каналов </a:t>
            </a:r>
            <a:r>
              <a:rPr lang="en" sz="2400" b="1" dirty="0" err="1">
                <a:latin typeface="Montserrat" pitchFamily="2" charset="0"/>
              </a:rPr>
              <a:t>utm_campaign</a:t>
            </a:r>
            <a:endParaRPr lang="ru-RU" sz="2400" b="1" dirty="0">
              <a:latin typeface="Montserra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6FBF9-8868-B5CC-FB54-8C0790D694DD}"/>
              </a:ext>
            </a:extLst>
          </p:cNvPr>
          <p:cNvSpPr txBox="1"/>
          <p:nvPr/>
        </p:nvSpPr>
        <p:spPr>
          <a:xfrm>
            <a:off x="1085228" y="1100243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Расходы на рекламу 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-4,221,484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CE15-FD37-088C-5EC0-42A5B223E473}"/>
              </a:ext>
            </a:extLst>
          </p:cNvPr>
          <p:cNvSpPr txBox="1"/>
          <p:nvPr/>
        </p:nvSpPr>
        <p:spPr>
          <a:xfrm>
            <a:off x="5195664" y="1112704"/>
            <a:ext cx="1556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Доходы 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+6,271,035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4F9D3-376F-B774-4894-B6A3A7F37253}"/>
              </a:ext>
            </a:extLst>
          </p:cNvPr>
          <p:cNvSpPr txBox="1"/>
          <p:nvPr/>
        </p:nvSpPr>
        <p:spPr>
          <a:xfrm>
            <a:off x="333632" y="4995537"/>
            <a:ext cx="1167101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Самым окупаемым каналом оказался "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base-professions-retarget"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с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в размере 59.46%. Этот канал приносит наибольшую прибыль относительно затрат на рекламу.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Только 11 из 20 каналов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utm_campaign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показывают положительный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ROI,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что говорит о их окупаемости.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Рекомендуется прекратить финансирование каналов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dod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-frontend,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dod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-java,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dod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-python-java,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dod-qa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, freemium-java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и </a:t>
            </a:r>
            <a:r>
              <a:rPr lang="en" sz="1200" dirty="0" err="1">
                <a:solidFill>
                  <a:srgbClr val="374151"/>
                </a:solidFill>
                <a:latin typeface="Montserrat" pitchFamily="2" charset="0"/>
              </a:rPr>
              <a:t>profprofessions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-retarget,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так как они не принесли прибыли и не окупили затраты. Эти средства можно перераспределить на более эффективные каналы.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Стоит обратить внимание на каналы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prof-frontend (ROI -0,18)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и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prof-java (ROI -0,32).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Несмотря на большие затраты (2.2 миллиона рублей), они не приносят прибыли и имеют негативный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ROI.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Возможно, стоит пересмотреть стратегию для этих каналов или уменьшить расходы на них.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BBFBE8-2C6D-6C66-FB00-EC40117D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03"/>
            <a:ext cx="3881189" cy="2358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B82752-08F7-F987-B6BD-E851DB81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89" y="1620922"/>
            <a:ext cx="3767643" cy="2528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FF2472-5358-4BD9-F8CC-A041BE49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378" y="1878050"/>
            <a:ext cx="4242271" cy="2216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43EB7-98AD-8E1E-8E97-A21A3813721F}"/>
              </a:ext>
            </a:extLst>
          </p:cNvPr>
          <p:cNvSpPr txBox="1"/>
          <p:nvPr/>
        </p:nvSpPr>
        <p:spPr>
          <a:xfrm>
            <a:off x="9071245" y="1100243"/>
            <a:ext cx="1375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latin typeface="Montserrat" pitchFamily="2" charset="0"/>
              </a:rPr>
              <a:t>ROI </a:t>
            </a:r>
          </a:p>
          <a:p>
            <a:pPr algn="ctr"/>
            <a:r>
              <a:rPr lang="en" sz="1400" dirty="0">
                <a:latin typeface="Montserrat" pitchFamily="2" charset="0"/>
              </a:rPr>
              <a:t>48,55%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4E017D-9D46-F887-FBC1-ADF5DD305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1593"/>
            <a:ext cx="12192000" cy="7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12F46-FFCA-8EF6-6695-4CF04722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62" y="-161252"/>
            <a:ext cx="10515600" cy="1325563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Влияние рекламных кампаний на органику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82490-11C9-750B-45BC-428A0B6F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79" y="1353450"/>
            <a:ext cx="27813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0EAA3-F8C2-292C-6CAB-2CCA468AEC82}"/>
              </a:ext>
            </a:extLst>
          </p:cNvPr>
          <p:cNvSpPr txBox="1"/>
          <p:nvPr/>
        </p:nvSpPr>
        <p:spPr>
          <a:xfrm>
            <a:off x="3040914" y="98411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Количество визитов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556D0B-03AF-8FC6-0361-45B8BD47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28" y="4227251"/>
            <a:ext cx="2438401" cy="2438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12FFF-F836-E2CC-DBD4-5A02D1131A8B}"/>
              </a:ext>
            </a:extLst>
          </p:cNvPr>
          <p:cNvSpPr txBox="1"/>
          <p:nvPr/>
        </p:nvSpPr>
        <p:spPr>
          <a:xfrm>
            <a:off x="3132284" y="3853405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Количество </a:t>
            </a:r>
            <a:r>
              <a:rPr lang="ru-RU" sz="1400" dirty="0" err="1">
                <a:latin typeface="Montserrat" pitchFamily="2" charset="0"/>
              </a:rPr>
              <a:t>лидов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ED9A7B-1981-3014-C4CC-9DA2D6E0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344" y="1353450"/>
            <a:ext cx="2184019" cy="2614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09DAE-9211-4DF6-9662-0EE46335DC55}"/>
              </a:ext>
            </a:extLst>
          </p:cNvPr>
          <p:cNvSpPr txBox="1"/>
          <p:nvPr/>
        </p:nvSpPr>
        <p:spPr>
          <a:xfrm>
            <a:off x="7045470" y="841145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Количество 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закрытых сделок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78516C-89F4-59E1-3FFF-161596A34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14" y="4253527"/>
            <a:ext cx="2298076" cy="2570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724DA-C607-0209-F854-B991F7DDE8C9}"/>
              </a:ext>
            </a:extLst>
          </p:cNvPr>
          <p:cNvSpPr txBox="1"/>
          <p:nvPr/>
        </p:nvSpPr>
        <p:spPr>
          <a:xfrm>
            <a:off x="7443073" y="391947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Доход</a:t>
            </a: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6B1FF433-C82D-A5D0-D229-29BCD2561779}"/>
              </a:ext>
            </a:extLst>
          </p:cNvPr>
          <p:cNvSpPr/>
          <p:nvPr/>
        </p:nvSpPr>
        <p:spPr>
          <a:xfrm>
            <a:off x="9798909" y="1633575"/>
            <a:ext cx="368220" cy="36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1BF825BB-CC7A-4206-6BC9-FC84EDD3B976}"/>
              </a:ext>
            </a:extLst>
          </p:cNvPr>
          <p:cNvSpPr/>
          <p:nvPr/>
        </p:nvSpPr>
        <p:spPr>
          <a:xfrm>
            <a:off x="9823622" y="2201986"/>
            <a:ext cx="368220" cy="3682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29ED1-3FA2-046A-BDEA-A042BBF03105}"/>
              </a:ext>
            </a:extLst>
          </p:cNvPr>
          <p:cNvSpPr txBox="1"/>
          <p:nvPr/>
        </p:nvSpPr>
        <p:spPr>
          <a:xfrm>
            <a:off x="10191842" y="1679185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Montserrat" pitchFamily="2" charset="0"/>
              </a:rPr>
              <a:t>С рекламой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58B16-C5CB-4D5D-8C57-29824CF98B3E}"/>
              </a:ext>
            </a:extLst>
          </p:cNvPr>
          <p:cNvSpPr txBox="1"/>
          <p:nvPr/>
        </p:nvSpPr>
        <p:spPr>
          <a:xfrm>
            <a:off x="10191842" y="224759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Montserrat" pitchFamily="2" charset="0"/>
              </a:rPr>
              <a:t>Без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28914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879D4-39AF-DC97-5E1F-FC312F2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Корреляция между запуском рекламы и ростом органики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BA0CF-AB33-7EDB-E4BF-D9DA488E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На круговых </a:t>
            </a:r>
            <a:r>
              <a:rPr lang="ru-RU" sz="1800" dirty="0" err="1">
                <a:solidFill>
                  <a:srgbClr val="374151"/>
                </a:solidFill>
                <a:latin typeface="Montserrat" pitchFamily="2" charset="0"/>
              </a:rPr>
              <a:t>диаграмах</a:t>
            </a: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 на предыдущем представлена четкая связь между запуском рекламы и ростом органики.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После запуска рекламных кампаний:</a:t>
            </a:r>
          </a:p>
          <a:p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Количество визитов на сайт увеличилось на 77%, в то время как без рекламы составляло 23%.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Количество </a:t>
            </a:r>
            <a:r>
              <a:rPr lang="ru-RU" sz="1800" dirty="0" err="1">
                <a:solidFill>
                  <a:srgbClr val="374151"/>
                </a:solidFill>
                <a:effectLst/>
                <a:latin typeface="Montserrat" pitchFamily="2" charset="0"/>
              </a:rPr>
              <a:t>лидов</a:t>
            </a:r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 увеличилось на 93%, без рекламы - 7%.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Успешно завершенных сделок стало на 96% больше по сравнению с отсутствием рекламы.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374151"/>
                </a:solidFill>
                <a:effectLst/>
                <a:latin typeface="Montserrat" pitchFamily="2" charset="0"/>
              </a:rPr>
              <a:t>Доход увеличился на 96%, а без рекламы он составлял всего 4%.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Рассчитанная корреляция Пирсона для оплаченных каналов составила:</a:t>
            </a:r>
          </a:p>
          <a:p>
            <a:pPr marL="285750" lvl="1" indent="-285750">
              <a:spcBef>
                <a:spcPts val="1000"/>
              </a:spcBef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Для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VK: 0.519</a:t>
            </a:r>
          </a:p>
          <a:p>
            <a:pPr marL="285750" lvl="1" indent="-285750">
              <a:spcBef>
                <a:spcPts val="1000"/>
              </a:spcBef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Для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Yandex: 0.541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Эти значения больше 0.5, что указывает на среднюю положительную корреляцию между рекламными затратами и доходом для каналов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VK </a:t>
            </a: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и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Yandex.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Данные явно свидетельствуют о том, что рекламные кампании оказывают положительное воздействие на посещаемость, количество </a:t>
            </a:r>
            <a:r>
              <a:rPr lang="ru-RU" sz="1800" dirty="0" err="1">
                <a:solidFill>
                  <a:srgbClr val="374151"/>
                </a:solidFill>
                <a:latin typeface="Montserrat" pitchFamily="2" charset="0"/>
              </a:rPr>
              <a:t>лидов</a:t>
            </a: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, конверсию и доход. Корреляция между рекламными затратами и доходом также подтверждает важность инвестиций в рекламу на платформах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VK </a:t>
            </a: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и </a:t>
            </a:r>
            <a:r>
              <a:rPr lang="en" sz="1800" dirty="0">
                <a:solidFill>
                  <a:srgbClr val="374151"/>
                </a:solidFill>
                <a:latin typeface="Montserrat" pitchFamily="2" charset="0"/>
              </a:rPr>
              <a:t>Yandex. </a:t>
            </a:r>
            <a:endParaRPr lang="ru-RU" sz="1800" dirty="0">
              <a:solidFill>
                <a:srgbClr val="374151"/>
              </a:solidFill>
              <a:latin typeface="Montserrat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374151"/>
                </a:solidFill>
                <a:latin typeface="Montserrat" pitchFamily="2" charset="0"/>
              </a:rPr>
              <a:t>Рекомендуется продолжать мониторинг и оптимизацию кампаний для увеличения результативности.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242430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643D9-20E1-0B14-B719-E88D5C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Основные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8ED4F-48BC-56D9-0D7F-E4FABF0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Эффективные каналы привлечения: были выявлены эффективные каналы привлечения, такие как 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Yandex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и 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VK,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с высоким 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ROI.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Эти каналы принесли наибольший доход и окупились.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Неэффективные каналы: неэффективные каналы, такие как </a:t>
            </a:r>
            <a:r>
              <a:rPr lang="en" dirty="0" err="1">
                <a:solidFill>
                  <a:srgbClr val="374151"/>
                </a:solidFill>
                <a:effectLst/>
                <a:latin typeface="Montserrat" pitchFamily="2" charset="0"/>
              </a:rPr>
              <a:t>cpm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,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не приносили дохода и могут быть отключены или оптимизированы.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Корреляция и зависимость: анализ корреляции показал, что запуск рекламных кампаний имеет прямую зависимость с ростом органики. Количество визитов, </a:t>
            </a:r>
            <a:r>
              <a:rPr lang="ru-RU" dirty="0" err="1">
                <a:solidFill>
                  <a:srgbClr val="374151"/>
                </a:solidFill>
                <a:effectLst/>
                <a:latin typeface="Montserrat" pitchFamily="2" charset="0"/>
              </a:rPr>
              <a:t>лидов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, сделок и дохода увеличивается после запуска рекламы.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Окупаемость кампаний: некоторые кампании, такие как "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base-professions-retarget,"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имели высокий </a:t>
            </a:r>
            <a:r>
              <a:rPr lang="en" dirty="0">
                <a:solidFill>
                  <a:srgbClr val="374151"/>
                </a:solidFill>
                <a:effectLst/>
                <a:latin typeface="Montserrat" pitchFamily="2" charset="0"/>
              </a:rPr>
              <a:t>ROI (59.46%), 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что делает их наиболее окупаемыми.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Конверсии: были рассчитаны конверсии из клика в </a:t>
            </a:r>
            <a:r>
              <a:rPr lang="ru-RU" dirty="0" err="1">
                <a:solidFill>
                  <a:srgbClr val="374151"/>
                </a:solidFill>
                <a:effectLst/>
                <a:latin typeface="Montserrat" pitchFamily="2" charset="0"/>
              </a:rPr>
              <a:t>лид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 и из </a:t>
            </a:r>
            <a:r>
              <a:rPr lang="ru-RU" dirty="0" err="1">
                <a:solidFill>
                  <a:srgbClr val="374151"/>
                </a:solidFill>
                <a:effectLst/>
                <a:latin typeface="Montserrat" pitchFamily="2" charset="0"/>
              </a:rPr>
              <a:t>лида</a:t>
            </a:r>
            <a:r>
              <a:rPr lang="ru-RU" dirty="0">
                <a:solidFill>
                  <a:srgbClr val="374151"/>
                </a:solidFill>
                <a:effectLst/>
                <a:latin typeface="Montserrat" pitchFamily="2" charset="0"/>
              </a:rPr>
              <a:t> в оплату для разных каналов. Эта информация позволяет оптимизировать бюджет и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26714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ADB1A-1581-E825-6125-C60FC38F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BC0A1-2146-CF27-C76C-7D56CA73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Фокус на окупаемых каналах: стоит уделять основное внимание окупаемым каналам, таким как 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Yandex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и 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VK,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и увеличивать бюджет для них.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Исключение неэффективных каналов: рассмотреть возможность отключения неэффективных каналов, таких как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cpm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,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и перераспределения средств.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Оптимизация каналов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utm_medium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: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улучшить производительность каналов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utm_medium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,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особенно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cpc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,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который приносит основной доход.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Мониторинг и анализ динамики: проводить регулярный мониторинг и анализ динамики затрат на рекламу и сезонных колебаний.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Долгосрочная стратегия: разработать долгосрочную стратегию для каналов, не требующих расходов на рекламу, таких как "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social".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Оптимизация кампаний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utm_campaign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: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оптимизировать кампании </a:t>
            </a:r>
            <a:r>
              <a:rPr lang="en" sz="2100" dirty="0" err="1">
                <a:solidFill>
                  <a:srgbClr val="374151"/>
                </a:solidFill>
                <a:latin typeface="Montserrat" pitchFamily="2" charset="0"/>
              </a:rPr>
              <a:t>utm_campaign</a:t>
            </a:r>
            <a:r>
              <a:rPr lang="en" sz="2100" dirty="0">
                <a:solidFill>
                  <a:srgbClr val="374151"/>
                </a:solidFill>
                <a:latin typeface="Montserrat" pitchFamily="2" charset="0"/>
              </a:rPr>
              <a:t>, </a:t>
            </a:r>
            <a:r>
              <a:rPr lang="ru-RU" sz="2100" dirty="0">
                <a:solidFill>
                  <a:srgbClr val="374151"/>
                </a:solidFill>
                <a:latin typeface="Montserrat" pitchFamily="2" charset="0"/>
              </a:rPr>
              <a:t>чтобы увеличить окупаемость.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7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0A463-EE95-ED5B-EE49-94A065BB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Ссылка на </a:t>
            </a:r>
            <a:r>
              <a:rPr lang="ru-RU" sz="2400" b="1" dirty="0" err="1">
                <a:latin typeface="Montserrat" pitchFamily="2" charset="0"/>
              </a:rPr>
              <a:t>дашборд</a:t>
            </a:r>
            <a:endParaRPr lang="ru-RU" sz="2400" b="1" dirty="0">
              <a:latin typeface="Montserrat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31451-B101-DC29-034A-90BAFBC8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latin typeface="Montserrat" pitchFamily="2" charset="0"/>
              </a:rPr>
              <a:t>https://a96be34c.us1a.app.preset.io/superset/dashboard/p/0VdE8A3Ryew/</a:t>
            </a: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5EDA03-0EB9-A461-BF23-BB0DBEA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Цель презентации: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данная презентация представляет анализ ключевых маркетинговых метрик и эффективности рекламных кампаний.</a:t>
            </a:r>
          </a:p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Объем анализа: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анализ охватывает данные за период с 01-06-2023 по 31-06-2023 года и включает в себя оценку динамики посещаемости сайта, источников привлечения посетителей, количество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лидов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конверсию, затраты на рекламу, окупаемость каналов, а также корреляцию между рекламными компаниями и органическим ростом.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1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8163-380E-2CEA-AA20-04E99423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Montserrat" pitchFamily="2" charset="0"/>
              </a:rPr>
              <a:t>Обзор общего количества посетителей сайта, </a:t>
            </a:r>
            <a:r>
              <a:rPr lang="ru-RU" sz="2400" b="1" dirty="0" err="1">
                <a:effectLst/>
                <a:latin typeface="Montserrat" pitchFamily="2" charset="0"/>
              </a:rPr>
              <a:t>лидов</a:t>
            </a:r>
            <a:r>
              <a:rPr lang="ru-RU" sz="2400" b="1" dirty="0">
                <a:effectLst/>
                <a:latin typeface="Montserrat" pitchFamily="2" charset="0"/>
              </a:rPr>
              <a:t> и дохода за выбранный период</a:t>
            </a:r>
            <a:endParaRPr lang="ru-RU" sz="2400" b="1" dirty="0">
              <a:latin typeface="Montserrat" pitchFamily="2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844141-8F06-FB7D-42A7-244C282B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02" y="1046602"/>
            <a:ext cx="9870195" cy="3611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9373D-17EB-234C-D0E4-55A8EDEF0119}"/>
              </a:ext>
            </a:extLst>
          </p:cNvPr>
          <p:cNvSpPr txBox="1"/>
          <p:nvPr/>
        </p:nvSpPr>
        <p:spPr>
          <a:xfrm>
            <a:off x="1098013" y="4757365"/>
            <a:ext cx="101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400" b="1" dirty="0">
                <a:solidFill>
                  <a:srgbClr val="374151"/>
                </a:solidFill>
                <a:effectLst/>
                <a:latin typeface="Montserrat" pitchFamily="2" charset="0"/>
              </a:rPr>
              <a:t>Общее количество посетителей сайта:</a:t>
            </a:r>
            <a:r>
              <a:rPr lang="ru-RU" sz="1400" dirty="0">
                <a:solidFill>
                  <a:srgbClr val="374151"/>
                </a:solidFill>
                <a:effectLst/>
                <a:latin typeface="Montserrat" pitchFamily="2" charset="0"/>
              </a:rPr>
              <a:t> За период с 01 по 30 июня 2023 года сайт посетило 38 567 пользователей. Это свидетельствует о наличии интереса к нашим продуктам.</a:t>
            </a:r>
          </a:p>
          <a:p>
            <a:pPr algn="l">
              <a:spcAft>
                <a:spcPts val="600"/>
              </a:spcAft>
            </a:pPr>
            <a:r>
              <a:rPr lang="ru-RU" sz="1400" b="1" dirty="0">
                <a:solidFill>
                  <a:srgbClr val="374151"/>
                </a:solidFill>
                <a:latin typeface="Montserrat" pitchFamily="2" charset="0"/>
              </a:rPr>
              <a:t>Количество </a:t>
            </a:r>
            <a:r>
              <a:rPr lang="ru-RU" sz="1400" b="1" dirty="0" err="1">
                <a:solidFill>
                  <a:srgbClr val="374151"/>
                </a:solidFill>
                <a:latin typeface="Montserrat" pitchFamily="2" charset="0"/>
              </a:rPr>
              <a:t>лидов</a:t>
            </a:r>
            <a:r>
              <a:rPr lang="ru-RU" sz="1400" b="1" dirty="0">
                <a:solidFill>
                  <a:srgbClr val="374151"/>
                </a:solidFill>
                <a:latin typeface="Montserrat" pitchFamily="2" charset="0"/>
              </a:rPr>
              <a:t>:</a:t>
            </a:r>
            <a:r>
              <a:rPr lang="ru-RU" sz="1400" dirty="0">
                <a:solidFill>
                  <a:srgbClr val="374151"/>
                </a:solidFill>
                <a:effectLst/>
                <a:latin typeface="Montserrat" pitchFamily="2" charset="0"/>
              </a:rPr>
              <a:t> В тот же период времени нам поступило 706 </a:t>
            </a:r>
            <a:r>
              <a:rPr lang="ru-RU" sz="1400" dirty="0" err="1">
                <a:solidFill>
                  <a:srgbClr val="374151"/>
                </a:solidFill>
                <a:effectLst/>
                <a:latin typeface="Montserrat" pitchFamily="2" charset="0"/>
              </a:rPr>
              <a:t>лидов</a:t>
            </a:r>
            <a:r>
              <a:rPr lang="ru-RU" sz="1400" dirty="0">
                <a:solidFill>
                  <a:srgbClr val="374151"/>
                </a:solidFill>
                <a:effectLst/>
                <a:latin typeface="Montserrat" pitchFamily="2" charset="0"/>
              </a:rPr>
              <a:t>. Это показывает, что наша маркетинговая стратегия привлекает потенциальных клиентов, готовых оставить свои контактные данные.</a:t>
            </a:r>
          </a:p>
          <a:p>
            <a:pPr algn="l">
              <a:spcAft>
                <a:spcPts val="600"/>
              </a:spcAft>
            </a:pPr>
            <a:r>
              <a:rPr lang="ru-RU" sz="1400" b="1" dirty="0">
                <a:solidFill>
                  <a:srgbClr val="374151"/>
                </a:solidFill>
                <a:latin typeface="Montserrat" pitchFamily="2" charset="0"/>
              </a:rPr>
              <a:t>Общий доход: </a:t>
            </a:r>
            <a:r>
              <a:rPr lang="ru-RU" sz="1400" dirty="0">
                <a:solidFill>
                  <a:srgbClr val="374151"/>
                </a:solidFill>
                <a:effectLst/>
                <a:latin typeface="Montserrat" pitchFamily="2" charset="0"/>
              </a:rPr>
              <a:t>За июнь 2023 года мы получили общий доход в размере 6 271 035. Это значительная сумма и указывает на успешность наших маркетинговых усилий в привлечении платящих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53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3A4DD-22FA-6DAD-1436-8CA0741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/>
          </a:bodyPr>
          <a:lstStyle/>
          <a:p>
            <a:r>
              <a:rPr lang="ru-RU" sz="2200" b="1" dirty="0">
                <a:latin typeface="Montserrat" pitchFamily="2" charset="0"/>
              </a:rPr>
              <a:t>Расчет и анализ маркетинговых метрик: </a:t>
            </a:r>
            <a:r>
              <a:rPr lang="en" sz="2200" b="1" dirty="0">
                <a:latin typeface="Montserrat" pitchFamily="2" charset="0"/>
              </a:rPr>
              <a:t>CPU, CPL, CPPU, ROI</a:t>
            </a:r>
            <a:endParaRPr lang="ru-RU" sz="2200" b="1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D2FF-6700-3576-82D9-F93D1E69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1263296"/>
            <a:ext cx="11068280" cy="112465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A699586E-8BA6-2FCC-4A0B-E55FA167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3705"/>
            <a:ext cx="5257800" cy="3158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343541"/>
                </a:solidFill>
                <a:effectLst/>
                <a:latin typeface="Montserrat" pitchFamily="2" charset="0"/>
              </a:rPr>
              <a:t>Стоимость привлечения одного посетителя </a:t>
            </a:r>
            <a:r>
              <a:rPr lang="en" sz="1600" b="1" dirty="0">
                <a:solidFill>
                  <a:srgbClr val="343541"/>
                </a:solidFill>
                <a:effectLst/>
                <a:latin typeface="Montserrat" pitchFamily="2" charset="0"/>
              </a:rPr>
              <a:t>CPU </a:t>
            </a:r>
            <a:r>
              <a:rPr lang="en" sz="1600" dirty="0">
                <a:solidFill>
                  <a:srgbClr val="343541"/>
                </a:solidFill>
                <a:effectLst/>
                <a:latin typeface="Montserrat" pitchFamily="2" charset="0"/>
              </a:rPr>
              <a:t>(</a:t>
            </a: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Затраты на рекламу / Количество посетителей сайта) : за период с 01 по 30 июня 2023 года составил 109.46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43541"/>
                </a:solidFill>
                <a:latin typeface="Montserrat" pitchFamily="2" charset="0"/>
              </a:rPr>
              <a:t>Стоимость привлечения одного </a:t>
            </a:r>
            <a:r>
              <a:rPr lang="ru-RU" sz="1600" b="1" dirty="0" err="1">
                <a:solidFill>
                  <a:srgbClr val="343541"/>
                </a:solidFill>
                <a:latin typeface="Montserrat" pitchFamily="2" charset="0"/>
              </a:rPr>
              <a:t>лида</a:t>
            </a:r>
            <a:r>
              <a:rPr lang="ru-RU" sz="1600" b="1" dirty="0">
                <a:solidFill>
                  <a:srgbClr val="343541"/>
                </a:solidFill>
                <a:latin typeface="Montserrat" pitchFamily="2" charset="0"/>
              </a:rPr>
              <a:t> </a:t>
            </a:r>
            <a:r>
              <a:rPr lang="en" sz="1600" b="1" dirty="0">
                <a:solidFill>
                  <a:srgbClr val="343541"/>
                </a:solidFill>
                <a:latin typeface="Montserrat" pitchFamily="2" charset="0"/>
              </a:rPr>
              <a:t>CPL </a:t>
            </a:r>
            <a:r>
              <a:rPr lang="en" sz="1600" dirty="0">
                <a:solidFill>
                  <a:srgbClr val="343541"/>
                </a:solidFill>
                <a:effectLst/>
                <a:latin typeface="Montserrat" pitchFamily="2" charset="0"/>
              </a:rPr>
              <a:t>(</a:t>
            </a: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Затраты на рекламу / Количество </a:t>
            </a:r>
            <a:r>
              <a:rPr lang="ru-RU" sz="1600" dirty="0" err="1">
                <a:solidFill>
                  <a:srgbClr val="343541"/>
                </a:solidFill>
                <a:effectLst/>
                <a:latin typeface="Montserrat" pitchFamily="2" charset="0"/>
              </a:rPr>
              <a:t>лидов</a:t>
            </a: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) : за период с 01 по 30 июня 2023 года составил 5 979.44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43541"/>
                </a:solidFill>
                <a:latin typeface="Montserrat" pitchFamily="2" charset="0"/>
              </a:rPr>
              <a:t>Стоимость привлечения одной оплаты </a:t>
            </a:r>
            <a:r>
              <a:rPr lang="en" sz="1600" b="1" dirty="0">
                <a:solidFill>
                  <a:srgbClr val="343541"/>
                </a:solidFill>
                <a:latin typeface="Montserrat" pitchFamily="2" charset="0"/>
              </a:rPr>
              <a:t>CPPU </a:t>
            </a:r>
            <a:r>
              <a:rPr lang="en" sz="1600" dirty="0">
                <a:solidFill>
                  <a:srgbClr val="343541"/>
                </a:solidFill>
                <a:effectLst/>
                <a:latin typeface="Montserrat" pitchFamily="2" charset="0"/>
              </a:rPr>
              <a:t>(</a:t>
            </a: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Затраты на рекламу / Количество оплат) : за тот же период составила 50 861.25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343541"/>
                </a:solidFill>
                <a:latin typeface="Montserrat" pitchFamily="2" charset="0"/>
              </a:rPr>
              <a:t>Возврат на инвестиции </a:t>
            </a:r>
            <a:r>
              <a:rPr lang="en" sz="1600" b="1" dirty="0">
                <a:solidFill>
                  <a:srgbClr val="343541"/>
                </a:solidFill>
                <a:latin typeface="Montserrat" pitchFamily="2" charset="0"/>
              </a:rPr>
              <a:t>ROI </a:t>
            </a:r>
            <a:r>
              <a:rPr lang="en" sz="1600" dirty="0">
                <a:solidFill>
                  <a:srgbClr val="343541"/>
                </a:solidFill>
                <a:effectLst/>
                <a:latin typeface="Montserrat" pitchFamily="2" charset="0"/>
              </a:rPr>
              <a:t>( (</a:t>
            </a: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Доход - Затраты на рекламу) / Затраты на рекламу * 100%): за период составил 48.55%</a:t>
            </a:r>
            <a:endParaRPr lang="ru-RU" sz="1600" dirty="0">
              <a:latin typeface="Montserrat" pitchFamily="2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B66A8FE2-A947-E5CC-6A4D-0991EF90967F}"/>
              </a:ext>
            </a:extLst>
          </p:cNvPr>
          <p:cNvSpPr txBox="1">
            <a:spLocks/>
          </p:cNvSpPr>
          <p:nvPr/>
        </p:nvSpPr>
        <p:spPr>
          <a:xfrm>
            <a:off x="6372340" y="2675261"/>
            <a:ext cx="5257800" cy="3158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sz="1600" b="1" dirty="0">
                <a:solidFill>
                  <a:srgbClr val="343541"/>
                </a:solidFill>
                <a:latin typeface="Montserrat" pitchFamily="2" charset="0"/>
              </a:rPr>
              <a:t>Выводы:</a:t>
            </a: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Метрика 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CPL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довольно высока, что может указывать на неэффективность некоторых маркетинговых кампаний. Рекомендуется провести более детальный анализ и оптимизацию этих кампаний.</a:t>
            </a: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Возврат на инвестиции (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ROI)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показывает положительный результат, что свидетельствует о том, что маркетинговые усилия окупаются. Однако, возможно, есть потенциал для увеличения 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ROI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путем оптимизации затрат на рекламу и увеличения дохода.</a:t>
            </a:r>
          </a:p>
        </p:txBody>
      </p:sp>
    </p:spTree>
    <p:extLst>
      <p:ext uri="{BB962C8B-B14F-4D97-AF65-F5344CB8AC3E}">
        <p14:creationId xmlns:p14="http://schemas.microsoft.com/office/powerpoint/2010/main" val="18058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DD38D-4E4A-A271-7665-5C92FD90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373"/>
            <a:ext cx="8281086" cy="25608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3A4DD-22FA-6DAD-1436-8CA0741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/>
          </a:bodyPr>
          <a:lstStyle/>
          <a:p>
            <a:r>
              <a:rPr lang="ru-RU" sz="2200" b="1" dirty="0">
                <a:latin typeface="Montserrat" pitchFamily="2" charset="0"/>
              </a:rPr>
              <a:t>Анализ посещаемости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9586E-8BA6-2FCC-4A0B-E55FA167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836" y="4450435"/>
            <a:ext cx="3558448" cy="1850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343541"/>
                </a:solidFill>
                <a:effectLst/>
                <a:latin typeface="Montserrat" pitchFamily="2" charset="0"/>
              </a:rPr>
              <a:t>На графиках отображена динамика посещаемости сайта за весь период анализа. Мы видим, что есть небольшие колебания в количестве посещений, но общий тренд сохраняется стабильным.</a:t>
            </a:r>
            <a:endParaRPr lang="ru-RU" sz="16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795D9C-AE27-615F-7A2D-C3B69651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1857"/>
            <a:ext cx="9628742" cy="197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D9B45-B6E3-2B7A-000F-ECDEF25B9E18}"/>
              </a:ext>
            </a:extLst>
          </p:cNvPr>
          <p:cNvSpPr txBox="1"/>
          <p:nvPr/>
        </p:nvSpPr>
        <p:spPr>
          <a:xfrm>
            <a:off x="838200" y="934858"/>
            <a:ext cx="3486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effectLst/>
                <a:latin typeface="Montserrat Medium" pitchFamily="2" charset="0"/>
              </a:rPr>
              <a:t>Динамика посещаемости сайта по дням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DC804-ED0C-8B45-5E22-E61957244635}"/>
              </a:ext>
            </a:extLst>
          </p:cNvPr>
          <p:cNvSpPr txBox="1"/>
          <p:nvPr/>
        </p:nvSpPr>
        <p:spPr>
          <a:xfrm>
            <a:off x="838200" y="3186374"/>
            <a:ext cx="3778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200" dirty="0">
                <a:latin typeface="Montserrat Medium" pitchFamily="2" charset="0"/>
              </a:rPr>
              <a:t>Динамика посещаемости сайта по неделям</a:t>
            </a:r>
          </a:p>
        </p:txBody>
      </p:sp>
    </p:spTree>
    <p:extLst>
      <p:ext uri="{BB962C8B-B14F-4D97-AF65-F5344CB8AC3E}">
        <p14:creationId xmlns:p14="http://schemas.microsoft.com/office/powerpoint/2010/main" val="272934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3004A-3ED7-DD11-44B7-E5C678DD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343541"/>
                </a:solidFill>
                <a:effectLst/>
                <a:latin typeface="Montserrat" pitchFamily="2" charset="0"/>
              </a:rPr>
              <a:t>Каналы привлечения</a:t>
            </a:r>
            <a:endParaRPr lang="ru-RU" sz="2400" b="1" dirty="0">
              <a:latin typeface="Montserrat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3E401-1A22-0014-63D4-D2794BA7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276"/>
            <a:ext cx="5782937" cy="43283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effectLst/>
                <a:latin typeface="Montserrat Medium" pitchFamily="2" charset="0"/>
              </a:rPr>
              <a:t>Эффективность маркетинговых каналов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BCD39-A35C-665A-2018-9351D262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32" y="3938525"/>
            <a:ext cx="7536736" cy="2554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3E9273-F2F5-ED6E-33E2-3F8E453C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89" y="209221"/>
            <a:ext cx="5241879" cy="3579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25E40-E76C-894E-9DD3-C9694F7371FD}"/>
              </a:ext>
            </a:extLst>
          </p:cNvPr>
          <p:cNvSpPr txBox="1"/>
          <p:nvPr/>
        </p:nvSpPr>
        <p:spPr>
          <a:xfrm>
            <a:off x="838200" y="2880623"/>
            <a:ext cx="3613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На графике ниже отображена эффективность разных маркетинговых каналов. Мы видим, что каналы </a:t>
            </a:r>
            <a:r>
              <a:rPr lang="en" sz="1600" dirty="0" err="1">
                <a:solidFill>
                  <a:srgbClr val="343541"/>
                </a:solidFill>
                <a:latin typeface="Montserrat" pitchFamily="2" charset="0"/>
              </a:rPr>
              <a:t>vk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и </a:t>
            </a:r>
            <a:r>
              <a:rPr lang="en" sz="1600" dirty="0" err="1">
                <a:solidFill>
                  <a:srgbClr val="343541"/>
                </a:solidFill>
                <a:latin typeface="Montserrat" pitchFamily="2" charset="0"/>
              </a:rPr>
              <a:t>yandex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являются наиболее эффективными по количеству привлеченных посетителей.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A5688-CC89-AD1C-8CD0-841B9C4AB3E5}"/>
              </a:ext>
            </a:extLst>
          </p:cNvPr>
          <p:cNvSpPr txBox="1"/>
          <p:nvPr/>
        </p:nvSpPr>
        <p:spPr>
          <a:xfrm>
            <a:off x="838200" y="1583393"/>
            <a:ext cx="5782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Из диаграммы видно, что основные источники привлечения посетителей - это </a:t>
            </a:r>
            <a:r>
              <a:rPr lang="en" sz="1600" dirty="0" err="1">
                <a:solidFill>
                  <a:srgbClr val="343541"/>
                </a:solidFill>
                <a:latin typeface="Montserrat" pitchFamily="2" charset="0"/>
              </a:rPr>
              <a:t>vk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и </a:t>
            </a:r>
            <a:r>
              <a:rPr lang="en" sz="1600" dirty="0" err="1">
                <a:solidFill>
                  <a:srgbClr val="343541"/>
                </a:solidFill>
                <a:latin typeface="Montserrat" pitchFamily="2" charset="0"/>
              </a:rPr>
              <a:t>yandex</a:t>
            </a:r>
            <a:r>
              <a:rPr lang="en" sz="1600" dirty="0">
                <a:solidFill>
                  <a:srgbClr val="343541"/>
                </a:solidFill>
                <a:latin typeface="Montserrat" pitchFamily="2" charset="0"/>
              </a:rPr>
              <a:t>, </a:t>
            </a:r>
            <a:r>
              <a:rPr lang="ru-RU" sz="1600" dirty="0">
                <a:solidFill>
                  <a:srgbClr val="343541"/>
                </a:solidFill>
                <a:latin typeface="Montserrat" pitchFamily="2" charset="0"/>
              </a:rPr>
              <a:t>при этом они составляют большую часть посетителей.</a:t>
            </a:r>
          </a:p>
        </p:txBody>
      </p:sp>
    </p:spTree>
    <p:extLst>
      <p:ext uri="{BB962C8B-B14F-4D97-AF65-F5344CB8AC3E}">
        <p14:creationId xmlns:p14="http://schemas.microsoft.com/office/powerpoint/2010/main" val="12745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543A3-EBAE-6CC3-163E-C1864889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67" y="332075"/>
            <a:ext cx="10515600" cy="769612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Montserrat" pitchFamily="2" charset="0"/>
              </a:rPr>
              <a:t>Расчет конверсий из разных каналов</a:t>
            </a:r>
            <a:endParaRPr lang="ru-RU" sz="2400" b="1" dirty="0">
              <a:latin typeface="Montserrat" pitchFamily="2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306DB1-1D7A-4549-EC3B-1AAFFA84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83" y="1008235"/>
            <a:ext cx="3498479" cy="32225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3B89C1-7892-3584-71E0-0564F268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29" y="1012011"/>
            <a:ext cx="3660506" cy="334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A9082-272E-F2C4-9764-2507546984E3}"/>
              </a:ext>
            </a:extLst>
          </p:cNvPr>
          <p:cNvSpPr txBox="1"/>
          <p:nvPr/>
        </p:nvSpPr>
        <p:spPr>
          <a:xfrm>
            <a:off x="953647" y="3722365"/>
            <a:ext cx="34813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solidFill>
                  <a:srgbClr val="343541"/>
                </a:solidFill>
                <a:effectLst/>
                <a:latin typeface="Montserrat" pitchFamily="2" charset="0"/>
              </a:rPr>
              <a:t>Конверсия из клика в </a:t>
            </a:r>
            <a:r>
              <a:rPr lang="ru-RU" sz="1200" dirty="0" err="1">
                <a:solidFill>
                  <a:srgbClr val="343541"/>
                </a:solidFill>
                <a:effectLst/>
                <a:latin typeface="Montserrat" pitchFamily="2" charset="0"/>
              </a:rPr>
              <a:t>лид</a:t>
            </a:r>
            <a:r>
              <a:rPr lang="ru-RU" sz="1200" dirty="0">
                <a:solidFill>
                  <a:srgbClr val="343541"/>
                </a:solidFill>
                <a:effectLst/>
                <a:latin typeface="Montserrat" pitchFamily="2" charset="0"/>
              </a:rPr>
              <a:t> (</a:t>
            </a: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CPC):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VC: 23.53%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Yandex: 2.33%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Instagram: 1.75%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VK: 1.55% Yandex </a:t>
            </a:r>
            <a:r>
              <a:rPr lang="en" sz="1200" dirty="0" err="1">
                <a:solidFill>
                  <a:srgbClr val="343541"/>
                </a:solidFill>
                <a:effectLst/>
                <a:latin typeface="Montserrat" pitchFamily="2" charset="0"/>
              </a:rPr>
              <a:t>Dzen</a:t>
            </a: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: 1.27%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Telegram: 0.92% </a:t>
            </a:r>
            <a:endParaRPr lang="ru-RU" sz="1200" dirty="0">
              <a:solidFill>
                <a:srgbClr val="343541"/>
              </a:solidFill>
              <a:effectLst/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 err="1">
                <a:solidFill>
                  <a:srgbClr val="343541"/>
                </a:solidFill>
                <a:effectLst/>
                <a:latin typeface="Montserrat" pitchFamily="2" charset="0"/>
              </a:rPr>
              <a:t>Admitad</a:t>
            </a:r>
            <a:r>
              <a:rPr lang="en" sz="1200" dirty="0">
                <a:solidFill>
                  <a:srgbClr val="343541"/>
                </a:solidFill>
                <a:effectLst/>
                <a:latin typeface="Montserrat" pitchFamily="2" charset="0"/>
              </a:rPr>
              <a:t>: 0.35%</a:t>
            </a:r>
            <a:endParaRPr lang="ru-RU" sz="1200" dirty="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039A-5716-0C8E-7A7B-C5E5A8D40C49}"/>
              </a:ext>
            </a:extLst>
          </p:cNvPr>
          <p:cNvSpPr txBox="1"/>
          <p:nvPr/>
        </p:nvSpPr>
        <p:spPr>
          <a:xfrm>
            <a:off x="6116607" y="3722365"/>
            <a:ext cx="30934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solidFill>
                  <a:srgbClr val="343541"/>
                </a:solidFill>
                <a:latin typeface="Montserrat" pitchFamily="2" charset="0"/>
              </a:rPr>
              <a:t>Конверсия из </a:t>
            </a:r>
            <a:r>
              <a:rPr lang="ru-RU" sz="1200" dirty="0" err="1">
                <a:solidFill>
                  <a:srgbClr val="343541"/>
                </a:solidFill>
                <a:latin typeface="Montserrat" pitchFamily="2" charset="0"/>
              </a:rPr>
              <a:t>лида</a:t>
            </a:r>
            <a:r>
              <a:rPr lang="ru-RU" sz="1200" dirty="0">
                <a:solidFill>
                  <a:srgbClr val="343541"/>
                </a:solidFill>
                <a:latin typeface="Montserrat" pitchFamily="2" charset="0"/>
              </a:rPr>
              <a:t> в оплату (</a:t>
            </a:r>
            <a:r>
              <a:rPr lang="en" sz="1200" dirty="0">
                <a:solidFill>
                  <a:srgbClr val="343541"/>
                </a:solidFill>
                <a:latin typeface="Montserrat" pitchFamily="2" charset="0"/>
              </a:rPr>
              <a:t>CPL): </a:t>
            </a:r>
            <a:endParaRPr lang="ru-RU" sz="1200" dirty="0">
              <a:solidFill>
                <a:srgbClr val="343541"/>
              </a:solidFill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latin typeface="Montserrat" pitchFamily="2" charset="0"/>
              </a:rPr>
              <a:t>VK: 6.02% </a:t>
            </a:r>
            <a:endParaRPr lang="ru-RU" sz="1200" dirty="0">
              <a:solidFill>
                <a:srgbClr val="343541"/>
              </a:solidFill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latin typeface="Montserrat" pitchFamily="2" charset="0"/>
              </a:rPr>
              <a:t>Yandex: 15.55% </a:t>
            </a:r>
            <a:endParaRPr lang="ru-RU" sz="1200" dirty="0">
              <a:solidFill>
                <a:srgbClr val="343541"/>
              </a:solidFill>
              <a:latin typeface="Montserrat" pitchFamily="2" charset="0"/>
            </a:endParaRPr>
          </a:p>
          <a:p>
            <a:pPr>
              <a:spcAft>
                <a:spcPts val="600"/>
              </a:spcAft>
            </a:pPr>
            <a:r>
              <a:rPr lang="en" sz="1200" dirty="0">
                <a:solidFill>
                  <a:srgbClr val="343541"/>
                </a:solidFill>
                <a:latin typeface="Montserrat" pitchFamily="2" charset="0"/>
              </a:rPr>
              <a:t>Telegram: 6.67%</a:t>
            </a:r>
            <a:endParaRPr lang="ru-RU" sz="1200" dirty="0">
              <a:solidFill>
                <a:srgbClr val="343541"/>
              </a:solidFill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22975-9C64-FDD5-2BD7-D5871976F568}"/>
              </a:ext>
            </a:extLst>
          </p:cNvPr>
          <p:cNvSpPr txBox="1"/>
          <p:nvPr/>
        </p:nvSpPr>
        <p:spPr>
          <a:xfrm>
            <a:off x="2776702" y="5130408"/>
            <a:ext cx="87562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200" b="1" dirty="0">
                <a:effectLst/>
                <a:latin typeface="Montserrat" pitchFamily="2" charset="0"/>
              </a:rPr>
              <a:t>Выводы: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Канал </a:t>
            </a:r>
            <a:r>
              <a:rPr lang="en" sz="1200" dirty="0">
                <a:solidFill>
                  <a:srgbClr val="374151"/>
                </a:solidFill>
                <a:effectLst/>
                <a:latin typeface="Montserrat" pitchFamily="2" charset="0"/>
              </a:rPr>
              <a:t>VK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имеет высокую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CPC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, так и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CPL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, что делает его одним из наиболее эффективных источников трафика.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Канал </a:t>
            </a:r>
            <a:r>
              <a:rPr lang="en" sz="1200" dirty="0">
                <a:solidFill>
                  <a:srgbClr val="374151"/>
                </a:solidFill>
                <a:effectLst/>
                <a:latin typeface="Montserrat" pitchFamily="2" charset="0"/>
              </a:rPr>
              <a:t>Yandex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также обладает высокой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CPL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, но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CPC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ниже, что может потребовать оптимизации трафика.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Каналы </a:t>
            </a:r>
            <a:r>
              <a:rPr lang="en" sz="1200" dirty="0">
                <a:solidFill>
                  <a:srgbClr val="374151"/>
                </a:solidFill>
                <a:effectLst/>
                <a:latin typeface="Montserrat" pitchFamily="2" charset="0"/>
              </a:rPr>
              <a:t>Instagram, Yandex </a:t>
            </a:r>
            <a:r>
              <a:rPr lang="en" sz="1200" dirty="0" err="1">
                <a:solidFill>
                  <a:srgbClr val="374151"/>
                </a:solidFill>
                <a:effectLst/>
                <a:latin typeface="Montserrat" pitchFamily="2" charset="0"/>
              </a:rPr>
              <a:t>Dzen</a:t>
            </a:r>
            <a:r>
              <a:rPr lang="en" sz="1200" dirty="0">
                <a:solidFill>
                  <a:srgbClr val="374151"/>
                </a:solidFill>
                <a:effectLst/>
                <a:latin typeface="Montserrat" pitchFamily="2" charset="0"/>
              </a:rPr>
              <a:t>, Telegram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и </a:t>
            </a:r>
            <a:r>
              <a:rPr lang="en" sz="1200" dirty="0" err="1">
                <a:solidFill>
                  <a:srgbClr val="374151"/>
                </a:solidFill>
                <a:effectLst/>
                <a:latin typeface="Montserrat" pitchFamily="2" charset="0"/>
              </a:rPr>
              <a:t>Admitad</a:t>
            </a:r>
            <a:r>
              <a:rPr lang="en" sz="1200" dirty="0">
                <a:solidFill>
                  <a:srgbClr val="374151"/>
                </a:solidFill>
                <a:effectLst/>
                <a:latin typeface="Montserrat" pitchFamily="2" charset="0"/>
              </a:rPr>
              <a:t>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имеют более низкие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CPC</a:t>
            </a:r>
            <a:r>
              <a:rPr lang="en-US" sz="1200" dirty="0">
                <a:solidFill>
                  <a:srgbClr val="374151"/>
                </a:solidFill>
                <a:latin typeface="Montserrat" pitchFamily="2" charset="0"/>
              </a:rPr>
              <a:t> 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и </a:t>
            </a:r>
            <a:r>
              <a:rPr lang="en-US" sz="1200" dirty="0">
                <a:solidFill>
                  <a:srgbClr val="374151"/>
                </a:solidFill>
                <a:effectLst/>
                <a:latin typeface="Montserrat" pitchFamily="2" charset="0"/>
              </a:rPr>
              <a:t>CPL</a:t>
            </a:r>
            <a:r>
              <a:rPr lang="ru-RU" sz="1200" dirty="0">
                <a:solidFill>
                  <a:srgbClr val="374151"/>
                </a:solidFill>
                <a:effectLst/>
                <a:latin typeface="Montserrat" pitchFamily="2" charset="0"/>
              </a:rPr>
              <a:t>, и возможно требуют дополнительной работы над качеством трафика и целевой аудиторией.</a:t>
            </a:r>
          </a:p>
        </p:txBody>
      </p:sp>
    </p:spTree>
    <p:extLst>
      <p:ext uri="{BB962C8B-B14F-4D97-AF65-F5344CB8AC3E}">
        <p14:creationId xmlns:p14="http://schemas.microsoft.com/office/powerpoint/2010/main" val="18542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BAFAD-DD82-DF85-E5FA-3895418E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06" y="410442"/>
            <a:ext cx="10515600" cy="681477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Расходы на рекламу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3312D9-9307-2492-D824-C80E3CC5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06" y="1091919"/>
            <a:ext cx="10616588" cy="332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8B3DE-88E4-AFFD-DC8E-560BCC70AA57}"/>
              </a:ext>
            </a:extLst>
          </p:cNvPr>
          <p:cNvSpPr txBox="1"/>
          <p:nvPr/>
        </p:nvSpPr>
        <p:spPr>
          <a:xfrm>
            <a:off x="838200" y="4248913"/>
            <a:ext cx="1056609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На графике представлена динамика затрат на рекламу по разным каналам (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VK, Yandex) 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за период с 1 по 30 по июня 2023 года. 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Расходы на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Yandex 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остаются самыми высокими на протяжении всего периода, они часто близки или превышают 200 </a:t>
            </a:r>
            <a:r>
              <a:rPr lang="ru-RU" sz="1400" dirty="0" err="1">
                <a:solidFill>
                  <a:srgbClr val="343541"/>
                </a:solidFill>
                <a:latin typeface="Montserrat" pitchFamily="2" charset="0"/>
              </a:rPr>
              <a:t>тыс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рублей, в то время как расходы на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VK 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колеблются примерно от 50 до 150 </a:t>
            </a:r>
            <a:r>
              <a:rPr lang="ru-RU" sz="1400" dirty="0" err="1">
                <a:solidFill>
                  <a:srgbClr val="343541"/>
                </a:solidFill>
                <a:latin typeface="Montserrat" pitchFamily="2" charset="0"/>
              </a:rPr>
              <a:t>тыс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рублей. 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Из графика видно, что рекламная кампания в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VK 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проводилась каждый день за весь период, в то время как реклама в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Yandex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проводилось во все дни, кроме 2-13 июня. 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Рекомендуется избегать таких перерывов в рекламной кампании, т.к.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Yandex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был стабильным и высокоэффективным каналом привлечения посетителей на протяжении всего периода анализа. В те дни, когда реклама на </a:t>
            </a:r>
            <a:r>
              <a:rPr lang="en" sz="1400" dirty="0">
                <a:solidFill>
                  <a:srgbClr val="343541"/>
                </a:solidFill>
                <a:latin typeface="Montserrat" pitchFamily="2" charset="0"/>
              </a:rPr>
              <a:t>Yandex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не проводилась (с 2 по 13 июня), мы могли потерять возможность привлечь больше </a:t>
            </a:r>
            <a:r>
              <a:rPr lang="ru-RU" sz="1400" dirty="0" err="1">
                <a:solidFill>
                  <a:srgbClr val="343541"/>
                </a:solidFill>
                <a:latin typeface="Montserrat" pitchFamily="2" charset="0"/>
              </a:rPr>
              <a:t>лидов</a:t>
            </a:r>
            <a:r>
              <a:rPr lang="ru-RU" sz="1400" dirty="0">
                <a:solidFill>
                  <a:srgbClr val="343541"/>
                </a:solidFill>
                <a:latin typeface="Montserrat" pitchFamily="2" charset="0"/>
              </a:rPr>
              <a:t> и потенциальных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4501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9F121-1B2C-BAE2-2119-3CD70D7F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5" y="254956"/>
            <a:ext cx="10515600" cy="725545"/>
          </a:xfrm>
        </p:spPr>
        <p:txBody>
          <a:bodyPr/>
          <a:lstStyle/>
          <a:p>
            <a:r>
              <a:rPr lang="ru-RU" sz="2400" b="1" dirty="0">
                <a:latin typeface="Montserrat" pitchFamily="2" charset="0"/>
              </a:rPr>
              <a:t>Окупаемость каналов </a:t>
            </a:r>
            <a:r>
              <a:rPr lang="en" sz="2400" b="1" dirty="0" err="1">
                <a:latin typeface="Montserrat" pitchFamily="2" charset="0"/>
              </a:rPr>
              <a:t>utm_source</a:t>
            </a:r>
            <a:endParaRPr lang="ru-RU" sz="2400" b="1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812C1E-2C83-06C8-3586-48B19889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5" y="1834417"/>
            <a:ext cx="3010929" cy="3629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7C8A8-DA48-E3FD-10EC-1BDA788DE934}"/>
              </a:ext>
            </a:extLst>
          </p:cNvPr>
          <p:cNvSpPr txBox="1"/>
          <p:nvPr/>
        </p:nvSpPr>
        <p:spPr>
          <a:xfrm>
            <a:off x="1285719" y="109085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Расходы на рекламу </a:t>
            </a:r>
            <a:endParaRPr lang="en-US" sz="1400" dirty="0">
              <a:latin typeface="Montserrat" pitchFamily="2" charset="0"/>
            </a:endParaRPr>
          </a:p>
          <a:p>
            <a:pPr algn="ctr"/>
            <a:r>
              <a:rPr lang="ru-RU" sz="1400" dirty="0">
                <a:latin typeface="Montserrat" pitchFamily="2" charset="0"/>
              </a:rPr>
              <a:t>-4,221,484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CCF9BE-2A9F-36E1-F29E-312998E4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97" y="1834417"/>
            <a:ext cx="2932777" cy="362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4CD69-B1B9-27E0-8CBE-FAEEA65C5E2C}"/>
              </a:ext>
            </a:extLst>
          </p:cNvPr>
          <p:cNvSpPr txBox="1"/>
          <p:nvPr/>
        </p:nvSpPr>
        <p:spPr>
          <a:xfrm>
            <a:off x="5744382" y="1090859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Доходы</a:t>
            </a:r>
          </a:p>
          <a:p>
            <a:pPr algn="ctr"/>
            <a:r>
              <a:rPr lang="ru-RU" sz="1400" dirty="0">
                <a:latin typeface="Montserrat" pitchFamily="2" charset="0"/>
              </a:rPr>
              <a:t> +6,271,035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C9886D-3AF4-8324-A8B3-05BF51E5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448" y="1828119"/>
            <a:ext cx="3194609" cy="3636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59215-32E2-FFA5-8742-62AAEB4BC478}"/>
              </a:ext>
            </a:extLst>
          </p:cNvPr>
          <p:cNvSpPr txBox="1"/>
          <p:nvPr/>
        </p:nvSpPr>
        <p:spPr>
          <a:xfrm>
            <a:off x="9236797" y="1090670"/>
            <a:ext cx="1375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latin typeface="Montserrat" pitchFamily="2" charset="0"/>
              </a:rPr>
              <a:t>ROI </a:t>
            </a:r>
          </a:p>
          <a:p>
            <a:pPr algn="ctr"/>
            <a:r>
              <a:rPr lang="en" sz="1400" dirty="0">
                <a:latin typeface="Montserrat" pitchFamily="2" charset="0"/>
              </a:rPr>
              <a:t>48,55%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0D0E7-AA43-2937-5FEA-43B4CDEAF779}"/>
              </a:ext>
            </a:extLst>
          </p:cNvPr>
          <p:cNvSpPr txBox="1"/>
          <p:nvPr/>
        </p:nvSpPr>
        <p:spPr>
          <a:xfrm>
            <a:off x="853625" y="5811209"/>
            <a:ext cx="1066843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За период </a:t>
            </a:r>
            <a:r>
              <a:rPr lang="ru-RU" sz="1200" dirty="0">
                <a:solidFill>
                  <a:srgbClr val="343541"/>
                </a:solidFill>
                <a:latin typeface="Montserrat" pitchFamily="2" charset="0"/>
              </a:rPr>
              <a:t>с 1 по 30 по июня 2023 года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 были запущены рекламные кампании на двух платформах: Яндекс и ВКонтакте.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Оба эти канала оказались прибыльными, так как коэффициент возврата на инвестиции (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ROI)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превышает ноль. Для Яндекса </a:t>
            </a:r>
            <a:r>
              <a:rPr lang="en" sz="1200" dirty="0">
                <a:solidFill>
                  <a:srgbClr val="374151"/>
                </a:solidFill>
                <a:latin typeface="Montserrat" pitchFamily="2" charset="0"/>
              </a:rPr>
              <a:t>ROI </a:t>
            </a:r>
            <a:r>
              <a:rPr lang="ru-RU" sz="1200" dirty="0">
                <a:solidFill>
                  <a:srgbClr val="374151"/>
                </a:solidFill>
                <a:latin typeface="Montserrat" pitchFamily="2" charset="0"/>
              </a:rPr>
              <a:t>составил 55,30%, а для ВКонтакте - 44,70%.</a:t>
            </a:r>
          </a:p>
        </p:txBody>
      </p:sp>
    </p:spTree>
    <p:extLst>
      <p:ext uri="{BB962C8B-B14F-4D97-AF65-F5344CB8AC3E}">
        <p14:creationId xmlns:p14="http://schemas.microsoft.com/office/powerpoint/2010/main" val="3215494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1510</Words>
  <Application>Microsoft Macintosh PowerPoint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Montserrat Medium</vt:lpstr>
      <vt:lpstr>Söhne</vt:lpstr>
      <vt:lpstr>Тема Office</vt:lpstr>
      <vt:lpstr>Проект Онлайн школа</vt:lpstr>
      <vt:lpstr>Презентация PowerPoint</vt:lpstr>
      <vt:lpstr>Обзор общего количества посетителей сайта, лидов и дохода за выбранный период</vt:lpstr>
      <vt:lpstr>Расчет и анализ маркетинговых метрик: CPU, CPL, CPPU, ROI</vt:lpstr>
      <vt:lpstr>Анализ посещаемости</vt:lpstr>
      <vt:lpstr>Каналы привлечения</vt:lpstr>
      <vt:lpstr>Расчет конверсий из разных каналов</vt:lpstr>
      <vt:lpstr>Расходы на рекламу</vt:lpstr>
      <vt:lpstr>Окупаемость каналов utm_source</vt:lpstr>
      <vt:lpstr>Окупаемость каналов utm_medium</vt:lpstr>
      <vt:lpstr>Окупаемость каналов utm_campaign</vt:lpstr>
      <vt:lpstr>Влияние рекламных кампаний на органику</vt:lpstr>
      <vt:lpstr>Корреляция между запуском рекламы и ростом органики</vt:lpstr>
      <vt:lpstr>Основные выводы</vt:lpstr>
      <vt:lpstr>Рекомендации</vt:lpstr>
      <vt:lpstr>Ссылка на дашборд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Онлайн школа</dc:title>
  <dc:creator>Alena Vazhenina</dc:creator>
  <cp:lastModifiedBy>Alena Vazhenina</cp:lastModifiedBy>
  <cp:revision>3</cp:revision>
  <dcterms:created xsi:type="dcterms:W3CDTF">2023-11-30T14:43:09Z</dcterms:created>
  <dcterms:modified xsi:type="dcterms:W3CDTF">2023-12-02T17:48:17Z</dcterms:modified>
</cp:coreProperties>
</file>