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-178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82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35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13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140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343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563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832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581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529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9031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DDA75-EC46-48E4-8BB6-E86BBA7191F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25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DDA75-EC46-48E4-8BB6-E86BBA7191FF}" type="datetimeFigureOut">
              <a:rPr lang="ru-RU" smtClean="0"/>
              <a:t>25.03.2025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0B042-F835-411E-97EB-3C932400A5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53945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404360" y="2262505"/>
            <a:ext cx="10515600" cy="1325563"/>
          </a:xfrm>
        </p:spPr>
        <p:txBody>
          <a:bodyPr/>
          <a:lstStyle/>
          <a:p>
            <a:r>
              <a:rPr lang="ru-RU" dirty="0" smtClean="0"/>
              <a:t>4-я итерация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644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39"/>
            <a:ext cx="12192000" cy="659312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9494863" y="658574"/>
            <a:ext cx="2199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Components diagram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97" b="7274"/>
          <a:stretch/>
        </p:blipFill>
        <p:spPr>
          <a:xfrm>
            <a:off x="3057742" y="0"/>
            <a:ext cx="6076516" cy="682283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138525" y="325288"/>
            <a:ext cx="1484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Code diagram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82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2514"/>
          </a:xfrm>
        </p:spPr>
        <p:txBody>
          <a:bodyPr/>
          <a:lstStyle/>
          <a:p>
            <a:pPr algn="ctr"/>
            <a:r>
              <a:rPr lang="ru-RU" dirty="0" smtClean="0"/>
              <a:t>Модель данных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254" y="782515"/>
            <a:ext cx="8657492" cy="583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1248"/>
            <a:ext cx="9144000" cy="926244"/>
          </a:xfrm>
        </p:spPr>
        <p:txBody>
          <a:bodyPr/>
          <a:lstStyle/>
          <a:p>
            <a:r>
              <a:rPr lang="ru-RU" dirty="0" smtClean="0"/>
              <a:t>Итоги работы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1468315"/>
            <a:ext cx="9144000" cy="3789485"/>
          </a:xfrm>
        </p:spPr>
        <p:txBody>
          <a:bodyPr/>
          <a:lstStyle/>
          <a:p>
            <a:pPr marL="457200" indent="-457200" algn="l">
              <a:buAutoNum type="arabicPeriod"/>
            </a:pPr>
            <a:r>
              <a:rPr lang="ru-RU" dirty="0" smtClean="0"/>
              <a:t>С помощью накопленных данных за прошлые итерации мы сумели построить диаграмму </a:t>
            </a:r>
            <a:r>
              <a:rPr lang="en-US" dirty="0" smtClean="0"/>
              <a:t>C4 </a:t>
            </a:r>
            <a:r>
              <a:rPr lang="ru-RU" dirty="0" smtClean="0"/>
              <a:t>используя сайт </a:t>
            </a:r>
            <a:r>
              <a:rPr lang="en-US" dirty="0" err="1" smtClean="0"/>
              <a:t>structurizr</a:t>
            </a:r>
            <a:r>
              <a:rPr lang="ru-RU" dirty="0" smtClean="0"/>
              <a:t>.</a:t>
            </a:r>
            <a:endParaRPr lang="en-US" dirty="0" smtClean="0"/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ru-RU" dirty="0" smtClean="0"/>
              <a:t>Используя сайт </a:t>
            </a:r>
            <a:r>
              <a:rPr lang="en-US" dirty="0" err="1" smtClean="0"/>
              <a:t>structurizr</a:t>
            </a:r>
            <a:r>
              <a:rPr lang="ru-RU" dirty="0" smtClean="0"/>
              <a:t> декомпозировали контекстную диаграмму на три блока: контейнер, компонент и код.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endParaRPr lang="en-US" dirty="0"/>
          </a:p>
          <a:p>
            <a:pPr marL="457200" indent="-457200" algn="l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030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296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Контекстная-диаграмма</a:t>
            </a:r>
            <a:endParaRPr lang="ru-RU" dirty="0"/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660477" y="1352859"/>
            <a:ext cx="8871045" cy="477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Основные функции и характеристики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82870" y="2010755"/>
            <a:ext cx="3282462" cy="2436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>
                <a:latin typeface="Segoe UI" panose="020B0502040204020203" pitchFamily="34" charset="0"/>
                <a:ea typeface="Times New Roman" panose="02020603050405020304" pitchFamily="18" charset="0"/>
              </a:rPr>
              <a:t>Назначение: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latin typeface="Segoe UI" panose="020B0502040204020203" pitchFamily="34" charset="0"/>
                <a:ea typeface="Times New Roman" panose="02020603050405020304" pitchFamily="18" charset="0"/>
              </a:rPr>
              <a:t>Онлайн-бронирование номеров в отелях сети.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latin typeface="Segoe UI" panose="020B0502040204020203" pitchFamily="34" charset="0"/>
                <a:ea typeface="Times New Roman" panose="02020603050405020304" pitchFamily="18" charset="0"/>
              </a:rPr>
              <a:t>Управление программой лояльности.</a:t>
            </a:r>
            <a:endParaRPr lang="ru-RU" dirty="0" smtClean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smtClean="0">
                <a:latin typeface="Segoe UI" panose="020B0502040204020203" pitchFamily="34" charset="0"/>
                <a:ea typeface="Times New Roman" panose="02020603050405020304" pitchFamily="18" charset="0"/>
              </a:rPr>
              <a:t>Поддержка актуальной информации об отелях и услугах.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308230" y="1948748"/>
            <a:ext cx="3836377" cy="3795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Основные функции: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tabLst>
                <a:tab pos="457200" algn="l"/>
              </a:tabLst>
            </a:pPr>
            <a:r>
              <a:rPr lang="ru-RU" sz="12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Для клиентов: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Поиск отелей и номеров (фильтры: город, даты, категория).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Бронирование с предоплатой.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Участие в программе лояльности (накопление/использование баллов).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Отмена бронирования (с штрафом 3%).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Оставление отзывов.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tabLst>
                <a:tab pos="457200" algn="l"/>
              </a:tabLst>
            </a:pPr>
            <a:r>
              <a:rPr lang="ru-RU" sz="12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Для администраторов: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Управление бронями (подтверждение, отмена).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Отметка номеров как "недоступных" (ремонт).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tabLst>
                <a:tab pos="457200" algn="l"/>
              </a:tabLst>
            </a:pPr>
            <a:r>
              <a:rPr lang="ru-RU" sz="12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Для контент-менеджеров:</a:t>
            </a:r>
            <a:endParaRPr lang="ru-RU" sz="12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Aft>
                <a:spcPts val="5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Обновление информации об отелях, ценах, акциях.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98876" y="1948748"/>
            <a:ext cx="3048000" cy="2990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Segoe UI" panose="020B0502040204020203" pitchFamily="34" charset="0"/>
                <a:ea typeface="Times New Roman" panose="02020603050405020304" pitchFamily="18" charset="0"/>
              </a:rPr>
              <a:t>Характеристики: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  <a:ea typeface="Times New Roman" panose="02020603050405020304" pitchFamily="18" charset="0"/>
              </a:rPr>
              <a:t>Интеграция с платежными системами.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err="1">
                <a:latin typeface="Segoe UI" panose="020B0502040204020203" pitchFamily="34" charset="0"/>
                <a:ea typeface="Times New Roman" panose="02020603050405020304" pitchFamily="18" charset="0"/>
              </a:rPr>
              <a:t>Push</a:t>
            </a:r>
            <a:r>
              <a:rPr lang="ru-RU" dirty="0">
                <a:latin typeface="Segoe UI" panose="020B0502040204020203" pitchFamily="34" charset="0"/>
                <a:ea typeface="Times New Roman" panose="02020603050405020304" pitchFamily="18" charset="0"/>
              </a:rPr>
              <a:t>- и </a:t>
            </a:r>
            <a:r>
              <a:rPr lang="ru-RU" dirty="0" err="1">
                <a:latin typeface="Segoe UI" panose="020B0502040204020203" pitchFamily="34" charset="0"/>
                <a:ea typeface="Times New Roman" panose="02020603050405020304" pitchFamily="18" charset="0"/>
              </a:rPr>
              <a:t>email</a:t>
            </a:r>
            <a:r>
              <a:rPr lang="ru-RU" dirty="0">
                <a:latin typeface="Segoe UI" panose="020B0502040204020203" pitchFamily="34" charset="0"/>
                <a:ea typeface="Times New Roman" panose="02020603050405020304" pitchFamily="18" charset="0"/>
              </a:rPr>
              <a:t>-уведомления.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5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dirty="0" err="1">
                <a:latin typeface="Segoe UI" panose="020B0502040204020203" pitchFamily="34" charset="0"/>
                <a:ea typeface="Times New Roman" panose="02020603050405020304" pitchFamily="18" charset="0"/>
              </a:rPr>
              <a:t>Валидация</a:t>
            </a:r>
            <a:r>
              <a:rPr lang="ru-RU" dirty="0">
                <a:latin typeface="Segoe UI" panose="020B0502040204020203" pitchFamily="34" charset="0"/>
                <a:ea typeface="Times New Roman" panose="02020603050405020304" pitchFamily="18" charset="0"/>
              </a:rPr>
              <a:t> данных (уникальность </a:t>
            </a:r>
            <a:r>
              <a:rPr lang="ru-RU" dirty="0" err="1">
                <a:latin typeface="Segoe UI" panose="020B0502040204020203" pitchFamily="34" charset="0"/>
                <a:ea typeface="Times New Roman" panose="02020603050405020304" pitchFamily="18" charset="0"/>
              </a:rPr>
              <a:t>email</a:t>
            </a:r>
            <a:r>
              <a:rPr lang="ru-RU" dirty="0">
                <a:latin typeface="Segoe UI" panose="020B0502040204020203" pitchFamily="34" charset="0"/>
                <a:ea typeface="Times New Roman" panose="02020603050405020304" pitchFamily="18" charset="0"/>
              </a:rPr>
              <a:t>/телефона, правила пароля).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45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ru-RU" dirty="0" smtClean="0"/>
              <a:t>Бизнес-процессы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229458" y="1376241"/>
            <a:ext cx="9733084" cy="4006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6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Сценарии: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Бронирование номера: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6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 выбирает отель → вводит даты → система проверяет доступность → оплата → подтверждение брони.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6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постоянных клиентов: автоматическое применение скидки по баллам.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Программа лояльности: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6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Начисление баллов (1 балл = 1 рубль).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6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Скидки: 3% (до 40к баллов), 5% (40-80к), 10% (80-150к), 15% (150к+).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Отмена брони: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6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Возможна за 10+ дней до заезда → возврат средств (минус 3%).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3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1600" b="1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Отзывы:</a:t>
            </a:r>
            <a:endParaRPr lang="ru-RU" sz="16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 smtClean="0"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Только с подтвержденным бронированием или аккаунтом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2469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Заинтересованные лица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721" y="1690688"/>
            <a:ext cx="10029547" cy="39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4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230922"/>
          </a:xfrm>
        </p:spPr>
        <p:txBody>
          <a:bodyPr/>
          <a:lstStyle/>
          <a:p>
            <a:pPr algn="ctr"/>
            <a:r>
              <a:rPr lang="ru-RU" dirty="0" smtClean="0"/>
              <a:t>Внешние системы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410" y="1069047"/>
            <a:ext cx="8819180" cy="541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043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037491"/>
          </a:xfrm>
        </p:spPr>
        <p:txBody>
          <a:bodyPr/>
          <a:lstStyle/>
          <a:p>
            <a:pPr algn="ctr"/>
            <a:r>
              <a:rPr lang="ru-RU" dirty="0" smtClean="0"/>
              <a:t>Концептуальная архитектура </a:t>
            </a:r>
            <a:endParaRPr lang="ru-RU" dirty="0"/>
          </a:p>
        </p:txBody>
      </p:sp>
      <p:pic>
        <p:nvPicPr>
          <p:cNvPr id="3" name="Рисунок 2" descr="Picture backgroun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654" y="949570"/>
            <a:ext cx="9223131" cy="57062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0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9408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Context diagram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" b="7165"/>
          <a:stretch/>
        </p:blipFill>
        <p:spPr>
          <a:xfrm>
            <a:off x="2377220" y="1046283"/>
            <a:ext cx="7452580" cy="5625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08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2730070" y="-173736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Containers diagram 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48" y="0"/>
            <a:ext cx="11636303" cy="685800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7788891" y="656582"/>
            <a:ext cx="20609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Containers diagram 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66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</TotalTime>
  <Words>264</Words>
  <Application>Microsoft Office PowerPoint</Application>
  <PresentationFormat>Широкоэкранный</PresentationFormat>
  <Paragraphs>47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Segoe UI</vt:lpstr>
      <vt:lpstr>Symbol</vt:lpstr>
      <vt:lpstr>Times New Roman</vt:lpstr>
      <vt:lpstr>Office Theme</vt:lpstr>
      <vt:lpstr>4-я итерация</vt:lpstr>
      <vt:lpstr>Контекстная-диаграмма</vt:lpstr>
      <vt:lpstr>Основные функции и характеристики</vt:lpstr>
      <vt:lpstr>Бизнес-процессы </vt:lpstr>
      <vt:lpstr>Заинтересованные лица </vt:lpstr>
      <vt:lpstr>Внешние системы </vt:lpstr>
      <vt:lpstr>Концептуальная архитектура </vt:lpstr>
      <vt:lpstr>Context diagram </vt:lpstr>
      <vt:lpstr>Containers diagram </vt:lpstr>
      <vt:lpstr>Презентация PowerPoint</vt:lpstr>
      <vt:lpstr>Презентация PowerPoint</vt:lpstr>
      <vt:lpstr>Модель данных</vt:lpstr>
      <vt:lpstr>Итоги работы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Контекстная-диаграмма</dc:title>
  <dc:creator>Renat Zhappuev</dc:creator>
  <cp:lastModifiedBy>Renat Zhappuev</cp:lastModifiedBy>
  <cp:revision>6</cp:revision>
  <dcterms:created xsi:type="dcterms:W3CDTF">2025-03-25T10:59:15Z</dcterms:created>
  <dcterms:modified xsi:type="dcterms:W3CDTF">2025-03-25T12:11:54Z</dcterms:modified>
</cp:coreProperties>
</file>