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45720" tIns="45720" rIns="45720" bIns="45720" rtlCol="0" anchor="ctr">
            <a:normAutofit/>
          </a:bodyPr>
          <a:lstStyle>
            <a:lvl1pPr>
              <a:defRPr lang="en-US"/>
            </a:lvl1pPr>
          </a:lstStyle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3042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10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11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20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43374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73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26480" y="1717879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000" b="0" kern="1200" spc="10" baseline="0" dirty="0">
                <a:solidFill>
                  <a:schemeClr val="tx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8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347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6895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0356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986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0DBA29D-6A63-4E31-8557-3E45293821D9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969696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rgbClr val="777777"/>
                </a:solidFill>
              </a:defRPr>
            </a:lvl1pPr>
          </a:lstStyle>
          <a:p>
            <a:fld id="{B59A616E-99AC-49DC-BB7E-11255EBCEDE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313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4502" y="14489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Архитектура информационных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401670" y="5880993"/>
            <a:ext cx="9144000" cy="1655762"/>
          </a:xfrm>
        </p:spPr>
        <p:txBody>
          <a:bodyPr>
            <a:normAutofit/>
          </a:bodyPr>
          <a:lstStyle/>
          <a:p>
            <a:r>
              <a:rPr lang="ru-RU" sz="3600" b="1" dirty="0" smtClean="0">
                <a:solidFill>
                  <a:schemeClr val="tx1">
                    <a:lumMod val="95000"/>
                  </a:schemeClr>
                </a:solidFill>
                <a:latin typeface="+mj-lt"/>
              </a:rPr>
              <a:t>Команда «Эльбрус Плаза»</a:t>
            </a:r>
            <a:endParaRPr lang="ru-RU" sz="3600" b="1" dirty="0">
              <a:solidFill>
                <a:schemeClr val="tx1">
                  <a:lumMod val="9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673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88142"/>
          </a:xfrm>
        </p:spPr>
        <p:txBody>
          <a:bodyPr/>
          <a:lstStyle/>
          <a:p>
            <a:pPr algn="ctr"/>
            <a:r>
              <a:rPr lang="ru-RU" dirty="0" smtClean="0"/>
              <a:t>УЧАСТНИКИ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Махотина Валерия</a:t>
            </a:r>
          </a:p>
          <a:p>
            <a:r>
              <a:rPr lang="ru-RU" sz="2400" dirty="0" smtClean="0"/>
              <a:t>Яковлева Алена</a:t>
            </a:r>
          </a:p>
          <a:p>
            <a:r>
              <a:rPr lang="ru-RU" sz="2400" dirty="0" smtClean="0"/>
              <a:t>Жуков Михаил</a:t>
            </a:r>
          </a:p>
          <a:p>
            <a:r>
              <a:rPr lang="ru-RU" sz="2400" dirty="0" err="1" smtClean="0"/>
              <a:t>Жаппуев</a:t>
            </a:r>
            <a:r>
              <a:rPr lang="ru-RU" sz="2400" dirty="0" smtClean="0"/>
              <a:t> Ренат</a:t>
            </a:r>
          </a:p>
          <a:p>
            <a:r>
              <a:rPr lang="ru-RU" sz="2400" dirty="0" err="1" smtClean="0"/>
              <a:t>Чмирков</a:t>
            </a:r>
            <a:r>
              <a:rPr lang="ru-RU" sz="2400" dirty="0" smtClean="0"/>
              <a:t> Максим</a:t>
            </a:r>
          </a:p>
          <a:p>
            <a:r>
              <a:rPr lang="ru-RU" sz="2400" dirty="0" smtClean="0"/>
              <a:t>Королев Никита</a:t>
            </a:r>
          </a:p>
          <a:p>
            <a:r>
              <a:rPr lang="ru-RU" sz="2400" dirty="0" smtClean="0"/>
              <a:t>Киселев Ярослав</a:t>
            </a:r>
          </a:p>
          <a:p>
            <a:r>
              <a:rPr lang="ru-RU" sz="2400" dirty="0" smtClean="0"/>
              <a:t>Кузьмин Владислав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154710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43897"/>
          </a:xfrm>
        </p:spPr>
        <p:txBody>
          <a:bodyPr/>
          <a:lstStyle/>
          <a:p>
            <a:pPr algn="ctr"/>
            <a:r>
              <a:rPr lang="ru-RU" dirty="0"/>
              <a:t>ПРОЕКТ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1" y="1470212"/>
            <a:ext cx="9297973" cy="5387788"/>
          </a:xfrm>
        </p:spPr>
        <p:txBody>
          <a:bodyPr>
            <a:noAutofit/>
          </a:bodyPr>
          <a:lstStyle/>
          <a:p>
            <a:r>
              <a:rPr lang="ru-RU" sz="2400" dirty="0" smtClean="0"/>
              <a:t>Мы </a:t>
            </a:r>
            <a:r>
              <a:rPr lang="ru-RU" sz="2400" dirty="0"/>
              <a:t>представляем архитектуру проекта по дисциплине «Архитектура информационных систем».</a:t>
            </a:r>
          </a:p>
          <a:p>
            <a:r>
              <a:rPr lang="ru-RU" sz="2400" dirty="0"/>
              <a:t>Название проекта: Сайт гостиничной сети </a:t>
            </a:r>
            <a:r>
              <a:rPr lang="ru-RU" sz="2400" dirty="0" smtClean="0"/>
              <a:t>«Эльбрус-Плаза»</a:t>
            </a:r>
            <a:endParaRPr lang="ru-RU" sz="2400" dirty="0"/>
          </a:p>
          <a:p>
            <a:r>
              <a:rPr lang="ru-RU" sz="2400" dirty="0"/>
              <a:t>Суть проекта: создание сайта для отеля с возможностью получения информации об отелях в разных городах, бронированию номеров и участию в программе лояльности. </a:t>
            </a:r>
          </a:p>
          <a:p>
            <a:r>
              <a:rPr lang="ru-RU" sz="2400" dirty="0" smtClean="0"/>
              <a:t>Цели </a:t>
            </a:r>
            <a:r>
              <a:rPr lang="ru-RU" sz="2400" dirty="0"/>
              <a:t>организаторов:</a:t>
            </a:r>
            <a:br>
              <a:rPr lang="ru-RU" sz="2400" dirty="0"/>
            </a:br>
            <a:r>
              <a:rPr lang="ru-RU" sz="2400" dirty="0"/>
              <a:t>Добиться большого притока клиентов на </a:t>
            </a:r>
            <a:r>
              <a:rPr lang="ru-RU" sz="2400" dirty="0" smtClean="0"/>
              <a:t>сайт. </a:t>
            </a:r>
          </a:p>
          <a:p>
            <a:r>
              <a:rPr lang="ru-RU" sz="2400" dirty="0"/>
              <a:t>Прогнозируемые требования клиентов: </a:t>
            </a:r>
            <a:br>
              <a:rPr lang="ru-RU" sz="2400" dirty="0"/>
            </a:br>
            <a:r>
              <a:rPr lang="ru-RU" sz="2400" dirty="0"/>
              <a:t>Удобный и «дружелюбный» интерфейс. </a:t>
            </a:r>
            <a:r>
              <a:rPr lang="ru-RU" sz="2400" dirty="0" smtClean="0"/>
              <a:t>Возможность </a:t>
            </a:r>
            <a:r>
              <a:rPr lang="ru-RU" sz="2400" dirty="0"/>
              <a:t>удобной формы оплаты и бронирования номера. Наличие </a:t>
            </a:r>
            <a:r>
              <a:rPr lang="ru-RU" sz="2400" dirty="0" smtClean="0"/>
              <a:t>программы лояльности.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55869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-369345"/>
            <a:ext cx="12192000" cy="1325562"/>
          </a:xfrm>
        </p:spPr>
        <p:txBody>
          <a:bodyPr/>
          <a:lstStyle/>
          <a:p>
            <a:pPr algn="ctr"/>
            <a:r>
              <a:rPr lang="ru-RU" dirty="0" smtClean="0"/>
              <a:t>Бизнес-процессы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61872" y="1264023"/>
            <a:ext cx="8595360" cy="5593977"/>
          </a:xfrm>
        </p:spPr>
        <p:txBody>
          <a:bodyPr>
            <a:normAutofit fontScale="92500" lnSpcReduction="10000"/>
          </a:bodyPr>
          <a:lstStyle/>
          <a:p>
            <a:r>
              <a:rPr lang="ru-RU" sz="2400" dirty="0"/>
              <a:t>бронирование номера (с условием </a:t>
            </a:r>
            <a:r>
              <a:rPr lang="ru-RU" sz="2400" dirty="0" err="1"/>
              <a:t>придерживания</a:t>
            </a:r>
            <a:r>
              <a:rPr lang="ru-RU" sz="2400" dirty="0"/>
              <a:t> 3% при отмене</a:t>
            </a:r>
            <a:r>
              <a:rPr lang="ru-RU" sz="2400" dirty="0" smtClean="0"/>
              <a:t>).</a:t>
            </a:r>
          </a:p>
          <a:p>
            <a:pPr marL="0" indent="0">
              <a:buNone/>
            </a:pPr>
            <a:r>
              <a:rPr lang="ru-RU" sz="2400" dirty="0"/>
              <a:t>К</a:t>
            </a:r>
            <a:r>
              <a:rPr lang="ru-RU" sz="2400" dirty="0" smtClean="0"/>
              <a:t>лиент </a:t>
            </a:r>
            <a:r>
              <a:rPr lang="ru-RU" sz="2400" dirty="0"/>
              <a:t>имеет потребность в выборе номера и его бронировании, где он должен указать личные данные, дату заезда/выезда, категорию номера, а сайт показывает доступность, стоимость и предлагает ему </a:t>
            </a:r>
            <a:r>
              <a:rPr lang="ru-RU" sz="2400" dirty="0" smtClean="0"/>
              <a:t>предоплату.</a:t>
            </a:r>
          </a:p>
          <a:p>
            <a:r>
              <a:rPr lang="ru-RU" sz="2400" dirty="0"/>
              <a:t>Н</a:t>
            </a:r>
            <a:r>
              <a:rPr lang="ru-RU" sz="2400" dirty="0" smtClean="0"/>
              <a:t>ачисление </a:t>
            </a:r>
            <a:r>
              <a:rPr lang="ru-RU" sz="2400" dirty="0"/>
              <a:t>баллов по программе лояльности (с условием их начисления после проживания</a:t>
            </a:r>
            <a:r>
              <a:rPr lang="ru-RU" sz="2400" dirty="0" smtClean="0"/>
              <a:t>)</a:t>
            </a:r>
          </a:p>
          <a:p>
            <a:pPr marL="0" indent="0">
              <a:buNone/>
            </a:pPr>
            <a:r>
              <a:rPr lang="ru-RU" sz="2400" dirty="0"/>
              <a:t>П</a:t>
            </a:r>
            <a:r>
              <a:rPr lang="ru-RU" sz="2400" dirty="0" smtClean="0"/>
              <a:t>остоянный </a:t>
            </a:r>
            <a:r>
              <a:rPr lang="ru-RU" sz="2400" dirty="0"/>
              <a:t>клиент имеет потребность в накоплении баллов и их </a:t>
            </a:r>
            <a:r>
              <a:rPr lang="ru-RU" sz="2400" dirty="0" smtClean="0"/>
              <a:t>использовании.</a:t>
            </a:r>
          </a:p>
          <a:p>
            <a:r>
              <a:rPr lang="ru-RU" sz="2400" dirty="0"/>
              <a:t>О</a:t>
            </a:r>
            <a:r>
              <a:rPr lang="ru-RU" sz="2400" dirty="0" smtClean="0"/>
              <a:t>бновление </a:t>
            </a:r>
            <a:r>
              <a:rPr lang="ru-RU" sz="2400" dirty="0"/>
              <a:t>данных об отеле (с условием осуществления этим </a:t>
            </a:r>
            <a:r>
              <a:rPr lang="ru-RU" sz="2400" dirty="0" smtClean="0"/>
              <a:t>контент-менеджером)</a:t>
            </a:r>
          </a:p>
          <a:p>
            <a:pPr marL="0" indent="0">
              <a:buNone/>
            </a:pPr>
            <a:r>
              <a:rPr lang="ru-RU" sz="2400" dirty="0"/>
              <a:t>П</a:t>
            </a:r>
            <a:r>
              <a:rPr lang="ru-RU" sz="2400" dirty="0" smtClean="0"/>
              <a:t>ользователь </a:t>
            </a:r>
            <a:r>
              <a:rPr lang="ru-RU" sz="2400" dirty="0"/>
              <a:t>сайта/потенциальный клиент имеет потребность в получении информации об отелях, категориях номеров и ценах в зависимости от </a:t>
            </a:r>
            <a:r>
              <a:rPr lang="ru-RU" sz="2400" dirty="0" smtClean="0"/>
              <a:t>сезона</a:t>
            </a:r>
          </a:p>
          <a:p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2514540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35974"/>
            <a:ext cx="12192000" cy="785020"/>
          </a:xfrm>
        </p:spPr>
        <p:txBody>
          <a:bodyPr/>
          <a:lstStyle/>
          <a:p>
            <a:pPr algn="ctr"/>
            <a:r>
              <a:rPr lang="ru-RU" dirty="0" smtClean="0"/>
              <a:t>Заинтересованные лица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9859" y="1173798"/>
            <a:ext cx="9106244" cy="568420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Клиент</a:t>
            </a:r>
          </a:p>
          <a:p>
            <a:pPr marL="0" indent="0">
              <a:buNone/>
            </a:pPr>
            <a:r>
              <a:rPr lang="ru-RU" sz="2400" dirty="0" smtClean="0"/>
              <a:t>Лицо, пользующееся услугами сайта гостиничной сети для просмотра информации об отелях и бронировании номеров.</a:t>
            </a:r>
          </a:p>
          <a:p>
            <a:r>
              <a:rPr lang="ru-RU" sz="2400" dirty="0"/>
              <a:t>Постоянный </a:t>
            </a:r>
            <a:r>
              <a:rPr lang="ru-RU" sz="2400" dirty="0" smtClean="0"/>
              <a:t>клиент</a:t>
            </a:r>
          </a:p>
          <a:p>
            <a:pPr marL="0" indent="0">
              <a:buNone/>
            </a:pPr>
            <a:r>
              <a:rPr lang="ru-RU" sz="2400" dirty="0" smtClean="0"/>
              <a:t>Клиент, имеющий учетную запись и активно пользующийся услугами гостиничной сети.</a:t>
            </a:r>
          </a:p>
          <a:p>
            <a:r>
              <a:rPr lang="ru-RU" sz="2400" dirty="0" smtClean="0"/>
              <a:t>Контент-менеджер</a:t>
            </a:r>
          </a:p>
          <a:p>
            <a:pPr marL="0" indent="0">
              <a:buNone/>
            </a:pPr>
            <a:r>
              <a:rPr lang="ru-RU" sz="2400" dirty="0" smtClean="0"/>
              <a:t>Работник, который поддерживает в актуальном состоянии информацию об отелях, ценах и т.д</a:t>
            </a:r>
            <a:r>
              <a:rPr lang="ru-RU" sz="2400" dirty="0" smtClean="0"/>
              <a:t>.</a:t>
            </a:r>
          </a:p>
          <a:p>
            <a:r>
              <a:rPr lang="ru-RU" sz="2400" dirty="0" smtClean="0"/>
              <a:t>Менеджер гостиничного дела</a:t>
            </a:r>
            <a:endParaRPr lang="ru-RU" sz="2400" dirty="0" smtClean="0"/>
          </a:p>
          <a:p>
            <a:pPr marL="0" indent="0">
              <a:buNone/>
            </a:pPr>
            <a:r>
              <a:rPr lang="ru-RU" sz="2400" dirty="0" smtClean="0"/>
              <a:t>Работник, который поддерживает деятельность конкретного отеля сети</a:t>
            </a: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7092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62231"/>
            <a:ext cx="12192000" cy="835916"/>
          </a:xfrm>
        </p:spPr>
        <p:txBody>
          <a:bodyPr/>
          <a:lstStyle/>
          <a:p>
            <a:pPr algn="ctr"/>
            <a:r>
              <a:rPr lang="ru-RU" dirty="0" smtClean="0"/>
              <a:t>Основные функции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37408" y="1150375"/>
            <a:ext cx="8595360" cy="4675239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Создать учётную запись</a:t>
            </a:r>
            <a:endParaRPr lang="en-US" sz="2400" dirty="0"/>
          </a:p>
          <a:p>
            <a:r>
              <a:rPr lang="ru-RU" sz="2400" dirty="0" smtClean="0"/>
              <a:t>Войти в учётную запись</a:t>
            </a:r>
          </a:p>
          <a:p>
            <a:r>
              <a:rPr lang="ru-RU" sz="2400" dirty="0" smtClean="0"/>
              <a:t>Посмотреть информацию об отеле</a:t>
            </a:r>
            <a:endParaRPr lang="ru-RU" sz="2400" dirty="0" smtClean="0"/>
          </a:p>
          <a:p>
            <a:r>
              <a:rPr lang="ru-RU" sz="2400" dirty="0" smtClean="0"/>
              <a:t>Забронировать номер</a:t>
            </a:r>
          </a:p>
          <a:p>
            <a:r>
              <a:rPr lang="ru-RU" sz="2400" dirty="0" smtClean="0"/>
              <a:t>Отменить бронирование</a:t>
            </a:r>
          </a:p>
          <a:p>
            <a:r>
              <a:rPr lang="ru-RU" sz="2400" dirty="0" smtClean="0"/>
              <a:t>Оставить отзыв</a:t>
            </a:r>
          </a:p>
          <a:p>
            <a:r>
              <a:rPr lang="ru-RU" sz="2400" dirty="0" smtClean="0"/>
              <a:t>Проверить баланс баллов</a:t>
            </a:r>
          </a:p>
          <a:p>
            <a:r>
              <a:rPr lang="ru-RU" sz="2400" dirty="0" smtClean="0"/>
              <a:t>Обновить информацию об отелях и ценах</a:t>
            </a:r>
          </a:p>
          <a:p>
            <a:r>
              <a:rPr lang="ru-RU" sz="2400" dirty="0" smtClean="0"/>
              <a:t>Отметить временно недоступные номера</a:t>
            </a:r>
          </a:p>
          <a:p>
            <a:r>
              <a:rPr lang="ru-RU" sz="2400" dirty="0" smtClean="0"/>
              <a:t>Возобновить доступность номера</a:t>
            </a:r>
          </a:p>
        </p:txBody>
      </p:sp>
    </p:spTree>
    <p:extLst>
      <p:ext uri="{BB962C8B-B14F-4D97-AF65-F5344CB8AC3E}">
        <p14:creationId xmlns:p14="http://schemas.microsoft.com/office/powerpoint/2010/main" val="3169487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61872" y="294968"/>
            <a:ext cx="9692640" cy="703180"/>
          </a:xfrm>
        </p:spPr>
        <p:txBody>
          <a:bodyPr>
            <a:normAutofit/>
          </a:bodyPr>
          <a:lstStyle/>
          <a:p>
            <a:r>
              <a:rPr lang="ru-RU" dirty="0" smtClean="0"/>
              <a:t>Характеристики системы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84903" y="1238864"/>
            <a:ext cx="9621258" cy="4867531"/>
          </a:xfrm>
        </p:spPr>
        <p:txBody>
          <a:bodyPr>
            <a:noAutofit/>
          </a:bodyPr>
          <a:lstStyle/>
          <a:p>
            <a:r>
              <a:rPr lang="ru-RU" sz="2400" dirty="0" smtClean="0"/>
              <a:t>Система должна обладать безопасностью хранения личных данных</a:t>
            </a:r>
          </a:p>
          <a:p>
            <a:r>
              <a:rPr lang="ru-RU" sz="2400" dirty="0" smtClean="0"/>
              <a:t>Система должна обладать быстрой скоростью загрузки и работы</a:t>
            </a:r>
          </a:p>
          <a:p>
            <a:r>
              <a:rPr lang="ru-RU" sz="2400" dirty="0" smtClean="0"/>
              <a:t>Система должна обладать </a:t>
            </a:r>
            <a:r>
              <a:rPr lang="en-US" sz="2400" dirty="0" smtClean="0"/>
              <a:t>user-friendly </a:t>
            </a:r>
            <a:r>
              <a:rPr lang="ru-RU" sz="2400" dirty="0" smtClean="0"/>
              <a:t>интерфейсом и адаптироваться под различные устройства</a:t>
            </a:r>
          </a:p>
          <a:p>
            <a:r>
              <a:rPr lang="ru-RU" sz="2400" dirty="0" smtClean="0"/>
              <a:t>Система должна поддерживать работу при большом количестве пользователей</a:t>
            </a:r>
          </a:p>
          <a:p>
            <a:r>
              <a:rPr lang="ru-RU" sz="2400" dirty="0" smtClean="0"/>
              <a:t>Система должна иметь базу данных всех отелей сети</a:t>
            </a:r>
          </a:p>
          <a:p>
            <a:r>
              <a:rPr lang="ru-RU" sz="2400" dirty="0" smtClean="0"/>
              <a:t>Система должна иметь хорошую защищённость от внешних воздействий</a:t>
            </a:r>
          </a:p>
        </p:txBody>
      </p:sp>
    </p:spTree>
    <p:extLst>
      <p:ext uri="{BB962C8B-B14F-4D97-AF65-F5344CB8AC3E}">
        <p14:creationId xmlns:p14="http://schemas.microsoft.com/office/powerpoint/2010/main" val="114506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4644" y="11799"/>
            <a:ext cx="12117355" cy="61756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Диаграмма вариантов использования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53" t="5468" r="878"/>
          <a:stretch/>
        </p:blipFill>
        <p:spPr>
          <a:xfrm>
            <a:off x="884851" y="629365"/>
            <a:ext cx="10496939" cy="619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6864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B4B30"/>
      </a:accent2>
      <a:accent3>
        <a:srgbClr val="B5AE53"/>
      </a:accent3>
      <a:accent4>
        <a:srgbClr val="6F6A7A"/>
      </a:accent4>
      <a:accent5>
        <a:srgbClr val="E8B54D"/>
      </a:accent5>
      <a:accent6>
        <a:srgbClr val="8A7952"/>
      </a:accent6>
      <a:hlink>
        <a:srgbClr val="9F9F0B"/>
      </a:hlink>
      <a:folHlink>
        <a:srgbClr val="B2B2B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3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866257B-E5CE-4C43-9210-F2DE76BE10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104</TotalTime>
  <Words>323</Words>
  <Application>Microsoft Office PowerPoint</Application>
  <PresentationFormat>Широкоэкранный</PresentationFormat>
  <Paragraphs>52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Архитектура информационных систем</vt:lpstr>
      <vt:lpstr>УЧАСТНИКИ</vt:lpstr>
      <vt:lpstr>ПРОЕКТ</vt:lpstr>
      <vt:lpstr>Бизнес-процессы</vt:lpstr>
      <vt:lpstr>Заинтересованные лица</vt:lpstr>
      <vt:lpstr>Основные функции</vt:lpstr>
      <vt:lpstr>Характеристики системы</vt:lpstr>
      <vt:lpstr>Диаграмма вариантов использования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информационных систем</dc:title>
  <dc:creator>yaros</dc:creator>
  <cp:lastModifiedBy>Renat Zhappuev</cp:lastModifiedBy>
  <cp:revision>10</cp:revision>
  <dcterms:created xsi:type="dcterms:W3CDTF">2025-02-17T20:30:09Z</dcterms:created>
  <dcterms:modified xsi:type="dcterms:W3CDTF">2025-02-18T11:49:31Z</dcterms:modified>
</cp:coreProperties>
</file>