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3"/>
  </p:notesMasterIdLst>
  <p:handoutMasterIdLst>
    <p:handoutMasterId r:id="rId24"/>
  </p:handoutMasterIdLst>
  <p:sldIdLst>
    <p:sldId id="350" r:id="rId2"/>
    <p:sldId id="358" r:id="rId3"/>
    <p:sldId id="349" r:id="rId4"/>
    <p:sldId id="366" r:id="rId5"/>
    <p:sldId id="360" r:id="rId6"/>
    <p:sldId id="361" r:id="rId7"/>
    <p:sldId id="362" r:id="rId8"/>
    <p:sldId id="363" r:id="rId9"/>
    <p:sldId id="351" r:id="rId10"/>
    <p:sldId id="354" r:id="rId11"/>
    <p:sldId id="355" r:id="rId12"/>
    <p:sldId id="356" r:id="rId13"/>
    <p:sldId id="357" r:id="rId14"/>
    <p:sldId id="380" r:id="rId15"/>
    <p:sldId id="359" r:id="rId16"/>
    <p:sldId id="369" r:id="rId17"/>
    <p:sldId id="370" r:id="rId18"/>
    <p:sldId id="376" r:id="rId19"/>
    <p:sldId id="372" r:id="rId20"/>
    <p:sldId id="373" r:id="rId21"/>
    <p:sldId id="3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33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16" autoAdjust="0"/>
    <p:restoredTop sz="95755"/>
  </p:normalViewPr>
  <p:slideViewPr>
    <p:cSldViewPr snapToGrid="0">
      <p:cViewPr>
        <p:scale>
          <a:sx n="34" d="100"/>
          <a:sy n="34" d="100"/>
        </p:scale>
        <p:origin x="77" y="6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1918E8-11A0-4788-84A3-83C5AB3760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2B7C85-193A-46E3-93C5-5DAF96491A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9B8CCB-FB16-473C-B163-662263812524}" type="datetimeFigureOut">
              <a:rPr lang="en-US" smtClean="0"/>
              <a:t>4/26/2023</a:t>
            </a:fld>
            <a:endParaRPr lang="en-US"/>
          </a:p>
        </p:txBody>
      </p:sp>
      <p:sp>
        <p:nvSpPr>
          <p:cNvPr id="4" name="Footer Placeholder 3">
            <a:extLst>
              <a:ext uri="{FF2B5EF4-FFF2-40B4-BE49-F238E27FC236}">
                <a16:creationId xmlns:a16="http://schemas.microsoft.com/office/drawing/2014/main" id="{21DD9C3A-A646-4A39-B73B-9273510041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BBB065-99B6-4672-91B1-286FA67A61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7C242-A96B-46EB-B8EF-BF6FABE815C2}" type="slidenum">
              <a:rPr lang="en-US" smtClean="0"/>
              <a:t>‹#›</a:t>
            </a:fld>
            <a:endParaRPr lang="en-US"/>
          </a:p>
        </p:txBody>
      </p:sp>
    </p:spTree>
    <p:extLst>
      <p:ext uri="{BB962C8B-B14F-4D97-AF65-F5344CB8AC3E}">
        <p14:creationId xmlns:p14="http://schemas.microsoft.com/office/powerpoint/2010/main" val="58228920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64AEE-3F0E-4A28-B455-E4A8700CFEB8}"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83578-7AA9-4D44-ACA8-AD28B1479AB7}" type="slidenum">
              <a:rPr lang="en-US" smtClean="0"/>
              <a:t>‹#›</a:t>
            </a:fld>
            <a:endParaRPr lang="en-US"/>
          </a:p>
        </p:txBody>
      </p:sp>
    </p:spTree>
    <p:extLst>
      <p:ext uri="{BB962C8B-B14F-4D97-AF65-F5344CB8AC3E}">
        <p14:creationId xmlns:p14="http://schemas.microsoft.com/office/powerpoint/2010/main" val="4192669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6CB83578-7AA9-4D44-ACA8-AD28B1479AB7}" type="slidenum">
              <a:rPr lang="en-US" smtClean="0"/>
              <a:t>1</a:t>
            </a:fld>
            <a:endParaRPr lang="en-US"/>
          </a:p>
        </p:txBody>
      </p:sp>
    </p:spTree>
    <p:extLst>
      <p:ext uri="{BB962C8B-B14F-4D97-AF65-F5344CB8AC3E}">
        <p14:creationId xmlns:p14="http://schemas.microsoft.com/office/powerpoint/2010/main" val="569464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6CB83578-7AA9-4D44-ACA8-AD28B1479AB7}" type="slidenum">
              <a:rPr lang="en-US" smtClean="0"/>
              <a:t>4</a:t>
            </a:fld>
            <a:endParaRPr lang="en-US"/>
          </a:p>
        </p:txBody>
      </p:sp>
    </p:spTree>
    <p:extLst>
      <p:ext uri="{BB962C8B-B14F-4D97-AF65-F5344CB8AC3E}">
        <p14:creationId xmlns:p14="http://schemas.microsoft.com/office/powerpoint/2010/main" val="310280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6CB83578-7AA9-4D44-ACA8-AD28B1479AB7}" type="slidenum">
              <a:rPr lang="en-US" smtClean="0"/>
              <a:t>6</a:t>
            </a:fld>
            <a:endParaRPr lang="en-US"/>
          </a:p>
        </p:txBody>
      </p:sp>
    </p:spTree>
    <p:extLst>
      <p:ext uri="{BB962C8B-B14F-4D97-AF65-F5344CB8AC3E}">
        <p14:creationId xmlns:p14="http://schemas.microsoft.com/office/powerpoint/2010/main" val="206178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6CB83578-7AA9-4D44-ACA8-AD28B1479AB7}" type="slidenum">
              <a:rPr lang="en-US" smtClean="0"/>
              <a:t>8</a:t>
            </a:fld>
            <a:endParaRPr lang="en-US"/>
          </a:p>
        </p:txBody>
      </p:sp>
    </p:spTree>
    <p:extLst>
      <p:ext uri="{BB962C8B-B14F-4D97-AF65-F5344CB8AC3E}">
        <p14:creationId xmlns:p14="http://schemas.microsoft.com/office/powerpoint/2010/main" val="353498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6CB83578-7AA9-4D44-ACA8-AD28B1479AB7}" type="slidenum">
              <a:rPr lang="en-US" smtClean="0"/>
              <a:t>9</a:t>
            </a:fld>
            <a:endParaRPr lang="en-US"/>
          </a:p>
        </p:txBody>
      </p:sp>
    </p:spTree>
    <p:extLst>
      <p:ext uri="{BB962C8B-B14F-4D97-AF65-F5344CB8AC3E}">
        <p14:creationId xmlns:p14="http://schemas.microsoft.com/office/powerpoint/2010/main" val="265585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6CB83578-7AA9-4D44-ACA8-AD28B1479AB7}" type="slidenum">
              <a:rPr lang="en-US" smtClean="0"/>
              <a:t>12</a:t>
            </a:fld>
            <a:endParaRPr lang="en-US"/>
          </a:p>
        </p:txBody>
      </p:sp>
    </p:spTree>
    <p:extLst>
      <p:ext uri="{BB962C8B-B14F-4D97-AF65-F5344CB8AC3E}">
        <p14:creationId xmlns:p14="http://schemas.microsoft.com/office/powerpoint/2010/main" val="1410803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6CB83578-7AA9-4D44-ACA8-AD28B1479AB7}" type="slidenum">
              <a:rPr lang="en-US" smtClean="0"/>
              <a:t>14</a:t>
            </a:fld>
            <a:endParaRPr lang="en-US"/>
          </a:p>
        </p:txBody>
      </p:sp>
    </p:spTree>
    <p:extLst>
      <p:ext uri="{BB962C8B-B14F-4D97-AF65-F5344CB8AC3E}">
        <p14:creationId xmlns:p14="http://schemas.microsoft.com/office/powerpoint/2010/main" val="5962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6CB83578-7AA9-4D44-ACA8-AD28B1479AB7}" type="slidenum">
              <a:rPr lang="en-US" smtClean="0"/>
              <a:t>19</a:t>
            </a:fld>
            <a:endParaRPr lang="en-US"/>
          </a:p>
        </p:txBody>
      </p:sp>
    </p:spTree>
    <p:extLst>
      <p:ext uri="{BB962C8B-B14F-4D97-AF65-F5344CB8AC3E}">
        <p14:creationId xmlns:p14="http://schemas.microsoft.com/office/powerpoint/2010/main" val="109012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FDBA-F420-4A10-BBC0-D3218CF84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431085-740C-4C43-ACEB-FE6AB336E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Date Placeholder 3">
            <a:extLst>
              <a:ext uri="{FF2B5EF4-FFF2-40B4-BE49-F238E27FC236}">
                <a16:creationId xmlns:a16="http://schemas.microsoft.com/office/drawing/2014/main" id="{9E47A7D6-43B5-B24C-ABE1-61694AD83374}"/>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43EE8A8D-7824-2044-95EE-751770B84FEA}" type="datetime1">
              <a:rPr lang="en-US" smtClean="0"/>
              <a:t>4/26/2023</a:t>
            </a:fld>
            <a:endParaRPr lang="en-US" dirty="0"/>
          </a:p>
        </p:txBody>
      </p:sp>
      <p:sp>
        <p:nvSpPr>
          <p:cNvPr id="13" name="Slide Number Placeholder 5">
            <a:extLst>
              <a:ext uri="{FF2B5EF4-FFF2-40B4-BE49-F238E27FC236}">
                <a16:creationId xmlns:a16="http://schemas.microsoft.com/office/drawing/2014/main" id="{A07F595D-9B78-DE4E-87F5-8C815787B046}"/>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4" name="TextBox 3">
            <a:extLst>
              <a:ext uri="{FF2B5EF4-FFF2-40B4-BE49-F238E27FC236}">
                <a16:creationId xmlns:a16="http://schemas.microsoft.com/office/drawing/2014/main" id="{FAB83A59-113F-F5A9-6A10-28376F547330}"/>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39119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825-EBE8-4CF6-98A1-9DA64B883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06ABD2-D4F4-4085-A583-AE9A40DD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D038BFE-195F-F746-A911-CDC3962F95BA}"/>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A3DACBF8-88E2-644D-B8D5-9F11748EDCAE}" type="datetime1">
              <a:rPr lang="en-US" smtClean="0"/>
              <a:t>4/26/2023</a:t>
            </a:fld>
            <a:endParaRPr lang="en-US" dirty="0"/>
          </a:p>
        </p:txBody>
      </p:sp>
      <p:sp>
        <p:nvSpPr>
          <p:cNvPr id="8" name="Slide Number Placeholder 5">
            <a:extLst>
              <a:ext uri="{FF2B5EF4-FFF2-40B4-BE49-F238E27FC236}">
                <a16:creationId xmlns:a16="http://schemas.microsoft.com/office/drawing/2014/main" id="{1461A47E-C96E-3745-AEE0-76F5C3254CFB}"/>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4" name="TextBox 3">
            <a:extLst>
              <a:ext uri="{FF2B5EF4-FFF2-40B4-BE49-F238E27FC236}">
                <a16:creationId xmlns:a16="http://schemas.microsoft.com/office/drawing/2014/main" id="{FC432FFC-0BCC-3774-235F-BBEF9102F9D6}"/>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328110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7DA71-A4A1-418E-85D6-9E68BF605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8EB2C-4BC7-49A8-9FF3-8567CB268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92F41A5-0C93-4842-B034-E046FE994AD7}"/>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B9E943BE-B17E-6B4A-BF56-A5064DBDCC63}" type="datetime1">
              <a:rPr lang="en-US" smtClean="0"/>
              <a:t>4/26/2023</a:t>
            </a:fld>
            <a:endParaRPr lang="en-US" dirty="0"/>
          </a:p>
        </p:txBody>
      </p:sp>
      <p:sp>
        <p:nvSpPr>
          <p:cNvPr id="8" name="Slide Number Placeholder 5">
            <a:extLst>
              <a:ext uri="{FF2B5EF4-FFF2-40B4-BE49-F238E27FC236}">
                <a16:creationId xmlns:a16="http://schemas.microsoft.com/office/drawing/2014/main" id="{20D3D8FE-A128-6048-9A7D-84C9FAC7EEA8}"/>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4" name="TextBox 3">
            <a:extLst>
              <a:ext uri="{FF2B5EF4-FFF2-40B4-BE49-F238E27FC236}">
                <a16:creationId xmlns:a16="http://schemas.microsoft.com/office/drawing/2014/main" id="{0C18A9B5-4E35-DC47-29B0-BF86CBBF65DA}"/>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325781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0D29-B6F9-4EA8-990D-2B5BBBB47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25DBB-1CED-4EC2-AA85-91118A60E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15DE4B7-2955-2448-8039-03276E70812D}"/>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088B7113-B51D-D14D-A596-C31D60C680EA}" type="datetime1">
              <a:rPr lang="en-US" smtClean="0"/>
              <a:t>4/26/2023</a:t>
            </a:fld>
            <a:endParaRPr lang="en-US" dirty="0"/>
          </a:p>
        </p:txBody>
      </p:sp>
      <p:sp>
        <p:nvSpPr>
          <p:cNvPr id="8" name="Slide Number Placeholder 5">
            <a:extLst>
              <a:ext uri="{FF2B5EF4-FFF2-40B4-BE49-F238E27FC236}">
                <a16:creationId xmlns:a16="http://schemas.microsoft.com/office/drawing/2014/main" id="{EBAB5CC5-1095-F34D-9E84-3E9847B8B739}"/>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4" name="TextBox 3">
            <a:extLst>
              <a:ext uri="{FF2B5EF4-FFF2-40B4-BE49-F238E27FC236}">
                <a16:creationId xmlns:a16="http://schemas.microsoft.com/office/drawing/2014/main" id="{879CB37E-405D-B4DA-7F3E-9790B0D28F24}"/>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3811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F14E-EB2B-4A29-A5AE-4015E9F5A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00E51-F553-412F-B028-118418A16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E0160F49-3B6D-874A-91C6-782F0BF60084}"/>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940B1848-1C76-2841-BD72-617238A05448}" type="datetime1">
              <a:rPr lang="en-US" smtClean="0"/>
              <a:t>4/26/2023</a:t>
            </a:fld>
            <a:endParaRPr lang="en-US" dirty="0"/>
          </a:p>
        </p:txBody>
      </p:sp>
      <p:sp>
        <p:nvSpPr>
          <p:cNvPr id="8" name="Slide Number Placeholder 5">
            <a:extLst>
              <a:ext uri="{FF2B5EF4-FFF2-40B4-BE49-F238E27FC236}">
                <a16:creationId xmlns:a16="http://schemas.microsoft.com/office/drawing/2014/main" id="{9E1CCFB2-E84D-F448-BF74-0BEEE839125F}"/>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4" name="TextBox 3">
            <a:extLst>
              <a:ext uri="{FF2B5EF4-FFF2-40B4-BE49-F238E27FC236}">
                <a16:creationId xmlns:a16="http://schemas.microsoft.com/office/drawing/2014/main" id="{64A0A269-DF33-33A6-0ACA-4B4501AED44E}"/>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165459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2812-1DAA-4C79-BDD6-C29996D10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F8F1C-67FE-4586-9128-A49026C73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72D73-18F8-46D3-AAFB-B490B246DB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FE0CD4A1-9EC5-6142-A0A5-7BD036D43C07}"/>
              </a:ext>
            </a:extLst>
          </p:cNvPr>
          <p:cNvSpPr>
            <a:spLocks noGrp="1"/>
          </p:cNvSpPr>
          <p:nvPr>
            <p:ph type="dt" sz="half" idx="10"/>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8B120F00-E5FA-184C-AFB4-7E04294CBFA3}" type="datetime1">
              <a:rPr lang="en-US" smtClean="0"/>
              <a:t>4/26/2023</a:t>
            </a:fld>
            <a:endParaRPr lang="en-US" dirty="0"/>
          </a:p>
        </p:txBody>
      </p:sp>
      <p:sp>
        <p:nvSpPr>
          <p:cNvPr id="9" name="Slide Number Placeholder 5">
            <a:extLst>
              <a:ext uri="{FF2B5EF4-FFF2-40B4-BE49-F238E27FC236}">
                <a16:creationId xmlns:a16="http://schemas.microsoft.com/office/drawing/2014/main" id="{7D8064E7-55A1-7B4F-86FE-B1BA9679F740}"/>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5" name="TextBox 4">
            <a:extLst>
              <a:ext uri="{FF2B5EF4-FFF2-40B4-BE49-F238E27FC236}">
                <a16:creationId xmlns:a16="http://schemas.microsoft.com/office/drawing/2014/main" id="{C1893A2C-5589-334A-0299-FDA4C326BF1B}"/>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170659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41A-D442-41AD-B261-FD5DE9C8E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962A4-AB98-4F8D-9E36-097D7A483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FFFE4-AD6F-4728-8F63-18CA70C9A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A5C98-0403-4B16-9C15-F514D56CC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BC6EF-7B43-4C03-B3A4-C043C7785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F11E0BF2-5DC9-8B46-9CB3-B797DD34E7F3}"/>
              </a:ext>
            </a:extLst>
          </p:cNvPr>
          <p:cNvSpPr>
            <a:spLocks noGrp="1"/>
          </p:cNvSpPr>
          <p:nvPr>
            <p:ph type="dt" sz="half" idx="10"/>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BC4EA094-3761-1240-A8EF-1840B8957C12}" type="datetime1">
              <a:rPr lang="en-US" smtClean="0"/>
              <a:t>4/26/2023</a:t>
            </a:fld>
            <a:endParaRPr lang="en-US" dirty="0"/>
          </a:p>
        </p:txBody>
      </p:sp>
      <p:sp>
        <p:nvSpPr>
          <p:cNvPr id="11" name="Slide Number Placeholder 5">
            <a:extLst>
              <a:ext uri="{FF2B5EF4-FFF2-40B4-BE49-F238E27FC236}">
                <a16:creationId xmlns:a16="http://schemas.microsoft.com/office/drawing/2014/main" id="{1BFDEC8B-5053-AB41-A000-68913952D8C9}"/>
              </a:ext>
            </a:extLst>
          </p:cNvPr>
          <p:cNvSpPr>
            <a:spLocks noGrp="1"/>
          </p:cNvSpPr>
          <p:nvPr>
            <p:ph type="sldNum" sz="quarter" idx="11"/>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7" name="TextBox 6">
            <a:extLst>
              <a:ext uri="{FF2B5EF4-FFF2-40B4-BE49-F238E27FC236}">
                <a16:creationId xmlns:a16="http://schemas.microsoft.com/office/drawing/2014/main" id="{E4E1F2D4-951A-C963-E593-395946DF15DA}"/>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355864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15A-7A57-4172-BE9A-F85AC2562106}"/>
              </a:ext>
            </a:extLst>
          </p:cNvPr>
          <p:cNvSpPr>
            <a:spLocks noGrp="1"/>
          </p:cNvSpPr>
          <p:nvPr>
            <p:ph type="title"/>
          </p:nvPr>
        </p:nvSpPr>
        <p:spPr/>
        <p:txBody>
          <a:bodyPr/>
          <a:lstStyle/>
          <a:p>
            <a:r>
              <a:rPr lang="en-US"/>
              <a:t>Click to edit Master title style</a:t>
            </a:r>
          </a:p>
        </p:txBody>
      </p:sp>
      <p:sp>
        <p:nvSpPr>
          <p:cNvPr id="6" name="Date Placeholder 3">
            <a:extLst>
              <a:ext uri="{FF2B5EF4-FFF2-40B4-BE49-F238E27FC236}">
                <a16:creationId xmlns:a16="http://schemas.microsoft.com/office/drawing/2014/main" id="{9EAF53FA-3751-D241-9E1C-7FF373E1E6A0}"/>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47365A8E-E03D-9A47-BEB8-B51625041D7A}" type="datetime1">
              <a:rPr lang="en-US" smtClean="0"/>
              <a:t>4/26/2023</a:t>
            </a:fld>
            <a:endParaRPr lang="en-US" dirty="0"/>
          </a:p>
        </p:txBody>
      </p:sp>
      <p:sp>
        <p:nvSpPr>
          <p:cNvPr id="7" name="Slide Number Placeholder 5">
            <a:extLst>
              <a:ext uri="{FF2B5EF4-FFF2-40B4-BE49-F238E27FC236}">
                <a16:creationId xmlns:a16="http://schemas.microsoft.com/office/drawing/2014/main" id="{608D4391-C4D7-264F-BFBC-79BCF03C62AE}"/>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3" name="TextBox 2">
            <a:extLst>
              <a:ext uri="{FF2B5EF4-FFF2-40B4-BE49-F238E27FC236}">
                <a16:creationId xmlns:a16="http://schemas.microsoft.com/office/drawing/2014/main" id="{A5C7C143-C4B5-E17C-CE70-EC924C3A35C2}"/>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67731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B2A88546-F520-8546-AF37-5EB335298761}"/>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B987A88-461D-F146-9578-069D6B21F8BF}" type="datetime1">
              <a:rPr lang="en-US" smtClean="0"/>
              <a:t>4/26/2023</a:t>
            </a:fld>
            <a:endParaRPr lang="en-US" dirty="0"/>
          </a:p>
        </p:txBody>
      </p:sp>
      <p:sp>
        <p:nvSpPr>
          <p:cNvPr id="6" name="Slide Number Placeholder 5">
            <a:extLst>
              <a:ext uri="{FF2B5EF4-FFF2-40B4-BE49-F238E27FC236}">
                <a16:creationId xmlns:a16="http://schemas.microsoft.com/office/drawing/2014/main" id="{DFAE1E4C-5FE1-3A4E-9FFE-6D291A5CB5C7}"/>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2" name="TextBox 1">
            <a:extLst>
              <a:ext uri="{FF2B5EF4-FFF2-40B4-BE49-F238E27FC236}">
                <a16:creationId xmlns:a16="http://schemas.microsoft.com/office/drawing/2014/main" id="{BBCA5231-4F13-44FB-E719-731CFC63D1A4}"/>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259342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080A-210B-4ABA-B776-0C1797870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E091C-286F-4102-AFC0-1AFBE5B8F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51253-9A84-4193-A924-E16FFAA87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Date Placeholder 3">
            <a:extLst>
              <a:ext uri="{FF2B5EF4-FFF2-40B4-BE49-F238E27FC236}">
                <a16:creationId xmlns:a16="http://schemas.microsoft.com/office/drawing/2014/main" id="{E67A1F6E-ACA6-264D-8D85-A1C1EAEBAEFF}"/>
              </a:ext>
            </a:extLst>
          </p:cNvPr>
          <p:cNvSpPr>
            <a:spLocks noGrp="1"/>
          </p:cNvSpPr>
          <p:nvPr>
            <p:ph type="dt" sz="half" idx="10"/>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2262EBB0-DBB3-0F48-A665-8E5F9CC4C301}" type="datetime1">
              <a:rPr lang="en-US" smtClean="0"/>
              <a:t>4/26/2023</a:t>
            </a:fld>
            <a:endParaRPr lang="en-US" dirty="0"/>
          </a:p>
        </p:txBody>
      </p:sp>
      <p:sp>
        <p:nvSpPr>
          <p:cNvPr id="11" name="Slide Number Placeholder 5">
            <a:extLst>
              <a:ext uri="{FF2B5EF4-FFF2-40B4-BE49-F238E27FC236}">
                <a16:creationId xmlns:a16="http://schemas.microsoft.com/office/drawing/2014/main" id="{2B70E230-C547-F148-8AB9-0C866FF51485}"/>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5" name="TextBox 4">
            <a:extLst>
              <a:ext uri="{FF2B5EF4-FFF2-40B4-BE49-F238E27FC236}">
                <a16:creationId xmlns:a16="http://schemas.microsoft.com/office/drawing/2014/main" id="{5CA75B0B-6CF4-D207-327D-2904EC7882AE}"/>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423095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FF08-F91F-40CD-B8A5-9CA5D82A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54F6D-6948-4A74-A024-9684F6C13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245CC-4073-412E-96C3-C910D1147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3">
            <a:extLst>
              <a:ext uri="{FF2B5EF4-FFF2-40B4-BE49-F238E27FC236}">
                <a16:creationId xmlns:a16="http://schemas.microsoft.com/office/drawing/2014/main" id="{17D6F328-718F-5942-A798-3CD1ABD41AB2}"/>
              </a:ext>
            </a:extLst>
          </p:cNvPr>
          <p:cNvSpPr>
            <a:spLocks noGrp="1"/>
          </p:cNvSpPr>
          <p:nvPr>
            <p:ph type="dt" sz="half" idx="10"/>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CB48D4F1-4EB0-3742-8A92-6AA0B6E94B58}" type="datetime1">
              <a:rPr lang="en-US" smtClean="0"/>
              <a:t>4/26/2023</a:t>
            </a:fld>
            <a:endParaRPr lang="en-US" dirty="0"/>
          </a:p>
        </p:txBody>
      </p:sp>
      <p:sp>
        <p:nvSpPr>
          <p:cNvPr id="9" name="Slide Number Placeholder 5">
            <a:extLst>
              <a:ext uri="{FF2B5EF4-FFF2-40B4-BE49-F238E27FC236}">
                <a16:creationId xmlns:a16="http://schemas.microsoft.com/office/drawing/2014/main" id="{B40E27FB-219B-2742-970C-959579F1DBFF}"/>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
        <p:nvSpPr>
          <p:cNvPr id="5" name="TextBox 4">
            <a:extLst>
              <a:ext uri="{FF2B5EF4-FFF2-40B4-BE49-F238E27FC236}">
                <a16:creationId xmlns:a16="http://schemas.microsoft.com/office/drawing/2014/main" id="{383F6B16-4C9E-1236-1FF4-C1F319B8EA37}"/>
              </a:ext>
            </a:extLst>
          </p:cNvPr>
          <p:cNvSpPr txBox="1"/>
          <p:nvPr userDrawn="1"/>
        </p:nvSpPr>
        <p:spPr>
          <a:xfrm>
            <a:off x="4441060" y="6492983"/>
            <a:ext cx="3309880" cy="369332"/>
          </a:xfrm>
          <a:prstGeom prst="rect">
            <a:avLst/>
          </a:prstGeom>
          <a:noFill/>
        </p:spPr>
        <p:txBody>
          <a:bodyPr wrap="none" rtlCol="0">
            <a:spAutoFit/>
          </a:bodyPr>
          <a:lstStyle/>
          <a:p>
            <a:r>
              <a:rPr lang="en-US" b="1" dirty="0">
                <a:solidFill>
                  <a:schemeClr val="bg1"/>
                </a:solidFill>
              </a:rPr>
              <a:t>University of the Incarnate Word</a:t>
            </a:r>
          </a:p>
        </p:txBody>
      </p:sp>
    </p:spTree>
    <p:extLst>
      <p:ext uri="{BB962C8B-B14F-4D97-AF65-F5344CB8AC3E}">
        <p14:creationId xmlns:p14="http://schemas.microsoft.com/office/powerpoint/2010/main" val="255945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7463E-61A1-446B-86A9-6511E83CB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17FE5-1F90-49E6-8D01-EB2F8E6DF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13BE57B3-037A-BA43-B713-94B19F784CCC}"/>
              </a:ext>
            </a:extLst>
          </p:cNvPr>
          <p:cNvSpPr txBox="1"/>
          <p:nvPr userDrawn="1"/>
        </p:nvSpPr>
        <p:spPr>
          <a:xfrm>
            <a:off x="1" y="0"/>
            <a:ext cx="12192000" cy="369332"/>
          </a:xfrm>
          <a:prstGeom prst="rect">
            <a:avLst/>
          </a:prstGeom>
          <a:solidFill>
            <a:srgbClr val="CB333B"/>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42C190B0-709C-C145-ABF1-23FAB9FEE9CC}"/>
              </a:ext>
            </a:extLst>
          </p:cNvPr>
          <p:cNvSpPr txBox="1"/>
          <p:nvPr userDrawn="1"/>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9" name="Straight Connector 8">
            <a:extLst>
              <a:ext uri="{FF2B5EF4-FFF2-40B4-BE49-F238E27FC236}">
                <a16:creationId xmlns:a16="http://schemas.microsoft.com/office/drawing/2014/main" id="{1A7E85D6-8259-2D43-9CA6-CC537EF600E7}"/>
              </a:ext>
            </a:extLst>
          </p:cNvPr>
          <p:cNvCxnSpPr/>
          <p:nvPr userDrawn="1"/>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3477BEE-FE65-D24F-A709-99933314F296}"/>
              </a:ext>
            </a:extLst>
          </p:cNvPr>
          <p:cNvCxnSpPr/>
          <p:nvPr userDrawn="1"/>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2" name="Date Placeholder 3">
            <a:extLst>
              <a:ext uri="{FF2B5EF4-FFF2-40B4-BE49-F238E27FC236}">
                <a16:creationId xmlns:a16="http://schemas.microsoft.com/office/drawing/2014/main" id="{22016FA0-F2A4-1F4B-9E3D-F9B43CBB456A}"/>
              </a:ext>
            </a:extLst>
          </p:cNvPr>
          <p:cNvSpPr>
            <a:spLocks noGrp="1"/>
          </p:cNvSpPr>
          <p:nvPr>
            <p:ph type="dt" sz="half" idx="2"/>
          </p:nvPr>
        </p:nvSpPr>
        <p:spPr>
          <a:xfrm>
            <a:off x="8382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BC32A113-71BA-054C-8B91-2553CD807264}" type="datetime1">
              <a:rPr lang="en-US" smtClean="0"/>
              <a:t>4/26/2023</a:t>
            </a:fld>
            <a:endParaRPr lang="en-US" dirty="0"/>
          </a:p>
        </p:txBody>
      </p:sp>
      <p:sp>
        <p:nvSpPr>
          <p:cNvPr id="13" name="Slide Number Placeholder 5">
            <a:extLst>
              <a:ext uri="{FF2B5EF4-FFF2-40B4-BE49-F238E27FC236}">
                <a16:creationId xmlns:a16="http://schemas.microsoft.com/office/drawing/2014/main" id="{7DE3FABA-C7D0-9A43-9568-0FAF0498BF30}"/>
              </a:ext>
            </a:extLst>
          </p:cNvPr>
          <p:cNvSpPr>
            <a:spLocks noGrp="1"/>
          </p:cNvSpPr>
          <p:nvPr>
            <p:ph type="sldNum" sz="quarter" idx="4"/>
          </p:nvPr>
        </p:nvSpPr>
        <p:spPr>
          <a:xfrm>
            <a:off x="8610600" y="6492983"/>
            <a:ext cx="2743200" cy="365125"/>
          </a:xfrm>
          <a:prstGeom prst="rect">
            <a:avLst/>
          </a:prstGeom>
        </p:spPr>
        <p:txBody>
          <a:bodyPr/>
          <a:lstStyle>
            <a:lvl1pPr marL="0" algn="ctr" defTabSz="914400" rtl="0" eaLnBrk="1" latinLnBrk="0" hangingPunct="1">
              <a:spcAft>
                <a:spcPts val="600"/>
              </a:spcAft>
              <a:defRPr lang="en-US" sz="1600" b="1" kern="1200" smtClean="0">
                <a:solidFill>
                  <a:schemeClr val="bg1">
                    <a:alpha val="80000"/>
                  </a:schemeClr>
                </a:solidFill>
                <a:latin typeface="+mn-lt"/>
                <a:ea typeface="+mn-ea"/>
                <a:cs typeface="+mn-cs"/>
              </a:defRPr>
            </a:lvl1pPr>
          </a:lstStyle>
          <a:p>
            <a:fld id="{39CD5DC9-4D8F-4DDC-BB28-9BDC483A5893}" type="slidenum">
              <a:rPr lang="en-US" smtClean="0"/>
              <a:pPr/>
              <a:t>‹#›</a:t>
            </a:fld>
            <a:endParaRPr lang="en-US" dirty="0"/>
          </a:p>
        </p:txBody>
      </p:sp>
    </p:spTree>
    <p:extLst>
      <p:ext uri="{BB962C8B-B14F-4D97-AF65-F5344CB8AC3E}">
        <p14:creationId xmlns:p14="http://schemas.microsoft.com/office/powerpoint/2010/main" val="28903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nmap.org/" TargetMode="External"/><Relationship Id="rId2" Type="http://schemas.openxmlformats.org/officeDocument/2006/relationships/hyperlink" Target="https://github.com/AlenaziAbdulaziz/-cyberknowledge.git" TargetMode="External"/><Relationship Id="rId1" Type="http://schemas.openxmlformats.org/officeDocument/2006/relationships/slideLayout" Target="../slideLayouts/slideLayout2.xml"/><Relationship Id="rId5" Type="http://schemas.openxmlformats.org/officeDocument/2006/relationships/hyperlink" Target="https://unix.stackexchange.com/questions/505335/difference-between-nmap-local-ip-address-and-nmap-localhost" TargetMode="External"/><Relationship Id="rId4" Type="http://schemas.openxmlformats.org/officeDocument/2006/relationships/hyperlink" Target="https://www.tecmint.com/nmap-network-security-scanner-in-kali-linu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CCCE-8F7D-E30D-6BAE-4A910A759BA6}"/>
              </a:ext>
            </a:extLst>
          </p:cNvPr>
          <p:cNvSpPr>
            <a:spLocks noGrp="1"/>
          </p:cNvSpPr>
          <p:nvPr>
            <p:ph type="ctrTitle"/>
          </p:nvPr>
        </p:nvSpPr>
        <p:spPr>
          <a:xfrm>
            <a:off x="0" y="1602807"/>
            <a:ext cx="12192000" cy="1107534"/>
          </a:xfrm>
          <a:noFill/>
        </p:spPr>
        <p:txBody>
          <a:bodyPr>
            <a:normAutofit/>
          </a:bodyPr>
          <a:lstStyle/>
          <a:p>
            <a:r>
              <a:rPr lang="en-US" sz="6600" dirty="0"/>
              <a:t>Project Title</a:t>
            </a:r>
          </a:p>
        </p:txBody>
      </p:sp>
      <p:sp>
        <p:nvSpPr>
          <p:cNvPr id="3" name="Subtitle 2">
            <a:extLst>
              <a:ext uri="{FF2B5EF4-FFF2-40B4-BE49-F238E27FC236}">
                <a16:creationId xmlns:a16="http://schemas.microsoft.com/office/drawing/2014/main" id="{4B0A257A-67A4-33BE-0B12-F6CD3CB4644B}"/>
              </a:ext>
            </a:extLst>
          </p:cNvPr>
          <p:cNvSpPr>
            <a:spLocks noGrp="1"/>
          </p:cNvSpPr>
          <p:nvPr>
            <p:ph type="subTitle" idx="1"/>
          </p:nvPr>
        </p:nvSpPr>
        <p:spPr>
          <a:xfrm>
            <a:off x="1264217" y="4308534"/>
            <a:ext cx="5910774" cy="1802038"/>
          </a:xfrm>
          <a:noFill/>
        </p:spPr>
        <p:txBody>
          <a:bodyPr>
            <a:normAutofit/>
          </a:bodyPr>
          <a:lstStyle/>
          <a:p>
            <a:pPr algn="l"/>
            <a:r>
              <a:rPr lang="en-US" sz="3200" dirty="0"/>
              <a:t>Team Member 1 Abdulaziz </a:t>
            </a:r>
            <a:r>
              <a:rPr lang="en-US" sz="3200" dirty="0" err="1"/>
              <a:t>Alenazi</a:t>
            </a:r>
            <a:endParaRPr lang="en-US" sz="3200" dirty="0"/>
          </a:p>
          <a:p>
            <a:pPr algn="l"/>
            <a:r>
              <a:rPr lang="en-US" sz="3200" dirty="0"/>
              <a:t>Professor: Dr. Gonzalo D. Parra</a:t>
            </a:r>
          </a:p>
        </p:txBody>
      </p:sp>
      <p:sp>
        <p:nvSpPr>
          <p:cNvPr id="5" name="Title 1">
            <a:extLst>
              <a:ext uri="{FF2B5EF4-FFF2-40B4-BE49-F238E27FC236}">
                <a16:creationId xmlns:a16="http://schemas.microsoft.com/office/drawing/2014/main" id="{2BDA5866-646A-1F02-300D-FAED4EDC96D6}"/>
              </a:ext>
            </a:extLst>
          </p:cNvPr>
          <p:cNvSpPr txBox="1">
            <a:spLocks/>
          </p:cNvSpPr>
          <p:nvPr/>
        </p:nvSpPr>
        <p:spPr>
          <a:xfrm>
            <a:off x="0" y="3029043"/>
            <a:ext cx="12192000" cy="595029"/>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Department of Engineering, Computing, and Cybersecurity</a:t>
            </a:r>
          </a:p>
        </p:txBody>
      </p:sp>
    </p:spTree>
    <p:extLst>
      <p:ext uri="{BB962C8B-B14F-4D97-AF65-F5344CB8AC3E}">
        <p14:creationId xmlns:p14="http://schemas.microsoft.com/office/powerpoint/2010/main" val="3150214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5061-9392-7193-9550-295A10190FD1}"/>
              </a:ext>
            </a:extLst>
          </p:cNvPr>
          <p:cNvSpPr>
            <a:spLocks noGrp="1"/>
          </p:cNvSpPr>
          <p:nvPr>
            <p:ph type="title"/>
          </p:nvPr>
        </p:nvSpPr>
        <p:spPr/>
        <p:txBody>
          <a:bodyPr>
            <a:normAutofit fontScale="90000"/>
          </a:bodyPr>
          <a:lstStyle/>
          <a:p>
            <a:r>
              <a:rPr lang="en-US" sz="3100" dirty="0"/>
              <a:t>Milestone 1 </a:t>
            </a:r>
            <a:br>
              <a:rPr lang="en-US" sz="3100" dirty="0"/>
            </a:br>
            <a:r>
              <a:rPr lang="en-US" sz="3100" b="1" dirty="0"/>
              <a:t>Install Nmap &amp; confirm it can scan hosts to get open ports </a:t>
            </a:r>
            <a:br>
              <a:rPr lang="en-US" sz="3100" b="1" dirty="0"/>
            </a:br>
            <a:r>
              <a:rPr lang="en-US" sz="3100" dirty="0"/>
              <a:t>To begin the scanning, there is checking if the Kali Linux VM has a working Nmap tool and if absent or not working as expected, get it installed.</a:t>
            </a:r>
            <a:br>
              <a:rPr lang="en-US" dirty="0"/>
            </a:br>
            <a:endParaRPr lang="en-US" dirty="0"/>
          </a:p>
        </p:txBody>
      </p:sp>
      <p:sp>
        <p:nvSpPr>
          <p:cNvPr id="4" name="Date Placeholder 3">
            <a:extLst>
              <a:ext uri="{FF2B5EF4-FFF2-40B4-BE49-F238E27FC236}">
                <a16:creationId xmlns:a16="http://schemas.microsoft.com/office/drawing/2014/main" id="{77E7ED90-338D-6240-F52F-961E4B4CFFE5}"/>
              </a:ext>
            </a:extLst>
          </p:cNvPr>
          <p:cNvSpPr>
            <a:spLocks noGrp="1"/>
          </p:cNvSpPr>
          <p:nvPr>
            <p:ph type="dt" sz="half" idx="2"/>
          </p:nvPr>
        </p:nvSpPr>
        <p:spPr/>
        <p:txBody>
          <a:bodyPr/>
          <a:lstStyle/>
          <a:p>
            <a:fld id="{940B1848-1C76-2841-BD72-617238A05448}" type="datetime1">
              <a:rPr lang="en-US" smtClean="0"/>
              <a:t>4/26/2023</a:t>
            </a:fld>
            <a:endParaRPr lang="en-US" dirty="0"/>
          </a:p>
        </p:txBody>
      </p:sp>
      <p:sp>
        <p:nvSpPr>
          <p:cNvPr id="5" name="Slide Number Placeholder 4">
            <a:extLst>
              <a:ext uri="{FF2B5EF4-FFF2-40B4-BE49-F238E27FC236}">
                <a16:creationId xmlns:a16="http://schemas.microsoft.com/office/drawing/2014/main" id="{657DDD6B-0F9E-EA00-E8E3-9ADB7DB58919}"/>
              </a:ext>
            </a:extLst>
          </p:cNvPr>
          <p:cNvSpPr>
            <a:spLocks noGrp="1"/>
          </p:cNvSpPr>
          <p:nvPr>
            <p:ph type="sldNum" sz="quarter" idx="4"/>
          </p:nvPr>
        </p:nvSpPr>
        <p:spPr/>
        <p:txBody>
          <a:bodyPr/>
          <a:lstStyle/>
          <a:p>
            <a:fld id="{39CD5DC9-4D8F-4DDC-BB28-9BDC483A5893}" type="slidenum">
              <a:rPr lang="en-US" smtClean="0"/>
              <a:pPr/>
              <a:t>9</a:t>
            </a:fld>
            <a:endParaRPr lang="en-US" dirty="0"/>
          </a:p>
        </p:txBody>
      </p:sp>
      <p:pic>
        <p:nvPicPr>
          <p:cNvPr id="10" name="Picture 9">
            <a:extLst>
              <a:ext uri="{FF2B5EF4-FFF2-40B4-BE49-F238E27FC236}">
                <a16:creationId xmlns:a16="http://schemas.microsoft.com/office/drawing/2014/main" id="{462DFA81-00A7-6CB6-2B7C-C64A5B368DDC}"/>
              </a:ext>
            </a:extLst>
          </p:cNvPr>
          <p:cNvPicPr>
            <a:picLocks/>
          </p:cNvPicPr>
          <p:nvPr/>
        </p:nvPicPr>
        <p:blipFill rotWithShape="1">
          <a:blip r:embed="rId3"/>
          <a:srcRect b="39718"/>
          <a:stretch>
            <a:fillRect/>
          </a:stretch>
        </p:blipFill>
        <p:spPr bwMode="auto">
          <a:xfrm>
            <a:off x="4702277" y="3578794"/>
            <a:ext cx="5992528" cy="2852737"/>
          </a:xfrm>
          <a:prstGeom prst="rect">
            <a:avLst/>
          </a:prstGeom>
          <a:ln>
            <a:noFill/>
          </a:ln>
        </p:spPr>
      </p:pic>
    </p:spTree>
    <p:extLst>
      <p:ext uri="{BB962C8B-B14F-4D97-AF65-F5344CB8AC3E}">
        <p14:creationId xmlns:p14="http://schemas.microsoft.com/office/powerpoint/2010/main" val="148573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5061-9392-7193-9550-295A10190FD1}"/>
              </a:ext>
            </a:extLst>
          </p:cNvPr>
          <p:cNvSpPr>
            <a:spLocks noGrp="1"/>
          </p:cNvSpPr>
          <p:nvPr>
            <p:ph type="title"/>
          </p:nvPr>
        </p:nvSpPr>
        <p:spPr>
          <a:xfrm>
            <a:off x="260350" y="576263"/>
            <a:ext cx="10515600" cy="2852737"/>
          </a:xfrm>
        </p:spPr>
        <p:txBody>
          <a:bodyPr>
            <a:normAutofit fontScale="90000"/>
          </a:bodyPr>
          <a:lstStyle/>
          <a:p>
            <a:r>
              <a:rPr lang="en-US" sz="5400" dirty="0"/>
              <a:t> </a:t>
            </a:r>
            <a:r>
              <a:rPr lang="en-US" sz="3100" dirty="0"/>
              <a:t>Milestone 2. </a:t>
            </a:r>
            <a:r>
              <a:rPr lang="en-US" sz="3100" b="1" dirty="0"/>
              <a:t>Using Nmap scan localhost (127.0.0.1) and grep its output to “/home/kali/Desktop/Results”</a:t>
            </a:r>
            <a:r>
              <a:rPr lang="en-US" sz="3100" dirty="0">
                <a:solidFill>
                  <a:srgbClr val="374151"/>
                </a:solidFill>
              </a:rPr>
              <a:t> There is performing of Nmap scans, and determine the different types of scans that can be performed. This includes knowing how to specify target hosts, scan types, and options. It is also important to understand the difference between active and passive scans. </a:t>
            </a:r>
            <a:endParaRPr lang="en-US" sz="3100" dirty="0"/>
          </a:p>
        </p:txBody>
      </p:sp>
      <p:sp>
        <p:nvSpPr>
          <p:cNvPr id="4" name="Date Placeholder 3">
            <a:extLst>
              <a:ext uri="{FF2B5EF4-FFF2-40B4-BE49-F238E27FC236}">
                <a16:creationId xmlns:a16="http://schemas.microsoft.com/office/drawing/2014/main" id="{77E7ED90-338D-6240-F52F-961E4B4CFFE5}"/>
              </a:ext>
            </a:extLst>
          </p:cNvPr>
          <p:cNvSpPr>
            <a:spLocks noGrp="1"/>
          </p:cNvSpPr>
          <p:nvPr>
            <p:ph type="dt" sz="half" idx="2"/>
          </p:nvPr>
        </p:nvSpPr>
        <p:spPr/>
        <p:txBody>
          <a:bodyPr/>
          <a:lstStyle/>
          <a:p>
            <a:fld id="{940B1848-1C76-2841-BD72-617238A05448}" type="datetime1">
              <a:rPr lang="en-US" smtClean="0"/>
              <a:t>4/26/2023</a:t>
            </a:fld>
            <a:endParaRPr lang="en-US" dirty="0"/>
          </a:p>
        </p:txBody>
      </p:sp>
      <p:sp>
        <p:nvSpPr>
          <p:cNvPr id="5" name="Slide Number Placeholder 4">
            <a:extLst>
              <a:ext uri="{FF2B5EF4-FFF2-40B4-BE49-F238E27FC236}">
                <a16:creationId xmlns:a16="http://schemas.microsoft.com/office/drawing/2014/main" id="{657DDD6B-0F9E-EA00-E8E3-9ADB7DB58919}"/>
              </a:ext>
            </a:extLst>
          </p:cNvPr>
          <p:cNvSpPr>
            <a:spLocks noGrp="1"/>
          </p:cNvSpPr>
          <p:nvPr>
            <p:ph type="sldNum" sz="quarter" idx="4"/>
          </p:nvPr>
        </p:nvSpPr>
        <p:spPr/>
        <p:txBody>
          <a:bodyPr/>
          <a:lstStyle/>
          <a:p>
            <a:fld id="{39CD5DC9-4D8F-4DDC-BB28-9BDC483A5893}" type="slidenum">
              <a:rPr lang="en-US" smtClean="0"/>
              <a:pPr/>
              <a:t>10</a:t>
            </a:fld>
            <a:endParaRPr lang="en-US" dirty="0"/>
          </a:p>
        </p:txBody>
      </p:sp>
      <p:pic>
        <p:nvPicPr>
          <p:cNvPr id="6" name="Content Placeholder 8" descr="Graphical user interface  Description automatically generated">
            <a:extLst>
              <a:ext uri="{FF2B5EF4-FFF2-40B4-BE49-F238E27FC236}">
                <a16:creationId xmlns:a16="http://schemas.microsoft.com/office/drawing/2014/main" id="{3B29B4A3-AAB3-C4BD-D848-B9CA80BF5C9B}"/>
              </a:ext>
            </a:extLst>
          </p:cNvPr>
          <p:cNvPicPr>
            <a:picLocks noGrp="1"/>
          </p:cNvPicPr>
          <p:nvPr/>
        </p:nvPicPr>
        <p:blipFill rotWithShape="1">
          <a:blip r:embed="rId2"/>
          <a:srcRect r="59288" b="33481"/>
          <a:stretch>
            <a:fillRect/>
          </a:stretch>
        </p:blipFill>
        <p:spPr bwMode="auto">
          <a:xfrm>
            <a:off x="5518150" y="3203148"/>
            <a:ext cx="5181600" cy="3195639"/>
          </a:xfrm>
          <a:prstGeom prst="rect">
            <a:avLst/>
          </a:prstGeom>
          <a:noFill/>
          <a:ln>
            <a:noFill/>
          </a:ln>
        </p:spPr>
      </p:pic>
    </p:spTree>
    <p:extLst>
      <p:ext uri="{BB962C8B-B14F-4D97-AF65-F5344CB8AC3E}">
        <p14:creationId xmlns:p14="http://schemas.microsoft.com/office/powerpoint/2010/main" val="382754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5061-9392-7193-9550-295A10190FD1}"/>
              </a:ext>
            </a:extLst>
          </p:cNvPr>
          <p:cNvSpPr>
            <a:spLocks noGrp="1"/>
          </p:cNvSpPr>
          <p:nvPr>
            <p:ph type="title"/>
          </p:nvPr>
        </p:nvSpPr>
        <p:spPr>
          <a:xfrm>
            <a:off x="534670" y="576263"/>
            <a:ext cx="10515600" cy="2852737"/>
          </a:xfrm>
        </p:spPr>
        <p:txBody>
          <a:bodyPr>
            <a:normAutofit fontScale="90000"/>
          </a:bodyPr>
          <a:lstStyle/>
          <a:p>
            <a:r>
              <a:rPr lang="en-US" sz="2800" dirty="0"/>
              <a:t>Milestone 3. </a:t>
            </a:r>
            <a:r>
              <a:rPr lang="en-US" sz="2800" b="1" dirty="0"/>
              <a:t>Load Social-Engineering Toolkit and create a Payload and Listener </a:t>
            </a:r>
            <a:r>
              <a:rPr lang="en-US" sz="3200" dirty="0"/>
              <a:t>How to load the Social-Engineering Toolkit, which is by executing the command “</a:t>
            </a:r>
            <a:r>
              <a:rPr lang="en-US" sz="3200" dirty="0" err="1"/>
              <a:t>settoolkit</a:t>
            </a:r>
            <a:r>
              <a:rPr lang="en-US" sz="3200" dirty="0"/>
              <a:t>” in the Kali Linux VM and “create a Payload and Listener”, which is by selecting option 4. </a:t>
            </a:r>
            <a:br>
              <a:rPr lang="en-US" sz="3200" dirty="0"/>
            </a:br>
            <a:r>
              <a:rPr lang="en-US" sz="3200" dirty="0"/>
              <a:t>There is also specifying the IP address of payload listener (LHOST) as 10.0.2.15 and port number of reverse listener as 80.</a:t>
            </a:r>
            <a:br>
              <a:rPr lang="en-US" sz="3200" dirty="0"/>
            </a:br>
            <a:endParaRPr lang="en-US" sz="3200" dirty="0"/>
          </a:p>
        </p:txBody>
      </p:sp>
      <p:sp>
        <p:nvSpPr>
          <p:cNvPr id="4" name="Date Placeholder 3">
            <a:extLst>
              <a:ext uri="{FF2B5EF4-FFF2-40B4-BE49-F238E27FC236}">
                <a16:creationId xmlns:a16="http://schemas.microsoft.com/office/drawing/2014/main" id="{77E7ED90-338D-6240-F52F-961E4B4CFFE5}"/>
              </a:ext>
            </a:extLst>
          </p:cNvPr>
          <p:cNvSpPr>
            <a:spLocks noGrp="1"/>
          </p:cNvSpPr>
          <p:nvPr>
            <p:ph type="dt" sz="half" idx="2"/>
          </p:nvPr>
        </p:nvSpPr>
        <p:spPr/>
        <p:txBody>
          <a:bodyPr/>
          <a:lstStyle/>
          <a:p>
            <a:fld id="{940B1848-1C76-2841-BD72-617238A05448}" type="datetime1">
              <a:rPr lang="en-US" smtClean="0"/>
              <a:t>4/26/2023</a:t>
            </a:fld>
            <a:endParaRPr lang="en-US" dirty="0"/>
          </a:p>
        </p:txBody>
      </p:sp>
      <p:sp>
        <p:nvSpPr>
          <p:cNvPr id="5" name="Slide Number Placeholder 4">
            <a:extLst>
              <a:ext uri="{FF2B5EF4-FFF2-40B4-BE49-F238E27FC236}">
                <a16:creationId xmlns:a16="http://schemas.microsoft.com/office/drawing/2014/main" id="{657DDD6B-0F9E-EA00-E8E3-9ADB7DB58919}"/>
              </a:ext>
            </a:extLst>
          </p:cNvPr>
          <p:cNvSpPr>
            <a:spLocks noGrp="1"/>
          </p:cNvSpPr>
          <p:nvPr>
            <p:ph type="sldNum" sz="quarter" idx="4"/>
          </p:nvPr>
        </p:nvSpPr>
        <p:spPr/>
        <p:txBody>
          <a:bodyPr/>
          <a:lstStyle/>
          <a:p>
            <a:fld id="{39CD5DC9-4D8F-4DDC-BB28-9BDC483A5893}" type="slidenum">
              <a:rPr lang="en-US" smtClean="0"/>
              <a:pPr/>
              <a:t>11</a:t>
            </a:fld>
            <a:endParaRPr lang="en-US" dirty="0"/>
          </a:p>
        </p:txBody>
      </p:sp>
      <p:pic>
        <p:nvPicPr>
          <p:cNvPr id="6" name="Content Placeholder 8">
            <a:extLst>
              <a:ext uri="{FF2B5EF4-FFF2-40B4-BE49-F238E27FC236}">
                <a16:creationId xmlns:a16="http://schemas.microsoft.com/office/drawing/2014/main" id="{44865263-B1B8-E60A-6B24-9BBC5D9541A3}"/>
              </a:ext>
            </a:extLst>
          </p:cNvPr>
          <p:cNvPicPr>
            <a:picLocks noGrp="1"/>
          </p:cNvPicPr>
          <p:nvPr/>
        </p:nvPicPr>
        <p:blipFill>
          <a:blip r:embed="rId2"/>
          <a:stretch>
            <a:fillRect/>
          </a:stretch>
        </p:blipFill>
        <p:spPr>
          <a:xfrm>
            <a:off x="4183381" y="3108960"/>
            <a:ext cx="7656830" cy="3172778"/>
          </a:xfrm>
          <a:prstGeom prst="rect">
            <a:avLst/>
          </a:prstGeom>
        </p:spPr>
      </p:pic>
    </p:spTree>
    <p:extLst>
      <p:ext uri="{BB962C8B-B14F-4D97-AF65-F5344CB8AC3E}">
        <p14:creationId xmlns:p14="http://schemas.microsoft.com/office/powerpoint/2010/main" val="247541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5061-9392-7193-9550-295A10190FD1}"/>
              </a:ext>
            </a:extLst>
          </p:cNvPr>
          <p:cNvSpPr>
            <a:spLocks noGrp="1"/>
          </p:cNvSpPr>
          <p:nvPr>
            <p:ph type="title"/>
          </p:nvPr>
        </p:nvSpPr>
        <p:spPr>
          <a:xfrm>
            <a:off x="511175" y="4064635"/>
            <a:ext cx="6140450" cy="2025015"/>
          </a:xfrm>
        </p:spPr>
        <p:txBody>
          <a:bodyPr>
            <a:normAutofit fontScale="90000"/>
          </a:bodyPr>
          <a:lstStyle/>
          <a:p>
            <a:r>
              <a:rPr lang="en-US" sz="3200" dirty="0"/>
              <a:t>Milestone 4:</a:t>
            </a:r>
            <a:r>
              <a:rPr lang="en-US" sz="3200" b="0" i="0" dirty="0">
                <a:solidFill>
                  <a:srgbClr val="374151"/>
                </a:solidFill>
                <a:effectLst/>
                <a:latin typeface="Söhne"/>
              </a:rPr>
              <a:t> Using Metasploit to Scan for Vulnerabilities </a:t>
            </a:r>
            <a:r>
              <a:rPr lang="en-US" sz="1200" dirty="0"/>
              <a:t>T</a:t>
            </a:r>
            <a:r>
              <a:rPr lang="en-US" sz="4000" dirty="0"/>
              <a:t>here is </a:t>
            </a:r>
            <a:r>
              <a:rPr lang="en-US" sz="4000" dirty="0">
                <a:solidFill>
                  <a:srgbClr val="374151"/>
                </a:solidFill>
              </a:rPr>
              <a:t>learn how to use Metasploit that is availed via Social-Engineering Toolkit to scan for vulnerabilities on target hosts. </a:t>
            </a:r>
            <a:br>
              <a:rPr lang="en-US" sz="4000" dirty="0">
                <a:solidFill>
                  <a:srgbClr val="374151"/>
                </a:solidFill>
              </a:rPr>
            </a:br>
            <a:r>
              <a:rPr lang="en-US" sz="4000" dirty="0">
                <a:solidFill>
                  <a:srgbClr val="374151"/>
                </a:solidFill>
              </a:rPr>
              <a:t>This involves using Metasploit modules to scan for open ports and services, and identifying potential vulnerabilities that can be exploited</a:t>
            </a:r>
            <a:endParaRPr lang="en-US" sz="4000" dirty="0"/>
          </a:p>
        </p:txBody>
      </p:sp>
      <p:sp>
        <p:nvSpPr>
          <p:cNvPr id="3" name="Text Placeholder 2">
            <a:extLst>
              <a:ext uri="{FF2B5EF4-FFF2-40B4-BE49-F238E27FC236}">
                <a16:creationId xmlns:a16="http://schemas.microsoft.com/office/drawing/2014/main" id="{1B2C81B6-2675-7CF4-B3AA-D00A9CB7E47F}"/>
              </a:ext>
            </a:extLst>
          </p:cNvPr>
          <p:cNvSpPr>
            <a:spLocks noGrp="1"/>
          </p:cNvSpPr>
          <p:nvPr>
            <p:ph type="body" idx="1"/>
          </p:nvPr>
        </p:nvSpPr>
        <p:spPr/>
        <p:txBody>
          <a:bodyPr/>
          <a:lstStyle/>
          <a:p>
            <a:r>
              <a:rPr lang="en-US" dirty="0"/>
              <a:t>Description</a:t>
            </a:r>
          </a:p>
        </p:txBody>
      </p:sp>
      <p:sp>
        <p:nvSpPr>
          <p:cNvPr id="4" name="Date Placeholder 3">
            <a:extLst>
              <a:ext uri="{FF2B5EF4-FFF2-40B4-BE49-F238E27FC236}">
                <a16:creationId xmlns:a16="http://schemas.microsoft.com/office/drawing/2014/main" id="{77E7ED90-338D-6240-F52F-961E4B4CFFE5}"/>
              </a:ext>
            </a:extLst>
          </p:cNvPr>
          <p:cNvSpPr>
            <a:spLocks noGrp="1"/>
          </p:cNvSpPr>
          <p:nvPr>
            <p:ph type="dt" sz="half" idx="2"/>
          </p:nvPr>
        </p:nvSpPr>
        <p:spPr/>
        <p:txBody>
          <a:bodyPr/>
          <a:lstStyle/>
          <a:p>
            <a:fld id="{940B1848-1C76-2841-BD72-617238A05448}" type="datetime1">
              <a:rPr lang="en-US" smtClean="0"/>
              <a:t>4/26/2023</a:t>
            </a:fld>
            <a:endParaRPr lang="en-US" dirty="0"/>
          </a:p>
        </p:txBody>
      </p:sp>
      <p:sp>
        <p:nvSpPr>
          <p:cNvPr id="5" name="Slide Number Placeholder 4">
            <a:extLst>
              <a:ext uri="{FF2B5EF4-FFF2-40B4-BE49-F238E27FC236}">
                <a16:creationId xmlns:a16="http://schemas.microsoft.com/office/drawing/2014/main" id="{657DDD6B-0F9E-EA00-E8E3-9ADB7DB58919}"/>
              </a:ext>
            </a:extLst>
          </p:cNvPr>
          <p:cNvSpPr>
            <a:spLocks noGrp="1"/>
          </p:cNvSpPr>
          <p:nvPr>
            <p:ph type="sldNum" sz="quarter" idx="4"/>
          </p:nvPr>
        </p:nvSpPr>
        <p:spPr/>
        <p:txBody>
          <a:bodyPr/>
          <a:lstStyle/>
          <a:p>
            <a:fld id="{39CD5DC9-4D8F-4DDC-BB28-9BDC483A5893}" type="slidenum">
              <a:rPr lang="en-US" smtClean="0"/>
              <a:pPr/>
              <a:t>12</a:t>
            </a:fld>
            <a:endParaRPr lang="en-US" dirty="0"/>
          </a:p>
        </p:txBody>
      </p:sp>
      <p:pic>
        <p:nvPicPr>
          <p:cNvPr id="6" name="Picture 5">
            <a:extLst>
              <a:ext uri="{FF2B5EF4-FFF2-40B4-BE49-F238E27FC236}">
                <a16:creationId xmlns:a16="http://schemas.microsoft.com/office/drawing/2014/main" id="{5BBEA991-51AA-7F10-3BF4-6B05746FDE9B}"/>
              </a:ext>
            </a:extLst>
          </p:cNvPr>
          <p:cNvPicPr>
            <a:picLocks noChangeAspect="1"/>
          </p:cNvPicPr>
          <p:nvPr/>
        </p:nvPicPr>
        <p:blipFill>
          <a:blip r:embed="rId3"/>
          <a:stretch>
            <a:fillRect/>
          </a:stretch>
        </p:blipFill>
        <p:spPr>
          <a:xfrm>
            <a:off x="6972300" y="1253331"/>
            <a:ext cx="4853644" cy="4351337"/>
          </a:xfrm>
          <a:prstGeom prst="rect">
            <a:avLst/>
          </a:prstGeom>
        </p:spPr>
      </p:pic>
    </p:spTree>
    <p:extLst>
      <p:ext uri="{BB962C8B-B14F-4D97-AF65-F5344CB8AC3E}">
        <p14:creationId xmlns:p14="http://schemas.microsoft.com/office/powerpoint/2010/main" val="300940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51AA-D8FD-5AB4-BFB7-1F98A3418C25}"/>
              </a:ext>
            </a:extLst>
          </p:cNvPr>
          <p:cNvSpPr>
            <a:spLocks noGrp="1"/>
          </p:cNvSpPr>
          <p:nvPr>
            <p:ph type="title"/>
          </p:nvPr>
        </p:nvSpPr>
        <p:spPr>
          <a:xfrm>
            <a:off x="0" y="1709738"/>
            <a:ext cx="8389620" cy="2852737"/>
          </a:xfrm>
        </p:spPr>
        <p:txBody>
          <a:bodyPr>
            <a:noAutofit/>
          </a:bodyPr>
          <a:lstStyle/>
          <a:p>
            <a:r>
              <a:rPr lang="en-US" sz="3200" dirty="0"/>
              <a:t>Milestone 5: </a:t>
            </a:r>
            <a:r>
              <a:rPr lang="en-US" sz="3200" b="0" i="0" dirty="0">
                <a:solidFill>
                  <a:srgbClr val="374151"/>
                </a:solidFill>
                <a:effectLst/>
              </a:rPr>
              <a:t>Nmap Scans in Wireshark </a:t>
            </a:r>
            <a:r>
              <a:rPr lang="en-US" sz="3200" dirty="0"/>
              <a:t>One can analyze Nmap scans in Wireshark. </a:t>
            </a:r>
            <a:br>
              <a:rPr lang="en-US" sz="3200" dirty="0"/>
            </a:br>
            <a:r>
              <a:rPr lang="en-US" sz="3200" dirty="0"/>
              <a:t>This involves capturing network traffic during a Nmap scan and using Wireshark to analyze the packets that are sent and received. </a:t>
            </a:r>
            <a:br>
              <a:rPr lang="en-US" sz="3200" dirty="0"/>
            </a:br>
            <a:r>
              <a:rPr lang="en-US" sz="3200" dirty="0"/>
              <a:t>This can help identify potential vulnerabilities or security issues that can be exploited by an attacker in the target system.</a:t>
            </a:r>
            <a:br>
              <a:rPr lang="en-US" sz="3200" dirty="0"/>
            </a:br>
            <a:endParaRPr lang="en-US" sz="3200" dirty="0"/>
          </a:p>
        </p:txBody>
      </p:sp>
      <p:sp>
        <p:nvSpPr>
          <p:cNvPr id="3" name="Text Placeholder 2">
            <a:extLst>
              <a:ext uri="{FF2B5EF4-FFF2-40B4-BE49-F238E27FC236}">
                <a16:creationId xmlns:a16="http://schemas.microsoft.com/office/drawing/2014/main" id="{9A4F34D4-03A9-375D-9C45-A9AEAEC3B7A5}"/>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848A6937-151E-E1B6-4B49-BF7A0248A0AE}"/>
              </a:ext>
            </a:extLst>
          </p:cNvPr>
          <p:cNvSpPr>
            <a:spLocks noGrp="1"/>
          </p:cNvSpPr>
          <p:nvPr>
            <p:ph type="dt" sz="half" idx="2"/>
          </p:nvPr>
        </p:nvSpPr>
        <p:spPr/>
        <p:txBody>
          <a:bodyPr/>
          <a:lstStyle/>
          <a:p>
            <a:fld id="{940B1848-1C76-2841-BD72-617238A05448}" type="datetime1">
              <a:rPr lang="en-US" smtClean="0"/>
              <a:t>4/26/2023</a:t>
            </a:fld>
            <a:endParaRPr lang="en-US" dirty="0"/>
          </a:p>
        </p:txBody>
      </p:sp>
      <p:sp>
        <p:nvSpPr>
          <p:cNvPr id="5" name="Slide Number Placeholder 4">
            <a:extLst>
              <a:ext uri="{FF2B5EF4-FFF2-40B4-BE49-F238E27FC236}">
                <a16:creationId xmlns:a16="http://schemas.microsoft.com/office/drawing/2014/main" id="{69A3BBF3-855F-FA34-0C07-C56DFCA8945C}"/>
              </a:ext>
            </a:extLst>
          </p:cNvPr>
          <p:cNvSpPr>
            <a:spLocks noGrp="1"/>
          </p:cNvSpPr>
          <p:nvPr>
            <p:ph type="sldNum" sz="quarter" idx="4"/>
          </p:nvPr>
        </p:nvSpPr>
        <p:spPr/>
        <p:txBody>
          <a:bodyPr/>
          <a:lstStyle/>
          <a:p>
            <a:fld id="{39CD5DC9-4D8F-4DDC-BB28-9BDC483A5893}" type="slidenum">
              <a:rPr lang="en-US" smtClean="0"/>
              <a:pPr/>
              <a:t>13</a:t>
            </a:fld>
            <a:endParaRPr lang="en-US" dirty="0"/>
          </a:p>
        </p:txBody>
      </p:sp>
      <p:pic>
        <p:nvPicPr>
          <p:cNvPr id="6" name="Picture 5">
            <a:extLst>
              <a:ext uri="{FF2B5EF4-FFF2-40B4-BE49-F238E27FC236}">
                <a16:creationId xmlns:a16="http://schemas.microsoft.com/office/drawing/2014/main" id="{A25B1E44-F2E6-D775-A957-5A0B639F79D4}"/>
              </a:ext>
            </a:extLst>
          </p:cNvPr>
          <p:cNvPicPr>
            <a:picLocks noChangeAspect="1"/>
          </p:cNvPicPr>
          <p:nvPr/>
        </p:nvPicPr>
        <p:blipFill>
          <a:blip r:embed="rId2"/>
          <a:stretch>
            <a:fillRect/>
          </a:stretch>
        </p:blipFill>
        <p:spPr>
          <a:xfrm>
            <a:off x="8161020" y="1413351"/>
            <a:ext cx="4030980" cy="4351338"/>
          </a:xfrm>
          <a:prstGeom prst="rect">
            <a:avLst/>
          </a:prstGeom>
        </p:spPr>
      </p:pic>
    </p:spTree>
    <p:extLst>
      <p:ext uri="{BB962C8B-B14F-4D97-AF65-F5344CB8AC3E}">
        <p14:creationId xmlns:p14="http://schemas.microsoft.com/office/powerpoint/2010/main" val="311652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5061-9392-7193-9550-295A10190FD1}"/>
              </a:ext>
            </a:extLst>
          </p:cNvPr>
          <p:cNvSpPr>
            <a:spLocks noGrp="1"/>
          </p:cNvSpPr>
          <p:nvPr>
            <p:ph type="title"/>
          </p:nvPr>
        </p:nvSpPr>
        <p:spPr>
          <a:xfrm>
            <a:off x="831850" y="2766060"/>
            <a:ext cx="6003290" cy="1796415"/>
          </a:xfrm>
        </p:spPr>
        <p:txBody>
          <a:bodyPr>
            <a:noAutofit/>
          </a:bodyPr>
          <a:lstStyle/>
          <a:p>
            <a:r>
              <a:rPr lang="en-US" sz="2800" dirty="0"/>
              <a:t>Milestone 6: </a:t>
            </a:r>
            <a:r>
              <a:rPr lang="en-US" sz="2800" b="0" i="0" dirty="0">
                <a:solidFill>
                  <a:srgbClr val="374151"/>
                </a:solidFill>
                <a:effectLst/>
                <a:latin typeface="Söhne"/>
              </a:rPr>
              <a:t>Exploiting Vulnerabilities </a:t>
            </a:r>
            <a:r>
              <a:rPr lang="en-US" sz="2800" dirty="0">
                <a:solidFill>
                  <a:srgbClr val="374151"/>
                </a:solidFill>
              </a:rPr>
              <a:t>One can exploit vulnerabilities discovered to be present in target hosts during Metasploit scan. </a:t>
            </a:r>
            <a:br>
              <a:rPr lang="en-US" sz="2800" dirty="0">
                <a:solidFill>
                  <a:srgbClr val="374151"/>
                </a:solidFill>
              </a:rPr>
            </a:br>
            <a:r>
              <a:rPr lang="en-US" sz="2800" dirty="0">
                <a:solidFill>
                  <a:srgbClr val="374151"/>
                </a:solidFill>
              </a:rPr>
              <a:t>This involves using Metasploit modules to launch attacks against vulnerable services, gain access to the target system, and escalate privileges.</a:t>
            </a:r>
            <a:br>
              <a:rPr lang="en-US" sz="2800" dirty="0"/>
            </a:br>
            <a:endParaRPr lang="en-US" sz="2800" dirty="0"/>
          </a:p>
        </p:txBody>
      </p:sp>
      <p:sp>
        <p:nvSpPr>
          <p:cNvPr id="3" name="Text Placeholder 2">
            <a:extLst>
              <a:ext uri="{FF2B5EF4-FFF2-40B4-BE49-F238E27FC236}">
                <a16:creationId xmlns:a16="http://schemas.microsoft.com/office/drawing/2014/main" id="{1B2C81B6-2675-7CF4-B3AA-D00A9CB7E47F}"/>
              </a:ext>
            </a:extLst>
          </p:cNvPr>
          <p:cNvSpPr>
            <a:spLocks noGrp="1"/>
          </p:cNvSpPr>
          <p:nvPr>
            <p:ph type="body" idx="1"/>
          </p:nvPr>
        </p:nvSpPr>
        <p:spPr/>
        <p:txBody>
          <a:bodyPr/>
          <a:lstStyle/>
          <a:p>
            <a:r>
              <a:rPr lang="en-US" dirty="0"/>
              <a:t>Description (Optional)</a:t>
            </a:r>
          </a:p>
        </p:txBody>
      </p:sp>
      <p:sp>
        <p:nvSpPr>
          <p:cNvPr id="4" name="Date Placeholder 3">
            <a:extLst>
              <a:ext uri="{FF2B5EF4-FFF2-40B4-BE49-F238E27FC236}">
                <a16:creationId xmlns:a16="http://schemas.microsoft.com/office/drawing/2014/main" id="{77E7ED90-338D-6240-F52F-961E4B4CFFE5}"/>
              </a:ext>
            </a:extLst>
          </p:cNvPr>
          <p:cNvSpPr>
            <a:spLocks noGrp="1"/>
          </p:cNvSpPr>
          <p:nvPr>
            <p:ph type="dt" sz="half" idx="2"/>
          </p:nvPr>
        </p:nvSpPr>
        <p:spPr/>
        <p:txBody>
          <a:bodyPr/>
          <a:lstStyle/>
          <a:p>
            <a:fld id="{940B1848-1C76-2841-BD72-617238A05448}" type="datetime1">
              <a:rPr lang="en-US" smtClean="0"/>
              <a:t>4/26/2023</a:t>
            </a:fld>
            <a:endParaRPr lang="en-US" dirty="0"/>
          </a:p>
        </p:txBody>
      </p:sp>
      <p:sp>
        <p:nvSpPr>
          <p:cNvPr id="5" name="Slide Number Placeholder 4">
            <a:extLst>
              <a:ext uri="{FF2B5EF4-FFF2-40B4-BE49-F238E27FC236}">
                <a16:creationId xmlns:a16="http://schemas.microsoft.com/office/drawing/2014/main" id="{657DDD6B-0F9E-EA00-E8E3-9ADB7DB58919}"/>
              </a:ext>
            </a:extLst>
          </p:cNvPr>
          <p:cNvSpPr>
            <a:spLocks noGrp="1"/>
          </p:cNvSpPr>
          <p:nvPr>
            <p:ph type="sldNum" sz="quarter" idx="4"/>
          </p:nvPr>
        </p:nvSpPr>
        <p:spPr/>
        <p:txBody>
          <a:bodyPr/>
          <a:lstStyle/>
          <a:p>
            <a:fld id="{39CD5DC9-4D8F-4DDC-BB28-9BDC483A5893}" type="slidenum">
              <a:rPr lang="en-US" smtClean="0"/>
              <a:pPr/>
              <a:t>14</a:t>
            </a:fld>
            <a:endParaRPr lang="en-US" dirty="0"/>
          </a:p>
        </p:txBody>
      </p:sp>
      <p:pic>
        <p:nvPicPr>
          <p:cNvPr id="6" name="Content Placeholder 6">
            <a:extLst>
              <a:ext uri="{FF2B5EF4-FFF2-40B4-BE49-F238E27FC236}">
                <a16:creationId xmlns:a16="http://schemas.microsoft.com/office/drawing/2014/main" id="{B07C750C-955F-710A-BF21-C62BCC80823A}"/>
              </a:ext>
            </a:extLst>
          </p:cNvPr>
          <p:cNvPicPr>
            <a:picLocks noGrp="1" noChangeAspect="1"/>
          </p:cNvPicPr>
          <p:nvPr/>
        </p:nvPicPr>
        <p:blipFill>
          <a:blip r:embed="rId3"/>
          <a:stretch>
            <a:fillRect/>
          </a:stretch>
        </p:blipFill>
        <p:spPr>
          <a:xfrm>
            <a:off x="6678176" y="2318612"/>
            <a:ext cx="5513824" cy="3686476"/>
          </a:xfrm>
          <a:prstGeom prst="rect">
            <a:avLst/>
          </a:prstGeom>
        </p:spPr>
      </p:pic>
    </p:spTree>
    <p:extLst>
      <p:ext uri="{BB962C8B-B14F-4D97-AF65-F5344CB8AC3E}">
        <p14:creationId xmlns:p14="http://schemas.microsoft.com/office/powerpoint/2010/main" val="166806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519E-24B8-4A7F-2499-BB84EBC61B27}"/>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258A639-7971-1B2E-1E4E-466CF4C1568D}"/>
              </a:ext>
            </a:extLst>
          </p:cNvPr>
          <p:cNvSpPr>
            <a:spLocks noGrp="1"/>
          </p:cNvSpPr>
          <p:nvPr>
            <p:ph idx="1"/>
          </p:nvPr>
        </p:nvSpPr>
        <p:spPr>
          <a:xfrm>
            <a:off x="838200" y="1825625"/>
            <a:ext cx="10515600" cy="2837815"/>
          </a:xfrm>
        </p:spPr>
        <p:txBody>
          <a:bodyPr>
            <a:normAutofit fontScale="92500" lnSpcReduction="20000"/>
          </a:bodyPr>
          <a:lstStyle/>
          <a:p>
            <a:pPr>
              <a:lnSpc>
                <a:spcPct val="150000"/>
              </a:lnSpc>
            </a:pPr>
            <a:r>
              <a:rPr lang="en-US" b="0" i="0" dirty="0">
                <a:solidFill>
                  <a:srgbClr val="374151"/>
                </a:solidFill>
                <a:effectLst/>
                <a:latin typeface="Söhne"/>
              </a:rPr>
              <a:t>The process of scanning for vulnerabilities, analyzing network traffic, and exploiting vulnerabilities can be complex and require a deep understanding of networking, operating systems, and other technical aspects</a:t>
            </a:r>
            <a:r>
              <a:rPr lang="en-US" dirty="0">
                <a:solidFill>
                  <a:srgbClr val="374151"/>
                </a:solidFill>
                <a:latin typeface="Söhne"/>
              </a:rPr>
              <a:t>.</a:t>
            </a:r>
            <a:endParaRPr lang="en-US" b="0" i="0" dirty="0">
              <a:solidFill>
                <a:srgbClr val="374151"/>
              </a:solidFill>
              <a:effectLst/>
              <a:latin typeface="Söhne"/>
            </a:endParaRPr>
          </a:p>
          <a:p>
            <a:pPr>
              <a:lnSpc>
                <a:spcPct val="150000"/>
              </a:lnSpc>
            </a:pPr>
            <a:r>
              <a:rPr lang="en-US" dirty="0">
                <a:solidFill>
                  <a:srgbClr val="374151"/>
                </a:solidFill>
                <a:latin typeface="Söhne"/>
              </a:rPr>
              <a:t>U</a:t>
            </a:r>
            <a:r>
              <a:rPr lang="en-US" b="0" i="0" dirty="0">
                <a:solidFill>
                  <a:srgbClr val="374151"/>
                </a:solidFill>
                <a:effectLst/>
                <a:latin typeface="Söhne"/>
              </a:rPr>
              <a:t>sing Metasploit to exploit vulnerabilities can be resource-intensive and may require significant computing power and storage.</a:t>
            </a:r>
            <a:endParaRPr lang="en-US" dirty="0"/>
          </a:p>
          <a:p>
            <a:endParaRPr lang="en-US" dirty="0"/>
          </a:p>
        </p:txBody>
      </p:sp>
      <p:sp>
        <p:nvSpPr>
          <p:cNvPr id="4" name="Date Placeholder 3">
            <a:extLst>
              <a:ext uri="{FF2B5EF4-FFF2-40B4-BE49-F238E27FC236}">
                <a16:creationId xmlns:a16="http://schemas.microsoft.com/office/drawing/2014/main" id="{8CEA96FE-6ABC-88A2-3999-CFCE2DB89D1F}"/>
              </a:ext>
            </a:extLst>
          </p:cNvPr>
          <p:cNvSpPr>
            <a:spLocks noGrp="1"/>
          </p:cNvSpPr>
          <p:nvPr>
            <p:ph type="dt" sz="half" idx="2"/>
          </p:nvPr>
        </p:nvSpPr>
        <p:spPr/>
        <p:txBody>
          <a:bodyPr/>
          <a:lstStyle/>
          <a:p>
            <a:fld id="{088B7113-B51D-D14D-A596-C31D60C680EA}" type="datetime1">
              <a:rPr lang="en-US" smtClean="0"/>
              <a:t>4/26/2023</a:t>
            </a:fld>
            <a:endParaRPr lang="en-US" dirty="0"/>
          </a:p>
        </p:txBody>
      </p:sp>
      <p:sp>
        <p:nvSpPr>
          <p:cNvPr id="5" name="Slide Number Placeholder 4">
            <a:extLst>
              <a:ext uri="{FF2B5EF4-FFF2-40B4-BE49-F238E27FC236}">
                <a16:creationId xmlns:a16="http://schemas.microsoft.com/office/drawing/2014/main" id="{29FC23B9-3F7D-2968-2E92-B175C56DF098}"/>
              </a:ext>
            </a:extLst>
          </p:cNvPr>
          <p:cNvSpPr>
            <a:spLocks noGrp="1"/>
          </p:cNvSpPr>
          <p:nvPr>
            <p:ph type="sldNum" sz="quarter" idx="4"/>
          </p:nvPr>
        </p:nvSpPr>
        <p:spPr/>
        <p:txBody>
          <a:bodyPr/>
          <a:lstStyle/>
          <a:p>
            <a:fld id="{39CD5DC9-4D8F-4DDC-BB28-9BDC483A5893}" type="slidenum">
              <a:rPr lang="en-US" smtClean="0"/>
              <a:pPr/>
              <a:t>15</a:t>
            </a:fld>
            <a:endParaRPr lang="en-US" dirty="0"/>
          </a:p>
        </p:txBody>
      </p:sp>
    </p:spTree>
    <p:extLst>
      <p:ext uri="{BB962C8B-B14F-4D97-AF65-F5344CB8AC3E}">
        <p14:creationId xmlns:p14="http://schemas.microsoft.com/office/powerpoint/2010/main" val="246776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519E-24B8-4A7F-2499-BB84EBC61B27}"/>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258A639-7971-1B2E-1E4E-466CF4C1568D}"/>
              </a:ext>
            </a:extLst>
          </p:cNvPr>
          <p:cNvSpPr>
            <a:spLocks noGrp="1"/>
          </p:cNvSpPr>
          <p:nvPr>
            <p:ph idx="1"/>
          </p:nvPr>
        </p:nvSpPr>
        <p:spPr/>
        <p:txBody>
          <a:bodyPr/>
          <a:lstStyle/>
          <a:p>
            <a:pPr>
              <a:lnSpc>
                <a:spcPct val="150000"/>
              </a:lnSpc>
            </a:pPr>
            <a:r>
              <a:rPr lang="en-US" b="0" i="0" dirty="0">
                <a:solidFill>
                  <a:srgbClr val="374151"/>
                </a:solidFill>
                <a:effectLst/>
                <a:latin typeface="Söhne"/>
              </a:rPr>
              <a:t>Nmap scans and vulnerability exploitation can raise legal and ethical concerns</a:t>
            </a:r>
            <a:endParaRPr lang="en-US" dirty="0">
              <a:solidFill>
                <a:srgbClr val="374151"/>
              </a:solidFill>
              <a:latin typeface="Söhne"/>
            </a:endParaRPr>
          </a:p>
          <a:p>
            <a:pPr>
              <a:lnSpc>
                <a:spcPct val="150000"/>
              </a:lnSpc>
            </a:pPr>
            <a:r>
              <a:rPr lang="en-US" b="0" i="0" dirty="0">
                <a:solidFill>
                  <a:srgbClr val="374151"/>
                </a:solidFill>
                <a:effectLst/>
                <a:latin typeface="Söhne"/>
              </a:rPr>
              <a:t>Networked systems can have a large number of interconnected devices, complex software stacks which can make their scanning impractical since they will take excessively long durations, and consume a lot of computing resources. </a:t>
            </a:r>
            <a:endParaRPr lang="en-US" dirty="0"/>
          </a:p>
          <a:p>
            <a:endParaRPr lang="en-US" dirty="0"/>
          </a:p>
        </p:txBody>
      </p:sp>
      <p:sp>
        <p:nvSpPr>
          <p:cNvPr id="4" name="Date Placeholder 3">
            <a:extLst>
              <a:ext uri="{FF2B5EF4-FFF2-40B4-BE49-F238E27FC236}">
                <a16:creationId xmlns:a16="http://schemas.microsoft.com/office/drawing/2014/main" id="{8CEA96FE-6ABC-88A2-3999-CFCE2DB89D1F}"/>
              </a:ext>
            </a:extLst>
          </p:cNvPr>
          <p:cNvSpPr>
            <a:spLocks noGrp="1"/>
          </p:cNvSpPr>
          <p:nvPr>
            <p:ph type="dt" sz="half" idx="2"/>
          </p:nvPr>
        </p:nvSpPr>
        <p:spPr/>
        <p:txBody>
          <a:bodyPr/>
          <a:lstStyle/>
          <a:p>
            <a:fld id="{088B7113-B51D-D14D-A596-C31D60C680EA}" type="datetime1">
              <a:rPr lang="en-US" smtClean="0"/>
              <a:t>4/26/2023</a:t>
            </a:fld>
            <a:endParaRPr lang="en-US" dirty="0"/>
          </a:p>
        </p:txBody>
      </p:sp>
      <p:sp>
        <p:nvSpPr>
          <p:cNvPr id="5" name="Slide Number Placeholder 4">
            <a:extLst>
              <a:ext uri="{FF2B5EF4-FFF2-40B4-BE49-F238E27FC236}">
                <a16:creationId xmlns:a16="http://schemas.microsoft.com/office/drawing/2014/main" id="{29FC23B9-3F7D-2968-2E92-B175C56DF098}"/>
              </a:ext>
            </a:extLst>
          </p:cNvPr>
          <p:cNvSpPr>
            <a:spLocks noGrp="1"/>
          </p:cNvSpPr>
          <p:nvPr>
            <p:ph type="sldNum" sz="quarter" idx="4"/>
          </p:nvPr>
        </p:nvSpPr>
        <p:spPr/>
        <p:txBody>
          <a:bodyPr/>
          <a:lstStyle/>
          <a:p>
            <a:fld id="{39CD5DC9-4D8F-4DDC-BB28-9BDC483A5893}" type="slidenum">
              <a:rPr lang="en-US" smtClean="0"/>
              <a:pPr/>
              <a:t>16</a:t>
            </a:fld>
            <a:endParaRPr lang="en-US" dirty="0"/>
          </a:p>
        </p:txBody>
      </p:sp>
    </p:spTree>
    <p:extLst>
      <p:ext uri="{BB962C8B-B14F-4D97-AF65-F5344CB8AC3E}">
        <p14:creationId xmlns:p14="http://schemas.microsoft.com/office/powerpoint/2010/main" val="3492103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519E-24B8-4A7F-2499-BB84EBC61B2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258A639-7971-1B2E-1E4E-466CF4C1568D}"/>
              </a:ext>
            </a:extLst>
          </p:cNvPr>
          <p:cNvSpPr>
            <a:spLocks noGrp="1"/>
          </p:cNvSpPr>
          <p:nvPr>
            <p:ph idx="1"/>
          </p:nvPr>
        </p:nvSpPr>
        <p:spPr/>
        <p:txBody>
          <a:bodyPr>
            <a:normAutofit fontScale="92500" lnSpcReduction="10000"/>
          </a:bodyPr>
          <a:lstStyle/>
          <a:p>
            <a:pPr>
              <a:lnSpc>
                <a:spcPct val="150000"/>
              </a:lnSpc>
            </a:pPr>
            <a:r>
              <a:rPr lang="en-US" dirty="0">
                <a:solidFill>
                  <a:srgbClr val="374151"/>
                </a:solidFill>
                <a:latin typeface="Söhne"/>
              </a:rPr>
              <a:t>Projects similar to this one should be repeated for other social engineering attacks for they equip learners with i</a:t>
            </a:r>
            <a:r>
              <a:rPr lang="en-US" b="0" i="0" dirty="0">
                <a:solidFill>
                  <a:srgbClr val="374151"/>
                </a:solidFill>
                <a:effectLst/>
                <a:latin typeface="Söhne"/>
              </a:rPr>
              <a:t>mportant skills in the field of offensive security and improve the ability to protect networks and systems from potential threats.</a:t>
            </a:r>
          </a:p>
          <a:p>
            <a:pPr>
              <a:lnSpc>
                <a:spcPct val="150000"/>
              </a:lnSpc>
            </a:pPr>
            <a:r>
              <a:rPr lang="en-US" b="0" i="0" dirty="0">
                <a:solidFill>
                  <a:srgbClr val="374151"/>
                </a:solidFill>
                <a:effectLst/>
                <a:latin typeface="Söhne"/>
              </a:rPr>
              <a:t>Projects to get and document time need to comple</a:t>
            </a:r>
            <a:r>
              <a:rPr lang="en-US" dirty="0">
                <a:solidFill>
                  <a:srgbClr val="374151"/>
                </a:solidFill>
                <a:latin typeface="Söhne"/>
              </a:rPr>
              <a:t>te different types of scans should be executed for such details can are important in guiding educators in giving project deadlines. </a:t>
            </a:r>
          </a:p>
          <a:p>
            <a:endParaRPr lang="en-US" dirty="0"/>
          </a:p>
        </p:txBody>
      </p:sp>
      <p:sp>
        <p:nvSpPr>
          <p:cNvPr id="4" name="Date Placeholder 3">
            <a:extLst>
              <a:ext uri="{FF2B5EF4-FFF2-40B4-BE49-F238E27FC236}">
                <a16:creationId xmlns:a16="http://schemas.microsoft.com/office/drawing/2014/main" id="{8CEA96FE-6ABC-88A2-3999-CFCE2DB89D1F}"/>
              </a:ext>
            </a:extLst>
          </p:cNvPr>
          <p:cNvSpPr>
            <a:spLocks noGrp="1"/>
          </p:cNvSpPr>
          <p:nvPr>
            <p:ph type="dt" sz="half" idx="2"/>
          </p:nvPr>
        </p:nvSpPr>
        <p:spPr/>
        <p:txBody>
          <a:bodyPr/>
          <a:lstStyle/>
          <a:p>
            <a:fld id="{088B7113-B51D-D14D-A596-C31D60C680EA}" type="datetime1">
              <a:rPr lang="en-US" smtClean="0"/>
              <a:t>4/26/2023</a:t>
            </a:fld>
            <a:endParaRPr lang="en-US" dirty="0"/>
          </a:p>
        </p:txBody>
      </p:sp>
      <p:sp>
        <p:nvSpPr>
          <p:cNvPr id="5" name="Slide Number Placeholder 4">
            <a:extLst>
              <a:ext uri="{FF2B5EF4-FFF2-40B4-BE49-F238E27FC236}">
                <a16:creationId xmlns:a16="http://schemas.microsoft.com/office/drawing/2014/main" id="{29FC23B9-3F7D-2968-2E92-B175C56DF098}"/>
              </a:ext>
            </a:extLst>
          </p:cNvPr>
          <p:cNvSpPr>
            <a:spLocks noGrp="1"/>
          </p:cNvSpPr>
          <p:nvPr>
            <p:ph type="sldNum" sz="quarter" idx="4"/>
          </p:nvPr>
        </p:nvSpPr>
        <p:spPr/>
        <p:txBody>
          <a:bodyPr/>
          <a:lstStyle/>
          <a:p>
            <a:fld id="{39CD5DC9-4D8F-4DDC-BB28-9BDC483A5893}" type="slidenum">
              <a:rPr lang="en-US" smtClean="0"/>
              <a:pPr/>
              <a:t>17</a:t>
            </a:fld>
            <a:endParaRPr lang="en-US" dirty="0"/>
          </a:p>
        </p:txBody>
      </p:sp>
    </p:spTree>
    <p:extLst>
      <p:ext uri="{BB962C8B-B14F-4D97-AF65-F5344CB8AC3E}">
        <p14:creationId xmlns:p14="http://schemas.microsoft.com/office/powerpoint/2010/main" val="354519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519E-24B8-4A7F-2499-BB84EBC61B2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258A639-7971-1B2E-1E4E-466CF4C1568D}"/>
              </a:ext>
            </a:extLst>
          </p:cNvPr>
          <p:cNvSpPr>
            <a:spLocks noGrp="1"/>
          </p:cNvSpPr>
          <p:nvPr>
            <p:ph idx="1"/>
          </p:nvPr>
        </p:nvSpPr>
        <p:spPr/>
        <p:txBody>
          <a:bodyPr>
            <a:normAutofit lnSpcReduction="10000"/>
          </a:bodyPr>
          <a:lstStyle/>
          <a:p>
            <a:r>
              <a:rPr lang="en-US" dirty="0"/>
              <a:t>State your conclusion</a:t>
            </a:r>
          </a:p>
          <a:p>
            <a:endParaRPr lang="en-US" dirty="0"/>
          </a:p>
          <a:p>
            <a:endParaRPr lang="en-US" dirty="0"/>
          </a:p>
          <a:p>
            <a:endParaRPr lang="en-US" dirty="0"/>
          </a:p>
          <a:p>
            <a:endParaRPr lang="en-US" dirty="0"/>
          </a:p>
          <a:p>
            <a:endParaRPr lang="en-US" dirty="0"/>
          </a:p>
          <a:p>
            <a:endParaRPr lang="en-US" dirty="0"/>
          </a:p>
          <a:p>
            <a:r>
              <a:rPr lang="en-US" dirty="0"/>
              <a:t>Our project’s code has been open-sourced in the following repository: https://</a:t>
            </a:r>
            <a:r>
              <a:rPr lang="en-US" dirty="0" err="1"/>
              <a:t>github.com</a:t>
            </a:r>
            <a:r>
              <a:rPr lang="en-US" dirty="0"/>
              <a:t>/</a:t>
            </a:r>
            <a:r>
              <a:rPr lang="en-US" dirty="0" err="1"/>
              <a:t>cyberknowledge</a:t>
            </a:r>
            <a:r>
              <a:rPr lang="en-US" dirty="0"/>
              <a:t>/Python3_Turorial </a:t>
            </a:r>
          </a:p>
          <a:p>
            <a:endParaRPr lang="en-US" dirty="0"/>
          </a:p>
        </p:txBody>
      </p:sp>
      <p:sp>
        <p:nvSpPr>
          <p:cNvPr id="4" name="Date Placeholder 3">
            <a:extLst>
              <a:ext uri="{FF2B5EF4-FFF2-40B4-BE49-F238E27FC236}">
                <a16:creationId xmlns:a16="http://schemas.microsoft.com/office/drawing/2014/main" id="{8CEA96FE-6ABC-88A2-3999-CFCE2DB89D1F}"/>
              </a:ext>
            </a:extLst>
          </p:cNvPr>
          <p:cNvSpPr>
            <a:spLocks noGrp="1"/>
          </p:cNvSpPr>
          <p:nvPr>
            <p:ph type="dt" sz="half" idx="2"/>
          </p:nvPr>
        </p:nvSpPr>
        <p:spPr/>
        <p:txBody>
          <a:bodyPr/>
          <a:lstStyle/>
          <a:p>
            <a:fld id="{088B7113-B51D-D14D-A596-C31D60C680EA}" type="datetime1">
              <a:rPr lang="en-US" smtClean="0"/>
              <a:t>4/26/2023</a:t>
            </a:fld>
            <a:endParaRPr lang="en-US" dirty="0"/>
          </a:p>
        </p:txBody>
      </p:sp>
      <p:sp>
        <p:nvSpPr>
          <p:cNvPr id="5" name="Slide Number Placeholder 4">
            <a:extLst>
              <a:ext uri="{FF2B5EF4-FFF2-40B4-BE49-F238E27FC236}">
                <a16:creationId xmlns:a16="http://schemas.microsoft.com/office/drawing/2014/main" id="{29FC23B9-3F7D-2968-2E92-B175C56DF098}"/>
              </a:ext>
            </a:extLst>
          </p:cNvPr>
          <p:cNvSpPr>
            <a:spLocks noGrp="1"/>
          </p:cNvSpPr>
          <p:nvPr>
            <p:ph type="sldNum" sz="quarter" idx="4"/>
          </p:nvPr>
        </p:nvSpPr>
        <p:spPr/>
        <p:txBody>
          <a:bodyPr/>
          <a:lstStyle/>
          <a:p>
            <a:fld id="{39CD5DC9-4D8F-4DDC-BB28-9BDC483A5893}" type="slidenum">
              <a:rPr lang="en-US" smtClean="0"/>
              <a:pPr/>
              <a:t>18</a:t>
            </a:fld>
            <a:endParaRPr lang="en-US" dirty="0"/>
          </a:p>
        </p:txBody>
      </p:sp>
    </p:spTree>
    <p:extLst>
      <p:ext uri="{BB962C8B-B14F-4D97-AF65-F5344CB8AC3E}">
        <p14:creationId xmlns:p14="http://schemas.microsoft.com/office/powerpoint/2010/main" val="51083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64ED-C1A3-0492-1326-FB92DE3FFCC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98C3CFC-A1A4-41F8-174C-C4EA26FD69DD}"/>
              </a:ext>
            </a:extLst>
          </p:cNvPr>
          <p:cNvSpPr>
            <a:spLocks noGrp="1"/>
          </p:cNvSpPr>
          <p:nvPr>
            <p:ph idx="1"/>
          </p:nvPr>
        </p:nvSpPr>
        <p:spPr/>
        <p:txBody>
          <a:bodyPr>
            <a:normAutofit fontScale="92500" lnSpcReduction="20000"/>
          </a:bodyPr>
          <a:lstStyle/>
          <a:p>
            <a:r>
              <a:rPr lang="en-US" dirty="0"/>
              <a:t>Why this project?</a:t>
            </a:r>
          </a:p>
          <a:p>
            <a:r>
              <a:rPr lang="en-US" dirty="0"/>
              <a:t>Objective</a:t>
            </a:r>
          </a:p>
          <a:p>
            <a:r>
              <a:rPr lang="en-US" dirty="0"/>
              <a:t>Timeline</a:t>
            </a:r>
          </a:p>
          <a:p>
            <a:r>
              <a:rPr lang="en-US" dirty="0"/>
              <a:t>Management System</a:t>
            </a:r>
          </a:p>
          <a:p>
            <a:r>
              <a:rPr lang="en-US" dirty="0"/>
              <a:t>Project Milestones</a:t>
            </a:r>
          </a:p>
          <a:p>
            <a:r>
              <a:rPr lang="en-US" dirty="0"/>
              <a:t>Prototype and Demo</a:t>
            </a:r>
          </a:p>
          <a:p>
            <a:r>
              <a:rPr lang="en-US" dirty="0"/>
              <a:t>Challenges and Limitations</a:t>
            </a:r>
          </a:p>
          <a:p>
            <a:r>
              <a:rPr lang="en-US" dirty="0"/>
              <a:t>Future Work</a:t>
            </a:r>
          </a:p>
          <a:p>
            <a:r>
              <a:rPr lang="en-US" dirty="0"/>
              <a:t>Conclusion</a:t>
            </a:r>
          </a:p>
          <a:p>
            <a:r>
              <a:rPr lang="en-US" dirty="0"/>
              <a:t>Resources</a:t>
            </a:r>
          </a:p>
        </p:txBody>
      </p:sp>
      <p:sp>
        <p:nvSpPr>
          <p:cNvPr id="4" name="Date Placeholder 3">
            <a:extLst>
              <a:ext uri="{FF2B5EF4-FFF2-40B4-BE49-F238E27FC236}">
                <a16:creationId xmlns:a16="http://schemas.microsoft.com/office/drawing/2014/main" id="{613F183B-C3D6-6AD3-AE34-D5B408FC3655}"/>
              </a:ext>
            </a:extLst>
          </p:cNvPr>
          <p:cNvSpPr>
            <a:spLocks noGrp="1"/>
          </p:cNvSpPr>
          <p:nvPr>
            <p:ph type="dt" sz="half" idx="2"/>
          </p:nvPr>
        </p:nvSpPr>
        <p:spPr/>
        <p:txBody>
          <a:bodyPr/>
          <a:lstStyle/>
          <a:p>
            <a:fld id="{088B7113-B51D-D14D-A596-C31D60C680EA}" type="datetime1">
              <a:rPr lang="en-US" smtClean="0"/>
              <a:t>4/26/2023</a:t>
            </a:fld>
            <a:endParaRPr lang="en-US" dirty="0"/>
          </a:p>
        </p:txBody>
      </p:sp>
      <p:sp>
        <p:nvSpPr>
          <p:cNvPr id="5" name="Slide Number Placeholder 4">
            <a:extLst>
              <a:ext uri="{FF2B5EF4-FFF2-40B4-BE49-F238E27FC236}">
                <a16:creationId xmlns:a16="http://schemas.microsoft.com/office/drawing/2014/main" id="{E34178E4-2419-154B-97CB-5FCAE07632B9}"/>
              </a:ext>
            </a:extLst>
          </p:cNvPr>
          <p:cNvSpPr>
            <a:spLocks noGrp="1"/>
          </p:cNvSpPr>
          <p:nvPr>
            <p:ph type="sldNum" sz="quarter" idx="4"/>
          </p:nvPr>
        </p:nvSpPr>
        <p:spPr/>
        <p:txBody>
          <a:bodyPr/>
          <a:lstStyle/>
          <a:p>
            <a:fld id="{39CD5DC9-4D8F-4DDC-BB28-9BDC483A5893}" type="slidenum">
              <a:rPr lang="en-US" smtClean="0"/>
              <a:pPr/>
              <a:t>1</a:t>
            </a:fld>
            <a:endParaRPr lang="en-US" dirty="0"/>
          </a:p>
        </p:txBody>
      </p:sp>
    </p:spTree>
    <p:extLst>
      <p:ext uri="{BB962C8B-B14F-4D97-AF65-F5344CB8AC3E}">
        <p14:creationId xmlns:p14="http://schemas.microsoft.com/office/powerpoint/2010/main" val="420290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5061-9392-7193-9550-295A10190FD1}"/>
              </a:ext>
            </a:extLst>
          </p:cNvPr>
          <p:cNvSpPr>
            <a:spLocks noGrp="1"/>
          </p:cNvSpPr>
          <p:nvPr>
            <p:ph type="title"/>
          </p:nvPr>
        </p:nvSpPr>
        <p:spPr/>
        <p:txBody>
          <a:bodyPr>
            <a:noAutofit/>
          </a:bodyPr>
          <a:lstStyle/>
          <a:p>
            <a:r>
              <a:rPr lang="en-US" sz="2400" b="1" dirty="0"/>
              <a:t>Conclusion </a:t>
            </a:r>
            <a:r>
              <a:rPr lang="en-US" sz="2400" dirty="0">
                <a:solidFill>
                  <a:srgbClr val="374151"/>
                </a:solidFill>
              </a:rPr>
              <a:t>Nmap is a popular tool used for network exploration and security auditing. </a:t>
            </a:r>
            <a:br>
              <a:rPr lang="en-US" sz="2400" dirty="0">
                <a:solidFill>
                  <a:srgbClr val="374151"/>
                </a:solidFill>
              </a:rPr>
            </a:br>
            <a:r>
              <a:rPr lang="en-US" sz="2400" dirty="0">
                <a:solidFill>
                  <a:srgbClr val="374151"/>
                </a:solidFill>
              </a:rPr>
              <a:t>It is often used to scan networks and identify open ports, services, and vulnerabilities. </a:t>
            </a:r>
            <a:br>
              <a:rPr lang="en-US" sz="2400" dirty="0">
                <a:solidFill>
                  <a:srgbClr val="374151"/>
                </a:solidFill>
              </a:rPr>
            </a:br>
            <a:r>
              <a:rPr lang="en-US" sz="2400" dirty="0">
                <a:solidFill>
                  <a:srgbClr val="374151"/>
                </a:solidFill>
              </a:rPr>
              <a:t>Metasploit is a framework used for penetration testing and exploiting vulnerabilities. </a:t>
            </a:r>
            <a:br>
              <a:rPr lang="en-US" sz="2400" dirty="0">
                <a:solidFill>
                  <a:srgbClr val="374151"/>
                </a:solidFill>
              </a:rPr>
            </a:br>
            <a:r>
              <a:rPr lang="en-US" sz="2400" dirty="0">
                <a:solidFill>
                  <a:srgbClr val="374151"/>
                </a:solidFill>
              </a:rPr>
              <a:t>Metasploit can be used to automate the process of exploiting vulnerabilities identified by Nmap scans.</a:t>
            </a:r>
            <a:br>
              <a:rPr lang="en-US" sz="2400" dirty="0">
                <a:solidFill>
                  <a:srgbClr val="374151"/>
                </a:solidFill>
              </a:rPr>
            </a:br>
            <a:r>
              <a:rPr lang="en-US" sz="2400" dirty="0">
                <a:solidFill>
                  <a:srgbClr val="374151"/>
                </a:solidFill>
              </a:rPr>
              <a:t>Wireshark is a network protocol analyzer that allows users to capture and analyze network traffic. It can be used to capture packets generated during </a:t>
            </a:r>
            <a:br>
              <a:rPr lang="en-US" sz="2400" dirty="0">
                <a:solidFill>
                  <a:srgbClr val="374151"/>
                </a:solidFill>
              </a:rPr>
            </a:br>
            <a:r>
              <a:rPr lang="en-US" sz="2400" dirty="0">
                <a:solidFill>
                  <a:srgbClr val="374151"/>
                </a:solidFill>
              </a:rPr>
              <a:t>Nmap scans and Metasploit exploitation attempts.</a:t>
            </a:r>
            <a:br>
              <a:rPr lang="en-US" sz="2400" dirty="0">
                <a:solidFill>
                  <a:srgbClr val="374151"/>
                </a:solidFill>
              </a:rPr>
            </a:br>
            <a:endParaRPr lang="en-US" sz="2400" dirty="0"/>
          </a:p>
        </p:txBody>
      </p:sp>
      <p:sp>
        <p:nvSpPr>
          <p:cNvPr id="3" name="Text Placeholder 2">
            <a:extLst>
              <a:ext uri="{FF2B5EF4-FFF2-40B4-BE49-F238E27FC236}">
                <a16:creationId xmlns:a16="http://schemas.microsoft.com/office/drawing/2014/main" id="{1B2C81B6-2675-7CF4-B3AA-D00A9CB7E47F}"/>
              </a:ext>
            </a:extLst>
          </p:cNvPr>
          <p:cNvSpPr>
            <a:spLocks noGrp="1"/>
          </p:cNvSpPr>
          <p:nvPr>
            <p:ph type="body" idx="1"/>
          </p:nvPr>
        </p:nvSpPr>
        <p:spPr/>
        <p:txBody>
          <a:bodyPr/>
          <a:lstStyle/>
          <a:p>
            <a:r>
              <a:rPr lang="en-US" dirty="0"/>
              <a:t>Description (Optional)</a:t>
            </a:r>
          </a:p>
        </p:txBody>
      </p:sp>
      <p:sp>
        <p:nvSpPr>
          <p:cNvPr id="4" name="Date Placeholder 3">
            <a:extLst>
              <a:ext uri="{FF2B5EF4-FFF2-40B4-BE49-F238E27FC236}">
                <a16:creationId xmlns:a16="http://schemas.microsoft.com/office/drawing/2014/main" id="{77E7ED90-338D-6240-F52F-961E4B4CFFE5}"/>
              </a:ext>
            </a:extLst>
          </p:cNvPr>
          <p:cNvSpPr>
            <a:spLocks noGrp="1"/>
          </p:cNvSpPr>
          <p:nvPr>
            <p:ph type="dt" sz="half" idx="2"/>
          </p:nvPr>
        </p:nvSpPr>
        <p:spPr/>
        <p:txBody>
          <a:bodyPr/>
          <a:lstStyle/>
          <a:p>
            <a:fld id="{940B1848-1C76-2841-BD72-617238A05448}" type="datetime1">
              <a:rPr lang="en-US" smtClean="0"/>
              <a:t>4/26/2023</a:t>
            </a:fld>
            <a:endParaRPr lang="en-US" dirty="0"/>
          </a:p>
        </p:txBody>
      </p:sp>
      <p:sp>
        <p:nvSpPr>
          <p:cNvPr id="5" name="Slide Number Placeholder 4">
            <a:extLst>
              <a:ext uri="{FF2B5EF4-FFF2-40B4-BE49-F238E27FC236}">
                <a16:creationId xmlns:a16="http://schemas.microsoft.com/office/drawing/2014/main" id="{657DDD6B-0F9E-EA00-E8E3-9ADB7DB58919}"/>
              </a:ext>
            </a:extLst>
          </p:cNvPr>
          <p:cNvSpPr>
            <a:spLocks noGrp="1"/>
          </p:cNvSpPr>
          <p:nvPr>
            <p:ph type="sldNum" sz="quarter" idx="4"/>
          </p:nvPr>
        </p:nvSpPr>
        <p:spPr/>
        <p:txBody>
          <a:bodyPr/>
          <a:lstStyle/>
          <a:p>
            <a:fld id="{39CD5DC9-4D8F-4DDC-BB28-9BDC483A5893}" type="slidenum">
              <a:rPr lang="en-US" smtClean="0"/>
              <a:pPr/>
              <a:t>19</a:t>
            </a:fld>
            <a:endParaRPr lang="en-US" dirty="0"/>
          </a:p>
        </p:txBody>
      </p:sp>
    </p:spTree>
    <p:extLst>
      <p:ext uri="{BB962C8B-B14F-4D97-AF65-F5344CB8AC3E}">
        <p14:creationId xmlns:p14="http://schemas.microsoft.com/office/powerpoint/2010/main" val="406151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519E-24B8-4A7F-2499-BB84EBC61B2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258A639-7971-1B2E-1E4E-466CF4C1568D}"/>
              </a:ext>
            </a:extLst>
          </p:cNvPr>
          <p:cNvSpPr>
            <a:spLocks noGrp="1"/>
          </p:cNvSpPr>
          <p:nvPr>
            <p:ph idx="1"/>
          </p:nvPr>
        </p:nvSpPr>
        <p:spPr>
          <a:xfrm>
            <a:off x="838200" y="1916166"/>
            <a:ext cx="10515600" cy="4351338"/>
          </a:xfrm>
        </p:spPr>
        <p:txBody>
          <a:bodyPr>
            <a:normAutofit/>
          </a:bodyPr>
          <a:lstStyle/>
          <a:p>
            <a:r>
              <a:rPr lang="en-US" dirty="0">
                <a:hlinkClick r:id="rId2"/>
              </a:rPr>
              <a:t>https://github.com/AlenaziAbdulaziz/-cyberknowledge.git</a:t>
            </a:r>
            <a:r>
              <a:rPr lang="en-US" dirty="0"/>
              <a:t> </a:t>
            </a:r>
          </a:p>
          <a:p>
            <a:endParaRPr lang="en-US" dirty="0"/>
          </a:p>
          <a:p>
            <a:r>
              <a:rPr lang="en-US" dirty="0">
                <a:hlinkClick r:id="rId3"/>
              </a:rPr>
              <a:t>https://nmap.org/</a:t>
            </a:r>
            <a:r>
              <a:rPr lang="en-US" dirty="0"/>
              <a:t> </a:t>
            </a:r>
          </a:p>
          <a:p>
            <a:endParaRPr lang="en-US" dirty="0"/>
          </a:p>
          <a:p>
            <a:r>
              <a:rPr lang="en-US" dirty="0">
                <a:hlinkClick r:id="rId4"/>
              </a:rPr>
              <a:t>https://www.tecmint.com/nmap-network-security-scanner-in-kali-linux/</a:t>
            </a:r>
            <a:r>
              <a:rPr lang="en-US" dirty="0"/>
              <a:t> </a:t>
            </a:r>
          </a:p>
          <a:p>
            <a:endParaRPr lang="en-US" dirty="0"/>
          </a:p>
          <a:p>
            <a:r>
              <a:rPr lang="en-US" dirty="0">
                <a:hlinkClick r:id="rId5"/>
              </a:rPr>
              <a:t>https://unix.stackexchange.com/questions/505335/difference-between-nmap-local-ip-address-and-nmap-localhost</a:t>
            </a:r>
            <a:r>
              <a:rPr lang="en-US" dirty="0"/>
              <a:t> </a:t>
            </a:r>
          </a:p>
        </p:txBody>
      </p:sp>
      <p:sp>
        <p:nvSpPr>
          <p:cNvPr id="4" name="Date Placeholder 3">
            <a:extLst>
              <a:ext uri="{FF2B5EF4-FFF2-40B4-BE49-F238E27FC236}">
                <a16:creationId xmlns:a16="http://schemas.microsoft.com/office/drawing/2014/main" id="{8CEA96FE-6ABC-88A2-3999-CFCE2DB89D1F}"/>
              </a:ext>
            </a:extLst>
          </p:cNvPr>
          <p:cNvSpPr>
            <a:spLocks noGrp="1"/>
          </p:cNvSpPr>
          <p:nvPr>
            <p:ph type="dt" sz="half" idx="2"/>
          </p:nvPr>
        </p:nvSpPr>
        <p:spPr/>
        <p:txBody>
          <a:bodyPr/>
          <a:lstStyle/>
          <a:p>
            <a:fld id="{088B7113-B51D-D14D-A596-C31D60C680EA}" type="datetime1">
              <a:rPr lang="en-US" smtClean="0"/>
              <a:t>4/26/2023</a:t>
            </a:fld>
            <a:endParaRPr lang="en-US" dirty="0"/>
          </a:p>
        </p:txBody>
      </p:sp>
      <p:sp>
        <p:nvSpPr>
          <p:cNvPr id="5" name="Slide Number Placeholder 4">
            <a:extLst>
              <a:ext uri="{FF2B5EF4-FFF2-40B4-BE49-F238E27FC236}">
                <a16:creationId xmlns:a16="http://schemas.microsoft.com/office/drawing/2014/main" id="{29FC23B9-3F7D-2968-2E92-B175C56DF098}"/>
              </a:ext>
            </a:extLst>
          </p:cNvPr>
          <p:cNvSpPr>
            <a:spLocks noGrp="1"/>
          </p:cNvSpPr>
          <p:nvPr>
            <p:ph type="sldNum" sz="quarter" idx="4"/>
          </p:nvPr>
        </p:nvSpPr>
        <p:spPr/>
        <p:txBody>
          <a:bodyPr/>
          <a:lstStyle/>
          <a:p>
            <a:fld id="{39CD5DC9-4D8F-4DDC-BB28-9BDC483A5893}" type="slidenum">
              <a:rPr lang="en-US" smtClean="0"/>
              <a:pPr/>
              <a:t>20</a:t>
            </a:fld>
            <a:endParaRPr lang="en-US" dirty="0"/>
          </a:p>
        </p:txBody>
      </p:sp>
    </p:spTree>
    <p:extLst>
      <p:ext uri="{BB962C8B-B14F-4D97-AF65-F5344CB8AC3E}">
        <p14:creationId xmlns:p14="http://schemas.microsoft.com/office/powerpoint/2010/main" val="120847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50F5-563C-2AB3-BEBD-B55FB5A7DFC7}"/>
              </a:ext>
            </a:extLst>
          </p:cNvPr>
          <p:cNvSpPr>
            <a:spLocks noGrp="1"/>
          </p:cNvSpPr>
          <p:nvPr>
            <p:ph type="title"/>
          </p:nvPr>
        </p:nvSpPr>
        <p:spPr/>
        <p:txBody>
          <a:bodyPr/>
          <a:lstStyle/>
          <a:p>
            <a:r>
              <a:rPr lang="en-US" dirty="0"/>
              <a:t>Why this project?</a:t>
            </a:r>
          </a:p>
        </p:txBody>
      </p:sp>
      <p:sp>
        <p:nvSpPr>
          <p:cNvPr id="3" name="Content Placeholder 2">
            <a:extLst>
              <a:ext uri="{FF2B5EF4-FFF2-40B4-BE49-F238E27FC236}">
                <a16:creationId xmlns:a16="http://schemas.microsoft.com/office/drawing/2014/main" id="{5E8892F9-420A-2A70-1E62-BBF11947CAF8}"/>
              </a:ext>
            </a:extLst>
          </p:cNvPr>
          <p:cNvSpPr>
            <a:spLocks noGrp="1"/>
          </p:cNvSpPr>
          <p:nvPr>
            <p:ph idx="1"/>
          </p:nvPr>
        </p:nvSpPr>
        <p:spPr/>
        <p:txBody>
          <a:bodyPr>
            <a:normAutofit fontScale="85000" lnSpcReduction="10000"/>
          </a:bodyPr>
          <a:lstStyle/>
          <a:p>
            <a:pPr>
              <a:lnSpc>
                <a:spcPct val="160000"/>
              </a:lnSpc>
            </a:pPr>
            <a:r>
              <a:rPr lang="en-US" dirty="0"/>
              <a:t>There is a constant increase in cyber attacks and threats, increasing need for training of cyber security professionals on various types of cyber attacks. </a:t>
            </a:r>
            <a:endParaRPr lang="en-US" b="0" i="0" dirty="0">
              <a:solidFill>
                <a:srgbClr val="374151"/>
              </a:solidFill>
              <a:effectLst/>
              <a:latin typeface="Söhne"/>
            </a:endParaRPr>
          </a:p>
          <a:p>
            <a:pPr>
              <a:lnSpc>
                <a:spcPct val="160000"/>
              </a:lnSpc>
            </a:pPr>
            <a:r>
              <a:rPr lang="en-US" b="0" i="0" dirty="0">
                <a:solidFill>
                  <a:srgbClr val="374151"/>
                </a:solidFill>
                <a:effectLst/>
                <a:latin typeface="Söhne"/>
              </a:rPr>
              <a:t>Nmap scans and Social-Engineering Toolkit </a:t>
            </a:r>
            <a:r>
              <a:rPr lang="en-US" dirty="0">
                <a:solidFill>
                  <a:srgbClr val="374151"/>
                </a:solidFill>
                <a:latin typeface="Söhne"/>
              </a:rPr>
              <a:t>are</a:t>
            </a:r>
            <a:r>
              <a:rPr lang="en-US" b="0" i="0" dirty="0">
                <a:solidFill>
                  <a:srgbClr val="374151"/>
                </a:solidFill>
                <a:effectLst/>
                <a:latin typeface="Söhne"/>
              </a:rPr>
              <a:t> designed to help individuals develop skills in offensive security, particularly in identifying and exploiting vulnerabilities in a target network.</a:t>
            </a:r>
          </a:p>
          <a:p>
            <a:pPr>
              <a:lnSpc>
                <a:spcPct val="160000"/>
              </a:lnSpc>
            </a:pPr>
            <a:r>
              <a:rPr lang="en-US" dirty="0">
                <a:solidFill>
                  <a:srgbClr val="374151"/>
                </a:solidFill>
                <a:latin typeface="Söhne"/>
              </a:rPr>
              <a:t>The project is designed to enable learners </a:t>
            </a:r>
            <a:r>
              <a:rPr lang="en-US" b="0" i="0" dirty="0">
                <a:solidFill>
                  <a:srgbClr val="374151"/>
                </a:solidFill>
                <a:effectLst/>
                <a:latin typeface="Söhne"/>
              </a:rPr>
              <a:t>gain a deeper understanding of how to scan for vulnerabilities</a:t>
            </a:r>
            <a:endParaRPr lang="en-US" dirty="0"/>
          </a:p>
        </p:txBody>
      </p:sp>
      <p:sp>
        <p:nvSpPr>
          <p:cNvPr id="4" name="Date Placeholder 3">
            <a:extLst>
              <a:ext uri="{FF2B5EF4-FFF2-40B4-BE49-F238E27FC236}">
                <a16:creationId xmlns:a16="http://schemas.microsoft.com/office/drawing/2014/main" id="{4902E3D5-A093-7AB1-760A-859936FD3EAA}"/>
              </a:ext>
            </a:extLst>
          </p:cNvPr>
          <p:cNvSpPr>
            <a:spLocks noGrp="1"/>
          </p:cNvSpPr>
          <p:nvPr>
            <p:ph type="dt" sz="half" idx="2"/>
          </p:nvPr>
        </p:nvSpPr>
        <p:spPr/>
        <p:txBody>
          <a:bodyPr/>
          <a:lstStyle/>
          <a:p>
            <a:fld id="{088B7113-B51D-D14D-A596-C31D60C680EA}" type="datetime1">
              <a:rPr lang="en-US" smtClean="0"/>
              <a:t>4/26/2023</a:t>
            </a:fld>
            <a:endParaRPr lang="en-US" dirty="0"/>
          </a:p>
        </p:txBody>
      </p:sp>
      <p:sp>
        <p:nvSpPr>
          <p:cNvPr id="5" name="Slide Number Placeholder 4">
            <a:extLst>
              <a:ext uri="{FF2B5EF4-FFF2-40B4-BE49-F238E27FC236}">
                <a16:creationId xmlns:a16="http://schemas.microsoft.com/office/drawing/2014/main" id="{FA7842F4-1268-F596-8E90-169A64F4F66F}"/>
              </a:ext>
            </a:extLst>
          </p:cNvPr>
          <p:cNvSpPr>
            <a:spLocks noGrp="1"/>
          </p:cNvSpPr>
          <p:nvPr>
            <p:ph type="sldNum" sz="quarter" idx="4"/>
          </p:nvPr>
        </p:nvSpPr>
        <p:spPr/>
        <p:txBody>
          <a:bodyPr/>
          <a:lstStyle/>
          <a:p>
            <a:fld id="{39CD5DC9-4D8F-4DDC-BB28-9BDC483A5893}" type="slidenum">
              <a:rPr lang="en-US" smtClean="0"/>
              <a:pPr/>
              <a:t>2</a:t>
            </a:fld>
            <a:endParaRPr lang="en-US" dirty="0"/>
          </a:p>
        </p:txBody>
      </p:sp>
    </p:spTree>
    <p:extLst>
      <p:ext uri="{BB962C8B-B14F-4D97-AF65-F5344CB8AC3E}">
        <p14:creationId xmlns:p14="http://schemas.microsoft.com/office/powerpoint/2010/main" val="1016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394-BA89-29D0-6249-CBAEF7D6986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D5A9909-35E5-A4FF-35B9-4F5F6EE62804}"/>
              </a:ext>
            </a:extLst>
          </p:cNvPr>
          <p:cNvSpPr>
            <a:spLocks noGrp="1"/>
          </p:cNvSpPr>
          <p:nvPr>
            <p:ph idx="1"/>
          </p:nvPr>
        </p:nvSpPr>
        <p:spPr/>
        <p:txBody>
          <a:bodyPr/>
          <a:lstStyle/>
          <a:p>
            <a:pPr>
              <a:lnSpc>
                <a:spcPct val="150000"/>
              </a:lnSpc>
            </a:pPr>
            <a:r>
              <a:rPr lang="en-US" b="0" i="0" dirty="0">
                <a:solidFill>
                  <a:srgbClr val="374151"/>
                </a:solidFill>
                <a:effectLst/>
                <a:latin typeface="Söhne"/>
              </a:rPr>
              <a:t>Demonstrate use of Nmap to scans host and Metasploit framework-based Social-Engineering Toolkit to simulate and attack vulnerable information systems. </a:t>
            </a:r>
          </a:p>
          <a:p>
            <a:pPr>
              <a:lnSpc>
                <a:spcPct val="150000"/>
              </a:lnSpc>
            </a:pPr>
            <a:r>
              <a:rPr lang="en-US" dirty="0">
                <a:solidFill>
                  <a:srgbClr val="374151"/>
                </a:solidFill>
                <a:latin typeface="Söhne"/>
              </a:rPr>
              <a:t>Investigate security posture of a target network and identify potential weaknesses that can be exploited by attackers. </a:t>
            </a:r>
            <a:endParaRPr lang="en-US" dirty="0"/>
          </a:p>
          <a:p>
            <a:pPr marL="0" indent="0">
              <a:buNone/>
            </a:pPr>
            <a:endParaRPr lang="en-US" dirty="0"/>
          </a:p>
        </p:txBody>
      </p:sp>
      <p:sp>
        <p:nvSpPr>
          <p:cNvPr id="4" name="Date Placeholder 3">
            <a:extLst>
              <a:ext uri="{FF2B5EF4-FFF2-40B4-BE49-F238E27FC236}">
                <a16:creationId xmlns:a16="http://schemas.microsoft.com/office/drawing/2014/main" id="{8897E1A7-3C51-2058-7FC2-B2188CBC48C2}"/>
              </a:ext>
            </a:extLst>
          </p:cNvPr>
          <p:cNvSpPr>
            <a:spLocks noGrp="1"/>
          </p:cNvSpPr>
          <p:nvPr>
            <p:ph type="dt" sz="half" idx="2"/>
          </p:nvPr>
        </p:nvSpPr>
        <p:spPr/>
        <p:txBody>
          <a:bodyPr/>
          <a:lstStyle/>
          <a:p>
            <a:fld id="{088B7113-B51D-D14D-A596-C31D60C680EA}" type="datetime1">
              <a:rPr lang="en-US" smtClean="0"/>
              <a:t>4/26/2023</a:t>
            </a:fld>
            <a:endParaRPr lang="en-US" dirty="0"/>
          </a:p>
        </p:txBody>
      </p:sp>
      <p:sp>
        <p:nvSpPr>
          <p:cNvPr id="5" name="Slide Number Placeholder 4">
            <a:extLst>
              <a:ext uri="{FF2B5EF4-FFF2-40B4-BE49-F238E27FC236}">
                <a16:creationId xmlns:a16="http://schemas.microsoft.com/office/drawing/2014/main" id="{2FE112C6-B364-BF0A-3CCC-A8AFA767D1A6}"/>
              </a:ext>
            </a:extLst>
          </p:cNvPr>
          <p:cNvSpPr>
            <a:spLocks noGrp="1"/>
          </p:cNvSpPr>
          <p:nvPr>
            <p:ph type="sldNum" sz="quarter" idx="4"/>
          </p:nvPr>
        </p:nvSpPr>
        <p:spPr/>
        <p:txBody>
          <a:bodyPr/>
          <a:lstStyle/>
          <a:p>
            <a:fld id="{39CD5DC9-4D8F-4DDC-BB28-9BDC483A5893}" type="slidenum">
              <a:rPr lang="en-US" smtClean="0"/>
              <a:pPr/>
              <a:t>3</a:t>
            </a:fld>
            <a:endParaRPr lang="en-US" dirty="0"/>
          </a:p>
        </p:txBody>
      </p:sp>
    </p:spTree>
    <p:extLst>
      <p:ext uri="{BB962C8B-B14F-4D97-AF65-F5344CB8AC3E}">
        <p14:creationId xmlns:p14="http://schemas.microsoft.com/office/powerpoint/2010/main" val="32808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5061-9392-7193-9550-295A10190FD1}"/>
              </a:ext>
            </a:extLst>
          </p:cNvPr>
          <p:cNvSpPr>
            <a:spLocks noGrp="1"/>
          </p:cNvSpPr>
          <p:nvPr>
            <p:ph type="title"/>
          </p:nvPr>
        </p:nvSpPr>
        <p:spPr/>
        <p:txBody>
          <a:bodyPr/>
          <a:lstStyle/>
          <a:p>
            <a:r>
              <a:rPr lang="en-US" dirty="0"/>
              <a:t>Timeline</a:t>
            </a:r>
          </a:p>
        </p:txBody>
      </p:sp>
      <p:sp>
        <p:nvSpPr>
          <p:cNvPr id="3" name="Text Placeholder 2">
            <a:extLst>
              <a:ext uri="{FF2B5EF4-FFF2-40B4-BE49-F238E27FC236}">
                <a16:creationId xmlns:a16="http://schemas.microsoft.com/office/drawing/2014/main" id="{1B2C81B6-2675-7CF4-B3AA-D00A9CB7E47F}"/>
              </a:ext>
            </a:extLst>
          </p:cNvPr>
          <p:cNvSpPr>
            <a:spLocks noGrp="1"/>
          </p:cNvSpPr>
          <p:nvPr>
            <p:ph type="body" idx="1"/>
          </p:nvPr>
        </p:nvSpPr>
        <p:spPr/>
        <p:txBody>
          <a:bodyPr/>
          <a:lstStyle/>
          <a:p>
            <a:r>
              <a:rPr lang="en-US" dirty="0"/>
              <a:t>Description (Optional)</a:t>
            </a:r>
          </a:p>
        </p:txBody>
      </p:sp>
      <p:sp>
        <p:nvSpPr>
          <p:cNvPr id="4" name="Date Placeholder 3">
            <a:extLst>
              <a:ext uri="{FF2B5EF4-FFF2-40B4-BE49-F238E27FC236}">
                <a16:creationId xmlns:a16="http://schemas.microsoft.com/office/drawing/2014/main" id="{77E7ED90-338D-6240-F52F-961E4B4CFFE5}"/>
              </a:ext>
            </a:extLst>
          </p:cNvPr>
          <p:cNvSpPr>
            <a:spLocks noGrp="1"/>
          </p:cNvSpPr>
          <p:nvPr>
            <p:ph type="dt" sz="half" idx="2"/>
          </p:nvPr>
        </p:nvSpPr>
        <p:spPr/>
        <p:txBody>
          <a:bodyPr/>
          <a:lstStyle/>
          <a:p>
            <a:fld id="{940B1848-1C76-2841-BD72-617238A05448}" type="datetime1">
              <a:rPr lang="en-US" smtClean="0"/>
              <a:t>4/26/2023</a:t>
            </a:fld>
            <a:endParaRPr lang="en-US" dirty="0"/>
          </a:p>
        </p:txBody>
      </p:sp>
      <p:sp>
        <p:nvSpPr>
          <p:cNvPr id="5" name="Slide Number Placeholder 4">
            <a:extLst>
              <a:ext uri="{FF2B5EF4-FFF2-40B4-BE49-F238E27FC236}">
                <a16:creationId xmlns:a16="http://schemas.microsoft.com/office/drawing/2014/main" id="{657DDD6B-0F9E-EA00-E8E3-9ADB7DB58919}"/>
              </a:ext>
            </a:extLst>
          </p:cNvPr>
          <p:cNvSpPr>
            <a:spLocks noGrp="1"/>
          </p:cNvSpPr>
          <p:nvPr>
            <p:ph type="sldNum" sz="quarter" idx="4"/>
          </p:nvPr>
        </p:nvSpPr>
        <p:spPr/>
        <p:txBody>
          <a:bodyPr/>
          <a:lstStyle/>
          <a:p>
            <a:fld id="{39CD5DC9-4D8F-4DDC-BB28-9BDC483A5893}" type="slidenum">
              <a:rPr lang="en-US" smtClean="0"/>
              <a:pPr/>
              <a:t>4</a:t>
            </a:fld>
            <a:endParaRPr lang="en-US" dirty="0"/>
          </a:p>
        </p:txBody>
      </p:sp>
    </p:spTree>
    <p:extLst>
      <p:ext uri="{BB962C8B-B14F-4D97-AF65-F5344CB8AC3E}">
        <p14:creationId xmlns:p14="http://schemas.microsoft.com/office/powerpoint/2010/main" val="111355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6E4136-3908-4AE1-C5FB-3D187AA6922A}"/>
              </a:ext>
            </a:extLst>
          </p:cNvPr>
          <p:cNvSpPr>
            <a:spLocks noGrp="1"/>
          </p:cNvSpPr>
          <p:nvPr>
            <p:ph type="dt" sz="half" idx="2"/>
          </p:nvPr>
        </p:nvSpPr>
        <p:spPr/>
        <p:txBody>
          <a:bodyPr/>
          <a:lstStyle/>
          <a:p>
            <a:fld id="{3B987A88-461D-F146-9578-069D6B21F8BF}" type="datetime1">
              <a:rPr lang="en-US" smtClean="0"/>
              <a:t>4/26/2023</a:t>
            </a:fld>
            <a:endParaRPr lang="en-US" dirty="0"/>
          </a:p>
        </p:txBody>
      </p:sp>
      <p:sp>
        <p:nvSpPr>
          <p:cNvPr id="3" name="Slide Number Placeholder 2">
            <a:extLst>
              <a:ext uri="{FF2B5EF4-FFF2-40B4-BE49-F238E27FC236}">
                <a16:creationId xmlns:a16="http://schemas.microsoft.com/office/drawing/2014/main" id="{9B689E8F-AE2D-F388-B09E-DCECDD451618}"/>
              </a:ext>
            </a:extLst>
          </p:cNvPr>
          <p:cNvSpPr>
            <a:spLocks noGrp="1"/>
          </p:cNvSpPr>
          <p:nvPr>
            <p:ph type="sldNum" sz="quarter" idx="4"/>
          </p:nvPr>
        </p:nvSpPr>
        <p:spPr/>
        <p:txBody>
          <a:bodyPr/>
          <a:lstStyle/>
          <a:p>
            <a:fld id="{39CD5DC9-4D8F-4DDC-BB28-9BDC483A5893}" type="slidenum">
              <a:rPr lang="en-US" smtClean="0"/>
              <a:pPr/>
              <a:t>5</a:t>
            </a:fld>
            <a:endParaRPr lang="en-US" dirty="0"/>
          </a:p>
        </p:txBody>
      </p:sp>
      <p:sp>
        <p:nvSpPr>
          <p:cNvPr id="4" name="TextBox 3">
            <a:extLst>
              <a:ext uri="{FF2B5EF4-FFF2-40B4-BE49-F238E27FC236}">
                <a16:creationId xmlns:a16="http://schemas.microsoft.com/office/drawing/2014/main" id="{BB09F7D8-AFC3-86AB-E971-4997C3A5E94C}"/>
              </a:ext>
            </a:extLst>
          </p:cNvPr>
          <p:cNvSpPr txBox="1"/>
          <p:nvPr/>
        </p:nvSpPr>
        <p:spPr>
          <a:xfrm>
            <a:off x="4698124" y="3244334"/>
            <a:ext cx="2795752" cy="369332"/>
          </a:xfrm>
          <a:prstGeom prst="rect">
            <a:avLst/>
          </a:prstGeom>
          <a:noFill/>
        </p:spPr>
        <p:txBody>
          <a:bodyPr wrap="square" rtlCol="0">
            <a:spAutoFit/>
          </a:bodyPr>
          <a:lstStyle/>
          <a:p>
            <a:r>
              <a:rPr lang="en-US" dirty="0"/>
              <a:t>Place your Gantt chart here</a:t>
            </a:r>
          </a:p>
        </p:txBody>
      </p:sp>
      <p:pic>
        <p:nvPicPr>
          <p:cNvPr id="5" name="Picture 4">
            <a:extLst>
              <a:ext uri="{FF2B5EF4-FFF2-40B4-BE49-F238E27FC236}">
                <a16:creationId xmlns:a16="http://schemas.microsoft.com/office/drawing/2014/main" id="{D6CDF166-3A9E-DF13-9BAC-42CA592403C5}"/>
              </a:ext>
            </a:extLst>
          </p:cNvPr>
          <p:cNvPicPr>
            <a:picLocks noChangeAspect="1"/>
          </p:cNvPicPr>
          <p:nvPr/>
        </p:nvPicPr>
        <p:blipFill>
          <a:blip r:embed="rId2"/>
          <a:stretch>
            <a:fillRect/>
          </a:stretch>
        </p:blipFill>
        <p:spPr>
          <a:xfrm>
            <a:off x="919162" y="1367606"/>
            <a:ext cx="10353675" cy="4122788"/>
          </a:xfrm>
          <a:prstGeom prst="rect">
            <a:avLst/>
          </a:prstGeom>
        </p:spPr>
      </p:pic>
    </p:spTree>
    <p:extLst>
      <p:ext uri="{BB962C8B-B14F-4D97-AF65-F5344CB8AC3E}">
        <p14:creationId xmlns:p14="http://schemas.microsoft.com/office/powerpoint/2010/main" val="315892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5061-9392-7193-9550-295A10190FD1}"/>
              </a:ext>
            </a:extLst>
          </p:cNvPr>
          <p:cNvSpPr>
            <a:spLocks noGrp="1"/>
          </p:cNvSpPr>
          <p:nvPr>
            <p:ph type="title"/>
          </p:nvPr>
        </p:nvSpPr>
        <p:spPr/>
        <p:txBody>
          <a:bodyPr/>
          <a:lstStyle/>
          <a:p>
            <a:r>
              <a:rPr lang="en-US" dirty="0"/>
              <a:t>Management System</a:t>
            </a:r>
          </a:p>
        </p:txBody>
      </p:sp>
      <p:sp>
        <p:nvSpPr>
          <p:cNvPr id="3" name="Text Placeholder 2">
            <a:extLst>
              <a:ext uri="{FF2B5EF4-FFF2-40B4-BE49-F238E27FC236}">
                <a16:creationId xmlns:a16="http://schemas.microsoft.com/office/drawing/2014/main" id="{1B2C81B6-2675-7CF4-B3AA-D00A9CB7E47F}"/>
              </a:ext>
            </a:extLst>
          </p:cNvPr>
          <p:cNvSpPr>
            <a:spLocks noGrp="1"/>
          </p:cNvSpPr>
          <p:nvPr>
            <p:ph type="body" idx="1"/>
          </p:nvPr>
        </p:nvSpPr>
        <p:spPr/>
        <p:txBody>
          <a:bodyPr/>
          <a:lstStyle/>
          <a:p>
            <a:r>
              <a:rPr lang="en-US" dirty="0"/>
              <a:t>Description (Optional)</a:t>
            </a:r>
          </a:p>
        </p:txBody>
      </p:sp>
      <p:sp>
        <p:nvSpPr>
          <p:cNvPr id="4" name="Date Placeholder 3">
            <a:extLst>
              <a:ext uri="{FF2B5EF4-FFF2-40B4-BE49-F238E27FC236}">
                <a16:creationId xmlns:a16="http://schemas.microsoft.com/office/drawing/2014/main" id="{77E7ED90-338D-6240-F52F-961E4B4CFFE5}"/>
              </a:ext>
            </a:extLst>
          </p:cNvPr>
          <p:cNvSpPr>
            <a:spLocks noGrp="1"/>
          </p:cNvSpPr>
          <p:nvPr>
            <p:ph type="dt" sz="half" idx="2"/>
          </p:nvPr>
        </p:nvSpPr>
        <p:spPr/>
        <p:txBody>
          <a:bodyPr/>
          <a:lstStyle/>
          <a:p>
            <a:fld id="{940B1848-1C76-2841-BD72-617238A05448}" type="datetime1">
              <a:rPr lang="en-US" smtClean="0"/>
              <a:t>4/26/2023</a:t>
            </a:fld>
            <a:endParaRPr lang="en-US" dirty="0"/>
          </a:p>
        </p:txBody>
      </p:sp>
      <p:sp>
        <p:nvSpPr>
          <p:cNvPr id="5" name="Slide Number Placeholder 4">
            <a:extLst>
              <a:ext uri="{FF2B5EF4-FFF2-40B4-BE49-F238E27FC236}">
                <a16:creationId xmlns:a16="http://schemas.microsoft.com/office/drawing/2014/main" id="{657DDD6B-0F9E-EA00-E8E3-9ADB7DB58919}"/>
              </a:ext>
            </a:extLst>
          </p:cNvPr>
          <p:cNvSpPr>
            <a:spLocks noGrp="1"/>
          </p:cNvSpPr>
          <p:nvPr>
            <p:ph type="sldNum" sz="quarter" idx="4"/>
          </p:nvPr>
        </p:nvSpPr>
        <p:spPr/>
        <p:txBody>
          <a:bodyPr/>
          <a:lstStyle/>
          <a:p>
            <a:fld id="{39CD5DC9-4D8F-4DDC-BB28-9BDC483A5893}" type="slidenum">
              <a:rPr lang="en-US" smtClean="0"/>
              <a:pPr/>
              <a:t>6</a:t>
            </a:fld>
            <a:endParaRPr lang="en-US" dirty="0"/>
          </a:p>
        </p:txBody>
      </p:sp>
    </p:spTree>
    <p:extLst>
      <p:ext uri="{BB962C8B-B14F-4D97-AF65-F5344CB8AC3E}">
        <p14:creationId xmlns:p14="http://schemas.microsoft.com/office/powerpoint/2010/main" val="370554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6E4136-3908-4AE1-C5FB-3D187AA6922A}"/>
              </a:ext>
            </a:extLst>
          </p:cNvPr>
          <p:cNvSpPr>
            <a:spLocks noGrp="1"/>
          </p:cNvSpPr>
          <p:nvPr>
            <p:ph type="dt" sz="half" idx="2"/>
          </p:nvPr>
        </p:nvSpPr>
        <p:spPr/>
        <p:txBody>
          <a:bodyPr/>
          <a:lstStyle/>
          <a:p>
            <a:fld id="{3B987A88-461D-F146-9578-069D6B21F8BF}" type="datetime1">
              <a:rPr lang="en-US" smtClean="0"/>
              <a:t>4/26/2023</a:t>
            </a:fld>
            <a:endParaRPr lang="en-US" dirty="0"/>
          </a:p>
        </p:txBody>
      </p:sp>
      <p:sp>
        <p:nvSpPr>
          <p:cNvPr id="3" name="Slide Number Placeholder 2">
            <a:extLst>
              <a:ext uri="{FF2B5EF4-FFF2-40B4-BE49-F238E27FC236}">
                <a16:creationId xmlns:a16="http://schemas.microsoft.com/office/drawing/2014/main" id="{9B689E8F-AE2D-F388-B09E-DCECDD451618}"/>
              </a:ext>
            </a:extLst>
          </p:cNvPr>
          <p:cNvSpPr>
            <a:spLocks noGrp="1"/>
          </p:cNvSpPr>
          <p:nvPr>
            <p:ph type="sldNum" sz="quarter" idx="4"/>
          </p:nvPr>
        </p:nvSpPr>
        <p:spPr/>
        <p:txBody>
          <a:bodyPr/>
          <a:lstStyle/>
          <a:p>
            <a:fld id="{39CD5DC9-4D8F-4DDC-BB28-9BDC483A5893}" type="slidenum">
              <a:rPr lang="en-US" smtClean="0"/>
              <a:pPr/>
              <a:t>7</a:t>
            </a:fld>
            <a:endParaRPr lang="en-US" dirty="0"/>
          </a:p>
        </p:txBody>
      </p:sp>
      <p:sp>
        <p:nvSpPr>
          <p:cNvPr id="4" name="TextBox 3">
            <a:extLst>
              <a:ext uri="{FF2B5EF4-FFF2-40B4-BE49-F238E27FC236}">
                <a16:creationId xmlns:a16="http://schemas.microsoft.com/office/drawing/2014/main" id="{BB09F7D8-AFC3-86AB-E971-4997C3A5E94C}"/>
              </a:ext>
            </a:extLst>
          </p:cNvPr>
          <p:cNvSpPr txBox="1"/>
          <p:nvPr/>
        </p:nvSpPr>
        <p:spPr>
          <a:xfrm>
            <a:off x="4698124" y="3105834"/>
            <a:ext cx="2795752" cy="646331"/>
          </a:xfrm>
          <a:prstGeom prst="rect">
            <a:avLst/>
          </a:prstGeom>
          <a:noFill/>
        </p:spPr>
        <p:txBody>
          <a:bodyPr wrap="square" rtlCol="0">
            <a:spAutoFit/>
          </a:bodyPr>
          <a:lstStyle/>
          <a:p>
            <a:pPr algn="ctr"/>
            <a:r>
              <a:rPr lang="en-US" dirty="0"/>
              <a:t>Place a screenshot of your Trello board here</a:t>
            </a:r>
          </a:p>
        </p:txBody>
      </p:sp>
      <p:pic>
        <p:nvPicPr>
          <p:cNvPr id="5" name="Picture 4" descr="Graphical user interface, application&#10;&#10;Description automatically generated">
            <a:extLst>
              <a:ext uri="{FF2B5EF4-FFF2-40B4-BE49-F238E27FC236}">
                <a16:creationId xmlns:a16="http://schemas.microsoft.com/office/drawing/2014/main" id="{C738E792-2A50-C4CF-DFB2-D9D2D35C5EC2}"/>
              </a:ext>
            </a:extLst>
          </p:cNvPr>
          <p:cNvPicPr>
            <a:picLocks noChangeAspect="1"/>
          </p:cNvPicPr>
          <p:nvPr/>
        </p:nvPicPr>
        <p:blipFill>
          <a:blip r:embed="rId2"/>
          <a:stretch>
            <a:fillRect/>
          </a:stretch>
        </p:blipFill>
        <p:spPr>
          <a:xfrm>
            <a:off x="39329" y="413507"/>
            <a:ext cx="12039781" cy="6030984"/>
          </a:xfrm>
          <a:prstGeom prst="rect">
            <a:avLst/>
          </a:prstGeom>
        </p:spPr>
      </p:pic>
    </p:spTree>
    <p:extLst>
      <p:ext uri="{BB962C8B-B14F-4D97-AF65-F5344CB8AC3E}">
        <p14:creationId xmlns:p14="http://schemas.microsoft.com/office/powerpoint/2010/main" val="119627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05BB-D996-96C1-803A-920D0A279A83}"/>
              </a:ext>
            </a:extLst>
          </p:cNvPr>
          <p:cNvSpPr>
            <a:spLocks noGrp="1"/>
          </p:cNvSpPr>
          <p:nvPr>
            <p:ph type="title"/>
          </p:nvPr>
        </p:nvSpPr>
        <p:spPr/>
        <p:txBody>
          <a:bodyPr/>
          <a:lstStyle/>
          <a:p>
            <a:r>
              <a:rPr lang="en-US" dirty="0"/>
              <a:t>Project Milestones</a:t>
            </a:r>
          </a:p>
        </p:txBody>
      </p:sp>
      <p:sp>
        <p:nvSpPr>
          <p:cNvPr id="3" name="Content Placeholder 2">
            <a:extLst>
              <a:ext uri="{FF2B5EF4-FFF2-40B4-BE49-F238E27FC236}">
                <a16:creationId xmlns:a16="http://schemas.microsoft.com/office/drawing/2014/main" id="{02117E06-5DD9-F652-34F3-48EBA7C49E24}"/>
              </a:ext>
            </a:extLst>
          </p:cNvPr>
          <p:cNvSpPr>
            <a:spLocks noGrp="1"/>
          </p:cNvSpPr>
          <p:nvPr>
            <p:ph idx="1"/>
          </p:nvPr>
        </p:nvSpPr>
        <p:spPr/>
        <p:txBody>
          <a:bodyPr>
            <a:normAutofit lnSpcReduction="10000"/>
          </a:bodyPr>
          <a:lstStyle/>
          <a:p>
            <a:r>
              <a:rPr lang="en-US" dirty="0"/>
              <a:t> Install Nmap and confirm it can scan hosts to get open ports.</a:t>
            </a:r>
          </a:p>
          <a:p>
            <a:pPr marL="0" indent="0">
              <a:buNone/>
            </a:pPr>
            <a:endParaRPr lang="en-US" dirty="0"/>
          </a:p>
          <a:p>
            <a:r>
              <a:rPr lang="en-US" dirty="0"/>
              <a:t>Using Nmap scan localhost (127.0.0.1) and grep its output to “/home/kali/Desktop/Results”.</a:t>
            </a:r>
          </a:p>
          <a:p>
            <a:endParaRPr lang="en-US" dirty="0"/>
          </a:p>
          <a:p>
            <a:r>
              <a:rPr lang="en-US" dirty="0"/>
              <a:t>Load Social-Engineering Toolkit and create a Payload and Listener.</a:t>
            </a:r>
          </a:p>
          <a:p>
            <a:endParaRPr lang="en-US" dirty="0"/>
          </a:p>
          <a:p>
            <a:pPr lvl="0"/>
            <a:r>
              <a:rPr lang="en-US" dirty="0"/>
              <a:t>Using Metasploit to Scan for Vulnerabilities</a:t>
            </a:r>
          </a:p>
          <a:p>
            <a:pPr lvl="0"/>
            <a:r>
              <a:rPr lang="en-US" dirty="0"/>
              <a:t> Specify the payload listener’s LHOST and reverse listener’s LPORT</a:t>
            </a:r>
          </a:p>
        </p:txBody>
      </p:sp>
      <p:sp>
        <p:nvSpPr>
          <p:cNvPr id="4" name="Date Placeholder 3">
            <a:extLst>
              <a:ext uri="{FF2B5EF4-FFF2-40B4-BE49-F238E27FC236}">
                <a16:creationId xmlns:a16="http://schemas.microsoft.com/office/drawing/2014/main" id="{AE544059-AB05-98F6-E83A-BA7CC3144639}"/>
              </a:ext>
            </a:extLst>
          </p:cNvPr>
          <p:cNvSpPr>
            <a:spLocks noGrp="1"/>
          </p:cNvSpPr>
          <p:nvPr>
            <p:ph type="dt" sz="half" idx="2"/>
          </p:nvPr>
        </p:nvSpPr>
        <p:spPr/>
        <p:txBody>
          <a:bodyPr/>
          <a:lstStyle/>
          <a:p>
            <a:fld id="{088B7113-B51D-D14D-A596-C31D60C680EA}" type="datetime1">
              <a:rPr lang="en-US" smtClean="0"/>
              <a:t>4/26/2023</a:t>
            </a:fld>
            <a:endParaRPr lang="en-US" dirty="0"/>
          </a:p>
        </p:txBody>
      </p:sp>
      <p:sp>
        <p:nvSpPr>
          <p:cNvPr id="5" name="Slide Number Placeholder 4">
            <a:extLst>
              <a:ext uri="{FF2B5EF4-FFF2-40B4-BE49-F238E27FC236}">
                <a16:creationId xmlns:a16="http://schemas.microsoft.com/office/drawing/2014/main" id="{A4BFDFD8-2C34-30AD-9C5B-73AEEC568367}"/>
              </a:ext>
            </a:extLst>
          </p:cNvPr>
          <p:cNvSpPr>
            <a:spLocks noGrp="1"/>
          </p:cNvSpPr>
          <p:nvPr>
            <p:ph type="sldNum" sz="quarter" idx="4"/>
          </p:nvPr>
        </p:nvSpPr>
        <p:spPr/>
        <p:txBody>
          <a:bodyPr/>
          <a:lstStyle/>
          <a:p>
            <a:fld id="{39CD5DC9-4D8F-4DDC-BB28-9BDC483A5893}" type="slidenum">
              <a:rPr lang="en-US" smtClean="0"/>
              <a:pPr/>
              <a:t>8</a:t>
            </a:fld>
            <a:endParaRPr lang="en-US" dirty="0"/>
          </a:p>
        </p:txBody>
      </p:sp>
    </p:spTree>
    <p:extLst>
      <p:ext uri="{BB962C8B-B14F-4D97-AF65-F5344CB8AC3E}">
        <p14:creationId xmlns:p14="http://schemas.microsoft.com/office/powerpoint/2010/main" val="724173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1202</TotalTime>
  <Words>988</Words>
  <Application>Microsoft Office PowerPoint</Application>
  <PresentationFormat>Widescreen</PresentationFormat>
  <Paragraphs>121</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Söhne</vt:lpstr>
      <vt:lpstr>Office Theme</vt:lpstr>
      <vt:lpstr>Project Title</vt:lpstr>
      <vt:lpstr>Outline</vt:lpstr>
      <vt:lpstr>Why this project?</vt:lpstr>
      <vt:lpstr>Objective</vt:lpstr>
      <vt:lpstr>Timeline</vt:lpstr>
      <vt:lpstr>PowerPoint Presentation</vt:lpstr>
      <vt:lpstr>Management System</vt:lpstr>
      <vt:lpstr>PowerPoint Presentation</vt:lpstr>
      <vt:lpstr>Project Milestones</vt:lpstr>
      <vt:lpstr>Milestone 1  Install Nmap &amp; confirm it can scan hosts to get open ports  To begin the scanning, there is checking if the Kali Linux VM has a working Nmap tool and if absent or not working as expected, get it installed. </vt:lpstr>
      <vt:lpstr> Milestone 2. Using Nmap scan localhost (127.0.0.1) and grep its output to “/home/kali/Desktop/Results” There is performing of Nmap scans, and determine the different types of scans that can be performed. This includes knowing how to specify target hosts, scan types, and options. It is also important to understand the difference between active and passive scans. </vt:lpstr>
      <vt:lpstr>Milestone 3. Load Social-Engineering Toolkit and create a Payload and Listener How to load the Social-Engineering Toolkit, which is by executing the command “settoolkit” in the Kali Linux VM and “create a Payload and Listener”, which is by selecting option 4.  There is also specifying the IP address of payload listener (LHOST) as 10.0.2.15 and port number of reverse listener as 80. </vt:lpstr>
      <vt:lpstr>Milestone 4: Using Metasploit to Scan for Vulnerabilities There is learn how to use Metasploit that is availed via Social-Engineering Toolkit to scan for vulnerabilities on target hosts.  This involves using Metasploit modules to scan for open ports and services, and identifying potential vulnerabilities that can be exploited</vt:lpstr>
      <vt:lpstr>Milestone 5: Nmap Scans in Wireshark One can analyze Nmap scans in Wireshark.  This involves capturing network traffic during a Nmap scan and using Wireshark to analyze the packets that are sent and received.  This can help identify potential vulnerabilities or security issues that can be exploited by an attacker in the target system. </vt:lpstr>
      <vt:lpstr>Milestone 6: Exploiting Vulnerabilities One can exploit vulnerabilities discovered to be present in target hosts during Metasploit scan.  This involves using Metasploit modules to launch attacks against vulnerable services, gain access to the target system, and escalate privileges. </vt:lpstr>
      <vt:lpstr>Challenges</vt:lpstr>
      <vt:lpstr>Limitations</vt:lpstr>
      <vt:lpstr>Future Work</vt:lpstr>
      <vt:lpstr>Conclusion</vt:lpstr>
      <vt:lpstr>Conclusion Nmap is a popular tool used for network exploration and security auditing.  It is often used to scan networks and identify open ports, services, and vulnerabilities.  Metasploit is a framework used for penetration testing and exploiting vulnerabilities.  Metasploit can be used to automate the process of exploiting vulnerabilities identified by Nmap scans. Wireshark is a network protocol analyzer that allows users to capture and analyze network traffic. It can be used to capture packets generated during  Nmap scans and Metasploit exploitation attempts.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Network Security Management</dc:title>
  <dc:creator>Gonzalo De La Torre Parra</dc:creator>
  <cp:lastModifiedBy>Abdul A</cp:lastModifiedBy>
  <cp:revision>25</cp:revision>
  <dcterms:created xsi:type="dcterms:W3CDTF">2021-08-23T19:21:20Z</dcterms:created>
  <dcterms:modified xsi:type="dcterms:W3CDTF">2023-04-26T18:47:53Z</dcterms:modified>
</cp:coreProperties>
</file>