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8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07" autoAdjust="0"/>
    <p:restoredTop sz="85403" autoAdjust="0"/>
  </p:normalViewPr>
  <p:slideViewPr>
    <p:cSldViewPr snapToGrid="0">
      <p:cViewPr varScale="1">
        <p:scale>
          <a:sx n="68" d="100"/>
          <a:sy n="68" d="100"/>
        </p:scale>
        <p:origin x="7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1967F5-BD3F-4050-AE97-C3E0874F5CD4}" type="datetimeFigureOut">
              <a:rPr lang="pt-BR" smtClean="0"/>
              <a:t>15/08/2017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21CAB-648E-4A9D-99F1-46D688C8C2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729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Are </a:t>
            </a:r>
            <a:r>
              <a:rPr lang="pt-BR" dirty="0" err="1" smtClean="0"/>
              <a:t>we</a:t>
            </a:r>
            <a:r>
              <a:rPr lang="pt-BR" dirty="0" smtClean="0"/>
              <a:t> </a:t>
            </a:r>
            <a:r>
              <a:rPr lang="pt-BR" dirty="0" err="1" smtClean="0"/>
              <a:t>there</a:t>
            </a:r>
            <a:r>
              <a:rPr lang="pt-BR" dirty="0" smtClean="0"/>
              <a:t> </a:t>
            </a:r>
            <a:r>
              <a:rPr lang="pt-BR" dirty="0" err="1" smtClean="0"/>
              <a:t>yet</a:t>
            </a:r>
            <a:r>
              <a:rPr lang="pt-BR" dirty="0" smtClean="0"/>
              <a:t> = Já estamos </a:t>
            </a:r>
            <a:r>
              <a:rPr lang="pt-BR" dirty="0" smtClean="0"/>
              <a:t>lá</a:t>
            </a:r>
          </a:p>
          <a:p>
            <a:r>
              <a:rPr lang="pt-BR" dirty="0" err="1" smtClean="0"/>
              <a:t>Idle</a:t>
            </a:r>
            <a:r>
              <a:rPr lang="pt-BR" dirty="0" smtClean="0"/>
              <a:t> </a:t>
            </a:r>
            <a:r>
              <a:rPr lang="pt-BR" smtClean="0"/>
              <a:t>= ocioso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21CAB-648E-4A9D-99F1-46D688C8C25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900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Desenvolvendo aplicações em tempo real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Utilizando a técnica </a:t>
            </a:r>
            <a:r>
              <a:rPr lang="pt-BR" dirty="0" err="1" smtClean="0"/>
              <a:t>Long</a:t>
            </a:r>
            <a:r>
              <a:rPr lang="pt-BR" dirty="0" smtClean="0"/>
              <a:t> </a:t>
            </a:r>
            <a:r>
              <a:rPr lang="pt-BR" dirty="0" err="1" smtClean="0"/>
              <a:t>Polling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3364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Vamos ao Case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Criação de um Chat Básico utilizando a técnica </a:t>
            </a:r>
            <a:r>
              <a:rPr lang="pt-BR" dirty="0" err="1" smtClean="0"/>
              <a:t>Long</a:t>
            </a:r>
            <a:r>
              <a:rPr lang="pt-BR" dirty="0" smtClean="0"/>
              <a:t> </a:t>
            </a:r>
            <a:r>
              <a:rPr lang="pt-BR" dirty="0" err="1" smtClean="0"/>
              <a:t>Polling</a:t>
            </a:r>
            <a:r>
              <a:rPr lang="pt-BR" dirty="0" smtClean="0"/>
              <a:t> + PHP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7078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Perguntas?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 descr="http://www.bravacinas.com.br/site/wp-content/uploads/2014/04/icon-duvida-406x4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092" y="2844800"/>
            <a:ext cx="386715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612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https://</a:t>
            </a:r>
            <a:r>
              <a:rPr lang="pt-BR" dirty="0" smtClean="0"/>
              <a:t>pt.wikipedia.org/wiki/Hypertext_Transfer_Protocol</a:t>
            </a:r>
          </a:p>
          <a:p>
            <a:r>
              <a:rPr lang="pt-BR" dirty="0"/>
              <a:t>https://imasters.com.br/artigo/23436/javascript/veja-como-o-long-polling-pode-te-ajudar-a-desenvolver-aplicacoes-em-tempo-real/?</a:t>
            </a:r>
            <a:r>
              <a:rPr lang="pt-BR" dirty="0" smtClean="0"/>
              <a:t>trace=1519021197&amp;source=single</a:t>
            </a:r>
          </a:p>
          <a:p>
            <a:r>
              <a:rPr lang="pt-BR" dirty="0"/>
              <a:t>https://</a:t>
            </a:r>
            <a:r>
              <a:rPr lang="pt-BR" dirty="0" smtClean="0"/>
              <a:t>pt.wikipedia.org/wiki/Tecnologia_Push</a:t>
            </a:r>
          </a:p>
          <a:p>
            <a:r>
              <a:rPr lang="pt-BR" dirty="0" smtClean="0"/>
              <a:t>https</a:t>
            </a:r>
            <a:r>
              <a:rPr lang="pt-BR" dirty="0"/>
              <a:t>://pt.wikipedia.org/wiki/Comet_(programa%C3%A7%C3%A3o</a:t>
            </a:r>
            <a:r>
              <a:rPr lang="pt-BR" dirty="0" smtClean="0"/>
              <a:t>)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2551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938" b="2441"/>
          <a:stretch/>
        </p:blipFill>
        <p:spPr>
          <a:xfrm>
            <a:off x="2950962" y="2198487"/>
            <a:ext cx="7085408" cy="203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343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HTTP</a:t>
            </a:r>
            <a:endParaRPr lang="pt-BR" dirty="0"/>
          </a:p>
        </p:txBody>
      </p:sp>
      <p:pic>
        <p:nvPicPr>
          <p:cNvPr id="1026" name="Picture 2" descr="http://alimentodiario.net/wp-content/uploads/2015/10/duvida_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51" t="21966" r="29139" b="19810"/>
          <a:stretch/>
        </p:blipFill>
        <p:spPr bwMode="auto">
          <a:xfrm>
            <a:off x="9531719" y="3415305"/>
            <a:ext cx="1971304" cy="237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O Hypertext </a:t>
            </a:r>
            <a:r>
              <a:rPr lang="pt-BR" dirty="0" err="1"/>
              <a:t>Transfer</a:t>
            </a:r>
            <a:r>
              <a:rPr lang="pt-BR" dirty="0"/>
              <a:t> </a:t>
            </a:r>
            <a:r>
              <a:rPr lang="pt-BR" dirty="0" err="1"/>
              <a:t>Protocol</a:t>
            </a:r>
            <a:r>
              <a:rPr lang="pt-BR" dirty="0"/>
              <a:t>, sigla HTTP (em português Protocolo de Transferência de Hipertexto) é um protocolo de comunicação (na camada de aplicação segundo o Modelo OSI) utilizado para sistemas de informação de hipermídia, distribuídos e colaborativos</a:t>
            </a:r>
            <a:r>
              <a:rPr lang="pt-BR" dirty="0" smtClean="0"/>
              <a:t>. </a:t>
            </a:r>
            <a:r>
              <a:rPr lang="pt-BR" dirty="0"/>
              <a:t>Ele é a base para a comunicação de dados da World </a:t>
            </a:r>
            <a:r>
              <a:rPr lang="pt-BR" dirty="0" err="1"/>
              <a:t>Wide</a:t>
            </a:r>
            <a:r>
              <a:rPr lang="pt-BR" dirty="0"/>
              <a:t> Web</a:t>
            </a:r>
            <a:r>
              <a:rPr lang="pt-BR" dirty="0" smtClean="0"/>
              <a:t>.		</a:t>
            </a:r>
            <a:endParaRPr lang="pt-BR" dirty="0"/>
          </a:p>
          <a:p>
            <a:endParaRPr lang="pt-BR" dirty="0"/>
          </a:p>
          <a:p>
            <a:r>
              <a:rPr lang="pt-BR" dirty="0"/>
              <a:t>Hipertexto é o texto estruturado que utiliza ligações lógicas (hiperlinks) entre nós contendo texto. O HTTP é o protocolo para a troca ou transferência de hipertexto</a:t>
            </a:r>
            <a:r>
              <a:rPr lang="pt-BR" dirty="0" smtClean="0"/>
              <a:t>.</a:t>
            </a:r>
          </a:p>
          <a:p>
            <a:pPr marL="0" indent="0" algn="r">
              <a:buNone/>
            </a:pPr>
            <a:r>
              <a:rPr lang="pt-BR" dirty="0" smtClean="0"/>
              <a:t>Fonte</a:t>
            </a:r>
            <a:r>
              <a:rPr lang="pt-BR" dirty="0"/>
              <a:t>: </a:t>
            </a:r>
            <a:r>
              <a:rPr lang="pt-BR" dirty="0" err="1" smtClean="0"/>
              <a:t>Wikipedia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7638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HTTP</a:t>
            </a:r>
            <a:endParaRPr lang="pt-BR" dirty="0"/>
          </a:p>
        </p:txBody>
      </p:sp>
      <p:pic>
        <p:nvPicPr>
          <p:cNvPr id="4" name="Picture 2" descr="Resultado de imagem para desenvolvimento web requisição">
            <a:extLst>
              <a:ext uri="{FF2B5EF4-FFF2-40B4-BE49-F238E27FC236}">
                <a16:creationId xmlns:a16="http://schemas.microsoft.com/office/drawing/2014/main" xmlns="" id="{68FEC303-D01D-4545-A100-0A06B8E70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409" y="2438399"/>
            <a:ext cx="8768515" cy="381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152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Mas afinal, </a:t>
            </a:r>
            <a:r>
              <a:rPr lang="pt-BR" dirty="0" smtClean="0"/>
              <a:t>o </a:t>
            </a:r>
            <a:r>
              <a:rPr lang="pt-BR" dirty="0" smtClean="0"/>
              <a:t>que é </a:t>
            </a:r>
            <a:r>
              <a:rPr lang="pt-BR" dirty="0" err="1" smtClean="0"/>
              <a:t>Long</a:t>
            </a:r>
            <a:r>
              <a:rPr lang="pt-BR" dirty="0" smtClean="0"/>
              <a:t> </a:t>
            </a:r>
            <a:r>
              <a:rPr lang="pt-BR" dirty="0" err="1" smtClean="0"/>
              <a:t>Polling</a:t>
            </a:r>
            <a:r>
              <a:rPr lang="pt-BR" dirty="0" smtClean="0"/>
              <a:t>?</a:t>
            </a:r>
            <a:endParaRPr lang="pt-BR" dirty="0"/>
          </a:p>
        </p:txBody>
      </p:sp>
      <p:pic>
        <p:nvPicPr>
          <p:cNvPr id="2050" name="Picture 2" descr="http://replygif.net/thumbnail/216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9" r="17690"/>
          <a:stretch/>
        </p:blipFill>
        <p:spPr bwMode="auto">
          <a:xfrm>
            <a:off x="8328749" y="3200400"/>
            <a:ext cx="3174274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Essa é uma técnica </a:t>
            </a:r>
            <a:r>
              <a:rPr lang="pt-BR" b="1" dirty="0" err="1"/>
              <a:t>comet</a:t>
            </a:r>
            <a:r>
              <a:rPr lang="pt-BR" dirty="0"/>
              <a:t>, que </a:t>
            </a:r>
            <a:r>
              <a:rPr lang="pt-BR" u="sng" dirty="0"/>
              <a:t>permite que a conexão fique aberta, aguardando uma resposta do servidor para possa ser fechada e, depois, reaberta</a:t>
            </a:r>
            <a:r>
              <a:rPr lang="pt-BR" dirty="0"/>
              <a:t>. Ela funciona de forma diferente do AJAX </a:t>
            </a:r>
            <a:r>
              <a:rPr lang="pt-BR" dirty="0" err="1"/>
              <a:t>Polling</a:t>
            </a:r>
            <a:r>
              <a:rPr lang="pt-BR" dirty="0"/>
              <a:t>, que fica enviando requisições, mesmo que o servidor </a:t>
            </a:r>
            <a:r>
              <a:rPr lang="pt-BR" dirty="0" smtClean="0"/>
              <a:t>“legue”, </a:t>
            </a:r>
            <a:r>
              <a:rPr lang="pt-BR" dirty="0"/>
              <a:t>consecutivamente, não ter nenhuma resposta. Isso acaba prejudicando a aplicação e criando um excesso de requisições no servidor.</a:t>
            </a:r>
          </a:p>
        </p:txBody>
      </p:sp>
    </p:spTree>
    <p:extLst>
      <p:ext uri="{BB962C8B-B14F-4D97-AF65-F5344CB8AC3E}">
        <p14:creationId xmlns:p14="http://schemas.microsoft.com/office/powerpoint/2010/main" val="3973120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Técnica </a:t>
            </a:r>
            <a:r>
              <a:rPr lang="pt-BR" dirty="0" err="1" smtClean="0"/>
              <a:t>Comet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Comet</a:t>
            </a:r>
            <a:r>
              <a:rPr lang="pt-BR" dirty="0"/>
              <a:t> é um modelo de aplicação web que tem como principal característica a utilização de uma ligação persistente HTTP que permite ao servidor transmitir dados para o cliente sem que exista um pedido explícito. Esta técnica é chamada de Tecnologia </a:t>
            </a:r>
            <a:r>
              <a:rPr lang="pt-BR" dirty="0" err="1"/>
              <a:t>Push</a:t>
            </a:r>
            <a:r>
              <a:rPr lang="pt-BR" dirty="0"/>
              <a:t>. </a:t>
            </a:r>
            <a:r>
              <a:rPr lang="pt-BR" u="sng" dirty="0"/>
              <a:t>O termo </a:t>
            </a:r>
            <a:r>
              <a:rPr lang="pt-BR" u="sng" dirty="0" err="1"/>
              <a:t>Comet</a:t>
            </a:r>
            <a:r>
              <a:rPr lang="pt-BR" u="sng" dirty="0"/>
              <a:t> representa um grupo de recursos e técnicas utilizados para a </a:t>
            </a:r>
            <a:r>
              <a:rPr lang="pt-BR" u="sng" dirty="0" err="1"/>
              <a:t>interacção</a:t>
            </a:r>
            <a:r>
              <a:rPr lang="pt-BR" u="sng" dirty="0"/>
              <a:t> bilateral</a:t>
            </a:r>
            <a:r>
              <a:rPr lang="pt-BR" dirty="0"/>
              <a:t>. </a:t>
            </a:r>
            <a:endParaRPr lang="pt-BR" dirty="0" smtClean="0"/>
          </a:p>
          <a:p>
            <a:pPr marL="0" indent="0" algn="r">
              <a:buNone/>
            </a:pPr>
            <a:r>
              <a:rPr lang="pt-BR" dirty="0"/>
              <a:t>Fonte: </a:t>
            </a:r>
            <a:r>
              <a:rPr lang="pt-BR" dirty="0" err="1"/>
              <a:t>Wikipedia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5476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Tecnologia </a:t>
            </a:r>
            <a:r>
              <a:rPr lang="pt-BR" dirty="0" err="1" smtClean="0"/>
              <a:t>Push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Tecnologia </a:t>
            </a:r>
            <a:r>
              <a:rPr lang="pt-BR" dirty="0" err="1"/>
              <a:t>push</a:t>
            </a:r>
            <a:r>
              <a:rPr lang="pt-BR" dirty="0"/>
              <a:t>, </a:t>
            </a:r>
            <a:r>
              <a:rPr lang="pt-BR" dirty="0" err="1"/>
              <a:t>push</a:t>
            </a:r>
            <a:r>
              <a:rPr lang="pt-BR" dirty="0"/>
              <a:t> ou </a:t>
            </a:r>
            <a:r>
              <a:rPr lang="pt-BR" dirty="0" err="1"/>
              <a:t>push</a:t>
            </a:r>
            <a:r>
              <a:rPr lang="pt-BR" dirty="0"/>
              <a:t> de servidor descreve um estilo de comunicação baseado na Internet onde </a:t>
            </a:r>
            <a:r>
              <a:rPr lang="pt-BR" u="sng" dirty="0"/>
              <a:t>a requisição para uma determinada transação é iniciada pelo publicador ou servidor central</a:t>
            </a:r>
            <a:r>
              <a:rPr lang="pt-BR" dirty="0"/>
              <a:t>. Ela é contrastada com </a:t>
            </a:r>
            <a:r>
              <a:rPr lang="pt-BR" dirty="0" err="1"/>
              <a:t>pull</a:t>
            </a:r>
            <a:r>
              <a:rPr lang="pt-BR" dirty="0"/>
              <a:t>, onde a requisição para a transmissão da informação é iniciada pelo receptor ou cliente</a:t>
            </a:r>
            <a:r>
              <a:rPr lang="pt-BR" dirty="0" smtClean="0"/>
              <a:t>.</a:t>
            </a:r>
          </a:p>
          <a:p>
            <a:pPr marL="0" lvl="0" indent="0" algn="r">
              <a:buClr>
                <a:srgbClr val="30ACEC">
                  <a:lumMod val="75000"/>
                </a:srgbClr>
              </a:buClr>
              <a:buNone/>
            </a:pPr>
            <a:r>
              <a:rPr lang="pt-BR" dirty="0">
                <a:solidFill>
                  <a:prstClr val="black"/>
                </a:solidFill>
              </a:rPr>
              <a:t>Fonte: </a:t>
            </a:r>
            <a:r>
              <a:rPr lang="pt-BR" dirty="0" err="1">
                <a:solidFill>
                  <a:prstClr val="black"/>
                </a:solidFill>
              </a:rPr>
              <a:t>Wikipedia</a:t>
            </a:r>
            <a:r>
              <a:rPr lang="pt-BR" dirty="0" smtClean="0">
                <a:solidFill>
                  <a:prstClr val="black"/>
                </a:solidFill>
              </a:rPr>
              <a:t>.</a:t>
            </a:r>
            <a:endParaRPr lang="pt-BR" dirty="0">
              <a:solidFill>
                <a:prstClr val="black"/>
              </a:solidFill>
            </a:endParaRPr>
          </a:p>
        </p:txBody>
      </p:sp>
      <p:pic>
        <p:nvPicPr>
          <p:cNvPr id="3074" name="Picture 2" descr="https://sayscentrodeensino.files.wordpress.com/2014/08/pull-push-says.jpg?w=300&amp;h=2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0" y="0"/>
            <a:ext cx="2857500" cy="258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744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Voltando ao </a:t>
            </a:r>
            <a:r>
              <a:rPr lang="pt-BR" dirty="0" err="1" smtClean="0"/>
              <a:t>Long</a:t>
            </a:r>
            <a:r>
              <a:rPr lang="pt-BR" dirty="0" smtClean="0"/>
              <a:t> </a:t>
            </a:r>
            <a:r>
              <a:rPr lang="pt-BR" dirty="0" err="1" smtClean="0"/>
              <a:t>Polling</a:t>
            </a:r>
            <a:r>
              <a:rPr lang="pt-BR" dirty="0" smtClean="0"/>
              <a:t>...</a:t>
            </a:r>
            <a:endParaRPr lang="pt-BR" dirty="0"/>
          </a:p>
        </p:txBody>
      </p:sp>
      <p:pic>
        <p:nvPicPr>
          <p:cNvPr id="4098" name="Picture 2" descr="https://image.slidesharecdn.com/cometoverviewjs-chi-090501002700-phpapp02/95/comet-an-overview-and-a-new-solution-called-jabbify-7-728.jpg?cb=1241139376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940" y="2130351"/>
            <a:ext cx="7781454" cy="472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o Explicativo 1 3"/>
          <p:cNvSpPr/>
          <p:nvPr/>
        </p:nvSpPr>
        <p:spPr>
          <a:xfrm>
            <a:off x="3840481" y="1973596"/>
            <a:ext cx="914400" cy="612648"/>
          </a:xfrm>
          <a:prstGeom prst="borderCallout1">
            <a:avLst>
              <a:gd name="adj1" fmla="val 18750"/>
              <a:gd name="adj2" fmla="val -8333"/>
              <a:gd name="adj3" fmla="val 144483"/>
              <a:gd name="adj4" fmla="val -226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Ajax </a:t>
            </a:r>
            <a:r>
              <a:rPr lang="pt-BR" dirty="0" err="1" smtClean="0"/>
              <a:t>Polling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/>
          <a:srcRect l="4905" t="11459" r="4172"/>
          <a:stretch/>
        </p:blipFill>
        <p:spPr>
          <a:xfrm>
            <a:off x="2274092" y="2237532"/>
            <a:ext cx="8439150" cy="462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451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Importante!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Toda aplicação </a:t>
            </a:r>
            <a:r>
              <a:rPr lang="pt-BR" dirty="0" err="1"/>
              <a:t>realtime</a:t>
            </a:r>
            <a:r>
              <a:rPr lang="pt-BR" dirty="0"/>
              <a:t>, necessariamente possui um loop de consulta de estado ou evento, isso pode estar tanto do lado cliente como do lado servidor. Esse loop ficará escutando a aplicação aguardando alguma mudança de estado, e caso haja atualização, o sistema deve enviar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esses dados.</a:t>
            </a:r>
            <a:endParaRPr lang="pt-BR" dirty="0"/>
          </a:p>
        </p:txBody>
      </p:sp>
      <p:pic>
        <p:nvPicPr>
          <p:cNvPr id="5124" name="Picture 4" descr="https://s-media-cache-ak0.pinimg.com/236x/0b/54/b6/0b54b60928a429ff901ccbaf4c6cbad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6" t="2406" r="11235" b="3609"/>
          <a:stretch/>
        </p:blipFill>
        <p:spPr bwMode="auto">
          <a:xfrm>
            <a:off x="10676709" y="4374459"/>
            <a:ext cx="1515291" cy="248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040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dret.net/lectures/iot-spring15/img/websockets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11" y="3528443"/>
            <a:ext cx="4095750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andrea.bonadonna.org/wp-content/uploads/2012/03/cometdLogo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274" y="3528443"/>
            <a:ext cx="409575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6075122" y="3757309"/>
            <a:ext cx="8370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pt-BR" sz="8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Conector reto 10"/>
          <p:cNvCxnSpPr/>
          <p:nvPr/>
        </p:nvCxnSpPr>
        <p:spPr>
          <a:xfrm flipH="1">
            <a:off x="2177282" y="2876832"/>
            <a:ext cx="2518737" cy="308439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2177282" y="2876832"/>
            <a:ext cx="2518737" cy="308439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2829242" y="655565"/>
            <a:ext cx="73288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A diferença é que, utilizando </a:t>
            </a:r>
            <a:r>
              <a:rPr lang="pt-BR" sz="2400" b="1" dirty="0" smtClean="0"/>
              <a:t>WS</a:t>
            </a:r>
            <a:r>
              <a:rPr lang="pt-BR" sz="2400" dirty="0" smtClean="0"/>
              <a:t> temos </a:t>
            </a:r>
            <a:r>
              <a:rPr lang="pt-BR" sz="2400" dirty="0"/>
              <a:t>um único </a:t>
            </a:r>
            <a:r>
              <a:rPr lang="pt-BR" sz="2400" dirty="0" smtClean="0"/>
              <a:t>serviço (loop) </a:t>
            </a:r>
            <a:r>
              <a:rPr lang="pt-BR" sz="2400" dirty="0"/>
              <a:t>que </a:t>
            </a:r>
            <a:r>
              <a:rPr lang="pt-BR" sz="2400" dirty="0" smtClean="0"/>
              <a:t>ficará </a:t>
            </a:r>
            <a:r>
              <a:rPr lang="pt-BR" sz="2400" dirty="0"/>
              <a:t>escutando todas as requisições e mandando as mudanças em tempo real para todos ou algum cliente específico via socket</a:t>
            </a:r>
          </a:p>
        </p:txBody>
      </p:sp>
    </p:spTree>
    <p:extLst>
      <p:ext uri="{BB962C8B-B14F-4D97-AF65-F5344CB8AC3E}">
        <p14:creationId xmlns:p14="http://schemas.microsoft.com/office/powerpoint/2010/main" val="2966422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164</TotalTime>
  <Words>412</Words>
  <Application>Microsoft Office PowerPoint</Application>
  <PresentationFormat>Widescreen</PresentationFormat>
  <Paragraphs>33</Paragraphs>
  <Slides>13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Corbel</vt:lpstr>
      <vt:lpstr>Paralaxe</vt:lpstr>
      <vt:lpstr>Desenvolvendo aplicações em tempo real</vt:lpstr>
      <vt:lpstr>HTTP</vt:lpstr>
      <vt:lpstr>HTTP</vt:lpstr>
      <vt:lpstr>Mas afinal, o que é Long Polling?</vt:lpstr>
      <vt:lpstr>Técnica Comet</vt:lpstr>
      <vt:lpstr>Tecnologia Push</vt:lpstr>
      <vt:lpstr>Voltando ao Long Polling...</vt:lpstr>
      <vt:lpstr>Importante!</vt:lpstr>
      <vt:lpstr>Apresentação do PowerPoint</vt:lpstr>
      <vt:lpstr>Vamos ao Case</vt:lpstr>
      <vt:lpstr>Perguntas?</vt:lpstr>
      <vt:lpstr>Referências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Alencar</dc:creator>
  <cp:lastModifiedBy>Gabriel Alencar</cp:lastModifiedBy>
  <cp:revision>54</cp:revision>
  <dcterms:created xsi:type="dcterms:W3CDTF">2017-08-14T21:12:28Z</dcterms:created>
  <dcterms:modified xsi:type="dcterms:W3CDTF">2017-08-15T04:22:16Z</dcterms:modified>
</cp:coreProperties>
</file>