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4" r:id="rId9"/>
    <p:sldId id="257" r:id="rId10"/>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94"/>
    <p:restoredTop sz="94692"/>
  </p:normalViewPr>
  <p:slideViewPr>
    <p:cSldViewPr snapToGrid="0" snapToObjects="1">
      <p:cViewPr varScale="1">
        <p:scale>
          <a:sx n="248" d="100"/>
          <a:sy n="248" d="100"/>
        </p:scale>
        <p:origin x="3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0DE34-7D72-9145-BCAB-7AF5E38E498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T"/>
          </a:p>
        </p:txBody>
      </p:sp>
      <p:sp>
        <p:nvSpPr>
          <p:cNvPr id="3" name="Subtitle 2">
            <a:extLst>
              <a:ext uri="{FF2B5EF4-FFF2-40B4-BE49-F238E27FC236}">
                <a16:creationId xmlns:a16="http://schemas.microsoft.com/office/drawing/2014/main" id="{C2D0EB57-E307-604E-A5C3-96343B9960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T"/>
          </a:p>
        </p:txBody>
      </p:sp>
      <p:sp>
        <p:nvSpPr>
          <p:cNvPr id="4" name="Date Placeholder 3">
            <a:extLst>
              <a:ext uri="{FF2B5EF4-FFF2-40B4-BE49-F238E27FC236}">
                <a16:creationId xmlns:a16="http://schemas.microsoft.com/office/drawing/2014/main" id="{A4447FBA-DC1F-4748-9D06-EC457AAA8581}"/>
              </a:ext>
            </a:extLst>
          </p:cNvPr>
          <p:cNvSpPr>
            <a:spLocks noGrp="1"/>
          </p:cNvSpPr>
          <p:nvPr>
            <p:ph type="dt" sz="half" idx="10"/>
          </p:nvPr>
        </p:nvSpPr>
        <p:spPr/>
        <p:txBody>
          <a:bodyPr/>
          <a:lstStyle/>
          <a:p>
            <a:fld id="{E353FA8F-824B-6D4F-88EB-2F7DEC2ACD60}" type="datetimeFigureOut">
              <a:rPr lang="en-IT" smtClean="0"/>
              <a:t>29/04/2020</a:t>
            </a:fld>
            <a:endParaRPr lang="en-IT"/>
          </a:p>
        </p:txBody>
      </p:sp>
      <p:sp>
        <p:nvSpPr>
          <p:cNvPr id="5" name="Footer Placeholder 4">
            <a:extLst>
              <a:ext uri="{FF2B5EF4-FFF2-40B4-BE49-F238E27FC236}">
                <a16:creationId xmlns:a16="http://schemas.microsoft.com/office/drawing/2014/main" id="{68BB244D-71CF-BF4F-A6D0-C83C44126805}"/>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95CBCAFF-E896-5143-AD5F-F01CE8405B2A}"/>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378721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75229-E3E5-3C49-A73D-52AABE87C912}"/>
              </a:ext>
            </a:extLst>
          </p:cNvPr>
          <p:cNvSpPr>
            <a:spLocks noGrp="1"/>
          </p:cNvSpPr>
          <p:nvPr>
            <p:ph type="title"/>
          </p:nvPr>
        </p:nvSpPr>
        <p:spPr/>
        <p:txBody>
          <a:bodyPr/>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4B6323EA-4B41-9A4A-8D35-EC77E930E1E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F5FFAD6C-CADD-4642-9EF9-A25DFFB193CC}"/>
              </a:ext>
            </a:extLst>
          </p:cNvPr>
          <p:cNvSpPr>
            <a:spLocks noGrp="1"/>
          </p:cNvSpPr>
          <p:nvPr>
            <p:ph type="dt" sz="half" idx="10"/>
          </p:nvPr>
        </p:nvSpPr>
        <p:spPr/>
        <p:txBody>
          <a:bodyPr/>
          <a:lstStyle/>
          <a:p>
            <a:fld id="{E353FA8F-824B-6D4F-88EB-2F7DEC2ACD60}" type="datetimeFigureOut">
              <a:rPr lang="en-IT" smtClean="0"/>
              <a:t>29/04/2020</a:t>
            </a:fld>
            <a:endParaRPr lang="en-IT"/>
          </a:p>
        </p:txBody>
      </p:sp>
      <p:sp>
        <p:nvSpPr>
          <p:cNvPr id="5" name="Footer Placeholder 4">
            <a:extLst>
              <a:ext uri="{FF2B5EF4-FFF2-40B4-BE49-F238E27FC236}">
                <a16:creationId xmlns:a16="http://schemas.microsoft.com/office/drawing/2014/main" id="{E2C6C233-3B10-6A4E-966F-9AB6939067BC}"/>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FD0B6E5B-95C8-8242-9CC8-C80AE813AC80}"/>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4268358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A78AC4-0B1D-DA4E-B054-4BEC0DB0287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0F6EA620-F0BE-554D-B599-CD740374E23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04F7AA17-3F70-254D-98C0-1315CE1DF451}"/>
              </a:ext>
            </a:extLst>
          </p:cNvPr>
          <p:cNvSpPr>
            <a:spLocks noGrp="1"/>
          </p:cNvSpPr>
          <p:nvPr>
            <p:ph type="dt" sz="half" idx="10"/>
          </p:nvPr>
        </p:nvSpPr>
        <p:spPr/>
        <p:txBody>
          <a:bodyPr/>
          <a:lstStyle/>
          <a:p>
            <a:fld id="{E353FA8F-824B-6D4F-88EB-2F7DEC2ACD60}" type="datetimeFigureOut">
              <a:rPr lang="en-IT" smtClean="0"/>
              <a:t>29/04/2020</a:t>
            </a:fld>
            <a:endParaRPr lang="en-IT"/>
          </a:p>
        </p:txBody>
      </p:sp>
      <p:sp>
        <p:nvSpPr>
          <p:cNvPr id="5" name="Footer Placeholder 4">
            <a:extLst>
              <a:ext uri="{FF2B5EF4-FFF2-40B4-BE49-F238E27FC236}">
                <a16:creationId xmlns:a16="http://schemas.microsoft.com/office/drawing/2014/main" id="{B24D455B-D1C8-414C-B914-0760282EF2BF}"/>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197FFCB6-BAB6-DA44-9DF8-54D71809B3FD}"/>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165023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6263-F054-B04A-A9FB-F055F593726A}"/>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A1A32FB9-D54E-0947-A5C0-822C972FEAF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45F7D178-85C2-B547-B23A-5F0530E82F26}"/>
              </a:ext>
            </a:extLst>
          </p:cNvPr>
          <p:cNvSpPr>
            <a:spLocks noGrp="1"/>
          </p:cNvSpPr>
          <p:nvPr>
            <p:ph type="dt" sz="half" idx="10"/>
          </p:nvPr>
        </p:nvSpPr>
        <p:spPr/>
        <p:txBody>
          <a:bodyPr/>
          <a:lstStyle/>
          <a:p>
            <a:fld id="{E353FA8F-824B-6D4F-88EB-2F7DEC2ACD60}" type="datetimeFigureOut">
              <a:rPr lang="en-IT" smtClean="0"/>
              <a:t>29/04/2020</a:t>
            </a:fld>
            <a:endParaRPr lang="en-IT"/>
          </a:p>
        </p:txBody>
      </p:sp>
      <p:sp>
        <p:nvSpPr>
          <p:cNvPr id="5" name="Footer Placeholder 4">
            <a:extLst>
              <a:ext uri="{FF2B5EF4-FFF2-40B4-BE49-F238E27FC236}">
                <a16:creationId xmlns:a16="http://schemas.microsoft.com/office/drawing/2014/main" id="{93F3944C-A40B-5B45-860A-8B1ECAF28164}"/>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FFCAEDEA-B23D-A244-84FE-A32F9A3EC62E}"/>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2218191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1957-A4E2-A547-BA31-00091E8AFDB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T"/>
          </a:p>
        </p:txBody>
      </p:sp>
      <p:sp>
        <p:nvSpPr>
          <p:cNvPr id="3" name="Text Placeholder 2">
            <a:extLst>
              <a:ext uri="{FF2B5EF4-FFF2-40B4-BE49-F238E27FC236}">
                <a16:creationId xmlns:a16="http://schemas.microsoft.com/office/drawing/2014/main" id="{D13BC4C7-9AB6-8145-B6E7-95F7D99EDF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4D7C3D7-81AB-4543-AC2D-C4B995B6A639}"/>
              </a:ext>
            </a:extLst>
          </p:cNvPr>
          <p:cNvSpPr>
            <a:spLocks noGrp="1"/>
          </p:cNvSpPr>
          <p:nvPr>
            <p:ph type="dt" sz="half" idx="10"/>
          </p:nvPr>
        </p:nvSpPr>
        <p:spPr/>
        <p:txBody>
          <a:bodyPr/>
          <a:lstStyle/>
          <a:p>
            <a:fld id="{E353FA8F-824B-6D4F-88EB-2F7DEC2ACD60}" type="datetimeFigureOut">
              <a:rPr lang="en-IT" smtClean="0"/>
              <a:t>29/04/2020</a:t>
            </a:fld>
            <a:endParaRPr lang="en-IT"/>
          </a:p>
        </p:txBody>
      </p:sp>
      <p:sp>
        <p:nvSpPr>
          <p:cNvPr id="5" name="Footer Placeholder 4">
            <a:extLst>
              <a:ext uri="{FF2B5EF4-FFF2-40B4-BE49-F238E27FC236}">
                <a16:creationId xmlns:a16="http://schemas.microsoft.com/office/drawing/2014/main" id="{1806B8D8-75D8-C14D-A5D3-61463506155D}"/>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B5011BF5-CE53-0547-AA14-795FD2AB0F89}"/>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3865600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C4221-0E8D-C845-AF9E-3A36AE86437C}"/>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B93C6B9A-46BF-4042-AB65-523EE13F233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Content Placeholder 3">
            <a:extLst>
              <a:ext uri="{FF2B5EF4-FFF2-40B4-BE49-F238E27FC236}">
                <a16:creationId xmlns:a16="http://schemas.microsoft.com/office/drawing/2014/main" id="{9302A731-9CBF-E74E-AD12-BDB3889D11F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Date Placeholder 4">
            <a:extLst>
              <a:ext uri="{FF2B5EF4-FFF2-40B4-BE49-F238E27FC236}">
                <a16:creationId xmlns:a16="http://schemas.microsoft.com/office/drawing/2014/main" id="{DD4E2367-5C63-A94E-91B4-BF52D31658FC}"/>
              </a:ext>
            </a:extLst>
          </p:cNvPr>
          <p:cNvSpPr>
            <a:spLocks noGrp="1"/>
          </p:cNvSpPr>
          <p:nvPr>
            <p:ph type="dt" sz="half" idx="10"/>
          </p:nvPr>
        </p:nvSpPr>
        <p:spPr/>
        <p:txBody>
          <a:bodyPr/>
          <a:lstStyle/>
          <a:p>
            <a:fld id="{E353FA8F-824B-6D4F-88EB-2F7DEC2ACD60}" type="datetimeFigureOut">
              <a:rPr lang="en-IT" smtClean="0"/>
              <a:t>29/04/2020</a:t>
            </a:fld>
            <a:endParaRPr lang="en-IT"/>
          </a:p>
        </p:txBody>
      </p:sp>
      <p:sp>
        <p:nvSpPr>
          <p:cNvPr id="6" name="Footer Placeholder 5">
            <a:extLst>
              <a:ext uri="{FF2B5EF4-FFF2-40B4-BE49-F238E27FC236}">
                <a16:creationId xmlns:a16="http://schemas.microsoft.com/office/drawing/2014/main" id="{5DFB894C-1CBC-D94B-BE21-4A58D830A92C}"/>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B2543D0D-1623-BB41-9CE6-7DFC3ED13FE3}"/>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1002952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3ACC8-BFD1-104E-B2DA-408BFB960D2F}"/>
              </a:ext>
            </a:extLst>
          </p:cNvPr>
          <p:cNvSpPr>
            <a:spLocks noGrp="1"/>
          </p:cNvSpPr>
          <p:nvPr>
            <p:ph type="title"/>
          </p:nvPr>
        </p:nvSpPr>
        <p:spPr>
          <a:xfrm>
            <a:off x="839788" y="365125"/>
            <a:ext cx="10515600" cy="1325563"/>
          </a:xfrm>
        </p:spPr>
        <p:txBody>
          <a:bodyPr/>
          <a:lstStyle/>
          <a:p>
            <a:r>
              <a:rPr lang="en-GB"/>
              <a:t>Click to edit Master title style</a:t>
            </a:r>
            <a:endParaRPr lang="en-IT"/>
          </a:p>
        </p:txBody>
      </p:sp>
      <p:sp>
        <p:nvSpPr>
          <p:cNvPr id="3" name="Text Placeholder 2">
            <a:extLst>
              <a:ext uri="{FF2B5EF4-FFF2-40B4-BE49-F238E27FC236}">
                <a16:creationId xmlns:a16="http://schemas.microsoft.com/office/drawing/2014/main" id="{45D61251-0E8B-6546-AE0C-1B102CB02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593AC7A-2583-A147-9BC5-4D1380BB453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Text Placeholder 4">
            <a:extLst>
              <a:ext uri="{FF2B5EF4-FFF2-40B4-BE49-F238E27FC236}">
                <a16:creationId xmlns:a16="http://schemas.microsoft.com/office/drawing/2014/main" id="{BB64A1BE-0B62-FF4A-9FE7-46F3C1037A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00BB9B8-FF56-4A49-90A5-FA56DD0E141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7" name="Date Placeholder 6">
            <a:extLst>
              <a:ext uri="{FF2B5EF4-FFF2-40B4-BE49-F238E27FC236}">
                <a16:creationId xmlns:a16="http://schemas.microsoft.com/office/drawing/2014/main" id="{E91A9F74-2194-9949-A998-3F378E5310F5}"/>
              </a:ext>
            </a:extLst>
          </p:cNvPr>
          <p:cNvSpPr>
            <a:spLocks noGrp="1"/>
          </p:cNvSpPr>
          <p:nvPr>
            <p:ph type="dt" sz="half" idx="10"/>
          </p:nvPr>
        </p:nvSpPr>
        <p:spPr/>
        <p:txBody>
          <a:bodyPr/>
          <a:lstStyle/>
          <a:p>
            <a:fld id="{E353FA8F-824B-6D4F-88EB-2F7DEC2ACD60}" type="datetimeFigureOut">
              <a:rPr lang="en-IT" smtClean="0"/>
              <a:t>29/04/2020</a:t>
            </a:fld>
            <a:endParaRPr lang="en-IT"/>
          </a:p>
        </p:txBody>
      </p:sp>
      <p:sp>
        <p:nvSpPr>
          <p:cNvPr id="8" name="Footer Placeholder 7">
            <a:extLst>
              <a:ext uri="{FF2B5EF4-FFF2-40B4-BE49-F238E27FC236}">
                <a16:creationId xmlns:a16="http://schemas.microsoft.com/office/drawing/2014/main" id="{B60E8AAD-0B34-B340-968E-D6504B99C0BD}"/>
              </a:ext>
            </a:extLst>
          </p:cNvPr>
          <p:cNvSpPr>
            <a:spLocks noGrp="1"/>
          </p:cNvSpPr>
          <p:nvPr>
            <p:ph type="ftr" sz="quarter" idx="11"/>
          </p:nvPr>
        </p:nvSpPr>
        <p:spPr/>
        <p:txBody>
          <a:bodyPr/>
          <a:lstStyle/>
          <a:p>
            <a:endParaRPr lang="en-IT"/>
          </a:p>
        </p:txBody>
      </p:sp>
      <p:sp>
        <p:nvSpPr>
          <p:cNvPr id="9" name="Slide Number Placeholder 8">
            <a:extLst>
              <a:ext uri="{FF2B5EF4-FFF2-40B4-BE49-F238E27FC236}">
                <a16:creationId xmlns:a16="http://schemas.microsoft.com/office/drawing/2014/main" id="{8BB3720A-52C5-9346-BC8E-D5AFA70E4997}"/>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400110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6F88-26DB-B946-8FBF-88D8BB5C7704}"/>
              </a:ext>
            </a:extLst>
          </p:cNvPr>
          <p:cNvSpPr>
            <a:spLocks noGrp="1"/>
          </p:cNvSpPr>
          <p:nvPr>
            <p:ph type="title"/>
          </p:nvPr>
        </p:nvSpPr>
        <p:spPr/>
        <p:txBody>
          <a:bodyPr/>
          <a:lstStyle/>
          <a:p>
            <a:r>
              <a:rPr lang="en-GB"/>
              <a:t>Click to edit Master title style</a:t>
            </a:r>
            <a:endParaRPr lang="en-IT"/>
          </a:p>
        </p:txBody>
      </p:sp>
      <p:sp>
        <p:nvSpPr>
          <p:cNvPr id="3" name="Date Placeholder 2">
            <a:extLst>
              <a:ext uri="{FF2B5EF4-FFF2-40B4-BE49-F238E27FC236}">
                <a16:creationId xmlns:a16="http://schemas.microsoft.com/office/drawing/2014/main" id="{93D5B277-477C-1040-8946-AC6C45334249}"/>
              </a:ext>
            </a:extLst>
          </p:cNvPr>
          <p:cNvSpPr>
            <a:spLocks noGrp="1"/>
          </p:cNvSpPr>
          <p:nvPr>
            <p:ph type="dt" sz="half" idx="10"/>
          </p:nvPr>
        </p:nvSpPr>
        <p:spPr/>
        <p:txBody>
          <a:bodyPr/>
          <a:lstStyle/>
          <a:p>
            <a:fld id="{E353FA8F-824B-6D4F-88EB-2F7DEC2ACD60}" type="datetimeFigureOut">
              <a:rPr lang="en-IT" smtClean="0"/>
              <a:t>29/04/2020</a:t>
            </a:fld>
            <a:endParaRPr lang="en-IT"/>
          </a:p>
        </p:txBody>
      </p:sp>
      <p:sp>
        <p:nvSpPr>
          <p:cNvPr id="4" name="Footer Placeholder 3">
            <a:extLst>
              <a:ext uri="{FF2B5EF4-FFF2-40B4-BE49-F238E27FC236}">
                <a16:creationId xmlns:a16="http://schemas.microsoft.com/office/drawing/2014/main" id="{4FC922C2-ED67-F04E-9403-59557F182AA1}"/>
              </a:ext>
            </a:extLst>
          </p:cNvPr>
          <p:cNvSpPr>
            <a:spLocks noGrp="1"/>
          </p:cNvSpPr>
          <p:nvPr>
            <p:ph type="ftr" sz="quarter" idx="11"/>
          </p:nvPr>
        </p:nvSpPr>
        <p:spPr/>
        <p:txBody>
          <a:bodyPr/>
          <a:lstStyle/>
          <a:p>
            <a:endParaRPr lang="en-IT"/>
          </a:p>
        </p:txBody>
      </p:sp>
      <p:sp>
        <p:nvSpPr>
          <p:cNvPr id="5" name="Slide Number Placeholder 4">
            <a:extLst>
              <a:ext uri="{FF2B5EF4-FFF2-40B4-BE49-F238E27FC236}">
                <a16:creationId xmlns:a16="http://schemas.microsoft.com/office/drawing/2014/main" id="{85FAF8D8-B4DC-1644-8BEA-C1DD41E1E1A6}"/>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2162632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84A038-2858-2840-BB05-8761955E3F50}"/>
              </a:ext>
            </a:extLst>
          </p:cNvPr>
          <p:cNvSpPr>
            <a:spLocks noGrp="1"/>
          </p:cNvSpPr>
          <p:nvPr>
            <p:ph type="dt" sz="half" idx="10"/>
          </p:nvPr>
        </p:nvSpPr>
        <p:spPr/>
        <p:txBody>
          <a:bodyPr/>
          <a:lstStyle/>
          <a:p>
            <a:fld id="{E353FA8F-824B-6D4F-88EB-2F7DEC2ACD60}" type="datetimeFigureOut">
              <a:rPr lang="en-IT" smtClean="0"/>
              <a:t>29/04/2020</a:t>
            </a:fld>
            <a:endParaRPr lang="en-IT"/>
          </a:p>
        </p:txBody>
      </p:sp>
      <p:sp>
        <p:nvSpPr>
          <p:cNvPr id="3" name="Footer Placeholder 2">
            <a:extLst>
              <a:ext uri="{FF2B5EF4-FFF2-40B4-BE49-F238E27FC236}">
                <a16:creationId xmlns:a16="http://schemas.microsoft.com/office/drawing/2014/main" id="{B324B47A-233F-0047-ABDB-7A06441B2B99}"/>
              </a:ext>
            </a:extLst>
          </p:cNvPr>
          <p:cNvSpPr>
            <a:spLocks noGrp="1"/>
          </p:cNvSpPr>
          <p:nvPr>
            <p:ph type="ftr" sz="quarter" idx="11"/>
          </p:nvPr>
        </p:nvSpPr>
        <p:spPr/>
        <p:txBody>
          <a:bodyPr/>
          <a:lstStyle/>
          <a:p>
            <a:endParaRPr lang="en-IT"/>
          </a:p>
        </p:txBody>
      </p:sp>
      <p:sp>
        <p:nvSpPr>
          <p:cNvPr id="4" name="Slide Number Placeholder 3">
            <a:extLst>
              <a:ext uri="{FF2B5EF4-FFF2-40B4-BE49-F238E27FC236}">
                <a16:creationId xmlns:a16="http://schemas.microsoft.com/office/drawing/2014/main" id="{3FD42364-43F8-9F48-A178-27DE6A34A976}"/>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613925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731F-C881-E749-91AD-8571E51DE9D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Content Placeholder 2">
            <a:extLst>
              <a:ext uri="{FF2B5EF4-FFF2-40B4-BE49-F238E27FC236}">
                <a16:creationId xmlns:a16="http://schemas.microsoft.com/office/drawing/2014/main" id="{382CD704-FD04-2941-983D-30E1C6A492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Text Placeholder 3">
            <a:extLst>
              <a:ext uri="{FF2B5EF4-FFF2-40B4-BE49-F238E27FC236}">
                <a16:creationId xmlns:a16="http://schemas.microsoft.com/office/drawing/2014/main" id="{F04036BA-98C2-864D-ACDD-1C0792322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2CBE767-F872-7F44-8F9D-D935829ACC8F}"/>
              </a:ext>
            </a:extLst>
          </p:cNvPr>
          <p:cNvSpPr>
            <a:spLocks noGrp="1"/>
          </p:cNvSpPr>
          <p:nvPr>
            <p:ph type="dt" sz="half" idx="10"/>
          </p:nvPr>
        </p:nvSpPr>
        <p:spPr/>
        <p:txBody>
          <a:bodyPr/>
          <a:lstStyle/>
          <a:p>
            <a:fld id="{E353FA8F-824B-6D4F-88EB-2F7DEC2ACD60}" type="datetimeFigureOut">
              <a:rPr lang="en-IT" smtClean="0"/>
              <a:t>29/04/2020</a:t>
            </a:fld>
            <a:endParaRPr lang="en-IT"/>
          </a:p>
        </p:txBody>
      </p:sp>
      <p:sp>
        <p:nvSpPr>
          <p:cNvPr id="6" name="Footer Placeholder 5">
            <a:extLst>
              <a:ext uri="{FF2B5EF4-FFF2-40B4-BE49-F238E27FC236}">
                <a16:creationId xmlns:a16="http://schemas.microsoft.com/office/drawing/2014/main" id="{C5E273BB-1D49-5F4F-B944-B57F6E283462}"/>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2D117EEB-1003-9D4C-B533-44841114A7E1}"/>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3736463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6E2AD-A0B0-524D-B769-B5CCD6A5B3A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Picture Placeholder 2">
            <a:extLst>
              <a:ext uri="{FF2B5EF4-FFF2-40B4-BE49-F238E27FC236}">
                <a16:creationId xmlns:a16="http://schemas.microsoft.com/office/drawing/2014/main" id="{5C6B8A59-114C-B543-A810-F07AC4496E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T"/>
          </a:p>
        </p:txBody>
      </p:sp>
      <p:sp>
        <p:nvSpPr>
          <p:cNvPr id="4" name="Text Placeholder 3">
            <a:extLst>
              <a:ext uri="{FF2B5EF4-FFF2-40B4-BE49-F238E27FC236}">
                <a16:creationId xmlns:a16="http://schemas.microsoft.com/office/drawing/2014/main" id="{30E079E8-69D8-C34E-BBFF-D0915DF21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2E13C68-F12A-4849-A959-B591C51E5469}"/>
              </a:ext>
            </a:extLst>
          </p:cNvPr>
          <p:cNvSpPr>
            <a:spLocks noGrp="1"/>
          </p:cNvSpPr>
          <p:nvPr>
            <p:ph type="dt" sz="half" idx="10"/>
          </p:nvPr>
        </p:nvSpPr>
        <p:spPr/>
        <p:txBody>
          <a:bodyPr/>
          <a:lstStyle/>
          <a:p>
            <a:fld id="{E353FA8F-824B-6D4F-88EB-2F7DEC2ACD60}" type="datetimeFigureOut">
              <a:rPr lang="en-IT" smtClean="0"/>
              <a:t>29/04/2020</a:t>
            </a:fld>
            <a:endParaRPr lang="en-IT"/>
          </a:p>
        </p:txBody>
      </p:sp>
      <p:sp>
        <p:nvSpPr>
          <p:cNvPr id="6" name="Footer Placeholder 5">
            <a:extLst>
              <a:ext uri="{FF2B5EF4-FFF2-40B4-BE49-F238E27FC236}">
                <a16:creationId xmlns:a16="http://schemas.microsoft.com/office/drawing/2014/main" id="{128250BD-5300-0C49-835B-E35B3DF7570C}"/>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84E2F164-4D33-0544-B999-253AFA179910}"/>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3827820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791433-95B0-7849-B592-302D095E62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T"/>
          </a:p>
        </p:txBody>
      </p:sp>
      <p:sp>
        <p:nvSpPr>
          <p:cNvPr id="3" name="Text Placeholder 2">
            <a:extLst>
              <a:ext uri="{FF2B5EF4-FFF2-40B4-BE49-F238E27FC236}">
                <a16:creationId xmlns:a16="http://schemas.microsoft.com/office/drawing/2014/main" id="{453A278D-72BC-4F4A-8D69-D23EF20DE7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C80DC745-F022-CD4F-BFD3-825D0630AF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53FA8F-824B-6D4F-88EB-2F7DEC2ACD60}" type="datetimeFigureOut">
              <a:rPr lang="en-IT" smtClean="0"/>
              <a:t>29/04/2020</a:t>
            </a:fld>
            <a:endParaRPr lang="en-IT"/>
          </a:p>
        </p:txBody>
      </p:sp>
      <p:sp>
        <p:nvSpPr>
          <p:cNvPr id="5" name="Footer Placeholder 4">
            <a:extLst>
              <a:ext uri="{FF2B5EF4-FFF2-40B4-BE49-F238E27FC236}">
                <a16:creationId xmlns:a16="http://schemas.microsoft.com/office/drawing/2014/main" id="{72D59984-C158-2144-9364-60B3E39BEE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T"/>
          </a:p>
        </p:txBody>
      </p:sp>
      <p:sp>
        <p:nvSpPr>
          <p:cNvPr id="6" name="Slide Number Placeholder 5">
            <a:extLst>
              <a:ext uri="{FF2B5EF4-FFF2-40B4-BE49-F238E27FC236}">
                <a16:creationId xmlns:a16="http://schemas.microsoft.com/office/drawing/2014/main" id="{123D6985-CC0B-EC4F-9010-1D4FB0D48B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8E1566-C710-D848-AC69-9F37D4EFEE26}" type="slidenum">
              <a:rPr lang="en-IT" smtClean="0"/>
              <a:t>‹#›</a:t>
            </a:fld>
            <a:endParaRPr lang="en-IT"/>
          </a:p>
        </p:txBody>
      </p:sp>
    </p:spTree>
    <p:extLst>
      <p:ext uri="{BB962C8B-B14F-4D97-AF65-F5344CB8AC3E}">
        <p14:creationId xmlns:p14="http://schemas.microsoft.com/office/powerpoint/2010/main" val="2760001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8816-762B-F64F-BEEA-EC1F93D23B5E}"/>
              </a:ext>
            </a:extLst>
          </p:cNvPr>
          <p:cNvSpPr>
            <a:spLocks noGrp="1"/>
          </p:cNvSpPr>
          <p:nvPr>
            <p:ph type="ctrTitle"/>
          </p:nvPr>
        </p:nvSpPr>
        <p:spPr/>
        <p:txBody>
          <a:bodyPr/>
          <a:lstStyle/>
          <a:p>
            <a:r>
              <a:rPr lang="en-IT" dirty="0"/>
              <a:t>Distributed Job Scheduling</a:t>
            </a:r>
          </a:p>
        </p:txBody>
      </p:sp>
      <p:sp>
        <p:nvSpPr>
          <p:cNvPr id="3" name="Subtitle 2">
            <a:extLst>
              <a:ext uri="{FF2B5EF4-FFF2-40B4-BE49-F238E27FC236}">
                <a16:creationId xmlns:a16="http://schemas.microsoft.com/office/drawing/2014/main" id="{997616DE-DE67-E842-9799-5966F4A6B582}"/>
              </a:ext>
            </a:extLst>
          </p:cNvPr>
          <p:cNvSpPr>
            <a:spLocks noGrp="1"/>
          </p:cNvSpPr>
          <p:nvPr>
            <p:ph type="subTitle" idx="1"/>
          </p:nvPr>
        </p:nvSpPr>
        <p:spPr/>
        <p:txBody>
          <a:bodyPr/>
          <a:lstStyle/>
          <a:p>
            <a:r>
              <a:rPr lang="en-IT" dirty="0"/>
              <a:t>DS Project – Martina Nichelini</a:t>
            </a:r>
          </a:p>
        </p:txBody>
      </p:sp>
    </p:spTree>
    <p:extLst>
      <p:ext uri="{BB962C8B-B14F-4D97-AF65-F5344CB8AC3E}">
        <p14:creationId xmlns:p14="http://schemas.microsoft.com/office/powerpoint/2010/main" val="1545096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6F1B-6586-BB4A-9159-FBC2F024D1EE}"/>
              </a:ext>
            </a:extLst>
          </p:cNvPr>
          <p:cNvSpPr>
            <a:spLocks noGrp="1"/>
          </p:cNvSpPr>
          <p:nvPr>
            <p:ph type="title"/>
          </p:nvPr>
        </p:nvSpPr>
        <p:spPr/>
        <p:txBody>
          <a:bodyPr/>
          <a:lstStyle/>
          <a:p>
            <a:r>
              <a:rPr lang="en-GB" dirty="0"/>
              <a:t>Assignment</a:t>
            </a:r>
            <a:endParaRPr lang="en-IT" dirty="0"/>
          </a:p>
        </p:txBody>
      </p:sp>
      <p:sp>
        <p:nvSpPr>
          <p:cNvPr id="3" name="Content Placeholder 2">
            <a:extLst>
              <a:ext uri="{FF2B5EF4-FFF2-40B4-BE49-F238E27FC236}">
                <a16:creationId xmlns:a16="http://schemas.microsoft.com/office/drawing/2014/main" id="{35C3BCE6-5FE3-C64B-9FC4-6B8A23DB0062}"/>
              </a:ext>
            </a:extLst>
          </p:cNvPr>
          <p:cNvSpPr>
            <a:spLocks noGrp="1"/>
          </p:cNvSpPr>
          <p:nvPr>
            <p:ph idx="1"/>
          </p:nvPr>
        </p:nvSpPr>
        <p:spPr/>
        <p:txBody>
          <a:bodyPr>
            <a:normAutofit fontScale="77500" lnSpcReduction="20000"/>
          </a:bodyPr>
          <a:lstStyle/>
          <a:p>
            <a:pPr marL="0" indent="0">
              <a:buNone/>
            </a:pPr>
            <a:r>
              <a:rPr lang="en-GB" dirty="0"/>
              <a:t>Implement an infrastructure to manage jobs submitted to a cluster of Executors. Each client may submit a job to any of the executors receiving a job id as a return value. Through such job id, clients may check (contacting the same  executor  they  submitted  the  job  to)  if  the  job  has  been  executed  and  may  retrieve  back  the  results produced by the job.</a:t>
            </a:r>
          </a:p>
          <a:p>
            <a:pPr marL="0" indent="0">
              <a:buNone/>
            </a:pPr>
            <a:r>
              <a:rPr lang="en-GB" dirty="0"/>
              <a:t>Executors  communicate  and  coordinate  among  themselves  in  order  to  share  load  such  that  at  each  time  every Executor  is  running  the  same  number  of  jobs  (or  a  number  as  close  as  possible  to  that).  Assume  links  are reliable but processes (i.e., Executors) may fail (and resume back, re-joining the system immediately after). Choose the strategy you find more appropriate to organize communication and coordination. Use stable storage to cope with failures of Executors.</a:t>
            </a:r>
          </a:p>
          <a:p>
            <a:pPr marL="0" indent="0">
              <a:buNone/>
            </a:pPr>
            <a:r>
              <a:rPr lang="en-GB" dirty="0"/>
              <a:t>Implement  the  system  in  Java  (or  any  other  language  you  choose)  only  using  basic  communication  facilities (i.e.,  sockets  and  RMI,  in  case  of  Java).  Alternatively,  implement  the  system  in  </a:t>
            </a:r>
            <a:r>
              <a:rPr lang="en-GB" dirty="0" err="1"/>
              <a:t>OMNeT</a:t>
            </a:r>
            <a:r>
              <a:rPr lang="en-GB" dirty="0"/>
              <a:t>++,  using  an appropriate, abstract model for the system (including the jobs themselves).</a:t>
            </a:r>
            <a:endParaRPr lang="en-IT" dirty="0"/>
          </a:p>
        </p:txBody>
      </p:sp>
    </p:spTree>
    <p:extLst>
      <p:ext uri="{BB962C8B-B14F-4D97-AF65-F5344CB8AC3E}">
        <p14:creationId xmlns:p14="http://schemas.microsoft.com/office/powerpoint/2010/main" val="4162043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F39A2F-6221-E24C-A2AD-BC394060C7B3}"/>
              </a:ext>
            </a:extLst>
          </p:cNvPr>
          <p:cNvSpPr>
            <a:spLocks noGrp="1"/>
          </p:cNvSpPr>
          <p:nvPr>
            <p:ph type="title"/>
          </p:nvPr>
        </p:nvSpPr>
        <p:spPr>
          <a:xfrm>
            <a:off x="5161479" y="0"/>
            <a:ext cx="1869041" cy="1325563"/>
          </a:xfrm>
        </p:spPr>
        <p:txBody>
          <a:bodyPr/>
          <a:lstStyle/>
          <a:p>
            <a:r>
              <a:rPr lang="en-GB" dirty="0"/>
              <a:t>Entities</a:t>
            </a:r>
            <a:endParaRPr lang="en-IT" dirty="0"/>
          </a:p>
        </p:txBody>
      </p:sp>
      <p:pic>
        <p:nvPicPr>
          <p:cNvPr id="6" name="Picture 5" descr="A picture containing sitting, table, white, room&#10;&#10;Description automatically generated">
            <a:extLst>
              <a:ext uri="{FF2B5EF4-FFF2-40B4-BE49-F238E27FC236}">
                <a16:creationId xmlns:a16="http://schemas.microsoft.com/office/drawing/2014/main" id="{D3640475-2780-E148-B05B-95AF676E1D29}"/>
              </a:ext>
            </a:extLst>
          </p:cNvPr>
          <p:cNvPicPr>
            <a:picLocks noChangeAspect="1"/>
          </p:cNvPicPr>
          <p:nvPr/>
        </p:nvPicPr>
        <p:blipFill>
          <a:blip r:embed="rId2"/>
          <a:stretch>
            <a:fillRect/>
          </a:stretch>
        </p:blipFill>
        <p:spPr>
          <a:xfrm>
            <a:off x="1614184" y="1484616"/>
            <a:ext cx="1345629" cy="1345629"/>
          </a:xfrm>
          <a:prstGeom prst="rect">
            <a:avLst/>
          </a:prstGeom>
        </p:spPr>
      </p:pic>
      <p:pic>
        <p:nvPicPr>
          <p:cNvPr id="7" name="Picture 6" descr="A picture containing electronics&#10;&#10;Description automatically generated">
            <a:extLst>
              <a:ext uri="{FF2B5EF4-FFF2-40B4-BE49-F238E27FC236}">
                <a16:creationId xmlns:a16="http://schemas.microsoft.com/office/drawing/2014/main" id="{FA5E4F2A-B5F4-BE41-83B3-5CAAF80DC12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8671816" y="1578760"/>
            <a:ext cx="1155019" cy="1157339"/>
          </a:xfrm>
          <a:prstGeom prst="rect">
            <a:avLst/>
          </a:prstGeom>
        </p:spPr>
      </p:pic>
      <p:sp>
        <p:nvSpPr>
          <p:cNvPr id="8" name="TextBox 7">
            <a:extLst>
              <a:ext uri="{FF2B5EF4-FFF2-40B4-BE49-F238E27FC236}">
                <a16:creationId xmlns:a16="http://schemas.microsoft.com/office/drawing/2014/main" id="{2491F65D-80F1-974A-A6AB-AF4D2115D31A}"/>
              </a:ext>
            </a:extLst>
          </p:cNvPr>
          <p:cNvSpPr txBox="1"/>
          <p:nvPr/>
        </p:nvSpPr>
        <p:spPr>
          <a:xfrm>
            <a:off x="1743163" y="3003018"/>
            <a:ext cx="1001877" cy="369332"/>
          </a:xfrm>
          <a:prstGeom prst="rect">
            <a:avLst/>
          </a:prstGeom>
          <a:noFill/>
        </p:spPr>
        <p:txBody>
          <a:bodyPr wrap="none" rtlCol="0">
            <a:spAutoFit/>
          </a:bodyPr>
          <a:lstStyle/>
          <a:p>
            <a:r>
              <a:rPr lang="en-IT" dirty="0"/>
              <a:t>Executor</a:t>
            </a:r>
          </a:p>
        </p:txBody>
      </p:sp>
      <p:sp>
        <p:nvSpPr>
          <p:cNvPr id="9" name="TextBox 8">
            <a:extLst>
              <a:ext uri="{FF2B5EF4-FFF2-40B4-BE49-F238E27FC236}">
                <a16:creationId xmlns:a16="http://schemas.microsoft.com/office/drawing/2014/main" id="{2C6F4D79-3940-4946-8179-22B65B28B6BF}"/>
              </a:ext>
            </a:extLst>
          </p:cNvPr>
          <p:cNvSpPr txBox="1"/>
          <p:nvPr/>
        </p:nvSpPr>
        <p:spPr>
          <a:xfrm>
            <a:off x="8886341" y="2943546"/>
            <a:ext cx="725968" cy="369332"/>
          </a:xfrm>
          <a:prstGeom prst="rect">
            <a:avLst/>
          </a:prstGeom>
          <a:noFill/>
        </p:spPr>
        <p:txBody>
          <a:bodyPr wrap="none" rtlCol="0">
            <a:spAutoFit/>
          </a:bodyPr>
          <a:lstStyle/>
          <a:p>
            <a:r>
              <a:rPr lang="en-IT" dirty="0"/>
              <a:t>Client</a:t>
            </a:r>
          </a:p>
        </p:txBody>
      </p:sp>
      <p:sp>
        <p:nvSpPr>
          <p:cNvPr id="10" name="TextBox 9">
            <a:extLst>
              <a:ext uri="{FF2B5EF4-FFF2-40B4-BE49-F238E27FC236}">
                <a16:creationId xmlns:a16="http://schemas.microsoft.com/office/drawing/2014/main" id="{0B87AED5-0622-0843-967F-5A25B454C9B1}"/>
              </a:ext>
            </a:extLst>
          </p:cNvPr>
          <p:cNvSpPr txBox="1"/>
          <p:nvPr/>
        </p:nvSpPr>
        <p:spPr>
          <a:xfrm>
            <a:off x="426233" y="3545123"/>
            <a:ext cx="4104670" cy="2031325"/>
          </a:xfrm>
          <a:prstGeom prst="rect">
            <a:avLst/>
          </a:prstGeom>
          <a:noFill/>
        </p:spPr>
        <p:txBody>
          <a:bodyPr wrap="square" rtlCol="0">
            <a:spAutoFit/>
          </a:bodyPr>
          <a:lstStyle/>
          <a:p>
            <a:r>
              <a:rPr lang="en-IT" dirty="0"/>
              <a:t>Connected to other executors.</a:t>
            </a:r>
          </a:p>
          <a:p>
            <a:r>
              <a:rPr lang="en-IT" dirty="0"/>
              <a:t>Contains </a:t>
            </a:r>
            <a:r>
              <a:rPr lang="en-IT" b="1" dirty="0"/>
              <a:t>infos</a:t>
            </a:r>
            <a:r>
              <a:rPr lang="en-IT" dirty="0"/>
              <a:t> about other executors.</a:t>
            </a:r>
          </a:p>
          <a:p>
            <a:r>
              <a:rPr lang="en-IT" dirty="0"/>
              <a:t>Executes </a:t>
            </a:r>
            <a:r>
              <a:rPr lang="en-IT" b="1" dirty="0"/>
              <a:t>Jobs</a:t>
            </a:r>
            <a:r>
              <a:rPr lang="en-IT" dirty="0"/>
              <a:t>.</a:t>
            </a:r>
          </a:p>
          <a:p>
            <a:r>
              <a:rPr lang="en-IT" dirty="0"/>
              <a:t>It is a possible entry point for the client.</a:t>
            </a:r>
          </a:p>
          <a:p>
            <a:r>
              <a:rPr lang="en-IT" dirty="0"/>
              <a:t>It is in charge of load balancing.</a:t>
            </a:r>
          </a:p>
          <a:p>
            <a:endParaRPr lang="en-IT" dirty="0"/>
          </a:p>
          <a:p>
            <a:endParaRPr lang="en-IT" dirty="0"/>
          </a:p>
        </p:txBody>
      </p:sp>
      <p:sp>
        <p:nvSpPr>
          <p:cNvPr id="13" name="TextBox 12">
            <a:extLst>
              <a:ext uri="{FF2B5EF4-FFF2-40B4-BE49-F238E27FC236}">
                <a16:creationId xmlns:a16="http://schemas.microsoft.com/office/drawing/2014/main" id="{DDC22AC9-5A6A-D647-A278-325A844D5BAC}"/>
              </a:ext>
            </a:extLst>
          </p:cNvPr>
          <p:cNvSpPr txBox="1"/>
          <p:nvPr/>
        </p:nvSpPr>
        <p:spPr>
          <a:xfrm>
            <a:off x="7196990" y="3545123"/>
            <a:ext cx="4104670" cy="1200329"/>
          </a:xfrm>
          <a:prstGeom prst="rect">
            <a:avLst/>
          </a:prstGeom>
          <a:noFill/>
        </p:spPr>
        <p:txBody>
          <a:bodyPr wrap="square" rtlCol="0">
            <a:spAutoFit/>
          </a:bodyPr>
          <a:lstStyle/>
          <a:p>
            <a:r>
              <a:rPr lang="en-IT" dirty="0"/>
              <a:t>Connected to a </a:t>
            </a:r>
            <a:r>
              <a:rPr lang="en-IT" b="1" dirty="0"/>
              <a:t>Executor</a:t>
            </a:r>
            <a:r>
              <a:rPr lang="en-IT" dirty="0"/>
              <a:t>.</a:t>
            </a:r>
          </a:p>
          <a:p>
            <a:r>
              <a:rPr lang="en-IT" dirty="0"/>
              <a:t>Can send tasks and retrieve results.</a:t>
            </a:r>
          </a:p>
          <a:p>
            <a:endParaRPr lang="en-IT" dirty="0"/>
          </a:p>
          <a:p>
            <a:endParaRPr lang="en-IT" dirty="0"/>
          </a:p>
        </p:txBody>
      </p:sp>
    </p:spTree>
    <p:extLst>
      <p:ext uri="{BB962C8B-B14F-4D97-AF65-F5344CB8AC3E}">
        <p14:creationId xmlns:p14="http://schemas.microsoft.com/office/powerpoint/2010/main" val="3801266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157A-9727-2645-ABE1-3DC183D5F79A}"/>
              </a:ext>
            </a:extLst>
          </p:cNvPr>
          <p:cNvSpPr>
            <a:spLocks noGrp="1"/>
          </p:cNvSpPr>
          <p:nvPr>
            <p:ph type="title"/>
          </p:nvPr>
        </p:nvSpPr>
        <p:spPr>
          <a:xfrm>
            <a:off x="3512691" y="51371"/>
            <a:ext cx="5166617" cy="1325563"/>
          </a:xfrm>
        </p:spPr>
        <p:txBody>
          <a:bodyPr>
            <a:normAutofit/>
          </a:bodyPr>
          <a:lstStyle/>
          <a:p>
            <a:r>
              <a:rPr lang="en-IT" dirty="0"/>
              <a:t>Executor - Connection</a:t>
            </a:r>
          </a:p>
        </p:txBody>
      </p:sp>
      <p:pic>
        <p:nvPicPr>
          <p:cNvPr id="4" name="Picture 3" descr="A picture containing sitting, table, white, room&#10;&#10;Description automatically generated">
            <a:extLst>
              <a:ext uri="{FF2B5EF4-FFF2-40B4-BE49-F238E27FC236}">
                <a16:creationId xmlns:a16="http://schemas.microsoft.com/office/drawing/2014/main" id="{566CCD60-DA35-9B46-BA80-289365C54083}"/>
              </a:ext>
            </a:extLst>
          </p:cNvPr>
          <p:cNvPicPr>
            <a:picLocks noChangeAspect="1"/>
          </p:cNvPicPr>
          <p:nvPr/>
        </p:nvPicPr>
        <p:blipFill>
          <a:blip r:embed="rId2"/>
          <a:stretch>
            <a:fillRect/>
          </a:stretch>
        </p:blipFill>
        <p:spPr>
          <a:xfrm>
            <a:off x="283681" y="2026263"/>
            <a:ext cx="2264310" cy="2264310"/>
          </a:xfrm>
          <a:prstGeom prst="rect">
            <a:avLst/>
          </a:prstGeom>
        </p:spPr>
      </p:pic>
      <p:sp>
        <p:nvSpPr>
          <p:cNvPr id="5" name="TextBox 4">
            <a:extLst>
              <a:ext uri="{FF2B5EF4-FFF2-40B4-BE49-F238E27FC236}">
                <a16:creationId xmlns:a16="http://schemas.microsoft.com/office/drawing/2014/main" id="{CAE9CC3F-5993-E44A-A737-ED787B16E3E8}"/>
              </a:ext>
            </a:extLst>
          </p:cNvPr>
          <p:cNvSpPr txBox="1"/>
          <p:nvPr/>
        </p:nvSpPr>
        <p:spPr>
          <a:xfrm>
            <a:off x="2460028" y="2512284"/>
            <a:ext cx="2090550" cy="369332"/>
          </a:xfrm>
          <a:prstGeom prst="rect">
            <a:avLst/>
          </a:prstGeom>
          <a:noFill/>
        </p:spPr>
        <p:txBody>
          <a:bodyPr wrap="square" rtlCol="0">
            <a:spAutoFit/>
          </a:bodyPr>
          <a:lstStyle/>
          <a:p>
            <a:r>
              <a:rPr lang="en-IT" dirty="0"/>
              <a:t>Connection request:</a:t>
            </a:r>
          </a:p>
        </p:txBody>
      </p:sp>
      <p:sp>
        <p:nvSpPr>
          <p:cNvPr id="6" name="TextBox 5">
            <a:extLst>
              <a:ext uri="{FF2B5EF4-FFF2-40B4-BE49-F238E27FC236}">
                <a16:creationId xmlns:a16="http://schemas.microsoft.com/office/drawing/2014/main" id="{B833E278-3F8C-C74F-B412-EEEC43A20169}"/>
              </a:ext>
            </a:extLst>
          </p:cNvPr>
          <p:cNvSpPr txBox="1"/>
          <p:nvPr/>
        </p:nvSpPr>
        <p:spPr>
          <a:xfrm>
            <a:off x="4550577" y="2512087"/>
            <a:ext cx="6786986" cy="646331"/>
          </a:xfrm>
          <a:prstGeom prst="rect">
            <a:avLst/>
          </a:prstGeom>
          <a:noFill/>
        </p:spPr>
        <p:txBody>
          <a:bodyPr wrap="none" rtlCol="0">
            <a:spAutoFit/>
          </a:bodyPr>
          <a:lstStyle/>
          <a:p>
            <a:r>
              <a:rPr lang="en-IT" dirty="0"/>
              <a:t>Needs to know the IP address of another executor within the network.</a:t>
            </a:r>
          </a:p>
          <a:p>
            <a:r>
              <a:rPr lang="en-IT" dirty="0"/>
              <a:t>Sends a JOIN_MESSAGE to be added to the network.</a:t>
            </a:r>
          </a:p>
        </p:txBody>
      </p:sp>
      <p:sp>
        <p:nvSpPr>
          <p:cNvPr id="39" name="TextBox 38">
            <a:extLst>
              <a:ext uri="{FF2B5EF4-FFF2-40B4-BE49-F238E27FC236}">
                <a16:creationId xmlns:a16="http://schemas.microsoft.com/office/drawing/2014/main" id="{EE6C0DF5-6234-F444-A2BF-B79245E0F777}"/>
              </a:ext>
            </a:extLst>
          </p:cNvPr>
          <p:cNvSpPr txBox="1"/>
          <p:nvPr/>
        </p:nvSpPr>
        <p:spPr>
          <a:xfrm>
            <a:off x="2705732" y="3514917"/>
            <a:ext cx="1844845" cy="369332"/>
          </a:xfrm>
          <a:prstGeom prst="rect">
            <a:avLst/>
          </a:prstGeom>
          <a:noFill/>
        </p:spPr>
        <p:txBody>
          <a:bodyPr wrap="square" rtlCol="0">
            <a:spAutoFit/>
          </a:bodyPr>
          <a:lstStyle/>
          <a:p>
            <a:r>
              <a:rPr lang="en-IT" dirty="0"/>
              <a:t>Connection reply:</a:t>
            </a:r>
          </a:p>
        </p:txBody>
      </p:sp>
      <p:sp>
        <p:nvSpPr>
          <p:cNvPr id="40" name="TextBox 39">
            <a:extLst>
              <a:ext uri="{FF2B5EF4-FFF2-40B4-BE49-F238E27FC236}">
                <a16:creationId xmlns:a16="http://schemas.microsoft.com/office/drawing/2014/main" id="{38F9D483-0C3F-EF42-ADB4-8830E3BC7A33}"/>
              </a:ext>
            </a:extLst>
          </p:cNvPr>
          <p:cNvSpPr txBox="1"/>
          <p:nvPr/>
        </p:nvSpPr>
        <p:spPr>
          <a:xfrm>
            <a:off x="4550577" y="3514917"/>
            <a:ext cx="5177828" cy="646331"/>
          </a:xfrm>
          <a:prstGeom prst="rect">
            <a:avLst/>
          </a:prstGeom>
          <a:noFill/>
        </p:spPr>
        <p:txBody>
          <a:bodyPr wrap="none" rtlCol="0">
            <a:spAutoFit/>
          </a:bodyPr>
          <a:lstStyle/>
          <a:p>
            <a:r>
              <a:rPr lang="en-IT" dirty="0"/>
              <a:t>Replies with its information about the network.</a:t>
            </a:r>
          </a:p>
          <a:p>
            <a:r>
              <a:rPr lang="en-IT" dirty="0"/>
              <a:t>Notifies all the connected executor about the joining.</a:t>
            </a:r>
          </a:p>
        </p:txBody>
      </p:sp>
    </p:spTree>
    <p:extLst>
      <p:ext uri="{BB962C8B-B14F-4D97-AF65-F5344CB8AC3E}">
        <p14:creationId xmlns:p14="http://schemas.microsoft.com/office/powerpoint/2010/main" val="2896727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157A-9727-2645-ABE1-3DC183D5F79A}"/>
              </a:ext>
            </a:extLst>
          </p:cNvPr>
          <p:cNvSpPr>
            <a:spLocks noGrp="1"/>
          </p:cNvSpPr>
          <p:nvPr>
            <p:ph type="title"/>
          </p:nvPr>
        </p:nvSpPr>
        <p:spPr>
          <a:xfrm>
            <a:off x="3108253" y="102742"/>
            <a:ext cx="5975493" cy="1325563"/>
          </a:xfrm>
        </p:spPr>
        <p:txBody>
          <a:bodyPr>
            <a:normAutofit/>
          </a:bodyPr>
          <a:lstStyle/>
          <a:p>
            <a:r>
              <a:rPr lang="en-IT" dirty="0"/>
              <a:t>Executor – Load balaning</a:t>
            </a:r>
          </a:p>
        </p:txBody>
      </p:sp>
      <p:pic>
        <p:nvPicPr>
          <p:cNvPr id="4" name="Picture 3" descr="A picture containing sitting, table, white, room&#10;&#10;Description automatically generated">
            <a:extLst>
              <a:ext uri="{FF2B5EF4-FFF2-40B4-BE49-F238E27FC236}">
                <a16:creationId xmlns:a16="http://schemas.microsoft.com/office/drawing/2014/main" id="{566CCD60-DA35-9B46-BA80-289365C54083}"/>
              </a:ext>
            </a:extLst>
          </p:cNvPr>
          <p:cNvPicPr>
            <a:picLocks noChangeAspect="1"/>
          </p:cNvPicPr>
          <p:nvPr/>
        </p:nvPicPr>
        <p:blipFill>
          <a:blip r:embed="rId2"/>
          <a:stretch>
            <a:fillRect/>
          </a:stretch>
        </p:blipFill>
        <p:spPr>
          <a:xfrm>
            <a:off x="283681" y="2026263"/>
            <a:ext cx="2264310" cy="2264310"/>
          </a:xfrm>
          <a:prstGeom prst="rect">
            <a:avLst/>
          </a:prstGeom>
        </p:spPr>
      </p:pic>
      <p:sp>
        <p:nvSpPr>
          <p:cNvPr id="5" name="TextBox 4">
            <a:extLst>
              <a:ext uri="{FF2B5EF4-FFF2-40B4-BE49-F238E27FC236}">
                <a16:creationId xmlns:a16="http://schemas.microsoft.com/office/drawing/2014/main" id="{CAE9CC3F-5993-E44A-A737-ED787B16E3E8}"/>
              </a:ext>
            </a:extLst>
          </p:cNvPr>
          <p:cNvSpPr txBox="1"/>
          <p:nvPr/>
        </p:nvSpPr>
        <p:spPr>
          <a:xfrm>
            <a:off x="2698781" y="2512087"/>
            <a:ext cx="1701006" cy="369332"/>
          </a:xfrm>
          <a:prstGeom prst="rect">
            <a:avLst/>
          </a:prstGeom>
          <a:noFill/>
        </p:spPr>
        <p:txBody>
          <a:bodyPr wrap="square" rtlCol="0">
            <a:spAutoFit/>
          </a:bodyPr>
          <a:lstStyle/>
          <a:p>
            <a:r>
              <a:rPr lang="en-IT" dirty="0"/>
              <a:t>New job arrives:</a:t>
            </a:r>
          </a:p>
        </p:txBody>
      </p:sp>
      <p:sp>
        <p:nvSpPr>
          <p:cNvPr id="6" name="TextBox 5">
            <a:extLst>
              <a:ext uri="{FF2B5EF4-FFF2-40B4-BE49-F238E27FC236}">
                <a16:creationId xmlns:a16="http://schemas.microsoft.com/office/drawing/2014/main" id="{B833E278-3F8C-C74F-B412-EEEC43A20169}"/>
              </a:ext>
            </a:extLst>
          </p:cNvPr>
          <p:cNvSpPr txBox="1"/>
          <p:nvPr/>
        </p:nvSpPr>
        <p:spPr>
          <a:xfrm>
            <a:off x="4550577" y="2512087"/>
            <a:ext cx="6545513" cy="646331"/>
          </a:xfrm>
          <a:prstGeom prst="rect">
            <a:avLst/>
          </a:prstGeom>
          <a:noFill/>
        </p:spPr>
        <p:txBody>
          <a:bodyPr wrap="square" rtlCol="0">
            <a:spAutoFit/>
          </a:bodyPr>
          <a:lstStyle/>
          <a:p>
            <a:r>
              <a:rPr lang="en-IT" dirty="0"/>
              <a:t>Selects the executor with the smallest number of jobs and sends to it a PROPOSE_MESSAGE asking it to execute the JOB.</a:t>
            </a:r>
          </a:p>
        </p:txBody>
      </p:sp>
      <p:sp>
        <p:nvSpPr>
          <p:cNvPr id="8" name="TextBox 7">
            <a:extLst>
              <a:ext uri="{FF2B5EF4-FFF2-40B4-BE49-F238E27FC236}">
                <a16:creationId xmlns:a16="http://schemas.microsoft.com/office/drawing/2014/main" id="{CE57CE51-978D-4547-BE23-8A0B2EC920E0}"/>
              </a:ext>
            </a:extLst>
          </p:cNvPr>
          <p:cNvSpPr txBox="1"/>
          <p:nvPr/>
        </p:nvSpPr>
        <p:spPr>
          <a:xfrm>
            <a:off x="2698781" y="3178753"/>
            <a:ext cx="1701006" cy="369332"/>
          </a:xfrm>
          <a:prstGeom prst="rect">
            <a:avLst/>
          </a:prstGeom>
          <a:noFill/>
        </p:spPr>
        <p:txBody>
          <a:bodyPr wrap="square" rtlCol="0">
            <a:spAutoFit/>
          </a:bodyPr>
          <a:lstStyle/>
          <a:p>
            <a:r>
              <a:rPr lang="en-IT" dirty="0"/>
              <a:t>Jobs completed:</a:t>
            </a:r>
          </a:p>
        </p:txBody>
      </p:sp>
      <p:sp>
        <p:nvSpPr>
          <p:cNvPr id="9" name="TextBox 8">
            <a:extLst>
              <a:ext uri="{FF2B5EF4-FFF2-40B4-BE49-F238E27FC236}">
                <a16:creationId xmlns:a16="http://schemas.microsoft.com/office/drawing/2014/main" id="{B5CE874E-7C01-CD4E-9C4D-AFA30B29585B}"/>
              </a:ext>
            </a:extLst>
          </p:cNvPr>
          <p:cNvSpPr txBox="1"/>
          <p:nvPr/>
        </p:nvSpPr>
        <p:spPr>
          <a:xfrm>
            <a:off x="4550577" y="3178753"/>
            <a:ext cx="6545513" cy="923330"/>
          </a:xfrm>
          <a:prstGeom prst="rect">
            <a:avLst/>
          </a:prstGeom>
          <a:noFill/>
        </p:spPr>
        <p:txBody>
          <a:bodyPr wrap="square" rtlCol="0">
            <a:spAutoFit/>
          </a:bodyPr>
          <a:lstStyle/>
          <a:p>
            <a:r>
              <a:rPr lang="en-IT" dirty="0"/>
              <a:t>It sends an UPDATE_MESSAGE notifying the new state.</a:t>
            </a:r>
          </a:p>
          <a:p>
            <a:r>
              <a:rPr lang="en-IT" dirty="0"/>
              <a:t>If another executor has a lot of works still ongoing it send to the idle executor some of its jobs.</a:t>
            </a:r>
          </a:p>
        </p:txBody>
      </p:sp>
    </p:spTree>
    <p:extLst>
      <p:ext uri="{BB962C8B-B14F-4D97-AF65-F5344CB8AC3E}">
        <p14:creationId xmlns:p14="http://schemas.microsoft.com/office/powerpoint/2010/main" val="478184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157A-9727-2645-ABE1-3DC183D5F79A}"/>
              </a:ext>
            </a:extLst>
          </p:cNvPr>
          <p:cNvSpPr>
            <a:spLocks noGrp="1"/>
          </p:cNvSpPr>
          <p:nvPr>
            <p:ph type="title"/>
          </p:nvPr>
        </p:nvSpPr>
        <p:spPr>
          <a:xfrm>
            <a:off x="3706183" y="51373"/>
            <a:ext cx="4779633" cy="1325563"/>
          </a:xfrm>
        </p:spPr>
        <p:txBody>
          <a:bodyPr>
            <a:normAutofit/>
          </a:bodyPr>
          <a:lstStyle/>
          <a:p>
            <a:r>
              <a:rPr lang="en-IT" dirty="0"/>
              <a:t>Executor – Rejoining</a:t>
            </a:r>
          </a:p>
        </p:txBody>
      </p:sp>
      <p:pic>
        <p:nvPicPr>
          <p:cNvPr id="4" name="Picture 3" descr="A picture containing sitting, table, white, room&#10;&#10;Description automatically generated">
            <a:extLst>
              <a:ext uri="{FF2B5EF4-FFF2-40B4-BE49-F238E27FC236}">
                <a16:creationId xmlns:a16="http://schemas.microsoft.com/office/drawing/2014/main" id="{566CCD60-DA35-9B46-BA80-289365C54083}"/>
              </a:ext>
            </a:extLst>
          </p:cNvPr>
          <p:cNvPicPr>
            <a:picLocks noChangeAspect="1"/>
          </p:cNvPicPr>
          <p:nvPr/>
        </p:nvPicPr>
        <p:blipFill>
          <a:blip r:embed="rId2"/>
          <a:stretch>
            <a:fillRect/>
          </a:stretch>
        </p:blipFill>
        <p:spPr>
          <a:xfrm>
            <a:off x="283681" y="2026263"/>
            <a:ext cx="2264310" cy="2264310"/>
          </a:xfrm>
          <a:prstGeom prst="rect">
            <a:avLst/>
          </a:prstGeom>
        </p:spPr>
      </p:pic>
      <p:sp>
        <p:nvSpPr>
          <p:cNvPr id="5" name="TextBox 4">
            <a:extLst>
              <a:ext uri="{FF2B5EF4-FFF2-40B4-BE49-F238E27FC236}">
                <a16:creationId xmlns:a16="http://schemas.microsoft.com/office/drawing/2014/main" id="{CAE9CC3F-5993-E44A-A737-ED787B16E3E8}"/>
              </a:ext>
            </a:extLst>
          </p:cNvPr>
          <p:cNvSpPr txBox="1"/>
          <p:nvPr/>
        </p:nvSpPr>
        <p:spPr>
          <a:xfrm>
            <a:off x="2485204" y="2512087"/>
            <a:ext cx="1998324" cy="369332"/>
          </a:xfrm>
          <a:prstGeom prst="rect">
            <a:avLst/>
          </a:prstGeom>
          <a:noFill/>
        </p:spPr>
        <p:txBody>
          <a:bodyPr wrap="square" rtlCol="0">
            <a:spAutoFit/>
          </a:bodyPr>
          <a:lstStyle/>
          <a:p>
            <a:r>
              <a:rPr lang="en-IT" dirty="0"/>
              <a:t>Rejoining after exit:</a:t>
            </a:r>
          </a:p>
        </p:txBody>
      </p:sp>
      <p:sp>
        <p:nvSpPr>
          <p:cNvPr id="6" name="TextBox 5">
            <a:extLst>
              <a:ext uri="{FF2B5EF4-FFF2-40B4-BE49-F238E27FC236}">
                <a16:creationId xmlns:a16="http://schemas.microsoft.com/office/drawing/2014/main" id="{B833E278-3F8C-C74F-B412-EEEC43A20169}"/>
              </a:ext>
            </a:extLst>
          </p:cNvPr>
          <p:cNvSpPr txBox="1"/>
          <p:nvPr/>
        </p:nvSpPr>
        <p:spPr>
          <a:xfrm>
            <a:off x="4483528" y="2512087"/>
            <a:ext cx="6545513" cy="369332"/>
          </a:xfrm>
          <a:prstGeom prst="rect">
            <a:avLst/>
          </a:prstGeom>
          <a:noFill/>
        </p:spPr>
        <p:txBody>
          <a:bodyPr wrap="square" rtlCol="0">
            <a:spAutoFit/>
          </a:bodyPr>
          <a:lstStyle/>
          <a:p>
            <a:r>
              <a:rPr lang="en-IT" dirty="0"/>
              <a:t>Sends a JOIN_MESSAGE to one of the previously known executor.</a:t>
            </a:r>
          </a:p>
        </p:txBody>
      </p:sp>
      <p:sp>
        <p:nvSpPr>
          <p:cNvPr id="10" name="TextBox 9">
            <a:extLst>
              <a:ext uri="{FF2B5EF4-FFF2-40B4-BE49-F238E27FC236}">
                <a16:creationId xmlns:a16="http://schemas.microsoft.com/office/drawing/2014/main" id="{14B4CAFB-3199-8544-812D-0CBDCECBB1E1}"/>
              </a:ext>
            </a:extLst>
          </p:cNvPr>
          <p:cNvSpPr txBox="1"/>
          <p:nvPr/>
        </p:nvSpPr>
        <p:spPr>
          <a:xfrm>
            <a:off x="2244904" y="3367243"/>
            <a:ext cx="2264310" cy="369332"/>
          </a:xfrm>
          <a:prstGeom prst="rect">
            <a:avLst/>
          </a:prstGeom>
          <a:noFill/>
        </p:spPr>
        <p:txBody>
          <a:bodyPr wrap="square" rtlCol="0">
            <a:spAutoFit/>
          </a:bodyPr>
          <a:lstStyle/>
          <a:p>
            <a:r>
              <a:rPr lang="en-IT" dirty="0"/>
              <a:t>Restarting after crash:</a:t>
            </a:r>
          </a:p>
        </p:txBody>
      </p:sp>
      <p:sp>
        <p:nvSpPr>
          <p:cNvPr id="11" name="TextBox 10">
            <a:extLst>
              <a:ext uri="{FF2B5EF4-FFF2-40B4-BE49-F238E27FC236}">
                <a16:creationId xmlns:a16="http://schemas.microsoft.com/office/drawing/2014/main" id="{B1C8CD3E-864B-B748-862F-FA8E1E4A58C3}"/>
              </a:ext>
            </a:extLst>
          </p:cNvPr>
          <p:cNvSpPr txBox="1"/>
          <p:nvPr/>
        </p:nvSpPr>
        <p:spPr>
          <a:xfrm>
            <a:off x="4509214" y="3367243"/>
            <a:ext cx="6545513" cy="646331"/>
          </a:xfrm>
          <a:prstGeom prst="rect">
            <a:avLst/>
          </a:prstGeom>
          <a:noFill/>
        </p:spPr>
        <p:txBody>
          <a:bodyPr wrap="square" rtlCol="0">
            <a:spAutoFit/>
          </a:bodyPr>
          <a:lstStyle/>
          <a:p>
            <a:r>
              <a:rPr lang="en-IT" dirty="0"/>
              <a:t>Before rejoining the network it completes the uncompleted jobs and then sends a JOIN_MESSAGE.</a:t>
            </a:r>
          </a:p>
        </p:txBody>
      </p:sp>
    </p:spTree>
    <p:extLst>
      <p:ext uri="{BB962C8B-B14F-4D97-AF65-F5344CB8AC3E}">
        <p14:creationId xmlns:p14="http://schemas.microsoft.com/office/powerpoint/2010/main" val="1772557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157A-9727-2645-ABE1-3DC183D5F79A}"/>
              </a:ext>
            </a:extLst>
          </p:cNvPr>
          <p:cNvSpPr>
            <a:spLocks noGrp="1"/>
          </p:cNvSpPr>
          <p:nvPr>
            <p:ph type="title"/>
          </p:nvPr>
        </p:nvSpPr>
        <p:spPr>
          <a:xfrm>
            <a:off x="2881363" y="92469"/>
            <a:ext cx="6429273" cy="1325563"/>
          </a:xfrm>
        </p:spPr>
        <p:txBody>
          <a:bodyPr>
            <a:normAutofit/>
          </a:bodyPr>
          <a:lstStyle/>
          <a:p>
            <a:r>
              <a:rPr lang="en-IT" dirty="0"/>
              <a:t>Executor – Result retrieving</a:t>
            </a:r>
          </a:p>
        </p:txBody>
      </p:sp>
      <p:pic>
        <p:nvPicPr>
          <p:cNvPr id="4" name="Picture 3" descr="A picture containing sitting, table, white, room&#10;&#10;Description automatically generated">
            <a:extLst>
              <a:ext uri="{FF2B5EF4-FFF2-40B4-BE49-F238E27FC236}">
                <a16:creationId xmlns:a16="http://schemas.microsoft.com/office/drawing/2014/main" id="{566CCD60-DA35-9B46-BA80-289365C54083}"/>
              </a:ext>
            </a:extLst>
          </p:cNvPr>
          <p:cNvPicPr>
            <a:picLocks noChangeAspect="1"/>
          </p:cNvPicPr>
          <p:nvPr/>
        </p:nvPicPr>
        <p:blipFill>
          <a:blip r:embed="rId2"/>
          <a:stretch>
            <a:fillRect/>
          </a:stretch>
        </p:blipFill>
        <p:spPr>
          <a:xfrm>
            <a:off x="283681" y="2026263"/>
            <a:ext cx="2264310" cy="2264310"/>
          </a:xfrm>
          <a:prstGeom prst="rect">
            <a:avLst/>
          </a:prstGeom>
        </p:spPr>
      </p:pic>
      <p:sp>
        <p:nvSpPr>
          <p:cNvPr id="5" name="TextBox 4">
            <a:extLst>
              <a:ext uri="{FF2B5EF4-FFF2-40B4-BE49-F238E27FC236}">
                <a16:creationId xmlns:a16="http://schemas.microsoft.com/office/drawing/2014/main" id="{CAE9CC3F-5993-E44A-A737-ED787B16E3E8}"/>
              </a:ext>
            </a:extLst>
          </p:cNvPr>
          <p:cNvSpPr txBox="1"/>
          <p:nvPr/>
        </p:nvSpPr>
        <p:spPr>
          <a:xfrm>
            <a:off x="2426414" y="2373587"/>
            <a:ext cx="2204377" cy="646331"/>
          </a:xfrm>
          <a:prstGeom prst="rect">
            <a:avLst/>
          </a:prstGeom>
          <a:noFill/>
        </p:spPr>
        <p:txBody>
          <a:bodyPr wrap="square" rtlCol="0">
            <a:spAutoFit/>
          </a:bodyPr>
          <a:lstStyle/>
          <a:p>
            <a:r>
              <a:rPr lang="en-IT" dirty="0"/>
              <a:t>Asked for a locally executed jobs:</a:t>
            </a:r>
          </a:p>
        </p:txBody>
      </p:sp>
      <p:sp>
        <p:nvSpPr>
          <p:cNvPr id="6" name="TextBox 5">
            <a:extLst>
              <a:ext uri="{FF2B5EF4-FFF2-40B4-BE49-F238E27FC236}">
                <a16:creationId xmlns:a16="http://schemas.microsoft.com/office/drawing/2014/main" id="{B833E278-3F8C-C74F-B412-EEEC43A20169}"/>
              </a:ext>
            </a:extLst>
          </p:cNvPr>
          <p:cNvSpPr txBox="1"/>
          <p:nvPr/>
        </p:nvSpPr>
        <p:spPr>
          <a:xfrm>
            <a:off x="4509214" y="2373587"/>
            <a:ext cx="6545513" cy="369332"/>
          </a:xfrm>
          <a:prstGeom prst="rect">
            <a:avLst/>
          </a:prstGeom>
          <a:noFill/>
        </p:spPr>
        <p:txBody>
          <a:bodyPr wrap="square" rtlCol="0">
            <a:spAutoFit/>
          </a:bodyPr>
          <a:lstStyle/>
          <a:p>
            <a:r>
              <a:rPr lang="en-IT" dirty="0"/>
              <a:t>Replies with the result, if completed, or the status, otherwise.</a:t>
            </a:r>
          </a:p>
        </p:txBody>
      </p:sp>
      <p:sp>
        <p:nvSpPr>
          <p:cNvPr id="10" name="TextBox 9">
            <a:extLst>
              <a:ext uri="{FF2B5EF4-FFF2-40B4-BE49-F238E27FC236}">
                <a16:creationId xmlns:a16="http://schemas.microsoft.com/office/drawing/2014/main" id="{14B4CAFB-3199-8544-812D-0CBDCECBB1E1}"/>
              </a:ext>
            </a:extLst>
          </p:cNvPr>
          <p:cNvSpPr txBox="1"/>
          <p:nvPr/>
        </p:nvSpPr>
        <p:spPr>
          <a:xfrm>
            <a:off x="2244904" y="3367243"/>
            <a:ext cx="2264310" cy="646331"/>
          </a:xfrm>
          <a:prstGeom prst="rect">
            <a:avLst/>
          </a:prstGeom>
          <a:noFill/>
        </p:spPr>
        <p:txBody>
          <a:bodyPr wrap="square" rtlCol="0">
            <a:spAutoFit/>
          </a:bodyPr>
          <a:lstStyle/>
          <a:p>
            <a:r>
              <a:rPr lang="en-IT" dirty="0"/>
              <a:t>Asked for a not locally executed jobs :</a:t>
            </a:r>
          </a:p>
        </p:txBody>
      </p:sp>
      <p:sp>
        <p:nvSpPr>
          <p:cNvPr id="11" name="TextBox 10">
            <a:extLst>
              <a:ext uri="{FF2B5EF4-FFF2-40B4-BE49-F238E27FC236}">
                <a16:creationId xmlns:a16="http://schemas.microsoft.com/office/drawing/2014/main" id="{B1C8CD3E-864B-B748-862F-FA8E1E4A58C3}"/>
              </a:ext>
            </a:extLst>
          </p:cNvPr>
          <p:cNvSpPr txBox="1"/>
          <p:nvPr/>
        </p:nvSpPr>
        <p:spPr>
          <a:xfrm>
            <a:off x="4509214" y="3367243"/>
            <a:ext cx="6545513" cy="923330"/>
          </a:xfrm>
          <a:prstGeom prst="rect">
            <a:avLst/>
          </a:prstGeom>
          <a:noFill/>
        </p:spPr>
        <p:txBody>
          <a:bodyPr wrap="square" rtlCol="0">
            <a:spAutoFit/>
          </a:bodyPr>
          <a:lstStyle/>
          <a:p>
            <a:r>
              <a:rPr lang="en-IT" dirty="0"/>
              <a:t>Request directly to the corresponding executor if it knows who has 	the result.</a:t>
            </a:r>
          </a:p>
          <a:p>
            <a:r>
              <a:rPr lang="en-IT" dirty="0"/>
              <a:t>Otherwise try to recursivly find the result, if it exists.</a:t>
            </a:r>
          </a:p>
        </p:txBody>
      </p:sp>
    </p:spTree>
    <p:extLst>
      <p:ext uri="{BB962C8B-B14F-4D97-AF65-F5344CB8AC3E}">
        <p14:creationId xmlns:p14="http://schemas.microsoft.com/office/powerpoint/2010/main" val="977038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157A-9727-2645-ABE1-3DC183D5F79A}"/>
              </a:ext>
            </a:extLst>
          </p:cNvPr>
          <p:cNvSpPr>
            <a:spLocks noGrp="1"/>
          </p:cNvSpPr>
          <p:nvPr>
            <p:ph type="title"/>
          </p:nvPr>
        </p:nvSpPr>
        <p:spPr>
          <a:xfrm>
            <a:off x="5343149" y="107881"/>
            <a:ext cx="1505702" cy="1325563"/>
          </a:xfrm>
        </p:spPr>
        <p:txBody>
          <a:bodyPr>
            <a:normAutofit/>
          </a:bodyPr>
          <a:lstStyle/>
          <a:p>
            <a:r>
              <a:rPr lang="en-IT" dirty="0"/>
              <a:t>Client</a:t>
            </a:r>
          </a:p>
        </p:txBody>
      </p:sp>
      <p:sp>
        <p:nvSpPr>
          <p:cNvPr id="5" name="TextBox 4">
            <a:extLst>
              <a:ext uri="{FF2B5EF4-FFF2-40B4-BE49-F238E27FC236}">
                <a16:creationId xmlns:a16="http://schemas.microsoft.com/office/drawing/2014/main" id="{CAE9CC3F-5993-E44A-A737-ED787B16E3E8}"/>
              </a:ext>
            </a:extLst>
          </p:cNvPr>
          <p:cNvSpPr txBox="1"/>
          <p:nvPr/>
        </p:nvSpPr>
        <p:spPr>
          <a:xfrm>
            <a:off x="3685284" y="2861610"/>
            <a:ext cx="1155020" cy="369332"/>
          </a:xfrm>
          <a:prstGeom prst="rect">
            <a:avLst/>
          </a:prstGeom>
          <a:noFill/>
        </p:spPr>
        <p:txBody>
          <a:bodyPr wrap="square" rtlCol="0">
            <a:spAutoFit/>
          </a:bodyPr>
          <a:lstStyle/>
          <a:p>
            <a:r>
              <a:rPr lang="en-IT" dirty="0"/>
              <a:t>Send jobs:</a:t>
            </a:r>
          </a:p>
        </p:txBody>
      </p:sp>
      <p:sp>
        <p:nvSpPr>
          <p:cNvPr id="6" name="TextBox 5">
            <a:extLst>
              <a:ext uri="{FF2B5EF4-FFF2-40B4-BE49-F238E27FC236}">
                <a16:creationId xmlns:a16="http://schemas.microsoft.com/office/drawing/2014/main" id="{B833E278-3F8C-C74F-B412-EEEC43A20169}"/>
              </a:ext>
            </a:extLst>
          </p:cNvPr>
          <p:cNvSpPr txBox="1"/>
          <p:nvPr/>
        </p:nvSpPr>
        <p:spPr>
          <a:xfrm>
            <a:off x="4817440" y="2861610"/>
            <a:ext cx="3720386" cy="369332"/>
          </a:xfrm>
          <a:prstGeom prst="rect">
            <a:avLst/>
          </a:prstGeom>
          <a:noFill/>
        </p:spPr>
        <p:txBody>
          <a:bodyPr wrap="square" rtlCol="0">
            <a:spAutoFit/>
          </a:bodyPr>
          <a:lstStyle/>
          <a:p>
            <a:r>
              <a:rPr lang="en-IT" dirty="0"/>
              <a:t>Sends jobs to the connected executor</a:t>
            </a:r>
          </a:p>
        </p:txBody>
      </p:sp>
      <p:pic>
        <p:nvPicPr>
          <p:cNvPr id="8" name="Picture 7" descr="A picture containing electronics&#10;&#10;Description automatically generated">
            <a:extLst>
              <a:ext uri="{FF2B5EF4-FFF2-40B4-BE49-F238E27FC236}">
                <a16:creationId xmlns:a16="http://schemas.microsoft.com/office/drawing/2014/main" id="{F28F9366-F132-284A-BBCC-2B4B19E7DD4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667248" y="2422897"/>
            <a:ext cx="2008171" cy="2012205"/>
          </a:xfrm>
          <a:prstGeom prst="rect">
            <a:avLst/>
          </a:prstGeom>
        </p:spPr>
      </p:pic>
      <p:sp>
        <p:nvSpPr>
          <p:cNvPr id="9" name="TextBox 8">
            <a:extLst>
              <a:ext uri="{FF2B5EF4-FFF2-40B4-BE49-F238E27FC236}">
                <a16:creationId xmlns:a16="http://schemas.microsoft.com/office/drawing/2014/main" id="{956FC5C2-DB4D-6A46-BBCC-5BAAAB87F717}"/>
              </a:ext>
            </a:extLst>
          </p:cNvPr>
          <p:cNvSpPr txBox="1"/>
          <p:nvPr/>
        </p:nvSpPr>
        <p:spPr>
          <a:xfrm>
            <a:off x="3241497" y="3435250"/>
            <a:ext cx="1598807" cy="369332"/>
          </a:xfrm>
          <a:prstGeom prst="rect">
            <a:avLst/>
          </a:prstGeom>
          <a:noFill/>
        </p:spPr>
        <p:txBody>
          <a:bodyPr wrap="square" rtlCol="0">
            <a:spAutoFit/>
          </a:bodyPr>
          <a:lstStyle/>
          <a:p>
            <a:r>
              <a:rPr lang="en-IT" dirty="0"/>
              <a:t>Retrieve result:</a:t>
            </a:r>
          </a:p>
        </p:txBody>
      </p:sp>
      <p:sp>
        <p:nvSpPr>
          <p:cNvPr id="12" name="TextBox 11">
            <a:extLst>
              <a:ext uri="{FF2B5EF4-FFF2-40B4-BE49-F238E27FC236}">
                <a16:creationId xmlns:a16="http://schemas.microsoft.com/office/drawing/2014/main" id="{CAA798CB-7190-A044-A769-30EB2895BD86}"/>
              </a:ext>
            </a:extLst>
          </p:cNvPr>
          <p:cNvSpPr txBox="1"/>
          <p:nvPr/>
        </p:nvSpPr>
        <p:spPr>
          <a:xfrm>
            <a:off x="4817440" y="3435250"/>
            <a:ext cx="4583414" cy="369332"/>
          </a:xfrm>
          <a:prstGeom prst="rect">
            <a:avLst/>
          </a:prstGeom>
          <a:noFill/>
        </p:spPr>
        <p:txBody>
          <a:bodyPr wrap="square" rtlCol="0">
            <a:spAutoFit/>
          </a:bodyPr>
          <a:lstStyle/>
          <a:p>
            <a:r>
              <a:rPr lang="en-IT" dirty="0"/>
              <a:t>Sends a job request to the connected executor</a:t>
            </a:r>
          </a:p>
        </p:txBody>
      </p:sp>
    </p:spTree>
    <p:extLst>
      <p:ext uri="{BB962C8B-B14F-4D97-AF65-F5344CB8AC3E}">
        <p14:creationId xmlns:p14="http://schemas.microsoft.com/office/powerpoint/2010/main" val="1088665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sitting, table, white, room&#10;&#10;Description automatically generated">
            <a:extLst>
              <a:ext uri="{FF2B5EF4-FFF2-40B4-BE49-F238E27FC236}">
                <a16:creationId xmlns:a16="http://schemas.microsoft.com/office/drawing/2014/main" id="{A4380705-C7FE-3642-9798-E9CFD7ABD896}"/>
              </a:ext>
            </a:extLst>
          </p:cNvPr>
          <p:cNvPicPr>
            <a:picLocks noChangeAspect="1"/>
          </p:cNvPicPr>
          <p:nvPr/>
        </p:nvPicPr>
        <p:blipFill>
          <a:blip r:embed="rId2"/>
          <a:stretch>
            <a:fillRect/>
          </a:stretch>
        </p:blipFill>
        <p:spPr>
          <a:xfrm>
            <a:off x="5754670" y="1422971"/>
            <a:ext cx="1345629" cy="1345629"/>
          </a:xfrm>
          <a:prstGeom prst="rect">
            <a:avLst/>
          </a:prstGeom>
        </p:spPr>
      </p:pic>
      <p:pic>
        <p:nvPicPr>
          <p:cNvPr id="8" name="Picture 7" descr="A picture containing sitting, table, white, room&#10;&#10;Description automatically generated">
            <a:extLst>
              <a:ext uri="{FF2B5EF4-FFF2-40B4-BE49-F238E27FC236}">
                <a16:creationId xmlns:a16="http://schemas.microsoft.com/office/drawing/2014/main" id="{A3BB506A-F4BD-3F47-AF2E-EE3EFEC12533}"/>
              </a:ext>
            </a:extLst>
          </p:cNvPr>
          <p:cNvPicPr>
            <a:picLocks noChangeAspect="1"/>
          </p:cNvPicPr>
          <p:nvPr/>
        </p:nvPicPr>
        <p:blipFill>
          <a:blip r:embed="rId2"/>
          <a:stretch>
            <a:fillRect/>
          </a:stretch>
        </p:blipFill>
        <p:spPr>
          <a:xfrm>
            <a:off x="9071511" y="1422971"/>
            <a:ext cx="1345629" cy="1345629"/>
          </a:xfrm>
          <a:prstGeom prst="rect">
            <a:avLst/>
          </a:prstGeom>
        </p:spPr>
      </p:pic>
      <p:pic>
        <p:nvPicPr>
          <p:cNvPr id="9" name="Picture 8" descr="A picture containing sitting, table, white, room&#10;&#10;Description automatically generated">
            <a:extLst>
              <a:ext uri="{FF2B5EF4-FFF2-40B4-BE49-F238E27FC236}">
                <a16:creationId xmlns:a16="http://schemas.microsoft.com/office/drawing/2014/main" id="{981B5F25-A5D4-1449-A5CC-911824EDBFF6}"/>
              </a:ext>
            </a:extLst>
          </p:cNvPr>
          <p:cNvPicPr>
            <a:picLocks noChangeAspect="1"/>
          </p:cNvPicPr>
          <p:nvPr/>
        </p:nvPicPr>
        <p:blipFill>
          <a:blip r:embed="rId2"/>
          <a:stretch>
            <a:fillRect/>
          </a:stretch>
        </p:blipFill>
        <p:spPr>
          <a:xfrm>
            <a:off x="7495854" y="4385354"/>
            <a:ext cx="1345629" cy="1345629"/>
          </a:xfrm>
          <a:prstGeom prst="rect">
            <a:avLst/>
          </a:prstGeom>
        </p:spPr>
      </p:pic>
      <p:pic>
        <p:nvPicPr>
          <p:cNvPr id="11" name="Picture 10" descr="A picture containing electronics&#10;&#10;Description automatically generated">
            <a:extLst>
              <a:ext uri="{FF2B5EF4-FFF2-40B4-BE49-F238E27FC236}">
                <a16:creationId xmlns:a16="http://schemas.microsoft.com/office/drawing/2014/main" id="{23D47A5A-1154-0D4A-8E80-ABAB6DCE063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997020" y="2472864"/>
            <a:ext cx="1155019" cy="1157339"/>
          </a:xfrm>
          <a:prstGeom prst="rect">
            <a:avLst/>
          </a:prstGeom>
        </p:spPr>
      </p:pic>
      <p:grpSp>
        <p:nvGrpSpPr>
          <p:cNvPr id="16" name="Group 15">
            <a:extLst>
              <a:ext uri="{FF2B5EF4-FFF2-40B4-BE49-F238E27FC236}">
                <a16:creationId xmlns:a16="http://schemas.microsoft.com/office/drawing/2014/main" id="{B50B7540-81A4-9645-B406-BDE743CC4BA5}"/>
              </a:ext>
            </a:extLst>
          </p:cNvPr>
          <p:cNvGrpSpPr/>
          <p:nvPr/>
        </p:nvGrpSpPr>
        <p:grpSpPr>
          <a:xfrm>
            <a:off x="7362290" y="3734656"/>
            <a:ext cx="1006484" cy="934592"/>
            <a:chOff x="7100299" y="3760341"/>
            <a:chExt cx="1006484" cy="934592"/>
          </a:xfrm>
        </p:grpSpPr>
        <p:pic>
          <p:nvPicPr>
            <p:cNvPr id="13" name="Picture 12" descr="A close up of a logo&#10;&#10;Description automatically generated">
              <a:extLst>
                <a:ext uri="{FF2B5EF4-FFF2-40B4-BE49-F238E27FC236}">
                  <a16:creationId xmlns:a16="http://schemas.microsoft.com/office/drawing/2014/main" id="{C3E7DAAB-2A16-7C4C-9F9E-865E8B730642}"/>
                </a:ext>
              </a:extLst>
            </p:cNvPr>
            <p:cNvPicPr>
              <a:picLocks noChangeAspect="1"/>
            </p:cNvPicPr>
            <p:nvPr/>
          </p:nvPicPr>
          <p:blipFill>
            <a:blip r:embed="rId5"/>
            <a:stretch>
              <a:fillRect/>
            </a:stretch>
          </p:blipFill>
          <p:spPr>
            <a:xfrm>
              <a:off x="7100299" y="3760341"/>
              <a:ext cx="1006484" cy="934592"/>
            </a:xfrm>
            <a:prstGeom prst="rect">
              <a:avLst/>
            </a:prstGeom>
          </p:spPr>
        </p:pic>
        <p:sp>
          <p:nvSpPr>
            <p:cNvPr id="15" name="TextBox 14">
              <a:extLst>
                <a:ext uri="{FF2B5EF4-FFF2-40B4-BE49-F238E27FC236}">
                  <a16:creationId xmlns:a16="http://schemas.microsoft.com/office/drawing/2014/main" id="{FC325F03-EF92-5E45-9AF4-129746551589}"/>
                </a:ext>
              </a:extLst>
            </p:cNvPr>
            <p:cNvSpPr txBox="1"/>
            <p:nvPr/>
          </p:nvSpPr>
          <p:spPr>
            <a:xfrm>
              <a:off x="7294802" y="3888182"/>
              <a:ext cx="617477" cy="369332"/>
            </a:xfrm>
            <a:prstGeom prst="rect">
              <a:avLst/>
            </a:prstGeom>
            <a:noFill/>
          </p:spPr>
          <p:txBody>
            <a:bodyPr wrap="none" rtlCol="0">
              <a:spAutoFit/>
            </a:bodyPr>
            <a:lstStyle/>
            <a:p>
              <a:r>
                <a:rPr lang="en-IT" dirty="0"/>
                <a:t>JOIN</a:t>
              </a:r>
            </a:p>
          </p:txBody>
        </p:sp>
      </p:grpSp>
      <p:grpSp>
        <p:nvGrpSpPr>
          <p:cNvPr id="17" name="Group 16">
            <a:extLst>
              <a:ext uri="{FF2B5EF4-FFF2-40B4-BE49-F238E27FC236}">
                <a16:creationId xmlns:a16="http://schemas.microsoft.com/office/drawing/2014/main" id="{FA9846F2-8EC1-6245-BAFB-7F0741E96469}"/>
              </a:ext>
            </a:extLst>
          </p:cNvPr>
          <p:cNvGrpSpPr/>
          <p:nvPr/>
        </p:nvGrpSpPr>
        <p:grpSpPr>
          <a:xfrm>
            <a:off x="8968484" y="794534"/>
            <a:ext cx="1006484" cy="934592"/>
            <a:chOff x="7100299" y="3760341"/>
            <a:chExt cx="1006484" cy="934592"/>
          </a:xfrm>
        </p:grpSpPr>
        <p:pic>
          <p:nvPicPr>
            <p:cNvPr id="18" name="Picture 17" descr="A close up of a logo&#10;&#10;Description automatically generated">
              <a:extLst>
                <a:ext uri="{FF2B5EF4-FFF2-40B4-BE49-F238E27FC236}">
                  <a16:creationId xmlns:a16="http://schemas.microsoft.com/office/drawing/2014/main" id="{292783F3-9095-664E-B5F3-7FC863477BFB}"/>
                </a:ext>
              </a:extLst>
            </p:cNvPr>
            <p:cNvPicPr>
              <a:picLocks noChangeAspect="1"/>
            </p:cNvPicPr>
            <p:nvPr/>
          </p:nvPicPr>
          <p:blipFill>
            <a:blip r:embed="rId5"/>
            <a:stretch>
              <a:fillRect/>
            </a:stretch>
          </p:blipFill>
          <p:spPr>
            <a:xfrm>
              <a:off x="7100299" y="3760341"/>
              <a:ext cx="1006484" cy="934592"/>
            </a:xfrm>
            <a:prstGeom prst="rect">
              <a:avLst/>
            </a:prstGeom>
          </p:spPr>
        </p:pic>
        <p:sp>
          <p:nvSpPr>
            <p:cNvPr id="19" name="TextBox 18">
              <a:extLst>
                <a:ext uri="{FF2B5EF4-FFF2-40B4-BE49-F238E27FC236}">
                  <a16:creationId xmlns:a16="http://schemas.microsoft.com/office/drawing/2014/main" id="{EDAAE3A6-6266-5747-9BC1-D72B7B87A595}"/>
                </a:ext>
              </a:extLst>
            </p:cNvPr>
            <p:cNvSpPr txBox="1"/>
            <p:nvPr/>
          </p:nvSpPr>
          <p:spPr>
            <a:xfrm>
              <a:off x="7294802" y="3888182"/>
              <a:ext cx="617477" cy="369332"/>
            </a:xfrm>
            <a:prstGeom prst="rect">
              <a:avLst/>
            </a:prstGeom>
            <a:noFill/>
          </p:spPr>
          <p:txBody>
            <a:bodyPr wrap="none" rtlCol="0">
              <a:spAutoFit/>
            </a:bodyPr>
            <a:lstStyle/>
            <a:p>
              <a:r>
                <a:rPr lang="en-IT" dirty="0"/>
                <a:t>JOIN</a:t>
              </a:r>
            </a:p>
          </p:txBody>
        </p:sp>
      </p:grpSp>
      <p:grpSp>
        <p:nvGrpSpPr>
          <p:cNvPr id="21" name="Group 20">
            <a:extLst>
              <a:ext uri="{FF2B5EF4-FFF2-40B4-BE49-F238E27FC236}">
                <a16:creationId xmlns:a16="http://schemas.microsoft.com/office/drawing/2014/main" id="{35DF0319-4C48-9541-8287-7B074FDDC129}"/>
              </a:ext>
            </a:extLst>
          </p:cNvPr>
          <p:cNvGrpSpPr/>
          <p:nvPr/>
        </p:nvGrpSpPr>
        <p:grpSpPr>
          <a:xfrm>
            <a:off x="8968484" y="794534"/>
            <a:ext cx="1006484" cy="934592"/>
            <a:chOff x="7100299" y="3760341"/>
            <a:chExt cx="1006484" cy="934592"/>
          </a:xfrm>
        </p:grpSpPr>
        <p:pic>
          <p:nvPicPr>
            <p:cNvPr id="22" name="Picture 21" descr="A close up of a logo&#10;&#10;Description automatically generated">
              <a:extLst>
                <a:ext uri="{FF2B5EF4-FFF2-40B4-BE49-F238E27FC236}">
                  <a16:creationId xmlns:a16="http://schemas.microsoft.com/office/drawing/2014/main" id="{AA7526E5-B049-354D-9D01-0E6B2AC1C617}"/>
                </a:ext>
              </a:extLst>
            </p:cNvPr>
            <p:cNvPicPr>
              <a:picLocks noChangeAspect="1"/>
            </p:cNvPicPr>
            <p:nvPr/>
          </p:nvPicPr>
          <p:blipFill>
            <a:blip r:embed="rId5"/>
            <a:stretch>
              <a:fillRect/>
            </a:stretch>
          </p:blipFill>
          <p:spPr>
            <a:xfrm>
              <a:off x="7100299" y="3760341"/>
              <a:ext cx="1006484" cy="934592"/>
            </a:xfrm>
            <a:prstGeom prst="rect">
              <a:avLst/>
            </a:prstGeom>
          </p:spPr>
        </p:pic>
        <p:sp>
          <p:nvSpPr>
            <p:cNvPr id="23" name="TextBox 22">
              <a:extLst>
                <a:ext uri="{FF2B5EF4-FFF2-40B4-BE49-F238E27FC236}">
                  <a16:creationId xmlns:a16="http://schemas.microsoft.com/office/drawing/2014/main" id="{E0FA41FC-14C0-8141-BED8-36322FA5920C}"/>
                </a:ext>
              </a:extLst>
            </p:cNvPr>
            <p:cNvSpPr txBox="1"/>
            <p:nvPr/>
          </p:nvSpPr>
          <p:spPr>
            <a:xfrm>
              <a:off x="7294802" y="3888182"/>
              <a:ext cx="617477" cy="369332"/>
            </a:xfrm>
            <a:prstGeom prst="rect">
              <a:avLst/>
            </a:prstGeom>
            <a:noFill/>
          </p:spPr>
          <p:txBody>
            <a:bodyPr wrap="none" rtlCol="0">
              <a:spAutoFit/>
            </a:bodyPr>
            <a:lstStyle/>
            <a:p>
              <a:r>
                <a:rPr lang="en-IT" dirty="0"/>
                <a:t>JOIN</a:t>
              </a:r>
            </a:p>
          </p:txBody>
        </p:sp>
      </p:grpSp>
      <p:cxnSp>
        <p:nvCxnSpPr>
          <p:cNvPr id="26" name="Straight Arrow Connector 25">
            <a:extLst>
              <a:ext uri="{FF2B5EF4-FFF2-40B4-BE49-F238E27FC236}">
                <a16:creationId xmlns:a16="http://schemas.microsoft.com/office/drawing/2014/main" id="{BD8158E4-6674-9F4B-8347-E30411A70A3C}"/>
              </a:ext>
            </a:extLst>
          </p:cNvPr>
          <p:cNvCxnSpPr>
            <a:cxnSpLocks/>
          </p:cNvCxnSpPr>
          <p:nvPr/>
        </p:nvCxnSpPr>
        <p:spPr>
          <a:xfrm>
            <a:off x="6775807" y="2095785"/>
            <a:ext cx="2609636"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B5EB97F-6758-AD45-AE21-DF811DC05267}"/>
              </a:ext>
            </a:extLst>
          </p:cNvPr>
          <p:cNvCxnSpPr>
            <a:cxnSpLocks/>
          </p:cNvCxnSpPr>
          <p:nvPr/>
        </p:nvCxnSpPr>
        <p:spPr>
          <a:xfrm flipV="1">
            <a:off x="8368774" y="2672921"/>
            <a:ext cx="1102951" cy="186312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0AF4BB5-F7A9-DF44-9EB2-285B6C270FA0}"/>
              </a:ext>
            </a:extLst>
          </p:cNvPr>
          <p:cNvCxnSpPr>
            <a:cxnSpLocks/>
            <a:endCxn id="7" idx="2"/>
          </p:cNvCxnSpPr>
          <p:nvPr/>
        </p:nvCxnSpPr>
        <p:spPr>
          <a:xfrm flipH="1" flipV="1">
            <a:off x="6427485" y="2768600"/>
            <a:ext cx="1375551" cy="176744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52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100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2.29167E-6 -1.48148E-6 L -0.10455 -0.2787 " pathEditMode="relative" rAng="0" ptsTypes="AA">
                                      <p:cBhvr>
                                        <p:cTn id="14" dur="2000" fill="hold"/>
                                        <p:tgtEl>
                                          <p:spTgt spid="16"/>
                                        </p:tgtEl>
                                        <p:attrNameLst>
                                          <p:attrName>ppt_x</p:attrName>
                                          <p:attrName>ppt_y</p:attrName>
                                        </p:attrNameLst>
                                      </p:cBhvr>
                                      <p:rCtr x="-5234" y="-13935"/>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6"/>
                                        </p:tgtEl>
                                      </p:cBhvr>
                                    </p:animEffect>
                                    <p:set>
                                      <p:cBhvr>
                                        <p:cTn id="23" dur="1" fill="hold">
                                          <p:stCondLst>
                                            <p:cond delay="499"/>
                                          </p:stCondLst>
                                        </p:cTn>
                                        <p:tgtEl>
                                          <p:spTgt spid="1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100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0.02096 0.00347 L -0.24088 0.10833 " pathEditMode="relative" ptsTypes="AA">
                                      <p:cBhvr>
                                        <p:cTn id="39" dur="2000" fill="hold"/>
                                        <p:tgtEl>
                                          <p:spTgt spid="17"/>
                                        </p:tgtEl>
                                        <p:attrNameLst>
                                          <p:attrName>ppt_x</p:attrName>
                                          <p:attrName>ppt_y</p:attrName>
                                        </p:attrNameLst>
                                      </p:cBhvr>
                                    </p:animMotion>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nodeType="clickEffect">
                                  <p:stCondLst>
                                    <p:cond delay="0"/>
                                  </p:stCondLst>
                                  <p:childTnLst>
                                    <p:animMotion origin="layout" path="M -2.91667E-6 3.7037E-6 L -0.09479 0.51504 " pathEditMode="relative" rAng="0" ptsTypes="AA">
                                      <p:cBhvr>
                                        <p:cTn id="43" dur="2000" fill="hold"/>
                                        <p:tgtEl>
                                          <p:spTgt spid="21"/>
                                        </p:tgtEl>
                                        <p:attrNameLst>
                                          <p:attrName>ppt_x</p:attrName>
                                          <p:attrName>ppt_y</p:attrName>
                                        </p:attrNameLst>
                                      </p:cBhvr>
                                      <p:rCtr x="-4740" y="25741"/>
                                    </p:animMotion>
                                  </p:childTnLst>
                                </p:cTn>
                              </p:par>
                              <p:par>
                                <p:cTn id="44" presetID="1" presetClass="entr" presetSubtype="0"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21"/>
                                        </p:tgtEl>
                                      </p:cBhvr>
                                    </p:animEffect>
                                    <p:set>
                                      <p:cBhvr>
                                        <p:cTn id="54" dur="1" fill="hold">
                                          <p:stCondLst>
                                            <p:cond delay="499"/>
                                          </p:stCondLst>
                                        </p:cTn>
                                        <p:tgtEl>
                                          <p:spTgt spid="2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17"/>
                                        </p:tgtEl>
                                      </p:cBhvr>
                                    </p:animEffect>
                                    <p:set>
                                      <p:cBhvr>
                                        <p:cTn id="59"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508</Words>
  <Application>Microsoft Macintosh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Distributed Job Scheduling</vt:lpstr>
      <vt:lpstr>Assignment</vt:lpstr>
      <vt:lpstr>Entities</vt:lpstr>
      <vt:lpstr>Executor - Connection</vt:lpstr>
      <vt:lpstr>Executor – Load balaning</vt:lpstr>
      <vt:lpstr>Executor – Rejoining</vt:lpstr>
      <vt:lpstr>Executor – Result retrieving</vt:lpstr>
      <vt:lpstr>Client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Job Scheduling</dc:title>
  <dc:creator>Stefano Martina</dc:creator>
  <cp:lastModifiedBy>Stefano Martina</cp:lastModifiedBy>
  <cp:revision>7</cp:revision>
  <dcterms:created xsi:type="dcterms:W3CDTF">2020-04-29T07:21:51Z</dcterms:created>
  <dcterms:modified xsi:type="dcterms:W3CDTF">2020-04-29T08:21:03Z</dcterms:modified>
</cp:coreProperties>
</file>