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5" r:id="rId5"/>
    <p:sldId id="260" r:id="rId6"/>
    <p:sldId id="261" r:id="rId7"/>
    <p:sldId id="262" r:id="rId8"/>
    <p:sldId id="263" r:id="rId9"/>
    <p:sldId id="264"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5"/>
    <p:restoredTop sz="94710"/>
  </p:normalViewPr>
  <p:slideViewPr>
    <p:cSldViewPr snapToGrid="0" snapToObjects="1">
      <p:cViewPr varScale="1">
        <p:scale>
          <a:sx n="146" d="100"/>
          <a:sy n="146"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CAFE9-FC54-5240-9330-0C40A39BF0DD}" type="datetimeFigureOut">
              <a:rPr lang="en-IT" smtClean="0"/>
              <a:t>02/05/2020</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57836-9DFA-5E41-BEC2-3CE301BC0D35}" type="slidenum">
              <a:rPr lang="en-IT" smtClean="0"/>
              <a:t>‹#›</a:t>
            </a:fld>
            <a:endParaRPr lang="en-IT"/>
          </a:p>
        </p:txBody>
      </p:sp>
    </p:spTree>
    <p:extLst>
      <p:ext uri="{BB962C8B-B14F-4D97-AF65-F5344CB8AC3E}">
        <p14:creationId xmlns:p14="http://schemas.microsoft.com/office/powerpoint/2010/main" val="331440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DE34-7D72-9145-BCAB-7AF5E38E49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2D0EB57-E307-604E-A5C3-96343B99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4447FBA-DC1F-4748-9D06-EC457AAA8581}"/>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68BB244D-71CF-BF4F-A6D0-C83C4412680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5CBCAFF-E896-5143-AD5F-F01CE8405B2A}"/>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872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5229-E3E5-3C49-A73D-52AABE87C912}"/>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4B6323EA-4B41-9A4A-8D35-EC77E930E1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5FFAD6C-CADD-4642-9EF9-A25DFFB193CC}"/>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E2C6C233-3B10-6A4E-966F-9AB6939067B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D0B6E5B-95C8-8242-9CC8-C80AE813AC8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26835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78AC4-0B1D-DA4E-B054-4BEC0DB028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6EA620-F0BE-554D-B599-CD740374E2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4F7AA17-3F70-254D-98C0-1315CE1DF451}"/>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B24D455B-D1C8-414C-B914-0760282EF2B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97FFCB6-BAB6-DA44-9DF8-54D71809B3FD}"/>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65023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6263-F054-B04A-A9FB-F055F593726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1A32FB9-D54E-0947-A5C0-822C972FEA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5F7D178-85C2-B547-B23A-5F0530E82F26}"/>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93F3944C-A40B-5B45-860A-8B1ECAF2816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FCAEDEA-B23D-A244-84FE-A32F9A3EC62E}"/>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21819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957-A4E2-A547-BA31-00091E8AFD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13BC4C7-9AB6-8145-B6E7-95F7D99ED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D7C3D7-81AB-4543-AC2D-C4B995B6A639}"/>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1806B8D8-75D8-C14D-A5D3-61463506155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5011BF5-CE53-0547-AA14-795FD2AB0F89}"/>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6560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4221-0E8D-C845-AF9E-3A36AE86437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93C6B9A-46BF-4042-AB65-523EE13F2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9302A731-9CBF-E74E-AD12-BDB3889D11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DD4E2367-5C63-A94E-91B4-BF52D31658FC}"/>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6" name="Footer Placeholder 5">
            <a:extLst>
              <a:ext uri="{FF2B5EF4-FFF2-40B4-BE49-F238E27FC236}">
                <a16:creationId xmlns:a16="http://schemas.microsoft.com/office/drawing/2014/main" id="{5DFB894C-1CBC-D94B-BE21-4A58D830A92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B2543D0D-1623-BB41-9CE6-7DFC3ED13FE3}"/>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00295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CC8-BFD1-104E-B2DA-408BFB960D2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D61251-0E8B-6546-AE0C-1B102CB02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93AC7A-2583-A147-9BC5-4D1380BB45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BB64A1BE-0B62-FF4A-9FE7-46F3C103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0BB9B8-FF56-4A49-90A5-FA56DD0E14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E91A9F74-2194-9949-A998-3F378E5310F5}"/>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8" name="Footer Placeholder 7">
            <a:extLst>
              <a:ext uri="{FF2B5EF4-FFF2-40B4-BE49-F238E27FC236}">
                <a16:creationId xmlns:a16="http://schemas.microsoft.com/office/drawing/2014/main" id="{B60E8AAD-0B34-B340-968E-D6504B99C0BD}"/>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BB3720A-52C5-9346-BC8E-D5AFA70E4997}"/>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001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6F88-26DB-B946-8FBF-88D8BB5C7704}"/>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93D5B277-477C-1040-8946-AC6C45334249}"/>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4" name="Footer Placeholder 3">
            <a:extLst>
              <a:ext uri="{FF2B5EF4-FFF2-40B4-BE49-F238E27FC236}">
                <a16:creationId xmlns:a16="http://schemas.microsoft.com/office/drawing/2014/main" id="{4FC922C2-ED67-F04E-9403-59557F182AA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5FAF8D8-B4DC-1644-8BEA-C1DD41E1E1A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16263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A038-2858-2840-BB05-8761955E3F50}"/>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3" name="Footer Placeholder 2">
            <a:extLst>
              <a:ext uri="{FF2B5EF4-FFF2-40B4-BE49-F238E27FC236}">
                <a16:creationId xmlns:a16="http://schemas.microsoft.com/office/drawing/2014/main" id="{B324B47A-233F-0047-ABDB-7A06441B2B9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3FD42364-43F8-9F48-A178-27DE6A34A97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6139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731F-C881-E749-91AD-8571E51DE9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82CD704-FD04-2941-983D-30E1C6A49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04036BA-98C2-864D-ACDD-1C0792322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CBE767-F872-7F44-8F9D-D935829ACC8F}"/>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6" name="Footer Placeholder 5">
            <a:extLst>
              <a:ext uri="{FF2B5EF4-FFF2-40B4-BE49-F238E27FC236}">
                <a16:creationId xmlns:a16="http://schemas.microsoft.com/office/drawing/2014/main" id="{C5E273BB-1D49-5F4F-B944-B57F6E28346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D117EEB-1003-9D4C-B533-44841114A7E1}"/>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3646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E2AD-A0B0-524D-B769-B5CCD6A5B3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C6B8A59-114C-B543-A810-F07AC4496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0E079E8-69D8-C34E-BBFF-D0915DF21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E13C68-F12A-4849-A959-B591C51E5469}"/>
              </a:ext>
            </a:extLst>
          </p:cNvPr>
          <p:cNvSpPr>
            <a:spLocks noGrp="1"/>
          </p:cNvSpPr>
          <p:nvPr>
            <p:ph type="dt" sz="half" idx="10"/>
          </p:nvPr>
        </p:nvSpPr>
        <p:spPr/>
        <p:txBody>
          <a:bodyPr/>
          <a:lstStyle/>
          <a:p>
            <a:fld id="{E353FA8F-824B-6D4F-88EB-2F7DEC2ACD60}" type="datetimeFigureOut">
              <a:rPr lang="en-IT" smtClean="0"/>
              <a:t>02/05/2020</a:t>
            </a:fld>
            <a:endParaRPr lang="en-IT"/>
          </a:p>
        </p:txBody>
      </p:sp>
      <p:sp>
        <p:nvSpPr>
          <p:cNvPr id="6" name="Footer Placeholder 5">
            <a:extLst>
              <a:ext uri="{FF2B5EF4-FFF2-40B4-BE49-F238E27FC236}">
                <a16:creationId xmlns:a16="http://schemas.microsoft.com/office/drawing/2014/main" id="{128250BD-5300-0C49-835B-E35B3DF7570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4E2F164-4D33-0544-B999-253AFA17991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278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1433-95B0-7849-B592-302D095E6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3A278D-72BC-4F4A-8D69-D23EF20DE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80DC745-F022-CD4F-BFD3-825D0630A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3FA8F-824B-6D4F-88EB-2F7DEC2ACD60}" type="datetimeFigureOut">
              <a:rPr lang="en-IT" smtClean="0"/>
              <a:t>02/05/2020</a:t>
            </a:fld>
            <a:endParaRPr lang="en-IT"/>
          </a:p>
        </p:txBody>
      </p:sp>
      <p:sp>
        <p:nvSpPr>
          <p:cNvPr id="5" name="Footer Placeholder 4">
            <a:extLst>
              <a:ext uri="{FF2B5EF4-FFF2-40B4-BE49-F238E27FC236}">
                <a16:creationId xmlns:a16="http://schemas.microsoft.com/office/drawing/2014/main" id="{72D59984-C158-2144-9364-60B3E39BE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23D6985-CC0B-EC4F-9010-1D4FB0D48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E1566-C710-D848-AC69-9F37D4EFEE26}" type="slidenum">
              <a:rPr lang="en-IT" smtClean="0"/>
              <a:t>‹#›</a:t>
            </a:fld>
            <a:endParaRPr lang="en-IT"/>
          </a:p>
        </p:txBody>
      </p:sp>
    </p:spTree>
    <p:extLst>
      <p:ext uri="{BB962C8B-B14F-4D97-AF65-F5344CB8AC3E}">
        <p14:creationId xmlns:p14="http://schemas.microsoft.com/office/powerpoint/2010/main" val="276000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tif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8816-762B-F64F-BEEA-EC1F93D23B5E}"/>
              </a:ext>
            </a:extLst>
          </p:cNvPr>
          <p:cNvSpPr>
            <a:spLocks noGrp="1"/>
          </p:cNvSpPr>
          <p:nvPr>
            <p:ph type="ctrTitle"/>
          </p:nvPr>
        </p:nvSpPr>
        <p:spPr/>
        <p:txBody>
          <a:bodyPr/>
          <a:lstStyle/>
          <a:p>
            <a:r>
              <a:rPr lang="en-IT" dirty="0"/>
              <a:t>Distributed Job Scheduling</a:t>
            </a:r>
          </a:p>
        </p:txBody>
      </p:sp>
      <p:sp>
        <p:nvSpPr>
          <p:cNvPr id="3" name="Subtitle 2">
            <a:extLst>
              <a:ext uri="{FF2B5EF4-FFF2-40B4-BE49-F238E27FC236}">
                <a16:creationId xmlns:a16="http://schemas.microsoft.com/office/drawing/2014/main" id="{997616DE-DE67-E842-9799-5966F4A6B582}"/>
              </a:ext>
            </a:extLst>
          </p:cNvPr>
          <p:cNvSpPr>
            <a:spLocks noGrp="1"/>
          </p:cNvSpPr>
          <p:nvPr>
            <p:ph type="subTitle" idx="1"/>
          </p:nvPr>
        </p:nvSpPr>
        <p:spPr/>
        <p:txBody>
          <a:bodyPr/>
          <a:lstStyle/>
          <a:p>
            <a:r>
              <a:rPr lang="en-IT" dirty="0"/>
              <a:t>DS Project – Martina Nichelini</a:t>
            </a:r>
          </a:p>
        </p:txBody>
      </p:sp>
    </p:spTree>
    <p:extLst>
      <p:ext uri="{BB962C8B-B14F-4D97-AF65-F5344CB8AC3E}">
        <p14:creationId xmlns:p14="http://schemas.microsoft.com/office/powerpoint/2010/main" val="15450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1B-6586-BB4A-9159-FBC2F024D1EE}"/>
              </a:ext>
            </a:extLst>
          </p:cNvPr>
          <p:cNvSpPr>
            <a:spLocks noGrp="1"/>
          </p:cNvSpPr>
          <p:nvPr>
            <p:ph type="title"/>
          </p:nvPr>
        </p:nvSpPr>
        <p:spPr/>
        <p:txBody>
          <a:bodyPr/>
          <a:lstStyle/>
          <a:p>
            <a:r>
              <a:rPr lang="en-GB" dirty="0"/>
              <a:t>Assignment</a:t>
            </a:r>
            <a:endParaRPr lang="en-IT" dirty="0"/>
          </a:p>
        </p:txBody>
      </p:sp>
      <p:sp>
        <p:nvSpPr>
          <p:cNvPr id="3" name="Content Placeholder 2">
            <a:extLst>
              <a:ext uri="{FF2B5EF4-FFF2-40B4-BE49-F238E27FC236}">
                <a16:creationId xmlns:a16="http://schemas.microsoft.com/office/drawing/2014/main" id="{35C3BCE6-5FE3-C64B-9FC4-6B8A23DB0062}"/>
              </a:ext>
            </a:extLst>
          </p:cNvPr>
          <p:cNvSpPr>
            <a:spLocks noGrp="1"/>
          </p:cNvSpPr>
          <p:nvPr>
            <p:ph idx="1"/>
          </p:nvPr>
        </p:nvSpPr>
        <p:spPr/>
        <p:txBody>
          <a:bodyPr>
            <a:normAutofit fontScale="77500" lnSpcReduction="20000"/>
          </a:bodyPr>
          <a:lstStyle/>
          <a:p>
            <a:pPr marL="0" indent="0">
              <a:buNone/>
            </a:pPr>
            <a:r>
              <a:rPr lang="en-GB" dirty="0"/>
              <a:t>Implement an infrastructure to manage jobs submitted to a cluster of Executors. Each client may submit a job to any of the executors receiving a job id as a return value. Through such job id, clients may check (contacting the same  executor  they  submitted  the  job  to)  if  the  job  has  been  executed  and  may  retrieve  back  the  results produced by the job.</a:t>
            </a:r>
          </a:p>
          <a:p>
            <a:pPr marL="0" indent="0">
              <a:buNone/>
            </a:pPr>
            <a:r>
              <a:rPr lang="en-GB" dirty="0"/>
              <a:t>Executors  communicate  and  coordinate  among  themselves  in  order  to  share  load  such  that  at  each  time  every Executor  is  running  the  same  number  of  jobs  (or  a  number  as  close  as  possible  to  that).  Assume  links  are reliable but processes (i.e., Executors) may fail (and resume back, re-joining the system immediately after). Choose the strategy you find more appropriate to organize communication and coordination. Use stable storage to cope with failures of Executors.</a:t>
            </a:r>
          </a:p>
          <a:p>
            <a:pPr marL="0" indent="0">
              <a:buNone/>
            </a:pPr>
            <a:r>
              <a:rPr lang="en-GB" dirty="0"/>
              <a:t>Implement  the  system  in  Java  (or  any  other  language  you  choose)  only  using  basic  communication  facilities (i.e.,  sockets  and  RMI,  in  case  of  Java).  Alternatively,  implement  the  system  in  </a:t>
            </a:r>
            <a:r>
              <a:rPr lang="en-GB" dirty="0" err="1"/>
              <a:t>OMNeT</a:t>
            </a:r>
            <a:r>
              <a:rPr lang="en-GB" dirty="0"/>
              <a:t>++,  using  an appropriate, abstract model for the system (including the jobs themselves).</a:t>
            </a:r>
            <a:endParaRPr lang="en-IT" dirty="0"/>
          </a:p>
        </p:txBody>
      </p:sp>
    </p:spTree>
    <p:extLst>
      <p:ext uri="{BB962C8B-B14F-4D97-AF65-F5344CB8AC3E}">
        <p14:creationId xmlns:p14="http://schemas.microsoft.com/office/powerpoint/2010/main" val="416204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F39A2F-6221-E24C-A2AD-BC394060C7B3}"/>
              </a:ext>
            </a:extLst>
          </p:cNvPr>
          <p:cNvSpPr>
            <a:spLocks noGrp="1"/>
          </p:cNvSpPr>
          <p:nvPr>
            <p:ph type="title"/>
          </p:nvPr>
        </p:nvSpPr>
        <p:spPr>
          <a:xfrm>
            <a:off x="5161479" y="0"/>
            <a:ext cx="1869041" cy="1325563"/>
          </a:xfrm>
        </p:spPr>
        <p:txBody>
          <a:bodyPr/>
          <a:lstStyle/>
          <a:p>
            <a:r>
              <a:rPr lang="en-GB"/>
              <a:t>Entities</a:t>
            </a:r>
            <a:endParaRPr lang="en-IT" dirty="0"/>
          </a:p>
        </p:txBody>
      </p:sp>
      <p:pic>
        <p:nvPicPr>
          <p:cNvPr id="6" name="Picture 5" descr="A picture containing sitting, table, white, room&#10;&#10;Description automatically generated">
            <a:extLst>
              <a:ext uri="{FF2B5EF4-FFF2-40B4-BE49-F238E27FC236}">
                <a16:creationId xmlns:a16="http://schemas.microsoft.com/office/drawing/2014/main" id="{D3640475-2780-E148-B05B-95AF676E1D29}"/>
              </a:ext>
            </a:extLst>
          </p:cNvPr>
          <p:cNvPicPr>
            <a:picLocks noChangeAspect="1"/>
          </p:cNvPicPr>
          <p:nvPr/>
        </p:nvPicPr>
        <p:blipFill>
          <a:blip r:embed="rId2"/>
          <a:stretch>
            <a:fillRect/>
          </a:stretch>
        </p:blipFill>
        <p:spPr>
          <a:xfrm>
            <a:off x="1917133" y="1233486"/>
            <a:ext cx="1345629" cy="1345629"/>
          </a:xfrm>
          <a:prstGeom prst="rect">
            <a:avLst/>
          </a:prstGeom>
        </p:spPr>
      </p:pic>
      <p:pic>
        <p:nvPicPr>
          <p:cNvPr id="7" name="Picture 6" descr="A picture containing electronics&#10;&#10;Description automatically generated">
            <a:extLst>
              <a:ext uri="{FF2B5EF4-FFF2-40B4-BE49-F238E27FC236}">
                <a16:creationId xmlns:a16="http://schemas.microsoft.com/office/drawing/2014/main" id="{FA5E4F2A-B5F4-BE41-83B3-5CAAF80DC1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384432" y="1327630"/>
            <a:ext cx="1155019" cy="1157339"/>
          </a:xfrm>
          <a:prstGeom prst="rect">
            <a:avLst/>
          </a:prstGeom>
        </p:spPr>
      </p:pic>
      <p:sp>
        <p:nvSpPr>
          <p:cNvPr id="10" name="TextBox 9">
            <a:extLst>
              <a:ext uri="{FF2B5EF4-FFF2-40B4-BE49-F238E27FC236}">
                <a16:creationId xmlns:a16="http://schemas.microsoft.com/office/drawing/2014/main" id="{0B87AED5-0622-0843-967F-5A25B454C9B1}"/>
              </a:ext>
            </a:extLst>
          </p:cNvPr>
          <p:cNvSpPr txBox="1"/>
          <p:nvPr/>
        </p:nvSpPr>
        <p:spPr>
          <a:xfrm>
            <a:off x="976325" y="2601482"/>
            <a:ext cx="3909426" cy="4524315"/>
          </a:xfrm>
          <a:prstGeom prst="rect">
            <a:avLst/>
          </a:prstGeom>
          <a:noFill/>
        </p:spPr>
        <p:txBody>
          <a:bodyPr wrap="square" rtlCol="0">
            <a:spAutoFit/>
          </a:bodyPr>
          <a:lstStyle/>
          <a:p>
            <a:r>
              <a:rPr lang="en-IT" dirty="0"/>
              <a:t>The </a:t>
            </a:r>
            <a:r>
              <a:rPr lang="en-IT" b="1" dirty="0"/>
              <a:t>executor</a:t>
            </a:r>
            <a:r>
              <a:rPr lang="en-IT" dirty="0"/>
              <a:t>: </a:t>
            </a:r>
          </a:p>
          <a:p>
            <a:endParaRPr lang="en-IT" dirty="0"/>
          </a:p>
          <a:p>
            <a:pPr marL="285750" indent="-285750">
              <a:buFont typeface="Arial" panose="020B0604020202020204" pitchFamily="34" charset="0"/>
              <a:buChar char="•"/>
            </a:pPr>
            <a:r>
              <a:rPr lang="en-GB" dirty="0" err="1"/>
              <a:t>i</a:t>
            </a:r>
            <a:r>
              <a:rPr lang="en-IT" dirty="0"/>
              <a:t>s connected to other executors.</a:t>
            </a:r>
          </a:p>
          <a:p>
            <a:pPr marL="285750" indent="-285750">
              <a:buFont typeface="Arial" panose="020B0604020202020204" pitchFamily="34" charset="0"/>
              <a:buChar char="•"/>
            </a:pPr>
            <a:r>
              <a:rPr lang="en-IT" dirty="0"/>
              <a:t>contains </a:t>
            </a:r>
            <a:r>
              <a:rPr lang="en-IT" b="1" dirty="0"/>
              <a:t>infos</a:t>
            </a:r>
            <a:r>
              <a:rPr lang="en-IT" dirty="0"/>
              <a:t> about other executors.</a:t>
            </a:r>
          </a:p>
          <a:p>
            <a:pPr marL="285750" indent="-285750">
              <a:buFont typeface="Arial" panose="020B0604020202020204" pitchFamily="34" charset="0"/>
              <a:buChar char="•"/>
            </a:pPr>
            <a:r>
              <a:rPr lang="en-IT" dirty="0"/>
              <a:t>executes </a:t>
            </a:r>
            <a:r>
              <a:rPr lang="en-IT" b="1" dirty="0"/>
              <a:t>Jobs</a:t>
            </a:r>
            <a:r>
              <a:rPr lang="en-IT" dirty="0"/>
              <a:t>.</a:t>
            </a:r>
          </a:p>
          <a:p>
            <a:pPr marL="285750" indent="-285750">
              <a:buFont typeface="Arial" panose="020B0604020202020204" pitchFamily="34" charset="0"/>
              <a:buChar char="•"/>
            </a:pPr>
            <a:r>
              <a:rPr lang="en-IT" dirty="0"/>
              <a:t>is a possible entry point for the client.</a:t>
            </a:r>
          </a:p>
          <a:p>
            <a:pPr marL="285750" indent="-285750">
              <a:buFont typeface="Arial" panose="020B0604020202020204" pitchFamily="34" charset="0"/>
              <a:buChar char="•"/>
            </a:pPr>
            <a:r>
              <a:rPr lang="en-IT" dirty="0"/>
              <a:t>is in charge of load balancing.</a:t>
            </a:r>
          </a:p>
          <a:p>
            <a:pPr marL="285750" indent="-285750">
              <a:buFont typeface="Arial" panose="020B0604020202020204" pitchFamily="34" charset="0"/>
              <a:buChar char="•"/>
            </a:pPr>
            <a:r>
              <a:rPr lang="en-GB" dirty="0"/>
              <a:t>I</a:t>
            </a:r>
            <a:r>
              <a:rPr lang="en-IT" dirty="0"/>
              <a:t>s configured to parallize jobs among all available host machine’s virtual core</a:t>
            </a:r>
          </a:p>
          <a:p>
            <a:endParaRPr lang="en-IT" dirty="0"/>
          </a:p>
          <a:p>
            <a:r>
              <a:rPr lang="en-IT" dirty="0"/>
              <a:t>There is no hierarchy among executors.</a:t>
            </a:r>
          </a:p>
          <a:p>
            <a:endParaRPr lang="en-IT" dirty="0"/>
          </a:p>
          <a:p>
            <a:endParaRPr lang="en-IT" dirty="0"/>
          </a:p>
        </p:txBody>
      </p:sp>
      <p:sp>
        <p:nvSpPr>
          <p:cNvPr id="13" name="TextBox 12">
            <a:extLst>
              <a:ext uri="{FF2B5EF4-FFF2-40B4-BE49-F238E27FC236}">
                <a16:creationId xmlns:a16="http://schemas.microsoft.com/office/drawing/2014/main" id="{DDC22AC9-5A6A-D647-A278-325A844D5BAC}"/>
              </a:ext>
            </a:extLst>
          </p:cNvPr>
          <p:cNvSpPr txBox="1"/>
          <p:nvPr/>
        </p:nvSpPr>
        <p:spPr>
          <a:xfrm>
            <a:off x="7306251" y="2484969"/>
            <a:ext cx="3508193" cy="2031325"/>
          </a:xfrm>
          <a:prstGeom prst="rect">
            <a:avLst/>
          </a:prstGeom>
          <a:noFill/>
        </p:spPr>
        <p:txBody>
          <a:bodyPr wrap="square" rtlCol="0">
            <a:spAutoFit/>
          </a:bodyPr>
          <a:lstStyle/>
          <a:p>
            <a:r>
              <a:rPr lang="en-IT" dirty="0"/>
              <a:t>The </a:t>
            </a:r>
            <a:r>
              <a:rPr lang="en-IT" b="1" dirty="0"/>
              <a:t>client</a:t>
            </a:r>
            <a:r>
              <a:rPr lang="en-IT" dirty="0"/>
              <a:t>:</a:t>
            </a:r>
          </a:p>
          <a:p>
            <a:endParaRPr lang="en-IT" dirty="0"/>
          </a:p>
          <a:p>
            <a:pPr marL="285750" indent="-285750">
              <a:buFont typeface="Arial" panose="020B0604020202020204" pitchFamily="34" charset="0"/>
              <a:buChar char="•"/>
            </a:pPr>
            <a:r>
              <a:rPr lang="en-GB" dirty="0"/>
              <a:t>I</a:t>
            </a:r>
            <a:r>
              <a:rPr lang="en-IT" dirty="0"/>
              <a:t>s connected to an </a:t>
            </a:r>
            <a:r>
              <a:rPr lang="en-IT" b="1" dirty="0"/>
              <a:t>Executor</a:t>
            </a:r>
            <a:r>
              <a:rPr lang="en-IT" dirty="0"/>
              <a:t>.</a:t>
            </a:r>
          </a:p>
          <a:p>
            <a:pPr marL="285750" indent="-285750">
              <a:buFont typeface="Arial" panose="020B0604020202020204" pitchFamily="34" charset="0"/>
              <a:buChar char="•"/>
            </a:pPr>
            <a:r>
              <a:rPr lang="en-IT" dirty="0"/>
              <a:t>Can send tasks and retrieve results.</a:t>
            </a:r>
          </a:p>
          <a:p>
            <a:endParaRPr lang="en-IT" dirty="0"/>
          </a:p>
          <a:p>
            <a:endParaRPr lang="en-IT" dirty="0"/>
          </a:p>
        </p:txBody>
      </p:sp>
      <p:pic>
        <p:nvPicPr>
          <p:cNvPr id="2" name="Picture 1">
            <a:extLst>
              <a:ext uri="{FF2B5EF4-FFF2-40B4-BE49-F238E27FC236}">
                <a16:creationId xmlns:a16="http://schemas.microsoft.com/office/drawing/2014/main" id="{0046BBD2-54B6-284B-951C-85BD24D002C1}"/>
              </a:ext>
            </a:extLst>
          </p:cNvPr>
          <p:cNvPicPr>
            <a:picLocks noChangeAspect="1"/>
          </p:cNvPicPr>
          <p:nvPr/>
        </p:nvPicPr>
        <p:blipFill>
          <a:blip r:embed="rId5"/>
          <a:stretch>
            <a:fillRect/>
          </a:stretch>
        </p:blipFill>
        <p:spPr>
          <a:xfrm>
            <a:off x="8587164" y="4030348"/>
            <a:ext cx="673798" cy="810842"/>
          </a:xfrm>
          <a:prstGeom prst="rect">
            <a:avLst/>
          </a:prstGeom>
        </p:spPr>
      </p:pic>
      <p:sp>
        <p:nvSpPr>
          <p:cNvPr id="15" name="TextBox 14">
            <a:extLst>
              <a:ext uri="{FF2B5EF4-FFF2-40B4-BE49-F238E27FC236}">
                <a16:creationId xmlns:a16="http://schemas.microsoft.com/office/drawing/2014/main" id="{F160D029-BC40-274D-8593-7FCF9C68DB66}"/>
              </a:ext>
            </a:extLst>
          </p:cNvPr>
          <p:cNvSpPr txBox="1"/>
          <p:nvPr/>
        </p:nvSpPr>
        <p:spPr>
          <a:xfrm>
            <a:off x="7111005" y="5186240"/>
            <a:ext cx="4104670" cy="1200329"/>
          </a:xfrm>
          <a:prstGeom prst="rect">
            <a:avLst/>
          </a:prstGeom>
          <a:noFill/>
        </p:spPr>
        <p:txBody>
          <a:bodyPr wrap="square" rtlCol="0">
            <a:spAutoFit/>
          </a:bodyPr>
          <a:lstStyle/>
          <a:p>
            <a:r>
              <a:rPr lang="en-IT" dirty="0"/>
              <a:t>The jobs:</a:t>
            </a:r>
          </a:p>
          <a:p>
            <a:pPr marL="285750" indent="-285750">
              <a:buFont typeface="Arial" panose="020B0604020202020204" pitchFamily="34" charset="0"/>
              <a:buChar char="•"/>
            </a:pPr>
            <a:r>
              <a:rPr lang="en-IT" dirty="0"/>
              <a:t>implements a generic </a:t>
            </a:r>
            <a:r>
              <a:rPr lang="en-IT" b="1" dirty="0"/>
              <a:t>callable</a:t>
            </a:r>
            <a:r>
              <a:rPr lang="en-IT" dirty="0"/>
              <a:t> interface</a:t>
            </a:r>
          </a:p>
          <a:p>
            <a:pPr marL="285750" indent="-285750">
              <a:buFont typeface="Arial" panose="020B0604020202020204" pitchFamily="34" charset="0"/>
              <a:buChar char="•"/>
            </a:pPr>
            <a:r>
              <a:rPr lang="en-GB" dirty="0" err="1"/>
              <a:t>i</a:t>
            </a:r>
            <a:r>
              <a:rPr lang="en-IT" dirty="0"/>
              <a:t>s serialized to a persistent memory.</a:t>
            </a:r>
          </a:p>
        </p:txBody>
      </p:sp>
      <p:cxnSp>
        <p:nvCxnSpPr>
          <p:cNvPr id="4" name="Straight Arrow Connector 3">
            <a:extLst>
              <a:ext uri="{FF2B5EF4-FFF2-40B4-BE49-F238E27FC236}">
                <a16:creationId xmlns:a16="http://schemas.microsoft.com/office/drawing/2014/main" id="{EAEF713A-A28C-BF41-A82F-7179DF331277}"/>
              </a:ext>
            </a:extLst>
          </p:cNvPr>
          <p:cNvCxnSpPr>
            <a:cxnSpLocks/>
          </p:cNvCxnSpPr>
          <p:nvPr/>
        </p:nvCxnSpPr>
        <p:spPr>
          <a:xfrm>
            <a:off x="3944983" y="1645920"/>
            <a:ext cx="39972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00BD37F-FF3D-084A-9F43-519E2099E422}"/>
              </a:ext>
            </a:extLst>
          </p:cNvPr>
          <p:cNvSpPr txBox="1"/>
          <p:nvPr/>
        </p:nvSpPr>
        <p:spPr>
          <a:xfrm>
            <a:off x="5270785" y="1301076"/>
            <a:ext cx="1345629" cy="369332"/>
          </a:xfrm>
          <a:prstGeom prst="rect">
            <a:avLst/>
          </a:prstGeom>
          <a:noFill/>
        </p:spPr>
        <p:txBody>
          <a:bodyPr wrap="square" rtlCol="0">
            <a:spAutoFit/>
          </a:bodyPr>
          <a:lstStyle/>
          <a:p>
            <a:r>
              <a:rPr lang="en-IT" dirty="0"/>
              <a:t>Socket, RMI</a:t>
            </a:r>
          </a:p>
        </p:txBody>
      </p:sp>
    </p:spTree>
    <p:extLst>
      <p:ext uri="{BB962C8B-B14F-4D97-AF65-F5344CB8AC3E}">
        <p14:creationId xmlns:p14="http://schemas.microsoft.com/office/powerpoint/2010/main" val="380126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9F85-C372-1E4B-BE30-56F778A24A51}"/>
              </a:ext>
            </a:extLst>
          </p:cNvPr>
          <p:cNvSpPr>
            <a:spLocks noGrp="1"/>
          </p:cNvSpPr>
          <p:nvPr>
            <p:ph type="title"/>
          </p:nvPr>
        </p:nvSpPr>
        <p:spPr/>
        <p:txBody>
          <a:bodyPr/>
          <a:lstStyle/>
          <a:p>
            <a:r>
              <a:rPr lang="en-IT" dirty="0"/>
              <a:t>Distributed state</a:t>
            </a:r>
          </a:p>
        </p:txBody>
      </p:sp>
      <p:graphicFrame>
        <p:nvGraphicFramePr>
          <p:cNvPr id="4" name="Content Placeholder 3">
            <a:extLst>
              <a:ext uri="{FF2B5EF4-FFF2-40B4-BE49-F238E27FC236}">
                <a16:creationId xmlns:a16="http://schemas.microsoft.com/office/drawing/2014/main" id="{E920D74F-3A3A-4B43-8141-8EADEA2D6038}"/>
              </a:ext>
            </a:extLst>
          </p:cNvPr>
          <p:cNvGraphicFramePr>
            <a:graphicFrameLocks noGrp="1"/>
          </p:cNvGraphicFramePr>
          <p:nvPr>
            <p:ph idx="1"/>
            <p:extLst>
              <p:ext uri="{D42A27DB-BD31-4B8C-83A1-F6EECF244321}">
                <p14:modId xmlns:p14="http://schemas.microsoft.com/office/powerpoint/2010/main" val="1954012260"/>
              </p:ext>
            </p:extLst>
          </p:nvPr>
        </p:nvGraphicFramePr>
        <p:xfrm>
          <a:off x="838200" y="1468574"/>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234993284"/>
                    </a:ext>
                  </a:extLst>
                </a:gridCol>
                <a:gridCol w="3505200">
                  <a:extLst>
                    <a:ext uri="{9D8B030D-6E8A-4147-A177-3AD203B41FA5}">
                      <a16:colId xmlns:a16="http://schemas.microsoft.com/office/drawing/2014/main" val="3891558779"/>
                    </a:ext>
                  </a:extLst>
                </a:gridCol>
                <a:gridCol w="3505200">
                  <a:extLst>
                    <a:ext uri="{9D8B030D-6E8A-4147-A177-3AD203B41FA5}">
                      <a16:colId xmlns:a16="http://schemas.microsoft.com/office/drawing/2014/main" val="527558138"/>
                    </a:ext>
                  </a:extLst>
                </a:gridCol>
              </a:tblGrid>
              <a:tr h="370840">
                <a:tc>
                  <a:txBody>
                    <a:bodyPr/>
                    <a:lstStyle/>
                    <a:p>
                      <a:r>
                        <a:rPr lang="en-IT" dirty="0"/>
                        <a:t>ID</a:t>
                      </a:r>
                    </a:p>
                  </a:txBody>
                  <a:tcPr/>
                </a:tc>
                <a:tc>
                  <a:txBody>
                    <a:bodyPr/>
                    <a:lstStyle/>
                    <a:p>
                      <a:r>
                        <a:rPr lang="en-IT" dirty="0"/>
                        <a:t>Assigned jobs</a:t>
                      </a:r>
                    </a:p>
                  </a:txBody>
                  <a:tcPr/>
                </a:tc>
                <a:tc>
                  <a:txBody>
                    <a:bodyPr/>
                    <a:lstStyle/>
                    <a:p>
                      <a:r>
                        <a:rPr lang="en-IT" dirty="0"/>
                        <a:t>Available core</a:t>
                      </a:r>
                    </a:p>
                  </a:txBody>
                  <a:tcPr/>
                </a:tc>
                <a:extLst>
                  <a:ext uri="{0D108BD9-81ED-4DB2-BD59-A6C34878D82A}">
                    <a16:rowId xmlns:a16="http://schemas.microsoft.com/office/drawing/2014/main" val="3078038446"/>
                  </a:ext>
                </a:extLst>
              </a:tr>
              <a:tr h="370840">
                <a:tc>
                  <a:txBody>
                    <a:bodyPr/>
                    <a:lstStyle/>
                    <a:p>
                      <a:r>
                        <a:rPr lang="en-IT" dirty="0"/>
                        <a:t>192.168.0.149</a:t>
                      </a:r>
                    </a:p>
                  </a:txBody>
                  <a:tcPr/>
                </a:tc>
                <a:tc>
                  <a:txBody>
                    <a:bodyPr/>
                    <a:lstStyle/>
                    <a:p>
                      <a:r>
                        <a:rPr lang="en-IT" dirty="0"/>
                        <a:t>14</a:t>
                      </a:r>
                    </a:p>
                  </a:txBody>
                  <a:tcPr/>
                </a:tc>
                <a:tc>
                  <a:txBody>
                    <a:bodyPr/>
                    <a:lstStyle/>
                    <a:p>
                      <a:r>
                        <a:rPr lang="en-IT" dirty="0"/>
                        <a:t>4</a:t>
                      </a:r>
                    </a:p>
                  </a:txBody>
                  <a:tcPr/>
                </a:tc>
                <a:extLst>
                  <a:ext uri="{0D108BD9-81ED-4DB2-BD59-A6C34878D82A}">
                    <a16:rowId xmlns:a16="http://schemas.microsoft.com/office/drawing/2014/main" val="4031860908"/>
                  </a:ext>
                </a:extLst>
              </a:tr>
              <a:tr h="370840">
                <a:tc>
                  <a:txBody>
                    <a:bodyPr/>
                    <a:lstStyle/>
                    <a:p>
                      <a:r>
                        <a:rPr lang="en-IT" dirty="0"/>
                        <a:t>192.168.0.52</a:t>
                      </a:r>
                    </a:p>
                  </a:txBody>
                  <a:tcPr/>
                </a:tc>
                <a:tc>
                  <a:txBody>
                    <a:bodyPr/>
                    <a:lstStyle/>
                    <a:p>
                      <a:r>
                        <a:rPr lang="en-IT" dirty="0"/>
                        <a:t>15</a:t>
                      </a:r>
                    </a:p>
                  </a:txBody>
                  <a:tcPr/>
                </a:tc>
                <a:tc>
                  <a:txBody>
                    <a:bodyPr/>
                    <a:lstStyle/>
                    <a:p>
                      <a:r>
                        <a:rPr lang="en-IT" dirty="0"/>
                        <a:t>12</a:t>
                      </a:r>
                    </a:p>
                  </a:txBody>
                  <a:tcPr/>
                </a:tc>
                <a:extLst>
                  <a:ext uri="{0D108BD9-81ED-4DB2-BD59-A6C34878D82A}">
                    <a16:rowId xmlns:a16="http://schemas.microsoft.com/office/drawing/2014/main" val="2449084200"/>
                  </a:ext>
                </a:extLst>
              </a:tr>
              <a:tr h="370840">
                <a:tc>
                  <a:txBody>
                    <a:bodyPr/>
                    <a:lstStyle/>
                    <a:p>
                      <a:r>
                        <a:rPr lang="en-IT" dirty="0"/>
                        <a:t>192.168.0.253</a:t>
                      </a:r>
                    </a:p>
                  </a:txBody>
                  <a:tcPr/>
                </a:tc>
                <a:tc>
                  <a:txBody>
                    <a:bodyPr/>
                    <a:lstStyle/>
                    <a:p>
                      <a:r>
                        <a:rPr lang="en-IT" dirty="0"/>
                        <a:t>14</a:t>
                      </a:r>
                    </a:p>
                  </a:txBody>
                  <a:tcPr/>
                </a:tc>
                <a:tc>
                  <a:txBody>
                    <a:bodyPr/>
                    <a:lstStyle/>
                    <a:p>
                      <a:r>
                        <a:rPr lang="en-IT" dirty="0"/>
                        <a:t>2</a:t>
                      </a:r>
                    </a:p>
                  </a:txBody>
                  <a:tcPr/>
                </a:tc>
                <a:extLst>
                  <a:ext uri="{0D108BD9-81ED-4DB2-BD59-A6C34878D82A}">
                    <a16:rowId xmlns:a16="http://schemas.microsoft.com/office/drawing/2014/main" val="3906477915"/>
                  </a:ext>
                </a:extLst>
              </a:tr>
            </a:tbl>
          </a:graphicData>
        </a:graphic>
      </p:graphicFrame>
      <p:sp>
        <p:nvSpPr>
          <p:cNvPr id="5" name="TextBox 4">
            <a:extLst>
              <a:ext uri="{FF2B5EF4-FFF2-40B4-BE49-F238E27FC236}">
                <a16:creationId xmlns:a16="http://schemas.microsoft.com/office/drawing/2014/main" id="{FCECC856-2FCE-2C4A-9618-09810CEE1291}"/>
              </a:ext>
            </a:extLst>
          </p:cNvPr>
          <p:cNvSpPr txBox="1"/>
          <p:nvPr/>
        </p:nvSpPr>
        <p:spPr>
          <a:xfrm>
            <a:off x="775062" y="3148422"/>
            <a:ext cx="10578738" cy="3416320"/>
          </a:xfrm>
          <a:prstGeom prst="rect">
            <a:avLst/>
          </a:prstGeom>
          <a:noFill/>
        </p:spPr>
        <p:txBody>
          <a:bodyPr wrap="square" rtlCol="0">
            <a:spAutoFit/>
          </a:bodyPr>
          <a:lstStyle/>
          <a:p>
            <a:r>
              <a:rPr lang="en-IT" dirty="0"/>
              <a:t>Each executors has an hashmap of type id -&gt; pair(#jobs, #core) that represents the state of the distributed system.</a:t>
            </a:r>
          </a:p>
          <a:p>
            <a:r>
              <a:rPr lang="en-IT" dirty="0"/>
              <a:t>This data structure is kept consistent among executors via updates messages.</a:t>
            </a:r>
          </a:p>
          <a:p>
            <a:endParaRPr lang="en-IT" dirty="0"/>
          </a:p>
          <a:p>
            <a:r>
              <a:rPr lang="en-IT" dirty="0"/>
              <a:t>In such a way, each executors is able to take decision about how to distribute jobs and how to reassign them: no need of coordinators.</a:t>
            </a:r>
          </a:p>
          <a:p>
            <a:endParaRPr lang="en-IT" dirty="0"/>
          </a:p>
          <a:p>
            <a:r>
              <a:rPr lang="en-IT" b="1" dirty="0"/>
              <a:t>Assignment policy</a:t>
            </a:r>
          </a:p>
          <a:p>
            <a:r>
              <a:rPr lang="en-IT" dirty="0"/>
              <a:t>New jobs are assigned to the executor with the lowest number of assigned jobs.</a:t>
            </a:r>
          </a:p>
          <a:p>
            <a:endParaRPr lang="en-IT" dirty="0"/>
          </a:p>
          <a:p>
            <a:r>
              <a:rPr lang="en-IT" b="1" dirty="0"/>
              <a:t>Balancing policy</a:t>
            </a:r>
            <a:endParaRPr lang="en-IT" dirty="0"/>
          </a:p>
          <a:p>
            <a:r>
              <a:rPr lang="en-IT" dirty="0"/>
              <a:t>If an executors finishes all its jobs, it is assigned with pending jobs by others executors</a:t>
            </a:r>
          </a:p>
        </p:txBody>
      </p:sp>
    </p:spTree>
    <p:extLst>
      <p:ext uri="{BB962C8B-B14F-4D97-AF65-F5344CB8AC3E}">
        <p14:creationId xmlns:p14="http://schemas.microsoft.com/office/powerpoint/2010/main" val="37987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512691" y="51371"/>
            <a:ext cx="5166617" cy="1325563"/>
          </a:xfrm>
        </p:spPr>
        <p:txBody>
          <a:bodyPr>
            <a:normAutofit/>
          </a:bodyPr>
          <a:lstStyle/>
          <a:p>
            <a:r>
              <a:rPr lang="en-IT" dirty="0"/>
              <a:t>Executor - Connection</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60028" y="2512284"/>
            <a:ext cx="2090550" cy="369332"/>
          </a:xfrm>
          <a:prstGeom prst="rect">
            <a:avLst/>
          </a:prstGeom>
          <a:noFill/>
        </p:spPr>
        <p:txBody>
          <a:bodyPr wrap="square" rtlCol="0">
            <a:spAutoFit/>
          </a:bodyPr>
          <a:lstStyle/>
          <a:p>
            <a:r>
              <a:rPr lang="en-IT" dirty="0"/>
              <a:t>Connection request: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7091557" cy="646331"/>
          </a:xfrm>
          <a:prstGeom prst="rect">
            <a:avLst/>
          </a:prstGeom>
          <a:noFill/>
        </p:spPr>
        <p:txBody>
          <a:bodyPr wrap="none" rtlCol="0">
            <a:spAutoFit/>
          </a:bodyPr>
          <a:lstStyle/>
          <a:p>
            <a:r>
              <a:rPr lang="en-IT" dirty="0"/>
              <a:t>It needs to know the IP address of a running executor within the network.</a:t>
            </a:r>
          </a:p>
          <a:p>
            <a:r>
              <a:rPr lang="en-IT" dirty="0"/>
              <a:t>It sends a JOIN_MESSAGE to be added to the network.</a:t>
            </a:r>
          </a:p>
        </p:txBody>
      </p:sp>
      <p:sp>
        <p:nvSpPr>
          <p:cNvPr id="39" name="TextBox 38">
            <a:extLst>
              <a:ext uri="{FF2B5EF4-FFF2-40B4-BE49-F238E27FC236}">
                <a16:creationId xmlns:a16="http://schemas.microsoft.com/office/drawing/2014/main" id="{EE6C0DF5-6234-F444-A2BF-B79245E0F777}"/>
              </a:ext>
            </a:extLst>
          </p:cNvPr>
          <p:cNvSpPr txBox="1"/>
          <p:nvPr/>
        </p:nvSpPr>
        <p:spPr>
          <a:xfrm>
            <a:off x="2705732" y="3514917"/>
            <a:ext cx="1844845" cy="369332"/>
          </a:xfrm>
          <a:prstGeom prst="rect">
            <a:avLst/>
          </a:prstGeom>
          <a:noFill/>
        </p:spPr>
        <p:txBody>
          <a:bodyPr wrap="square" rtlCol="0">
            <a:spAutoFit/>
          </a:bodyPr>
          <a:lstStyle/>
          <a:p>
            <a:r>
              <a:rPr lang="en-IT" dirty="0"/>
              <a:t>Connection reply:</a:t>
            </a:r>
          </a:p>
        </p:txBody>
      </p:sp>
      <p:sp>
        <p:nvSpPr>
          <p:cNvPr id="40" name="TextBox 39">
            <a:extLst>
              <a:ext uri="{FF2B5EF4-FFF2-40B4-BE49-F238E27FC236}">
                <a16:creationId xmlns:a16="http://schemas.microsoft.com/office/drawing/2014/main" id="{38F9D483-0C3F-EF42-ADB4-8830E3BC7A33}"/>
              </a:ext>
            </a:extLst>
          </p:cNvPr>
          <p:cNvSpPr txBox="1"/>
          <p:nvPr/>
        </p:nvSpPr>
        <p:spPr>
          <a:xfrm>
            <a:off x="4550577" y="3514917"/>
            <a:ext cx="5338128" cy="646331"/>
          </a:xfrm>
          <a:prstGeom prst="rect">
            <a:avLst/>
          </a:prstGeom>
          <a:noFill/>
        </p:spPr>
        <p:txBody>
          <a:bodyPr wrap="none" rtlCol="0">
            <a:spAutoFit/>
          </a:bodyPr>
          <a:lstStyle/>
          <a:p>
            <a:r>
              <a:rPr lang="en-IT" dirty="0"/>
              <a:t>It replies with information about itself.</a:t>
            </a:r>
          </a:p>
          <a:p>
            <a:r>
              <a:rPr lang="en-IT" dirty="0"/>
              <a:t>It notifies all the connected executor about the joining.</a:t>
            </a:r>
          </a:p>
        </p:txBody>
      </p:sp>
      <p:sp>
        <p:nvSpPr>
          <p:cNvPr id="8" name="TextBox 7">
            <a:extLst>
              <a:ext uri="{FF2B5EF4-FFF2-40B4-BE49-F238E27FC236}">
                <a16:creationId xmlns:a16="http://schemas.microsoft.com/office/drawing/2014/main" id="{3303FC5D-B5EB-0141-B235-BC09F94C689D}"/>
              </a:ext>
            </a:extLst>
          </p:cNvPr>
          <p:cNvSpPr txBox="1"/>
          <p:nvPr/>
        </p:nvSpPr>
        <p:spPr>
          <a:xfrm>
            <a:off x="2890234" y="4517550"/>
            <a:ext cx="1646063" cy="369332"/>
          </a:xfrm>
          <a:prstGeom prst="rect">
            <a:avLst/>
          </a:prstGeom>
          <a:noFill/>
        </p:spPr>
        <p:txBody>
          <a:bodyPr wrap="square" rtlCol="0">
            <a:spAutoFit/>
          </a:bodyPr>
          <a:lstStyle/>
          <a:p>
            <a:r>
              <a:rPr lang="en-IT" dirty="0"/>
              <a:t>Disconnection:</a:t>
            </a:r>
          </a:p>
        </p:txBody>
      </p:sp>
      <p:sp>
        <p:nvSpPr>
          <p:cNvPr id="9" name="TextBox 8">
            <a:extLst>
              <a:ext uri="{FF2B5EF4-FFF2-40B4-BE49-F238E27FC236}">
                <a16:creationId xmlns:a16="http://schemas.microsoft.com/office/drawing/2014/main" id="{36503478-83D0-224C-B111-A9382F264694}"/>
              </a:ext>
            </a:extLst>
          </p:cNvPr>
          <p:cNvSpPr txBox="1"/>
          <p:nvPr/>
        </p:nvSpPr>
        <p:spPr>
          <a:xfrm>
            <a:off x="4536297" y="4517550"/>
            <a:ext cx="5694892" cy="369332"/>
          </a:xfrm>
          <a:prstGeom prst="rect">
            <a:avLst/>
          </a:prstGeom>
          <a:noFill/>
        </p:spPr>
        <p:txBody>
          <a:bodyPr wrap="none" rtlCol="0">
            <a:spAutoFit/>
          </a:bodyPr>
          <a:lstStyle/>
          <a:p>
            <a:r>
              <a:rPr lang="en-IT" dirty="0"/>
              <a:t>It notifies the others with a LEAVE_MESSAGE, then </a:t>
            </a:r>
            <a:r>
              <a:rPr lang="en-GB" dirty="0"/>
              <a:t>I</a:t>
            </a:r>
            <a:r>
              <a:rPr lang="en-IT" dirty="0"/>
              <a:t>t leaves</a:t>
            </a:r>
          </a:p>
        </p:txBody>
      </p:sp>
    </p:spTree>
    <p:extLst>
      <p:ext uri="{BB962C8B-B14F-4D97-AF65-F5344CB8AC3E}">
        <p14:creationId xmlns:p14="http://schemas.microsoft.com/office/powerpoint/2010/main" val="28967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108253" y="102742"/>
            <a:ext cx="6131541" cy="1325563"/>
          </a:xfrm>
        </p:spPr>
        <p:txBody>
          <a:bodyPr>
            <a:normAutofit/>
          </a:bodyPr>
          <a:lstStyle/>
          <a:p>
            <a:r>
              <a:rPr lang="en-IT" dirty="0"/>
              <a:t>Executor – Load balancing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698781" y="2512087"/>
            <a:ext cx="1701006" cy="646331"/>
          </a:xfrm>
          <a:prstGeom prst="rect">
            <a:avLst/>
          </a:prstGeom>
          <a:noFill/>
        </p:spPr>
        <p:txBody>
          <a:bodyPr wrap="square" rtlCol="0">
            <a:spAutoFit/>
          </a:bodyPr>
          <a:lstStyle/>
          <a:p>
            <a:r>
              <a:rPr lang="en-IT" dirty="0"/>
              <a:t>New job arrives from the client: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545513" cy="646331"/>
          </a:xfrm>
          <a:prstGeom prst="rect">
            <a:avLst/>
          </a:prstGeom>
          <a:noFill/>
        </p:spPr>
        <p:txBody>
          <a:bodyPr wrap="square" rtlCol="0">
            <a:spAutoFit/>
          </a:bodyPr>
          <a:lstStyle/>
          <a:p>
            <a:r>
              <a:rPr lang="en-IT" dirty="0"/>
              <a:t>It elects the executor with the smallest number of jobs and sends to it a PROPOSE_MESSAGE asking it to execute the JOB </a:t>
            </a:r>
          </a:p>
        </p:txBody>
      </p:sp>
      <p:sp>
        <p:nvSpPr>
          <p:cNvPr id="8" name="TextBox 7">
            <a:extLst>
              <a:ext uri="{FF2B5EF4-FFF2-40B4-BE49-F238E27FC236}">
                <a16:creationId xmlns:a16="http://schemas.microsoft.com/office/drawing/2014/main" id="{CE57CE51-978D-4547-BE23-8A0B2EC920E0}"/>
              </a:ext>
            </a:extLst>
          </p:cNvPr>
          <p:cNvSpPr txBox="1"/>
          <p:nvPr/>
        </p:nvSpPr>
        <p:spPr>
          <a:xfrm>
            <a:off x="2698781" y="4105907"/>
            <a:ext cx="1701006" cy="369332"/>
          </a:xfrm>
          <a:prstGeom prst="rect">
            <a:avLst/>
          </a:prstGeom>
          <a:noFill/>
        </p:spPr>
        <p:txBody>
          <a:bodyPr wrap="square" rtlCol="0">
            <a:spAutoFit/>
          </a:bodyPr>
          <a:lstStyle/>
          <a:p>
            <a:r>
              <a:rPr lang="en-IT" dirty="0"/>
              <a:t>Jobs completed:</a:t>
            </a:r>
          </a:p>
        </p:txBody>
      </p:sp>
      <p:sp>
        <p:nvSpPr>
          <p:cNvPr id="9" name="TextBox 8">
            <a:extLst>
              <a:ext uri="{FF2B5EF4-FFF2-40B4-BE49-F238E27FC236}">
                <a16:creationId xmlns:a16="http://schemas.microsoft.com/office/drawing/2014/main" id="{B5CE874E-7C01-CD4E-9C4D-AFA30B29585B}"/>
              </a:ext>
            </a:extLst>
          </p:cNvPr>
          <p:cNvSpPr txBox="1"/>
          <p:nvPr/>
        </p:nvSpPr>
        <p:spPr>
          <a:xfrm>
            <a:off x="4550577" y="4105244"/>
            <a:ext cx="6545513" cy="369332"/>
          </a:xfrm>
          <a:prstGeom prst="rect">
            <a:avLst/>
          </a:prstGeom>
          <a:noFill/>
        </p:spPr>
        <p:txBody>
          <a:bodyPr wrap="square" rtlCol="0">
            <a:spAutoFit/>
          </a:bodyPr>
          <a:lstStyle/>
          <a:p>
            <a:r>
              <a:rPr lang="en-IT" dirty="0"/>
              <a:t>It sends an UPDATE_MESSAGE notifying the new state.</a:t>
            </a:r>
          </a:p>
        </p:txBody>
      </p:sp>
      <p:sp>
        <p:nvSpPr>
          <p:cNvPr id="10" name="TextBox 9">
            <a:extLst>
              <a:ext uri="{FF2B5EF4-FFF2-40B4-BE49-F238E27FC236}">
                <a16:creationId xmlns:a16="http://schemas.microsoft.com/office/drawing/2014/main" id="{9B6CBABB-7409-364C-A0B9-1821604F2C48}"/>
              </a:ext>
            </a:extLst>
          </p:cNvPr>
          <p:cNvSpPr txBox="1"/>
          <p:nvPr/>
        </p:nvSpPr>
        <p:spPr>
          <a:xfrm>
            <a:off x="2042426" y="3284809"/>
            <a:ext cx="2264311" cy="646331"/>
          </a:xfrm>
          <a:prstGeom prst="rect">
            <a:avLst/>
          </a:prstGeom>
          <a:noFill/>
        </p:spPr>
        <p:txBody>
          <a:bodyPr wrap="square" rtlCol="0">
            <a:spAutoFit/>
          </a:bodyPr>
          <a:lstStyle/>
          <a:p>
            <a:pPr algn="r"/>
            <a:r>
              <a:rPr lang="en-IT" dirty="0"/>
              <a:t>New job arrives from another executor:</a:t>
            </a:r>
          </a:p>
        </p:txBody>
      </p:sp>
      <p:sp>
        <p:nvSpPr>
          <p:cNvPr id="11" name="TextBox 10">
            <a:extLst>
              <a:ext uri="{FF2B5EF4-FFF2-40B4-BE49-F238E27FC236}">
                <a16:creationId xmlns:a16="http://schemas.microsoft.com/office/drawing/2014/main" id="{5EAEAFD8-5BEB-7B42-B265-AF5E8C3C66C7}"/>
              </a:ext>
            </a:extLst>
          </p:cNvPr>
          <p:cNvSpPr txBox="1"/>
          <p:nvPr/>
        </p:nvSpPr>
        <p:spPr>
          <a:xfrm>
            <a:off x="4550577" y="3284809"/>
            <a:ext cx="6545513" cy="646331"/>
          </a:xfrm>
          <a:prstGeom prst="rect">
            <a:avLst/>
          </a:prstGeom>
          <a:noFill/>
        </p:spPr>
        <p:txBody>
          <a:bodyPr wrap="square" rtlCol="0">
            <a:spAutoFit/>
          </a:bodyPr>
          <a:lstStyle/>
          <a:p>
            <a:r>
              <a:rPr lang="en-IT" dirty="0"/>
              <a:t>It adds the job to its internal queue. </a:t>
            </a:r>
          </a:p>
          <a:p>
            <a:r>
              <a:rPr lang="en-IT" dirty="0"/>
              <a:t>It notifies others about its new internal state.</a:t>
            </a:r>
          </a:p>
        </p:txBody>
      </p:sp>
    </p:spTree>
    <p:extLst>
      <p:ext uri="{BB962C8B-B14F-4D97-AF65-F5344CB8AC3E}">
        <p14:creationId xmlns:p14="http://schemas.microsoft.com/office/powerpoint/2010/main" val="47818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706183" y="51373"/>
            <a:ext cx="4779633" cy="1325563"/>
          </a:xfrm>
        </p:spPr>
        <p:txBody>
          <a:bodyPr>
            <a:normAutofit/>
          </a:bodyPr>
          <a:lstStyle/>
          <a:p>
            <a:r>
              <a:rPr lang="en-IT" dirty="0"/>
              <a:t>Executor – Rejoining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10" name="TextBox 9">
            <a:extLst>
              <a:ext uri="{FF2B5EF4-FFF2-40B4-BE49-F238E27FC236}">
                <a16:creationId xmlns:a16="http://schemas.microsoft.com/office/drawing/2014/main" id="{14B4CAFB-3199-8544-812D-0CBDCECBB1E1}"/>
              </a:ext>
            </a:extLst>
          </p:cNvPr>
          <p:cNvSpPr txBox="1"/>
          <p:nvPr/>
        </p:nvSpPr>
        <p:spPr>
          <a:xfrm>
            <a:off x="2396448" y="2997911"/>
            <a:ext cx="2264310" cy="369332"/>
          </a:xfrm>
          <a:prstGeom prst="rect">
            <a:avLst/>
          </a:prstGeom>
          <a:noFill/>
        </p:spPr>
        <p:txBody>
          <a:bodyPr wrap="square" rtlCol="0">
            <a:spAutoFit/>
          </a:bodyPr>
          <a:lstStyle/>
          <a:p>
            <a:r>
              <a:rPr lang="en-IT" dirty="0"/>
              <a:t>Restarting after crash:</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660758" y="2859411"/>
            <a:ext cx="6545513" cy="646331"/>
          </a:xfrm>
          <a:prstGeom prst="rect">
            <a:avLst/>
          </a:prstGeom>
          <a:noFill/>
        </p:spPr>
        <p:txBody>
          <a:bodyPr wrap="square" rtlCol="0">
            <a:spAutoFit/>
          </a:bodyPr>
          <a:lstStyle/>
          <a:p>
            <a:r>
              <a:rPr lang="en-IT" dirty="0"/>
              <a:t>Before rejoining the network it completes the uncompleted jobs and then sends a JOIN_MESSAGE.</a:t>
            </a:r>
          </a:p>
        </p:txBody>
      </p:sp>
    </p:spTree>
    <p:extLst>
      <p:ext uri="{BB962C8B-B14F-4D97-AF65-F5344CB8AC3E}">
        <p14:creationId xmlns:p14="http://schemas.microsoft.com/office/powerpoint/2010/main" val="177255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2881363" y="92469"/>
            <a:ext cx="6429273" cy="1325563"/>
          </a:xfrm>
        </p:spPr>
        <p:txBody>
          <a:bodyPr>
            <a:normAutofit/>
          </a:bodyPr>
          <a:lstStyle/>
          <a:p>
            <a:r>
              <a:rPr lang="en-IT" dirty="0"/>
              <a:t>Executor – Result retrieving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26414" y="2373587"/>
            <a:ext cx="2204377" cy="646331"/>
          </a:xfrm>
          <a:prstGeom prst="rect">
            <a:avLst/>
          </a:prstGeom>
          <a:noFill/>
        </p:spPr>
        <p:txBody>
          <a:bodyPr wrap="square" rtlCol="0">
            <a:spAutoFit/>
          </a:bodyPr>
          <a:lstStyle/>
          <a:p>
            <a:r>
              <a:rPr lang="en-IT" dirty="0"/>
              <a:t>Asked for a locally executed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09214" y="2373587"/>
            <a:ext cx="6545513" cy="369332"/>
          </a:xfrm>
          <a:prstGeom prst="rect">
            <a:avLst/>
          </a:prstGeom>
          <a:noFill/>
        </p:spPr>
        <p:txBody>
          <a:bodyPr wrap="square" rtlCol="0">
            <a:spAutoFit/>
          </a:bodyPr>
          <a:lstStyle/>
          <a:p>
            <a:r>
              <a:rPr lang="en-IT" dirty="0"/>
              <a:t>It replies with the result, if completed, or the status, otherwise.</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646331"/>
          </a:xfrm>
          <a:prstGeom prst="rect">
            <a:avLst/>
          </a:prstGeom>
          <a:noFill/>
        </p:spPr>
        <p:txBody>
          <a:bodyPr wrap="square" rtlCol="0">
            <a:spAutoFit/>
          </a:bodyPr>
          <a:lstStyle/>
          <a:p>
            <a:r>
              <a:rPr lang="en-IT" dirty="0"/>
              <a:t>Asked for a not locally executed jobs :</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923330"/>
          </a:xfrm>
          <a:prstGeom prst="rect">
            <a:avLst/>
          </a:prstGeom>
          <a:noFill/>
        </p:spPr>
        <p:txBody>
          <a:bodyPr wrap="square" rtlCol="0">
            <a:spAutoFit/>
          </a:bodyPr>
          <a:lstStyle/>
          <a:p>
            <a:r>
              <a:rPr lang="en-IT" dirty="0"/>
              <a:t>It requests directly to the corresponding executor if it knows who has the result. Otherwise it tries to recursivly find the result, if it exists.</a:t>
            </a:r>
          </a:p>
        </p:txBody>
      </p:sp>
    </p:spTree>
    <p:extLst>
      <p:ext uri="{BB962C8B-B14F-4D97-AF65-F5344CB8AC3E}">
        <p14:creationId xmlns:p14="http://schemas.microsoft.com/office/powerpoint/2010/main" val="97703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5343149" y="107881"/>
            <a:ext cx="1505702" cy="1325563"/>
          </a:xfrm>
        </p:spPr>
        <p:txBody>
          <a:bodyPr>
            <a:normAutofit/>
          </a:bodyPr>
          <a:lstStyle/>
          <a:p>
            <a:r>
              <a:rPr lang="en-IT" dirty="0"/>
              <a:t>Client</a:t>
            </a:r>
          </a:p>
        </p:txBody>
      </p:sp>
      <p:sp>
        <p:nvSpPr>
          <p:cNvPr id="5" name="TextBox 4">
            <a:extLst>
              <a:ext uri="{FF2B5EF4-FFF2-40B4-BE49-F238E27FC236}">
                <a16:creationId xmlns:a16="http://schemas.microsoft.com/office/drawing/2014/main" id="{CAE9CC3F-5993-E44A-A737-ED787B16E3E8}"/>
              </a:ext>
            </a:extLst>
          </p:cNvPr>
          <p:cNvSpPr txBox="1"/>
          <p:nvPr/>
        </p:nvSpPr>
        <p:spPr>
          <a:xfrm>
            <a:off x="3685284" y="2861610"/>
            <a:ext cx="1155020" cy="369332"/>
          </a:xfrm>
          <a:prstGeom prst="rect">
            <a:avLst/>
          </a:prstGeom>
          <a:noFill/>
        </p:spPr>
        <p:txBody>
          <a:bodyPr wrap="square" rtlCol="0">
            <a:spAutoFit/>
          </a:bodyPr>
          <a:lstStyle/>
          <a:p>
            <a:r>
              <a:rPr lang="en-IT" dirty="0"/>
              <a:t>Send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817440" y="2861610"/>
            <a:ext cx="3720386" cy="369332"/>
          </a:xfrm>
          <a:prstGeom prst="rect">
            <a:avLst/>
          </a:prstGeom>
          <a:noFill/>
        </p:spPr>
        <p:txBody>
          <a:bodyPr wrap="square" rtlCol="0">
            <a:spAutoFit/>
          </a:bodyPr>
          <a:lstStyle/>
          <a:p>
            <a:r>
              <a:rPr lang="en-IT" dirty="0"/>
              <a:t>Sends jobs to the connected executor</a:t>
            </a:r>
          </a:p>
        </p:txBody>
      </p:sp>
      <p:pic>
        <p:nvPicPr>
          <p:cNvPr id="8" name="Picture 7" descr="A picture containing electronics&#10;&#10;Description automatically generated">
            <a:extLst>
              <a:ext uri="{FF2B5EF4-FFF2-40B4-BE49-F238E27FC236}">
                <a16:creationId xmlns:a16="http://schemas.microsoft.com/office/drawing/2014/main" id="{F28F9366-F132-284A-BBCC-2B4B19E7DD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67248" y="2422897"/>
            <a:ext cx="2008171" cy="2012205"/>
          </a:xfrm>
          <a:prstGeom prst="rect">
            <a:avLst/>
          </a:prstGeom>
        </p:spPr>
      </p:pic>
      <p:sp>
        <p:nvSpPr>
          <p:cNvPr id="9" name="TextBox 8">
            <a:extLst>
              <a:ext uri="{FF2B5EF4-FFF2-40B4-BE49-F238E27FC236}">
                <a16:creationId xmlns:a16="http://schemas.microsoft.com/office/drawing/2014/main" id="{956FC5C2-DB4D-6A46-BBCC-5BAAAB87F717}"/>
              </a:ext>
            </a:extLst>
          </p:cNvPr>
          <p:cNvSpPr txBox="1"/>
          <p:nvPr/>
        </p:nvSpPr>
        <p:spPr>
          <a:xfrm>
            <a:off x="3241497" y="3435250"/>
            <a:ext cx="1598807" cy="369332"/>
          </a:xfrm>
          <a:prstGeom prst="rect">
            <a:avLst/>
          </a:prstGeom>
          <a:noFill/>
        </p:spPr>
        <p:txBody>
          <a:bodyPr wrap="square" rtlCol="0">
            <a:spAutoFit/>
          </a:bodyPr>
          <a:lstStyle/>
          <a:p>
            <a:r>
              <a:rPr lang="en-IT" dirty="0"/>
              <a:t>Retrieve result:</a:t>
            </a:r>
          </a:p>
        </p:txBody>
      </p:sp>
      <p:sp>
        <p:nvSpPr>
          <p:cNvPr id="12" name="TextBox 11">
            <a:extLst>
              <a:ext uri="{FF2B5EF4-FFF2-40B4-BE49-F238E27FC236}">
                <a16:creationId xmlns:a16="http://schemas.microsoft.com/office/drawing/2014/main" id="{CAA798CB-7190-A044-A769-30EB2895BD86}"/>
              </a:ext>
            </a:extLst>
          </p:cNvPr>
          <p:cNvSpPr txBox="1"/>
          <p:nvPr/>
        </p:nvSpPr>
        <p:spPr>
          <a:xfrm>
            <a:off x="4817440" y="3435250"/>
            <a:ext cx="4583414" cy="369332"/>
          </a:xfrm>
          <a:prstGeom prst="rect">
            <a:avLst/>
          </a:prstGeom>
          <a:noFill/>
        </p:spPr>
        <p:txBody>
          <a:bodyPr wrap="square" rtlCol="0">
            <a:spAutoFit/>
          </a:bodyPr>
          <a:lstStyle/>
          <a:p>
            <a:r>
              <a:rPr lang="en-IT" dirty="0"/>
              <a:t>Sends a job request to the connected executor</a:t>
            </a:r>
          </a:p>
        </p:txBody>
      </p:sp>
    </p:spTree>
    <p:extLst>
      <p:ext uri="{BB962C8B-B14F-4D97-AF65-F5344CB8AC3E}">
        <p14:creationId xmlns:p14="http://schemas.microsoft.com/office/powerpoint/2010/main" val="1088665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678</Words>
  <Application>Microsoft Macintosh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Distributed Job Scheduling</vt:lpstr>
      <vt:lpstr>Assignment</vt:lpstr>
      <vt:lpstr>Entities</vt:lpstr>
      <vt:lpstr>Distributed state</vt:lpstr>
      <vt:lpstr>Executor - Connection</vt:lpstr>
      <vt:lpstr>Executor – Load balancing</vt:lpstr>
      <vt:lpstr>Executor – Rejoining</vt:lpstr>
      <vt:lpstr>Executor – Result retrieving</vt:lpstr>
      <vt:lpstr>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Job Scheduling</dc:title>
  <dc:creator>Stefano Martina</dc:creator>
  <cp:lastModifiedBy>Alessandro Nichelini</cp:lastModifiedBy>
  <cp:revision>13</cp:revision>
  <dcterms:created xsi:type="dcterms:W3CDTF">2020-04-29T07:21:51Z</dcterms:created>
  <dcterms:modified xsi:type="dcterms:W3CDTF">2020-05-02T20:47:21Z</dcterms:modified>
</cp:coreProperties>
</file>