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24036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Расчет </a:t>
            </a:r>
            <a:r>
              <a:rPr lang="ru-RU" dirty="0" smtClean="0"/>
              <a:t>распространения </a:t>
            </a:r>
            <a:r>
              <a:rPr lang="ru-RU" dirty="0" smtClean="0"/>
              <a:t>теплового возмущения в треугольной кристаллической решетке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4797152"/>
            <a:ext cx="5328592" cy="1224136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Курсовая работа по теоретической механике</a:t>
            </a:r>
          </a:p>
          <a:p>
            <a:r>
              <a:rPr lang="ru-RU" dirty="0" smtClean="0"/>
              <a:t> студентки группы 23604/1 Давыдовой А. В.</a:t>
            </a:r>
          </a:p>
          <a:p>
            <a:endParaRPr lang="ru-RU" dirty="0" smtClean="0"/>
          </a:p>
          <a:p>
            <a:r>
              <a:rPr lang="ru-RU" dirty="0" smtClean="0"/>
              <a:t>Научный руководитель: Кузькин В. А.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dirty="0" err="1" smtClean="0"/>
              <a:t>ИПММ</a:t>
            </a:r>
            <a:endParaRPr lang="ru-RU" dirty="0" smtClean="0"/>
          </a:p>
          <a:p>
            <a:pPr algn="ctr"/>
            <a:r>
              <a:rPr lang="ru-RU" dirty="0" smtClean="0"/>
              <a:t>Кафедра Теоретической механики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Конечный 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/>
              <a:t>	Решив системы с данными начальными условиями и применив к результату обратное преобразование Фурье получаем: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где </a:t>
            </a:r>
            <a:r>
              <a:rPr lang="en-US" sz="2400" dirty="0" smtClean="0"/>
              <a:t>d – </a:t>
            </a:r>
            <a:r>
              <a:rPr lang="ru-RU" sz="2400" dirty="0" smtClean="0"/>
              <a:t>размерность решетки, </a:t>
            </a:r>
            <a:r>
              <a:rPr lang="en-US" sz="2400" dirty="0" smtClean="0"/>
              <a:t>r – </a:t>
            </a:r>
            <a:r>
              <a:rPr lang="ru-RU" sz="2400" dirty="0" smtClean="0"/>
              <a:t>радиус вектор точки наблюдения, </a:t>
            </a:r>
            <a:r>
              <a:rPr lang="en-US" sz="2400" dirty="0" smtClean="0"/>
              <a:t>t – </a:t>
            </a:r>
            <a:r>
              <a:rPr lang="ru-RU" sz="2400" dirty="0" smtClean="0"/>
              <a:t>время с начала эксперимента.</a:t>
            </a:r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 Как можно видеть, результат зависит от строения решетки, начального распределения температур и времени, прошедшего с момента начала эксперимента.  Решетку здесь считаем бесконечной. </a:t>
            </a:r>
            <a:endParaRPr lang="ru-RU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10788" t="68531" r="12838" b="9813"/>
          <a:stretch>
            <a:fillRect/>
          </a:stretch>
        </p:blipFill>
        <p:spPr bwMode="auto">
          <a:xfrm>
            <a:off x="0" y="2276872"/>
            <a:ext cx="9144000" cy="145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dirty="0" smtClean="0"/>
              <a:t>Написанная программа позволяет вычислить температуры в равномерно-распределенных точках на участке размерами </a:t>
            </a:r>
            <a:r>
              <a:rPr lang="en-US" sz="2600" dirty="0" smtClean="0"/>
              <a:t>L*L</a:t>
            </a:r>
            <a:r>
              <a:rPr lang="ru-RU" sz="2600" dirty="0" smtClean="0"/>
              <a:t> И визуализировать полученные данные.</a:t>
            </a:r>
          </a:p>
          <a:p>
            <a:r>
              <a:rPr lang="ru-RU" sz="2600" dirty="0" smtClean="0"/>
              <a:t>Предусмотрено два вида начальных условий: контакт двух полуплоскостей с различными температурами</a:t>
            </a:r>
            <a:r>
              <a:rPr lang="en-US" sz="2600" dirty="0" smtClean="0"/>
              <a:t> (</a:t>
            </a:r>
            <a:r>
              <a:rPr lang="en-US" sz="2600" dirty="0" err="1" smtClean="0"/>
              <a:t>T1</a:t>
            </a:r>
            <a:r>
              <a:rPr lang="en-US" sz="2600" dirty="0" smtClean="0"/>
              <a:t> </a:t>
            </a:r>
            <a:r>
              <a:rPr lang="ru-RU" sz="2600" dirty="0" smtClean="0"/>
              <a:t>и</a:t>
            </a:r>
            <a:r>
              <a:rPr lang="en-US" sz="2600" dirty="0" smtClean="0"/>
              <a:t> </a:t>
            </a:r>
            <a:r>
              <a:rPr lang="en-US" sz="2600" dirty="0" err="1" smtClean="0"/>
              <a:t>T2</a:t>
            </a:r>
            <a:r>
              <a:rPr lang="en-US" sz="2600" dirty="0" smtClean="0"/>
              <a:t>)</a:t>
            </a:r>
            <a:r>
              <a:rPr lang="ru-RU" sz="2600" dirty="0" smtClean="0"/>
              <a:t> и нагретый до температуры </a:t>
            </a:r>
            <a:r>
              <a:rPr lang="en-US" sz="2600" dirty="0" err="1" smtClean="0"/>
              <a:t>T2</a:t>
            </a:r>
            <a:r>
              <a:rPr lang="en-US" sz="2600" dirty="0" smtClean="0"/>
              <a:t> </a:t>
            </a:r>
            <a:r>
              <a:rPr lang="ru-RU" sz="2600" dirty="0" smtClean="0"/>
              <a:t>круг в плоскости с температурой </a:t>
            </a:r>
            <a:r>
              <a:rPr lang="en-US" sz="2600" dirty="0" err="1" smtClean="0"/>
              <a:t>T1</a:t>
            </a:r>
            <a:r>
              <a:rPr lang="en-US" sz="2600" dirty="0" smtClean="0"/>
              <a:t>.</a:t>
            </a:r>
          </a:p>
          <a:p>
            <a:r>
              <a:rPr lang="ru-RU" sz="2600" dirty="0" smtClean="0"/>
              <a:t>Программа выполняет расчеты для случая правильной плоской треугольной решетки.</a:t>
            </a:r>
          </a:p>
          <a:p>
            <a:r>
              <a:rPr lang="ru-RU" sz="2600" dirty="0" smtClean="0"/>
              <a:t>Пользователь может менять геометрические параметры системы, температуры, переключать режим (круг/полуплоскости)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визуализации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Radius = 20;</a:t>
            </a:r>
          </a:p>
          <a:p>
            <a:pPr>
              <a:buNone/>
            </a:pPr>
            <a:r>
              <a:rPr lang="en-US" dirty="0" smtClean="0"/>
              <a:t>Time = </a:t>
            </a:r>
            <a:r>
              <a:rPr lang="en-US" dirty="0" smtClean="0"/>
              <a:t>10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T1</a:t>
            </a:r>
            <a:r>
              <a:rPr lang="en-US" dirty="0" smtClean="0"/>
              <a:t> = 200 </a:t>
            </a:r>
            <a:r>
              <a:rPr lang="en-US" dirty="0" smtClean="0">
                <a:cs typeface="Arial"/>
              </a:rPr>
              <a:t>°K</a:t>
            </a:r>
          </a:p>
          <a:p>
            <a:pPr>
              <a:buNone/>
            </a:pPr>
            <a:r>
              <a:rPr lang="en-US" dirty="0" err="1" smtClean="0">
                <a:cs typeface="Arial"/>
              </a:rPr>
              <a:t>T2</a:t>
            </a:r>
            <a:r>
              <a:rPr lang="en-US" dirty="0" smtClean="0">
                <a:cs typeface="Arial"/>
              </a:rPr>
              <a:t> = 300 °K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30712" t="22266" r="31101" b="9813"/>
          <a:stretch>
            <a:fillRect/>
          </a:stretch>
        </p:blipFill>
        <p:spPr bwMode="auto">
          <a:xfrm>
            <a:off x="3347864" y="1196752"/>
            <a:ext cx="53285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визуализации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886003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Radius = 20;</a:t>
            </a:r>
          </a:p>
          <a:p>
            <a:pPr>
              <a:buNone/>
            </a:pPr>
            <a:r>
              <a:rPr lang="en-US" sz="2400" dirty="0" smtClean="0"/>
              <a:t>Time = 20;</a:t>
            </a:r>
          </a:p>
          <a:p>
            <a:pPr>
              <a:buNone/>
            </a:pPr>
            <a:r>
              <a:rPr lang="en-US" sz="2400" dirty="0" err="1" smtClean="0"/>
              <a:t>T1</a:t>
            </a:r>
            <a:r>
              <a:rPr lang="en-US" sz="2400" dirty="0" smtClean="0"/>
              <a:t> = 200 </a:t>
            </a:r>
            <a:r>
              <a:rPr lang="en-US" sz="2400" dirty="0" smtClean="0">
                <a:cs typeface="Arial"/>
              </a:rPr>
              <a:t>°K</a:t>
            </a:r>
          </a:p>
          <a:p>
            <a:pPr>
              <a:buNone/>
            </a:pPr>
            <a:r>
              <a:rPr lang="en-US" sz="2400" dirty="0" err="1" smtClean="0">
                <a:cs typeface="Arial"/>
              </a:rPr>
              <a:t>T2</a:t>
            </a:r>
            <a:r>
              <a:rPr lang="en-US" sz="2400" dirty="0" smtClean="0">
                <a:cs typeface="Arial"/>
              </a:rPr>
              <a:t> = 300 </a:t>
            </a:r>
            <a:r>
              <a:rPr lang="en-US" sz="2400" dirty="0" smtClean="0">
                <a:cs typeface="Arial"/>
              </a:rPr>
              <a:t>°K</a:t>
            </a:r>
            <a:endParaRPr lang="ru-RU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30158" t="22266" r="30548" b="8829"/>
          <a:stretch>
            <a:fillRect/>
          </a:stretch>
        </p:blipFill>
        <p:spPr bwMode="auto">
          <a:xfrm>
            <a:off x="2699792" y="1412776"/>
            <a:ext cx="5040560" cy="496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визуализации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Radius = 20;</a:t>
            </a:r>
          </a:p>
          <a:p>
            <a:pPr>
              <a:buNone/>
            </a:pPr>
            <a:r>
              <a:rPr lang="en-US" dirty="0" smtClean="0"/>
              <a:t>Time = </a:t>
            </a:r>
            <a:r>
              <a:rPr lang="ru-RU" dirty="0" smtClean="0"/>
              <a:t>3</a:t>
            </a:r>
            <a:r>
              <a:rPr lang="en-US" dirty="0" smtClean="0"/>
              <a:t>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T1</a:t>
            </a:r>
            <a:r>
              <a:rPr lang="en-US" dirty="0" smtClean="0"/>
              <a:t> = 200 </a:t>
            </a:r>
            <a:r>
              <a:rPr lang="en-US" dirty="0" smtClean="0">
                <a:cs typeface="Arial"/>
              </a:rPr>
              <a:t>°K</a:t>
            </a:r>
          </a:p>
          <a:p>
            <a:pPr>
              <a:buNone/>
            </a:pPr>
            <a:r>
              <a:rPr lang="en-US" dirty="0" err="1" smtClean="0">
                <a:cs typeface="Arial"/>
              </a:rPr>
              <a:t>T2</a:t>
            </a:r>
            <a:r>
              <a:rPr lang="en-US" dirty="0" smtClean="0">
                <a:cs typeface="Arial"/>
              </a:rPr>
              <a:t> = 300 °K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30712" t="22266" r="31101" b="8829"/>
          <a:stretch>
            <a:fillRect/>
          </a:stretch>
        </p:blipFill>
        <p:spPr bwMode="auto">
          <a:xfrm>
            <a:off x="3275856" y="1196752"/>
            <a:ext cx="5328592" cy="540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Контакт горячей и холодной полуплоскостей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Time </a:t>
            </a:r>
            <a:r>
              <a:rPr lang="en-US" dirty="0" smtClean="0"/>
              <a:t>= </a:t>
            </a:r>
            <a:r>
              <a:rPr lang="ru-RU" dirty="0" smtClean="0"/>
              <a:t>3</a:t>
            </a:r>
            <a:r>
              <a:rPr lang="en-US" dirty="0" smtClean="0"/>
              <a:t>0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T1</a:t>
            </a:r>
            <a:r>
              <a:rPr lang="en-US" dirty="0" smtClean="0"/>
              <a:t> = 200 </a:t>
            </a:r>
            <a:r>
              <a:rPr lang="en-US" dirty="0" smtClean="0">
                <a:cs typeface="Arial"/>
              </a:rPr>
              <a:t>°K</a:t>
            </a:r>
          </a:p>
          <a:p>
            <a:pPr>
              <a:buNone/>
            </a:pPr>
            <a:r>
              <a:rPr lang="en-US" dirty="0" err="1" smtClean="0">
                <a:cs typeface="Arial"/>
              </a:rPr>
              <a:t>T2</a:t>
            </a:r>
            <a:r>
              <a:rPr lang="en-US" dirty="0" smtClean="0">
                <a:cs typeface="Arial"/>
              </a:rPr>
              <a:t> = 300 °K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30712" t="22266" r="31101" b="8829"/>
          <a:stretch>
            <a:fillRect/>
          </a:stretch>
        </p:blipFill>
        <p:spPr bwMode="auto">
          <a:xfrm>
            <a:off x="2987824" y="1556792"/>
            <a:ext cx="49685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используемой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V.A. </a:t>
            </a:r>
            <a:r>
              <a:rPr lang="en-US" dirty="0" err="1" smtClean="0"/>
              <a:t>Kuzkin</a:t>
            </a:r>
            <a:r>
              <a:rPr lang="en-US" dirty="0" smtClean="0"/>
              <a:t>, A.M. </a:t>
            </a:r>
            <a:r>
              <a:rPr lang="en-US" dirty="0" err="1" smtClean="0"/>
              <a:t>Krivtsov</a:t>
            </a:r>
            <a:r>
              <a:rPr lang="ru-RU" dirty="0" smtClean="0"/>
              <a:t> - </a:t>
            </a:r>
            <a:r>
              <a:rPr lang="en-US" dirty="0" smtClean="0"/>
              <a:t>Unsteady </a:t>
            </a:r>
            <a:r>
              <a:rPr lang="en-US" dirty="0" smtClean="0"/>
              <a:t>heat transfer in harmonic scalar </a:t>
            </a:r>
            <a:r>
              <a:rPr lang="en-US" dirty="0" smtClean="0"/>
              <a:t>lattices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https://</a:t>
            </a:r>
            <a:r>
              <a:rPr lang="en-US" dirty="0" err="1" smtClean="0"/>
              <a:t>ru.wikipedia.org/wiki/</a:t>
            </a:r>
            <a:r>
              <a:rPr lang="ru-RU" dirty="0" err="1" smtClean="0"/>
              <a:t>Преобразование_Фурье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Цель работы - исследовать </a:t>
            </a:r>
            <a:r>
              <a:rPr lang="ru-RU" dirty="0" smtClean="0"/>
              <a:t>поведение плоской кристаллической решетки при тепловом </a:t>
            </a:r>
            <a:r>
              <a:rPr lang="ru-RU" dirty="0" smtClean="0"/>
              <a:t>возмущении.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Задачи, решенные при выполнении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Изучить аналитические методы расчета распространения тепловых возмущений в плоских кристаллических решетках (квадратной, треугольной);</a:t>
            </a:r>
          </a:p>
          <a:p>
            <a:r>
              <a:rPr lang="ru-RU" dirty="0" smtClean="0"/>
              <a:t>Численно взять интеграл полученного аналитического решения – таким образом получить зависимость температуры в различных точках кристалла в зависимости от начального распределения температур и от времени;</a:t>
            </a:r>
          </a:p>
          <a:p>
            <a:r>
              <a:rPr lang="ru-RU" dirty="0" smtClean="0"/>
              <a:t>Визуализировать полученные результаты - построить «карту температур» на плоскости.</a:t>
            </a:r>
          </a:p>
          <a:p>
            <a:r>
              <a:rPr lang="ru-RU" dirty="0" smtClean="0"/>
              <a:t>Создать простой пользовательский интерфейс для удобного изменения параметров.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Используемая </a:t>
            </a:r>
            <a:r>
              <a:rPr lang="ru-RU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Для создания математической модели явления использовались следующие упрощения:</a:t>
            </a:r>
          </a:p>
          <a:p>
            <a:pPr marL="514350" indent="-514350">
              <a:buAutoNum type="arabicPeriod"/>
            </a:pPr>
            <a:r>
              <a:rPr lang="ru-RU" dirty="0" smtClean="0"/>
              <a:t>Атомы решетки в положении равновесия находятся в одной плоскости в вершинах равных правильных треугольников (см рис).</a:t>
            </a:r>
          </a:p>
          <a:p>
            <a:pPr marL="514350" indent="-514350">
              <a:buAutoNum type="arabicPeriod"/>
            </a:pPr>
            <a:r>
              <a:rPr lang="ru-RU" dirty="0" smtClean="0"/>
              <a:t>Атомы имеют одну степень свободы. Считаем, что они могут двигаться только перпендикулярно плоскости решетки. (устное пояснение)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Структуры интерметаллидов"/>
          <p:cNvPicPr>
            <a:picLocks noChangeAspect="1" noChangeArrowheads="1"/>
          </p:cNvPicPr>
          <p:nvPr/>
        </p:nvPicPr>
        <p:blipFill>
          <a:blip r:embed="rId2" cstate="print"/>
          <a:srcRect t="2790" r="73846" b="19101"/>
          <a:stretch>
            <a:fillRect/>
          </a:stretch>
        </p:blipFill>
        <p:spPr bwMode="auto">
          <a:xfrm>
            <a:off x="6516216" y="1340768"/>
            <a:ext cx="2340260" cy="3120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этапы решения задачи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587" t="51544" r="9747" b="34137"/>
          <a:stretch>
            <a:fillRect/>
          </a:stretch>
        </p:blipFill>
        <p:spPr bwMode="auto">
          <a:xfrm>
            <a:off x="1115616" y="1412776"/>
            <a:ext cx="695277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2348880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U(x) – </a:t>
            </a:r>
            <a:r>
              <a:rPr lang="ru-RU" dirty="0" smtClean="0"/>
              <a:t>функция положения частицы (</a:t>
            </a:r>
            <a:r>
              <a:rPr lang="en-US" dirty="0" smtClean="0"/>
              <a:t>x – </a:t>
            </a:r>
            <a:r>
              <a:rPr lang="ru-RU" dirty="0" smtClean="0"/>
              <a:t>радиус-вектор частицы в положении равновесия)</a:t>
            </a:r>
          </a:p>
          <a:p>
            <a:endParaRPr lang="ru-RU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l="27901" t="63418" r="54661" b="24175"/>
          <a:stretch>
            <a:fillRect/>
          </a:stretch>
        </p:blipFill>
        <p:spPr bwMode="auto">
          <a:xfrm>
            <a:off x="755576" y="2996952"/>
            <a:ext cx="18002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99792" y="3140968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характерная частота; М – масса частиц, </a:t>
            </a:r>
            <a:r>
              <a:rPr lang="en-US" dirty="0" smtClean="0"/>
              <a:t>a – </a:t>
            </a:r>
            <a:r>
              <a:rPr lang="ru-RU" dirty="0" smtClean="0"/>
              <a:t>расстояние между соседними атомами в положении равновесия</a:t>
            </a:r>
            <a:r>
              <a:rPr lang="en-US" dirty="0" smtClean="0"/>
              <a:t>, F – </a:t>
            </a:r>
            <a:r>
              <a:rPr lang="ru-RU" dirty="0" smtClean="0"/>
              <a:t>сила натяжения в положении равновесия.</a:t>
            </a:r>
          </a:p>
          <a:p>
            <a:r>
              <a:rPr lang="en-US" dirty="0" err="1" smtClean="0"/>
              <a:t>b</a:t>
            </a:r>
            <a:r>
              <a:rPr lang="en-US" sz="1100" dirty="0" err="1" smtClean="0"/>
              <a:t>a</a:t>
            </a:r>
            <a:r>
              <a:rPr lang="en-US" sz="11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числовой коэффициент (объясню на примере)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ковариации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Определение: </a:t>
            </a:r>
          </a:p>
          <a:p>
            <a:pPr>
              <a:buNone/>
            </a:pPr>
            <a:r>
              <a:rPr lang="en-US" sz="2000" dirty="0" smtClean="0"/>
              <a:t>M – </a:t>
            </a:r>
            <a:r>
              <a:rPr lang="ru-RU" sz="2000" dirty="0" smtClean="0"/>
              <a:t>математическое ожидание от величины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В данной задаче вводится ковариация скоростей в точках </a:t>
            </a:r>
            <a:r>
              <a:rPr lang="en-US" sz="2000" dirty="0" smtClean="0"/>
              <a:t>x </a:t>
            </a:r>
            <a:r>
              <a:rPr lang="ru-RU" sz="2000" dirty="0" smtClean="0"/>
              <a:t>и </a:t>
            </a:r>
            <a:r>
              <a:rPr lang="en-US" sz="2000" dirty="0" smtClean="0"/>
              <a:t>y: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Температура связана с ковариацией скоростей следующим соотношением: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Далее, дифференцируя предыдущее равенство по времени и используя уравнения движения частиц  (предыдущий слайд) получаем</a:t>
            </a:r>
            <a:endParaRPr lang="en-US" sz="2000" dirty="0" smtClean="0"/>
          </a:p>
          <a:p>
            <a:pPr>
              <a:buNone/>
            </a:pPr>
            <a:endParaRPr lang="ru-RU" sz="20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0687" t="54480" r="46991" b="38621"/>
          <a:stretch>
            <a:fillRect/>
          </a:stretch>
        </p:blipFill>
        <p:spPr bwMode="auto">
          <a:xfrm>
            <a:off x="2267744" y="1484784"/>
            <a:ext cx="3720414" cy="4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 l="56930" t="69205" r="16593" b="19383"/>
          <a:stretch>
            <a:fillRect/>
          </a:stretch>
        </p:blipFill>
        <p:spPr bwMode="auto">
          <a:xfrm>
            <a:off x="3234858" y="3068960"/>
            <a:ext cx="237728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 l="42252" t="54922" r="35057" b="38188"/>
          <a:stretch>
            <a:fillRect/>
          </a:stretch>
        </p:blipFill>
        <p:spPr bwMode="auto">
          <a:xfrm>
            <a:off x="3131840" y="4221088"/>
            <a:ext cx="2376264" cy="40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/>
          <a:srcRect l="27944" t="67547" r="26674" b="24578"/>
          <a:stretch>
            <a:fillRect/>
          </a:stretch>
        </p:blipFill>
        <p:spPr bwMode="auto">
          <a:xfrm>
            <a:off x="1907704" y="5589240"/>
            <a:ext cx="5688632" cy="55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							</a:t>
            </a:r>
            <a:r>
              <a:rPr lang="ru-RU" sz="2400" dirty="0" smtClean="0"/>
              <a:t>(*) 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400" dirty="0" smtClean="0"/>
              <a:t>Где</a:t>
            </a:r>
          </a:p>
          <a:p>
            <a:pPr>
              <a:buNone/>
            </a:pPr>
            <a:r>
              <a:rPr lang="ru-RU" sz="2400" dirty="0" smtClean="0"/>
              <a:t>После разложение в ряд по	      операторов	 получаем: 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Подставляя результат в уравнение (*) имеем равенство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27944" t="67921" r="27228" b="25188"/>
          <a:stretch>
            <a:fillRect/>
          </a:stretch>
        </p:blipFill>
        <p:spPr bwMode="auto">
          <a:xfrm>
            <a:off x="1331640" y="692696"/>
            <a:ext cx="5400600" cy="46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3554" t="84657" r="50472" b="6483"/>
          <a:stretch>
            <a:fillRect/>
          </a:stretch>
        </p:blipFill>
        <p:spPr bwMode="auto">
          <a:xfrm>
            <a:off x="1043608" y="1340768"/>
            <a:ext cx="3960440" cy="54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1490" t="84657" r="15152" b="6036"/>
          <a:stretch>
            <a:fillRect/>
          </a:stretch>
        </p:blipFill>
        <p:spPr bwMode="auto">
          <a:xfrm>
            <a:off x="5076056" y="1340768"/>
            <a:ext cx="36724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41679" t="86984" r="55705" b="7199"/>
          <a:stretch>
            <a:fillRect/>
          </a:stretch>
        </p:blipFill>
        <p:spPr bwMode="auto">
          <a:xfrm>
            <a:off x="4211960" y="1916832"/>
            <a:ext cx="28803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6094" t="84657" r="80635" b="7334"/>
          <a:stretch>
            <a:fillRect/>
          </a:stretch>
        </p:blipFill>
        <p:spPr bwMode="auto">
          <a:xfrm>
            <a:off x="6228184" y="1772816"/>
            <a:ext cx="360040" cy="4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52068" t="85685" r="44662" b="7335"/>
          <a:stretch>
            <a:fillRect/>
          </a:stretch>
        </p:blipFill>
        <p:spPr bwMode="auto">
          <a:xfrm>
            <a:off x="6588224" y="1844824"/>
            <a:ext cx="3600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 l="12448" t="59672" r="11178" b="18672"/>
          <a:stretch>
            <a:fillRect/>
          </a:stretch>
        </p:blipFill>
        <p:spPr bwMode="auto">
          <a:xfrm>
            <a:off x="395536" y="2636912"/>
            <a:ext cx="8496944" cy="1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 l="40038" t="49016" r="33951" b="45078"/>
          <a:stretch>
            <a:fillRect/>
          </a:stretch>
        </p:blipFill>
        <p:spPr bwMode="auto">
          <a:xfrm>
            <a:off x="2339752" y="4581128"/>
            <a:ext cx="394843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уравнении			</a:t>
            </a:r>
          </a:p>
          <a:p>
            <a:pPr>
              <a:buNone/>
            </a:pPr>
            <a:r>
              <a:rPr lang="ru-RU" sz="2400" dirty="0" smtClean="0"/>
              <a:t>	четвертая производная ковариации  отражает быструю осцилляцию температуры. На временах много больше характерного периода колебания одного атома первое слагаемое уравнения мало, и им можно пренебречь.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Это является системой дифференциальных уравнений от ковариаций скоростей всех возможных пар атомов. Каждое уравнение содержит  различные ковариации – переменные «перемешаны».  Для решения этой системы уравнений используется преобразование Фурье. Избавиться от сдвигов позволяет следующее свойство преобразования Фурье:</a:t>
            </a:r>
          </a:p>
          <a:p>
            <a:pPr algn="ctr">
              <a:buNone/>
            </a:pPr>
            <a:r>
              <a:rPr lang="ru-RU" sz="2400" dirty="0" smtClean="0"/>
              <a:t>	Ф.образ( </a:t>
            </a:r>
            <a:r>
              <a:rPr lang="en-US" sz="2400" dirty="0" smtClean="0"/>
              <a:t>f(t -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a</a:t>
            </a:r>
            <a:r>
              <a:rPr lang="en-US" sz="2400" dirty="0" smtClean="0"/>
              <a:t>)</a:t>
            </a:r>
            <a:r>
              <a:rPr lang="ru-RU" sz="2400" dirty="0" smtClean="0"/>
              <a:t>) =</a:t>
            </a:r>
            <a:r>
              <a:rPr lang="en-US" sz="2400" dirty="0" smtClean="0"/>
              <a:t>exp(-</a:t>
            </a:r>
            <a:r>
              <a:rPr lang="en-US" sz="2400" dirty="0" err="1" smtClean="0"/>
              <a:t>i</a:t>
            </a:r>
            <a:r>
              <a:rPr lang="en-US" sz="2400" dirty="0" err="1" smtClean="0">
                <a:latin typeface="Arial"/>
                <a:cs typeface="Arial"/>
              </a:rPr>
              <a:t>ka</a:t>
            </a:r>
            <a:r>
              <a:rPr lang="en-US" sz="2400" dirty="0" smtClean="0"/>
              <a:t>)*F(</a:t>
            </a:r>
            <a:r>
              <a:rPr lang="en-US" sz="2400" dirty="0" smtClean="0">
                <a:latin typeface="Arial"/>
                <a:cs typeface="Arial"/>
              </a:rPr>
              <a:t>k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40038" t="49016" r="33951" b="45078"/>
          <a:stretch>
            <a:fillRect/>
          </a:stretch>
        </p:blipFill>
        <p:spPr bwMode="auto">
          <a:xfrm>
            <a:off x="2699792" y="332656"/>
            <a:ext cx="394843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 l="43441" t="46875" r="37742" b="47219"/>
          <a:stretch>
            <a:fillRect/>
          </a:stretch>
        </p:blipFill>
        <p:spPr bwMode="auto">
          <a:xfrm>
            <a:off x="3059831" y="2420888"/>
            <a:ext cx="285631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Завершающие этапы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После преобразования Фурье, система будет иметь следующий вид: 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Решение этой системы будет линейной комбинацией решений следующих систем: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Начальные условия для этой системы имеют следующий вид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22964" t="52781" r="12838" b="33438"/>
          <a:stretch>
            <a:fillRect/>
          </a:stretch>
        </p:blipFill>
        <p:spPr bwMode="auto">
          <a:xfrm>
            <a:off x="1187624" y="2420888"/>
            <a:ext cx="6408712" cy="77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 l="17983" t="58687" r="22800" b="26547"/>
          <a:stretch>
            <a:fillRect/>
          </a:stretch>
        </p:blipFill>
        <p:spPr bwMode="auto">
          <a:xfrm>
            <a:off x="971600" y="4077072"/>
            <a:ext cx="6984776" cy="97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 l="37271" t="27360" r="40592" b="63781"/>
          <a:stretch>
            <a:fillRect/>
          </a:stretch>
        </p:blipFill>
        <p:spPr bwMode="auto">
          <a:xfrm>
            <a:off x="2555776" y="5445224"/>
            <a:ext cx="28803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484</Words>
  <Application>Microsoft Office PowerPoint</Application>
  <PresentationFormat>Экран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Расчет распространения теплового возмущения в треугольной кристаллической решетке</vt:lpstr>
      <vt:lpstr>Цель работы</vt:lpstr>
      <vt:lpstr>Задачи, решенные при выполнении работы</vt:lpstr>
      <vt:lpstr>Используемая математическая модель</vt:lpstr>
      <vt:lpstr>Основные этапы решения задачи</vt:lpstr>
      <vt:lpstr>Понятие ковариации</vt:lpstr>
      <vt:lpstr> </vt:lpstr>
      <vt:lpstr> </vt:lpstr>
      <vt:lpstr>Завершающие этапы решения</vt:lpstr>
      <vt:lpstr> Конечный результат</vt:lpstr>
      <vt:lpstr>Описание работы программы</vt:lpstr>
      <vt:lpstr>Результаты визуализации</vt:lpstr>
      <vt:lpstr>Результаты визуализации</vt:lpstr>
      <vt:lpstr>Результаты визуализации</vt:lpstr>
      <vt:lpstr>Контакт горячей и холодной полуплоскостей</vt:lpstr>
      <vt:lpstr>Список используемой литературы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Расчет распространение теплового возмущения в треугольной кристаллической решетке</dc:title>
  <dc:creator>Алёнка</dc:creator>
  <cp:lastModifiedBy>Алёнка</cp:lastModifiedBy>
  <cp:revision>3</cp:revision>
  <dcterms:created xsi:type="dcterms:W3CDTF">2017-05-23T20:52:38Z</dcterms:created>
  <dcterms:modified xsi:type="dcterms:W3CDTF">2017-05-24T10:51:15Z</dcterms:modified>
</cp:coreProperties>
</file>