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70" r:id="rId2"/>
    <p:sldId id="289" r:id="rId3"/>
    <p:sldId id="287" r:id="rId4"/>
    <p:sldId id="288" r:id="rId5"/>
    <p:sldId id="271" r:id="rId6"/>
    <p:sldId id="272" r:id="rId7"/>
    <p:sldId id="273" r:id="rId8"/>
    <p:sldId id="286" r:id="rId9"/>
    <p:sldId id="274" r:id="rId10"/>
    <p:sldId id="275" r:id="rId11"/>
    <p:sldId id="276" r:id="rId12"/>
    <p:sldId id="277" r:id="rId13"/>
    <p:sldId id="278" r:id="rId14"/>
    <p:sldId id="290" r:id="rId15"/>
    <p:sldId id="279" r:id="rId16"/>
    <p:sldId id="280" r:id="rId17"/>
    <p:sldId id="281" r:id="rId18"/>
    <p:sldId id="291" r:id="rId19"/>
    <p:sldId id="282" r:id="rId20"/>
    <p:sldId id="283" r:id="rId21"/>
    <p:sldId id="284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49BF3EA-1A78-4F07-BDC0-C8A1BD461199}" type="datetimeFigureOut">
              <a:rPr lang="en-US" smtClean="0"/>
              <a:pPr/>
              <a:t>8/1/2023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9BF3EA-1A78-4F07-BDC0-C8A1BD46119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9BF3EA-1A78-4F07-BDC0-C8A1BD46119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5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=""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9BF3EA-1A78-4F07-BDC0-C8A1BD461199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18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9BF3EA-1A78-4F07-BDC0-C8A1BD46119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9BF3EA-1A78-4F07-BDC0-C8A1BD46119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791E8DE-0B9D-43A1-8977-59BEEC2C35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=""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mtClean="0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304C15-0285-4F2C-8EFE-569AD8088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5A88504-58DC-4D6A-A3A2-46BBE92E4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="" xmlns:a16="http://schemas.microsoft.com/office/drawing/2014/main" id="{A7F1F606-F241-4665-957D-1EA108900290}"/>
              </a:ext>
            </a:extLst>
          </p:cNvPr>
          <p:cNvSpPr txBox="1">
            <a:spLocks/>
          </p:cNvSpPr>
          <p:nvPr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6EAC8BD-D27F-41DF-AA93-5F96758285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29CEAE44-9527-4308-A77C-6C47315AD3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1BD50130-2E7D-4DC0-8382-B3958A9450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6955D961-339B-49BE-9281-3A8E81953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="" xmlns:a16="http://schemas.microsoft.com/office/drawing/2014/main" id="{D2BAF328-75D1-490D-BF37-96EE6C0843E2}"/>
              </a:ext>
            </a:extLst>
          </p:cNvPr>
          <p:cNvSpPr txBox="1">
            <a:spLocks/>
          </p:cNvSpPr>
          <p:nvPr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="" xmlns:a16="http://schemas.microsoft.com/office/drawing/2014/main" id="{5A2A2B37-48E8-4C00-91B4-63F0C7AAE23F}"/>
              </a:ext>
            </a:extLst>
          </p:cNvPr>
          <p:cNvSpPr txBox="1">
            <a:spLocks/>
          </p:cNvSpPr>
          <p:nvPr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90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9BF3EA-1A78-4F07-BDC0-C8A1BD461199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5B0C2F6-1B8C-43CC-92A5-2D5502929F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4707CC-694D-4162-B68A-B7D9345B3F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=""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=""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=""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=""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=""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=""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=""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=""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=""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27">
            <a:extLst>
              <a:ext uri="{FF2B5EF4-FFF2-40B4-BE49-F238E27FC236}">
                <a16:creationId xmlns=""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=""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D6FBB75-8D79-4225-A448-37C04F053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D4C41CC5-2A7C-4774-98CE-C7212DFDCC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2861725-0EF3-4133-B06C-063F42B111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="" xmlns:a16="http://schemas.microsoft.com/office/drawing/2014/main" id="{7FDBCC4A-1C49-4C93-AD45-AD78087E23D6}"/>
              </a:ext>
            </a:extLst>
          </p:cNvPr>
          <p:cNvSpPr txBox="1">
            <a:spLocks/>
          </p:cNvSpPr>
          <p:nvPr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="" xmlns:a16="http://schemas.microsoft.com/office/drawing/2014/main" id="{5EB09A52-50AB-4593-BCB7-23D4AEC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C4A46BB-9B50-4F09-9059-DA78048129D4}"/>
              </a:ext>
            </a:extLst>
          </p:cNvPr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DDF1FF2-5B9A-4BE9-AD3C-F215F0D25F7A}"/>
              </a:ext>
            </a:extLst>
          </p:cNvPr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="" xmlns:a16="http://schemas.microsoft.com/office/drawing/2014/main" id="{ABF19E1F-D7E9-4D44-9873-8D8DDC338F7E}"/>
              </a:ext>
            </a:extLst>
          </p:cNvPr>
          <p:cNvSpPr txBox="1">
            <a:spLocks/>
          </p:cNvSpPr>
          <p:nvPr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1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49982C2-1320-41E5-A31C-D8DA5C8A46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C563FB1-76A9-4E53-9493-2B8680D686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C8F116A-4F5C-40E2-836F-919B8B939A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27D978-81FB-4612-81AA-B7123E0D5B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00DC717-7560-4850-A68A-A881C97F37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9F22527-F181-4C80-9977-C9894355CA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CABAC30-6A2F-4907-8502-17DF9AEEE9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z="180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0FE3A1CC-4DE8-4FC6-839D-CD3607B8D426}"/>
              </a:ext>
            </a:extLst>
          </p:cNvPr>
          <p:cNvSpPr txBox="1">
            <a:spLocks/>
          </p:cNvSpPr>
          <p:nvPr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=""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="" xmlns:a16="http://schemas.microsoft.com/office/drawing/2014/main" id="{4C182815-90D1-446C-BC70-6AB00BED68ED}"/>
              </a:ext>
            </a:extLst>
          </p:cNvPr>
          <p:cNvSpPr txBox="1">
            <a:spLocks/>
          </p:cNvSpPr>
          <p:nvPr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69BDEE55-B4D3-4542-BF01-F05A2C1FB7D6}"/>
              </a:ext>
            </a:extLst>
          </p:cNvPr>
          <p:cNvSpPr txBox="1">
            <a:spLocks/>
          </p:cNvSpPr>
          <p:nvPr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07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5973E97-A796-4836-82F6-8A280A57BA6B}"/>
              </a:ext>
            </a:extLst>
          </p:cNvPr>
          <p:cNvSpPr/>
          <p:nvPr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B9F23A9-0519-4A39-A9F9-F965C17D58A0}"/>
              </a:ext>
            </a:extLst>
          </p:cNvPr>
          <p:cNvSpPr/>
          <p:nvPr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F3EB17D9-2389-4D1F-AC98-7CC3F79840B2}"/>
              </a:ext>
            </a:extLst>
          </p:cNvPr>
          <p:cNvSpPr txBox="1">
            <a:spLocks/>
          </p:cNvSpPr>
          <p:nvPr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="" xmlns:a16="http://schemas.microsoft.com/office/drawing/2014/main" id="{40E55EFF-7AC0-4ACD-B826-CA1E384CCF4C}"/>
              </a:ext>
            </a:extLst>
          </p:cNvPr>
          <p:cNvSpPr txBox="1">
            <a:spLocks/>
          </p:cNvSpPr>
          <p:nvPr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="" xmlns:a16="http://schemas.microsoft.com/office/drawing/2014/main" id="{C6C2D606-DD47-4DA7-AF9B-9A8E401BCAFF}"/>
              </a:ext>
            </a:extLst>
          </p:cNvPr>
          <p:cNvSpPr txBox="1">
            <a:spLocks/>
          </p:cNvSpPr>
          <p:nvPr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47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24342A2-B2E9-4AE9-9AFD-C5F77777E3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086CEFC-AE66-4E11-8B5A-880177E127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EB1E9D9-0DDD-4554-A021-4FE50439A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=""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="" xmlns:a16="http://schemas.microsoft.com/office/drawing/2014/main" id="{D2BAF328-75D1-490D-BF37-96EE6C0843E2}"/>
              </a:ext>
            </a:extLst>
          </p:cNvPr>
          <p:cNvSpPr txBox="1">
            <a:spLocks/>
          </p:cNvSpPr>
          <p:nvPr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7" name="Picture Placeholder 21">
            <a:extLst>
              <a:ext uri="{FF2B5EF4-FFF2-40B4-BE49-F238E27FC236}">
                <a16:creationId xmlns=""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7F02ED2-9B1A-40C8-A5F7-4473CAA3C0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ED8AC6A1-19DE-4EAE-91E5-A9E82CEA38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29AC828E-AA99-4E2C-A30C-D8B9DFF168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762D63C1-826F-42FC-9EC1-0320620BB1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="" xmlns:a16="http://schemas.microsoft.com/office/drawing/2014/main" id="{5A2A2B37-48E8-4C00-91B4-63F0C7AAE23F}"/>
              </a:ext>
            </a:extLst>
          </p:cNvPr>
          <p:cNvSpPr txBox="1">
            <a:spLocks/>
          </p:cNvSpPr>
          <p:nvPr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32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A61A2AD8-D5EA-48FD-B19E-788E4D9782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682D9D6-0C91-4BAA-B631-B4A597F6D4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=""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=""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9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781" y="1016000"/>
            <a:ext cx="3629891" cy="44704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CAPSTONE PROJECT</a:t>
            </a:r>
            <a:br>
              <a:rPr lang="en-US" sz="53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E–Commerce </a:t>
            </a:r>
            <a:br>
              <a:rPr lang="en-US" sz="3600" dirty="0" smtClean="0"/>
            </a:br>
            <a:r>
              <a:rPr lang="en-US" sz="3600" dirty="0" smtClean="0"/>
              <a:t>Customer </a:t>
            </a:r>
            <a:br>
              <a:rPr lang="en-US" sz="3600" dirty="0" smtClean="0"/>
            </a:br>
            <a:r>
              <a:rPr lang="en-US" sz="3600" dirty="0" smtClean="0"/>
              <a:t>Data Analysis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366414" y="5624945"/>
            <a:ext cx="3144774" cy="803563"/>
          </a:xfrm>
        </p:spPr>
        <p:txBody>
          <a:bodyPr>
            <a:noAutofit/>
          </a:bodyPr>
          <a:lstStyle/>
          <a:p>
            <a:r>
              <a:rPr lang="en-US" sz="2000" b="1" dirty="0"/>
              <a:t>Name: Alen </a:t>
            </a:r>
            <a:r>
              <a:rPr lang="en-US" sz="2000" b="1" dirty="0" smtClean="0"/>
              <a:t>Philip</a:t>
            </a:r>
          </a:p>
          <a:p>
            <a:r>
              <a:rPr lang="en-US" sz="2000" b="1" dirty="0" smtClean="0"/>
              <a:t>Batch </a:t>
            </a:r>
            <a:r>
              <a:rPr lang="en-US" sz="2000" b="1" dirty="0"/>
              <a:t>ID: WS103772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960"/>
          <a:stretch/>
        </p:blipFill>
        <p:spPr>
          <a:xfrm>
            <a:off x="948748" y="332508"/>
            <a:ext cx="6197600" cy="52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1744"/>
            <a:ext cx="10972800" cy="1025237"/>
          </a:xfrm>
        </p:spPr>
        <p:txBody>
          <a:bodyPr/>
          <a:lstStyle/>
          <a:p>
            <a:pPr algn="l"/>
            <a:r>
              <a:rPr lang="en-US" sz="3000" b="1" dirty="0" smtClean="0">
                <a:solidFill>
                  <a:schemeClr val="tx1"/>
                </a:solidFill>
              </a:rPr>
              <a:t>WAREHOUSE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</a:rPr>
              <a:t>ANALYSIS </a:t>
            </a:r>
            <a:r>
              <a:rPr lang="en-US" sz="3000" b="1" dirty="0" smtClean="0">
                <a:solidFill>
                  <a:srgbClr val="44546A"/>
                </a:solidFill>
              </a:rPr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838036"/>
            <a:ext cx="5388864" cy="428844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 Warehouse </a:t>
            </a:r>
            <a:r>
              <a:rPr lang="en-US" sz="2400" dirty="0"/>
              <a:t>F also has the highest number of customer care calls, indicating potential issues with customer service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Investigate and improve customer service in Warehouse F to reduce complaints.</a:t>
            </a:r>
          </a:p>
          <a:p>
            <a:pPr algn="just"/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82" y="1600200"/>
            <a:ext cx="5033818" cy="4015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062182"/>
          </a:xfrm>
        </p:spPr>
        <p:txBody>
          <a:bodyPr/>
          <a:lstStyle/>
          <a:p>
            <a:pPr algn="l"/>
            <a:r>
              <a:rPr lang="en-US" sz="3000" b="1" dirty="0" smtClean="0"/>
              <a:t>MODE OF SHIPMENT ANALYSIS :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16364"/>
            <a:ext cx="5347855" cy="42357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algn="just"/>
            <a:r>
              <a:rPr lang="en-US" sz="2600" dirty="0" smtClean="0"/>
              <a:t>Air </a:t>
            </a:r>
            <a:r>
              <a:rPr lang="en-US" sz="2600" dirty="0"/>
              <a:t>shipments are the most reliable, followed by </a:t>
            </a:r>
            <a:r>
              <a:rPr lang="en-US" sz="2600" dirty="0" smtClean="0"/>
              <a:t>Sea shipments</a:t>
            </a:r>
            <a:r>
              <a:rPr lang="en-US" sz="2600" dirty="0"/>
              <a:t>, while </a:t>
            </a:r>
            <a:r>
              <a:rPr lang="en-US" sz="2600" dirty="0" smtClean="0"/>
              <a:t>Road </a:t>
            </a:r>
            <a:r>
              <a:rPr lang="en-US" sz="2600" dirty="0"/>
              <a:t>shipments have the lowest on-time delivery rates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Improve </a:t>
            </a:r>
            <a:r>
              <a:rPr lang="en-US" sz="2600" dirty="0"/>
              <a:t>ground and sea shipment processes to enhance delivery efficiency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Air shipments can be further promoted for faster and more reliable delivery.</a:t>
            </a:r>
          </a:p>
          <a:p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4546" y="1746091"/>
            <a:ext cx="5347854" cy="410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9455"/>
            <a:ext cx="10972800" cy="785090"/>
          </a:xfrm>
        </p:spPr>
        <p:txBody>
          <a:bodyPr/>
          <a:lstStyle/>
          <a:p>
            <a:pPr algn="l"/>
            <a:r>
              <a:rPr lang="en-US" sz="3000" b="1" dirty="0" smtClean="0"/>
              <a:t>PRODUCT CHARACTERISTICS :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910" y="1357745"/>
            <a:ext cx="4913746" cy="4494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sz="2400" dirty="0" smtClean="0"/>
              <a:t>Positive </a:t>
            </a:r>
            <a:r>
              <a:rPr lang="en-US" sz="2400" dirty="0"/>
              <a:t>correlation between product cost </a:t>
            </a:r>
            <a:r>
              <a:rPr lang="en-US" sz="2400" dirty="0" smtClean="0"/>
              <a:t>and Warehouse with </a:t>
            </a:r>
            <a:r>
              <a:rPr lang="en-US" sz="2400" dirty="0"/>
              <a:t>reached on time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More expensive products are more likely to be delivered on time.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High-cost products are crucial to customer satisfaction; ensure their timely delivery.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4400" y="1683327"/>
            <a:ext cx="5588000" cy="4098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9455"/>
            <a:ext cx="10972800" cy="775855"/>
          </a:xfrm>
        </p:spPr>
        <p:txBody>
          <a:bodyPr/>
          <a:lstStyle/>
          <a:p>
            <a:pPr algn="l"/>
            <a:r>
              <a:rPr lang="en-US" sz="3000" b="1" dirty="0" smtClean="0"/>
              <a:t>GENDER AND DISCOUNT OFFERED :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7127"/>
            <a:ext cx="5384800" cy="454674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400" dirty="0" smtClean="0"/>
              <a:t>The </a:t>
            </a:r>
            <a:r>
              <a:rPr lang="en-US" sz="2400" dirty="0"/>
              <a:t>company offers higher discounts to </a:t>
            </a:r>
            <a:r>
              <a:rPr lang="en-US" sz="2400" dirty="0" smtClean="0"/>
              <a:t>women </a:t>
            </a:r>
            <a:r>
              <a:rPr lang="en-US" sz="2400" dirty="0"/>
              <a:t>than </a:t>
            </a:r>
            <a:r>
              <a:rPr lang="en-US" sz="2400" dirty="0" smtClean="0"/>
              <a:t>men</a:t>
            </a:r>
            <a:r>
              <a:rPr lang="en-US" sz="2400" dirty="0"/>
              <a:t>, indicating potential gender </a:t>
            </a:r>
            <a:r>
              <a:rPr lang="en-US" sz="2400" dirty="0" smtClean="0"/>
              <a:t>bias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Review discount policies to ensure fairness and equal treatment of all customers.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4545" y="2216727"/>
            <a:ext cx="4978400" cy="337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r="18782"/>
          <a:stretch>
            <a:fillRect/>
          </a:stretch>
        </p:blipFill>
        <p:spPr>
          <a:xfrm>
            <a:off x="443346" y="840509"/>
            <a:ext cx="5449454" cy="475672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109" y="646545"/>
            <a:ext cx="6816435" cy="3352800"/>
          </a:xfrm>
        </p:spPr>
        <p:txBody>
          <a:bodyPr/>
          <a:lstStyle/>
          <a:p>
            <a:r>
              <a:rPr lang="en-IN" sz="4800" b="1" dirty="0" smtClean="0"/>
              <a:t>MACHINE LEARNING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435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091"/>
            <a:ext cx="10972800" cy="877454"/>
          </a:xfrm>
        </p:spPr>
        <p:txBody>
          <a:bodyPr/>
          <a:lstStyle/>
          <a:p>
            <a:pPr algn="l"/>
            <a:r>
              <a:rPr lang="en-US" b="1" dirty="0"/>
              <a:t> </a:t>
            </a:r>
            <a:r>
              <a:rPr lang="en-US" sz="3000" b="1" dirty="0" smtClean="0"/>
              <a:t>MACHINE LEARNING  :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8655"/>
            <a:ext cx="10972800" cy="4719781"/>
          </a:xfrm>
        </p:spPr>
        <p:txBody>
          <a:bodyPr>
            <a:noAutofit/>
          </a:bodyPr>
          <a:lstStyle/>
          <a:p>
            <a:r>
              <a:rPr lang="en-US" sz="2400" dirty="0" smtClean="0"/>
              <a:t>After preprocessing the data, we applied three machine learning algorithms to predict whether a shipment would reach on time or not.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Model Performance 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Logistic Regression:</a:t>
            </a:r>
          </a:p>
          <a:p>
            <a:pPr lvl="1"/>
            <a:r>
              <a:rPr lang="en-US" sz="2400" dirty="0" smtClean="0"/>
              <a:t>Accuracy: 65.27%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Decision Tree:</a:t>
            </a:r>
          </a:p>
          <a:p>
            <a:pPr lvl="1"/>
            <a:r>
              <a:rPr lang="en-US" sz="2400" dirty="0" smtClean="0"/>
              <a:t>Accuracy: 64.77%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Random Forest:</a:t>
            </a:r>
          </a:p>
          <a:p>
            <a:pPr lvl="1"/>
            <a:r>
              <a:rPr lang="en-US" sz="2400" dirty="0" smtClean="0"/>
              <a:t>Accuracy: 68.05%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3" y="101600"/>
            <a:ext cx="10972800" cy="1228436"/>
          </a:xfrm>
        </p:spPr>
        <p:txBody>
          <a:bodyPr/>
          <a:lstStyle/>
          <a:p>
            <a:pPr algn="l"/>
            <a:r>
              <a:rPr lang="en-US" sz="3000" b="1" dirty="0" smtClean="0">
                <a:solidFill>
                  <a:schemeClr val="tx1"/>
                </a:solidFill>
              </a:rPr>
              <a:t>MACHINE LEARNING  </a:t>
            </a:r>
            <a:r>
              <a:rPr lang="en-US" sz="3000" b="1" dirty="0" smtClean="0">
                <a:solidFill>
                  <a:srgbClr val="44546A"/>
                </a:solidFill>
              </a:rPr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164" y="2170545"/>
            <a:ext cx="5384800" cy="40852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sz="2400" b="1" dirty="0" smtClean="0"/>
              <a:t>Insights: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Random Forest achieved the highest accuracy among the three models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Machine learning models show potential in predicting on-time deliveries.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299" y="2170545"/>
            <a:ext cx="5388864" cy="408524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   </a:t>
            </a:r>
            <a:r>
              <a:rPr lang="en-US" sz="2400" b="1" dirty="0" smtClean="0"/>
              <a:t>Model Evaluation: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Accuracy </a:t>
            </a:r>
            <a:r>
              <a:rPr lang="en-US" sz="2400" dirty="0"/>
              <a:t>as the primary metric provides a general overview of model performance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For a more comprehensive analysis, consider other evaluation metrics such as precision, recall, and F1-score.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0982"/>
            <a:ext cx="10972800" cy="932873"/>
          </a:xfrm>
        </p:spPr>
        <p:txBody>
          <a:bodyPr/>
          <a:lstStyle/>
          <a:p>
            <a:pPr algn="l"/>
            <a:r>
              <a:rPr lang="en-US" sz="3000" b="1" dirty="0" smtClean="0">
                <a:solidFill>
                  <a:schemeClr val="tx1"/>
                </a:solidFill>
              </a:rPr>
              <a:t>MACHINE LEARNING 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4836"/>
            <a:ext cx="10658764" cy="4491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    </a:t>
            </a:r>
            <a:r>
              <a:rPr lang="en-US" sz="2400" b="1" dirty="0" smtClean="0"/>
              <a:t>Actionable Steps: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Utilize the Random Forest model for predicting on-time deliveries based on the highest accuracy achieved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Monitor and fine-tune the model periodically to ensure its effectiveness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Implement the model in real-time to assist with delivery scheduling and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r="4675"/>
          <a:stretch>
            <a:fillRect/>
          </a:stretch>
        </p:blipFill>
        <p:spPr>
          <a:xfrm>
            <a:off x="609600" y="681089"/>
            <a:ext cx="6280727" cy="500851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619" y="409540"/>
            <a:ext cx="7435272" cy="3275769"/>
          </a:xfrm>
        </p:spPr>
        <p:txBody>
          <a:bodyPr/>
          <a:lstStyle/>
          <a:p>
            <a:r>
              <a:rPr lang="en-IN" sz="4800" b="1" dirty="0" smtClean="0"/>
              <a:t>CONCLUSION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04655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091"/>
            <a:ext cx="10972800" cy="1080654"/>
          </a:xfrm>
        </p:spPr>
        <p:txBody>
          <a:bodyPr/>
          <a:lstStyle/>
          <a:p>
            <a:pPr algn="l"/>
            <a:r>
              <a:rPr lang="en-US" sz="3000" b="1" dirty="0" smtClean="0"/>
              <a:t>CONCLUSION</a:t>
            </a:r>
            <a:r>
              <a:rPr lang="en-US" sz="3000" dirty="0" smtClean="0"/>
              <a:t> 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96291"/>
            <a:ext cx="9545782" cy="48860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Through Exploratory Data Analysis (EDA), we gained valuable insights into customer satisfaction and delivery efficiency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Positive correlations between customer rating and on-time delivery, as well as between discounts offered and customer rating, highlight the significance of timely deliveries and discounts in influencing customer </a:t>
            </a:r>
            <a:r>
              <a:rPr lang="en-US" sz="2400" dirty="0" smtClean="0"/>
              <a:t>perception.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Understanding </a:t>
            </a:r>
            <a:r>
              <a:rPr lang="en-US" sz="2400" dirty="0"/>
              <a:t>the relationship between </a:t>
            </a:r>
            <a:r>
              <a:rPr lang="en-US" sz="2400" dirty="0" smtClean="0"/>
              <a:t>product </a:t>
            </a:r>
            <a:r>
              <a:rPr lang="en-US" sz="2400" dirty="0"/>
              <a:t>characteristics and delivery efficiency can help optimize the delivery process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Additionally</a:t>
            </a:r>
            <a:r>
              <a:rPr lang="en-US" sz="2400" dirty="0"/>
              <a:t>, EDA revealed the importance of reducing customer care calls and improving delivery efficiency for ground and sea shipments.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218"/>
            <a:ext cx="10972800" cy="1034473"/>
          </a:xfrm>
        </p:spPr>
        <p:txBody>
          <a:bodyPr/>
          <a:lstStyle/>
          <a:p>
            <a:pPr algn="l"/>
            <a:r>
              <a:rPr lang="en-IN" sz="3000" b="1" dirty="0" smtClean="0"/>
              <a:t>CONTENTS</a:t>
            </a:r>
            <a:r>
              <a:rPr lang="en-IN" sz="3000" dirty="0" smtClean="0"/>
              <a:t> :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4691"/>
            <a:ext cx="10972800" cy="520007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/>
              <a:t>Objective</a:t>
            </a:r>
            <a:endParaRPr lang="en-US" sz="2400" b="1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/>
              <a:t>Exploratory Data </a:t>
            </a:r>
            <a:r>
              <a:rPr lang="en-US" sz="2400" b="1" dirty="0" smtClean="0"/>
              <a:t>Analysis &amp; Data Visualization</a:t>
            </a:r>
            <a:endParaRPr lang="en-US" sz="2400" b="1" dirty="0" smtClean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/>
              <a:t>Machine Learning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160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126"/>
            <a:ext cx="10972800" cy="701963"/>
          </a:xfrm>
        </p:spPr>
        <p:txBody>
          <a:bodyPr/>
          <a:lstStyle/>
          <a:p>
            <a:pPr algn="l"/>
            <a:r>
              <a:rPr lang="en-US" sz="3000" b="1" dirty="0" smtClean="0">
                <a:solidFill>
                  <a:schemeClr val="tx1"/>
                </a:solidFill>
              </a:rPr>
              <a:t>CONCLUSION</a:t>
            </a:r>
            <a:r>
              <a:rPr lang="en-US" sz="3000" dirty="0" smtClean="0">
                <a:solidFill>
                  <a:srgbClr val="44546A"/>
                </a:solidFill>
              </a:rPr>
              <a:t>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89018"/>
            <a:ext cx="10363200" cy="393714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application of machine learning models further enhanced our understanding of delivery predictions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Random Forest model achieved the highest accuracy of </a:t>
            </a:r>
            <a:r>
              <a:rPr lang="en-US" sz="2400" dirty="0" smtClean="0"/>
              <a:t>68.54% </a:t>
            </a:r>
            <a:r>
              <a:rPr lang="en-US" sz="2400" dirty="0"/>
              <a:t>in predicting on-time deliveries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outperformed both the Logistic Regression and Decision Tree models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3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7164"/>
            <a:ext cx="10972800" cy="775854"/>
          </a:xfrm>
        </p:spPr>
        <p:txBody>
          <a:bodyPr/>
          <a:lstStyle/>
          <a:p>
            <a:pPr algn="l"/>
            <a:r>
              <a:rPr lang="en-US" sz="3000" b="1" dirty="0" smtClean="0">
                <a:solidFill>
                  <a:schemeClr val="tx1"/>
                </a:solidFill>
              </a:rPr>
              <a:t>CONCLUSION</a:t>
            </a:r>
            <a:r>
              <a:rPr lang="en-US" sz="3000" dirty="0" smtClean="0">
                <a:solidFill>
                  <a:srgbClr val="44546A"/>
                </a:solidFill>
              </a:rPr>
              <a:t>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6909"/>
            <a:ext cx="10695709" cy="510770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Combining EDA and machine learning, we have identified actionable steps to enhance overall delivery performance and customer satisfaction</a:t>
            </a:r>
            <a:r>
              <a:rPr lang="en-US" sz="2400" dirty="0" smtClean="0"/>
              <a:t>:</a:t>
            </a:r>
          </a:p>
          <a:p>
            <a:pPr algn="just"/>
            <a:endParaRPr lang="en-US" sz="2400" dirty="0"/>
          </a:p>
          <a:p>
            <a:pPr lvl="1" algn="just"/>
            <a:r>
              <a:rPr lang="en-US" sz="2400" dirty="0"/>
              <a:t>Utilize the Random Forest model to predict on-time deliveries and allocate resources effectively</a:t>
            </a:r>
            <a:r>
              <a:rPr lang="en-US" sz="2400" dirty="0" smtClean="0"/>
              <a:t>.</a:t>
            </a:r>
            <a:endParaRPr lang="en-US" sz="2400" dirty="0"/>
          </a:p>
          <a:p>
            <a:pPr lvl="1" algn="just"/>
            <a:r>
              <a:rPr lang="en-US" sz="2400" dirty="0"/>
              <a:t>Implement strategies to reduce customer care calls and enhance customer service in Warehouse F.</a:t>
            </a:r>
          </a:p>
          <a:p>
            <a:pPr lvl="1" algn="just"/>
            <a:r>
              <a:rPr lang="en-US" sz="2400" dirty="0"/>
              <a:t>Optimize discount policies for fair treatment of all customers.</a:t>
            </a:r>
          </a:p>
          <a:p>
            <a:pPr lvl="1" algn="just"/>
            <a:r>
              <a:rPr lang="en-US" sz="2400" dirty="0"/>
              <a:t>Monitor and fine-tune the models regularly to maintain their effectiveness</a:t>
            </a:r>
            <a:r>
              <a:rPr lang="en-US" sz="2400" dirty="0" smtClean="0"/>
              <a:t>.</a:t>
            </a:r>
          </a:p>
          <a:p>
            <a:pPr lvl="1" algn="just"/>
            <a:endParaRPr lang="en-US" sz="2400" dirty="0"/>
          </a:p>
          <a:p>
            <a:pPr algn="just"/>
            <a:r>
              <a:rPr lang="en-US" sz="2400" dirty="0"/>
              <a:t>By implementing these recommendations, we can strengthen our delivery processes, foster customer loyalty, and drive success in our business operations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34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484582"/>
            <a:ext cx="8933796" cy="219748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665793"/>
          </a:xfrm>
        </p:spPr>
        <p:txBody>
          <a:bodyPr>
            <a:normAutofit/>
          </a:bodyPr>
          <a:lstStyle/>
          <a:p>
            <a:r>
              <a:rPr lang="en-US" dirty="0"/>
              <a:t>Name: Alen </a:t>
            </a:r>
            <a:r>
              <a:rPr lang="en-US" dirty="0" smtClean="0"/>
              <a:t>Philip</a:t>
            </a:r>
          </a:p>
          <a:p>
            <a:r>
              <a:rPr lang="en-US" dirty="0" smtClean="0"/>
              <a:t>Batch </a:t>
            </a:r>
            <a:r>
              <a:rPr lang="en-US" dirty="0"/>
              <a:t>ID: WS103772</a:t>
            </a:r>
          </a:p>
        </p:txBody>
      </p:sp>
    </p:spTree>
    <p:extLst>
      <p:ext uri="{BB962C8B-B14F-4D97-AF65-F5344CB8AC3E}">
        <p14:creationId xmlns:p14="http://schemas.microsoft.com/office/powerpoint/2010/main" val="407063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70182"/>
          </a:xfrm>
        </p:spPr>
        <p:txBody>
          <a:bodyPr/>
          <a:lstStyle/>
          <a:p>
            <a:pPr algn="l"/>
            <a:r>
              <a:rPr lang="en-IN" sz="3000" b="1" dirty="0" smtClean="0"/>
              <a:t>OBJECTIVE</a:t>
            </a:r>
            <a:r>
              <a:rPr lang="en-IN" sz="3000" dirty="0" smtClean="0"/>
              <a:t>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182"/>
            <a:ext cx="10972800" cy="4583691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/>
              <a:t>Enhancing Delivery Efficiency and Customer Satisfaction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The objective of this presentation is to explore the insights gained from our data analysis and machine learning models to identify key opportunities for enhancing delivery efficiency and customer satisfaction</a:t>
            </a:r>
            <a:r>
              <a:rPr lang="en-US" sz="2000" dirty="0" smtClean="0"/>
              <a:t>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231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641" y="1686841"/>
            <a:ext cx="6318490" cy="3179517"/>
          </a:xfrm>
        </p:spPr>
        <p:txBody>
          <a:bodyPr>
            <a:noAutofit/>
          </a:bodyPr>
          <a:lstStyle/>
          <a:p>
            <a:r>
              <a:rPr lang="en-IN" sz="4800" b="1" dirty="0" smtClean="0"/>
              <a:t>EXPLORATORY DATA </a:t>
            </a:r>
            <a:r>
              <a:rPr lang="en-IN" sz="4800" b="1" dirty="0" smtClean="0"/>
              <a:t>ANALYSIS</a:t>
            </a:r>
            <a:br>
              <a:rPr lang="en-IN" sz="4800" b="1" dirty="0" smtClean="0"/>
            </a:br>
            <a:r>
              <a:rPr lang="en-IN" sz="4800" b="1" dirty="0" smtClean="0"/>
              <a:t>&amp;</a:t>
            </a:r>
            <a:br>
              <a:rPr lang="en-IN" sz="4800" b="1" dirty="0" smtClean="0"/>
            </a:br>
            <a:r>
              <a:rPr lang="en-IN" sz="4800" b="1" dirty="0" smtClean="0"/>
              <a:t>DATA VISUALIZATION</a:t>
            </a:r>
            <a:endParaRPr lang="en-IN" sz="4800" b="1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14" y="2006758"/>
            <a:ext cx="2539682" cy="2539682"/>
          </a:xfrm>
        </p:spPr>
      </p:pic>
    </p:spTree>
    <p:extLst>
      <p:ext uri="{BB962C8B-B14F-4D97-AF65-F5344CB8AC3E}">
        <p14:creationId xmlns:p14="http://schemas.microsoft.com/office/powerpoint/2010/main" val="756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2508"/>
            <a:ext cx="10972800" cy="1043709"/>
          </a:xfrm>
        </p:spPr>
        <p:txBody>
          <a:bodyPr/>
          <a:lstStyle/>
          <a:p>
            <a:pPr algn="l"/>
            <a:r>
              <a:rPr lang="en-US" sz="3000" b="1" dirty="0" smtClean="0"/>
              <a:t>CUSTOMER RATING VS REACHED ON TIME :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22778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Scatter Plot :</a:t>
            </a:r>
          </a:p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sz="2400" dirty="0" smtClean="0"/>
              <a:t>Positive </a:t>
            </a:r>
            <a:r>
              <a:rPr lang="en-US" sz="2400" dirty="0"/>
              <a:t>correlation between customer rating and reached on time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Customers value on-time delivery and are more likely to rate highly when orders are delivered punctually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Some variation exists, indicating room for further improvements.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765" y="1690255"/>
            <a:ext cx="5096256" cy="379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1744"/>
            <a:ext cx="10972800" cy="988291"/>
          </a:xfrm>
        </p:spPr>
        <p:txBody>
          <a:bodyPr/>
          <a:lstStyle/>
          <a:p>
            <a:pPr algn="l"/>
            <a:r>
              <a:rPr lang="en-US" sz="3000" b="1" dirty="0" smtClean="0"/>
              <a:t>CUSTOMER CARE CALLS VS CUSTOMER RATING :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16363"/>
            <a:ext cx="5015345" cy="44426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Point </a:t>
            </a:r>
            <a:r>
              <a:rPr lang="en-US" sz="2400" dirty="0"/>
              <a:t>Plot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sz="2600" dirty="0" smtClean="0"/>
              <a:t>Negative </a:t>
            </a:r>
            <a:r>
              <a:rPr lang="en-US" sz="2600" dirty="0"/>
              <a:t>correlation between customer care calls and customer rating</a:t>
            </a:r>
            <a:r>
              <a:rPr lang="en-US" sz="2600" dirty="0" smtClean="0"/>
              <a:t>.</a:t>
            </a:r>
          </a:p>
          <a:p>
            <a:pPr marL="0" indent="0"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More calls result in </a:t>
            </a:r>
            <a:r>
              <a:rPr lang="en-US" sz="2600" dirty="0" smtClean="0"/>
              <a:t>lower </a:t>
            </a:r>
            <a:r>
              <a:rPr lang="en-US" sz="2600" dirty="0"/>
              <a:t>customer satisfaction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 </a:t>
            </a:r>
            <a:r>
              <a:rPr lang="en-US" sz="2600" dirty="0"/>
              <a:t>M</a:t>
            </a:r>
            <a:r>
              <a:rPr lang="en-US" sz="2600" dirty="0" smtClean="0"/>
              <a:t>ust </a:t>
            </a:r>
            <a:r>
              <a:rPr lang="en-US" sz="2600" dirty="0"/>
              <a:t>focus on reducing customer care calls by enhancing customer service.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1737289"/>
            <a:ext cx="5421745" cy="4114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8691"/>
            <a:ext cx="10972800" cy="812800"/>
          </a:xfrm>
        </p:spPr>
        <p:txBody>
          <a:bodyPr/>
          <a:lstStyle/>
          <a:p>
            <a:pPr algn="l"/>
            <a:r>
              <a:rPr lang="en-US" sz="3000" b="1" dirty="0" smtClean="0"/>
              <a:t>DISCOUNT OFFERED VS CUSTOMER RATING :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14465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 </a:t>
            </a:r>
            <a:r>
              <a:rPr lang="en-US" sz="2400" dirty="0" smtClean="0"/>
              <a:t>Scatter </a:t>
            </a:r>
            <a:r>
              <a:rPr lang="en-US" sz="2400" dirty="0"/>
              <a:t>Plot</a:t>
            </a:r>
            <a:r>
              <a:rPr lang="en-US" sz="2400" dirty="0" smtClean="0"/>
              <a:t>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Positive </a:t>
            </a:r>
            <a:r>
              <a:rPr lang="en-US" sz="2400" dirty="0"/>
              <a:t>correlation between discount offered and customer rating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Products with discounts are more likely to receive higher customer ratings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Discounts play a significant role in influencing customer perception.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754910"/>
            <a:ext cx="5200072" cy="3771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2509"/>
            <a:ext cx="10972800" cy="942110"/>
          </a:xfrm>
        </p:spPr>
        <p:txBody>
          <a:bodyPr/>
          <a:lstStyle/>
          <a:p>
            <a:pPr algn="l"/>
            <a:r>
              <a:rPr lang="en-US" sz="3000" b="1" dirty="0" smtClean="0"/>
              <a:t>PRODUCT COST AND PRODUCT WEIGHT :</a:t>
            </a:r>
            <a:endParaRPr lang="en-IN" sz="3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1" y="1810746"/>
            <a:ext cx="5495636" cy="410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85033" y="1746091"/>
            <a:ext cx="4663440" cy="4349909"/>
          </a:xfrm>
        </p:spPr>
        <p:txBody>
          <a:bodyPr>
            <a:normAutofit fontScale="92500" lnSpcReduction="10000"/>
          </a:bodyPr>
          <a:lstStyle/>
          <a:p>
            <a:endParaRPr lang="en-US" sz="2000" dirty="0" smtClean="0"/>
          </a:p>
          <a:p>
            <a:r>
              <a:rPr lang="en-US" sz="2600" dirty="0" smtClean="0"/>
              <a:t>Positive </a:t>
            </a:r>
            <a:r>
              <a:rPr lang="en-US" sz="2600" dirty="0"/>
              <a:t>correlation between the cost of the product and the weight of the </a:t>
            </a:r>
            <a:r>
              <a:rPr lang="en-US" sz="2600" dirty="0" smtClean="0"/>
              <a:t>product.</a:t>
            </a:r>
            <a:br>
              <a:rPr lang="en-US" sz="2600" dirty="0" smtClean="0"/>
            </a:br>
            <a:endParaRPr lang="en-US" sz="2600" dirty="0"/>
          </a:p>
          <a:p>
            <a:r>
              <a:rPr lang="en-US" sz="2600" dirty="0" smtClean="0"/>
              <a:t>Products </a:t>
            </a:r>
            <a:r>
              <a:rPr lang="en-US" sz="2600" dirty="0"/>
              <a:t>that are more expensive are also heavier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There are also a few products that are relatively inexpensive but quite heavy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317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7164"/>
            <a:ext cx="10972800" cy="1129146"/>
          </a:xfrm>
        </p:spPr>
        <p:txBody>
          <a:bodyPr/>
          <a:lstStyle/>
          <a:p>
            <a:pPr algn="l"/>
            <a:r>
              <a:rPr lang="en-US" sz="3000" b="1" dirty="0" smtClean="0"/>
              <a:t>WAREHOUSE</a:t>
            </a:r>
            <a:r>
              <a:rPr lang="en-US" b="1" dirty="0" smtClean="0"/>
              <a:t> </a:t>
            </a:r>
            <a:r>
              <a:rPr lang="en-US" sz="3000" b="1" dirty="0" smtClean="0"/>
              <a:t>ANALYSIS :</a:t>
            </a:r>
            <a:endParaRPr lang="en-US" sz="30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940539" y="1907124"/>
            <a:ext cx="4268770" cy="31638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Warehouse </a:t>
            </a:r>
            <a:r>
              <a:rPr lang="en-US" sz="2400" dirty="0"/>
              <a:t>F is the busiest with the highest shipments and orders.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6310"/>
            <a:ext cx="5089236" cy="3925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315</TotalTime>
  <Words>792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Garamond</vt:lpstr>
      <vt:lpstr>Palatino Linotype</vt:lpstr>
      <vt:lpstr>Wingdings</vt:lpstr>
      <vt:lpstr>SavonVTI</vt:lpstr>
      <vt:lpstr>CAPSTONE PROJECT   E–Commerce  Customer  Data Analysis </vt:lpstr>
      <vt:lpstr>CONTENTS :</vt:lpstr>
      <vt:lpstr>OBJECTIVE :</vt:lpstr>
      <vt:lpstr>EXPLORATORY DATA ANALYSIS &amp; DATA VISUALIZATION</vt:lpstr>
      <vt:lpstr>CUSTOMER RATING VS REACHED ON TIME :</vt:lpstr>
      <vt:lpstr>CUSTOMER CARE CALLS VS CUSTOMER RATING :</vt:lpstr>
      <vt:lpstr>DISCOUNT OFFERED VS CUSTOMER RATING :</vt:lpstr>
      <vt:lpstr>PRODUCT COST AND PRODUCT WEIGHT :</vt:lpstr>
      <vt:lpstr>WAREHOUSE ANALYSIS :</vt:lpstr>
      <vt:lpstr>WAREHOUSE ANALYSIS :</vt:lpstr>
      <vt:lpstr>MODE OF SHIPMENT ANALYSIS :</vt:lpstr>
      <vt:lpstr>PRODUCT CHARACTERISTICS :</vt:lpstr>
      <vt:lpstr>GENDER AND DISCOUNT OFFERED :</vt:lpstr>
      <vt:lpstr>MACHINE LEARNING</vt:lpstr>
      <vt:lpstr> MACHINE LEARNING  :</vt:lpstr>
      <vt:lpstr>MACHINE LEARNING  :</vt:lpstr>
      <vt:lpstr>MACHINE LEARNING  :</vt:lpstr>
      <vt:lpstr>CONCLUSION</vt:lpstr>
      <vt:lpstr>CONCLUSION :</vt:lpstr>
      <vt:lpstr>CONCLUSION :</vt:lpstr>
      <vt:lpstr>CONCLUSION 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 E–Commerce</dc:title>
  <dc:creator>Microsoft account</dc:creator>
  <cp:lastModifiedBy>Microsoft account</cp:lastModifiedBy>
  <cp:revision>33</cp:revision>
  <dcterms:created xsi:type="dcterms:W3CDTF">2023-07-31T18:27:01Z</dcterms:created>
  <dcterms:modified xsi:type="dcterms:W3CDTF">2023-08-01T05:55:09Z</dcterms:modified>
</cp:coreProperties>
</file>