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207d4865_2_7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g7e207d4865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89486578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gc89486578e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89486578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5" name="Google Shape;215;gc89486578e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89486578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gc89486578e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8948657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3" name="Google Shape;233;gc89486578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0bef2fe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0bef2fe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8948657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9" name="Google Shape;249;gc89486578e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89486578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8" name="Google Shape;258;gc89486578e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89486578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4" name="Google Shape;264;gc89486578e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acc379a0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0" name="Google Shape;270;gbacc379a0a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207d4865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g7e207d4865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894865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gc89486578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8948657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gc89486578e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8948657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gc89486578e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8948657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gc89486578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948657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gc89486578e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89486578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gc89486578e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948657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gc89486578e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king-menin/python-cours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king-menin/python-cours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king-menin/python-cour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85797" y="1718541"/>
            <a:ext cx="8496944" cy="1177245"/>
          </a:xfrm>
          <a:prstGeom prst="rect">
            <a:avLst/>
          </a:prstGeom>
          <a:solidFill>
            <a:srgbClr val="2121B2"/>
          </a:solidFill>
          <a:ln>
            <a:noFill/>
          </a:ln>
          <a:effectLst>
            <a:outerShdw blurRad="50799" sx="103000" rotWithShape="0" algn="ctr" dir="5400000" dist="50800" sy="10300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/>
              <a:buNone/>
            </a:pPr>
            <a:r>
              <a:rPr b="1" lang="ru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Training</a:t>
            </a:r>
            <a:endParaRPr b="1" i="0" sz="3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2139306" y="3216350"/>
            <a:ext cx="4865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08.11.2021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 Oleh Shliazhko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457200" y="4767263"/>
            <a:ext cx="8686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" sz="1600"/>
              <a:t>21</a:t>
            </a:r>
            <a:r>
              <a:rPr i="0" lang="ru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				             	</a:t>
            </a:r>
            <a:endParaRPr sz="1600" u="sng">
              <a:solidFill>
                <a:srgbClr val="2121B2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200" y="498013"/>
            <a:ext cx="2812550" cy="5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457200" y="573525"/>
            <a:ext cx="84903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Collective Communication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Process Communication 101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210" name="Google Shape;210;p34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https://pytorch.org/tutorials/intermediate/dist_tuto.html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593"/>
            <a:ext cx="9144000" cy="326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57200" y="573525"/>
            <a:ext cx="84903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Collective Communication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8" name="Google Shape;218;p35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Process Communication 101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219" name="Google Shape;219;p35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https://pytorch.org/tutorials/intermediate/dist_tuto.html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6987"/>
            <a:ext cx="9144000" cy="308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457200" y="573525"/>
            <a:ext cx="84903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Collective Communication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Process Communication 101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228" name="Google Shape;228;p36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https://pytorch.org/tutorials/intermediate/dist_tuto.html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3397"/>
            <a:ext cx="9143999" cy="3055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457200" y="573528"/>
            <a:ext cx="82296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Pytorch Distributed Data Parallel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237" name="Google Shape;237;p37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55475"/>
            <a:ext cx="5909176" cy="40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/>
          <p:nvPr/>
        </p:nvSpPr>
        <p:spPr>
          <a:xfrm>
            <a:off x="6415550" y="819350"/>
            <a:ext cx="222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Backend-agnostic API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Broadcast/Gather/Reduce operations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Convenient Data Parallel Wrapper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Char char="●"/>
            </a:pPr>
            <a:r>
              <a:rPr lang="ru" sz="2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Rule of thumb</a:t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Char char="○"/>
            </a:pPr>
            <a:r>
              <a:rPr lang="ru" sz="2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 NCCL backend for distributed GPU training</a:t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Char char="○"/>
            </a:pPr>
            <a:r>
              <a:rPr lang="ru" sz="2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 Gloo backend for distributed CPU training.</a:t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Char char="●"/>
            </a:pPr>
            <a:r>
              <a:rPr lang="ru" sz="2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GPU hosts with InfiniBand interconnect</a:t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Char char="○"/>
            </a:pPr>
            <a:r>
              <a:rPr lang="ru" sz="2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NCCL, since it’s the only backend that currently supports InfiniBand and GPUDirect.</a:t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46" name="Google Shape;246;p38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Distributed Backends</a:t>
            </a:r>
            <a:endParaRPr b="1" sz="28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457200" y="573528"/>
            <a:ext cx="82296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Glossary: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ru" sz="1800"/>
              <a:t>world_size </a:t>
            </a:r>
            <a:r>
              <a:rPr lang="ru" sz="1800"/>
              <a:t>- total number of GPUs. Also a number of processes, assuming 1 process per GPU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ru" sz="1800"/>
              <a:t>global_rank </a:t>
            </a:r>
            <a:r>
              <a:rPr lang="ru" sz="1800"/>
              <a:t>- global process </a:t>
            </a:r>
            <a:r>
              <a:rPr lang="ru" sz="1800"/>
              <a:t>id</a:t>
            </a:r>
            <a:r>
              <a:rPr lang="ru" sz="1800"/>
              <a:t>, unsigned int from [0, world_size)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ru" sz="1800"/>
              <a:t>local_rank </a:t>
            </a:r>
            <a:r>
              <a:rPr lang="ru" sz="1800"/>
              <a:t>- local process </a:t>
            </a:r>
            <a:r>
              <a:rPr lang="ru" sz="1800"/>
              <a:t>id</a:t>
            </a:r>
            <a:r>
              <a:rPr lang="ru" sz="1800"/>
              <a:t> for current node,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unsigned int from [0, number_of_GPUs_per_node)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52" name="Google Shape;252;p39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Pytorch Distributed Data Parallel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253" name="Google Shape;253;p39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745625" y="2433475"/>
            <a:ext cx="7742700" cy="246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torch.nn.parallel import DistributedDataParallel as DDP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dist.init_process_group(backend='nccl', init_method='env://')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torch.cuda.set_device(local_rank)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Split </a:t>
            </a:r>
            <a:r>
              <a:rPr i="1"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into </a:t>
            </a:r>
            <a:r>
              <a:rPr b="1" i="1"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world_size</a:t>
            </a:r>
            <a:r>
              <a:rPr i="1"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parts and read part number </a:t>
            </a:r>
            <a:r>
              <a:rPr b="1" i="1"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global_rank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dataloader = get_dataset_part(global_rank, world_size)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 = DDP(model, device_ids=[local_rank])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ctrTitle"/>
          </p:nvPr>
        </p:nvSpPr>
        <p:spPr>
          <a:xfrm>
            <a:off x="385797" y="1718541"/>
            <a:ext cx="8496900" cy="1177200"/>
          </a:xfrm>
          <a:prstGeom prst="rect">
            <a:avLst/>
          </a:prstGeom>
          <a:solidFill>
            <a:srgbClr val="2121B2"/>
          </a:solidFill>
          <a:ln>
            <a:noFill/>
          </a:ln>
          <a:effectLst>
            <a:outerShdw blurRad="50799" sx="103000" rotWithShape="0" algn="ctr" dir="5400000" dist="50800" sy="103000">
              <a:srgbClr val="000000">
                <a:alpha val="423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/>
              <a:buNone/>
            </a:pPr>
            <a:r>
              <a:rPr b="1" lang="ru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Practice: Pytorch DDP</a:t>
            </a:r>
            <a:endParaRPr b="1" i="0" sz="3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40"/>
          <p:cNvSpPr txBox="1"/>
          <p:nvPr>
            <p:ph idx="10" type="dt"/>
          </p:nvPr>
        </p:nvSpPr>
        <p:spPr>
          <a:xfrm>
            <a:off x="457200" y="4767263"/>
            <a:ext cx="868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" sz="1600"/>
              <a:t>21</a:t>
            </a:r>
            <a:r>
              <a:rPr i="0" lang="ru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				             				</a:t>
            </a:r>
            <a:r>
              <a:rPr lang="ru" sz="1600" u="sng">
                <a:solidFill>
                  <a:srgbClr val="2121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https://github.com/king-menin/</a:t>
            </a:r>
            <a:r>
              <a:rPr lang="ru" sz="1600" u="sng">
                <a:solidFill>
                  <a:srgbClr val="2121B2"/>
                </a:solidFill>
              </a:rPr>
              <a:t>mipt-nlp2021</a:t>
            </a:r>
            <a:endParaRPr sz="1600" u="sng">
              <a:solidFill>
                <a:srgbClr val="2121B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ctrTitle"/>
          </p:nvPr>
        </p:nvSpPr>
        <p:spPr>
          <a:xfrm>
            <a:off x="385797" y="1718541"/>
            <a:ext cx="8496900" cy="1177200"/>
          </a:xfrm>
          <a:prstGeom prst="rect">
            <a:avLst/>
          </a:prstGeom>
          <a:solidFill>
            <a:srgbClr val="2121B2"/>
          </a:solidFill>
          <a:ln>
            <a:noFill/>
          </a:ln>
          <a:effectLst>
            <a:outerShdw blurRad="50799" sx="103000" rotWithShape="0" algn="ctr" dir="5400000" dist="50800" sy="103000">
              <a:srgbClr val="000000">
                <a:alpha val="423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/>
              <a:buNone/>
            </a:pPr>
            <a:r>
              <a:rPr b="1" lang="ru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Beyond DDP: Deepspeed &amp; Model Parallel</a:t>
            </a:r>
            <a:endParaRPr b="1"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/>
              <a:buNone/>
            </a:pPr>
            <a:r>
              <a:rPr b="1" lang="ru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GOTO: train_large_scale_gpt3</a:t>
            </a:r>
            <a:endParaRPr b="1" i="0" sz="3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41"/>
          <p:cNvSpPr txBox="1"/>
          <p:nvPr>
            <p:ph idx="10" type="dt"/>
          </p:nvPr>
        </p:nvSpPr>
        <p:spPr>
          <a:xfrm>
            <a:off x="457200" y="4767263"/>
            <a:ext cx="868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" sz="1600"/>
              <a:t>21</a:t>
            </a:r>
            <a:r>
              <a:rPr i="0" lang="ru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				             				</a:t>
            </a:r>
            <a:r>
              <a:rPr lang="ru" sz="1600" u="sng">
                <a:solidFill>
                  <a:srgbClr val="2121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https://github.com/king-menin/</a:t>
            </a:r>
            <a:r>
              <a:rPr lang="ru" sz="1600" u="sng">
                <a:solidFill>
                  <a:srgbClr val="2121B2"/>
                </a:solidFill>
              </a:rPr>
              <a:t>mipt-nlp2021</a:t>
            </a:r>
            <a:endParaRPr sz="1600" u="sng">
              <a:solidFill>
                <a:srgbClr val="2121B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ctrTitle"/>
          </p:nvPr>
        </p:nvSpPr>
        <p:spPr>
          <a:xfrm>
            <a:off x="385797" y="1718541"/>
            <a:ext cx="8496900" cy="1177200"/>
          </a:xfrm>
          <a:prstGeom prst="rect">
            <a:avLst/>
          </a:prstGeom>
          <a:solidFill>
            <a:srgbClr val="2121B2"/>
          </a:solidFill>
          <a:ln>
            <a:noFill/>
          </a:ln>
          <a:effectLst>
            <a:outerShdw blurRad="50799" sx="103000" rotWithShape="0" algn="ctr" dir="5400000" dist="50800" sy="103000">
              <a:srgbClr val="000000">
                <a:alpha val="423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/>
              <a:buNone/>
            </a:pPr>
            <a:r>
              <a:rPr b="1" lang="ru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  <a:endParaRPr b="1" i="0" sz="3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42"/>
          <p:cNvSpPr txBox="1"/>
          <p:nvPr>
            <p:ph idx="10" type="dt"/>
          </p:nvPr>
        </p:nvSpPr>
        <p:spPr>
          <a:xfrm>
            <a:off x="457200" y="4767263"/>
            <a:ext cx="868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" sz="1600"/>
              <a:t>21</a:t>
            </a:r>
            <a:r>
              <a:rPr i="0" lang="ru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				             				</a:t>
            </a:r>
            <a:r>
              <a:rPr lang="ru" sz="1600" u="sng">
                <a:solidFill>
                  <a:srgbClr val="2121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https://github.com/king-menin/</a:t>
            </a:r>
            <a:r>
              <a:rPr lang="ru" sz="1600" u="sng">
                <a:solidFill>
                  <a:srgbClr val="2121B2"/>
                </a:solidFill>
              </a:rPr>
              <a:t>mipt-nlp2021</a:t>
            </a:r>
            <a:endParaRPr sz="1600" u="sng">
              <a:solidFill>
                <a:srgbClr val="2121B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0" y="0"/>
            <a:ext cx="9144000" cy="411525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Today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57200" y="573528"/>
            <a:ext cx="82296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ru" sz="2700"/>
              <a:t>Why distributed training?</a:t>
            </a:r>
            <a:endParaRPr sz="2700"/>
          </a:p>
          <a:p>
            <a:pPr indent="-2730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ru" sz="2700"/>
              <a:t>Process Communication </a:t>
            </a:r>
            <a:r>
              <a:rPr lang="ru" sz="2700"/>
              <a:t>101</a:t>
            </a:r>
            <a:endParaRPr sz="2700"/>
          </a:p>
          <a:p>
            <a:pPr indent="-2730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ru" sz="2700"/>
              <a:t>Pytorch Distributed Data Parallel</a:t>
            </a:r>
            <a:endParaRPr sz="2700"/>
          </a:p>
          <a:p>
            <a:pPr indent="-2730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ru" sz="2700"/>
              <a:t>Practice: </a:t>
            </a:r>
            <a:r>
              <a:rPr lang="ru" sz="2700"/>
              <a:t>Pytorch</a:t>
            </a:r>
            <a:r>
              <a:rPr lang="ru" sz="2700"/>
              <a:t> DDP</a:t>
            </a:r>
            <a:endParaRPr sz="2700"/>
          </a:p>
          <a:p>
            <a:pPr indent="-3619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ru" sz="2700"/>
              <a:t>Beyond DDP: Deepspeed and Model Parallel</a:t>
            </a:r>
            <a:endParaRPr sz="2700"/>
          </a:p>
        </p:txBody>
      </p:sp>
      <p:sp>
        <p:nvSpPr>
          <p:cNvPr id="139" name="Google Shape;139;p26"/>
          <p:cNvSpPr txBox="1"/>
          <p:nvPr>
            <p:ph idx="10" type="dt"/>
          </p:nvPr>
        </p:nvSpPr>
        <p:spPr>
          <a:xfrm>
            <a:off x="457200" y="4836188"/>
            <a:ext cx="7859100" cy="27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57200" y="573528"/>
            <a:ext cx="82296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ru" sz="2700"/>
              <a:t>Training speed - samples/second</a:t>
            </a:r>
            <a:endParaRPr sz="2700"/>
          </a:p>
          <a:p>
            <a:pPr indent="-3619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ru" sz="2700"/>
              <a:t>Bottleneck - </a:t>
            </a:r>
            <a:r>
              <a:rPr lang="ru" sz="2700"/>
              <a:t>batch size, due to GPU Memory</a:t>
            </a:r>
            <a:endParaRPr sz="2700"/>
          </a:p>
          <a:p>
            <a:pPr indent="-361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ru" sz="2700"/>
              <a:t>Solution</a:t>
            </a:r>
            <a:endParaRPr sz="2700"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ru" sz="2700"/>
              <a:t>split batch between GPUs</a:t>
            </a:r>
            <a:endParaRPr sz="2700"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ru" sz="2700"/>
              <a:t>copy model to all GPUs</a:t>
            </a:r>
            <a:endParaRPr sz="2700"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ru" sz="2700"/>
              <a:t>update master parameters from all gradients</a:t>
            </a:r>
            <a:endParaRPr sz="2700"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ru" sz="2700"/>
              <a:t>copy updated </a:t>
            </a:r>
            <a:r>
              <a:rPr lang="ru" sz="2700"/>
              <a:t>parameters</a:t>
            </a:r>
            <a:r>
              <a:rPr lang="ru" sz="2700"/>
              <a:t> back to GPUs</a:t>
            </a:r>
            <a:endParaRPr sz="2700"/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Why distributed training?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147" name="Google Shape;147;p27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457200" y="573528"/>
            <a:ext cx="82296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Why distributed training?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725" y="573525"/>
            <a:ext cx="6946500" cy="449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/>
          <p:nvPr/>
        </p:nvSpPr>
        <p:spPr>
          <a:xfrm>
            <a:off x="4531025" y="1319150"/>
            <a:ext cx="155400" cy="18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57200" y="573528"/>
            <a:ext cx="82296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ru" sz="2700"/>
              <a:t>Single node case - master copy of weights in RAM</a:t>
            </a:r>
            <a:endParaRPr sz="2700"/>
          </a:p>
          <a:p>
            <a:pPr indent="-361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ru" sz="2700"/>
              <a:t>Bottleneck - number of GPUs on a single node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61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ru" sz="2700"/>
              <a:t>Solution:</a:t>
            </a:r>
            <a:endParaRPr sz="2700"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ru" sz="2700"/>
              <a:t>GET MORE NODES</a:t>
            </a:r>
            <a:endParaRPr sz="2700"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ru" sz="2700"/>
              <a:t>split batch between GPUs on all nodes</a:t>
            </a:r>
            <a:endParaRPr sz="2700"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ru" sz="2700"/>
              <a:t>sync weight updates for all models in some way</a:t>
            </a:r>
            <a:endParaRPr sz="2700"/>
          </a:p>
        </p:txBody>
      </p:sp>
      <p:sp>
        <p:nvSpPr>
          <p:cNvPr id="164" name="Google Shape;164;p29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Why distributed training?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165" name="Google Shape;165;p29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075" y="1712950"/>
            <a:ext cx="44767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57200" y="573528"/>
            <a:ext cx="82296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Why distributed training?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174" name="Google Shape;174;p30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3875550" y="4694900"/>
            <a:ext cx="1122600" cy="1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38" y="457300"/>
            <a:ext cx="8027473" cy="46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57200" y="573525"/>
            <a:ext cx="32382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Could we get rid of single parameter server?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Let’s try put all gradients on all workers.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Pros: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" sz="2000"/>
              <a:t>No single point of failure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" sz="2000"/>
              <a:t>Nice identical code in each process (SIMD)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Cons: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" sz="2000"/>
              <a:t>A lot of networking</a:t>
            </a:r>
            <a:endParaRPr sz="2000"/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Why distributed training?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184" name="Google Shape;184;p31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025" y="746188"/>
            <a:ext cx="50292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57200" y="573525"/>
            <a:ext cx="8490300" cy="421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Single node algorit</a:t>
            </a:r>
            <a:r>
              <a:rPr b="1" lang="ru" sz="2000"/>
              <a:t>h</a:t>
            </a:r>
            <a:r>
              <a:rPr b="1" lang="ru" sz="2000"/>
              <a:t>m</a:t>
            </a:r>
            <a:endParaRPr b="1" sz="2000"/>
          </a:p>
          <a:p>
            <a:pPr indent="-35560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Get batch from dataloader</a:t>
            </a:r>
            <a:endParaRPr sz="2000"/>
          </a:p>
          <a:p>
            <a:pPr indent="-35560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Forward pass</a:t>
            </a:r>
            <a:endParaRPr sz="2000"/>
          </a:p>
          <a:p>
            <a:pPr indent="-35560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Backward pass</a:t>
            </a:r>
            <a:endParaRPr sz="2000"/>
          </a:p>
          <a:p>
            <a:pPr indent="-35560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AutoNum type="arabicPeriod"/>
            </a:pPr>
            <a:r>
              <a:rPr b="1" lang="ru" sz="2000">
                <a:solidFill>
                  <a:srgbClr val="980000"/>
                </a:solidFill>
              </a:rPr>
              <a:t>Get gradients from all GPUS </a:t>
            </a:r>
            <a:endParaRPr b="1" sz="2000">
              <a:solidFill>
                <a:srgbClr val="980000"/>
              </a:solidFill>
            </a:endParaRPr>
          </a:p>
          <a:p>
            <a:pPr indent="-35560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Compute gradients average</a:t>
            </a:r>
            <a:endParaRPr sz="2000"/>
          </a:p>
          <a:p>
            <a:pPr indent="-355600" lvl="0" marL="2743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Update local weights</a:t>
            </a:r>
            <a:endParaRPr sz="2000"/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Why distributed training?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193" name="Google Shape;193;p32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457200" y="573525"/>
            <a:ext cx="84903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Point-to-Point Communication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Source: send(tensor, dest_rank)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Destination: recv(tensor, src_rank)</a:t>
            </a:r>
            <a:endParaRPr sz="2000"/>
          </a:p>
        </p:txBody>
      </p:sp>
      <p:sp>
        <p:nvSpPr>
          <p:cNvPr id="200" name="Google Shape;200;p33"/>
          <p:cNvSpPr txBox="1"/>
          <p:nvPr>
            <p:ph type="title"/>
          </p:nvPr>
        </p:nvSpPr>
        <p:spPr>
          <a:xfrm>
            <a:off x="0" y="0"/>
            <a:ext cx="9144000" cy="411600"/>
          </a:xfrm>
          <a:prstGeom prst="rect">
            <a:avLst/>
          </a:prstGeom>
          <a:gradFill>
            <a:gsLst>
              <a:gs pos="0">
                <a:srgbClr val="2121B2"/>
              </a:gs>
              <a:gs pos="100000">
                <a:srgbClr val="0A0C0A"/>
              </a:gs>
            </a:gsLst>
            <a:lin ang="0" scaled="0"/>
          </a:gradFill>
          <a:ln>
            <a:noFill/>
          </a:ln>
          <a:effectLst>
            <a:outerShdw blurRad="50799" sx="104000" rotWithShape="0" algn="ctr" dir="5400000" dist="50800" sy="1040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Calibri"/>
              <a:buNone/>
            </a:pPr>
            <a:r>
              <a:rPr b="1" lang="ru" sz="2880">
                <a:solidFill>
                  <a:schemeClr val="lt1"/>
                </a:solidFill>
              </a:rPr>
              <a:t>Process Communication 101</a:t>
            </a:r>
            <a:endParaRPr b="1" sz="2880">
              <a:solidFill>
                <a:schemeClr val="lt1"/>
              </a:solidFill>
            </a:endParaRPr>
          </a:p>
        </p:txBody>
      </p:sp>
      <p:sp>
        <p:nvSpPr>
          <p:cNvPr id="201" name="Google Shape;201;p33"/>
          <p:cNvSpPr txBox="1"/>
          <p:nvPr>
            <p:ph idx="10" type="dt"/>
          </p:nvPr>
        </p:nvSpPr>
        <p:spPr>
          <a:xfrm>
            <a:off x="457200" y="4836188"/>
            <a:ext cx="785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https://pytorch.org/tutorials/intermediate/dist_tuto.html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" y="2239338"/>
            <a:ext cx="91154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