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95" r:id="rId2"/>
    <p:sldId id="296"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278" r:id="rId22"/>
  </p:sldIdLst>
  <p:sldSz cx="9144000" cy="5143500" type="screen16x9"/>
  <p:notesSz cx="6858000" cy="9144000"/>
  <p:embeddedFontLst>
    <p:embeddedFont>
      <p:font typeface="Roboto" charset="0"/>
      <p:regular r:id="rId24"/>
      <p:bold r:id="rId25"/>
      <p:italic r:id="rId26"/>
      <p:boldItalic r:id="rId27"/>
    </p:embeddedFont>
    <p:embeddedFont>
      <p:font typeface="Calibri" pitchFamily="34" charset="0"/>
      <p:regular r:id="rId28"/>
      <p:bold r:id="rId29"/>
      <p:italic r:id="rId30"/>
      <p:boldItalic r:id="rId31"/>
    </p:embeddedFont>
    <p:embeddedFont>
      <p:font typeface="Dosis"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7" d="100"/>
          <a:sy n="147" d="100"/>
        </p:scale>
        <p:origin x="-59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79EBF-BFC5-466E-98BB-DAA03B7EEEAA}" type="doc">
      <dgm:prSet loTypeId="urn:microsoft.com/office/officeart/2005/8/layout/process2" loCatId="process" qsTypeId="urn:microsoft.com/office/officeart/2005/8/quickstyle/simple1" qsCatId="simple" csTypeId="urn:microsoft.com/office/officeart/2005/8/colors/accent1_2" csCatId="accent1" phldr="1"/>
      <dgm:spPr/>
    </dgm:pt>
    <dgm:pt modelId="{D6A55FA6-BFE1-468C-BD86-3964A9751E9C}">
      <dgm:prSet phldrT="[Text]" custT="1"/>
      <dgm:spPr/>
      <dgm:t>
        <a:bodyPr/>
        <a:lstStyle/>
        <a:p>
          <a:r>
            <a:rPr lang="en-US" sz="1400" dirty="0" smtClean="0"/>
            <a:t>The user opens his web browser (the Client)</a:t>
          </a:r>
          <a:endParaRPr lang="en-MY" sz="1400" dirty="0"/>
        </a:p>
      </dgm:t>
    </dgm:pt>
    <dgm:pt modelId="{EFC41B29-7472-4FF7-99ED-C11891496AA4}" type="parTrans" cxnId="{8AA41E10-A329-4B04-A691-0F29D2D9AA1E}">
      <dgm:prSet/>
      <dgm:spPr/>
      <dgm:t>
        <a:bodyPr/>
        <a:lstStyle/>
        <a:p>
          <a:endParaRPr lang="en-MY" sz="1800"/>
        </a:p>
      </dgm:t>
    </dgm:pt>
    <dgm:pt modelId="{4283ABAA-4F55-4AFC-805B-83DBFC1319C1}" type="sibTrans" cxnId="{8AA41E10-A329-4B04-A691-0F29D2D9AA1E}">
      <dgm:prSet custT="1"/>
      <dgm:spPr/>
      <dgm:t>
        <a:bodyPr/>
        <a:lstStyle/>
        <a:p>
          <a:endParaRPr lang="en-MY" sz="1800"/>
        </a:p>
      </dgm:t>
    </dgm:pt>
    <dgm:pt modelId="{6B91C3E2-8C8B-470E-A640-735045B0D35C}">
      <dgm:prSet phldrT="[Text]" custT="1"/>
      <dgm:spPr/>
      <dgm:t>
        <a:bodyPr/>
        <a:lstStyle/>
        <a:p>
          <a:r>
            <a:rPr lang="en-US" sz="1400" dirty="0" smtClean="0"/>
            <a:t>The user browses to http://google.com</a:t>
          </a:r>
          <a:endParaRPr lang="en-MY" sz="1400" dirty="0"/>
        </a:p>
      </dgm:t>
    </dgm:pt>
    <dgm:pt modelId="{312BFCED-E0C1-4097-8BD7-819337F49853}" type="parTrans" cxnId="{4F6D6BA8-2E0A-4784-BB26-1B9D74B4D634}">
      <dgm:prSet/>
      <dgm:spPr/>
      <dgm:t>
        <a:bodyPr/>
        <a:lstStyle/>
        <a:p>
          <a:endParaRPr lang="en-MY" sz="1800"/>
        </a:p>
      </dgm:t>
    </dgm:pt>
    <dgm:pt modelId="{37663FDA-09E3-4A40-AB28-940D0E237887}" type="sibTrans" cxnId="{4F6D6BA8-2E0A-4784-BB26-1B9D74B4D634}">
      <dgm:prSet custT="1"/>
      <dgm:spPr/>
      <dgm:t>
        <a:bodyPr/>
        <a:lstStyle/>
        <a:p>
          <a:endParaRPr lang="en-MY" sz="1800"/>
        </a:p>
      </dgm:t>
    </dgm:pt>
    <dgm:pt modelId="{71441F90-01B0-4619-9D34-D08800071D9A}">
      <dgm:prSet phldrT="[Text]" custT="1"/>
      <dgm:spPr/>
      <dgm:t>
        <a:bodyPr/>
        <a:lstStyle/>
        <a:p>
          <a:r>
            <a:rPr lang="en-US" sz="1400" dirty="0" smtClean="0"/>
            <a:t>The Client (on the behalf of the User), sends a request to http://google.com (the Server), for their home page</a:t>
          </a:r>
          <a:endParaRPr lang="en-MY" sz="1400" dirty="0"/>
        </a:p>
      </dgm:t>
    </dgm:pt>
    <dgm:pt modelId="{5693CE20-4497-4129-96F3-0245DB532426}" type="parTrans" cxnId="{18112A22-D015-4C61-AC17-EEBDB88B0EDA}">
      <dgm:prSet/>
      <dgm:spPr/>
      <dgm:t>
        <a:bodyPr/>
        <a:lstStyle/>
        <a:p>
          <a:endParaRPr lang="en-MY" sz="1800"/>
        </a:p>
      </dgm:t>
    </dgm:pt>
    <dgm:pt modelId="{F9103358-A553-4AC7-8D6C-5B58F449EE90}" type="sibTrans" cxnId="{18112A22-D015-4C61-AC17-EEBDB88B0EDA}">
      <dgm:prSet custT="1"/>
      <dgm:spPr/>
      <dgm:t>
        <a:bodyPr/>
        <a:lstStyle/>
        <a:p>
          <a:endParaRPr lang="en-MY" sz="1800"/>
        </a:p>
      </dgm:t>
    </dgm:pt>
    <dgm:pt modelId="{6378FF84-FA2F-4F4D-AA0E-9904274E88AB}">
      <dgm:prSet phldrT="[Text]" custT="1"/>
      <dgm:spPr/>
      <dgm:t>
        <a:bodyPr/>
        <a:lstStyle/>
        <a:p>
          <a:r>
            <a:rPr lang="en-US" sz="1400" dirty="0" smtClean="0"/>
            <a:t>The Server then acknowledges the request, and replies the client with some meta-data followed by the page's source. </a:t>
          </a:r>
          <a:endParaRPr lang="en-MY" sz="1400" dirty="0"/>
        </a:p>
      </dgm:t>
    </dgm:pt>
    <dgm:pt modelId="{4F127369-0C71-475E-807F-DD895BFA9363}" type="parTrans" cxnId="{44D59BB5-E0E7-415F-8E48-10D64092ED6B}">
      <dgm:prSet/>
      <dgm:spPr/>
      <dgm:t>
        <a:bodyPr/>
        <a:lstStyle/>
        <a:p>
          <a:endParaRPr lang="en-MY" sz="1800"/>
        </a:p>
      </dgm:t>
    </dgm:pt>
    <dgm:pt modelId="{353A5CE1-41EE-432D-96C0-EEAA1FCB3372}" type="sibTrans" cxnId="{44D59BB5-E0E7-415F-8E48-10D64092ED6B}">
      <dgm:prSet custT="1"/>
      <dgm:spPr/>
      <dgm:t>
        <a:bodyPr/>
        <a:lstStyle/>
        <a:p>
          <a:endParaRPr lang="en-MY" sz="1800"/>
        </a:p>
      </dgm:t>
    </dgm:pt>
    <dgm:pt modelId="{5D7230A7-5478-4329-9515-376203FE19E8}">
      <dgm:prSet phldrT="[Text]" custT="1"/>
      <dgm:spPr/>
      <dgm:t>
        <a:bodyPr/>
        <a:lstStyle/>
        <a:p>
          <a:r>
            <a:rPr lang="en-US" sz="1400" smtClean="0"/>
            <a:t>The Client then receives the page's source, and renders it into a human viewable website.</a:t>
          </a:r>
          <a:endParaRPr lang="en-MY" sz="1400" dirty="0"/>
        </a:p>
      </dgm:t>
    </dgm:pt>
    <dgm:pt modelId="{74A225AF-AD75-477B-B0F5-7C3ECFC9110A}" type="parTrans" cxnId="{D9149A21-99C4-4E15-9E4C-2A91CA281682}">
      <dgm:prSet/>
      <dgm:spPr/>
      <dgm:t>
        <a:bodyPr/>
        <a:lstStyle/>
        <a:p>
          <a:endParaRPr lang="en-MY" sz="1800"/>
        </a:p>
      </dgm:t>
    </dgm:pt>
    <dgm:pt modelId="{020A916A-F04F-4E72-BB81-EB8F5DCE356A}" type="sibTrans" cxnId="{D9149A21-99C4-4E15-9E4C-2A91CA281682}">
      <dgm:prSet/>
      <dgm:spPr/>
      <dgm:t>
        <a:bodyPr/>
        <a:lstStyle/>
        <a:p>
          <a:endParaRPr lang="en-MY" sz="1800"/>
        </a:p>
      </dgm:t>
    </dgm:pt>
    <dgm:pt modelId="{2AFB76F4-8828-46B2-96AF-BF1AAF53D7B4}" type="pres">
      <dgm:prSet presAssocID="{86C79EBF-BFC5-466E-98BB-DAA03B7EEEAA}" presName="linearFlow" presStyleCnt="0">
        <dgm:presLayoutVars>
          <dgm:resizeHandles val="exact"/>
        </dgm:presLayoutVars>
      </dgm:prSet>
      <dgm:spPr/>
    </dgm:pt>
    <dgm:pt modelId="{EFC91561-C0E3-41CB-AB39-6910CB8A17D8}" type="pres">
      <dgm:prSet presAssocID="{D6A55FA6-BFE1-468C-BD86-3964A9751E9C}" presName="node" presStyleLbl="node1" presStyleIdx="0" presStyleCnt="5" custScaleX="181862" custScaleY="56250">
        <dgm:presLayoutVars>
          <dgm:bulletEnabled val="1"/>
        </dgm:presLayoutVars>
      </dgm:prSet>
      <dgm:spPr/>
      <dgm:t>
        <a:bodyPr/>
        <a:lstStyle/>
        <a:p>
          <a:endParaRPr lang="en-MY"/>
        </a:p>
      </dgm:t>
    </dgm:pt>
    <dgm:pt modelId="{02EAF395-C326-4FE8-8C38-3CA34C74158E}" type="pres">
      <dgm:prSet presAssocID="{4283ABAA-4F55-4AFC-805B-83DBFC1319C1}" presName="sibTrans" presStyleLbl="sibTrans2D1" presStyleIdx="0" presStyleCnt="4"/>
      <dgm:spPr/>
      <dgm:t>
        <a:bodyPr/>
        <a:lstStyle/>
        <a:p>
          <a:endParaRPr lang="en-MY"/>
        </a:p>
      </dgm:t>
    </dgm:pt>
    <dgm:pt modelId="{77DAD880-1107-48D1-984C-8AF78D528209}" type="pres">
      <dgm:prSet presAssocID="{4283ABAA-4F55-4AFC-805B-83DBFC1319C1}" presName="connectorText" presStyleLbl="sibTrans2D1" presStyleIdx="0" presStyleCnt="4"/>
      <dgm:spPr/>
      <dgm:t>
        <a:bodyPr/>
        <a:lstStyle/>
        <a:p>
          <a:endParaRPr lang="en-MY"/>
        </a:p>
      </dgm:t>
    </dgm:pt>
    <dgm:pt modelId="{7F510364-8D8F-453F-A8D9-309F8F542203}" type="pres">
      <dgm:prSet presAssocID="{6B91C3E2-8C8B-470E-A640-735045B0D35C}" presName="node" presStyleLbl="node1" presStyleIdx="1" presStyleCnt="5" custScaleX="181862" custScaleY="51912">
        <dgm:presLayoutVars>
          <dgm:bulletEnabled val="1"/>
        </dgm:presLayoutVars>
      </dgm:prSet>
      <dgm:spPr/>
      <dgm:t>
        <a:bodyPr/>
        <a:lstStyle/>
        <a:p>
          <a:endParaRPr lang="en-MY"/>
        </a:p>
      </dgm:t>
    </dgm:pt>
    <dgm:pt modelId="{1F7CB45C-A9C3-42C1-9C48-00A4F7A64162}" type="pres">
      <dgm:prSet presAssocID="{37663FDA-09E3-4A40-AB28-940D0E237887}" presName="sibTrans" presStyleLbl="sibTrans2D1" presStyleIdx="1" presStyleCnt="4"/>
      <dgm:spPr/>
      <dgm:t>
        <a:bodyPr/>
        <a:lstStyle/>
        <a:p>
          <a:endParaRPr lang="en-MY"/>
        </a:p>
      </dgm:t>
    </dgm:pt>
    <dgm:pt modelId="{CA335CC0-9419-4265-8186-BDCC503B9908}" type="pres">
      <dgm:prSet presAssocID="{37663FDA-09E3-4A40-AB28-940D0E237887}" presName="connectorText" presStyleLbl="sibTrans2D1" presStyleIdx="1" presStyleCnt="4"/>
      <dgm:spPr/>
      <dgm:t>
        <a:bodyPr/>
        <a:lstStyle/>
        <a:p>
          <a:endParaRPr lang="en-MY"/>
        </a:p>
      </dgm:t>
    </dgm:pt>
    <dgm:pt modelId="{A6F2F85E-12BD-4467-A40F-CAA1816E4185}" type="pres">
      <dgm:prSet presAssocID="{71441F90-01B0-4619-9D34-D08800071D9A}" presName="node" presStyleLbl="node1" presStyleIdx="2" presStyleCnt="5" custScaleX="181862" custScaleY="110458">
        <dgm:presLayoutVars>
          <dgm:bulletEnabled val="1"/>
        </dgm:presLayoutVars>
      </dgm:prSet>
      <dgm:spPr/>
      <dgm:t>
        <a:bodyPr/>
        <a:lstStyle/>
        <a:p>
          <a:endParaRPr lang="en-MY"/>
        </a:p>
      </dgm:t>
    </dgm:pt>
    <dgm:pt modelId="{DF3788B4-7462-4565-B25C-224B4A3BA2CD}" type="pres">
      <dgm:prSet presAssocID="{F9103358-A553-4AC7-8D6C-5B58F449EE90}" presName="sibTrans" presStyleLbl="sibTrans2D1" presStyleIdx="2" presStyleCnt="4"/>
      <dgm:spPr/>
      <dgm:t>
        <a:bodyPr/>
        <a:lstStyle/>
        <a:p>
          <a:endParaRPr lang="en-MY"/>
        </a:p>
      </dgm:t>
    </dgm:pt>
    <dgm:pt modelId="{B0ED2E5A-194D-41E4-997A-6EF2FC73ED65}" type="pres">
      <dgm:prSet presAssocID="{F9103358-A553-4AC7-8D6C-5B58F449EE90}" presName="connectorText" presStyleLbl="sibTrans2D1" presStyleIdx="2" presStyleCnt="4"/>
      <dgm:spPr/>
      <dgm:t>
        <a:bodyPr/>
        <a:lstStyle/>
        <a:p>
          <a:endParaRPr lang="en-MY"/>
        </a:p>
      </dgm:t>
    </dgm:pt>
    <dgm:pt modelId="{29663BF9-C47F-4F9F-8EC7-69D40961074C}" type="pres">
      <dgm:prSet presAssocID="{6378FF84-FA2F-4F4D-AA0E-9904274E88AB}" presName="node" presStyleLbl="node1" presStyleIdx="3" presStyleCnt="5" custScaleX="181862" custScaleY="112844">
        <dgm:presLayoutVars>
          <dgm:bulletEnabled val="1"/>
        </dgm:presLayoutVars>
      </dgm:prSet>
      <dgm:spPr/>
      <dgm:t>
        <a:bodyPr/>
        <a:lstStyle/>
        <a:p>
          <a:endParaRPr lang="en-MY"/>
        </a:p>
      </dgm:t>
    </dgm:pt>
    <dgm:pt modelId="{59FA5975-73A1-4A85-8CAD-C24C16473EE2}" type="pres">
      <dgm:prSet presAssocID="{353A5CE1-41EE-432D-96C0-EEAA1FCB3372}" presName="sibTrans" presStyleLbl="sibTrans2D1" presStyleIdx="3" presStyleCnt="4"/>
      <dgm:spPr/>
      <dgm:t>
        <a:bodyPr/>
        <a:lstStyle/>
        <a:p>
          <a:endParaRPr lang="en-MY"/>
        </a:p>
      </dgm:t>
    </dgm:pt>
    <dgm:pt modelId="{9BBE511C-FCBF-41B2-9EC3-647CCEAF3867}" type="pres">
      <dgm:prSet presAssocID="{353A5CE1-41EE-432D-96C0-EEAA1FCB3372}" presName="connectorText" presStyleLbl="sibTrans2D1" presStyleIdx="3" presStyleCnt="4"/>
      <dgm:spPr/>
      <dgm:t>
        <a:bodyPr/>
        <a:lstStyle/>
        <a:p>
          <a:endParaRPr lang="en-MY"/>
        </a:p>
      </dgm:t>
    </dgm:pt>
    <dgm:pt modelId="{CF2F7932-EE9F-40B1-8C75-46461844533D}" type="pres">
      <dgm:prSet presAssocID="{5D7230A7-5478-4329-9515-376203FE19E8}" presName="node" presStyleLbl="node1" presStyleIdx="4" presStyleCnt="5" custScaleX="181862">
        <dgm:presLayoutVars>
          <dgm:bulletEnabled val="1"/>
        </dgm:presLayoutVars>
      </dgm:prSet>
      <dgm:spPr/>
      <dgm:t>
        <a:bodyPr/>
        <a:lstStyle/>
        <a:p>
          <a:endParaRPr lang="en-MY"/>
        </a:p>
      </dgm:t>
    </dgm:pt>
  </dgm:ptLst>
  <dgm:cxnLst>
    <dgm:cxn modelId="{8B742018-C820-4C76-9A47-0A685CFEC11D}" type="presOf" srcId="{353A5CE1-41EE-432D-96C0-EEAA1FCB3372}" destId="{9BBE511C-FCBF-41B2-9EC3-647CCEAF3867}" srcOrd="1" destOrd="0" presId="urn:microsoft.com/office/officeart/2005/8/layout/process2"/>
    <dgm:cxn modelId="{29C73D55-E4ED-4FA8-B3C3-D6EC9FF63A87}" type="presOf" srcId="{F9103358-A553-4AC7-8D6C-5B58F449EE90}" destId="{DF3788B4-7462-4565-B25C-224B4A3BA2CD}" srcOrd="0" destOrd="0" presId="urn:microsoft.com/office/officeart/2005/8/layout/process2"/>
    <dgm:cxn modelId="{B1B27172-BB3E-46B3-A6E7-C853DAEB76E4}" type="presOf" srcId="{37663FDA-09E3-4A40-AB28-940D0E237887}" destId="{1F7CB45C-A9C3-42C1-9C48-00A4F7A64162}" srcOrd="0" destOrd="0" presId="urn:microsoft.com/office/officeart/2005/8/layout/process2"/>
    <dgm:cxn modelId="{D9149A21-99C4-4E15-9E4C-2A91CA281682}" srcId="{86C79EBF-BFC5-466E-98BB-DAA03B7EEEAA}" destId="{5D7230A7-5478-4329-9515-376203FE19E8}" srcOrd="4" destOrd="0" parTransId="{74A225AF-AD75-477B-B0F5-7C3ECFC9110A}" sibTransId="{020A916A-F04F-4E72-BB81-EB8F5DCE356A}"/>
    <dgm:cxn modelId="{44D59BB5-E0E7-415F-8E48-10D64092ED6B}" srcId="{86C79EBF-BFC5-466E-98BB-DAA03B7EEEAA}" destId="{6378FF84-FA2F-4F4D-AA0E-9904274E88AB}" srcOrd="3" destOrd="0" parTransId="{4F127369-0C71-475E-807F-DD895BFA9363}" sibTransId="{353A5CE1-41EE-432D-96C0-EEAA1FCB3372}"/>
    <dgm:cxn modelId="{159739CE-4872-44D3-9425-D3A959144A16}" type="presOf" srcId="{6378FF84-FA2F-4F4D-AA0E-9904274E88AB}" destId="{29663BF9-C47F-4F9F-8EC7-69D40961074C}" srcOrd="0" destOrd="0" presId="urn:microsoft.com/office/officeart/2005/8/layout/process2"/>
    <dgm:cxn modelId="{66C66191-3E77-4726-84F7-32439E164E61}" type="presOf" srcId="{5D7230A7-5478-4329-9515-376203FE19E8}" destId="{CF2F7932-EE9F-40B1-8C75-46461844533D}" srcOrd="0" destOrd="0" presId="urn:microsoft.com/office/officeart/2005/8/layout/process2"/>
    <dgm:cxn modelId="{BD47B711-5586-49EE-8211-5A4F96BFA7A3}" type="presOf" srcId="{37663FDA-09E3-4A40-AB28-940D0E237887}" destId="{CA335CC0-9419-4265-8186-BDCC503B9908}" srcOrd="1" destOrd="0" presId="urn:microsoft.com/office/officeart/2005/8/layout/process2"/>
    <dgm:cxn modelId="{4F6D6BA8-2E0A-4784-BB26-1B9D74B4D634}" srcId="{86C79EBF-BFC5-466E-98BB-DAA03B7EEEAA}" destId="{6B91C3E2-8C8B-470E-A640-735045B0D35C}" srcOrd="1" destOrd="0" parTransId="{312BFCED-E0C1-4097-8BD7-819337F49853}" sibTransId="{37663FDA-09E3-4A40-AB28-940D0E237887}"/>
    <dgm:cxn modelId="{673DD0C6-CE4D-44FF-8EAD-AB7E02657C88}" type="presOf" srcId="{4283ABAA-4F55-4AFC-805B-83DBFC1319C1}" destId="{77DAD880-1107-48D1-984C-8AF78D528209}" srcOrd="1" destOrd="0" presId="urn:microsoft.com/office/officeart/2005/8/layout/process2"/>
    <dgm:cxn modelId="{EC594511-1E08-45DC-9DDC-2B04BC0368C7}" type="presOf" srcId="{6B91C3E2-8C8B-470E-A640-735045B0D35C}" destId="{7F510364-8D8F-453F-A8D9-309F8F542203}" srcOrd="0" destOrd="0" presId="urn:microsoft.com/office/officeart/2005/8/layout/process2"/>
    <dgm:cxn modelId="{8AA41E10-A329-4B04-A691-0F29D2D9AA1E}" srcId="{86C79EBF-BFC5-466E-98BB-DAA03B7EEEAA}" destId="{D6A55FA6-BFE1-468C-BD86-3964A9751E9C}" srcOrd="0" destOrd="0" parTransId="{EFC41B29-7472-4FF7-99ED-C11891496AA4}" sibTransId="{4283ABAA-4F55-4AFC-805B-83DBFC1319C1}"/>
    <dgm:cxn modelId="{4E16B9F2-08F0-4D1F-BCCA-FBD011FFCFEC}" type="presOf" srcId="{4283ABAA-4F55-4AFC-805B-83DBFC1319C1}" destId="{02EAF395-C326-4FE8-8C38-3CA34C74158E}" srcOrd="0" destOrd="0" presId="urn:microsoft.com/office/officeart/2005/8/layout/process2"/>
    <dgm:cxn modelId="{0674A980-0E63-45D7-94AC-7B963D13DBAE}" type="presOf" srcId="{F9103358-A553-4AC7-8D6C-5B58F449EE90}" destId="{B0ED2E5A-194D-41E4-997A-6EF2FC73ED65}" srcOrd="1" destOrd="0" presId="urn:microsoft.com/office/officeart/2005/8/layout/process2"/>
    <dgm:cxn modelId="{27E93A5A-DA2A-4B8E-B5DA-A8C225C6D2C6}" type="presOf" srcId="{86C79EBF-BFC5-466E-98BB-DAA03B7EEEAA}" destId="{2AFB76F4-8828-46B2-96AF-BF1AAF53D7B4}" srcOrd="0" destOrd="0" presId="urn:microsoft.com/office/officeart/2005/8/layout/process2"/>
    <dgm:cxn modelId="{26E7FD8A-4D77-433D-8C01-FCB9B1DC5773}" type="presOf" srcId="{D6A55FA6-BFE1-468C-BD86-3964A9751E9C}" destId="{EFC91561-C0E3-41CB-AB39-6910CB8A17D8}" srcOrd="0" destOrd="0" presId="urn:microsoft.com/office/officeart/2005/8/layout/process2"/>
    <dgm:cxn modelId="{E98948FC-FAC7-4B83-A6F9-9A4A2EE06B17}" type="presOf" srcId="{353A5CE1-41EE-432D-96C0-EEAA1FCB3372}" destId="{59FA5975-73A1-4A85-8CAD-C24C16473EE2}" srcOrd="0" destOrd="0" presId="urn:microsoft.com/office/officeart/2005/8/layout/process2"/>
    <dgm:cxn modelId="{18112A22-D015-4C61-AC17-EEBDB88B0EDA}" srcId="{86C79EBF-BFC5-466E-98BB-DAA03B7EEEAA}" destId="{71441F90-01B0-4619-9D34-D08800071D9A}" srcOrd="2" destOrd="0" parTransId="{5693CE20-4497-4129-96F3-0245DB532426}" sibTransId="{F9103358-A553-4AC7-8D6C-5B58F449EE90}"/>
    <dgm:cxn modelId="{8957046D-00CF-47E3-B1C7-5B30E6772E69}" type="presOf" srcId="{71441F90-01B0-4619-9D34-D08800071D9A}" destId="{A6F2F85E-12BD-4467-A40F-CAA1816E4185}" srcOrd="0" destOrd="0" presId="urn:microsoft.com/office/officeart/2005/8/layout/process2"/>
    <dgm:cxn modelId="{3C949EDF-9E23-4300-B4BC-B962B33E2954}" type="presParOf" srcId="{2AFB76F4-8828-46B2-96AF-BF1AAF53D7B4}" destId="{EFC91561-C0E3-41CB-AB39-6910CB8A17D8}" srcOrd="0" destOrd="0" presId="urn:microsoft.com/office/officeart/2005/8/layout/process2"/>
    <dgm:cxn modelId="{E491DC47-099C-4AFB-979C-16785E6EAC1B}" type="presParOf" srcId="{2AFB76F4-8828-46B2-96AF-BF1AAF53D7B4}" destId="{02EAF395-C326-4FE8-8C38-3CA34C74158E}" srcOrd="1" destOrd="0" presId="urn:microsoft.com/office/officeart/2005/8/layout/process2"/>
    <dgm:cxn modelId="{C43F8391-B18B-408D-8E6E-29018484C965}" type="presParOf" srcId="{02EAF395-C326-4FE8-8C38-3CA34C74158E}" destId="{77DAD880-1107-48D1-984C-8AF78D528209}" srcOrd="0" destOrd="0" presId="urn:microsoft.com/office/officeart/2005/8/layout/process2"/>
    <dgm:cxn modelId="{8E732C4E-85B4-499F-B13F-16D79BBB6A4C}" type="presParOf" srcId="{2AFB76F4-8828-46B2-96AF-BF1AAF53D7B4}" destId="{7F510364-8D8F-453F-A8D9-309F8F542203}" srcOrd="2" destOrd="0" presId="urn:microsoft.com/office/officeart/2005/8/layout/process2"/>
    <dgm:cxn modelId="{6B85AC91-EB61-46F8-8EB0-1D0ADBC22329}" type="presParOf" srcId="{2AFB76F4-8828-46B2-96AF-BF1AAF53D7B4}" destId="{1F7CB45C-A9C3-42C1-9C48-00A4F7A64162}" srcOrd="3" destOrd="0" presId="urn:microsoft.com/office/officeart/2005/8/layout/process2"/>
    <dgm:cxn modelId="{CD16A887-A10F-4F98-802E-C2EE2CF60A0E}" type="presParOf" srcId="{1F7CB45C-A9C3-42C1-9C48-00A4F7A64162}" destId="{CA335CC0-9419-4265-8186-BDCC503B9908}" srcOrd="0" destOrd="0" presId="urn:microsoft.com/office/officeart/2005/8/layout/process2"/>
    <dgm:cxn modelId="{5989DA1E-4FCA-4BA5-9061-1065A52099DB}" type="presParOf" srcId="{2AFB76F4-8828-46B2-96AF-BF1AAF53D7B4}" destId="{A6F2F85E-12BD-4467-A40F-CAA1816E4185}" srcOrd="4" destOrd="0" presId="urn:microsoft.com/office/officeart/2005/8/layout/process2"/>
    <dgm:cxn modelId="{991544F0-3421-4B4E-942B-F69241B69905}" type="presParOf" srcId="{2AFB76F4-8828-46B2-96AF-BF1AAF53D7B4}" destId="{DF3788B4-7462-4565-B25C-224B4A3BA2CD}" srcOrd="5" destOrd="0" presId="urn:microsoft.com/office/officeart/2005/8/layout/process2"/>
    <dgm:cxn modelId="{9D87E0FA-7970-4CE3-AA0E-D6F62A27B707}" type="presParOf" srcId="{DF3788B4-7462-4565-B25C-224B4A3BA2CD}" destId="{B0ED2E5A-194D-41E4-997A-6EF2FC73ED65}" srcOrd="0" destOrd="0" presId="urn:microsoft.com/office/officeart/2005/8/layout/process2"/>
    <dgm:cxn modelId="{C503FF9F-A1AA-49C4-A123-6F1F79344014}" type="presParOf" srcId="{2AFB76F4-8828-46B2-96AF-BF1AAF53D7B4}" destId="{29663BF9-C47F-4F9F-8EC7-69D40961074C}" srcOrd="6" destOrd="0" presId="urn:microsoft.com/office/officeart/2005/8/layout/process2"/>
    <dgm:cxn modelId="{6B37C297-0453-4F6D-A491-107188EFA11F}" type="presParOf" srcId="{2AFB76F4-8828-46B2-96AF-BF1AAF53D7B4}" destId="{59FA5975-73A1-4A85-8CAD-C24C16473EE2}" srcOrd="7" destOrd="0" presId="urn:microsoft.com/office/officeart/2005/8/layout/process2"/>
    <dgm:cxn modelId="{2DD09DDD-6349-4D4F-AA0E-A8490B2337E1}" type="presParOf" srcId="{59FA5975-73A1-4A85-8CAD-C24C16473EE2}" destId="{9BBE511C-FCBF-41B2-9EC3-647CCEAF3867}" srcOrd="0" destOrd="0" presId="urn:microsoft.com/office/officeart/2005/8/layout/process2"/>
    <dgm:cxn modelId="{8FB7AAEB-3493-488E-8F1A-6BD1CBCC2837}" type="presParOf" srcId="{2AFB76F4-8828-46B2-96AF-BF1AAF53D7B4}" destId="{CF2F7932-EE9F-40B1-8C75-46461844533D}" srcOrd="8"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91561-C0E3-41CB-AB39-6910CB8A17D8}">
      <dsp:nvSpPr>
        <dsp:cNvPr id="0" name=""/>
        <dsp:cNvSpPr/>
      </dsp:nvSpPr>
      <dsp:spPr>
        <a:xfrm>
          <a:off x="0" y="3596"/>
          <a:ext cx="3861656" cy="3230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The user opens his web browser (the Client)</a:t>
          </a:r>
          <a:endParaRPr lang="en-MY" sz="1400" kern="1200" dirty="0"/>
        </a:p>
      </dsp:txBody>
      <dsp:txXfrm>
        <a:off x="9461" y="13057"/>
        <a:ext cx="3842734" cy="304089"/>
      </dsp:txXfrm>
    </dsp:sp>
    <dsp:sp modelId="{02EAF395-C326-4FE8-8C38-3CA34C74158E}">
      <dsp:nvSpPr>
        <dsp:cNvPr id="0" name=""/>
        <dsp:cNvSpPr/>
      </dsp:nvSpPr>
      <dsp:spPr>
        <a:xfrm rot="5400000">
          <a:off x="1823157" y="340964"/>
          <a:ext cx="215341" cy="258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MY" sz="1800" kern="1200"/>
        </a:p>
      </dsp:txBody>
      <dsp:txXfrm rot="-5400000">
        <a:off x="1853305" y="362498"/>
        <a:ext cx="155045" cy="150739"/>
      </dsp:txXfrm>
    </dsp:sp>
    <dsp:sp modelId="{7F510364-8D8F-453F-A8D9-309F8F542203}">
      <dsp:nvSpPr>
        <dsp:cNvPr id="0" name=""/>
        <dsp:cNvSpPr/>
      </dsp:nvSpPr>
      <dsp:spPr>
        <a:xfrm>
          <a:off x="0" y="613730"/>
          <a:ext cx="3861656" cy="2981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The user browses to http://google.com</a:t>
          </a:r>
          <a:endParaRPr lang="en-MY" sz="1400" kern="1200" dirty="0"/>
        </a:p>
      </dsp:txBody>
      <dsp:txXfrm>
        <a:off x="8731" y="622461"/>
        <a:ext cx="3844194" cy="280639"/>
      </dsp:txXfrm>
    </dsp:sp>
    <dsp:sp modelId="{1F7CB45C-A9C3-42C1-9C48-00A4F7A64162}">
      <dsp:nvSpPr>
        <dsp:cNvPr id="0" name=""/>
        <dsp:cNvSpPr/>
      </dsp:nvSpPr>
      <dsp:spPr>
        <a:xfrm rot="5400000">
          <a:off x="1823157" y="926187"/>
          <a:ext cx="215341" cy="258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MY" sz="1800" kern="1200"/>
        </a:p>
      </dsp:txBody>
      <dsp:txXfrm rot="-5400000">
        <a:off x="1853305" y="947721"/>
        <a:ext cx="155045" cy="150739"/>
      </dsp:txXfrm>
    </dsp:sp>
    <dsp:sp modelId="{A6F2F85E-12BD-4467-A40F-CAA1816E4185}">
      <dsp:nvSpPr>
        <dsp:cNvPr id="0" name=""/>
        <dsp:cNvSpPr/>
      </dsp:nvSpPr>
      <dsp:spPr>
        <a:xfrm>
          <a:off x="0" y="1198952"/>
          <a:ext cx="3861656" cy="6342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The Client (on the behalf of the User), sends a request to http://google.com (the Server), for their home page</a:t>
          </a:r>
          <a:endParaRPr lang="en-MY" sz="1400" kern="1200" dirty="0"/>
        </a:p>
      </dsp:txBody>
      <dsp:txXfrm>
        <a:off x="18578" y="1217530"/>
        <a:ext cx="3824500" cy="597141"/>
      </dsp:txXfrm>
    </dsp:sp>
    <dsp:sp modelId="{DF3788B4-7462-4565-B25C-224B4A3BA2CD}">
      <dsp:nvSpPr>
        <dsp:cNvPr id="0" name=""/>
        <dsp:cNvSpPr/>
      </dsp:nvSpPr>
      <dsp:spPr>
        <a:xfrm rot="5400000">
          <a:off x="1823157" y="1847606"/>
          <a:ext cx="215341" cy="258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MY" sz="1800" kern="1200"/>
        </a:p>
      </dsp:txBody>
      <dsp:txXfrm rot="-5400000">
        <a:off x="1853305" y="1869140"/>
        <a:ext cx="155045" cy="150739"/>
      </dsp:txXfrm>
    </dsp:sp>
    <dsp:sp modelId="{29663BF9-C47F-4F9F-8EC7-69D40961074C}">
      <dsp:nvSpPr>
        <dsp:cNvPr id="0" name=""/>
        <dsp:cNvSpPr/>
      </dsp:nvSpPr>
      <dsp:spPr>
        <a:xfrm>
          <a:off x="0" y="2120372"/>
          <a:ext cx="3861656" cy="647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The Server then acknowledges the request, and replies the client with some meta-data followed by the page's source. </a:t>
          </a:r>
          <a:endParaRPr lang="en-MY" sz="1400" kern="1200" dirty="0"/>
        </a:p>
      </dsp:txBody>
      <dsp:txXfrm>
        <a:off x="18979" y="2139351"/>
        <a:ext cx="3823698" cy="610041"/>
      </dsp:txXfrm>
    </dsp:sp>
    <dsp:sp modelId="{59FA5975-73A1-4A85-8CAD-C24C16473EE2}">
      <dsp:nvSpPr>
        <dsp:cNvPr id="0" name=""/>
        <dsp:cNvSpPr/>
      </dsp:nvSpPr>
      <dsp:spPr>
        <a:xfrm rot="5400000">
          <a:off x="1823157" y="2782727"/>
          <a:ext cx="215341" cy="258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MY" sz="1800" kern="1200"/>
        </a:p>
      </dsp:txBody>
      <dsp:txXfrm rot="-5400000">
        <a:off x="1853305" y="2804261"/>
        <a:ext cx="155045" cy="150739"/>
      </dsp:txXfrm>
    </dsp:sp>
    <dsp:sp modelId="{CF2F7932-EE9F-40B1-8C75-46461844533D}">
      <dsp:nvSpPr>
        <dsp:cNvPr id="0" name=""/>
        <dsp:cNvSpPr/>
      </dsp:nvSpPr>
      <dsp:spPr>
        <a:xfrm>
          <a:off x="0" y="3055493"/>
          <a:ext cx="3861656" cy="5742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t>The Client then receives the page's source, and renders it into a human viewable website.</a:t>
          </a:r>
          <a:endParaRPr lang="en-MY" sz="1400" kern="1200" dirty="0"/>
        </a:p>
      </dsp:txBody>
      <dsp:txXfrm>
        <a:off x="16819" y="3072312"/>
        <a:ext cx="3828018" cy="5406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323639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echtarget.com/whatis/definition/data-lineag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techtarget.com/searchdatamanagement/definition/data-governanc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Administrative metadata</a:t>
            </a:r>
            <a:r>
              <a:rPr lang="en-US" sz="1200" b="0" i="0" kern="1200" dirty="0" smtClean="0">
                <a:solidFill>
                  <a:schemeClr val="tx1"/>
                </a:solidFill>
                <a:effectLst/>
                <a:latin typeface="+mn-lt"/>
                <a:ea typeface="+mn-ea"/>
                <a:cs typeface="+mn-cs"/>
              </a:rPr>
              <a:t> allows administrators to impose rules and restrictions governing data access and user permissions. It also furnishes information on required maintenance and management of data resources. Often used in the context of ongoing research, administrative metadata includes such details as date created, file size and type, and archiving requirements.</a:t>
            </a:r>
          </a:p>
          <a:p>
            <a:r>
              <a:rPr lang="en-US" sz="1200" b="1" i="0" kern="1200" dirty="0" smtClean="0">
                <a:solidFill>
                  <a:schemeClr val="tx1"/>
                </a:solidFill>
                <a:effectLst/>
                <a:latin typeface="+mn-lt"/>
                <a:ea typeface="+mn-ea"/>
                <a:cs typeface="+mn-cs"/>
              </a:rPr>
              <a:t>Descriptive metadata</a:t>
            </a:r>
            <a:r>
              <a:rPr lang="en-US" sz="1200" b="0" i="0" kern="1200" dirty="0" smtClean="0">
                <a:solidFill>
                  <a:schemeClr val="tx1"/>
                </a:solidFill>
                <a:effectLst/>
                <a:latin typeface="+mn-lt"/>
                <a:ea typeface="+mn-ea"/>
                <a:cs typeface="+mn-cs"/>
              </a:rPr>
              <a:t> identifies specific characteristics of a piece of data, such as bibliographic data, keywords, song titles, volume numbers, etc.</a:t>
            </a:r>
          </a:p>
          <a:p>
            <a:r>
              <a:rPr lang="en-US" sz="1200" b="1" i="0" kern="1200" dirty="0" smtClean="0">
                <a:solidFill>
                  <a:schemeClr val="tx1"/>
                </a:solidFill>
                <a:effectLst/>
                <a:latin typeface="+mn-lt"/>
                <a:ea typeface="+mn-ea"/>
                <a:cs typeface="+mn-cs"/>
              </a:rPr>
              <a:t>Legal metadata</a:t>
            </a:r>
            <a:r>
              <a:rPr lang="en-US" sz="1200" b="0" i="0" kern="1200" dirty="0" smtClean="0">
                <a:solidFill>
                  <a:schemeClr val="tx1"/>
                </a:solidFill>
                <a:effectLst/>
                <a:latin typeface="+mn-lt"/>
                <a:ea typeface="+mn-ea"/>
                <a:cs typeface="+mn-cs"/>
              </a:rPr>
              <a:t> provides information on creative licensing, such as copyrights, licensing and royalties.</a:t>
            </a:r>
          </a:p>
          <a:p>
            <a:r>
              <a:rPr lang="en-US" sz="1200" b="1" i="0" kern="1200" dirty="0" smtClean="0">
                <a:solidFill>
                  <a:schemeClr val="tx1"/>
                </a:solidFill>
                <a:effectLst/>
                <a:latin typeface="+mn-lt"/>
                <a:ea typeface="+mn-ea"/>
                <a:cs typeface="+mn-cs"/>
              </a:rPr>
              <a:t>Preservation metadata</a:t>
            </a:r>
            <a:r>
              <a:rPr lang="en-US" sz="1200" b="0" i="0" kern="1200" dirty="0" smtClean="0">
                <a:solidFill>
                  <a:schemeClr val="tx1"/>
                </a:solidFill>
                <a:effectLst/>
                <a:latin typeface="+mn-lt"/>
                <a:ea typeface="+mn-ea"/>
                <a:cs typeface="+mn-cs"/>
              </a:rPr>
              <a:t> guides the placement of a data item within a hierarchical framework or sequence.</a:t>
            </a:r>
          </a:p>
          <a:p>
            <a:r>
              <a:rPr lang="en-US" sz="1200" b="1" i="0" kern="1200" dirty="0" smtClean="0">
                <a:solidFill>
                  <a:schemeClr val="tx1"/>
                </a:solidFill>
                <a:effectLst/>
                <a:latin typeface="+mn-lt"/>
                <a:ea typeface="+mn-ea"/>
                <a:cs typeface="+mn-cs"/>
              </a:rPr>
              <a:t>Process metadata</a:t>
            </a:r>
            <a:r>
              <a:rPr lang="en-US" sz="1200" b="0" i="0" kern="1200" dirty="0" smtClean="0">
                <a:solidFill>
                  <a:schemeClr val="tx1"/>
                </a:solidFill>
                <a:effectLst/>
                <a:latin typeface="+mn-lt"/>
                <a:ea typeface="+mn-ea"/>
                <a:cs typeface="+mn-cs"/>
              </a:rPr>
              <a:t> outlines procedures used to collect and treat statistical data. Statistical metadata is another term for process metadata.</a:t>
            </a:r>
          </a:p>
          <a:p>
            <a:r>
              <a:rPr lang="en-US" sz="1200" b="1" i="0" kern="1200" dirty="0" smtClean="0">
                <a:solidFill>
                  <a:schemeClr val="tx1"/>
                </a:solidFill>
                <a:effectLst/>
                <a:latin typeface="+mn-lt"/>
                <a:ea typeface="+mn-ea"/>
                <a:cs typeface="+mn-cs"/>
              </a:rPr>
              <a:t>Provenance metadata</a:t>
            </a:r>
            <a:r>
              <a:rPr lang="en-US" sz="1200" b="0" i="0" kern="1200" dirty="0" smtClean="0">
                <a:solidFill>
                  <a:schemeClr val="tx1"/>
                </a:solidFill>
                <a:effectLst/>
                <a:latin typeface="+mn-lt"/>
                <a:ea typeface="+mn-ea"/>
                <a:cs typeface="+mn-cs"/>
              </a:rPr>
              <a:t>, also known as </a:t>
            </a:r>
            <a:r>
              <a:rPr lang="en-US" sz="1200" b="0" i="0" u="sng" kern="1200" dirty="0" smtClean="0">
                <a:solidFill>
                  <a:schemeClr val="tx1"/>
                </a:solidFill>
                <a:effectLst/>
                <a:latin typeface="+mn-lt"/>
                <a:ea typeface="+mn-ea"/>
                <a:cs typeface="+mn-cs"/>
                <a:hlinkClick r:id="rId3"/>
              </a:rPr>
              <a:t>data lineage</a:t>
            </a:r>
            <a:r>
              <a:rPr lang="en-US" sz="1200" b="0" i="0" kern="1200" dirty="0" smtClean="0">
                <a:solidFill>
                  <a:schemeClr val="tx1"/>
                </a:solidFill>
                <a:effectLst/>
                <a:latin typeface="+mn-lt"/>
                <a:ea typeface="+mn-ea"/>
                <a:cs typeface="+mn-cs"/>
              </a:rPr>
              <a:t>, tracks the history of a piece of data as it moves throughout an organization. Original documents are paired with metadata to ensure that data is valid or to correct errors in data quality. Checking the provenance is a customary practice in </a:t>
            </a:r>
            <a:r>
              <a:rPr lang="en-US" sz="1200" b="0" i="0" u="sng" kern="1200" dirty="0" smtClean="0">
                <a:solidFill>
                  <a:schemeClr val="tx1"/>
                </a:solidFill>
                <a:effectLst/>
                <a:latin typeface="+mn-lt"/>
                <a:ea typeface="+mn-ea"/>
                <a:cs typeface="+mn-cs"/>
                <a:hlinkClick r:id="rId4"/>
              </a:rPr>
              <a:t>data governance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Reference metadata</a:t>
            </a:r>
            <a:r>
              <a:rPr lang="en-US" sz="1200" b="0" i="0" kern="1200" dirty="0" smtClean="0">
                <a:solidFill>
                  <a:schemeClr val="tx1"/>
                </a:solidFill>
                <a:effectLst/>
                <a:latin typeface="+mn-lt"/>
                <a:ea typeface="+mn-ea"/>
                <a:cs typeface="+mn-cs"/>
              </a:rPr>
              <a:t> relates to information that describes the quality of statistical content.</a:t>
            </a:r>
          </a:p>
          <a:p>
            <a:r>
              <a:rPr lang="en-US" sz="1200" b="1" i="0" kern="1200" dirty="0" smtClean="0">
                <a:solidFill>
                  <a:schemeClr val="tx1"/>
                </a:solidFill>
                <a:effectLst/>
                <a:latin typeface="+mn-lt"/>
                <a:ea typeface="+mn-ea"/>
                <a:cs typeface="+mn-cs"/>
              </a:rPr>
              <a:t>Statistical metadata</a:t>
            </a:r>
            <a:r>
              <a:rPr lang="en-US" sz="1200" b="0" i="0" kern="1200" dirty="0" smtClean="0">
                <a:solidFill>
                  <a:schemeClr val="tx1"/>
                </a:solidFill>
                <a:effectLst/>
                <a:latin typeface="+mn-lt"/>
                <a:ea typeface="+mn-ea"/>
                <a:cs typeface="+mn-cs"/>
              </a:rPr>
              <a:t> describes data that enables users to properly interpret and use statistics found in reports, surveys and compendium.</a:t>
            </a:r>
          </a:p>
          <a:p>
            <a:r>
              <a:rPr lang="en-US" sz="1200" b="1" i="0" kern="1200" dirty="0" smtClean="0">
                <a:solidFill>
                  <a:schemeClr val="tx1"/>
                </a:solidFill>
                <a:effectLst/>
                <a:latin typeface="+mn-lt"/>
                <a:ea typeface="+mn-ea"/>
                <a:cs typeface="+mn-cs"/>
              </a:rPr>
              <a:t>Structural metadata</a:t>
            </a:r>
            <a:r>
              <a:rPr lang="en-US" sz="1200" b="0" i="0" kern="1200" dirty="0" smtClean="0">
                <a:solidFill>
                  <a:schemeClr val="tx1"/>
                </a:solidFill>
                <a:effectLst/>
                <a:latin typeface="+mn-lt"/>
                <a:ea typeface="+mn-ea"/>
                <a:cs typeface="+mn-cs"/>
              </a:rPr>
              <a:t> reveals how different elements of a compound data object are assembled. Structural metadata is often used in digital media content, such as describing how pages in an audiobook should be organized to form a chapter, and how chapters should be organized to form volumes, and so on. The term "technical metadata" is a synonym most closely associated with items in digital libraries.</a:t>
            </a:r>
          </a:p>
          <a:p>
            <a:r>
              <a:rPr lang="en-US" sz="1200" b="1" i="0" kern="1200" dirty="0" smtClean="0">
                <a:solidFill>
                  <a:schemeClr val="tx1"/>
                </a:solidFill>
                <a:effectLst/>
                <a:latin typeface="+mn-lt"/>
                <a:ea typeface="+mn-ea"/>
                <a:cs typeface="+mn-cs"/>
              </a:rPr>
              <a:t>Use metadata</a:t>
            </a:r>
            <a:r>
              <a:rPr lang="en-US" sz="1200" b="0" i="0" kern="1200" dirty="0" smtClean="0">
                <a:solidFill>
                  <a:schemeClr val="tx1"/>
                </a:solidFill>
                <a:effectLst/>
                <a:latin typeface="+mn-lt"/>
                <a:ea typeface="+mn-ea"/>
                <a:cs typeface="+mn-cs"/>
              </a:rPr>
              <a:t> is data that is sorted and analyzed each time a user accesses it. Based on analysis of use metadata, business can pick out trends in customer behavior and more readily adapt their products and services to meet their needs.</a:t>
            </a:r>
          </a:p>
          <a:p>
            <a:endParaRPr lang="en-MY"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1176D8C-3DBA-4FB4-811E-734648466E17}" type="slidenum">
              <a:rPr lang="en-MY" smtClean="0"/>
              <a:t>3</a:t>
            </a:fld>
            <a:endParaRPr lang="en-MY"/>
          </a:p>
        </p:txBody>
      </p:sp>
    </p:spTree>
    <p:extLst>
      <p:ext uri="{BB962C8B-B14F-4D97-AF65-F5344CB8AC3E}">
        <p14:creationId xmlns:p14="http://schemas.microsoft.com/office/powerpoint/2010/main" val="313244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smtClean="0">
                <a:solidFill>
                  <a:srgbClr val="000000"/>
                </a:solidFill>
                <a:latin typeface="Arial"/>
                <a:ea typeface="Arial"/>
                <a:cs typeface="Arial"/>
                <a:sym typeface="Arial"/>
              </a:rPr>
              <a:t>For example, a change of operating system in the presentation tier would only affect the user interface code.</a:t>
            </a:r>
          </a:p>
          <a:p>
            <a:endParaRPr lang="en-MY" dirty="0"/>
          </a:p>
        </p:txBody>
      </p:sp>
    </p:spTree>
    <p:extLst>
      <p:ext uri="{BB962C8B-B14F-4D97-AF65-F5344CB8AC3E}">
        <p14:creationId xmlns:p14="http://schemas.microsoft.com/office/powerpoint/2010/main" val="181879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b="0" i="0" u="none" strike="noStrike" cap="none" dirty="0" smtClean="0">
                <a:solidFill>
                  <a:srgbClr val="000000"/>
                </a:solidFill>
                <a:latin typeface="Arial"/>
                <a:ea typeface="Arial"/>
                <a:cs typeface="Arial"/>
                <a:sym typeface="Arial"/>
              </a:rPr>
              <a:t>Process user input. For example if user input is a text in search box, run a search algorithm on data stored on server and send the results.</a:t>
            </a:r>
          </a:p>
          <a:p>
            <a:endParaRPr lang="en-MY" dirty="0"/>
          </a:p>
        </p:txBody>
      </p:sp>
    </p:spTree>
    <p:extLst>
      <p:ext uri="{BB962C8B-B14F-4D97-AF65-F5344CB8AC3E}">
        <p14:creationId xmlns:p14="http://schemas.microsoft.com/office/powerpoint/2010/main" val="287626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text files with small pieces of data — like a username and password — that are used to identify your computer as you use a computer network.  HTTP cookies are essential to the modern Internet but a vulnerability to your privacy. As a necessary part of web browsing, HTTP cookies help web developers give you more personal, convenient website visits. Cookies let websites remember you, your website logins, shopping carts and more. But they can also be a treasure trove of private info for criminals to spy on.</a:t>
            </a:r>
            <a:endParaRPr lang="en-MY"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1176D8C-3DBA-4FB4-811E-734648466E17}" type="slidenum">
              <a:rPr lang="en-MY" smtClean="0"/>
              <a:t>14</a:t>
            </a:fld>
            <a:endParaRPr lang="en-MY"/>
          </a:p>
        </p:txBody>
      </p:sp>
    </p:spTree>
    <p:extLst>
      <p:ext uri="{BB962C8B-B14F-4D97-AF65-F5344CB8AC3E}">
        <p14:creationId xmlns:p14="http://schemas.microsoft.com/office/powerpoint/2010/main" val="374091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Hypertext markup language</a:t>
            </a:r>
            <a:endParaRPr lang="en-MY"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1176D8C-3DBA-4FB4-811E-734648466E17}" type="slidenum">
              <a:rPr lang="en-MY" smtClean="0"/>
              <a:t>15</a:t>
            </a:fld>
            <a:endParaRPr lang="en-MY"/>
          </a:p>
        </p:txBody>
      </p:sp>
    </p:spTree>
    <p:extLst>
      <p:ext uri="{BB962C8B-B14F-4D97-AF65-F5344CB8AC3E}">
        <p14:creationId xmlns:p14="http://schemas.microsoft.com/office/powerpoint/2010/main" val="87187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&lt;!DOCTYPE html&gt; declaration defines that this document is an HTML5 document. </a:t>
            </a:r>
            <a:r>
              <a:rPr lang="en-US" sz="1200" b="0" i="0" kern="1200" dirty="0" smtClean="0">
                <a:solidFill>
                  <a:schemeClr val="tx1"/>
                </a:solidFill>
                <a:effectLst/>
                <a:latin typeface="+mn-lt"/>
                <a:ea typeface="+mn-ea"/>
                <a:cs typeface="+mn-cs"/>
              </a:rPr>
              <a:t>declaration is not case sensitive. The purpose of DOCTYPE is to tell the browser what type of HTML you are writing. It is not valid to omit the DOCTYPE. There is no “Standard” format. The browser will just try to parse HTML as best it can. But not all elements will be displayed correctly. DOCTYPE is a required part of all HTML documents.</a:t>
            </a:r>
            <a:endParaRPr lang="en-US" dirty="0" smtClean="0"/>
          </a:p>
          <a:p>
            <a:r>
              <a:rPr lang="en-US" dirty="0" smtClean="0"/>
              <a:t>The &lt;html&gt; element is the root element of an HTML page</a:t>
            </a:r>
          </a:p>
          <a:p>
            <a:r>
              <a:rPr lang="en-US" dirty="0" smtClean="0"/>
              <a:t>The &lt;head&gt; element contains meta information about the HTML page</a:t>
            </a:r>
          </a:p>
          <a:p>
            <a:r>
              <a:rPr lang="en-US" dirty="0" smtClean="0"/>
              <a:t>The &lt;title&gt; element specifies a title for the HTML page (which is shown in the browser's title bar or in the page's tab)</a:t>
            </a:r>
          </a:p>
          <a:p>
            <a:r>
              <a:rPr lang="en-US" dirty="0" smtClean="0"/>
              <a:t>The &lt;body&gt; element defines the document's body, and is a container for all the visible contents, such as headings, paragraphs, images, hyperlinks, tables, lists, etc.</a:t>
            </a:r>
          </a:p>
          <a:p>
            <a:r>
              <a:rPr lang="en-US" dirty="0" smtClean="0"/>
              <a:t>The &lt;h1&gt; element defines a large heading</a:t>
            </a:r>
          </a:p>
          <a:p>
            <a:r>
              <a:rPr lang="en-US" dirty="0" smtClean="0"/>
              <a:t>The &lt;p&gt; element defines a paragraph</a:t>
            </a:r>
          </a:p>
          <a:p>
            <a:endParaRPr lang="en-MY"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1176D8C-3DBA-4FB4-811E-734648466E17}" type="slidenum">
              <a:rPr lang="en-MY" smtClean="0"/>
              <a:t>17</a:t>
            </a:fld>
            <a:endParaRPr lang="en-MY"/>
          </a:p>
        </p:txBody>
      </p:sp>
    </p:spTree>
    <p:extLst>
      <p:ext uri="{BB962C8B-B14F-4D97-AF65-F5344CB8AC3E}">
        <p14:creationId xmlns:p14="http://schemas.microsoft.com/office/powerpoint/2010/main" val="3410058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reserve="1">
  <p:cSld name="1_Title + 1 column">
    <p:spTree>
      <p:nvGrpSpPr>
        <p:cNvPr id="1" name="Shape 30"/>
        <p:cNvGrpSpPr/>
        <p:nvPr/>
      </p:nvGrpSpPr>
      <p:grpSpPr>
        <a:xfrm>
          <a:off x="0" y="0"/>
          <a:ext cx="0" cy="0"/>
          <a:chOff x="0" y="0"/>
          <a:chExt cx="0" cy="0"/>
        </a:xfrm>
      </p:grpSpPr>
      <p:grpSp>
        <p:nvGrpSpPr>
          <p:cNvPr id="31" name="Google Shape;31;p5"/>
          <p:cNvGrpSpPr/>
          <p:nvPr/>
        </p:nvGrpSpPr>
        <p:grpSpPr>
          <a:xfrm>
            <a:off x="-903537" y="-17561"/>
            <a:ext cx="10524355" cy="5171411"/>
            <a:chOff x="-903537" y="-17561"/>
            <a:chExt cx="10524355" cy="5171411"/>
          </a:xfrm>
        </p:grpSpPr>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327706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60A55-3EBC-E1F1-B706-AAC21566F4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MY"/>
          </a:p>
        </p:txBody>
      </p:sp>
      <p:sp>
        <p:nvSpPr>
          <p:cNvPr id="3" name="Subtitle 2">
            <a:extLst>
              <a:ext uri="{FF2B5EF4-FFF2-40B4-BE49-F238E27FC236}">
                <a16:creationId xmlns:a16="http://schemas.microsoft.com/office/drawing/2014/main" xmlns="" id="{D5623896-BDB9-A694-6D46-6D3CBF14AD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xmlns="" id="{7F3C57F2-2078-E1D6-C059-8FB6218B85C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1AE28DB7-63AA-4518-9267-E4247CE24CAA}" type="datetimeFigureOut">
              <a:rPr lang="en-MY" smtClean="0"/>
              <a:t>19/10/2022</a:t>
            </a:fld>
            <a:endParaRPr lang="en-MY"/>
          </a:p>
        </p:txBody>
      </p:sp>
      <p:sp>
        <p:nvSpPr>
          <p:cNvPr id="5" name="Footer Placeholder 4">
            <a:extLst>
              <a:ext uri="{FF2B5EF4-FFF2-40B4-BE49-F238E27FC236}">
                <a16:creationId xmlns:a16="http://schemas.microsoft.com/office/drawing/2014/main" xmlns="" id="{2F23B07D-25E6-AE2A-2EEC-B39B480B9367}"/>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MY"/>
          </a:p>
        </p:txBody>
      </p:sp>
      <p:sp>
        <p:nvSpPr>
          <p:cNvPr id="6" name="Slide Number Placeholder 5">
            <a:extLst>
              <a:ext uri="{FF2B5EF4-FFF2-40B4-BE49-F238E27FC236}">
                <a16:creationId xmlns:a16="http://schemas.microsoft.com/office/drawing/2014/main" xmlns="" id="{BF3DB820-E91E-1A26-CD1B-0159F347453E}"/>
              </a:ext>
            </a:extLst>
          </p:cNvPr>
          <p:cNvSpPr>
            <a:spLocks noGrp="1"/>
          </p:cNvSpPr>
          <p:nvPr>
            <p:ph type="sldNum" sz="quarter" idx="12"/>
          </p:nvPr>
        </p:nvSpPr>
        <p:spPr/>
        <p:txBody>
          <a:bodyPr/>
          <a:lstStyle/>
          <a:p>
            <a:fld id="{1EA52666-FAAC-4C75-9B63-5CAAA49A2F0F}" type="slidenum">
              <a:rPr lang="en-MY" smtClean="0"/>
              <a:t>‹#›</a:t>
            </a:fld>
            <a:endParaRPr lang="en-MY"/>
          </a:p>
        </p:txBody>
      </p:sp>
    </p:spTree>
    <p:extLst>
      <p:ext uri="{BB962C8B-B14F-4D97-AF65-F5344CB8AC3E}">
        <p14:creationId xmlns:p14="http://schemas.microsoft.com/office/powerpoint/2010/main" val="325214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8AD76B-9303-3FE0-562D-E3298A3EDC1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xmlns="" id="{03A5EE16-6F23-1EBD-EBB3-1D512A9278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xmlns="" id="{56EDEC79-AE8E-A557-7F2E-A6B6428E66D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1AE28DB7-63AA-4518-9267-E4247CE24CAA}" type="datetimeFigureOut">
              <a:rPr lang="en-MY" smtClean="0"/>
              <a:t>19/10/2022</a:t>
            </a:fld>
            <a:endParaRPr lang="en-MY"/>
          </a:p>
        </p:txBody>
      </p:sp>
      <p:sp>
        <p:nvSpPr>
          <p:cNvPr id="5" name="Footer Placeholder 4">
            <a:extLst>
              <a:ext uri="{FF2B5EF4-FFF2-40B4-BE49-F238E27FC236}">
                <a16:creationId xmlns:a16="http://schemas.microsoft.com/office/drawing/2014/main" xmlns="" id="{8E6C670C-BE93-D0B7-12F6-05E5B8CF1AC6}"/>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MY"/>
          </a:p>
        </p:txBody>
      </p:sp>
      <p:sp>
        <p:nvSpPr>
          <p:cNvPr id="6" name="Slide Number Placeholder 5">
            <a:extLst>
              <a:ext uri="{FF2B5EF4-FFF2-40B4-BE49-F238E27FC236}">
                <a16:creationId xmlns:a16="http://schemas.microsoft.com/office/drawing/2014/main" xmlns="" id="{0C546EE6-330C-523B-4EDE-2731EC127B84}"/>
              </a:ext>
            </a:extLst>
          </p:cNvPr>
          <p:cNvSpPr>
            <a:spLocks noGrp="1"/>
          </p:cNvSpPr>
          <p:nvPr>
            <p:ph type="sldNum" sz="quarter" idx="12"/>
          </p:nvPr>
        </p:nvSpPr>
        <p:spPr/>
        <p:txBody>
          <a:bodyPr/>
          <a:lstStyle/>
          <a:p>
            <a:fld id="{1EA52666-FAAC-4C75-9B63-5CAAA49A2F0F}" type="slidenum">
              <a:rPr lang="en-MY" smtClean="0"/>
              <a:t>‹#›</a:t>
            </a:fld>
            <a:endParaRPr lang="en-MY"/>
          </a:p>
        </p:txBody>
      </p:sp>
    </p:spTree>
    <p:extLst>
      <p:ext uri="{BB962C8B-B14F-4D97-AF65-F5344CB8AC3E}">
        <p14:creationId xmlns:p14="http://schemas.microsoft.com/office/powerpoint/2010/main" val="222228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lt2" tx2="dk2" accent1="accent1" accent2="accent2" accent3="accent3" accent4="accent4" accent5="accent5" accent6="accent6" hlink="hlink" folHlink="folHlink"/>
  <p:sldLayoutIdLst>
    <p:sldLayoutId id="2147483648" r:id="rId1"/>
    <p:sldLayoutId id="2147483651" r:id="rId2"/>
    <p:sldLayoutId id="2147483662" r:id="rId3"/>
    <p:sldLayoutId id="2147483652" r:id="rId4"/>
    <p:sldLayoutId id="2147483657"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FAE1B-77E9-7070-E1D0-E00CCCA9EE1C}"/>
              </a:ext>
            </a:extLst>
          </p:cNvPr>
          <p:cNvSpPr>
            <a:spLocks noGrp="1"/>
          </p:cNvSpPr>
          <p:nvPr>
            <p:ph type="ctrTitle"/>
          </p:nvPr>
        </p:nvSpPr>
        <p:spPr/>
        <p:txBody>
          <a:bodyPr/>
          <a:lstStyle/>
          <a:p>
            <a:r>
              <a:rPr lang="en-US" dirty="0">
                <a:latin typeface="Adobe Garamond Pro Bold" panose="02020702060506020403" pitchFamily="18" charset="0"/>
              </a:rPr>
              <a:t>DAT21303</a:t>
            </a:r>
            <a:br>
              <a:rPr lang="en-US" dirty="0">
                <a:latin typeface="Adobe Garamond Pro Bold" panose="02020702060506020403" pitchFamily="18" charset="0"/>
              </a:rPr>
            </a:br>
            <a:r>
              <a:rPr lang="en-US" dirty="0">
                <a:latin typeface="Adobe Garamond Pro Bold" panose="02020702060506020403" pitchFamily="18" charset="0"/>
              </a:rPr>
              <a:t>WEB PROGRAMMING</a:t>
            </a:r>
            <a:endParaRPr lang="en-MY" dirty="0">
              <a:latin typeface="Adobe Garamond Pro Bold" panose="02020702060506020403" pitchFamily="18" charset="0"/>
            </a:endParaRPr>
          </a:p>
        </p:txBody>
      </p:sp>
      <p:sp>
        <p:nvSpPr>
          <p:cNvPr id="3" name="Subtitle 2">
            <a:extLst>
              <a:ext uri="{FF2B5EF4-FFF2-40B4-BE49-F238E27FC236}">
                <a16:creationId xmlns:a16="http://schemas.microsoft.com/office/drawing/2014/main" xmlns="" id="{540DC175-531B-E37A-1D5F-B262C574F797}"/>
              </a:ext>
            </a:extLst>
          </p:cNvPr>
          <p:cNvSpPr>
            <a:spLocks noGrp="1"/>
          </p:cNvSpPr>
          <p:nvPr>
            <p:ph type="subTitle" idx="4294967295"/>
          </p:nvPr>
        </p:nvSpPr>
        <p:spPr>
          <a:xfrm>
            <a:off x="1259632" y="4011910"/>
            <a:ext cx="6858000" cy="288032"/>
          </a:xfrm>
        </p:spPr>
        <p:txBody>
          <a:bodyPr/>
          <a:lstStyle/>
          <a:p>
            <a:r>
              <a:rPr lang="en-US" sz="1600" dirty="0">
                <a:latin typeface="Adobe Garamond Pro" panose="02020502060506020403" pitchFamily="18" charset="0"/>
              </a:rPr>
              <a:t>1.0 INTRODUCTION TO WEB PROGRAMMING</a:t>
            </a:r>
            <a:endParaRPr lang="en-MY" sz="1600" dirty="0">
              <a:latin typeface="Adobe Garamond Pro" panose="02020502060506020403" pitchFamily="18" charset="0"/>
            </a:endParaRPr>
          </a:p>
        </p:txBody>
      </p:sp>
    </p:spTree>
    <p:extLst>
      <p:ext uri="{BB962C8B-B14F-4D97-AF65-F5344CB8AC3E}">
        <p14:creationId xmlns:p14="http://schemas.microsoft.com/office/powerpoint/2010/main" val="2706313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Local Network HTTP </a:t>
            </a:r>
            <a:r>
              <a:rPr lang="en-US" dirty="0" smtClean="0"/>
              <a:t>Server</a:t>
            </a:r>
            <a:endParaRPr lang="en-MY" dirty="0"/>
          </a:p>
        </p:txBody>
      </p:sp>
      <p:pic>
        <p:nvPicPr>
          <p:cNvPr id="4098" name="Picture 2">
            <a:extLst>
              <a:ext uri="{FF2B5EF4-FFF2-40B4-BE49-F238E27FC236}">
                <a16:creationId xmlns:a16="http://schemas.microsoft.com/office/drawing/2014/main" xmlns="" id="{8FBED16A-E537-DA48-A75A-5477B0AAD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018" y="1183917"/>
            <a:ext cx="5870687" cy="34760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506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MY" sz="2000">
              <a:latin typeface="+mn-lt"/>
            </a:endParaRPr>
          </a:p>
        </p:txBody>
      </p:sp>
      <p:sp>
        <p:nvSpPr>
          <p:cNvPr id="3" name="Content Placeholder 2">
            <a:extLst>
              <a:ext uri="{FF2B5EF4-FFF2-40B4-BE49-F238E27FC236}">
                <a16:creationId xmlns:a16="http://schemas.microsoft.com/office/drawing/2014/main" xmlns="" id="{A94B6392-F1B1-F092-07AB-A77EED456654}"/>
              </a:ext>
            </a:extLst>
          </p:cNvPr>
          <p:cNvSpPr>
            <a:spLocks noGrp="1"/>
          </p:cNvSpPr>
          <p:nvPr>
            <p:ph type="body" idx="1"/>
          </p:nvPr>
        </p:nvSpPr>
        <p:spPr/>
        <p:txBody>
          <a:bodyPr>
            <a:normAutofit/>
          </a:bodyPr>
          <a:lstStyle/>
          <a:p>
            <a:r>
              <a:rPr lang="en-US" sz="1800" dirty="0">
                <a:latin typeface="+mn-lt"/>
              </a:rPr>
              <a:t>If you do have an HTTP server running on your embedded device, it could also be used to actually control the device.</a:t>
            </a:r>
          </a:p>
          <a:p>
            <a:r>
              <a:rPr lang="en-US" sz="1800" dirty="0">
                <a:latin typeface="+mn-lt"/>
              </a:rPr>
              <a:t>This would allow you to eliminate the HTTP client application and Internet web server. At first, this may appear to be the best solution, but looks can be deceiving.</a:t>
            </a:r>
          </a:p>
          <a:p>
            <a:r>
              <a:rPr lang="en-US" sz="1800" dirty="0">
                <a:latin typeface="+mn-lt"/>
              </a:rPr>
              <a:t>This is probably the easiest solution if the HTTP client is running on the same local network as the lighting control board. Unfortunately, this is not very common.</a:t>
            </a:r>
            <a:endParaRPr lang="en-MY" sz="1800" dirty="0">
              <a:latin typeface="+mn-lt"/>
            </a:endParaRPr>
          </a:p>
        </p:txBody>
      </p:sp>
    </p:spTree>
    <p:extLst>
      <p:ext uri="{BB962C8B-B14F-4D97-AF65-F5344CB8AC3E}">
        <p14:creationId xmlns:p14="http://schemas.microsoft.com/office/powerpoint/2010/main" val="550563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xmlns="" id="{9587C87E-E3A1-9493-0440-96793404A339}"/>
              </a:ext>
            </a:extLst>
          </p:cNvPr>
          <p:cNvSpPr>
            <a:spLocks noGrp="1"/>
          </p:cNvSpPr>
          <p:nvPr>
            <p:ph type="body" idx="1"/>
          </p:nvPr>
        </p:nvSpPr>
        <p:spPr>
          <a:xfrm>
            <a:off x="4644008" y="1277625"/>
            <a:ext cx="4042792" cy="3648300"/>
          </a:xfrm>
        </p:spPr>
        <p:txBody>
          <a:bodyPr>
            <a:noAutofit/>
          </a:bodyPr>
          <a:lstStyle/>
          <a:p>
            <a:r>
              <a:rPr lang="en-US" sz="1800" dirty="0">
                <a:latin typeface="+mn-lt"/>
              </a:rPr>
              <a:t>The ability to control the lights or anything else from a remote location over the internet is a more likely and useful scenario. Accessing a web server on a local network from the Internet can be done, but it’s not a trivial task. Deciding where to locate a web server must be carefully considered.</a:t>
            </a:r>
            <a:endParaRPr lang="en-MY" sz="1800" dirty="0">
              <a:latin typeface="+mn-lt"/>
            </a:endParaRPr>
          </a:p>
        </p:txBody>
      </p:sp>
      <p:pic>
        <p:nvPicPr>
          <p:cNvPr id="5122" name="Picture 2">
            <a:extLst>
              <a:ext uri="{FF2B5EF4-FFF2-40B4-BE49-F238E27FC236}">
                <a16:creationId xmlns:a16="http://schemas.microsoft.com/office/drawing/2014/main" xmlns="" id="{E644A9C3-66DC-0114-3550-7E0064B1A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63638"/>
            <a:ext cx="4324681" cy="2592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420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4C7BB-5220-E678-62DF-7D18395B5892}"/>
              </a:ext>
            </a:extLst>
          </p:cNvPr>
          <p:cNvSpPr>
            <a:spLocks noGrp="1"/>
          </p:cNvSpPr>
          <p:nvPr>
            <p:ph type="title"/>
          </p:nvPr>
        </p:nvSpPr>
        <p:spPr/>
        <p:txBody>
          <a:bodyPr/>
          <a:lstStyle/>
          <a:p>
            <a:r>
              <a:rPr lang="en-US" dirty="0">
                <a:latin typeface="+mn-lt"/>
              </a:rPr>
              <a:t>Server-side Programming</a:t>
            </a:r>
            <a:endParaRPr lang="en-MY" dirty="0">
              <a:latin typeface="+mn-lt"/>
            </a:endParaRPr>
          </a:p>
        </p:txBody>
      </p:sp>
      <p:sp>
        <p:nvSpPr>
          <p:cNvPr id="3" name="Content Placeholder 2">
            <a:extLst>
              <a:ext uri="{FF2B5EF4-FFF2-40B4-BE49-F238E27FC236}">
                <a16:creationId xmlns:a16="http://schemas.microsoft.com/office/drawing/2014/main" xmlns="" id="{0E6074C5-2877-764F-4CA8-C541B32DA76F}"/>
              </a:ext>
            </a:extLst>
          </p:cNvPr>
          <p:cNvSpPr>
            <a:spLocks noGrp="1"/>
          </p:cNvSpPr>
          <p:nvPr>
            <p:ph type="body" idx="1"/>
          </p:nvPr>
        </p:nvSpPr>
        <p:spPr/>
        <p:txBody>
          <a:bodyPr>
            <a:noAutofit/>
          </a:bodyPr>
          <a:lstStyle/>
          <a:p>
            <a:r>
              <a:rPr lang="en-US" sz="1800" dirty="0">
                <a:latin typeface="+mn-lt"/>
              </a:rPr>
              <a:t>It is the program that runs on server dealing with </a:t>
            </a:r>
            <a:r>
              <a:rPr lang="en-US" sz="1800" dirty="0" smtClean="0">
                <a:latin typeface="+mn-lt"/>
              </a:rPr>
              <a:t>content </a:t>
            </a:r>
            <a:r>
              <a:rPr lang="en-US" sz="1800" dirty="0">
                <a:latin typeface="+mn-lt"/>
              </a:rPr>
              <a:t>of web </a:t>
            </a:r>
            <a:r>
              <a:rPr lang="en-US" sz="1800" dirty="0" smtClean="0">
                <a:latin typeface="+mn-lt"/>
              </a:rPr>
              <a:t>page</a:t>
            </a:r>
            <a:endParaRPr lang="en-US" sz="1800" dirty="0">
              <a:latin typeface="+mn-lt"/>
            </a:endParaRPr>
          </a:p>
          <a:p>
            <a:pPr lvl="1"/>
            <a:r>
              <a:rPr lang="en-US" sz="1800" dirty="0">
                <a:latin typeface="+mn-lt"/>
              </a:rPr>
              <a:t>Querying the database</a:t>
            </a:r>
          </a:p>
          <a:p>
            <a:pPr lvl="1"/>
            <a:r>
              <a:rPr lang="en-US" sz="1800" dirty="0">
                <a:latin typeface="+mn-lt"/>
              </a:rPr>
              <a:t>Operations over databases</a:t>
            </a:r>
          </a:p>
          <a:p>
            <a:pPr lvl="1"/>
            <a:r>
              <a:rPr lang="en-US" sz="1800" dirty="0">
                <a:latin typeface="+mn-lt"/>
              </a:rPr>
              <a:t>Access/Write a file on server.</a:t>
            </a:r>
          </a:p>
          <a:p>
            <a:pPr lvl="1"/>
            <a:r>
              <a:rPr lang="en-US" sz="1800" dirty="0">
                <a:latin typeface="+mn-lt"/>
              </a:rPr>
              <a:t>Interact with other servers.</a:t>
            </a:r>
          </a:p>
          <a:p>
            <a:pPr lvl="1"/>
            <a:r>
              <a:rPr lang="en-US" sz="1800" dirty="0">
                <a:latin typeface="+mn-lt"/>
              </a:rPr>
              <a:t>Structure web applications.</a:t>
            </a:r>
          </a:p>
          <a:p>
            <a:pPr lvl="1"/>
            <a:r>
              <a:rPr lang="en-US" sz="1800" dirty="0">
                <a:latin typeface="+mn-lt"/>
              </a:rPr>
              <a:t>Process user input. </a:t>
            </a:r>
          </a:p>
        </p:txBody>
      </p:sp>
      <p:sp>
        <p:nvSpPr>
          <p:cNvPr id="4" name="Text Placeholder 3"/>
          <p:cNvSpPr>
            <a:spLocks noGrp="1"/>
          </p:cNvSpPr>
          <p:nvPr>
            <p:ph type="body" idx="2"/>
          </p:nvPr>
        </p:nvSpPr>
        <p:spPr/>
        <p:txBody>
          <a:bodyPr/>
          <a:lstStyle/>
          <a:p>
            <a:r>
              <a:rPr lang="en-US" sz="1800" dirty="0"/>
              <a:t>The Programming languages for server-side programming are:</a:t>
            </a:r>
          </a:p>
          <a:p>
            <a:pPr lvl="1"/>
            <a:r>
              <a:rPr lang="en-US" sz="1800" dirty="0"/>
              <a:t>PHP</a:t>
            </a:r>
          </a:p>
          <a:p>
            <a:pPr lvl="1"/>
            <a:r>
              <a:rPr lang="en-US" sz="1800" dirty="0"/>
              <a:t>C++</a:t>
            </a:r>
          </a:p>
          <a:p>
            <a:pPr lvl="1"/>
            <a:r>
              <a:rPr lang="en-US" sz="1800" dirty="0"/>
              <a:t>Java and JSP</a:t>
            </a:r>
          </a:p>
          <a:p>
            <a:pPr lvl="1"/>
            <a:r>
              <a:rPr lang="en-US" sz="1800" dirty="0"/>
              <a:t>Python</a:t>
            </a:r>
          </a:p>
          <a:p>
            <a:pPr lvl="1"/>
            <a:r>
              <a:rPr lang="en-US" sz="1800" dirty="0"/>
              <a:t>Ruby on Rails</a:t>
            </a:r>
            <a:endParaRPr lang="en-MY" sz="1800" dirty="0"/>
          </a:p>
          <a:p>
            <a:endParaRPr lang="en-MY" sz="2400" dirty="0"/>
          </a:p>
        </p:txBody>
      </p:sp>
    </p:spTree>
    <p:extLst>
      <p:ext uri="{BB962C8B-B14F-4D97-AF65-F5344CB8AC3E}">
        <p14:creationId xmlns:p14="http://schemas.microsoft.com/office/powerpoint/2010/main" val="2473559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48595-66C9-7F7C-3B0A-BE1790E185E1}"/>
              </a:ext>
            </a:extLst>
          </p:cNvPr>
          <p:cNvSpPr>
            <a:spLocks noGrp="1"/>
          </p:cNvSpPr>
          <p:nvPr>
            <p:ph type="title"/>
          </p:nvPr>
        </p:nvSpPr>
        <p:spPr/>
        <p:txBody>
          <a:bodyPr/>
          <a:lstStyle/>
          <a:p>
            <a:r>
              <a:rPr lang="en-US" sz="1800" dirty="0">
                <a:latin typeface="+mn-lt"/>
              </a:rPr>
              <a:t>Client-side Programming</a:t>
            </a:r>
            <a:endParaRPr lang="en-MY" sz="1800" dirty="0">
              <a:latin typeface="+mn-lt"/>
            </a:endParaRPr>
          </a:p>
        </p:txBody>
      </p:sp>
      <p:sp>
        <p:nvSpPr>
          <p:cNvPr id="3" name="Content Placeholder 2">
            <a:extLst>
              <a:ext uri="{FF2B5EF4-FFF2-40B4-BE49-F238E27FC236}">
                <a16:creationId xmlns:a16="http://schemas.microsoft.com/office/drawing/2014/main" xmlns="" id="{BEBD4F80-3551-1731-04B2-0861FCEB9646}"/>
              </a:ext>
            </a:extLst>
          </p:cNvPr>
          <p:cNvSpPr>
            <a:spLocks noGrp="1"/>
          </p:cNvSpPr>
          <p:nvPr>
            <p:ph type="body" idx="1"/>
          </p:nvPr>
        </p:nvSpPr>
        <p:spPr>
          <a:xfrm>
            <a:off x="323528" y="1311550"/>
            <a:ext cx="4459747" cy="3537900"/>
          </a:xfrm>
        </p:spPr>
        <p:txBody>
          <a:bodyPr>
            <a:noAutofit/>
          </a:bodyPr>
          <a:lstStyle/>
          <a:p>
            <a:r>
              <a:rPr lang="en-US" sz="1800" dirty="0">
                <a:latin typeface="+mn-lt"/>
              </a:rPr>
              <a:t>It is the program that runs on the client machine (browser) and deals with the user interface/display and any other processing that can happen on client machine like reading/writing cookies.</a:t>
            </a:r>
          </a:p>
          <a:p>
            <a:pPr lvl="1"/>
            <a:r>
              <a:rPr lang="en-US" sz="1800" dirty="0">
                <a:latin typeface="+mn-lt"/>
              </a:rPr>
              <a:t>Interact with temporary storage</a:t>
            </a:r>
          </a:p>
          <a:p>
            <a:pPr lvl="1"/>
            <a:r>
              <a:rPr lang="en-US" sz="1800" dirty="0">
                <a:latin typeface="+mn-lt"/>
              </a:rPr>
              <a:t>Make interactive web pages</a:t>
            </a:r>
          </a:p>
          <a:p>
            <a:pPr lvl="1"/>
            <a:r>
              <a:rPr lang="en-MY" sz="1800" dirty="0">
                <a:latin typeface="+mn-lt"/>
              </a:rPr>
              <a:t>Interact with local storage</a:t>
            </a:r>
          </a:p>
          <a:p>
            <a:pPr lvl="1"/>
            <a:r>
              <a:rPr lang="en-MY" sz="1800" dirty="0">
                <a:latin typeface="+mn-lt"/>
              </a:rPr>
              <a:t>Sending request for data to server</a:t>
            </a:r>
          </a:p>
          <a:p>
            <a:pPr lvl="1"/>
            <a:r>
              <a:rPr lang="en-MY" sz="1800" dirty="0">
                <a:latin typeface="+mn-lt"/>
              </a:rPr>
              <a:t>Send request to server</a:t>
            </a:r>
          </a:p>
          <a:p>
            <a:pPr lvl="1"/>
            <a:r>
              <a:rPr lang="en-MY" sz="1800" dirty="0">
                <a:latin typeface="+mn-lt"/>
              </a:rPr>
              <a:t>Work as an interface between server and </a:t>
            </a:r>
            <a:r>
              <a:rPr lang="en-MY" sz="1800" dirty="0" smtClean="0">
                <a:latin typeface="+mn-lt"/>
              </a:rPr>
              <a:t>user</a:t>
            </a:r>
            <a:endParaRPr lang="en-MY" sz="1800" dirty="0">
              <a:latin typeface="+mn-lt"/>
            </a:endParaRPr>
          </a:p>
        </p:txBody>
      </p:sp>
      <p:sp>
        <p:nvSpPr>
          <p:cNvPr id="4" name="Text Placeholder 3"/>
          <p:cNvSpPr>
            <a:spLocks noGrp="1"/>
          </p:cNvSpPr>
          <p:nvPr>
            <p:ph type="body" idx="2"/>
          </p:nvPr>
        </p:nvSpPr>
        <p:spPr/>
        <p:txBody>
          <a:bodyPr/>
          <a:lstStyle/>
          <a:p>
            <a:r>
              <a:rPr lang="en-MY" sz="1800" dirty="0"/>
              <a:t>The Programming languages for client-side programming are:</a:t>
            </a:r>
          </a:p>
          <a:p>
            <a:pPr lvl="1"/>
            <a:r>
              <a:rPr lang="en-MY" sz="1800" dirty="0"/>
              <a:t>JavaScript</a:t>
            </a:r>
          </a:p>
          <a:p>
            <a:pPr lvl="1"/>
            <a:r>
              <a:rPr lang="en-MY" sz="1800" dirty="0"/>
              <a:t>VBScript</a:t>
            </a:r>
          </a:p>
          <a:p>
            <a:pPr lvl="1"/>
            <a:r>
              <a:rPr lang="en-MY" sz="1800" dirty="0"/>
              <a:t>HTML</a:t>
            </a:r>
          </a:p>
          <a:p>
            <a:pPr lvl="1"/>
            <a:r>
              <a:rPr lang="en-MY" sz="1800" dirty="0"/>
              <a:t>CSS</a:t>
            </a:r>
          </a:p>
          <a:p>
            <a:pPr lvl="1"/>
            <a:r>
              <a:rPr lang="en-MY" sz="1800" dirty="0" smtClean="0"/>
              <a:t>AJAX</a:t>
            </a:r>
            <a:endParaRPr lang="en-MY" sz="1800" dirty="0"/>
          </a:p>
        </p:txBody>
      </p:sp>
    </p:spTree>
    <p:extLst>
      <p:ext uri="{BB962C8B-B14F-4D97-AF65-F5344CB8AC3E}">
        <p14:creationId xmlns:p14="http://schemas.microsoft.com/office/powerpoint/2010/main" val="167514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B5D68-6AFE-6E19-7749-E21F9811A89D}"/>
              </a:ext>
            </a:extLst>
          </p:cNvPr>
          <p:cNvSpPr>
            <a:spLocks noGrp="1"/>
          </p:cNvSpPr>
          <p:nvPr>
            <p:ph type="title"/>
          </p:nvPr>
        </p:nvSpPr>
        <p:spPr/>
        <p:txBody>
          <a:bodyPr/>
          <a:lstStyle/>
          <a:p>
            <a:r>
              <a:rPr lang="en-US" sz="2000" dirty="0">
                <a:latin typeface="+mn-lt"/>
              </a:rPr>
              <a:t>1.2 Basic Syntax of HTML5</a:t>
            </a:r>
            <a:endParaRPr lang="en-MY" sz="2000" dirty="0">
              <a:latin typeface="+mn-lt"/>
            </a:endParaRPr>
          </a:p>
        </p:txBody>
      </p:sp>
      <p:sp>
        <p:nvSpPr>
          <p:cNvPr id="3" name="Content Placeholder 2">
            <a:extLst>
              <a:ext uri="{FF2B5EF4-FFF2-40B4-BE49-F238E27FC236}">
                <a16:creationId xmlns:a16="http://schemas.microsoft.com/office/drawing/2014/main" xmlns="" id="{A85DE13D-7645-8F29-A2B5-1763A082EA94}"/>
              </a:ext>
            </a:extLst>
          </p:cNvPr>
          <p:cNvSpPr>
            <a:spLocks noGrp="1"/>
          </p:cNvSpPr>
          <p:nvPr>
            <p:ph type="body" idx="1"/>
          </p:nvPr>
        </p:nvSpPr>
        <p:spPr>
          <a:xfrm>
            <a:off x="1115616" y="1203598"/>
            <a:ext cx="7581900" cy="3648300"/>
          </a:xfrm>
        </p:spPr>
        <p:txBody>
          <a:bodyPr>
            <a:noAutofit/>
          </a:bodyPr>
          <a:lstStyle/>
          <a:p>
            <a:r>
              <a:rPr lang="en-US" sz="1800" dirty="0">
                <a:latin typeface="+mn-lt"/>
              </a:rPr>
              <a:t>What is HTML?</a:t>
            </a:r>
          </a:p>
          <a:p>
            <a:pPr lvl="1"/>
            <a:r>
              <a:rPr lang="en-US" sz="1800" dirty="0">
                <a:latin typeface="+mn-lt"/>
              </a:rPr>
              <a:t>HTML is the standard markup language for creating Web pages.</a:t>
            </a:r>
          </a:p>
          <a:p>
            <a:pPr lvl="1"/>
            <a:r>
              <a:rPr lang="en-US" sz="1800" dirty="0">
                <a:latin typeface="+mn-lt"/>
              </a:rPr>
              <a:t>HTML stands for Hyper Text Markup Language</a:t>
            </a:r>
          </a:p>
          <a:p>
            <a:pPr lvl="1"/>
            <a:r>
              <a:rPr lang="en-US" sz="1800" dirty="0">
                <a:latin typeface="+mn-lt"/>
              </a:rPr>
              <a:t>HTML describes the structure of a Web page</a:t>
            </a:r>
          </a:p>
          <a:p>
            <a:pPr lvl="1"/>
            <a:r>
              <a:rPr lang="en-US" sz="1800" dirty="0">
                <a:latin typeface="+mn-lt"/>
              </a:rPr>
              <a:t>HTML consists of a series of elements</a:t>
            </a:r>
          </a:p>
          <a:p>
            <a:pPr lvl="1"/>
            <a:r>
              <a:rPr lang="en-US" sz="1800" dirty="0">
                <a:latin typeface="+mn-lt"/>
              </a:rPr>
              <a:t>HTML elements tell the browser how to display the content</a:t>
            </a:r>
          </a:p>
          <a:p>
            <a:pPr lvl="1"/>
            <a:r>
              <a:rPr lang="en-US" sz="1800" dirty="0">
                <a:latin typeface="+mn-lt"/>
              </a:rPr>
              <a:t>HTML elements are represented by tags</a:t>
            </a:r>
          </a:p>
          <a:p>
            <a:pPr lvl="1"/>
            <a:r>
              <a:rPr lang="en-US" sz="1800" dirty="0">
                <a:latin typeface="+mn-lt"/>
              </a:rPr>
              <a:t>HTML tags label pieces of content such as "heading", "paragraph", "table", and so on</a:t>
            </a:r>
          </a:p>
          <a:p>
            <a:pPr lvl="1"/>
            <a:r>
              <a:rPr lang="en-US" sz="1800" dirty="0">
                <a:latin typeface="+mn-lt"/>
              </a:rPr>
              <a:t>Browsers do not display the HTML tags, but use them to render the content of the page</a:t>
            </a:r>
            <a:endParaRPr lang="en-MY" sz="1800" dirty="0">
              <a:latin typeface="+mn-lt"/>
            </a:endParaRPr>
          </a:p>
        </p:txBody>
      </p:sp>
    </p:spTree>
    <p:extLst>
      <p:ext uri="{BB962C8B-B14F-4D97-AF65-F5344CB8AC3E}">
        <p14:creationId xmlns:p14="http://schemas.microsoft.com/office/powerpoint/2010/main" val="3139842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MY" sz="1800">
              <a:latin typeface="+mn-lt"/>
            </a:endParaRPr>
          </a:p>
        </p:txBody>
      </p:sp>
      <p:sp>
        <p:nvSpPr>
          <p:cNvPr id="3" name="Content Placeholder 2">
            <a:extLst>
              <a:ext uri="{FF2B5EF4-FFF2-40B4-BE49-F238E27FC236}">
                <a16:creationId xmlns:a16="http://schemas.microsoft.com/office/drawing/2014/main" xmlns="" id="{AE9870C1-7FBE-3263-CF1E-28D7CB4D5BFE}"/>
              </a:ext>
            </a:extLst>
          </p:cNvPr>
          <p:cNvSpPr>
            <a:spLocks noGrp="1"/>
          </p:cNvSpPr>
          <p:nvPr>
            <p:ph type="body" idx="1"/>
          </p:nvPr>
        </p:nvSpPr>
        <p:spPr/>
        <p:txBody>
          <a:bodyPr/>
          <a:lstStyle/>
          <a:p>
            <a:r>
              <a:rPr lang="en-US" sz="1800" dirty="0">
                <a:latin typeface="+mn-lt"/>
              </a:rPr>
              <a:t>HTML Versions</a:t>
            </a:r>
          </a:p>
          <a:p>
            <a:pPr lvl="1"/>
            <a:r>
              <a:rPr lang="en-US" sz="1800" dirty="0">
                <a:latin typeface="+mn-lt"/>
              </a:rPr>
              <a:t>Since the early days of the web, there have been many versions of HTML:</a:t>
            </a:r>
          </a:p>
          <a:p>
            <a:endParaRPr lang="en-MY" sz="1800" dirty="0">
              <a:latin typeface="+mn-lt"/>
            </a:endParaRPr>
          </a:p>
        </p:txBody>
      </p:sp>
      <p:graphicFrame>
        <p:nvGraphicFramePr>
          <p:cNvPr id="6" name="Table 6">
            <a:extLst>
              <a:ext uri="{FF2B5EF4-FFF2-40B4-BE49-F238E27FC236}">
                <a16:creationId xmlns:a16="http://schemas.microsoft.com/office/drawing/2014/main" xmlns="" id="{0311A2C5-155C-74F0-3ADD-3A77E41DF686}"/>
              </a:ext>
            </a:extLst>
          </p:cNvPr>
          <p:cNvGraphicFramePr>
            <a:graphicFrameLocks noGrp="1"/>
          </p:cNvGraphicFramePr>
          <p:nvPr>
            <p:extLst>
              <p:ext uri="{D42A27DB-BD31-4B8C-83A1-F6EECF244321}">
                <p14:modId xmlns:p14="http://schemas.microsoft.com/office/powerpoint/2010/main" val="2801631932"/>
              </p:ext>
            </p:extLst>
          </p:nvPr>
        </p:nvGraphicFramePr>
        <p:xfrm>
          <a:off x="3275857" y="2427734"/>
          <a:ext cx="2880320" cy="1946910"/>
        </p:xfrm>
        <a:graphic>
          <a:graphicData uri="http://schemas.openxmlformats.org/drawingml/2006/table">
            <a:tbl>
              <a:tblPr firstRow="1" bandRow="1">
                <a:tableStyleId>{3B4B98B0-60AC-42C2-AFA5-B58CD77FA1E5}</a:tableStyleId>
              </a:tblPr>
              <a:tblGrid>
                <a:gridCol w="2016223">
                  <a:extLst>
                    <a:ext uri="{9D8B030D-6E8A-4147-A177-3AD203B41FA5}">
                      <a16:colId xmlns:a16="http://schemas.microsoft.com/office/drawing/2014/main" xmlns="" val="602336563"/>
                    </a:ext>
                  </a:extLst>
                </a:gridCol>
                <a:gridCol w="864097">
                  <a:extLst>
                    <a:ext uri="{9D8B030D-6E8A-4147-A177-3AD203B41FA5}">
                      <a16:colId xmlns:a16="http://schemas.microsoft.com/office/drawing/2014/main" xmlns="" val="786852152"/>
                    </a:ext>
                  </a:extLst>
                </a:gridCol>
              </a:tblGrid>
              <a:tr h="278130">
                <a:tc>
                  <a:txBody>
                    <a:bodyPr/>
                    <a:lstStyle/>
                    <a:p>
                      <a:r>
                        <a:rPr lang="en-MY" sz="1100" dirty="0"/>
                        <a:t>Version</a:t>
                      </a:r>
                    </a:p>
                  </a:txBody>
                  <a:tcPr marL="68580" marR="68580" marT="34290" marB="34290"/>
                </a:tc>
                <a:tc>
                  <a:txBody>
                    <a:bodyPr/>
                    <a:lstStyle/>
                    <a:p>
                      <a:r>
                        <a:rPr lang="en-MY" sz="1100" dirty="0"/>
                        <a:t>Year</a:t>
                      </a:r>
                    </a:p>
                  </a:txBody>
                  <a:tcPr marL="68580" marR="68580" marT="34290" marB="34290"/>
                </a:tc>
                <a:extLst>
                  <a:ext uri="{0D108BD9-81ED-4DB2-BD59-A6C34878D82A}">
                    <a16:rowId xmlns:a16="http://schemas.microsoft.com/office/drawing/2014/main" xmlns="" val="2774139883"/>
                  </a:ext>
                </a:extLst>
              </a:tr>
              <a:tr h="278130">
                <a:tc>
                  <a:txBody>
                    <a:bodyPr/>
                    <a:lstStyle/>
                    <a:p>
                      <a:r>
                        <a:rPr lang="en-MY" sz="1100" dirty="0"/>
                        <a:t>HTML</a:t>
                      </a:r>
                    </a:p>
                  </a:txBody>
                  <a:tcPr marL="68580" marR="68580" marT="34290" marB="34290"/>
                </a:tc>
                <a:tc>
                  <a:txBody>
                    <a:bodyPr/>
                    <a:lstStyle/>
                    <a:p>
                      <a:r>
                        <a:rPr lang="en-MY" sz="1100" dirty="0"/>
                        <a:t>1991</a:t>
                      </a:r>
                    </a:p>
                  </a:txBody>
                  <a:tcPr marL="68580" marR="68580" marT="34290" marB="34290"/>
                </a:tc>
                <a:extLst>
                  <a:ext uri="{0D108BD9-81ED-4DB2-BD59-A6C34878D82A}">
                    <a16:rowId xmlns:a16="http://schemas.microsoft.com/office/drawing/2014/main" xmlns="" val="1675293775"/>
                  </a:ext>
                </a:extLst>
              </a:tr>
              <a:tr h="278130">
                <a:tc>
                  <a:txBody>
                    <a:bodyPr/>
                    <a:lstStyle/>
                    <a:p>
                      <a:r>
                        <a:rPr lang="en-MY" sz="1100" dirty="0"/>
                        <a:t>HTML 2.0</a:t>
                      </a:r>
                    </a:p>
                  </a:txBody>
                  <a:tcPr marL="68580" marR="68580" marT="34290" marB="34290"/>
                </a:tc>
                <a:tc>
                  <a:txBody>
                    <a:bodyPr/>
                    <a:lstStyle/>
                    <a:p>
                      <a:r>
                        <a:rPr lang="en-MY" sz="1100" dirty="0"/>
                        <a:t>1995</a:t>
                      </a:r>
                    </a:p>
                  </a:txBody>
                  <a:tcPr marL="68580" marR="68580" marT="34290" marB="34290"/>
                </a:tc>
                <a:extLst>
                  <a:ext uri="{0D108BD9-81ED-4DB2-BD59-A6C34878D82A}">
                    <a16:rowId xmlns:a16="http://schemas.microsoft.com/office/drawing/2014/main" xmlns="" val="1682666181"/>
                  </a:ext>
                </a:extLst>
              </a:tr>
              <a:tr h="278130">
                <a:tc>
                  <a:txBody>
                    <a:bodyPr/>
                    <a:lstStyle/>
                    <a:p>
                      <a:r>
                        <a:rPr lang="en-MY" sz="1100" dirty="0"/>
                        <a:t>HTML 3.2</a:t>
                      </a:r>
                    </a:p>
                  </a:txBody>
                  <a:tcPr marL="68580" marR="68580" marT="34290" marB="34290"/>
                </a:tc>
                <a:tc>
                  <a:txBody>
                    <a:bodyPr/>
                    <a:lstStyle/>
                    <a:p>
                      <a:r>
                        <a:rPr lang="en-MY" sz="1100" dirty="0"/>
                        <a:t>1997</a:t>
                      </a:r>
                    </a:p>
                  </a:txBody>
                  <a:tcPr marL="68580" marR="68580" marT="34290" marB="34290"/>
                </a:tc>
                <a:extLst>
                  <a:ext uri="{0D108BD9-81ED-4DB2-BD59-A6C34878D82A}">
                    <a16:rowId xmlns:a16="http://schemas.microsoft.com/office/drawing/2014/main" xmlns="" val="671063366"/>
                  </a:ext>
                </a:extLst>
              </a:tr>
              <a:tr h="278130">
                <a:tc>
                  <a:txBody>
                    <a:bodyPr/>
                    <a:lstStyle/>
                    <a:p>
                      <a:r>
                        <a:rPr lang="en-MY" sz="1100" dirty="0"/>
                        <a:t>HTML 4.01</a:t>
                      </a:r>
                    </a:p>
                  </a:txBody>
                  <a:tcPr marL="68580" marR="68580" marT="34290" marB="34290"/>
                </a:tc>
                <a:tc>
                  <a:txBody>
                    <a:bodyPr/>
                    <a:lstStyle/>
                    <a:p>
                      <a:r>
                        <a:rPr lang="en-MY" sz="1100" dirty="0"/>
                        <a:t>1999</a:t>
                      </a:r>
                    </a:p>
                  </a:txBody>
                  <a:tcPr marL="68580" marR="68580" marT="34290" marB="34290"/>
                </a:tc>
                <a:extLst>
                  <a:ext uri="{0D108BD9-81ED-4DB2-BD59-A6C34878D82A}">
                    <a16:rowId xmlns:a16="http://schemas.microsoft.com/office/drawing/2014/main" xmlns="" val="287860817"/>
                  </a:ext>
                </a:extLst>
              </a:tr>
              <a:tr h="278130">
                <a:tc>
                  <a:txBody>
                    <a:bodyPr/>
                    <a:lstStyle/>
                    <a:p>
                      <a:r>
                        <a:rPr lang="en-MY" sz="1100" dirty="0"/>
                        <a:t>XHTML</a:t>
                      </a:r>
                    </a:p>
                  </a:txBody>
                  <a:tcPr marL="68580" marR="68580" marT="34290" marB="34290"/>
                </a:tc>
                <a:tc>
                  <a:txBody>
                    <a:bodyPr/>
                    <a:lstStyle/>
                    <a:p>
                      <a:r>
                        <a:rPr lang="en-MY" sz="1100" dirty="0"/>
                        <a:t>2000</a:t>
                      </a:r>
                    </a:p>
                  </a:txBody>
                  <a:tcPr marL="68580" marR="68580" marT="34290" marB="34290"/>
                </a:tc>
                <a:extLst>
                  <a:ext uri="{0D108BD9-81ED-4DB2-BD59-A6C34878D82A}">
                    <a16:rowId xmlns:a16="http://schemas.microsoft.com/office/drawing/2014/main" xmlns="" val="2126402529"/>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100" dirty="0"/>
                        <a:t>HTML5</a:t>
                      </a:r>
                    </a:p>
                  </a:txBody>
                  <a:tcPr marL="68580" marR="68580" marT="34290" marB="34290"/>
                </a:tc>
                <a:tc>
                  <a:txBody>
                    <a:bodyPr/>
                    <a:lstStyle/>
                    <a:p>
                      <a:r>
                        <a:rPr lang="en-MY" sz="1100" dirty="0"/>
                        <a:t>2014</a:t>
                      </a:r>
                    </a:p>
                  </a:txBody>
                  <a:tcPr marL="68580" marR="68580" marT="34290" marB="34290"/>
                </a:tc>
                <a:extLst>
                  <a:ext uri="{0D108BD9-81ED-4DB2-BD59-A6C34878D82A}">
                    <a16:rowId xmlns:a16="http://schemas.microsoft.com/office/drawing/2014/main" xmlns="" val="3436498763"/>
                  </a:ext>
                </a:extLst>
              </a:tr>
            </a:tbl>
          </a:graphicData>
        </a:graphic>
      </p:graphicFrame>
    </p:spTree>
    <p:extLst>
      <p:ext uri="{BB962C8B-B14F-4D97-AF65-F5344CB8AC3E}">
        <p14:creationId xmlns:p14="http://schemas.microsoft.com/office/powerpoint/2010/main" val="559257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00AF2-E6CB-93FE-E2BC-3758985D5820}"/>
              </a:ext>
            </a:extLst>
          </p:cNvPr>
          <p:cNvSpPr>
            <a:spLocks noGrp="1"/>
          </p:cNvSpPr>
          <p:nvPr>
            <p:ph type="title"/>
          </p:nvPr>
        </p:nvSpPr>
        <p:spPr/>
        <p:txBody>
          <a:bodyPr/>
          <a:lstStyle/>
          <a:p>
            <a:r>
              <a:rPr lang="en-US" dirty="0"/>
              <a:t>HTML code Example</a:t>
            </a:r>
            <a:endParaRPr lang="en-MY" dirty="0"/>
          </a:p>
        </p:txBody>
      </p:sp>
      <p:sp>
        <p:nvSpPr>
          <p:cNvPr id="3" name="Content Placeholder 2">
            <a:extLst>
              <a:ext uri="{FF2B5EF4-FFF2-40B4-BE49-F238E27FC236}">
                <a16:creationId xmlns:a16="http://schemas.microsoft.com/office/drawing/2014/main" xmlns="" id="{EED001F3-807E-3B74-12D5-60B30EA43EF7}"/>
              </a:ext>
            </a:extLst>
          </p:cNvPr>
          <p:cNvSpPr>
            <a:spLocks noGrp="1"/>
          </p:cNvSpPr>
          <p:nvPr>
            <p:ph type="body" idx="1"/>
          </p:nvPr>
        </p:nvSpPr>
        <p:spPr>
          <a:xfrm>
            <a:off x="395536" y="1203598"/>
            <a:ext cx="3456384" cy="3648300"/>
          </a:xfrm>
          <a:ln>
            <a:solidFill>
              <a:schemeClr val="accent1"/>
            </a:solidFill>
          </a:ln>
        </p:spPr>
        <p:txBody>
          <a:bodyPr>
            <a:normAutofit/>
          </a:bodyPr>
          <a:lstStyle/>
          <a:p>
            <a:pPr marL="0" indent="0">
              <a:buNone/>
            </a:pPr>
            <a:r>
              <a:rPr lang="en-US" sz="1600" dirty="0" smtClean="0">
                <a:latin typeface="Arial" pitchFamily="34" charset="0"/>
                <a:cs typeface="Arial" pitchFamily="34" charset="0"/>
              </a:rPr>
              <a:t>&lt;!DOCTYPE html&gt;</a:t>
            </a:r>
          </a:p>
          <a:p>
            <a:pPr marL="0" indent="0">
              <a:buNone/>
            </a:pPr>
            <a:r>
              <a:rPr lang="en-US" sz="1600" dirty="0" smtClean="0">
                <a:latin typeface="Arial" pitchFamily="34" charset="0"/>
                <a:cs typeface="Arial" pitchFamily="34" charset="0"/>
              </a:rPr>
              <a:t>&lt;html&gt;</a:t>
            </a:r>
          </a:p>
          <a:p>
            <a:pPr marL="0" indent="0">
              <a:buNone/>
            </a:pPr>
            <a:r>
              <a:rPr lang="en-US" sz="1600" dirty="0" smtClean="0">
                <a:latin typeface="Arial" pitchFamily="34" charset="0"/>
                <a:cs typeface="Arial" pitchFamily="34" charset="0"/>
              </a:rPr>
              <a:t>&lt;head&gt;</a:t>
            </a:r>
          </a:p>
          <a:p>
            <a:pPr marL="0" indent="0">
              <a:buNone/>
            </a:pPr>
            <a:r>
              <a:rPr lang="en-US" sz="1600" dirty="0" smtClean="0">
                <a:latin typeface="Arial" pitchFamily="34" charset="0"/>
                <a:cs typeface="Arial" pitchFamily="34" charset="0"/>
              </a:rPr>
              <a:t>&lt;title&gt;Page Title&lt;/title&gt;</a:t>
            </a:r>
          </a:p>
          <a:p>
            <a:pPr marL="0" indent="0">
              <a:buNone/>
            </a:pPr>
            <a:r>
              <a:rPr lang="en-US" sz="1600" dirty="0" smtClean="0">
                <a:latin typeface="Arial" pitchFamily="34" charset="0"/>
                <a:cs typeface="Arial" pitchFamily="34" charset="0"/>
              </a:rPr>
              <a:t>&lt;/head&gt;</a:t>
            </a:r>
          </a:p>
          <a:p>
            <a:pPr marL="0" indent="0">
              <a:buNone/>
            </a:pPr>
            <a:r>
              <a:rPr lang="en-US" sz="1600" dirty="0" smtClean="0">
                <a:latin typeface="Arial" pitchFamily="34" charset="0"/>
                <a:cs typeface="Arial" pitchFamily="34" charset="0"/>
              </a:rPr>
              <a:t>&lt;body&gt;</a:t>
            </a:r>
          </a:p>
          <a:p>
            <a:pPr marL="0" indent="0">
              <a:buNone/>
            </a:pPr>
            <a:r>
              <a:rPr lang="en-US" sz="1600" dirty="0" smtClean="0">
                <a:latin typeface="Arial" pitchFamily="34" charset="0"/>
                <a:cs typeface="Arial" pitchFamily="34" charset="0"/>
              </a:rPr>
              <a:t>&lt;h1&gt;My First Heading&lt;/h1&gt;</a:t>
            </a:r>
          </a:p>
          <a:p>
            <a:pPr marL="0" indent="0">
              <a:buNone/>
            </a:pPr>
            <a:r>
              <a:rPr lang="en-US" sz="1600" dirty="0" smtClean="0">
                <a:latin typeface="Arial" pitchFamily="34" charset="0"/>
                <a:cs typeface="Arial" pitchFamily="34" charset="0"/>
              </a:rPr>
              <a:t>&lt;p&gt;My first paragraph.&lt;/p&gt;</a:t>
            </a:r>
          </a:p>
          <a:p>
            <a:pPr marL="0" indent="0">
              <a:buNone/>
            </a:pPr>
            <a:r>
              <a:rPr lang="en-US" sz="1600" dirty="0" smtClean="0">
                <a:latin typeface="Arial" pitchFamily="34" charset="0"/>
                <a:cs typeface="Arial" pitchFamily="34" charset="0"/>
              </a:rPr>
              <a:t>&lt;/body&gt;</a:t>
            </a:r>
          </a:p>
          <a:p>
            <a:pPr marL="0" indent="0">
              <a:buNone/>
            </a:pPr>
            <a:r>
              <a:rPr lang="en-US" sz="1600" dirty="0" smtClean="0">
                <a:latin typeface="Arial" pitchFamily="34" charset="0"/>
                <a:cs typeface="Arial" pitchFamily="34" charset="0"/>
              </a:rPr>
              <a:t>&lt;/html&gt;</a:t>
            </a:r>
            <a:endParaRPr lang="en-US" sz="1600" dirty="0">
              <a:latin typeface="Arial" pitchFamily="34" charset="0"/>
              <a:cs typeface="Arial" pitchFamily="34" charset="0"/>
            </a:endParaRPr>
          </a:p>
        </p:txBody>
      </p:sp>
      <p:sp>
        <p:nvSpPr>
          <p:cNvPr id="6" name="Content Placeholder 2">
            <a:extLst>
              <a:ext uri="{FF2B5EF4-FFF2-40B4-BE49-F238E27FC236}">
                <a16:creationId xmlns:a16="http://schemas.microsoft.com/office/drawing/2014/main" xmlns="" id="{EED001F3-807E-3B74-12D5-60B30EA43EF7}"/>
              </a:ext>
            </a:extLst>
          </p:cNvPr>
          <p:cNvSpPr txBox="1">
            <a:spLocks/>
          </p:cNvSpPr>
          <p:nvPr/>
        </p:nvSpPr>
        <p:spPr>
          <a:xfrm>
            <a:off x="3883837" y="1347614"/>
            <a:ext cx="5260163" cy="326350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declaration defines that this document is an HTML5 document</a:t>
            </a:r>
          </a:p>
          <a:p>
            <a:pPr marL="0" indent="0">
              <a:buNone/>
            </a:pPr>
            <a:r>
              <a:rPr lang="en-US" sz="1600" dirty="0" smtClean="0"/>
              <a:t>root </a:t>
            </a:r>
            <a:r>
              <a:rPr lang="en-US" sz="1600" dirty="0"/>
              <a:t>element of an HTML page</a:t>
            </a:r>
          </a:p>
          <a:p>
            <a:pPr marL="0" indent="0">
              <a:buNone/>
            </a:pPr>
            <a:r>
              <a:rPr lang="en-US" sz="1600" dirty="0" smtClean="0"/>
              <a:t>contains </a:t>
            </a:r>
            <a:r>
              <a:rPr lang="en-US" sz="1600" dirty="0"/>
              <a:t>meta information about the HTML page</a:t>
            </a:r>
          </a:p>
          <a:p>
            <a:pPr marL="0" indent="0">
              <a:buNone/>
            </a:pPr>
            <a:r>
              <a:rPr lang="en-US" sz="1600" dirty="0" smtClean="0"/>
              <a:t>specifies </a:t>
            </a:r>
            <a:r>
              <a:rPr lang="en-US" sz="1600" dirty="0"/>
              <a:t>a title for the HTML page (which is shown in the browser's title bar or in the page's tab)</a:t>
            </a:r>
          </a:p>
          <a:p>
            <a:pPr marL="0" indent="0">
              <a:buNone/>
            </a:pPr>
            <a:r>
              <a:rPr lang="en-US" sz="1600" dirty="0" smtClean="0"/>
              <a:t>defines </a:t>
            </a:r>
            <a:r>
              <a:rPr lang="en-US" sz="1600" dirty="0"/>
              <a:t>the document's body, and is a container for all the visible </a:t>
            </a:r>
            <a:r>
              <a:rPr lang="en-US" sz="1600" dirty="0" err="1" smtClean="0"/>
              <a:t>contentselement</a:t>
            </a:r>
            <a:r>
              <a:rPr lang="en-US" sz="1600" dirty="0" smtClean="0"/>
              <a:t> </a:t>
            </a:r>
            <a:r>
              <a:rPr lang="en-US" sz="1600" dirty="0"/>
              <a:t>defines a large heading</a:t>
            </a:r>
          </a:p>
          <a:p>
            <a:pPr marL="0" indent="0">
              <a:buNone/>
            </a:pPr>
            <a:r>
              <a:rPr lang="en-US" sz="1600" dirty="0"/>
              <a:t>element defines a paragraph</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352" y="123478"/>
            <a:ext cx="3311570" cy="192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943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C93C5-4D10-1AAE-B9F6-E20754FB17DA}"/>
              </a:ext>
            </a:extLst>
          </p:cNvPr>
          <p:cNvSpPr>
            <a:spLocks noGrp="1"/>
          </p:cNvSpPr>
          <p:nvPr>
            <p:ph type="title"/>
          </p:nvPr>
        </p:nvSpPr>
        <p:spPr/>
        <p:txBody>
          <a:bodyPr/>
          <a:lstStyle/>
          <a:p>
            <a:r>
              <a:rPr lang="en-US" sz="1800" dirty="0">
                <a:latin typeface="+mn-lt"/>
              </a:rPr>
              <a:t>1.3 </a:t>
            </a:r>
            <a:r>
              <a:rPr lang="en-US" sz="1800" dirty="0" err="1">
                <a:latin typeface="+mn-lt"/>
              </a:rPr>
              <a:t>Javascript</a:t>
            </a:r>
            <a:r>
              <a:rPr lang="en-US" sz="1800" dirty="0">
                <a:latin typeface="+mn-lt"/>
              </a:rPr>
              <a:t> and CSS</a:t>
            </a:r>
            <a:endParaRPr lang="en-MY" sz="1800" dirty="0">
              <a:latin typeface="+mn-lt"/>
            </a:endParaRPr>
          </a:p>
        </p:txBody>
      </p:sp>
      <p:sp>
        <p:nvSpPr>
          <p:cNvPr id="3" name="Content Placeholder 2">
            <a:extLst>
              <a:ext uri="{FF2B5EF4-FFF2-40B4-BE49-F238E27FC236}">
                <a16:creationId xmlns:a16="http://schemas.microsoft.com/office/drawing/2014/main" xmlns="" id="{90E7C2FF-E9A0-2CAF-3057-5BE242AAED4D}"/>
              </a:ext>
            </a:extLst>
          </p:cNvPr>
          <p:cNvSpPr>
            <a:spLocks noGrp="1"/>
          </p:cNvSpPr>
          <p:nvPr>
            <p:ph type="body" idx="1"/>
          </p:nvPr>
        </p:nvSpPr>
        <p:spPr/>
        <p:txBody>
          <a:bodyPr>
            <a:normAutofit/>
          </a:bodyPr>
          <a:lstStyle/>
          <a:p>
            <a:r>
              <a:rPr lang="en-US" sz="1800" dirty="0">
                <a:latin typeface="+mn-lt"/>
              </a:rPr>
              <a:t>JavaScript is the programming language of HTML and the </a:t>
            </a:r>
            <a:r>
              <a:rPr lang="en-US" sz="1800" dirty="0" smtClean="0">
                <a:latin typeface="+mn-lt"/>
              </a:rPr>
              <a:t>Web</a:t>
            </a:r>
            <a:endParaRPr lang="en-US" sz="1800" dirty="0">
              <a:latin typeface="+mn-lt"/>
            </a:endParaRPr>
          </a:p>
          <a:p>
            <a:r>
              <a:rPr lang="en-US" sz="1800" dirty="0">
                <a:latin typeface="+mn-lt"/>
              </a:rPr>
              <a:t>Why Study JavaScript?</a:t>
            </a:r>
          </a:p>
          <a:p>
            <a:pPr lvl="1"/>
            <a:r>
              <a:rPr lang="en-US" sz="1800" dirty="0">
                <a:latin typeface="+mn-lt"/>
              </a:rPr>
              <a:t>JavaScript is one of the 3 languages all web developers must learn:</a:t>
            </a:r>
          </a:p>
          <a:p>
            <a:pPr marL="1028700" lvl="2" indent="-342900">
              <a:buClr>
                <a:schemeClr val="accent1"/>
              </a:buClr>
              <a:buSzPct val="100000"/>
              <a:buFont typeface="+mj-lt"/>
              <a:buAutoNum type="arabicPeriod"/>
            </a:pPr>
            <a:r>
              <a:rPr lang="en-US" sz="1800" dirty="0">
                <a:solidFill>
                  <a:schemeClr val="tx1"/>
                </a:solidFill>
                <a:latin typeface="+mn-lt"/>
              </a:rPr>
              <a:t>HTML to define the content of web pages</a:t>
            </a:r>
          </a:p>
          <a:p>
            <a:pPr marL="1028700" lvl="2" indent="-342900">
              <a:buClr>
                <a:schemeClr val="accent1"/>
              </a:buClr>
              <a:buSzPct val="100000"/>
              <a:buFont typeface="+mj-lt"/>
              <a:buAutoNum type="arabicPeriod"/>
            </a:pPr>
            <a:r>
              <a:rPr lang="en-US" sz="1800" dirty="0">
                <a:solidFill>
                  <a:schemeClr val="tx1"/>
                </a:solidFill>
                <a:latin typeface="+mn-lt"/>
              </a:rPr>
              <a:t>CSS to specify the layout of web pages</a:t>
            </a:r>
          </a:p>
          <a:p>
            <a:pPr marL="1028700" lvl="2" indent="-342900">
              <a:buClr>
                <a:schemeClr val="accent1"/>
              </a:buClr>
              <a:buSzPct val="100000"/>
              <a:buFont typeface="+mj-lt"/>
              <a:buAutoNum type="arabicPeriod"/>
            </a:pPr>
            <a:r>
              <a:rPr lang="en-US" sz="1800" dirty="0">
                <a:solidFill>
                  <a:schemeClr val="tx1"/>
                </a:solidFill>
                <a:latin typeface="+mn-lt"/>
              </a:rPr>
              <a:t>JavaScript to program the behavior of web </a:t>
            </a:r>
            <a:r>
              <a:rPr lang="en-US" sz="1800" dirty="0" smtClean="0">
                <a:solidFill>
                  <a:schemeClr val="tx1"/>
                </a:solidFill>
                <a:latin typeface="+mn-lt"/>
              </a:rPr>
              <a:t>pages</a:t>
            </a:r>
          </a:p>
          <a:p>
            <a:r>
              <a:rPr lang="en-US" sz="1800" dirty="0" smtClean="0">
                <a:latin typeface="+mn-lt"/>
              </a:rPr>
              <a:t>Web pages are not the only place where JavaScript is used. Many desktop and server programs use JavaScript. Node.js is the best known. Some databases, like </a:t>
            </a:r>
            <a:r>
              <a:rPr lang="en-US" sz="1800" dirty="0" err="1" smtClean="0">
                <a:latin typeface="+mn-lt"/>
              </a:rPr>
              <a:t>MongoDB</a:t>
            </a:r>
            <a:r>
              <a:rPr lang="en-US" sz="1800" dirty="0" smtClean="0">
                <a:latin typeface="+mn-lt"/>
              </a:rPr>
              <a:t> and </a:t>
            </a:r>
            <a:r>
              <a:rPr lang="en-US" sz="1800" dirty="0" err="1" smtClean="0">
                <a:latin typeface="+mn-lt"/>
              </a:rPr>
              <a:t>CouchDB</a:t>
            </a:r>
            <a:r>
              <a:rPr lang="en-US" sz="1800" dirty="0" smtClean="0">
                <a:latin typeface="+mn-lt"/>
              </a:rPr>
              <a:t>, also use JavaScript as their programming language.</a:t>
            </a:r>
            <a:endParaRPr lang="en-US" sz="1800" dirty="0">
              <a:latin typeface="+mn-lt"/>
            </a:endParaRPr>
          </a:p>
        </p:txBody>
      </p:sp>
    </p:spTree>
    <p:extLst>
      <p:ext uri="{BB962C8B-B14F-4D97-AF65-F5344CB8AC3E}">
        <p14:creationId xmlns:p14="http://schemas.microsoft.com/office/powerpoint/2010/main" val="4060135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5FF379-85D2-C759-A2D4-D7C30CD7075E}"/>
              </a:ext>
            </a:extLst>
          </p:cNvPr>
          <p:cNvSpPr>
            <a:spLocks noGrp="1"/>
          </p:cNvSpPr>
          <p:nvPr>
            <p:ph type="title"/>
          </p:nvPr>
        </p:nvSpPr>
        <p:spPr/>
        <p:txBody>
          <a:bodyPr/>
          <a:lstStyle/>
          <a:p>
            <a:r>
              <a:rPr lang="en-US" dirty="0">
                <a:latin typeface="+mn-lt"/>
              </a:rPr>
              <a:t>1.4 Basic Web Page Template</a:t>
            </a:r>
            <a:endParaRPr lang="en-MY" dirty="0">
              <a:latin typeface="+mn-lt"/>
            </a:endParaRPr>
          </a:p>
        </p:txBody>
      </p:sp>
      <p:sp>
        <p:nvSpPr>
          <p:cNvPr id="3" name="Content Placeholder 2">
            <a:extLst>
              <a:ext uri="{FF2B5EF4-FFF2-40B4-BE49-F238E27FC236}">
                <a16:creationId xmlns:a16="http://schemas.microsoft.com/office/drawing/2014/main" xmlns="" id="{81834C5F-DDFD-0FA3-9D9F-EAFF6FD90618}"/>
              </a:ext>
            </a:extLst>
          </p:cNvPr>
          <p:cNvSpPr>
            <a:spLocks noGrp="1"/>
          </p:cNvSpPr>
          <p:nvPr>
            <p:ph type="body" idx="1"/>
          </p:nvPr>
        </p:nvSpPr>
        <p:spPr/>
        <p:txBody>
          <a:bodyPr>
            <a:normAutofit/>
          </a:bodyPr>
          <a:lstStyle/>
          <a:p>
            <a:r>
              <a:rPr lang="en-US" sz="1800" dirty="0">
                <a:latin typeface="+mn-lt"/>
              </a:rPr>
              <a:t>HTML Page Structure</a:t>
            </a:r>
          </a:p>
          <a:p>
            <a:pPr marL="0" indent="0">
              <a:buNone/>
            </a:pPr>
            <a:r>
              <a:rPr lang="en-US" sz="1800" dirty="0">
                <a:latin typeface="+mn-lt"/>
              </a:rPr>
              <a:t>Below is a visualization of an HTML page structure:</a:t>
            </a:r>
          </a:p>
          <a:p>
            <a:pPr marL="0" indent="0">
              <a:buNone/>
            </a:pPr>
            <a:endParaRPr lang="en-US" sz="1800" dirty="0">
              <a:latin typeface="+mn-lt"/>
            </a:endParaRPr>
          </a:p>
        </p:txBody>
      </p:sp>
      <p:sp>
        <p:nvSpPr>
          <p:cNvPr id="4" name="Rectangle 3"/>
          <p:cNvSpPr/>
          <p:nvPr/>
        </p:nvSpPr>
        <p:spPr>
          <a:xfrm>
            <a:off x="3059832" y="2139702"/>
            <a:ext cx="4608512" cy="2554545"/>
          </a:xfrm>
          <a:prstGeom prst="rect">
            <a:avLst/>
          </a:prstGeom>
          <a:ln>
            <a:solidFill>
              <a:schemeClr val="accent1"/>
            </a:solidFill>
          </a:ln>
        </p:spPr>
        <p:txBody>
          <a:bodyPr wrap="square">
            <a:spAutoFit/>
          </a:bodyPr>
          <a:lstStyle/>
          <a:p>
            <a:pPr marL="0" indent="0">
              <a:buNone/>
            </a:pPr>
            <a:r>
              <a:rPr lang="en-US" sz="1600" dirty="0"/>
              <a:t>&lt;html&gt;</a:t>
            </a:r>
          </a:p>
          <a:p>
            <a:pPr marL="0" indent="0">
              <a:buNone/>
            </a:pPr>
            <a:r>
              <a:rPr lang="en-US" sz="1600" dirty="0"/>
              <a:t>&lt;head&gt;</a:t>
            </a:r>
          </a:p>
          <a:p>
            <a:pPr marL="0" indent="0">
              <a:buNone/>
            </a:pPr>
            <a:r>
              <a:rPr lang="en-US" sz="1600" dirty="0"/>
              <a:t>&lt;title&gt;Page title&lt;/title&gt;</a:t>
            </a:r>
          </a:p>
          <a:p>
            <a:pPr marL="0" indent="0">
              <a:buNone/>
            </a:pPr>
            <a:r>
              <a:rPr lang="en-US" sz="1600" dirty="0"/>
              <a:t>&lt;/head&gt;</a:t>
            </a:r>
          </a:p>
          <a:p>
            <a:pPr marL="0" indent="0">
              <a:buNone/>
            </a:pPr>
            <a:r>
              <a:rPr lang="en-US" sz="1600" dirty="0"/>
              <a:t>&lt;body&gt;</a:t>
            </a:r>
          </a:p>
          <a:p>
            <a:pPr marL="0" indent="0">
              <a:buNone/>
            </a:pPr>
            <a:r>
              <a:rPr lang="en-US" sz="1600" dirty="0"/>
              <a:t>&lt;h1&gt;This is a heading&lt;/h1&gt;</a:t>
            </a:r>
          </a:p>
          <a:p>
            <a:pPr marL="0" indent="0">
              <a:buNone/>
            </a:pPr>
            <a:r>
              <a:rPr lang="en-US" sz="1600" dirty="0"/>
              <a:t>&lt;p&gt;This is a paragraph.&lt;/p&gt;</a:t>
            </a:r>
          </a:p>
          <a:p>
            <a:pPr marL="0" indent="0">
              <a:buNone/>
            </a:pPr>
            <a:r>
              <a:rPr lang="en-US" sz="1600" dirty="0"/>
              <a:t>&lt;p&gt;This is another paragraph.&lt;/p&gt;</a:t>
            </a:r>
          </a:p>
          <a:p>
            <a:pPr marL="0" indent="0">
              <a:buNone/>
            </a:pPr>
            <a:r>
              <a:rPr lang="en-US" sz="1600" dirty="0"/>
              <a:t>&lt;/body&gt;</a:t>
            </a:r>
          </a:p>
          <a:p>
            <a:pPr marL="0" indent="0">
              <a:buNone/>
            </a:pPr>
            <a:r>
              <a:rPr lang="en-US" sz="1600" dirty="0"/>
              <a:t>&lt;/html&gt;</a:t>
            </a:r>
            <a:endParaRPr lang="en-MY" sz="1600" dirty="0"/>
          </a:p>
        </p:txBody>
      </p:sp>
    </p:spTree>
    <p:extLst>
      <p:ext uri="{BB962C8B-B14F-4D97-AF65-F5344CB8AC3E}">
        <p14:creationId xmlns:p14="http://schemas.microsoft.com/office/powerpoint/2010/main" val="4080071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CF4393-8E50-64B4-2A68-2FEEB096D3AC}"/>
              </a:ext>
            </a:extLst>
          </p:cNvPr>
          <p:cNvSpPr>
            <a:spLocks noGrp="1"/>
          </p:cNvSpPr>
          <p:nvPr>
            <p:ph type="title"/>
          </p:nvPr>
        </p:nvSpPr>
        <p:spPr/>
        <p:txBody>
          <a:bodyPr/>
          <a:lstStyle/>
          <a:p>
            <a:r>
              <a:rPr lang="en-US" dirty="0">
                <a:latin typeface="+mn-lt"/>
              </a:rPr>
              <a:t>1.1 Server and Client Side Programming</a:t>
            </a:r>
            <a:endParaRPr lang="en-MY" dirty="0">
              <a:latin typeface="+mn-lt"/>
            </a:endParaRPr>
          </a:p>
        </p:txBody>
      </p:sp>
      <p:sp>
        <p:nvSpPr>
          <p:cNvPr id="3" name="Content Placeholder 2">
            <a:extLst>
              <a:ext uri="{FF2B5EF4-FFF2-40B4-BE49-F238E27FC236}">
                <a16:creationId xmlns:a16="http://schemas.microsoft.com/office/drawing/2014/main" xmlns="" id="{6E2086E0-81DA-8B63-0EB2-27324600B557}"/>
              </a:ext>
            </a:extLst>
          </p:cNvPr>
          <p:cNvSpPr>
            <a:spLocks noGrp="1"/>
          </p:cNvSpPr>
          <p:nvPr>
            <p:ph type="body" idx="1"/>
          </p:nvPr>
        </p:nvSpPr>
        <p:spPr>
          <a:xfrm>
            <a:off x="1115616" y="1131590"/>
            <a:ext cx="7581900" cy="3648300"/>
          </a:xfrm>
        </p:spPr>
        <p:txBody>
          <a:bodyPr>
            <a:noAutofit/>
          </a:bodyPr>
          <a:lstStyle/>
          <a:p>
            <a:r>
              <a:rPr lang="en-US" sz="1800" dirty="0" smtClean="0">
                <a:latin typeface="+mn-lt"/>
              </a:rPr>
              <a:t>Client-server </a:t>
            </a:r>
            <a:r>
              <a:rPr lang="en-US" sz="1800" dirty="0">
                <a:latin typeface="+mn-lt"/>
              </a:rPr>
              <a:t>programming model is a distributed computing architecture that </a:t>
            </a:r>
            <a:r>
              <a:rPr lang="en-US" sz="1800" dirty="0" smtClean="0">
                <a:latin typeface="+mn-lt"/>
              </a:rPr>
              <a:t>separate information </a:t>
            </a:r>
            <a:r>
              <a:rPr lang="en-US" sz="1800" dirty="0">
                <a:latin typeface="+mn-lt"/>
              </a:rPr>
              <a:t>users (clients) from information providers (servers).</a:t>
            </a:r>
          </a:p>
          <a:p>
            <a:pPr lvl="1"/>
            <a:r>
              <a:rPr lang="en-US" sz="1800" dirty="0" smtClean="0">
                <a:latin typeface="+mn-lt"/>
              </a:rPr>
              <a:t>A client </a:t>
            </a:r>
            <a:r>
              <a:rPr lang="en-US" sz="1800" dirty="0">
                <a:latin typeface="+mn-lt"/>
              </a:rPr>
              <a:t>is an application that needs something like a web page or IP address from a server. Clients may contact a server for this information at any time. Clients are information users.</a:t>
            </a:r>
          </a:p>
          <a:p>
            <a:pPr lvl="1"/>
            <a:r>
              <a:rPr lang="en-US" sz="1800" dirty="0">
                <a:latin typeface="+mn-lt"/>
              </a:rPr>
              <a:t>A server is an application that provides information or resources to clients. It needs to be always up and running, waiting for requests from clients</a:t>
            </a:r>
            <a:r>
              <a:rPr lang="en-US" sz="1800" dirty="0" smtClean="0">
                <a:latin typeface="+mn-lt"/>
              </a:rPr>
              <a:t>.</a:t>
            </a:r>
          </a:p>
          <a:p>
            <a:endParaRPr lang="en-US" sz="1800" dirty="0">
              <a:latin typeface="+mn-lt"/>
            </a:endParaRPr>
          </a:p>
        </p:txBody>
      </p:sp>
    </p:spTree>
    <p:extLst>
      <p:ext uri="{BB962C8B-B14F-4D97-AF65-F5344CB8AC3E}">
        <p14:creationId xmlns:p14="http://schemas.microsoft.com/office/powerpoint/2010/main" val="1761240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MY"/>
          </a:p>
        </p:txBody>
      </p:sp>
      <p:sp>
        <p:nvSpPr>
          <p:cNvPr id="5" name="Text Placeholder 4"/>
          <p:cNvSpPr>
            <a:spLocks noGrp="1"/>
          </p:cNvSpPr>
          <p:nvPr>
            <p:ph type="body" idx="1"/>
          </p:nvPr>
        </p:nvSpPr>
        <p:spPr/>
        <p:txBody>
          <a:bodyPr/>
          <a:lstStyle/>
          <a:p>
            <a:endParaRPr lang="en-MY"/>
          </a:p>
        </p:txBody>
      </p:sp>
      <p:pic>
        <p:nvPicPr>
          <p:cNvPr id="6146" name="Picture 2">
            <a:extLst>
              <a:ext uri="{FF2B5EF4-FFF2-40B4-BE49-F238E27FC236}">
                <a16:creationId xmlns:a16="http://schemas.microsoft.com/office/drawing/2014/main" xmlns="" id="{C79B4CB5-D682-4CD4-0DEC-468DBA2A0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059582"/>
            <a:ext cx="6550819" cy="3600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956" y="429978"/>
            <a:ext cx="3850481" cy="23502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7573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35"/>
          <p:cNvSpPr txBox="1">
            <a:spLocks noGrp="1"/>
          </p:cNvSpPr>
          <p:nvPr>
            <p:ph type="ctrTitle" idx="4294967295"/>
          </p:nvPr>
        </p:nvSpPr>
        <p:spPr>
          <a:xfrm>
            <a:off x="1835696" y="1131590"/>
            <a:ext cx="6672263" cy="1160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accent1"/>
                </a:solidFill>
              </a:rPr>
              <a:t>THANKS!</a:t>
            </a:r>
            <a:endParaRPr sz="6000" dirty="0">
              <a:solidFill>
                <a:schemeClr val="accent1"/>
              </a:solidFill>
            </a:endParaRPr>
          </a:p>
        </p:txBody>
      </p:sp>
      <p:sp>
        <p:nvSpPr>
          <p:cNvPr id="331" name="Google Shape;331;p35"/>
          <p:cNvSpPr txBox="1">
            <a:spLocks noGrp="1"/>
          </p:cNvSpPr>
          <p:nvPr>
            <p:ph type="subTitle" idx="4294967295"/>
          </p:nvPr>
        </p:nvSpPr>
        <p:spPr>
          <a:xfrm>
            <a:off x="2051720" y="2211710"/>
            <a:ext cx="7185025" cy="11604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solidFill>
                  <a:schemeClr val="tx1"/>
                </a:solidFill>
              </a:rPr>
              <a:t>Any questions?</a:t>
            </a:r>
            <a:endParaRPr sz="1800" b="1" dirty="0">
              <a:solidFill>
                <a:schemeClr val="tx1"/>
              </a:solidFill>
            </a:endParaRPr>
          </a:p>
          <a:p>
            <a:pPr marL="0" lvl="0" indent="0" algn="l" rtl="0">
              <a:spcBef>
                <a:spcPts val="600"/>
              </a:spcBef>
              <a:spcAft>
                <a:spcPts val="0"/>
              </a:spcAft>
              <a:buClr>
                <a:schemeClr val="dk1"/>
              </a:buClr>
              <a:buSzPts val="1100"/>
              <a:buFont typeface="Arial"/>
              <a:buNone/>
            </a:pPr>
            <a:r>
              <a:rPr lang="en" sz="1800" dirty="0">
                <a:solidFill>
                  <a:schemeClr val="tx1"/>
                </a:solidFill>
              </a:rPr>
              <a:t>You can find me at </a:t>
            </a:r>
            <a:r>
              <a:rPr lang="en" sz="1800" dirty="0" smtClean="0">
                <a:solidFill>
                  <a:schemeClr val="tx1"/>
                </a:solidFill>
              </a:rPr>
              <a:t>nadhiaazman@gmail.com</a:t>
            </a:r>
            <a:endParaRPr sz="1800"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nepaltrainingcentre.com/imager.php?upfile=uploads/images/ebd74b9b3bfd11deb539e4242d95078b52de0ba40e5d90.54127495.gif&amp;max_width=300&amp;max_height=300"/>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l="1075" t="1561" r="1501" b="1735"/>
          <a:stretch/>
        </p:blipFill>
        <p:spPr bwMode="auto">
          <a:xfrm>
            <a:off x="5680600" y="1851670"/>
            <a:ext cx="2781509" cy="20983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027877" y="1040691"/>
            <a:ext cx="2023670" cy="54309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MY" sz="1500" dirty="0"/>
          </a:p>
        </p:txBody>
      </p:sp>
      <p:sp>
        <p:nvSpPr>
          <p:cNvPr id="6" name="Content Placeholder 2"/>
          <p:cNvSpPr txBox="1">
            <a:spLocks/>
          </p:cNvSpPr>
          <p:nvPr/>
        </p:nvSpPr>
        <p:spPr>
          <a:xfrm>
            <a:off x="3027877" y="1726491"/>
            <a:ext cx="2023670" cy="54309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MY" sz="1500" dirty="0"/>
          </a:p>
        </p:txBody>
      </p:sp>
      <p:sp>
        <p:nvSpPr>
          <p:cNvPr id="7" name="Content Placeholder 2"/>
          <p:cNvSpPr txBox="1">
            <a:spLocks/>
          </p:cNvSpPr>
          <p:nvPr/>
        </p:nvSpPr>
        <p:spPr>
          <a:xfrm>
            <a:off x="3027877" y="2551084"/>
            <a:ext cx="2023670" cy="54309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MY" sz="1500" dirty="0"/>
          </a:p>
        </p:txBody>
      </p:sp>
      <p:sp>
        <p:nvSpPr>
          <p:cNvPr id="8" name="Content Placeholder 2"/>
          <p:cNvSpPr txBox="1">
            <a:spLocks/>
          </p:cNvSpPr>
          <p:nvPr/>
        </p:nvSpPr>
        <p:spPr>
          <a:xfrm>
            <a:off x="3027877" y="3553250"/>
            <a:ext cx="2023670" cy="54309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MY" sz="1500" dirty="0"/>
          </a:p>
        </p:txBody>
      </p:sp>
      <p:sp>
        <p:nvSpPr>
          <p:cNvPr id="9" name="Content Placeholder 2"/>
          <p:cNvSpPr txBox="1">
            <a:spLocks/>
          </p:cNvSpPr>
          <p:nvPr/>
        </p:nvSpPr>
        <p:spPr>
          <a:xfrm>
            <a:off x="3027877" y="4255379"/>
            <a:ext cx="2023670" cy="54309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MY" sz="1500" dirty="0"/>
          </a:p>
        </p:txBody>
      </p:sp>
      <p:graphicFrame>
        <p:nvGraphicFramePr>
          <p:cNvPr id="4" name="Diagram 3"/>
          <p:cNvGraphicFramePr/>
          <p:nvPr>
            <p:extLst>
              <p:ext uri="{D42A27DB-BD31-4B8C-83A1-F6EECF244321}">
                <p14:modId xmlns:p14="http://schemas.microsoft.com/office/powerpoint/2010/main" val="4243595811"/>
              </p:ext>
            </p:extLst>
          </p:nvPr>
        </p:nvGraphicFramePr>
        <p:xfrm>
          <a:off x="1358416" y="1131589"/>
          <a:ext cx="3861656" cy="36333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58920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Three-tier architecture</a:t>
            </a:r>
            <a:endParaRPr lang="en-MY" dirty="0">
              <a:latin typeface="+mn-lt"/>
            </a:endParaRPr>
          </a:p>
        </p:txBody>
      </p:sp>
      <p:sp>
        <p:nvSpPr>
          <p:cNvPr id="3" name="Content Placeholder 2">
            <a:extLst>
              <a:ext uri="{FF2B5EF4-FFF2-40B4-BE49-F238E27FC236}">
                <a16:creationId xmlns:a16="http://schemas.microsoft.com/office/drawing/2014/main" xmlns="" id="{1A27D2A6-4D7D-96E1-E510-0F46583749E4}"/>
              </a:ext>
            </a:extLst>
          </p:cNvPr>
          <p:cNvSpPr>
            <a:spLocks noGrp="1"/>
          </p:cNvSpPr>
          <p:nvPr>
            <p:ph type="body" idx="1"/>
          </p:nvPr>
        </p:nvSpPr>
        <p:spPr>
          <a:xfrm>
            <a:off x="4355976" y="1347614"/>
            <a:ext cx="4680520" cy="3648300"/>
          </a:xfrm>
        </p:spPr>
        <p:txBody>
          <a:bodyPr>
            <a:noAutofit/>
          </a:bodyPr>
          <a:lstStyle/>
          <a:p>
            <a:r>
              <a:rPr lang="en-US" sz="1800" dirty="0">
                <a:latin typeface="+mn-lt"/>
              </a:rPr>
              <a:t>Client applications communicate only with server applications and vice versa. Clients do not communicate directly with other clients</a:t>
            </a:r>
            <a:r>
              <a:rPr lang="en-US" sz="1800" dirty="0" smtClean="0">
                <a:latin typeface="+mn-lt"/>
              </a:rPr>
              <a:t>.</a:t>
            </a:r>
          </a:p>
          <a:p>
            <a:r>
              <a:rPr lang="en-US" sz="1800" dirty="0" smtClean="0">
                <a:latin typeface="+mn-lt"/>
              </a:rPr>
              <a:t>Developed </a:t>
            </a:r>
            <a:r>
              <a:rPr lang="en-US" sz="1800" dirty="0">
                <a:latin typeface="+mn-lt"/>
              </a:rPr>
              <a:t>and maintained as independent modules, most often on separate platforms</a:t>
            </a:r>
          </a:p>
          <a:p>
            <a:r>
              <a:rPr lang="en-US" sz="1800" dirty="0" smtClean="0">
                <a:latin typeface="+mn-lt"/>
              </a:rPr>
              <a:t>Allow </a:t>
            </a:r>
            <a:r>
              <a:rPr lang="en-US" sz="1800" dirty="0">
                <a:latin typeface="+mn-lt"/>
              </a:rPr>
              <a:t>any of the three tiers to be upgraded or replaced independently in response to changes in requirements or </a:t>
            </a:r>
            <a:r>
              <a:rPr lang="en-US" sz="1800" dirty="0" smtClean="0">
                <a:latin typeface="+mn-lt"/>
              </a:rPr>
              <a:t>technology.</a:t>
            </a:r>
          </a:p>
          <a:p>
            <a:pPr marL="38100" indent="0">
              <a:buNone/>
            </a:pPr>
            <a:endParaRPr lang="en-MY" sz="1800" dirty="0">
              <a:latin typeface="+mn-lt"/>
            </a:endParaRPr>
          </a:p>
        </p:txBody>
      </p:sp>
      <p:pic>
        <p:nvPicPr>
          <p:cNvPr id="1026" name="Picture 2" descr="What is N-Tier Architecture? Examples, Tutorials &amp; More">
            <a:extLst>
              <a:ext uri="{FF2B5EF4-FFF2-40B4-BE49-F238E27FC236}">
                <a16:creationId xmlns:a16="http://schemas.microsoft.com/office/drawing/2014/main" xmlns="" id="{EF08FF48-7643-A751-0A6C-81444C72B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43" y="1419621"/>
            <a:ext cx="3600400" cy="32178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848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F8CBC-378E-9B66-8D27-51F879454EDB}"/>
              </a:ext>
            </a:extLst>
          </p:cNvPr>
          <p:cNvSpPr>
            <a:spLocks noGrp="1"/>
          </p:cNvSpPr>
          <p:nvPr>
            <p:ph type="title"/>
          </p:nvPr>
        </p:nvSpPr>
        <p:spPr/>
        <p:txBody>
          <a:bodyPr>
            <a:normAutofit fontScale="90000"/>
          </a:bodyPr>
          <a:lstStyle/>
          <a:p>
            <a:r>
              <a:rPr lang="en-US" dirty="0">
                <a:latin typeface="+mn-lt"/>
              </a:rPr>
              <a:t>Client Server Examples</a:t>
            </a:r>
            <a:br>
              <a:rPr lang="en-US" dirty="0">
                <a:latin typeface="+mn-lt"/>
              </a:rPr>
            </a:br>
            <a:r>
              <a:rPr lang="en-US" dirty="0">
                <a:latin typeface="+mn-lt"/>
              </a:rPr>
              <a:t>Example: DHCP Client Server</a:t>
            </a:r>
            <a:endParaRPr lang="en-MY" dirty="0">
              <a:latin typeface="+mn-lt"/>
            </a:endParaRPr>
          </a:p>
        </p:txBody>
      </p:sp>
      <p:sp>
        <p:nvSpPr>
          <p:cNvPr id="3" name="Content Placeholder 2">
            <a:extLst>
              <a:ext uri="{FF2B5EF4-FFF2-40B4-BE49-F238E27FC236}">
                <a16:creationId xmlns:a16="http://schemas.microsoft.com/office/drawing/2014/main" xmlns="" id="{41268A44-56D6-9DFF-4236-A73CDAF4AA4D}"/>
              </a:ext>
            </a:extLst>
          </p:cNvPr>
          <p:cNvSpPr>
            <a:spLocks noGrp="1"/>
          </p:cNvSpPr>
          <p:nvPr>
            <p:ph type="body" idx="1"/>
          </p:nvPr>
        </p:nvSpPr>
        <p:spPr/>
        <p:txBody>
          <a:bodyPr>
            <a:normAutofit/>
          </a:bodyPr>
          <a:lstStyle/>
          <a:p>
            <a:r>
              <a:rPr lang="en-US" sz="1800" dirty="0" smtClean="0">
                <a:latin typeface="+mn-lt"/>
              </a:rPr>
              <a:t>This is </a:t>
            </a:r>
            <a:r>
              <a:rPr lang="en-US" sz="1800" dirty="0">
                <a:latin typeface="+mn-lt"/>
              </a:rPr>
              <a:t>a </a:t>
            </a:r>
            <a:r>
              <a:rPr lang="en-US" sz="1800" dirty="0" smtClean="0">
                <a:latin typeface="+mn-lt"/>
              </a:rPr>
              <a:t>common </a:t>
            </a:r>
            <a:r>
              <a:rPr lang="en-US" sz="1800" dirty="0">
                <a:latin typeface="+mn-lt"/>
              </a:rPr>
              <a:t>example of the client-server programming model. The dynamic host configuration protocol (DHCP) is the application responsible for requesting and offering IP addresses.</a:t>
            </a:r>
          </a:p>
          <a:p>
            <a:r>
              <a:rPr lang="en-US" sz="1800" dirty="0">
                <a:latin typeface="+mn-lt"/>
              </a:rPr>
              <a:t>A DHCP client automatically requests an IP address from a DHCP server when a network is detected. A DHCP client could request a new IP address at any time, so the DHCP server must always be active and ready to respond to client requests. The DHCP server application typically exists in a router, but may also be found running on a network server for larger networks.</a:t>
            </a:r>
            <a:endParaRPr lang="en-MY" sz="1800" dirty="0">
              <a:latin typeface="+mn-lt"/>
            </a:endParaRPr>
          </a:p>
        </p:txBody>
      </p:sp>
    </p:spTree>
    <p:extLst>
      <p:ext uri="{BB962C8B-B14F-4D97-AF65-F5344CB8AC3E}">
        <p14:creationId xmlns:p14="http://schemas.microsoft.com/office/powerpoint/2010/main" val="2098929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HCP Client Server Example - Developer Help">
            <a:extLst>
              <a:ext uri="{FF2B5EF4-FFF2-40B4-BE49-F238E27FC236}">
                <a16:creationId xmlns:a16="http://schemas.microsoft.com/office/drawing/2014/main" xmlns="" id="{89A147D9-BD6C-3D6F-06CD-770AC0903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03598"/>
            <a:ext cx="7549868" cy="33325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81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sz="2000">
              <a:latin typeface="+mn-lt"/>
            </a:endParaRPr>
          </a:p>
        </p:txBody>
      </p:sp>
      <p:sp>
        <p:nvSpPr>
          <p:cNvPr id="3" name="Content Placeholder 2">
            <a:extLst>
              <a:ext uri="{FF2B5EF4-FFF2-40B4-BE49-F238E27FC236}">
                <a16:creationId xmlns:a16="http://schemas.microsoft.com/office/drawing/2014/main" xmlns="" id="{3297D6C2-772B-ADAF-5F7B-053110705CEB}"/>
              </a:ext>
            </a:extLst>
          </p:cNvPr>
          <p:cNvSpPr>
            <a:spLocks noGrp="1"/>
          </p:cNvSpPr>
          <p:nvPr>
            <p:ph type="body" idx="1"/>
          </p:nvPr>
        </p:nvSpPr>
        <p:spPr/>
        <p:txBody>
          <a:bodyPr>
            <a:normAutofit/>
          </a:bodyPr>
          <a:lstStyle/>
          <a:p>
            <a:r>
              <a:rPr lang="en-US" sz="1800" dirty="0">
                <a:latin typeface="+mn-lt"/>
              </a:rPr>
              <a:t>I can use an HTTP client running on a PC to control the lights at home. This example shows an HTTP client running on a home lighting control board, which has been configured to monitor a lighting control website running on an Internet web server to determine if lights should be on or off.</a:t>
            </a:r>
          </a:p>
          <a:p>
            <a:r>
              <a:rPr lang="en-US" sz="1800" dirty="0">
                <a:latin typeface="+mn-lt"/>
              </a:rPr>
              <a:t>I browse to the same lighting control webpage being monitored by the lighting control board, enter my username and password, and now have the ability to change the webpage. The next time the control board checks this webpage it will see the change and control the lights appropriately.</a:t>
            </a:r>
            <a:endParaRPr lang="en-MY" sz="1800" dirty="0">
              <a:latin typeface="+mn-lt"/>
            </a:endParaRPr>
          </a:p>
        </p:txBody>
      </p:sp>
    </p:spTree>
    <p:extLst>
      <p:ext uri="{BB962C8B-B14F-4D97-AF65-F5344CB8AC3E}">
        <p14:creationId xmlns:p14="http://schemas.microsoft.com/office/powerpoint/2010/main" val="1105123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HTTP Client and Server in the Same Local </a:t>
            </a:r>
            <a:r>
              <a:rPr lang="en-US" dirty="0" smtClean="0"/>
              <a:t>Host</a:t>
            </a:r>
            <a:endParaRPr lang="en-MY" dirty="0"/>
          </a:p>
        </p:txBody>
      </p:sp>
      <p:pic>
        <p:nvPicPr>
          <p:cNvPr id="3074" name="Picture 2">
            <a:extLst>
              <a:ext uri="{FF2B5EF4-FFF2-40B4-BE49-F238E27FC236}">
                <a16:creationId xmlns:a16="http://schemas.microsoft.com/office/drawing/2014/main" xmlns="" id="{6E5A3B1B-3C3D-0892-25CB-6CF5BFFD6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139474"/>
            <a:ext cx="5823557" cy="34960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185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MY" sz="2000">
              <a:latin typeface="+mn-lt"/>
            </a:endParaRPr>
          </a:p>
        </p:txBody>
      </p:sp>
      <p:sp>
        <p:nvSpPr>
          <p:cNvPr id="3" name="Content Placeholder 2">
            <a:extLst>
              <a:ext uri="{FF2B5EF4-FFF2-40B4-BE49-F238E27FC236}">
                <a16:creationId xmlns:a16="http://schemas.microsoft.com/office/drawing/2014/main" xmlns="" id="{B0007CF1-D01F-1FE8-290D-78A2E5D179F1}"/>
              </a:ext>
            </a:extLst>
          </p:cNvPr>
          <p:cNvSpPr>
            <a:spLocks noGrp="1"/>
          </p:cNvSpPr>
          <p:nvPr>
            <p:ph type="body" idx="1"/>
          </p:nvPr>
        </p:nvSpPr>
        <p:spPr/>
        <p:txBody>
          <a:bodyPr>
            <a:normAutofit/>
          </a:bodyPr>
          <a:lstStyle/>
          <a:p>
            <a:r>
              <a:rPr lang="en-US" sz="1800" dirty="0">
                <a:latin typeface="+mn-lt"/>
              </a:rPr>
              <a:t>A network host is usually either a client or a server but it is possible for a host to be both. Let’s see an example of this.</a:t>
            </a:r>
          </a:p>
          <a:p>
            <a:r>
              <a:rPr lang="en-US" sz="1800" dirty="0">
                <a:latin typeface="+mn-lt"/>
              </a:rPr>
              <a:t>My control board may also have an HTTP Server running concurrently with the client. This could be used to serve a simple setup and configuration web page, which would allow me to change the website and log-in information the HTTP client uses to check for lighting control updates.</a:t>
            </a:r>
            <a:endParaRPr lang="en-MY" sz="1800" dirty="0">
              <a:latin typeface="+mn-lt"/>
            </a:endParaRPr>
          </a:p>
        </p:txBody>
      </p:sp>
    </p:spTree>
    <p:extLst>
      <p:ext uri="{BB962C8B-B14F-4D97-AF65-F5344CB8AC3E}">
        <p14:creationId xmlns:p14="http://schemas.microsoft.com/office/powerpoint/2010/main" val="357855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2">
      <a:dk1>
        <a:srgbClr val="22404C"/>
      </a:dk1>
      <a:lt1>
        <a:sysClr val="window" lastClr="FFFFFF"/>
      </a:lt1>
      <a:dk2>
        <a:srgbClr val="FFFFFF"/>
      </a:dk2>
      <a:lt2>
        <a:srgbClr val="D3E4EB"/>
      </a:lt2>
      <a:accent1>
        <a:srgbClr val="22404C"/>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1301</Words>
  <Application>Microsoft Office PowerPoint</Application>
  <PresentationFormat>On-screen Show (16:9)</PresentationFormat>
  <Paragraphs>148</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Adobe Garamond Pro Bold</vt:lpstr>
      <vt:lpstr>Adobe Garamond Pro</vt:lpstr>
      <vt:lpstr>Roboto</vt:lpstr>
      <vt:lpstr>Calibri</vt:lpstr>
      <vt:lpstr>Dosis</vt:lpstr>
      <vt:lpstr>William template</vt:lpstr>
      <vt:lpstr>DAT21303 WEB PROGRAMMING</vt:lpstr>
      <vt:lpstr>1.1 Server and Client Side Programming</vt:lpstr>
      <vt:lpstr>PowerPoint Presentation</vt:lpstr>
      <vt:lpstr>Three-tier architecture</vt:lpstr>
      <vt:lpstr>Client Server Examples Example: DHCP Client Server</vt:lpstr>
      <vt:lpstr>PowerPoint Presentation</vt:lpstr>
      <vt:lpstr>PowerPoint Presentation</vt:lpstr>
      <vt:lpstr>Example: HTTP Client and Server in the Same Local Host</vt:lpstr>
      <vt:lpstr>PowerPoint Presentation</vt:lpstr>
      <vt:lpstr>Example: Local Network HTTP Server</vt:lpstr>
      <vt:lpstr>PowerPoint Presentation</vt:lpstr>
      <vt:lpstr>PowerPoint Presentation</vt:lpstr>
      <vt:lpstr>Server-side Programming</vt:lpstr>
      <vt:lpstr>Client-side Programming</vt:lpstr>
      <vt:lpstr>1.2 Basic Syntax of HTML5</vt:lpstr>
      <vt:lpstr>PowerPoint Presentation</vt:lpstr>
      <vt:lpstr>HTML code Example</vt:lpstr>
      <vt:lpstr>1.3 Javascript and CSS</vt:lpstr>
      <vt:lpstr>1.4 Basic Web Page Template</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DAT21303 WEB PROGRAMMING</dc:title>
  <dc:creator>User</dc:creator>
  <cp:lastModifiedBy>User</cp:lastModifiedBy>
  <cp:revision>5</cp:revision>
  <dcterms:modified xsi:type="dcterms:W3CDTF">2022-10-18T16:01:36Z</dcterms:modified>
</cp:coreProperties>
</file>