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94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4EEAC-E08F-4323-B8D4-A1F097EE0947}" type="datetimeFigureOut">
              <a:rPr lang="es-CO" smtClean="0"/>
              <a:t>7/06/2024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E2B470-2903-4824-9849-C3B574FAF2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11409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2B470-2903-4824-9849-C3B574FAF2DE}" type="slidenum">
              <a:rPr lang="es-CO" smtClean="0"/>
              <a:t>38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433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61600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3382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s-CO" smtClean="0"/>
              <a:t>‹Nº›</a:t>
            </a:fld>
            <a:endParaRPr lang="es-CO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2107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340755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s-CO" smtClean="0"/>
              <a:t>‹Nº›</a:t>
            </a:fld>
            <a:endParaRPr lang="es-CO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9633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435528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288806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05346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42810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3668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81950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40822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4654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76969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61220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21526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62238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43515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0258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07" r:id="rId13"/>
    <p:sldLayoutId id="2147483808" r:id="rId14"/>
    <p:sldLayoutId id="2147483809" r:id="rId15"/>
    <p:sldLayoutId id="2147483810" r:id="rId16"/>
    <p:sldLayoutId id="2147483811" r:id="rId17"/>
    <p:sldLayoutId id="2147483812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epatito/FinalWorkIB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jpg"/><Relationship Id="rId4" Type="http://schemas.openxmlformats.org/officeDocument/2006/relationships/image" Target="../media/image59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hyperlink" Target="https://github.com/Alepatito/FinalWorkIBM" TargetMode="External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8" y="4300220"/>
            <a:ext cx="6215381" cy="142282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s-CO" sz="2400" spc="-175" dirty="0">
                <a:solidFill>
                  <a:srgbClr val="616E52"/>
                </a:solidFill>
                <a:latin typeface="Arial"/>
                <a:cs typeface="Arial"/>
              </a:rPr>
              <a:t>Alejandro Torres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  <a:hlinkClick r:id="rId2"/>
              </a:rPr>
              <a:t>https://github.com/Alepatito/FinalWorkIBM</a:t>
            </a:r>
            <a:endParaRPr lang="en-IN" sz="2400" spc="70" dirty="0">
              <a:solidFill>
                <a:srgbClr val="616E5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57041" y="113219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467361" y="2091819"/>
            <a:ext cx="11734799" cy="3761543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chemeClr val="tx1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chemeClr val="tx1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chemeClr val="tx1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chemeClr val="tx1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chemeClr val="tx1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chemeClr val="tx1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chemeClr val="tx1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chemeClr val="tx1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chemeClr val="tx1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chemeClr val="tx1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chemeClr val="tx1"/>
                </a:solidFill>
                <a:latin typeface="Carlito"/>
                <a:cs typeface="Carlito"/>
              </a:rPr>
              <a:t>0.</a:t>
            </a: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chemeClr val="tx1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chemeClr val="tx1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chemeClr val="tx1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chemeClr val="tx1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chemeClr val="tx1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chemeClr val="tx1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chemeClr val="tx1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chemeClr val="tx1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chemeClr val="tx1"/>
                </a:solidFill>
                <a:latin typeface="Carlito"/>
                <a:cs typeface="Carlito"/>
              </a:rPr>
              <a:t>Location’</a:t>
            </a:r>
            <a:endParaRPr sz="2000" dirty="0">
              <a:solidFill>
                <a:schemeClr val="tx1"/>
              </a:solidFill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chemeClr val="tx1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chemeClr val="tx1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chemeClr val="tx1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chemeClr val="tx1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chemeClr val="tx1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chemeClr val="tx1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chemeClr val="tx1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chemeClr val="tx1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chemeClr val="tx1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chemeClr val="tx1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chemeClr val="tx1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chemeClr val="tx1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chemeClr val="tx1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chemeClr val="tx1"/>
                </a:solidFill>
                <a:latin typeface="Carlito"/>
                <a:cs typeface="Carlito"/>
              </a:rPr>
              <a:t>otherwise.  </a:t>
            </a:r>
            <a:r>
              <a:rPr sz="2000" spc="-20" dirty="0">
                <a:solidFill>
                  <a:schemeClr val="tx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dirty="0">
                <a:solidFill>
                  <a:schemeClr val="tx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solidFill>
                <a:schemeClr val="tx1"/>
              </a:solidFill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chemeClr val="tx1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chemeClr val="tx1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chemeClr val="tx1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chemeClr val="tx1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chemeClr val="tx1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chemeClr val="tx1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chemeClr val="tx1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chemeClr val="tx1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chemeClr val="tx1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chemeClr val="tx1"/>
                </a:solidFill>
                <a:latin typeface="Carlito"/>
                <a:cs typeface="Carlito"/>
              </a:rPr>
              <a:t>1</a:t>
            </a: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chemeClr val="tx1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chemeClr val="tx1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chemeClr val="tx1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chemeClr val="tx1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chemeClr val="tx1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chemeClr val="tx1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chemeClr val="tx1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chemeClr val="tx1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chemeClr val="tx1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chemeClr val="tx1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chemeClr val="tx1"/>
                </a:solidFill>
                <a:latin typeface="Carlito"/>
                <a:cs typeface="Carlito"/>
              </a:rPr>
              <a:t>0</a:t>
            </a: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solidFill>
                <a:schemeClr val="tx1"/>
              </a:solidFill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spc="-5" dirty="0">
                <a:solidFill>
                  <a:schemeClr val="tx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 </a:t>
            </a:r>
            <a:r>
              <a:rPr sz="2000" spc="-5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https://github.com/Alepatito/FinalWorkIBM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1170538"/>
            <a:ext cx="653415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lang="es-CO" spc="-670" dirty="0"/>
              <a:t>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2992486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latin typeface="Carlito"/>
                <a:cs typeface="Carlito"/>
              </a:rPr>
              <a:t>Exploratory </a:t>
            </a:r>
            <a:r>
              <a:rPr sz="2000" spc="-25" dirty="0">
                <a:latin typeface="Carlito"/>
                <a:cs typeface="Carlito"/>
              </a:rPr>
              <a:t>Data </a:t>
            </a:r>
            <a:r>
              <a:rPr sz="2000" spc="-15" dirty="0">
                <a:latin typeface="Carlito"/>
                <a:cs typeface="Carlito"/>
              </a:rPr>
              <a:t>Analysis </a:t>
            </a:r>
            <a:r>
              <a:rPr sz="2000" spc="-20" dirty="0">
                <a:latin typeface="Carlito"/>
                <a:cs typeface="Carlito"/>
              </a:rPr>
              <a:t>performed </a:t>
            </a:r>
            <a:r>
              <a:rPr sz="2000" spc="-5" dirty="0">
                <a:latin typeface="Carlito"/>
                <a:cs typeface="Carlito"/>
              </a:rPr>
              <a:t>on variables </a:t>
            </a:r>
            <a:r>
              <a:rPr sz="2000" spc="-15" dirty="0">
                <a:latin typeface="Carlito"/>
                <a:cs typeface="Carlito"/>
              </a:rPr>
              <a:t>Flight </a:t>
            </a:r>
            <a:r>
              <a:rPr sz="2000" spc="-50" dirty="0">
                <a:latin typeface="Carlito"/>
                <a:cs typeface="Carlito"/>
              </a:rPr>
              <a:t>Number, </a:t>
            </a:r>
            <a:r>
              <a:rPr sz="2000" spc="-25" dirty="0">
                <a:latin typeface="Carlito"/>
                <a:cs typeface="Carlito"/>
              </a:rPr>
              <a:t>Payload </a:t>
            </a:r>
            <a:r>
              <a:rPr sz="2000" dirty="0">
                <a:latin typeface="Carlito"/>
                <a:cs typeface="Carlito"/>
              </a:rPr>
              <a:t>Mass, </a:t>
            </a:r>
            <a:r>
              <a:rPr sz="2000" spc="-5" dirty="0">
                <a:latin typeface="Carlito"/>
                <a:cs typeface="Carlito"/>
              </a:rPr>
              <a:t>Launch </a:t>
            </a:r>
            <a:r>
              <a:rPr sz="2000" spc="-15" dirty="0">
                <a:latin typeface="Carlito"/>
                <a:cs typeface="Carlito"/>
              </a:rPr>
              <a:t>Site,  </a:t>
            </a:r>
            <a:r>
              <a:rPr sz="2000" spc="-5" dirty="0">
                <a:latin typeface="Carlito"/>
                <a:cs typeface="Carlito"/>
              </a:rPr>
              <a:t>Orbit, Class </a:t>
            </a:r>
            <a:r>
              <a:rPr sz="2000" dirty="0">
                <a:latin typeface="Carlito"/>
                <a:cs typeface="Carlito"/>
              </a:rPr>
              <a:t>and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spc="-130" dirty="0"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spc="-55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spc="-5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latin typeface="Carlito"/>
                <a:cs typeface="Carlito"/>
              </a:rPr>
              <a:t>Flight </a:t>
            </a:r>
            <a:r>
              <a:rPr sz="2000" dirty="0">
                <a:latin typeface="Carlito"/>
                <a:cs typeface="Carlito"/>
              </a:rPr>
              <a:t>Number </a:t>
            </a:r>
            <a:r>
              <a:rPr sz="2000" spc="-20" dirty="0">
                <a:latin typeface="Carlito"/>
                <a:cs typeface="Carlito"/>
              </a:rPr>
              <a:t>vs. </a:t>
            </a:r>
            <a:r>
              <a:rPr sz="2000" spc="-25" dirty="0">
                <a:latin typeface="Carlito"/>
                <a:cs typeface="Carlito"/>
              </a:rPr>
              <a:t>Payload </a:t>
            </a:r>
            <a:r>
              <a:rPr sz="2000" dirty="0">
                <a:latin typeface="Carlito"/>
                <a:cs typeface="Carlito"/>
              </a:rPr>
              <a:t>Mass, </a:t>
            </a:r>
            <a:r>
              <a:rPr sz="2000" spc="-10" dirty="0">
                <a:latin typeface="Carlito"/>
                <a:cs typeface="Carlito"/>
              </a:rPr>
              <a:t>Flight </a:t>
            </a:r>
            <a:r>
              <a:rPr sz="2000" dirty="0">
                <a:latin typeface="Carlito"/>
                <a:cs typeface="Carlito"/>
              </a:rPr>
              <a:t>Number </a:t>
            </a:r>
            <a:r>
              <a:rPr sz="2000" spc="-20" dirty="0">
                <a:latin typeface="Carlito"/>
                <a:cs typeface="Carlito"/>
              </a:rPr>
              <a:t>vs. </a:t>
            </a:r>
            <a:r>
              <a:rPr sz="2000" spc="-5" dirty="0">
                <a:latin typeface="Carlito"/>
                <a:cs typeface="Carlito"/>
              </a:rPr>
              <a:t>Launch </a:t>
            </a:r>
            <a:r>
              <a:rPr sz="2000" spc="-15" dirty="0">
                <a:latin typeface="Carlito"/>
                <a:cs typeface="Carlito"/>
              </a:rPr>
              <a:t>Site, </a:t>
            </a:r>
            <a:r>
              <a:rPr sz="2000" spc="-25" dirty="0">
                <a:latin typeface="Carlito"/>
                <a:cs typeface="Carlito"/>
              </a:rPr>
              <a:t>Payload </a:t>
            </a:r>
            <a:r>
              <a:rPr sz="2000" dirty="0">
                <a:latin typeface="Carlito"/>
                <a:cs typeface="Carlito"/>
              </a:rPr>
              <a:t>Mass </a:t>
            </a:r>
            <a:r>
              <a:rPr sz="2000" spc="-20" dirty="0">
                <a:latin typeface="Carlito"/>
                <a:cs typeface="Carlito"/>
              </a:rPr>
              <a:t>vs. </a:t>
            </a:r>
            <a:r>
              <a:rPr sz="2000" spc="-5" dirty="0">
                <a:latin typeface="Carlito"/>
                <a:cs typeface="Carlito"/>
              </a:rPr>
              <a:t>Launch </a:t>
            </a:r>
            <a:r>
              <a:rPr sz="2000" spc="-15" dirty="0">
                <a:latin typeface="Carlito"/>
                <a:cs typeface="Carlito"/>
              </a:rPr>
              <a:t>Site,  </a:t>
            </a:r>
            <a:r>
              <a:rPr sz="2000" spc="-5" dirty="0">
                <a:latin typeface="Carlito"/>
                <a:cs typeface="Carlito"/>
              </a:rPr>
              <a:t>Orbit </a:t>
            </a:r>
            <a:r>
              <a:rPr sz="2000" spc="-20" dirty="0">
                <a:latin typeface="Carlito"/>
                <a:cs typeface="Carlito"/>
              </a:rPr>
              <a:t>vs. </a:t>
            </a:r>
            <a:r>
              <a:rPr sz="2000" dirty="0">
                <a:latin typeface="Carlito"/>
                <a:cs typeface="Carlito"/>
              </a:rPr>
              <a:t>Success </a:t>
            </a:r>
            <a:r>
              <a:rPr sz="2000" spc="-20" dirty="0">
                <a:latin typeface="Carlito"/>
                <a:cs typeface="Carlito"/>
              </a:rPr>
              <a:t>Rate, </a:t>
            </a:r>
            <a:r>
              <a:rPr sz="2000" spc="-10" dirty="0">
                <a:latin typeface="Carlito"/>
                <a:cs typeface="Carlito"/>
              </a:rPr>
              <a:t>Flight </a:t>
            </a:r>
            <a:r>
              <a:rPr sz="2000" dirty="0">
                <a:latin typeface="Carlito"/>
                <a:cs typeface="Carlito"/>
              </a:rPr>
              <a:t>Number </a:t>
            </a:r>
            <a:r>
              <a:rPr sz="2000" spc="-20" dirty="0">
                <a:latin typeface="Carlito"/>
                <a:cs typeface="Carlito"/>
              </a:rPr>
              <a:t>vs. </a:t>
            </a:r>
            <a:r>
              <a:rPr sz="2000" spc="-5" dirty="0">
                <a:latin typeface="Carlito"/>
                <a:cs typeface="Carlito"/>
              </a:rPr>
              <a:t>Orbit, </a:t>
            </a:r>
            <a:r>
              <a:rPr sz="2000" spc="-25" dirty="0">
                <a:latin typeface="Carlito"/>
                <a:cs typeface="Carlito"/>
              </a:rPr>
              <a:t>Payload </a:t>
            </a:r>
            <a:r>
              <a:rPr sz="2000" spc="-15" dirty="0">
                <a:latin typeface="Carlito"/>
                <a:cs typeface="Carlito"/>
              </a:rPr>
              <a:t>vs </a:t>
            </a:r>
            <a:r>
              <a:rPr sz="2000" spc="-5" dirty="0">
                <a:latin typeface="Carlito"/>
                <a:cs typeface="Carlito"/>
              </a:rPr>
              <a:t>Orbit, </a:t>
            </a:r>
            <a:r>
              <a:rPr sz="2000" dirty="0">
                <a:latin typeface="Carlito"/>
                <a:cs typeface="Carlito"/>
              </a:rPr>
              <a:t>and Success </a:t>
            </a:r>
            <a:r>
              <a:rPr sz="2000" spc="-60" dirty="0">
                <a:latin typeface="Carlito"/>
                <a:cs typeface="Carlito"/>
              </a:rPr>
              <a:t>Yearly</a:t>
            </a:r>
            <a:r>
              <a:rPr sz="2000" spc="70" dirty="0">
                <a:latin typeface="Carlito"/>
                <a:cs typeface="Carlito"/>
              </a:rPr>
              <a:t> </a:t>
            </a:r>
            <a:r>
              <a:rPr sz="2000" spc="-60" dirty="0"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latin typeface="Carlito"/>
                <a:cs typeface="Carlito"/>
              </a:rPr>
              <a:t>Scatter </a:t>
            </a:r>
            <a:r>
              <a:rPr sz="2000" spc="-5" dirty="0">
                <a:latin typeface="Carlito"/>
                <a:cs typeface="Carlito"/>
              </a:rPr>
              <a:t>plots, line </a:t>
            </a:r>
            <a:r>
              <a:rPr sz="2000" dirty="0">
                <a:latin typeface="Carlito"/>
                <a:cs typeface="Carlito"/>
              </a:rPr>
              <a:t>charts, and </a:t>
            </a:r>
            <a:r>
              <a:rPr sz="2000" spc="-5" dirty="0">
                <a:latin typeface="Carlito"/>
                <a:cs typeface="Carlito"/>
              </a:rPr>
              <a:t>bar plots </a:t>
            </a:r>
            <a:r>
              <a:rPr sz="2000" spc="-20" dirty="0">
                <a:latin typeface="Carlito"/>
                <a:cs typeface="Carlito"/>
              </a:rPr>
              <a:t>were </a:t>
            </a:r>
            <a:r>
              <a:rPr sz="2000" spc="-5" dirty="0">
                <a:latin typeface="Carlito"/>
                <a:cs typeface="Carlito"/>
              </a:rPr>
              <a:t>used </a:t>
            </a:r>
            <a:r>
              <a:rPr sz="2000" spc="-20" dirty="0">
                <a:latin typeface="Carlito"/>
                <a:cs typeface="Carlito"/>
              </a:rPr>
              <a:t>to compare </a:t>
            </a:r>
            <a:r>
              <a:rPr sz="2000" spc="-5" dirty="0">
                <a:latin typeface="Carlito"/>
                <a:cs typeface="Carlito"/>
              </a:rPr>
              <a:t>relationships between variables</a:t>
            </a:r>
            <a:r>
              <a:rPr sz="2000" spc="-20" dirty="0"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latin typeface="Carlito"/>
                <a:cs typeface="Carlito"/>
              </a:rPr>
              <a:t>decide if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10" dirty="0">
                <a:latin typeface="Carlito"/>
                <a:cs typeface="Carlito"/>
              </a:rPr>
              <a:t>relationship </a:t>
            </a:r>
            <a:r>
              <a:rPr sz="2000" spc="-25" dirty="0">
                <a:latin typeface="Carlito"/>
                <a:cs typeface="Carlito"/>
              </a:rPr>
              <a:t>exists </a:t>
            </a:r>
            <a:r>
              <a:rPr sz="2000" dirty="0">
                <a:latin typeface="Carlito"/>
                <a:cs typeface="Carlito"/>
              </a:rPr>
              <a:t>so </a:t>
            </a:r>
            <a:r>
              <a:rPr sz="2000" spc="-5" dirty="0">
                <a:latin typeface="Carlito"/>
                <a:cs typeface="Carlito"/>
              </a:rPr>
              <a:t>that they could </a:t>
            </a:r>
            <a:r>
              <a:rPr sz="2000" dirty="0">
                <a:latin typeface="Carlito"/>
                <a:cs typeface="Carlito"/>
              </a:rPr>
              <a:t>be </a:t>
            </a:r>
            <a:r>
              <a:rPr sz="2000" spc="-5" dirty="0">
                <a:latin typeface="Carlito"/>
                <a:cs typeface="Carlito"/>
              </a:rPr>
              <a:t>used in </a:t>
            </a:r>
            <a:r>
              <a:rPr sz="2000" spc="-10" dirty="0">
                <a:latin typeface="Carlito"/>
                <a:cs typeface="Carlito"/>
              </a:rPr>
              <a:t>training </a:t>
            </a:r>
            <a:r>
              <a:rPr sz="2000" dirty="0">
                <a:latin typeface="Carlito"/>
                <a:cs typeface="Carlito"/>
              </a:rPr>
              <a:t>the machine </a:t>
            </a:r>
            <a:r>
              <a:rPr sz="2000" spc="-5" dirty="0">
                <a:latin typeface="Carlito"/>
                <a:cs typeface="Carlito"/>
              </a:rPr>
              <a:t>learning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spc="-5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r>
              <a:rPr sz="2000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https://github.com/Alepatito/FinalWorkIBM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93291" y="1152907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2979021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latin typeface="Carlito"/>
                <a:cs typeface="Carlito"/>
              </a:rPr>
              <a:t>Loaded </a:t>
            </a:r>
            <a:r>
              <a:rPr sz="2000" spc="-25" dirty="0">
                <a:latin typeface="Carlito"/>
                <a:cs typeface="Carlito"/>
              </a:rPr>
              <a:t>data </a:t>
            </a:r>
            <a:r>
              <a:rPr sz="2000" spc="-10" dirty="0">
                <a:latin typeface="Carlito"/>
                <a:cs typeface="Carlito"/>
              </a:rPr>
              <a:t>set </a:t>
            </a:r>
            <a:r>
              <a:rPr sz="2000" spc="-25" dirty="0">
                <a:latin typeface="Carlito"/>
                <a:cs typeface="Carlito"/>
              </a:rPr>
              <a:t>into </a:t>
            </a:r>
            <a:r>
              <a:rPr sz="2000" dirty="0">
                <a:latin typeface="Carlito"/>
                <a:cs typeface="Carlito"/>
              </a:rPr>
              <a:t>IBM DB2</a:t>
            </a:r>
            <a:r>
              <a:rPr sz="2000" spc="-12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latin typeface="Carlito"/>
                <a:cs typeface="Carlito"/>
              </a:rPr>
              <a:t>Queried using SQL </a:t>
            </a:r>
            <a:r>
              <a:rPr sz="2000" dirty="0">
                <a:latin typeface="Carlito"/>
                <a:cs typeface="Carlito"/>
              </a:rPr>
              <a:t>Python</a:t>
            </a:r>
            <a:r>
              <a:rPr sz="2000" spc="-100" dirty="0">
                <a:latin typeface="Carlito"/>
                <a:cs typeface="Carlito"/>
              </a:rPr>
              <a:t> </a:t>
            </a:r>
            <a:r>
              <a:rPr sz="2000" spc="-25" dirty="0"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latin typeface="Carlito"/>
                <a:cs typeface="Carlito"/>
              </a:rPr>
              <a:t>Queries </a:t>
            </a:r>
            <a:r>
              <a:rPr sz="2000" spc="-20" dirty="0">
                <a:latin typeface="Carlito"/>
                <a:cs typeface="Carlito"/>
              </a:rPr>
              <a:t>were </a:t>
            </a:r>
            <a:r>
              <a:rPr sz="2000" dirty="0">
                <a:latin typeface="Carlito"/>
                <a:cs typeface="Carlito"/>
              </a:rPr>
              <a:t>made </a:t>
            </a:r>
            <a:r>
              <a:rPr sz="2000" spc="-20" dirty="0">
                <a:latin typeface="Carlito"/>
                <a:cs typeface="Carlito"/>
              </a:rPr>
              <a:t>to </a:t>
            </a:r>
            <a:r>
              <a:rPr sz="2000" spc="-10" dirty="0">
                <a:latin typeface="Carlito"/>
                <a:cs typeface="Carlito"/>
              </a:rPr>
              <a:t>get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25" dirty="0">
                <a:latin typeface="Carlito"/>
                <a:cs typeface="Carlito"/>
              </a:rPr>
              <a:t>better </a:t>
            </a:r>
            <a:r>
              <a:rPr sz="2000" spc="-20" dirty="0">
                <a:latin typeface="Carlito"/>
                <a:cs typeface="Carlito"/>
              </a:rPr>
              <a:t>understanding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25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latin typeface="Carlito"/>
                <a:cs typeface="Carlito"/>
              </a:rPr>
              <a:t>Queried </a:t>
            </a:r>
            <a:r>
              <a:rPr sz="2000" spc="-20" dirty="0">
                <a:latin typeface="Carlito"/>
                <a:cs typeface="Carlito"/>
              </a:rPr>
              <a:t>information </a:t>
            </a:r>
            <a:r>
              <a:rPr sz="2000" dirty="0">
                <a:latin typeface="Carlito"/>
                <a:cs typeface="Carlito"/>
              </a:rPr>
              <a:t>about launch </a:t>
            </a:r>
            <a:r>
              <a:rPr sz="2000" spc="-20" dirty="0">
                <a:latin typeface="Carlito"/>
                <a:cs typeface="Carlito"/>
              </a:rPr>
              <a:t>site </a:t>
            </a:r>
            <a:r>
              <a:rPr sz="2000" spc="-5" dirty="0">
                <a:latin typeface="Carlito"/>
                <a:cs typeface="Carlito"/>
              </a:rPr>
              <a:t>names, mission </a:t>
            </a:r>
            <a:r>
              <a:rPr sz="2000" spc="-20" dirty="0">
                <a:latin typeface="Carlito"/>
                <a:cs typeface="Carlito"/>
              </a:rPr>
              <a:t>outcomes, various pay </a:t>
            </a:r>
            <a:r>
              <a:rPr sz="2000" dirty="0">
                <a:latin typeface="Carlito"/>
                <a:cs typeface="Carlito"/>
              </a:rPr>
              <a:t>load </a:t>
            </a:r>
            <a:r>
              <a:rPr sz="2000" spc="-25" dirty="0">
                <a:latin typeface="Carlito"/>
                <a:cs typeface="Carlito"/>
              </a:rPr>
              <a:t>sizes </a:t>
            </a:r>
            <a:r>
              <a:rPr sz="2000" spc="-5" dirty="0">
                <a:latin typeface="Carlito"/>
                <a:cs typeface="Carlito"/>
              </a:rPr>
              <a:t>of  </a:t>
            </a:r>
            <a:r>
              <a:rPr sz="2000" spc="-25" dirty="0">
                <a:latin typeface="Carlito"/>
                <a:cs typeface="Carlito"/>
              </a:rPr>
              <a:t>customers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20" dirty="0">
                <a:latin typeface="Carlito"/>
                <a:cs typeface="Carlito"/>
              </a:rPr>
              <a:t>booster </a:t>
            </a:r>
            <a:r>
              <a:rPr sz="2000" spc="-25" dirty="0">
                <a:latin typeface="Carlito"/>
                <a:cs typeface="Carlito"/>
              </a:rPr>
              <a:t>versions, </a:t>
            </a:r>
            <a:r>
              <a:rPr sz="2000" dirty="0">
                <a:latin typeface="Carlito"/>
                <a:cs typeface="Carlito"/>
              </a:rPr>
              <a:t>and landing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spc="-5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https://github.com/Alepatito/FinalWorkIBM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1152907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2239459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latin typeface="Carlito"/>
                <a:cs typeface="Carlito"/>
              </a:rPr>
              <a:t>Folium </a:t>
            </a:r>
            <a:r>
              <a:rPr sz="2000" spc="-5" dirty="0">
                <a:latin typeface="Carlito"/>
                <a:cs typeface="Carlito"/>
              </a:rPr>
              <a:t>maps mark Launch Sites, successful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5" dirty="0">
                <a:latin typeface="Carlito"/>
                <a:cs typeface="Carlito"/>
              </a:rPr>
              <a:t>unsuccessful </a:t>
            </a:r>
            <a:r>
              <a:rPr sz="2000" dirty="0">
                <a:latin typeface="Carlito"/>
                <a:cs typeface="Carlito"/>
              </a:rPr>
              <a:t>landings, and a </a:t>
            </a:r>
            <a:r>
              <a:rPr sz="2000" spc="-25" dirty="0">
                <a:latin typeface="Carlito"/>
                <a:cs typeface="Carlito"/>
              </a:rPr>
              <a:t>proximity example  </a:t>
            </a:r>
            <a:r>
              <a:rPr sz="2000" spc="-20" dirty="0">
                <a:latin typeface="Carlito"/>
                <a:cs typeface="Carlito"/>
              </a:rPr>
              <a:t>to </a:t>
            </a:r>
            <a:r>
              <a:rPr sz="2000" spc="-40" dirty="0">
                <a:latin typeface="Carlito"/>
                <a:cs typeface="Carlito"/>
              </a:rPr>
              <a:t>key </a:t>
            </a:r>
            <a:r>
              <a:rPr sz="2000" spc="-5" dirty="0">
                <a:latin typeface="Carlito"/>
                <a:cs typeface="Carlito"/>
              </a:rPr>
              <a:t>locations: </a:t>
            </a:r>
            <a:r>
              <a:rPr sz="2000" spc="-60" dirty="0">
                <a:latin typeface="Carlito"/>
                <a:cs typeface="Carlito"/>
              </a:rPr>
              <a:t>Railway, Highway, </a:t>
            </a:r>
            <a:r>
              <a:rPr sz="2000" spc="-20" dirty="0">
                <a:latin typeface="Carlito"/>
                <a:cs typeface="Carlito"/>
              </a:rPr>
              <a:t>Coast, </a:t>
            </a:r>
            <a:r>
              <a:rPr sz="2000" dirty="0">
                <a:latin typeface="Carlito"/>
                <a:cs typeface="Carlito"/>
              </a:rPr>
              <a:t>and</a:t>
            </a:r>
            <a:r>
              <a:rPr sz="2000" spc="35" dirty="0">
                <a:latin typeface="Carlito"/>
                <a:cs typeface="Carlito"/>
              </a:rPr>
              <a:t> </a:t>
            </a:r>
            <a:r>
              <a:rPr sz="2000" spc="-60" dirty="0"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latin typeface="Carlito"/>
                <a:cs typeface="Carlito"/>
              </a:rPr>
              <a:t>This </a:t>
            </a:r>
            <a:r>
              <a:rPr sz="2000" spc="-15" dirty="0">
                <a:latin typeface="Carlito"/>
                <a:cs typeface="Carlito"/>
              </a:rPr>
              <a:t>allows </a:t>
            </a:r>
            <a:r>
              <a:rPr sz="2000" spc="-5" dirty="0">
                <a:latin typeface="Carlito"/>
                <a:cs typeface="Carlito"/>
              </a:rPr>
              <a:t>us </a:t>
            </a:r>
            <a:r>
              <a:rPr sz="2000" spc="-20" dirty="0">
                <a:latin typeface="Carlito"/>
                <a:cs typeface="Carlito"/>
              </a:rPr>
              <a:t>to understand why </a:t>
            </a:r>
            <a:r>
              <a:rPr sz="2000" dirty="0">
                <a:latin typeface="Carlito"/>
                <a:cs typeface="Carlito"/>
              </a:rPr>
              <a:t>launch </a:t>
            </a:r>
            <a:r>
              <a:rPr sz="2000" spc="-20" dirty="0">
                <a:latin typeface="Carlito"/>
                <a:cs typeface="Carlito"/>
              </a:rPr>
              <a:t>sites </a:t>
            </a:r>
            <a:r>
              <a:rPr sz="2000" spc="-25" dirty="0">
                <a:latin typeface="Carlito"/>
                <a:cs typeface="Carlito"/>
              </a:rPr>
              <a:t>may </a:t>
            </a:r>
            <a:r>
              <a:rPr sz="2000" dirty="0">
                <a:latin typeface="Carlito"/>
                <a:cs typeface="Carlito"/>
              </a:rPr>
              <a:t>be </a:t>
            </a:r>
            <a:r>
              <a:rPr sz="2000" spc="-20" dirty="0">
                <a:latin typeface="Carlito"/>
                <a:cs typeface="Carlito"/>
              </a:rPr>
              <a:t>located </a:t>
            </a:r>
            <a:r>
              <a:rPr sz="2000" spc="-5" dirty="0">
                <a:latin typeface="Carlito"/>
                <a:cs typeface="Carlito"/>
              </a:rPr>
              <a:t>where they </a:t>
            </a:r>
            <a:r>
              <a:rPr sz="2000" spc="-20" dirty="0">
                <a:latin typeface="Carlito"/>
                <a:cs typeface="Carlito"/>
              </a:rPr>
              <a:t>are. </a:t>
            </a:r>
            <a:r>
              <a:rPr sz="2000" dirty="0">
                <a:latin typeface="Carlito"/>
                <a:cs typeface="Carlito"/>
              </a:rPr>
              <a:t>Also </a:t>
            </a:r>
            <a:r>
              <a:rPr sz="2000" spc="-20" dirty="0">
                <a:latin typeface="Carlito"/>
                <a:cs typeface="Carlito"/>
              </a:rPr>
              <a:t>visualizes  </a:t>
            </a:r>
            <a:r>
              <a:rPr sz="2000" spc="-5" dirty="0">
                <a:latin typeface="Carlito"/>
                <a:cs typeface="Carlito"/>
              </a:rPr>
              <a:t>successful </a:t>
            </a:r>
            <a:r>
              <a:rPr sz="2000" dirty="0">
                <a:latin typeface="Carlito"/>
                <a:cs typeface="Carlito"/>
              </a:rPr>
              <a:t>landings </a:t>
            </a:r>
            <a:r>
              <a:rPr sz="2000" spc="-25" dirty="0">
                <a:latin typeface="Carlito"/>
                <a:cs typeface="Carlito"/>
              </a:rPr>
              <a:t>relative </a:t>
            </a:r>
            <a:r>
              <a:rPr sz="2000" spc="-20" dirty="0">
                <a:latin typeface="Carlito"/>
                <a:cs typeface="Carlito"/>
              </a:rPr>
              <a:t>to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spc="5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spc="-5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7620">
              <a:lnSpc>
                <a:spcPct val="150100"/>
              </a:lnSpc>
              <a:spcBef>
                <a:spcPts val="300"/>
              </a:spcBef>
            </a:pPr>
            <a:r>
              <a:rPr lang="en-IN" sz="2000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https://github.com/Alepatito/FinalWorkIBM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75260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600" y="1153647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3735382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latin typeface="Carlito"/>
                <a:cs typeface="Carlito"/>
              </a:rPr>
              <a:t>Dashboard </a:t>
            </a:r>
            <a:r>
              <a:rPr sz="2000" dirty="0">
                <a:latin typeface="Carlito"/>
                <a:cs typeface="Carlito"/>
              </a:rPr>
              <a:t>includes a </a:t>
            </a:r>
            <a:r>
              <a:rPr sz="2000" spc="-5" dirty="0">
                <a:latin typeface="Carlito"/>
                <a:cs typeface="Carlito"/>
              </a:rPr>
              <a:t>pie </a:t>
            </a:r>
            <a:r>
              <a:rPr sz="2000" dirty="0">
                <a:latin typeface="Carlito"/>
                <a:cs typeface="Carlito"/>
              </a:rPr>
              <a:t>chart and a </a:t>
            </a:r>
            <a:r>
              <a:rPr sz="2000" spc="-25" dirty="0">
                <a:latin typeface="Carlito"/>
                <a:cs typeface="Carlito"/>
              </a:rPr>
              <a:t>scatter</a:t>
            </a:r>
            <a:r>
              <a:rPr sz="2000" spc="-13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latin typeface="Carlito"/>
                <a:cs typeface="Carlito"/>
              </a:rPr>
              <a:t>Pie </a:t>
            </a:r>
            <a:r>
              <a:rPr sz="2000" dirty="0">
                <a:latin typeface="Carlito"/>
                <a:cs typeface="Carlito"/>
              </a:rPr>
              <a:t>chart </a:t>
            </a:r>
            <a:r>
              <a:rPr sz="2000" spc="-5" dirty="0">
                <a:latin typeface="Carlito"/>
                <a:cs typeface="Carlito"/>
              </a:rPr>
              <a:t>can be selected </a:t>
            </a:r>
            <a:r>
              <a:rPr sz="2000" spc="-20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show distribution of successful </a:t>
            </a:r>
            <a:r>
              <a:rPr sz="2000" dirty="0">
                <a:latin typeface="Carlito"/>
                <a:cs typeface="Carlito"/>
              </a:rPr>
              <a:t>landings </a:t>
            </a:r>
            <a:r>
              <a:rPr sz="2000" spc="-20" dirty="0">
                <a:latin typeface="Carlito"/>
                <a:cs typeface="Carlito"/>
              </a:rPr>
              <a:t>across </a:t>
            </a:r>
            <a:r>
              <a:rPr sz="2000" dirty="0">
                <a:latin typeface="Carlito"/>
                <a:cs typeface="Carlito"/>
              </a:rPr>
              <a:t>all launch </a:t>
            </a:r>
            <a:r>
              <a:rPr sz="2000" spc="-20" dirty="0">
                <a:latin typeface="Carlito"/>
                <a:cs typeface="Carlito"/>
              </a:rPr>
              <a:t>sites </a:t>
            </a:r>
            <a:r>
              <a:rPr sz="2000" dirty="0">
                <a:latin typeface="Carlito"/>
                <a:cs typeface="Carlito"/>
              </a:rPr>
              <a:t>and  </a:t>
            </a:r>
            <a:r>
              <a:rPr sz="2000" spc="-5" dirty="0">
                <a:latin typeface="Carlito"/>
                <a:cs typeface="Carlito"/>
              </a:rPr>
              <a:t>can </a:t>
            </a:r>
            <a:r>
              <a:rPr sz="2000" dirty="0">
                <a:latin typeface="Carlito"/>
                <a:cs typeface="Carlito"/>
              </a:rPr>
              <a:t>be </a:t>
            </a:r>
            <a:r>
              <a:rPr sz="2000" spc="-5" dirty="0">
                <a:latin typeface="Carlito"/>
                <a:cs typeface="Carlito"/>
              </a:rPr>
              <a:t>selected </a:t>
            </a:r>
            <a:r>
              <a:rPr sz="2000" spc="-20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show </a:t>
            </a:r>
            <a:r>
              <a:rPr sz="2000" dirty="0">
                <a:latin typeface="Carlito"/>
                <a:cs typeface="Carlito"/>
              </a:rPr>
              <a:t>individual launch </a:t>
            </a:r>
            <a:r>
              <a:rPr sz="2000" spc="-20" dirty="0">
                <a:latin typeface="Carlito"/>
                <a:cs typeface="Carlito"/>
              </a:rPr>
              <a:t>site </a:t>
            </a:r>
            <a:r>
              <a:rPr sz="2000" dirty="0">
                <a:latin typeface="Carlito"/>
                <a:cs typeface="Carlito"/>
              </a:rPr>
              <a:t>success</a:t>
            </a:r>
            <a:r>
              <a:rPr sz="2000" spc="-110" dirty="0">
                <a:latin typeface="Carlito"/>
                <a:cs typeface="Carlito"/>
              </a:rPr>
              <a:t> </a:t>
            </a:r>
            <a:r>
              <a:rPr sz="2000" spc="-30" dirty="0"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latin typeface="Carlito"/>
                <a:cs typeface="Carlito"/>
              </a:rPr>
              <a:t>Scatter </a:t>
            </a:r>
            <a:r>
              <a:rPr sz="2000" spc="-5" dirty="0">
                <a:latin typeface="Carlito"/>
                <a:cs typeface="Carlito"/>
              </a:rPr>
              <a:t>plot </a:t>
            </a:r>
            <a:r>
              <a:rPr sz="2000" spc="-40" dirty="0">
                <a:latin typeface="Carlito"/>
                <a:cs typeface="Carlito"/>
              </a:rPr>
              <a:t>takes </a:t>
            </a:r>
            <a:r>
              <a:rPr sz="2000" spc="-20" dirty="0">
                <a:latin typeface="Carlito"/>
                <a:cs typeface="Carlito"/>
              </a:rPr>
              <a:t>two </a:t>
            </a:r>
            <a:r>
              <a:rPr sz="2000" dirty="0">
                <a:latin typeface="Carlito"/>
                <a:cs typeface="Carlito"/>
              </a:rPr>
              <a:t>inputs: All </a:t>
            </a:r>
            <a:r>
              <a:rPr sz="2000" spc="-20" dirty="0">
                <a:latin typeface="Carlito"/>
                <a:cs typeface="Carlito"/>
              </a:rPr>
              <a:t>sites </a:t>
            </a:r>
            <a:r>
              <a:rPr sz="2000" spc="-5" dirty="0">
                <a:latin typeface="Carlito"/>
                <a:cs typeface="Carlito"/>
              </a:rPr>
              <a:t>or </a:t>
            </a:r>
            <a:r>
              <a:rPr sz="2000" dirty="0">
                <a:latin typeface="Carlito"/>
                <a:cs typeface="Carlito"/>
              </a:rPr>
              <a:t>individual </a:t>
            </a:r>
            <a:r>
              <a:rPr sz="2000" spc="-20" dirty="0">
                <a:latin typeface="Carlito"/>
                <a:cs typeface="Carlito"/>
              </a:rPr>
              <a:t>site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5" dirty="0">
                <a:latin typeface="Carlito"/>
                <a:cs typeface="Carlito"/>
              </a:rPr>
              <a:t>payload mass on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slider between </a:t>
            </a:r>
            <a:r>
              <a:rPr sz="2000" dirty="0">
                <a:latin typeface="Carlito"/>
                <a:cs typeface="Carlito"/>
              </a:rPr>
              <a:t>0  and 10000</a:t>
            </a:r>
            <a:r>
              <a:rPr sz="2000" spc="-10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kg.</a:t>
            </a: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latin typeface="Carlito"/>
                <a:cs typeface="Carlito"/>
              </a:rPr>
              <a:t>The pie </a:t>
            </a:r>
            <a:r>
              <a:rPr sz="2000" dirty="0">
                <a:latin typeface="Carlito"/>
                <a:cs typeface="Carlito"/>
              </a:rPr>
              <a:t>chart is </a:t>
            </a:r>
            <a:r>
              <a:rPr sz="2000" spc="-5" dirty="0">
                <a:latin typeface="Carlito"/>
                <a:cs typeface="Carlito"/>
              </a:rPr>
              <a:t>used </a:t>
            </a:r>
            <a:r>
              <a:rPr sz="2000" spc="-20" dirty="0">
                <a:latin typeface="Carlito"/>
                <a:cs typeface="Carlito"/>
              </a:rPr>
              <a:t>to visualize </a:t>
            </a:r>
            <a:r>
              <a:rPr sz="2000" dirty="0">
                <a:latin typeface="Carlito"/>
                <a:cs typeface="Carlito"/>
              </a:rPr>
              <a:t>launch </a:t>
            </a:r>
            <a:r>
              <a:rPr sz="2000" spc="-20" dirty="0">
                <a:latin typeface="Carlito"/>
                <a:cs typeface="Carlito"/>
              </a:rPr>
              <a:t>site </a:t>
            </a:r>
            <a:r>
              <a:rPr sz="2000" dirty="0">
                <a:latin typeface="Carlito"/>
                <a:cs typeface="Carlito"/>
              </a:rPr>
              <a:t>success</a:t>
            </a:r>
            <a:r>
              <a:rPr sz="2000" spc="20" dirty="0">
                <a:latin typeface="Carlito"/>
                <a:cs typeface="Carlito"/>
              </a:rPr>
              <a:t> </a:t>
            </a:r>
            <a:r>
              <a:rPr sz="2000" spc="-40" dirty="0"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spc="-25" dirty="0">
                <a:latin typeface="Carlito"/>
                <a:cs typeface="Carlito"/>
              </a:rPr>
              <a:t>scatter </a:t>
            </a:r>
            <a:r>
              <a:rPr sz="2000" spc="-5" dirty="0">
                <a:latin typeface="Carlito"/>
                <a:cs typeface="Carlito"/>
              </a:rPr>
              <a:t>plot can help </a:t>
            </a:r>
            <a:r>
              <a:rPr sz="2000" dirty="0">
                <a:latin typeface="Carlito"/>
                <a:cs typeface="Carlito"/>
              </a:rPr>
              <a:t>us </a:t>
            </a:r>
            <a:r>
              <a:rPr sz="2000" spc="-5" dirty="0">
                <a:latin typeface="Carlito"/>
                <a:cs typeface="Carlito"/>
              </a:rPr>
              <a:t>see how </a:t>
            </a:r>
            <a:r>
              <a:rPr sz="2000" dirty="0">
                <a:latin typeface="Carlito"/>
                <a:cs typeface="Carlito"/>
              </a:rPr>
              <a:t>success </a:t>
            </a:r>
            <a:r>
              <a:rPr sz="2000" spc="-10" dirty="0">
                <a:latin typeface="Carlito"/>
                <a:cs typeface="Carlito"/>
              </a:rPr>
              <a:t>varies </a:t>
            </a:r>
            <a:r>
              <a:rPr sz="2000" spc="-20" dirty="0">
                <a:latin typeface="Carlito"/>
                <a:cs typeface="Carlito"/>
              </a:rPr>
              <a:t>across </a:t>
            </a:r>
            <a:r>
              <a:rPr sz="2000" dirty="0">
                <a:latin typeface="Carlito"/>
                <a:cs typeface="Carlito"/>
              </a:rPr>
              <a:t>launch </a:t>
            </a:r>
            <a:r>
              <a:rPr sz="2000" spc="-20" dirty="0">
                <a:latin typeface="Carlito"/>
                <a:cs typeface="Carlito"/>
              </a:rPr>
              <a:t>sites, </a:t>
            </a:r>
            <a:r>
              <a:rPr sz="2000" spc="-10" dirty="0">
                <a:latin typeface="Carlito"/>
                <a:cs typeface="Carlito"/>
              </a:rPr>
              <a:t>payload </a:t>
            </a:r>
            <a:r>
              <a:rPr sz="2000" spc="-5" dirty="0">
                <a:latin typeface="Carlito"/>
                <a:cs typeface="Carlito"/>
              </a:rPr>
              <a:t>mass,</a:t>
            </a:r>
            <a:r>
              <a:rPr sz="2000" spc="1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and</a:t>
            </a:r>
          </a:p>
          <a:p>
            <a:pPr marL="12700">
              <a:lnSpc>
                <a:spcPts val="2350"/>
              </a:lnSpc>
            </a:pPr>
            <a:r>
              <a:rPr sz="2000" spc="-20" dirty="0">
                <a:latin typeface="Carlito"/>
                <a:cs typeface="Carlito"/>
              </a:rPr>
              <a:t>booster </a:t>
            </a:r>
            <a:r>
              <a:rPr sz="2000" spc="-25" dirty="0">
                <a:latin typeface="Carlito"/>
                <a:cs typeface="Carlito"/>
              </a:rPr>
              <a:t>version</a:t>
            </a:r>
            <a:r>
              <a:rPr sz="2000" dirty="0">
                <a:latin typeface="Carlito"/>
                <a:cs typeface="Carlito"/>
              </a:rPr>
              <a:t> </a:t>
            </a:r>
            <a:r>
              <a:rPr sz="2000" spc="-45" dirty="0"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spc="5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spc="-5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https://github.com/Alepatito/FinalWorkIBM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33400" y="2472309"/>
            <a:ext cx="3538091" cy="16713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https://github.com/Alepatito/FinalWorkIBM</a:t>
            </a:r>
            <a:endParaRPr lang="en-IN" sz="20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This is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20" dirty="0">
                <a:latin typeface="Carlito"/>
                <a:cs typeface="Carlito"/>
              </a:rPr>
              <a:t>preview </a:t>
            </a:r>
            <a:r>
              <a:rPr sz="1800" spc="-5" dirty="0">
                <a:latin typeface="Carlito"/>
                <a:cs typeface="Carlito"/>
              </a:rPr>
              <a:t>of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5" dirty="0">
                <a:latin typeface="Carlito"/>
                <a:cs typeface="Carlito"/>
              </a:rPr>
              <a:t>Plotly dashboard. </a:t>
            </a:r>
            <a:r>
              <a:rPr sz="1800" spc="-5" dirty="0">
                <a:latin typeface="Carlito"/>
                <a:cs typeface="Carlito"/>
              </a:rPr>
              <a:t>The </a:t>
            </a:r>
            <a:r>
              <a:rPr sz="1800" spc="-20" dirty="0">
                <a:latin typeface="Carlito"/>
                <a:cs typeface="Carlito"/>
              </a:rPr>
              <a:t>following </a:t>
            </a:r>
            <a:r>
              <a:rPr sz="1800" spc="-5" dirty="0">
                <a:latin typeface="Carlito"/>
                <a:cs typeface="Carlito"/>
              </a:rPr>
              <a:t>sides will show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5" dirty="0">
                <a:latin typeface="Carlito"/>
                <a:cs typeface="Carlito"/>
              </a:rPr>
              <a:t>results </a:t>
            </a:r>
            <a:r>
              <a:rPr sz="1800" spc="-5" dirty="0">
                <a:latin typeface="Carlito"/>
                <a:cs typeface="Carlito"/>
              </a:rPr>
              <a:t>of </a:t>
            </a:r>
            <a:r>
              <a:rPr sz="1800" spc="-20" dirty="0">
                <a:latin typeface="Carlito"/>
                <a:cs typeface="Carlito"/>
              </a:rPr>
              <a:t>EDA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spc="-20" dirty="0">
                <a:latin typeface="Carlito"/>
                <a:cs typeface="Carlito"/>
              </a:rPr>
              <a:t>visualization, EDA </a:t>
            </a:r>
            <a:r>
              <a:rPr sz="1800" spc="-5" dirty="0">
                <a:latin typeface="Carlito"/>
                <a:cs typeface="Carlito"/>
              </a:rPr>
              <a:t>with </a:t>
            </a:r>
            <a:r>
              <a:rPr sz="1800" dirty="0">
                <a:latin typeface="Carlito"/>
                <a:cs typeface="Carlito"/>
              </a:rPr>
              <a:t>SQL, </a:t>
            </a:r>
            <a:r>
              <a:rPr sz="1800" spc="-25" dirty="0">
                <a:latin typeface="Carlito"/>
                <a:cs typeface="Carlito"/>
              </a:rPr>
              <a:t>Interactive </a:t>
            </a:r>
            <a:r>
              <a:rPr sz="1800" dirty="0">
                <a:latin typeface="Carlito"/>
                <a:cs typeface="Carlito"/>
              </a:rPr>
              <a:t>Map </a:t>
            </a:r>
            <a:r>
              <a:rPr sz="1800" spc="-5" dirty="0">
                <a:latin typeface="Carlito"/>
                <a:cs typeface="Carlito"/>
              </a:rPr>
              <a:t>with </a:t>
            </a:r>
            <a:r>
              <a:rPr sz="1800" spc="-20" dirty="0">
                <a:latin typeface="Carlito"/>
                <a:cs typeface="Carlito"/>
              </a:rPr>
              <a:t>Folium,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10" dirty="0">
                <a:latin typeface="Carlito"/>
                <a:cs typeface="Carlito"/>
              </a:rPr>
              <a:t>finally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5" dirty="0">
                <a:latin typeface="Carlito"/>
                <a:cs typeface="Carlito"/>
              </a:rPr>
              <a:t>results </a:t>
            </a:r>
            <a:r>
              <a:rPr sz="1800" spc="-5" dirty="0">
                <a:latin typeface="Carlito"/>
                <a:cs typeface="Carlito"/>
              </a:rPr>
              <a:t>of our </a:t>
            </a:r>
            <a:r>
              <a:rPr sz="1800" dirty="0">
                <a:latin typeface="Carlito"/>
                <a:cs typeface="Carlito"/>
              </a:rPr>
              <a:t>model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about 83%</a:t>
            </a:r>
            <a:r>
              <a:rPr sz="1800" spc="-5" dirty="0">
                <a:latin typeface="Carlito"/>
                <a:cs typeface="Carlito"/>
              </a:rPr>
              <a:t> </a:t>
            </a:r>
            <a:r>
              <a:rPr sz="1800" spc="-45" dirty="0">
                <a:latin typeface="Carlito"/>
                <a:cs typeface="Carlito"/>
              </a:rPr>
              <a:t>accuracy.</a:t>
            </a:r>
            <a:endParaRPr sz="1800" dirty="0">
              <a:latin typeface="Carlito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latin typeface="Arial"/>
                <a:cs typeface="Arial"/>
              </a:rPr>
              <a:t>EXPLORATORY	</a:t>
            </a:r>
            <a:r>
              <a:rPr sz="2400" spc="-340" dirty="0">
                <a:latin typeface="Arial"/>
                <a:cs typeface="Arial"/>
              </a:rPr>
              <a:t>DATA  </a:t>
            </a:r>
            <a:r>
              <a:rPr sz="2400" spc="-330" dirty="0">
                <a:latin typeface="Arial"/>
                <a:cs typeface="Arial"/>
              </a:rPr>
              <a:t> </a:t>
            </a:r>
            <a:r>
              <a:rPr sz="2400" spc="-225" dirty="0">
                <a:latin typeface="Arial"/>
                <a:cs typeface="Arial"/>
              </a:rPr>
              <a:t>ANALYSIS	</a:t>
            </a:r>
            <a:r>
              <a:rPr sz="2400" spc="-85" dirty="0">
                <a:latin typeface="Arial"/>
                <a:cs typeface="Arial"/>
              </a:rPr>
              <a:t>WITH	</a:t>
            </a:r>
            <a:r>
              <a:rPr sz="2400" spc="-215" dirty="0">
                <a:latin typeface="Arial"/>
                <a:cs typeface="Arial"/>
              </a:rPr>
              <a:t>SEABORN	</a:t>
            </a:r>
            <a:r>
              <a:rPr sz="2400" spc="-295" dirty="0">
                <a:latin typeface="Arial"/>
                <a:cs typeface="Arial"/>
              </a:rPr>
              <a:t>PLOTS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6" y="456438"/>
            <a:ext cx="567009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chemeClr val="tx1"/>
                </a:solidFill>
              </a:rPr>
              <a:t>Flight </a:t>
            </a:r>
            <a:r>
              <a:rPr sz="3600" spc="-229" dirty="0">
                <a:solidFill>
                  <a:schemeClr val="tx1"/>
                </a:solidFill>
              </a:rPr>
              <a:t>Number </a:t>
            </a:r>
            <a:r>
              <a:rPr sz="3600" spc="-300" dirty="0">
                <a:solidFill>
                  <a:schemeClr val="tx1"/>
                </a:solidFill>
              </a:rPr>
              <a:t>vs. </a:t>
            </a:r>
            <a:r>
              <a:rPr sz="3600" spc="-310" dirty="0">
                <a:solidFill>
                  <a:schemeClr val="tx1"/>
                </a:solidFill>
              </a:rPr>
              <a:t>Launch</a:t>
            </a:r>
            <a:r>
              <a:rPr sz="3600" spc="-765" dirty="0">
                <a:solidFill>
                  <a:schemeClr val="tx1"/>
                </a:solidFill>
              </a:rPr>
              <a:t> </a:t>
            </a:r>
            <a:r>
              <a:rPr sz="3600" spc="-265" dirty="0">
                <a:solidFill>
                  <a:schemeClr val="tx1"/>
                </a:solidFill>
              </a:rPr>
              <a:t>Site</a:t>
            </a:r>
            <a:endParaRPr sz="3600" dirty="0">
              <a:solidFill>
                <a:schemeClr val="tx1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65998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chemeClr val="tx1"/>
                </a:solidFill>
              </a:rPr>
              <a:t>Payload </a:t>
            </a:r>
            <a:r>
              <a:rPr sz="3600" spc="-300" dirty="0">
                <a:solidFill>
                  <a:schemeClr val="tx1"/>
                </a:solidFill>
              </a:rPr>
              <a:t>vs. </a:t>
            </a:r>
            <a:r>
              <a:rPr sz="3600" spc="-310" dirty="0">
                <a:solidFill>
                  <a:schemeClr val="tx1"/>
                </a:solidFill>
              </a:rPr>
              <a:t>Launch</a:t>
            </a:r>
            <a:r>
              <a:rPr sz="3600" spc="-495" dirty="0">
                <a:solidFill>
                  <a:schemeClr val="tx1"/>
                </a:solidFill>
              </a:rPr>
              <a:t> </a:t>
            </a:r>
            <a:r>
              <a:rPr sz="3600" spc="-260" dirty="0">
                <a:solidFill>
                  <a:schemeClr val="tx1"/>
                </a:solidFill>
              </a:rPr>
              <a:t>Site</a:t>
            </a:r>
            <a:endParaRPr sz="3600" dirty="0">
              <a:solidFill>
                <a:schemeClr val="tx1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latin typeface="Carlito"/>
                <a:cs typeface="Carlito"/>
              </a:rPr>
              <a:t>Executive </a:t>
            </a:r>
            <a:r>
              <a:rPr sz="2200" spc="-15" dirty="0">
                <a:latin typeface="Carlito"/>
                <a:cs typeface="Carlito"/>
              </a:rPr>
              <a:t>Summary</a:t>
            </a:r>
            <a:r>
              <a:rPr sz="2200" spc="-10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(3)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latin typeface="Carlito"/>
                <a:cs typeface="Carlito"/>
              </a:rPr>
              <a:t>Introduction</a:t>
            </a:r>
            <a:r>
              <a:rPr sz="2200" spc="-4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(4)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rlito"/>
                <a:cs typeface="Carlito"/>
              </a:rPr>
              <a:t>Methodology</a:t>
            </a:r>
            <a:r>
              <a:rPr sz="2200" spc="-60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(6)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latin typeface="Carlito"/>
                <a:cs typeface="Carlito"/>
              </a:rPr>
              <a:t>Results</a:t>
            </a:r>
            <a:r>
              <a:rPr sz="2200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(16)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latin typeface="Carlito"/>
                <a:cs typeface="Carlito"/>
              </a:rPr>
              <a:t>Conclusion</a:t>
            </a:r>
            <a:r>
              <a:rPr sz="2200" spc="-80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(46)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rlito"/>
                <a:cs typeface="Carlito"/>
              </a:rPr>
              <a:t>Appendix</a:t>
            </a:r>
            <a:r>
              <a:rPr sz="2200" spc="-90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(47)</a:t>
            </a:r>
            <a:endParaRPr sz="22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9BD22A44-B908-4CFD-86D7-613C624C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Outline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38200" y="381951"/>
            <a:ext cx="5430011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CO" sz="3600" spc="-425" dirty="0">
                <a:solidFill>
                  <a:schemeClr val="tx1"/>
                </a:solidFill>
              </a:rPr>
              <a:t>Succe</a:t>
            </a:r>
            <a:r>
              <a:rPr lang="es-CO" spc="-425" dirty="0">
                <a:solidFill>
                  <a:schemeClr val="tx1"/>
                </a:solidFill>
              </a:rPr>
              <a:t>ss </a:t>
            </a:r>
            <a:r>
              <a:rPr lang="es-CO" sz="3600" spc="-165" dirty="0" err="1">
                <a:solidFill>
                  <a:schemeClr val="tx1"/>
                </a:solidFill>
              </a:rPr>
              <a:t>rate</a:t>
            </a:r>
            <a:r>
              <a:rPr lang="es-CO" sz="3600" spc="-165" dirty="0">
                <a:solidFill>
                  <a:schemeClr val="tx1"/>
                </a:solidFill>
              </a:rPr>
              <a:t> </a:t>
            </a:r>
            <a:r>
              <a:rPr sz="3600" spc="-300" dirty="0">
                <a:solidFill>
                  <a:schemeClr val="tx1"/>
                </a:solidFill>
              </a:rPr>
              <a:t>vs. </a:t>
            </a:r>
            <a:r>
              <a:rPr sz="3600" spc="-135" dirty="0">
                <a:solidFill>
                  <a:schemeClr val="tx1"/>
                </a:solidFill>
              </a:rPr>
              <a:t>Orbit</a:t>
            </a:r>
            <a:r>
              <a:rPr sz="3600" spc="-670" dirty="0">
                <a:solidFill>
                  <a:schemeClr val="tx1"/>
                </a:solidFill>
              </a:rPr>
              <a:t> </a:t>
            </a:r>
            <a:r>
              <a:rPr sz="3600" spc="-145" dirty="0">
                <a:solidFill>
                  <a:schemeClr val="tx1"/>
                </a:solidFill>
              </a:rPr>
              <a:t>type</a:t>
            </a:r>
            <a:endParaRPr sz="3600" dirty="0">
              <a:solidFill>
                <a:schemeClr val="tx1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6913"/>
            <a:ext cx="6096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chemeClr val="tx1"/>
                </a:solidFill>
              </a:rPr>
              <a:t>Flight </a:t>
            </a:r>
            <a:r>
              <a:rPr sz="3600" spc="-229" dirty="0">
                <a:solidFill>
                  <a:schemeClr val="tx1"/>
                </a:solidFill>
              </a:rPr>
              <a:t>Number </a:t>
            </a:r>
            <a:r>
              <a:rPr sz="3600" spc="-300" dirty="0">
                <a:solidFill>
                  <a:schemeClr val="tx1"/>
                </a:solidFill>
              </a:rPr>
              <a:t>vs. </a:t>
            </a:r>
            <a:r>
              <a:rPr sz="3600" spc="-135" dirty="0">
                <a:solidFill>
                  <a:schemeClr val="tx1"/>
                </a:solidFill>
              </a:rPr>
              <a:t>Orbit</a:t>
            </a:r>
            <a:r>
              <a:rPr sz="3600" spc="-760" dirty="0">
                <a:solidFill>
                  <a:schemeClr val="tx1"/>
                </a:solidFill>
              </a:rPr>
              <a:t> </a:t>
            </a:r>
            <a:r>
              <a:rPr sz="3600" spc="-145" dirty="0">
                <a:solidFill>
                  <a:schemeClr val="tx1"/>
                </a:solidFill>
              </a:rPr>
              <a:t>type</a:t>
            </a:r>
            <a:endParaRPr sz="3600" dirty="0">
              <a:solidFill>
                <a:schemeClr val="tx1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4596892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chemeClr val="tx1"/>
                </a:solidFill>
              </a:rPr>
              <a:t>Payload </a:t>
            </a:r>
            <a:r>
              <a:rPr sz="3600" spc="-300" dirty="0">
                <a:solidFill>
                  <a:schemeClr val="tx1"/>
                </a:solidFill>
              </a:rPr>
              <a:t>vs. </a:t>
            </a:r>
            <a:r>
              <a:rPr sz="3600" spc="-135" dirty="0">
                <a:solidFill>
                  <a:schemeClr val="tx1"/>
                </a:solidFill>
              </a:rPr>
              <a:t>Orbit</a:t>
            </a:r>
            <a:r>
              <a:rPr sz="3600" spc="-465" dirty="0">
                <a:solidFill>
                  <a:schemeClr val="tx1"/>
                </a:solidFill>
              </a:rPr>
              <a:t> </a:t>
            </a:r>
            <a:r>
              <a:rPr sz="3600" spc="-145" dirty="0">
                <a:solidFill>
                  <a:schemeClr val="tx1"/>
                </a:solidFill>
              </a:rPr>
              <a:t>type</a:t>
            </a:r>
            <a:endParaRPr sz="3600" dirty="0">
              <a:solidFill>
                <a:schemeClr val="tx1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8" y="503682"/>
            <a:ext cx="5758181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chemeClr val="tx1"/>
                </a:solidFill>
              </a:rPr>
              <a:t>Launch </a:t>
            </a:r>
            <a:r>
              <a:rPr sz="3600" spc="-425" dirty="0">
                <a:solidFill>
                  <a:schemeClr val="tx1"/>
                </a:solidFill>
              </a:rPr>
              <a:t>Success </a:t>
            </a:r>
            <a:r>
              <a:rPr sz="3600" spc="-335" dirty="0">
                <a:solidFill>
                  <a:schemeClr val="tx1"/>
                </a:solidFill>
              </a:rPr>
              <a:t>Yearly</a:t>
            </a:r>
            <a:r>
              <a:rPr sz="3600" spc="-470" dirty="0">
                <a:solidFill>
                  <a:schemeClr val="tx1"/>
                </a:solidFill>
              </a:rPr>
              <a:t> </a:t>
            </a:r>
            <a:r>
              <a:rPr sz="3600" spc="-305" dirty="0">
                <a:solidFill>
                  <a:schemeClr val="tx1"/>
                </a:solidFill>
              </a:rPr>
              <a:t>Trend</a:t>
            </a:r>
            <a:endParaRPr sz="3600" dirty="0">
              <a:solidFill>
                <a:schemeClr val="tx1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latin typeface="Arial"/>
                <a:cs typeface="Arial"/>
              </a:rPr>
              <a:t>EXPLORATORY	</a:t>
            </a:r>
            <a:r>
              <a:rPr sz="2400" spc="-340" dirty="0">
                <a:latin typeface="Arial"/>
                <a:cs typeface="Arial"/>
              </a:rPr>
              <a:t>DATA 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220" dirty="0">
                <a:latin typeface="Arial"/>
                <a:cs typeface="Arial"/>
              </a:rPr>
              <a:t>ANALYSIS	</a:t>
            </a:r>
            <a:r>
              <a:rPr sz="2400" spc="-85" dirty="0">
                <a:latin typeface="Arial"/>
                <a:cs typeface="Arial"/>
              </a:rPr>
              <a:t>WITH	</a:t>
            </a:r>
            <a:r>
              <a:rPr sz="2400" spc="-290" dirty="0">
                <a:latin typeface="Arial"/>
                <a:cs typeface="Arial"/>
              </a:rPr>
              <a:t>SQL	</a:t>
            </a:r>
            <a:r>
              <a:rPr sz="2400" spc="-155" dirty="0">
                <a:latin typeface="Arial"/>
                <a:cs typeface="Arial"/>
              </a:rPr>
              <a:t>DB2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latin typeface="Arial"/>
                <a:cs typeface="Arial"/>
              </a:rPr>
              <a:t>INTEGRATED	</a:t>
            </a:r>
            <a:r>
              <a:rPr sz="2400" spc="-95" dirty="0">
                <a:latin typeface="Arial"/>
                <a:cs typeface="Arial"/>
              </a:rPr>
              <a:t>IN	</a:t>
            </a:r>
            <a:r>
              <a:rPr sz="2400" spc="-185" dirty="0">
                <a:latin typeface="Arial"/>
                <a:cs typeface="Arial"/>
              </a:rPr>
              <a:t>PYTHON	</a:t>
            </a:r>
            <a:r>
              <a:rPr sz="2400" spc="-85" dirty="0">
                <a:latin typeface="Arial"/>
                <a:cs typeface="Arial"/>
              </a:rPr>
              <a:t>WITH	</a:t>
            </a:r>
            <a:r>
              <a:rPr sz="2400" spc="-175" dirty="0">
                <a:latin typeface="Arial"/>
                <a:cs typeface="Arial"/>
              </a:rPr>
              <a:t>SQLALCHEMY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93291" y="1116838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latin typeface="Carlito"/>
                <a:cs typeface="Carlito"/>
              </a:rPr>
              <a:t>Query unique launch </a:t>
            </a:r>
            <a:r>
              <a:rPr sz="2000" spc="-20" dirty="0">
                <a:latin typeface="Carlito"/>
                <a:cs typeface="Carlito"/>
              </a:rPr>
              <a:t>site </a:t>
            </a:r>
            <a:r>
              <a:rPr sz="2000" spc="-5" dirty="0">
                <a:latin typeface="Carlito"/>
                <a:cs typeface="Carlito"/>
              </a:rPr>
              <a:t>names </a:t>
            </a:r>
            <a:r>
              <a:rPr sz="2000" spc="-20" dirty="0">
                <a:latin typeface="Carlito"/>
                <a:cs typeface="Carlito"/>
              </a:rPr>
              <a:t>from</a:t>
            </a:r>
            <a:r>
              <a:rPr sz="2000" spc="-8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latin typeface="Carlito"/>
                <a:cs typeface="Carlito"/>
              </a:rPr>
              <a:t>CCAFS SLC-40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10" dirty="0">
                <a:latin typeface="Carlito"/>
                <a:cs typeface="Carlito"/>
              </a:rPr>
              <a:t>CCAFSSLC-40 </a:t>
            </a:r>
            <a:r>
              <a:rPr sz="2000" spc="-25" dirty="0">
                <a:latin typeface="Carlito"/>
                <a:cs typeface="Carlito"/>
              </a:rPr>
              <a:t>likely </a:t>
            </a:r>
            <a:r>
              <a:rPr sz="2000" dirty="0">
                <a:latin typeface="Carlito"/>
                <a:cs typeface="Carlito"/>
              </a:rPr>
              <a:t>all </a:t>
            </a:r>
            <a:r>
              <a:rPr sz="2000" spc="-20" dirty="0">
                <a:latin typeface="Carlito"/>
                <a:cs typeface="Carlito"/>
              </a:rPr>
              <a:t>represent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-114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same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latin typeface="Carlito"/>
                <a:cs typeface="Carlito"/>
              </a:rPr>
              <a:t>launch </a:t>
            </a:r>
            <a:r>
              <a:rPr sz="2000" spc="-20" dirty="0">
                <a:latin typeface="Carlito"/>
                <a:cs typeface="Carlito"/>
              </a:rPr>
              <a:t>site </a:t>
            </a:r>
            <a:r>
              <a:rPr sz="2000" dirty="0">
                <a:latin typeface="Carlito"/>
                <a:cs typeface="Carlito"/>
              </a:rPr>
              <a:t>with </a:t>
            </a:r>
            <a:r>
              <a:rPr sz="2000" spc="-25" dirty="0">
                <a:latin typeface="Carlito"/>
                <a:cs typeface="Carlito"/>
              </a:rPr>
              <a:t>data </a:t>
            </a:r>
            <a:r>
              <a:rPr sz="2000" spc="-5" dirty="0">
                <a:latin typeface="Carlito"/>
                <a:cs typeface="Carlito"/>
              </a:rPr>
              <a:t>entry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spc="-25" dirty="0">
                <a:latin typeface="Carlito"/>
                <a:cs typeface="Carlito"/>
              </a:rPr>
              <a:t>errors.</a:t>
            </a:r>
            <a:endParaRPr sz="2000" dirty="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latin typeface="Carlito"/>
                <a:cs typeface="Carlito"/>
              </a:rPr>
              <a:t>CCAFS </a:t>
            </a:r>
            <a:r>
              <a:rPr sz="2000" spc="-15" dirty="0">
                <a:latin typeface="Carlito"/>
                <a:cs typeface="Carlito"/>
              </a:rPr>
              <a:t>LC-40 </a:t>
            </a:r>
            <a:r>
              <a:rPr sz="2000" spc="-20" dirty="0">
                <a:latin typeface="Carlito"/>
                <a:cs typeface="Carlito"/>
              </a:rPr>
              <a:t>was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20" dirty="0">
                <a:latin typeface="Carlito"/>
                <a:cs typeface="Carlito"/>
              </a:rPr>
              <a:t>previous </a:t>
            </a:r>
            <a:r>
              <a:rPr sz="2000" spc="-5" dirty="0">
                <a:latin typeface="Carlito"/>
                <a:cs typeface="Carlito"/>
              </a:rPr>
              <a:t>name.  </a:t>
            </a:r>
            <a:r>
              <a:rPr sz="2000" spc="-25" dirty="0">
                <a:latin typeface="Carlito"/>
                <a:cs typeface="Carlito"/>
              </a:rPr>
              <a:t>Likely </a:t>
            </a:r>
            <a:r>
              <a:rPr sz="2000" spc="-5" dirty="0">
                <a:latin typeface="Carlito"/>
                <a:cs typeface="Carlito"/>
              </a:rPr>
              <a:t>only </a:t>
            </a:r>
            <a:r>
              <a:rPr sz="2000" dirty="0">
                <a:latin typeface="Carlito"/>
                <a:cs typeface="Carlito"/>
              </a:rPr>
              <a:t>3 unique </a:t>
            </a:r>
            <a:r>
              <a:rPr sz="2000" spc="-5" dirty="0"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latin typeface="Carlito"/>
                <a:cs typeface="Carlito"/>
              </a:rPr>
              <a:t> </a:t>
            </a:r>
            <a:r>
              <a:rPr sz="2000" spc="-40" dirty="0">
                <a:latin typeface="Carlito"/>
                <a:cs typeface="Carlito"/>
              </a:rPr>
              <a:t>VAFB </a:t>
            </a:r>
            <a:r>
              <a:rPr sz="2000" spc="-10" dirty="0">
                <a:latin typeface="Carlito"/>
                <a:cs typeface="Carlito"/>
              </a:rPr>
              <a:t>SLC-4E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32489" y="1152907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58733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latin typeface="Carlito"/>
                <a:cs typeface="Carlito"/>
              </a:rPr>
              <a:t>First </a:t>
            </a:r>
            <a:r>
              <a:rPr sz="2000" spc="-20" dirty="0">
                <a:latin typeface="Carlito"/>
                <a:cs typeface="Carlito"/>
              </a:rPr>
              <a:t>five </a:t>
            </a:r>
            <a:r>
              <a:rPr sz="2000" spc="-5" dirty="0">
                <a:latin typeface="Carlito"/>
                <a:cs typeface="Carlito"/>
              </a:rPr>
              <a:t>entries  </a:t>
            </a:r>
            <a:r>
              <a:rPr sz="2000" dirty="0">
                <a:latin typeface="Carlito"/>
                <a:cs typeface="Carlito"/>
              </a:rPr>
              <a:t>in </a:t>
            </a:r>
            <a:r>
              <a:rPr sz="2000" spc="-5" dirty="0">
                <a:latin typeface="Carlito"/>
                <a:cs typeface="Carlito"/>
              </a:rPr>
              <a:t>database with  Launch </a:t>
            </a:r>
            <a:r>
              <a:rPr sz="2000" spc="-15" dirty="0">
                <a:latin typeface="Carlito"/>
                <a:cs typeface="Carlito"/>
              </a:rPr>
              <a:t>Site</a:t>
            </a:r>
            <a:r>
              <a:rPr sz="2000" spc="-10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name  </a:t>
            </a:r>
            <a:r>
              <a:rPr sz="2000" dirty="0">
                <a:latin typeface="Carlito"/>
                <a:cs typeface="Carlito"/>
              </a:rPr>
              <a:t>beginning </a:t>
            </a:r>
            <a:r>
              <a:rPr sz="2000" spc="-5" dirty="0">
                <a:latin typeface="Carlito"/>
                <a:cs typeface="Carlito"/>
              </a:rPr>
              <a:t>with  </a:t>
            </a:r>
            <a:r>
              <a:rPr sz="2000" dirty="0">
                <a:latin typeface="Carlito"/>
                <a:cs typeface="Carlito"/>
              </a:rPr>
              <a:t>CCA.</a:t>
            </a: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3000" y="1221741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59006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latin typeface="Carlito"/>
                <a:cs typeface="Carlito"/>
              </a:rPr>
              <a:t>This </a:t>
            </a:r>
            <a:r>
              <a:rPr sz="2000" dirty="0">
                <a:latin typeface="Carlito"/>
                <a:cs typeface="Carlito"/>
              </a:rPr>
              <a:t>query </a:t>
            </a:r>
            <a:r>
              <a:rPr sz="2000" spc="-5" dirty="0">
                <a:latin typeface="Carlito"/>
                <a:cs typeface="Carlito"/>
              </a:rPr>
              <a:t>sums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25" dirty="0">
                <a:latin typeface="Carlito"/>
                <a:cs typeface="Carlito"/>
              </a:rPr>
              <a:t>total </a:t>
            </a:r>
            <a:r>
              <a:rPr sz="2000" spc="-10" dirty="0">
                <a:latin typeface="Carlito"/>
                <a:cs typeface="Carlito"/>
              </a:rPr>
              <a:t>payload  </a:t>
            </a:r>
            <a:r>
              <a:rPr sz="2000" spc="-5" dirty="0">
                <a:latin typeface="Carlito"/>
                <a:cs typeface="Carlito"/>
              </a:rPr>
              <a:t>mass </a:t>
            </a:r>
            <a:r>
              <a:rPr sz="2000" dirty="0">
                <a:latin typeface="Carlito"/>
                <a:cs typeface="Carlito"/>
              </a:rPr>
              <a:t>in kg </a:t>
            </a:r>
            <a:r>
              <a:rPr sz="2000" spc="-15" dirty="0">
                <a:latin typeface="Carlito"/>
                <a:cs typeface="Carlito"/>
              </a:rPr>
              <a:t>where </a:t>
            </a:r>
            <a:r>
              <a:rPr sz="2000" dirty="0">
                <a:latin typeface="Carlito"/>
                <a:cs typeface="Carlito"/>
              </a:rPr>
              <a:t>NASA </a:t>
            </a:r>
            <a:r>
              <a:rPr sz="2000" spc="-20" dirty="0">
                <a:latin typeface="Carlito"/>
                <a:cs typeface="Carlito"/>
              </a:rPr>
              <a:t>was </a:t>
            </a:r>
            <a:r>
              <a:rPr sz="2000" dirty="0">
                <a:latin typeface="Carlito"/>
                <a:cs typeface="Carlito"/>
              </a:rPr>
              <a:t>the  </a:t>
            </a:r>
            <a:r>
              <a:rPr sz="2000" spc="-60" dirty="0">
                <a:latin typeface="Carlito"/>
                <a:cs typeface="Carlito"/>
              </a:rPr>
              <a:t>customer.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latin typeface="Carlito"/>
                <a:cs typeface="Carlito"/>
              </a:rPr>
              <a:t>CRS </a:t>
            </a:r>
            <a:r>
              <a:rPr sz="2000" spc="-20" dirty="0">
                <a:latin typeface="Carlito"/>
                <a:cs typeface="Carlito"/>
              </a:rPr>
              <a:t>stands </a:t>
            </a:r>
            <a:r>
              <a:rPr sz="2000" spc="-25" dirty="0">
                <a:latin typeface="Carlito"/>
                <a:cs typeface="Carlito"/>
              </a:rPr>
              <a:t>for </a:t>
            </a:r>
            <a:r>
              <a:rPr sz="2000" spc="-10" dirty="0">
                <a:latin typeface="Carlito"/>
                <a:cs typeface="Carlito"/>
              </a:rPr>
              <a:t>Commercial  </a:t>
            </a:r>
            <a:r>
              <a:rPr sz="2000" spc="-5" dirty="0">
                <a:latin typeface="Carlito"/>
                <a:cs typeface="Carlito"/>
              </a:rPr>
              <a:t>Resupply </a:t>
            </a:r>
            <a:r>
              <a:rPr sz="2000" dirty="0">
                <a:latin typeface="Carlito"/>
                <a:cs typeface="Carlito"/>
              </a:rPr>
              <a:t>Services which</a:t>
            </a:r>
            <a:r>
              <a:rPr sz="2000" spc="-90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indicates  </a:t>
            </a:r>
            <a:r>
              <a:rPr sz="2000" spc="-5" dirty="0">
                <a:latin typeface="Carlito"/>
                <a:cs typeface="Carlito"/>
              </a:rPr>
              <a:t>that </a:t>
            </a:r>
            <a:r>
              <a:rPr sz="2000" dirty="0">
                <a:latin typeface="Carlito"/>
                <a:cs typeface="Carlito"/>
              </a:rPr>
              <a:t>these </a:t>
            </a:r>
            <a:r>
              <a:rPr sz="2000" spc="-10" dirty="0">
                <a:latin typeface="Carlito"/>
                <a:cs typeface="Carlito"/>
              </a:rPr>
              <a:t>payloads </a:t>
            </a:r>
            <a:r>
              <a:rPr sz="2000" spc="-20" dirty="0">
                <a:latin typeface="Carlito"/>
                <a:cs typeface="Carlito"/>
              </a:rPr>
              <a:t>were sent to 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International </a:t>
            </a:r>
            <a:r>
              <a:rPr sz="2000" dirty="0">
                <a:latin typeface="Carlito"/>
                <a:cs typeface="Carlito"/>
              </a:rPr>
              <a:t>Space </a:t>
            </a:r>
            <a:r>
              <a:rPr sz="2000" spc="-20" dirty="0">
                <a:latin typeface="Carlito"/>
                <a:cs typeface="Carlito"/>
              </a:rPr>
              <a:t>Station  </a:t>
            </a:r>
            <a:r>
              <a:rPr sz="2000" dirty="0">
                <a:latin typeface="Carlito"/>
                <a:cs typeface="Carlito"/>
              </a:rPr>
              <a:t>(ISS).</a:t>
            </a: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93291" y="1164590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latin typeface="Carlito"/>
                <a:cs typeface="Carlito"/>
              </a:rPr>
              <a:t>This </a:t>
            </a:r>
            <a:r>
              <a:rPr sz="2000" dirty="0">
                <a:latin typeface="Carlito"/>
                <a:cs typeface="Carlito"/>
              </a:rPr>
              <a:t>query </a:t>
            </a:r>
            <a:r>
              <a:rPr sz="2000" spc="-5" dirty="0">
                <a:latin typeface="Carlito"/>
                <a:cs typeface="Carlito"/>
              </a:rPr>
              <a:t>calculates</a:t>
            </a:r>
            <a:r>
              <a:rPr sz="2000" spc="-204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the  </a:t>
            </a:r>
            <a:r>
              <a:rPr sz="2000" spc="-40" dirty="0">
                <a:latin typeface="Carlito"/>
                <a:cs typeface="Carlito"/>
              </a:rPr>
              <a:t>average </a:t>
            </a:r>
            <a:r>
              <a:rPr sz="2000" spc="-10" dirty="0">
                <a:latin typeface="Carlito"/>
                <a:cs typeface="Carlito"/>
              </a:rPr>
              <a:t>payload </a:t>
            </a:r>
            <a:r>
              <a:rPr sz="2000" spc="-5" dirty="0">
                <a:latin typeface="Carlito"/>
                <a:cs typeface="Carlito"/>
              </a:rPr>
              <a:t>mass or  </a:t>
            </a:r>
            <a:r>
              <a:rPr sz="2000" dirty="0">
                <a:latin typeface="Carlito"/>
                <a:cs typeface="Carlito"/>
              </a:rPr>
              <a:t>launches which </a:t>
            </a:r>
            <a:r>
              <a:rPr sz="2000" spc="-5" dirty="0">
                <a:latin typeface="Carlito"/>
                <a:cs typeface="Carlito"/>
              </a:rPr>
              <a:t>used  </a:t>
            </a:r>
            <a:r>
              <a:rPr sz="2000" spc="-20" dirty="0">
                <a:latin typeface="Carlito"/>
                <a:cs typeface="Carlito"/>
              </a:rPr>
              <a:t>booster </a:t>
            </a:r>
            <a:r>
              <a:rPr sz="2000" spc="-25" dirty="0">
                <a:latin typeface="Carlito"/>
                <a:cs typeface="Carlito"/>
              </a:rPr>
              <a:t>version </a:t>
            </a:r>
            <a:r>
              <a:rPr sz="2000" dirty="0">
                <a:latin typeface="Carlito"/>
                <a:cs typeface="Carlito"/>
              </a:rPr>
              <a:t>F9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v1.1</a:t>
            </a: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latin typeface="Carlito"/>
                <a:cs typeface="Carlito"/>
              </a:rPr>
              <a:t>Average </a:t>
            </a:r>
            <a:r>
              <a:rPr sz="2000" spc="-10" dirty="0">
                <a:latin typeface="Carlito"/>
                <a:cs typeface="Carlito"/>
              </a:rPr>
              <a:t>payload </a:t>
            </a:r>
            <a:r>
              <a:rPr sz="2000" spc="-5" dirty="0">
                <a:latin typeface="Carlito"/>
                <a:cs typeface="Carlito"/>
              </a:rPr>
              <a:t>mass of  </a:t>
            </a:r>
            <a:r>
              <a:rPr sz="2000" dirty="0">
                <a:latin typeface="Carlito"/>
                <a:cs typeface="Carlito"/>
              </a:rPr>
              <a:t>F9 1.1 </a:t>
            </a:r>
            <a:r>
              <a:rPr sz="2000" spc="-5" dirty="0">
                <a:latin typeface="Carlito"/>
                <a:cs typeface="Carlito"/>
              </a:rPr>
              <a:t>is on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low </a:t>
            </a:r>
            <a:r>
              <a:rPr sz="2000" dirty="0">
                <a:latin typeface="Carlito"/>
                <a:cs typeface="Carlito"/>
              </a:rPr>
              <a:t>end</a:t>
            </a:r>
            <a:r>
              <a:rPr sz="2000" spc="-23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of  our </a:t>
            </a:r>
            <a:r>
              <a:rPr sz="2000" spc="-10" dirty="0">
                <a:latin typeface="Carlito"/>
                <a:cs typeface="Carlito"/>
              </a:rPr>
              <a:t>payload </a:t>
            </a:r>
            <a:r>
              <a:rPr sz="2000" spc="-5" dirty="0">
                <a:latin typeface="Carlito"/>
                <a:cs typeface="Carlito"/>
              </a:rPr>
              <a:t>mass</a:t>
            </a:r>
            <a:r>
              <a:rPr sz="2000" spc="-114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range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93291" y="1092117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latin typeface="Carlito"/>
                <a:cs typeface="Carlito"/>
              </a:rPr>
              <a:t>This </a:t>
            </a:r>
            <a:r>
              <a:rPr sz="2000" dirty="0">
                <a:latin typeface="Carlito"/>
                <a:cs typeface="Carlito"/>
              </a:rPr>
              <a:t>query </a:t>
            </a:r>
            <a:r>
              <a:rPr sz="2000" spc="-5" dirty="0">
                <a:latin typeface="Carlito"/>
                <a:cs typeface="Carlito"/>
              </a:rPr>
              <a:t>returns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35" dirty="0">
                <a:latin typeface="Carlito"/>
                <a:cs typeface="Carlito"/>
              </a:rPr>
              <a:t>first  </a:t>
            </a:r>
            <a:r>
              <a:rPr sz="2000" spc="-5" dirty="0">
                <a:latin typeface="Carlito"/>
                <a:cs typeface="Carlito"/>
              </a:rPr>
              <a:t>successful </a:t>
            </a:r>
            <a:r>
              <a:rPr sz="2000" spc="-15" dirty="0">
                <a:latin typeface="Carlito"/>
                <a:cs typeface="Carlito"/>
              </a:rPr>
              <a:t>ground </a:t>
            </a:r>
            <a:r>
              <a:rPr sz="2000" spc="-5" dirty="0">
                <a:latin typeface="Carlito"/>
                <a:cs typeface="Carlito"/>
              </a:rPr>
              <a:t>pad</a:t>
            </a:r>
            <a:r>
              <a:rPr sz="2000" spc="-1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landing  </a:t>
            </a:r>
            <a:r>
              <a:rPr sz="2000" spc="-25" dirty="0">
                <a:latin typeface="Carlito"/>
                <a:cs typeface="Carlito"/>
              </a:rPr>
              <a:t>date.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latin typeface="Carlito"/>
                <a:cs typeface="Carlito"/>
              </a:rPr>
              <a:t>First </a:t>
            </a:r>
            <a:r>
              <a:rPr sz="2000" spc="-15" dirty="0">
                <a:latin typeface="Carlito"/>
                <a:cs typeface="Carlito"/>
              </a:rPr>
              <a:t>ground </a:t>
            </a:r>
            <a:r>
              <a:rPr sz="2000" spc="-5" dirty="0">
                <a:latin typeface="Carlito"/>
                <a:cs typeface="Carlito"/>
              </a:rPr>
              <a:t>pad </a:t>
            </a:r>
            <a:r>
              <a:rPr sz="2000" dirty="0">
                <a:latin typeface="Carlito"/>
                <a:cs typeface="Carlito"/>
              </a:rPr>
              <a:t>landing</a:t>
            </a:r>
            <a:r>
              <a:rPr sz="2000" spc="-7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wasn’t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latin typeface="Carlito"/>
                <a:cs typeface="Carlito"/>
              </a:rPr>
              <a:t>until </a:t>
            </a:r>
            <a:r>
              <a:rPr sz="2000" dirty="0">
                <a:latin typeface="Carlito"/>
                <a:cs typeface="Carlito"/>
              </a:rPr>
              <a:t>the end </a:t>
            </a:r>
            <a:r>
              <a:rPr sz="2000" spc="-5" dirty="0">
                <a:latin typeface="Carlito"/>
                <a:cs typeface="Carlito"/>
              </a:rPr>
              <a:t>of</a:t>
            </a:r>
            <a:r>
              <a:rPr sz="2000" spc="-10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2015.</a:t>
            </a: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latin typeface="Carlito"/>
                <a:cs typeface="Carlito"/>
              </a:rPr>
              <a:t>Successful </a:t>
            </a:r>
            <a:r>
              <a:rPr sz="2000" dirty="0">
                <a:latin typeface="Carlito"/>
                <a:cs typeface="Carlito"/>
              </a:rPr>
              <a:t>landings in</a:t>
            </a:r>
            <a:r>
              <a:rPr sz="2000" spc="-70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general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latin typeface="Carlito"/>
                <a:cs typeface="Carlito"/>
              </a:rPr>
              <a:t>appear </a:t>
            </a:r>
            <a:r>
              <a:rPr sz="2000" spc="-20" dirty="0">
                <a:latin typeface="Carlito"/>
                <a:cs typeface="Carlito"/>
              </a:rPr>
              <a:t>starting</a:t>
            </a:r>
            <a:r>
              <a:rPr sz="2000" spc="-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2014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latin typeface="Carlito"/>
                <a:cs typeface="Carlito"/>
              </a:rPr>
              <a:t>Collected </a:t>
            </a:r>
            <a:r>
              <a:rPr sz="2200" spc="-35" dirty="0">
                <a:latin typeface="Carlito"/>
                <a:cs typeface="Carlito"/>
              </a:rPr>
              <a:t>data </a:t>
            </a:r>
            <a:r>
              <a:rPr sz="2200" spc="-20" dirty="0">
                <a:latin typeface="Carlito"/>
                <a:cs typeface="Carlito"/>
              </a:rPr>
              <a:t>from </a:t>
            </a:r>
            <a:r>
              <a:rPr sz="2200" spc="-15" dirty="0">
                <a:latin typeface="Carlito"/>
                <a:cs typeface="Carlito"/>
              </a:rPr>
              <a:t>public SpaceX </a:t>
            </a:r>
            <a:r>
              <a:rPr sz="2200" spc="-5" dirty="0">
                <a:latin typeface="Carlito"/>
                <a:cs typeface="Carlito"/>
              </a:rPr>
              <a:t>API and </a:t>
            </a:r>
            <a:r>
              <a:rPr sz="2200" spc="-10" dirty="0">
                <a:latin typeface="Carlito"/>
                <a:cs typeface="Carlito"/>
              </a:rPr>
              <a:t>SpaceX </a:t>
            </a:r>
            <a:r>
              <a:rPr sz="2200" spc="-5" dirty="0">
                <a:latin typeface="Carlito"/>
                <a:cs typeface="Carlito"/>
              </a:rPr>
              <a:t>Wikipedia </a:t>
            </a:r>
            <a:r>
              <a:rPr sz="2200" spc="-20" dirty="0">
                <a:latin typeface="Carlito"/>
                <a:cs typeface="Carlito"/>
              </a:rPr>
              <a:t>page. </a:t>
            </a:r>
            <a:r>
              <a:rPr sz="2200" spc="-25" dirty="0">
                <a:latin typeface="Carlito"/>
                <a:cs typeface="Carlito"/>
              </a:rPr>
              <a:t>Created </a:t>
            </a:r>
            <a:r>
              <a:rPr sz="2200" spc="-5" dirty="0">
                <a:latin typeface="Carlito"/>
                <a:cs typeface="Carlito"/>
              </a:rPr>
              <a:t>labels  </a:t>
            </a:r>
            <a:r>
              <a:rPr sz="2200" spc="-20" dirty="0">
                <a:latin typeface="Carlito"/>
                <a:cs typeface="Carlito"/>
              </a:rPr>
              <a:t>column </a:t>
            </a:r>
            <a:r>
              <a:rPr sz="2200" spc="-35" dirty="0">
                <a:latin typeface="Carlito"/>
                <a:cs typeface="Carlito"/>
              </a:rPr>
              <a:t>‘class’ </a:t>
            </a:r>
            <a:r>
              <a:rPr sz="2200" spc="-5" dirty="0">
                <a:latin typeface="Carlito"/>
                <a:cs typeface="Carlito"/>
              </a:rPr>
              <a:t>which classifies </a:t>
            </a:r>
            <a:r>
              <a:rPr sz="2200" spc="-20" dirty="0">
                <a:latin typeface="Carlito"/>
                <a:cs typeface="Carlito"/>
              </a:rPr>
              <a:t>successful </a:t>
            </a:r>
            <a:r>
              <a:rPr sz="2200" spc="-5" dirty="0">
                <a:latin typeface="Carlito"/>
                <a:cs typeface="Carlito"/>
              </a:rPr>
              <a:t>landings. </a:t>
            </a:r>
            <a:r>
              <a:rPr sz="2200" spc="-20" dirty="0">
                <a:latin typeface="Carlito"/>
                <a:cs typeface="Carlito"/>
              </a:rPr>
              <a:t>Explored </a:t>
            </a:r>
            <a:r>
              <a:rPr sz="2200" spc="-35" dirty="0">
                <a:latin typeface="Carlito"/>
                <a:cs typeface="Carlito"/>
              </a:rPr>
              <a:t>data </a:t>
            </a:r>
            <a:r>
              <a:rPr sz="2200" spc="-10" dirty="0">
                <a:latin typeface="Carlito"/>
                <a:cs typeface="Carlito"/>
              </a:rPr>
              <a:t>using </a:t>
            </a:r>
            <a:r>
              <a:rPr sz="2200" dirty="0">
                <a:latin typeface="Carlito"/>
                <a:cs typeface="Carlito"/>
              </a:rPr>
              <a:t>SQL,  </a:t>
            </a:r>
            <a:r>
              <a:rPr sz="2200" spc="-20" dirty="0">
                <a:latin typeface="Carlito"/>
                <a:cs typeface="Carlito"/>
              </a:rPr>
              <a:t>visualization, </a:t>
            </a:r>
            <a:r>
              <a:rPr sz="2200" spc="-25" dirty="0">
                <a:latin typeface="Carlito"/>
                <a:cs typeface="Carlito"/>
              </a:rPr>
              <a:t>folium </a:t>
            </a:r>
            <a:r>
              <a:rPr sz="2200" spc="-15" dirty="0">
                <a:latin typeface="Carlito"/>
                <a:cs typeface="Carlito"/>
              </a:rPr>
              <a:t>maps, </a:t>
            </a:r>
            <a:r>
              <a:rPr sz="2200" spc="-5" dirty="0">
                <a:latin typeface="Carlito"/>
                <a:cs typeface="Carlito"/>
              </a:rPr>
              <a:t>and </a:t>
            </a:r>
            <a:r>
              <a:rPr sz="2200" spc="-15" dirty="0">
                <a:latin typeface="Carlito"/>
                <a:cs typeface="Carlito"/>
              </a:rPr>
              <a:t>dashboards. </a:t>
            </a:r>
            <a:r>
              <a:rPr sz="2200" spc="-25" dirty="0">
                <a:latin typeface="Carlito"/>
                <a:cs typeface="Carlito"/>
              </a:rPr>
              <a:t>Gathered </a:t>
            </a:r>
            <a:r>
              <a:rPr sz="2200" spc="-30" dirty="0">
                <a:latin typeface="Carlito"/>
                <a:cs typeface="Carlito"/>
              </a:rPr>
              <a:t>relevant </a:t>
            </a:r>
            <a:r>
              <a:rPr sz="2200" spc="-20" dirty="0">
                <a:latin typeface="Carlito"/>
                <a:cs typeface="Carlito"/>
              </a:rPr>
              <a:t>columns </a:t>
            </a:r>
            <a:r>
              <a:rPr sz="2200" spc="-30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be </a:t>
            </a:r>
            <a:r>
              <a:rPr sz="2200" spc="-10" dirty="0">
                <a:latin typeface="Carlito"/>
                <a:cs typeface="Carlito"/>
              </a:rPr>
              <a:t>used </a:t>
            </a:r>
            <a:r>
              <a:rPr sz="2200" spc="-5" dirty="0">
                <a:latin typeface="Carlito"/>
                <a:cs typeface="Carlito"/>
              </a:rPr>
              <a:t>as  </a:t>
            </a:r>
            <a:r>
              <a:rPr sz="2200" spc="-30" dirty="0">
                <a:latin typeface="Carlito"/>
                <a:cs typeface="Carlito"/>
              </a:rPr>
              <a:t>features. </a:t>
            </a:r>
            <a:r>
              <a:rPr sz="2200" spc="-20" dirty="0">
                <a:latin typeface="Carlito"/>
                <a:cs typeface="Carlito"/>
              </a:rPr>
              <a:t>Changed </a:t>
            </a:r>
            <a:r>
              <a:rPr sz="2200" spc="-5" dirty="0">
                <a:latin typeface="Carlito"/>
                <a:cs typeface="Carlito"/>
              </a:rPr>
              <a:t>all </a:t>
            </a:r>
            <a:r>
              <a:rPr sz="2200" spc="-25" dirty="0">
                <a:latin typeface="Carlito"/>
                <a:cs typeface="Carlito"/>
              </a:rPr>
              <a:t>categorical </a:t>
            </a:r>
            <a:r>
              <a:rPr sz="2200" spc="-20" dirty="0">
                <a:latin typeface="Carlito"/>
                <a:cs typeface="Carlito"/>
              </a:rPr>
              <a:t>variables </a:t>
            </a:r>
            <a:r>
              <a:rPr sz="2200" spc="-30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binary </a:t>
            </a:r>
            <a:r>
              <a:rPr sz="2200" spc="-15" dirty="0">
                <a:latin typeface="Carlito"/>
                <a:cs typeface="Carlito"/>
              </a:rPr>
              <a:t>using </a:t>
            </a:r>
            <a:r>
              <a:rPr sz="2200" spc="-5" dirty="0">
                <a:latin typeface="Carlito"/>
                <a:cs typeface="Carlito"/>
              </a:rPr>
              <a:t>one hot </a:t>
            </a:r>
            <a:r>
              <a:rPr sz="2200" spc="-20" dirty="0">
                <a:latin typeface="Carlito"/>
                <a:cs typeface="Carlito"/>
              </a:rPr>
              <a:t>encoding.  </a:t>
            </a:r>
            <a:r>
              <a:rPr sz="2200" spc="-25" dirty="0">
                <a:latin typeface="Carlito"/>
                <a:cs typeface="Carlito"/>
              </a:rPr>
              <a:t>Standardized </a:t>
            </a:r>
            <a:r>
              <a:rPr sz="2200" spc="-35" dirty="0">
                <a:latin typeface="Carlito"/>
                <a:cs typeface="Carlito"/>
              </a:rPr>
              <a:t>data </a:t>
            </a:r>
            <a:r>
              <a:rPr sz="2200" spc="-5" dirty="0">
                <a:latin typeface="Carlito"/>
                <a:cs typeface="Carlito"/>
              </a:rPr>
              <a:t>and </a:t>
            </a:r>
            <a:r>
              <a:rPr sz="2200" spc="-15" dirty="0">
                <a:latin typeface="Carlito"/>
                <a:cs typeface="Carlito"/>
              </a:rPr>
              <a:t>used </a:t>
            </a:r>
            <a:r>
              <a:rPr sz="2200" spc="-20" dirty="0">
                <a:latin typeface="Carlito"/>
                <a:cs typeface="Carlito"/>
              </a:rPr>
              <a:t>GridSearchCV </a:t>
            </a:r>
            <a:r>
              <a:rPr sz="2200" spc="-30" dirty="0">
                <a:latin typeface="Carlito"/>
                <a:cs typeface="Carlito"/>
              </a:rPr>
              <a:t>to </a:t>
            </a:r>
            <a:r>
              <a:rPr sz="2200" spc="-15" dirty="0">
                <a:latin typeface="Carlito"/>
                <a:cs typeface="Carlito"/>
              </a:rPr>
              <a:t>find </a:t>
            </a:r>
            <a:r>
              <a:rPr sz="2200" spc="-20" dirty="0">
                <a:latin typeface="Carlito"/>
                <a:cs typeface="Carlito"/>
              </a:rPr>
              <a:t>best </a:t>
            </a:r>
            <a:r>
              <a:rPr sz="2200" spc="-40" dirty="0">
                <a:latin typeface="Carlito"/>
                <a:cs typeface="Carlito"/>
              </a:rPr>
              <a:t>parameters </a:t>
            </a:r>
            <a:r>
              <a:rPr sz="2200" spc="-35" dirty="0">
                <a:latin typeface="Carlito"/>
                <a:cs typeface="Carlito"/>
              </a:rPr>
              <a:t>for </a:t>
            </a:r>
            <a:r>
              <a:rPr sz="2200" spc="-5" dirty="0">
                <a:latin typeface="Carlito"/>
                <a:cs typeface="Carlito"/>
              </a:rPr>
              <a:t>machine learning  models. </a:t>
            </a:r>
            <a:r>
              <a:rPr sz="2200" spc="-20" dirty="0">
                <a:latin typeface="Carlito"/>
                <a:cs typeface="Carlito"/>
              </a:rPr>
              <a:t>Visualize </a:t>
            </a:r>
            <a:r>
              <a:rPr sz="2200" spc="-25" dirty="0">
                <a:latin typeface="Carlito"/>
                <a:cs typeface="Carlito"/>
              </a:rPr>
              <a:t>accuracy score </a:t>
            </a:r>
            <a:r>
              <a:rPr sz="2200" dirty="0">
                <a:latin typeface="Carlito"/>
                <a:cs typeface="Carlito"/>
              </a:rPr>
              <a:t>of </a:t>
            </a:r>
            <a:r>
              <a:rPr sz="2200" spc="-5" dirty="0">
                <a:latin typeface="Carlito"/>
                <a:cs typeface="Carlito"/>
              </a:rPr>
              <a:t>all</a:t>
            </a:r>
            <a:r>
              <a:rPr sz="2200" spc="-4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models.</a:t>
            </a:r>
            <a:endParaRPr sz="2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 dirty="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latin typeface="Carlito"/>
                <a:cs typeface="Carlito"/>
              </a:rPr>
              <a:t>Four </a:t>
            </a:r>
            <a:r>
              <a:rPr sz="2200" spc="-15" dirty="0">
                <a:latin typeface="Carlito"/>
                <a:cs typeface="Carlito"/>
              </a:rPr>
              <a:t>machine </a:t>
            </a:r>
            <a:r>
              <a:rPr sz="2200" spc="-5" dirty="0">
                <a:latin typeface="Carlito"/>
                <a:cs typeface="Carlito"/>
              </a:rPr>
              <a:t>learning models </a:t>
            </a:r>
            <a:r>
              <a:rPr sz="2200" spc="-25" dirty="0">
                <a:latin typeface="Carlito"/>
                <a:cs typeface="Carlito"/>
              </a:rPr>
              <a:t>were </a:t>
            </a:r>
            <a:r>
              <a:rPr sz="2200" spc="-20" dirty="0">
                <a:latin typeface="Carlito"/>
                <a:cs typeface="Carlito"/>
              </a:rPr>
              <a:t>produced: </a:t>
            </a:r>
            <a:r>
              <a:rPr sz="2200" spc="-5" dirty="0">
                <a:latin typeface="Carlito"/>
                <a:cs typeface="Carlito"/>
              </a:rPr>
              <a:t>Logistic </a:t>
            </a:r>
            <a:r>
              <a:rPr sz="2200" spc="-20" dirty="0">
                <a:latin typeface="Carlito"/>
                <a:cs typeface="Carlito"/>
              </a:rPr>
              <a:t>Regression, </a:t>
            </a:r>
            <a:r>
              <a:rPr sz="2200" spc="-15" dirty="0">
                <a:latin typeface="Carlito"/>
                <a:cs typeface="Carlito"/>
              </a:rPr>
              <a:t>Support </a:t>
            </a:r>
            <a:r>
              <a:rPr sz="2200" spc="-50" dirty="0">
                <a:latin typeface="Carlito"/>
                <a:cs typeface="Carlito"/>
              </a:rPr>
              <a:t>Vector  </a:t>
            </a:r>
            <a:r>
              <a:rPr sz="2200" spc="-5" dirty="0">
                <a:latin typeface="Carlito"/>
                <a:cs typeface="Carlito"/>
              </a:rPr>
              <a:t>Machine, </a:t>
            </a:r>
            <a:r>
              <a:rPr sz="2200" spc="-15" dirty="0">
                <a:latin typeface="Carlito"/>
                <a:cs typeface="Carlito"/>
              </a:rPr>
              <a:t>Decision </a:t>
            </a:r>
            <a:r>
              <a:rPr sz="2200" spc="-80" dirty="0">
                <a:latin typeface="Carlito"/>
                <a:cs typeface="Carlito"/>
              </a:rPr>
              <a:t>Tree </a:t>
            </a:r>
            <a:r>
              <a:rPr sz="2200" spc="-45" dirty="0">
                <a:latin typeface="Carlito"/>
                <a:cs typeface="Carlito"/>
              </a:rPr>
              <a:t>Classifier, </a:t>
            </a:r>
            <a:r>
              <a:rPr sz="2200" spc="-5" dirty="0">
                <a:latin typeface="Carlito"/>
                <a:cs typeface="Carlito"/>
              </a:rPr>
              <a:t>and K </a:t>
            </a:r>
            <a:r>
              <a:rPr sz="2200" spc="-20" dirty="0">
                <a:latin typeface="Carlito"/>
                <a:cs typeface="Carlito"/>
              </a:rPr>
              <a:t>Nearest Neighbors. </a:t>
            </a:r>
            <a:r>
              <a:rPr sz="2200" spc="-5" dirty="0">
                <a:latin typeface="Carlito"/>
                <a:cs typeface="Carlito"/>
              </a:rPr>
              <a:t>All </a:t>
            </a:r>
            <a:r>
              <a:rPr sz="2200" spc="-20" dirty="0">
                <a:latin typeface="Carlito"/>
                <a:cs typeface="Carlito"/>
              </a:rPr>
              <a:t>produced </a:t>
            </a:r>
            <a:r>
              <a:rPr sz="2200" spc="-15" dirty="0">
                <a:latin typeface="Carlito"/>
                <a:cs typeface="Carlito"/>
              </a:rPr>
              <a:t>similar </a:t>
            </a:r>
            <a:r>
              <a:rPr sz="2200" spc="-20" dirty="0">
                <a:latin typeface="Carlito"/>
                <a:cs typeface="Carlito"/>
              </a:rPr>
              <a:t>results  </a:t>
            </a:r>
            <a:r>
              <a:rPr sz="2200" spc="-5" dirty="0">
                <a:latin typeface="Carlito"/>
                <a:cs typeface="Carlito"/>
              </a:rPr>
              <a:t>with </a:t>
            </a:r>
            <a:r>
              <a:rPr sz="2200" spc="-25" dirty="0">
                <a:latin typeface="Carlito"/>
                <a:cs typeface="Carlito"/>
              </a:rPr>
              <a:t>accuracy </a:t>
            </a:r>
            <a:r>
              <a:rPr sz="2200" spc="-45" dirty="0">
                <a:latin typeface="Carlito"/>
                <a:cs typeface="Carlito"/>
              </a:rPr>
              <a:t>rate </a:t>
            </a:r>
            <a:r>
              <a:rPr sz="2200" dirty="0">
                <a:latin typeface="Carlito"/>
                <a:cs typeface="Carlito"/>
              </a:rPr>
              <a:t>of </a:t>
            </a:r>
            <a:r>
              <a:rPr sz="2200" spc="-5" dirty="0">
                <a:latin typeface="Carlito"/>
                <a:cs typeface="Carlito"/>
              </a:rPr>
              <a:t>about 83.33%. All models </a:t>
            </a:r>
            <a:r>
              <a:rPr sz="2200" spc="-20" dirty="0">
                <a:latin typeface="Carlito"/>
                <a:cs typeface="Carlito"/>
              </a:rPr>
              <a:t>over </a:t>
            </a:r>
            <a:r>
              <a:rPr sz="2200" spc="-25" dirty="0">
                <a:latin typeface="Carlito"/>
                <a:cs typeface="Carlito"/>
              </a:rPr>
              <a:t>predicted </a:t>
            </a:r>
            <a:r>
              <a:rPr sz="2200" spc="-20" dirty="0">
                <a:latin typeface="Carlito"/>
                <a:cs typeface="Carlito"/>
              </a:rPr>
              <a:t>successful </a:t>
            </a:r>
            <a:r>
              <a:rPr sz="2200" spc="-5" dirty="0">
                <a:latin typeface="Carlito"/>
                <a:cs typeface="Carlito"/>
              </a:rPr>
              <a:t>landings. </a:t>
            </a:r>
            <a:r>
              <a:rPr sz="2200" spc="-20" dirty="0">
                <a:latin typeface="Carlito"/>
                <a:cs typeface="Carlito"/>
              </a:rPr>
              <a:t>More  </a:t>
            </a:r>
            <a:r>
              <a:rPr sz="2200" spc="-35" dirty="0">
                <a:latin typeface="Carlito"/>
                <a:cs typeface="Carlito"/>
              </a:rPr>
              <a:t>data </a:t>
            </a:r>
            <a:r>
              <a:rPr sz="2200" spc="-5" dirty="0">
                <a:latin typeface="Carlito"/>
                <a:cs typeface="Carlito"/>
              </a:rPr>
              <a:t>is </a:t>
            </a:r>
            <a:r>
              <a:rPr sz="2200" spc="-15" dirty="0">
                <a:latin typeface="Carlito"/>
                <a:cs typeface="Carlito"/>
              </a:rPr>
              <a:t>needed </a:t>
            </a:r>
            <a:r>
              <a:rPr sz="2200" spc="-35" dirty="0">
                <a:latin typeface="Carlito"/>
                <a:cs typeface="Carlito"/>
              </a:rPr>
              <a:t>for </a:t>
            </a:r>
            <a:r>
              <a:rPr sz="2200" spc="-40" dirty="0">
                <a:latin typeface="Carlito"/>
                <a:cs typeface="Carlito"/>
              </a:rPr>
              <a:t>better </a:t>
            </a:r>
            <a:r>
              <a:rPr sz="2200" spc="-5" dirty="0">
                <a:latin typeface="Carlito"/>
                <a:cs typeface="Carlito"/>
              </a:rPr>
              <a:t>model </a:t>
            </a:r>
            <a:r>
              <a:rPr sz="2200" spc="-20" dirty="0">
                <a:latin typeface="Carlito"/>
                <a:cs typeface="Carlito"/>
              </a:rPr>
              <a:t>determination </a:t>
            </a:r>
            <a:r>
              <a:rPr sz="2200" spc="-5" dirty="0">
                <a:latin typeface="Carlito"/>
                <a:cs typeface="Carlito"/>
              </a:rPr>
              <a:t>and</a:t>
            </a:r>
            <a:r>
              <a:rPr sz="2200" spc="204" dirty="0">
                <a:latin typeface="Carlito"/>
                <a:cs typeface="Carlito"/>
              </a:rPr>
              <a:t> </a:t>
            </a:r>
            <a:r>
              <a:rPr sz="2200" spc="-50" dirty="0">
                <a:latin typeface="Carlito"/>
                <a:cs typeface="Carlito"/>
              </a:rPr>
              <a:t>accuracy.</a:t>
            </a:r>
            <a:endParaRPr sz="2200" dirty="0">
              <a:latin typeface="Carlito"/>
              <a:cs typeface="Carlito"/>
            </a:endParaRPr>
          </a:p>
        </p:txBody>
      </p:sp>
      <p:sp>
        <p:nvSpPr>
          <p:cNvPr id="11" name="Título 10">
            <a:extLst>
              <a:ext uri="{FF2B5EF4-FFF2-40B4-BE49-F238E27FC236}">
                <a16:creationId xmlns:a16="http://schemas.microsoft.com/office/drawing/2014/main" id="{3A2CE12E-27CB-4FFF-88B0-C29D392B8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645" y="457200"/>
            <a:ext cx="8911687" cy="1280890"/>
          </a:xfrm>
        </p:spPr>
        <p:txBody>
          <a:bodyPr/>
          <a:lstStyle/>
          <a:p>
            <a:pPr algn="ctr"/>
            <a:r>
              <a:rPr lang="es-CO" dirty="0"/>
              <a:t>Executive Summary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1114869"/>
            <a:ext cx="11275365" cy="62639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3200" spc="-390" dirty="0">
                <a:latin typeface="+mn-lt"/>
              </a:rPr>
              <a:t>Successful </a:t>
            </a:r>
            <a:r>
              <a:rPr sz="3200" spc="-300" dirty="0">
                <a:latin typeface="+mn-lt"/>
              </a:rPr>
              <a:t>Drone </a:t>
            </a:r>
            <a:r>
              <a:rPr sz="3200" spc="-375" dirty="0">
                <a:latin typeface="+mn-lt"/>
              </a:rPr>
              <a:t>Ship </a:t>
            </a:r>
            <a:r>
              <a:rPr sz="3200" spc="-340" dirty="0">
                <a:latin typeface="+mn-lt"/>
              </a:rPr>
              <a:t>Landing </a:t>
            </a:r>
            <a:r>
              <a:rPr sz="3200" spc="-75" dirty="0">
                <a:latin typeface="+mn-lt"/>
              </a:rPr>
              <a:t>with</a:t>
            </a:r>
            <a:r>
              <a:rPr sz="3200" spc="-600" dirty="0">
                <a:latin typeface="+mn-lt"/>
              </a:rPr>
              <a:t> </a:t>
            </a:r>
            <a:r>
              <a:rPr sz="3200" spc="-385" dirty="0">
                <a:latin typeface="+mn-lt"/>
              </a:rPr>
              <a:t>Payload  </a:t>
            </a:r>
            <a:r>
              <a:rPr sz="3200" spc="-290" dirty="0">
                <a:latin typeface="+mn-lt"/>
              </a:rPr>
              <a:t>Between </a:t>
            </a:r>
            <a:r>
              <a:rPr sz="3200" spc="-285" dirty="0">
                <a:latin typeface="+mn-lt"/>
              </a:rPr>
              <a:t>4000 and</a:t>
            </a:r>
            <a:r>
              <a:rPr sz="3200" spc="-705" dirty="0">
                <a:latin typeface="+mn-lt"/>
              </a:rPr>
              <a:t> </a:t>
            </a:r>
            <a:r>
              <a:rPr lang="es-CO" sz="3200" spc="-705" dirty="0">
                <a:latin typeface="+mn-lt"/>
              </a:rPr>
              <a:t> </a:t>
            </a:r>
            <a:r>
              <a:rPr sz="3200" spc="-285" dirty="0">
                <a:latin typeface="+mn-lt"/>
              </a:rPr>
              <a:t>6000</a:t>
            </a:r>
            <a:endParaRPr sz="3200" dirty="0">
              <a:latin typeface="+mn-l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latin typeface="Carlito"/>
                <a:cs typeface="Carlito"/>
              </a:rPr>
              <a:t>This </a:t>
            </a:r>
            <a:r>
              <a:rPr sz="2000" dirty="0">
                <a:latin typeface="Carlito"/>
                <a:cs typeface="Carlito"/>
              </a:rPr>
              <a:t>query </a:t>
            </a:r>
            <a:r>
              <a:rPr sz="2000" spc="-5" dirty="0">
                <a:latin typeface="Carlito"/>
                <a:cs typeface="Carlito"/>
              </a:rPr>
              <a:t>returns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20" dirty="0">
                <a:latin typeface="Carlito"/>
                <a:cs typeface="Carlito"/>
              </a:rPr>
              <a:t>four  booster </a:t>
            </a:r>
            <a:r>
              <a:rPr sz="2000" spc="-25" dirty="0">
                <a:latin typeface="Carlito"/>
                <a:cs typeface="Carlito"/>
              </a:rPr>
              <a:t>versions </a:t>
            </a:r>
            <a:r>
              <a:rPr sz="2000" spc="-5" dirty="0">
                <a:latin typeface="Carlito"/>
                <a:cs typeface="Carlito"/>
              </a:rPr>
              <a:t>that had  successful </a:t>
            </a:r>
            <a:r>
              <a:rPr sz="2000" spc="-20" dirty="0">
                <a:latin typeface="Carlito"/>
                <a:cs typeface="Carlito"/>
              </a:rPr>
              <a:t>drone </a:t>
            </a:r>
            <a:r>
              <a:rPr sz="2000" spc="-5" dirty="0">
                <a:latin typeface="Carlito"/>
                <a:cs typeface="Carlito"/>
              </a:rPr>
              <a:t>ship</a:t>
            </a:r>
            <a:r>
              <a:rPr sz="2000" spc="-10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landings  and a </a:t>
            </a:r>
            <a:r>
              <a:rPr sz="2000" spc="-5" dirty="0">
                <a:latin typeface="Carlito"/>
                <a:cs typeface="Carlito"/>
              </a:rPr>
              <a:t>payload mass between  </a:t>
            </a:r>
            <a:r>
              <a:rPr sz="2000" dirty="0">
                <a:latin typeface="Carlito"/>
                <a:cs typeface="Carlito"/>
              </a:rPr>
              <a:t>4000 and 6000</a:t>
            </a:r>
            <a:r>
              <a:rPr sz="2000" spc="-165" dirty="0">
                <a:latin typeface="Carlito"/>
                <a:cs typeface="Carlito"/>
              </a:rPr>
              <a:t> </a:t>
            </a:r>
            <a:r>
              <a:rPr sz="2000" spc="-25" dirty="0">
                <a:latin typeface="Carlito"/>
                <a:cs typeface="Carlito"/>
              </a:rPr>
              <a:t>noninclusively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93291" y="112318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latin typeface="Carlito"/>
                <a:cs typeface="Carlito"/>
              </a:rPr>
              <a:t>This </a:t>
            </a:r>
            <a:r>
              <a:rPr sz="2000" dirty="0">
                <a:latin typeface="Carlito"/>
                <a:cs typeface="Carlito"/>
              </a:rPr>
              <a:t>query </a:t>
            </a:r>
            <a:r>
              <a:rPr sz="2000" spc="-5" dirty="0">
                <a:latin typeface="Carlito"/>
                <a:cs typeface="Carlito"/>
              </a:rPr>
              <a:t>returns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15" dirty="0">
                <a:latin typeface="Carlito"/>
                <a:cs typeface="Carlito"/>
              </a:rPr>
              <a:t>count </a:t>
            </a:r>
            <a:r>
              <a:rPr sz="2000" spc="-5" dirty="0">
                <a:latin typeface="Carlito"/>
                <a:cs typeface="Carlito"/>
              </a:rPr>
              <a:t>of</a:t>
            </a:r>
            <a:r>
              <a:rPr sz="2000" spc="-1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each</a:t>
            </a:r>
          </a:p>
          <a:p>
            <a:pPr marL="12700">
              <a:lnSpc>
                <a:spcPts val="2305"/>
              </a:lnSpc>
            </a:pPr>
            <a:r>
              <a:rPr sz="2000" spc="-5" dirty="0">
                <a:latin typeface="Carlito"/>
                <a:cs typeface="Carlito"/>
              </a:rPr>
              <a:t>mission</a:t>
            </a:r>
            <a:r>
              <a:rPr sz="2000" spc="-10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outcome.</a:t>
            </a:r>
            <a:endParaRPr sz="2000" dirty="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latin typeface="Carlito"/>
                <a:cs typeface="Carlito"/>
              </a:rPr>
              <a:t>SpaceX </a:t>
            </a:r>
            <a:r>
              <a:rPr sz="2000" spc="-5" dirty="0">
                <a:latin typeface="Carlito"/>
                <a:cs typeface="Carlito"/>
              </a:rPr>
              <a:t>appears </a:t>
            </a:r>
            <a:r>
              <a:rPr sz="2000" spc="-20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achieve </a:t>
            </a:r>
            <a:r>
              <a:rPr sz="2000" dirty="0">
                <a:latin typeface="Carlito"/>
                <a:cs typeface="Carlito"/>
              </a:rPr>
              <a:t>its  </a:t>
            </a:r>
            <a:r>
              <a:rPr sz="2000" spc="-5" dirty="0">
                <a:latin typeface="Carlito"/>
                <a:cs typeface="Carlito"/>
              </a:rPr>
              <a:t>mission </a:t>
            </a:r>
            <a:r>
              <a:rPr sz="2000" spc="-20" dirty="0">
                <a:latin typeface="Carlito"/>
                <a:cs typeface="Carlito"/>
              </a:rPr>
              <a:t>outcome </a:t>
            </a:r>
            <a:r>
              <a:rPr sz="2000" spc="-5" dirty="0">
                <a:latin typeface="Carlito"/>
                <a:cs typeface="Carlito"/>
              </a:rPr>
              <a:t>nearly </a:t>
            </a:r>
            <a:r>
              <a:rPr sz="2000" dirty="0">
                <a:latin typeface="Carlito"/>
                <a:cs typeface="Carlito"/>
              </a:rPr>
              <a:t>99% </a:t>
            </a:r>
            <a:r>
              <a:rPr sz="2000" spc="-5" dirty="0">
                <a:latin typeface="Carlito"/>
                <a:cs typeface="Carlito"/>
              </a:rPr>
              <a:t>of</a:t>
            </a:r>
            <a:r>
              <a:rPr sz="2000" spc="-10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the  </a:t>
            </a:r>
            <a:r>
              <a:rPr sz="2000" spc="-5" dirty="0">
                <a:latin typeface="Carlito"/>
                <a:cs typeface="Carlito"/>
              </a:rPr>
              <a:t>time.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latin typeface="Carlito"/>
                <a:cs typeface="Carlito"/>
              </a:rPr>
              <a:t>This </a:t>
            </a:r>
            <a:r>
              <a:rPr sz="2000" dirty="0">
                <a:latin typeface="Carlito"/>
                <a:cs typeface="Carlito"/>
              </a:rPr>
              <a:t>means </a:t>
            </a:r>
            <a:r>
              <a:rPr sz="2000" spc="-5" dirty="0">
                <a:latin typeface="Carlito"/>
                <a:cs typeface="Carlito"/>
              </a:rPr>
              <a:t>that </a:t>
            </a:r>
            <a:r>
              <a:rPr sz="2000" spc="-20" dirty="0">
                <a:latin typeface="Carlito"/>
                <a:cs typeface="Carlito"/>
              </a:rPr>
              <a:t>most </a:t>
            </a:r>
            <a:r>
              <a:rPr sz="2000" dirty="0">
                <a:latin typeface="Carlito"/>
                <a:cs typeface="Carlito"/>
              </a:rPr>
              <a:t>of the</a:t>
            </a:r>
            <a:r>
              <a:rPr sz="2000" spc="-8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landing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latin typeface="Carlito"/>
                <a:cs typeface="Carlito"/>
              </a:rPr>
              <a:t>failures are</a:t>
            </a:r>
            <a:r>
              <a:rPr sz="2000" spc="4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intended.</a:t>
            </a:r>
            <a:endParaRPr sz="2000" dirty="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latin typeface="Carlito"/>
                <a:cs typeface="Carlito"/>
              </a:rPr>
              <a:t>Interestingly, </a:t>
            </a:r>
            <a:r>
              <a:rPr sz="2000" spc="-5" dirty="0">
                <a:latin typeface="Carlito"/>
                <a:cs typeface="Carlito"/>
              </a:rPr>
              <a:t>one </a:t>
            </a:r>
            <a:r>
              <a:rPr sz="2000" dirty="0">
                <a:latin typeface="Carlito"/>
                <a:cs typeface="Carlito"/>
              </a:rPr>
              <a:t>launch </a:t>
            </a:r>
            <a:r>
              <a:rPr sz="2000" spc="-5" dirty="0">
                <a:latin typeface="Carlito"/>
                <a:cs typeface="Carlito"/>
              </a:rPr>
              <a:t>has </a:t>
            </a:r>
            <a:r>
              <a:rPr sz="2000" dirty="0">
                <a:latin typeface="Carlito"/>
                <a:cs typeface="Carlito"/>
              </a:rPr>
              <a:t>an  unclear </a:t>
            </a:r>
            <a:r>
              <a:rPr sz="2000" spc="-10" dirty="0">
                <a:latin typeface="Carlito"/>
                <a:cs typeface="Carlito"/>
              </a:rPr>
              <a:t>payload </a:t>
            </a:r>
            <a:r>
              <a:rPr sz="2000" spc="-25" dirty="0">
                <a:latin typeface="Carlito"/>
                <a:cs typeface="Carlito"/>
              </a:rPr>
              <a:t>status </a:t>
            </a:r>
            <a:r>
              <a:rPr sz="2000" dirty="0">
                <a:latin typeface="Carlito"/>
                <a:cs typeface="Carlito"/>
              </a:rPr>
              <a:t>and  </a:t>
            </a:r>
            <a:r>
              <a:rPr sz="2000" spc="-20" dirty="0">
                <a:latin typeface="Carlito"/>
                <a:cs typeface="Carlito"/>
              </a:rPr>
              <a:t>unfortunately </a:t>
            </a:r>
            <a:r>
              <a:rPr sz="2000" spc="-5" dirty="0">
                <a:latin typeface="Carlito"/>
                <a:cs typeface="Carlito"/>
              </a:rPr>
              <a:t>one </a:t>
            </a:r>
            <a:r>
              <a:rPr sz="2000" spc="-20" dirty="0">
                <a:latin typeface="Carlito"/>
                <a:cs typeface="Carlito"/>
              </a:rPr>
              <a:t>failed </a:t>
            </a:r>
            <a:r>
              <a:rPr sz="2000" spc="-5" dirty="0">
                <a:latin typeface="Carlito"/>
                <a:cs typeface="Carlito"/>
              </a:rPr>
              <a:t>in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flight.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21695" y="1115066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latin typeface="Carlito"/>
                <a:cs typeface="Carlito"/>
              </a:rPr>
              <a:t>This </a:t>
            </a:r>
            <a:r>
              <a:rPr sz="2000" dirty="0">
                <a:latin typeface="Carlito"/>
                <a:cs typeface="Carlito"/>
              </a:rPr>
              <a:t>query </a:t>
            </a:r>
            <a:r>
              <a:rPr sz="2000" spc="-5" dirty="0">
                <a:latin typeface="Carlito"/>
                <a:cs typeface="Carlito"/>
              </a:rPr>
              <a:t>returns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20" dirty="0">
                <a:latin typeface="Carlito"/>
                <a:cs typeface="Carlito"/>
              </a:rPr>
              <a:t>booster </a:t>
            </a:r>
            <a:r>
              <a:rPr sz="2000" spc="-25" dirty="0">
                <a:latin typeface="Carlito"/>
                <a:cs typeface="Carlito"/>
              </a:rPr>
              <a:t>versions </a:t>
            </a:r>
            <a:r>
              <a:rPr sz="2000" spc="-5" dirty="0">
                <a:latin typeface="Carlito"/>
                <a:cs typeface="Carlito"/>
              </a:rPr>
              <a:t>that  carried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highest </a:t>
            </a:r>
            <a:r>
              <a:rPr sz="2000" spc="-10" dirty="0">
                <a:latin typeface="Carlito"/>
                <a:cs typeface="Carlito"/>
              </a:rPr>
              <a:t>payload </a:t>
            </a:r>
            <a:r>
              <a:rPr sz="2000" spc="-5" dirty="0">
                <a:latin typeface="Carlito"/>
                <a:cs typeface="Carlito"/>
              </a:rPr>
              <a:t>mass of </a:t>
            </a:r>
            <a:r>
              <a:rPr sz="2000" dirty="0">
                <a:latin typeface="Carlito"/>
                <a:cs typeface="Carlito"/>
              </a:rPr>
              <a:t>15600  kg.</a:t>
            </a: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latin typeface="Carlito"/>
                <a:cs typeface="Carlito"/>
              </a:rPr>
              <a:t>These </a:t>
            </a:r>
            <a:r>
              <a:rPr sz="2000" spc="-20" dirty="0">
                <a:latin typeface="Carlito"/>
                <a:cs typeface="Carlito"/>
              </a:rPr>
              <a:t>booster </a:t>
            </a:r>
            <a:r>
              <a:rPr sz="2000" spc="-25" dirty="0">
                <a:latin typeface="Carlito"/>
                <a:cs typeface="Carlito"/>
              </a:rPr>
              <a:t>versions </a:t>
            </a:r>
            <a:r>
              <a:rPr sz="2000" spc="-20" dirty="0">
                <a:latin typeface="Carlito"/>
                <a:cs typeface="Carlito"/>
              </a:rPr>
              <a:t>are </a:t>
            </a:r>
            <a:r>
              <a:rPr sz="2000" spc="-15" dirty="0">
                <a:latin typeface="Carlito"/>
                <a:cs typeface="Carlito"/>
              </a:rPr>
              <a:t>very </a:t>
            </a:r>
            <a:r>
              <a:rPr sz="2000" spc="-5" dirty="0">
                <a:latin typeface="Carlito"/>
                <a:cs typeface="Carlito"/>
              </a:rPr>
              <a:t>similar </a:t>
            </a:r>
            <a:r>
              <a:rPr sz="2000" dirty="0">
                <a:latin typeface="Carlito"/>
                <a:cs typeface="Carlito"/>
              </a:rPr>
              <a:t>and  all </a:t>
            </a:r>
            <a:r>
              <a:rPr sz="2000" spc="-20" dirty="0">
                <a:latin typeface="Carlito"/>
                <a:cs typeface="Carlito"/>
              </a:rPr>
              <a:t>are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the F9 B5 </a:t>
            </a:r>
            <a:r>
              <a:rPr sz="2000" spc="-5" dirty="0">
                <a:latin typeface="Carlito"/>
                <a:cs typeface="Carlito"/>
              </a:rPr>
              <a:t>B10xx.x</a:t>
            </a:r>
            <a:r>
              <a:rPr sz="2000" spc="-140" dirty="0">
                <a:latin typeface="Carlito"/>
                <a:cs typeface="Carlito"/>
              </a:rPr>
              <a:t> </a:t>
            </a:r>
            <a:r>
              <a:rPr sz="2000" spc="-45" dirty="0">
                <a:latin typeface="Carlito"/>
                <a:cs typeface="Carlito"/>
              </a:rPr>
              <a:t>variety.</a:t>
            </a:r>
            <a:endParaRPr sz="2000" dirty="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latin typeface="Carlito"/>
                <a:cs typeface="Carlito"/>
              </a:rPr>
              <a:t>This </a:t>
            </a:r>
            <a:r>
              <a:rPr sz="2000" spc="-25" dirty="0">
                <a:latin typeface="Carlito"/>
                <a:cs typeface="Carlito"/>
              </a:rPr>
              <a:t>likely </a:t>
            </a:r>
            <a:r>
              <a:rPr sz="2000" spc="-20" dirty="0">
                <a:latin typeface="Carlito"/>
                <a:cs typeface="Carlito"/>
              </a:rPr>
              <a:t>indicates </a:t>
            </a:r>
            <a:r>
              <a:rPr sz="2000" spc="-10" dirty="0">
                <a:latin typeface="Carlito"/>
                <a:cs typeface="Carlito"/>
              </a:rPr>
              <a:t>payload </a:t>
            </a:r>
            <a:r>
              <a:rPr sz="2000" spc="-5" dirty="0">
                <a:latin typeface="Carlito"/>
                <a:cs typeface="Carlito"/>
              </a:rPr>
              <a:t>mass </a:t>
            </a:r>
            <a:r>
              <a:rPr sz="2000" spc="-25" dirty="0">
                <a:latin typeface="Carlito"/>
                <a:cs typeface="Carlito"/>
              </a:rPr>
              <a:t>correlates  </a:t>
            </a:r>
            <a:r>
              <a:rPr sz="2000" spc="-5" dirty="0">
                <a:latin typeface="Carlito"/>
                <a:cs typeface="Carlito"/>
              </a:rPr>
              <a:t>with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20" dirty="0">
                <a:latin typeface="Carlito"/>
                <a:cs typeface="Carlito"/>
              </a:rPr>
              <a:t>booster </a:t>
            </a:r>
            <a:r>
              <a:rPr sz="2000" spc="-25" dirty="0">
                <a:latin typeface="Carlito"/>
                <a:cs typeface="Carlito"/>
              </a:rPr>
              <a:t>version </a:t>
            </a:r>
            <a:r>
              <a:rPr sz="2000" spc="-5" dirty="0">
                <a:latin typeface="Carlito"/>
                <a:cs typeface="Carlito"/>
              </a:rPr>
              <a:t>that is</a:t>
            </a:r>
            <a:r>
              <a:rPr sz="2000" spc="1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used.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21695" y="1177209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latin typeface="Carlito"/>
                <a:cs typeface="Carlito"/>
              </a:rPr>
              <a:t>This </a:t>
            </a:r>
            <a:r>
              <a:rPr sz="2000" dirty="0">
                <a:latin typeface="Carlito"/>
                <a:cs typeface="Carlito"/>
              </a:rPr>
              <a:t>query </a:t>
            </a:r>
            <a:r>
              <a:rPr sz="2000" spc="-5" dirty="0">
                <a:latin typeface="Carlito"/>
                <a:cs typeface="Carlito"/>
              </a:rPr>
              <a:t>returns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Month,</a:t>
            </a:r>
            <a:r>
              <a:rPr sz="2000" spc="-14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Landing  </a:t>
            </a:r>
            <a:r>
              <a:rPr sz="2000" spc="-10" dirty="0">
                <a:latin typeface="Carlito"/>
                <a:cs typeface="Carlito"/>
              </a:rPr>
              <a:t>Outcome, Booster </a:t>
            </a:r>
            <a:r>
              <a:rPr sz="2000" spc="-40" dirty="0">
                <a:latin typeface="Carlito"/>
                <a:cs typeface="Carlito"/>
              </a:rPr>
              <a:t>Version, </a:t>
            </a:r>
            <a:r>
              <a:rPr sz="2000" spc="-25" dirty="0">
                <a:latin typeface="Carlito"/>
                <a:cs typeface="Carlito"/>
              </a:rPr>
              <a:t>Payload  </a:t>
            </a:r>
            <a:r>
              <a:rPr sz="2000" dirty="0">
                <a:latin typeface="Carlito"/>
                <a:cs typeface="Carlito"/>
              </a:rPr>
              <a:t>Mass </a:t>
            </a:r>
            <a:r>
              <a:rPr sz="2000" spc="-5" dirty="0">
                <a:latin typeface="Carlito"/>
                <a:cs typeface="Carlito"/>
              </a:rPr>
              <a:t>(kg),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5" dirty="0">
                <a:latin typeface="Carlito"/>
                <a:cs typeface="Carlito"/>
              </a:rPr>
              <a:t>Launch </a:t>
            </a:r>
            <a:r>
              <a:rPr sz="2000" spc="-20" dirty="0">
                <a:latin typeface="Carlito"/>
                <a:cs typeface="Carlito"/>
              </a:rPr>
              <a:t>site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2015  launches </a:t>
            </a:r>
            <a:r>
              <a:rPr sz="2000" spc="-10" dirty="0">
                <a:latin typeface="Carlito"/>
                <a:cs typeface="Carlito"/>
              </a:rPr>
              <a:t>where </a:t>
            </a:r>
            <a:r>
              <a:rPr sz="2000" spc="-25" dirty="0">
                <a:latin typeface="Carlito"/>
                <a:cs typeface="Carlito"/>
              </a:rPr>
              <a:t>stage </a:t>
            </a:r>
            <a:r>
              <a:rPr sz="2000" dirty="0">
                <a:latin typeface="Carlito"/>
                <a:cs typeface="Carlito"/>
              </a:rPr>
              <a:t>1 </a:t>
            </a:r>
            <a:r>
              <a:rPr sz="2000" spc="-20" dirty="0">
                <a:latin typeface="Carlito"/>
                <a:cs typeface="Carlito"/>
              </a:rPr>
              <a:t>failed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land  on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20" dirty="0">
                <a:latin typeface="Carlito"/>
                <a:cs typeface="Carlito"/>
              </a:rPr>
              <a:t>drone</a:t>
            </a:r>
            <a:r>
              <a:rPr sz="2000" spc="-8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ship.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latin typeface="Carlito"/>
                <a:cs typeface="Carlito"/>
              </a:rPr>
              <a:t>There were two </a:t>
            </a:r>
            <a:r>
              <a:rPr sz="2000" spc="-5" dirty="0">
                <a:latin typeface="Carlito"/>
                <a:cs typeface="Carlito"/>
              </a:rPr>
              <a:t>such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occurrences.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7417" y="1174434"/>
            <a:ext cx="10437165" cy="61504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2800" spc="-380" dirty="0">
                <a:latin typeface="+mn-lt"/>
              </a:rPr>
              <a:t>Ranking </a:t>
            </a:r>
            <a:r>
              <a:rPr sz="2800" spc="-335" dirty="0">
                <a:latin typeface="+mn-lt"/>
              </a:rPr>
              <a:t>Counts </a:t>
            </a:r>
            <a:r>
              <a:rPr sz="2800" spc="-75" dirty="0">
                <a:latin typeface="+mn-lt"/>
              </a:rPr>
              <a:t>of </a:t>
            </a:r>
            <a:r>
              <a:rPr sz="2800" spc="-390" dirty="0">
                <a:latin typeface="+mn-lt"/>
              </a:rPr>
              <a:t>Successful</a:t>
            </a:r>
            <a:r>
              <a:rPr sz="2800" spc="-844" dirty="0">
                <a:latin typeface="+mn-lt"/>
              </a:rPr>
              <a:t> </a:t>
            </a:r>
            <a:r>
              <a:rPr sz="2800" spc="-370" dirty="0">
                <a:latin typeface="+mn-lt"/>
              </a:rPr>
              <a:t>Landings  </a:t>
            </a:r>
            <a:r>
              <a:rPr sz="2800" spc="-290" dirty="0">
                <a:latin typeface="+mn-lt"/>
              </a:rPr>
              <a:t>Between </a:t>
            </a:r>
            <a:r>
              <a:rPr sz="2800" spc="-280" dirty="0">
                <a:latin typeface="+mn-lt"/>
              </a:rPr>
              <a:t>2010-06-04 </a:t>
            </a:r>
            <a:r>
              <a:rPr sz="2800" spc="-285" dirty="0">
                <a:latin typeface="+mn-lt"/>
              </a:rPr>
              <a:t>and</a:t>
            </a:r>
            <a:r>
              <a:rPr lang="es-CO" sz="2800" spc="-285" dirty="0">
                <a:latin typeface="+mn-lt"/>
              </a:rPr>
              <a:t> </a:t>
            </a:r>
            <a:r>
              <a:rPr sz="2800" spc="-745" dirty="0">
                <a:latin typeface="+mn-lt"/>
              </a:rPr>
              <a:t> </a:t>
            </a:r>
            <a:r>
              <a:rPr sz="2800" spc="-295" dirty="0">
                <a:latin typeface="+mn-lt"/>
              </a:rPr>
              <a:t>2017-03-20</a:t>
            </a:r>
            <a:endParaRPr sz="2800" dirty="0">
              <a:latin typeface="+mn-l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60728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latin typeface="Carlito"/>
                <a:cs typeface="Carlito"/>
              </a:rPr>
              <a:t>This </a:t>
            </a:r>
            <a:r>
              <a:rPr sz="2000" dirty="0">
                <a:latin typeface="Carlito"/>
                <a:cs typeface="Carlito"/>
              </a:rPr>
              <a:t>query </a:t>
            </a:r>
            <a:r>
              <a:rPr sz="2000" spc="-5" dirty="0">
                <a:latin typeface="Carlito"/>
                <a:cs typeface="Carlito"/>
              </a:rPr>
              <a:t>returns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20" dirty="0">
                <a:latin typeface="Carlito"/>
                <a:cs typeface="Carlito"/>
              </a:rPr>
              <a:t>list </a:t>
            </a:r>
            <a:r>
              <a:rPr sz="2000" spc="-5" dirty="0">
                <a:latin typeface="Carlito"/>
                <a:cs typeface="Carlito"/>
              </a:rPr>
              <a:t>of successful</a:t>
            </a:r>
            <a:r>
              <a:rPr sz="2000" spc="-12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landings  and </a:t>
            </a:r>
            <a:r>
              <a:rPr sz="2000" spc="-5" dirty="0">
                <a:latin typeface="Carlito"/>
                <a:cs typeface="Carlito"/>
              </a:rPr>
              <a:t>between </a:t>
            </a:r>
            <a:r>
              <a:rPr sz="2000" dirty="0">
                <a:latin typeface="Carlito"/>
                <a:cs typeface="Carlito"/>
              </a:rPr>
              <a:t>2010-06-04 and 2017-03-20  </a:t>
            </a:r>
            <a:r>
              <a:rPr sz="2000" spc="-25" dirty="0">
                <a:latin typeface="Carlito"/>
                <a:cs typeface="Carlito"/>
              </a:rPr>
              <a:t>inclusively.</a:t>
            </a:r>
            <a:endParaRPr sz="2000" dirty="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latin typeface="Carlito"/>
                <a:cs typeface="Carlito"/>
              </a:rPr>
              <a:t>There </a:t>
            </a:r>
            <a:r>
              <a:rPr sz="2000" spc="-15" dirty="0">
                <a:latin typeface="Carlito"/>
                <a:cs typeface="Carlito"/>
              </a:rPr>
              <a:t>are two </a:t>
            </a:r>
            <a:r>
              <a:rPr sz="2000" dirty="0">
                <a:latin typeface="Carlito"/>
                <a:cs typeface="Carlito"/>
              </a:rPr>
              <a:t>types </a:t>
            </a:r>
            <a:r>
              <a:rPr sz="2000" spc="-5" dirty="0">
                <a:latin typeface="Carlito"/>
                <a:cs typeface="Carlito"/>
              </a:rPr>
              <a:t>of successful</a:t>
            </a:r>
            <a:r>
              <a:rPr sz="2000" spc="-9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landing  </a:t>
            </a:r>
            <a:r>
              <a:rPr sz="2000" spc="-20" dirty="0">
                <a:latin typeface="Carlito"/>
                <a:cs typeface="Carlito"/>
              </a:rPr>
              <a:t>outcomes: drone </a:t>
            </a:r>
            <a:r>
              <a:rPr sz="2000" spc="-5" dirty="0">
                <a:latin typeface="Carlito"/>
                <a:cs typeface="Carlito"/>
              </a:rPr>
              <a:t>ship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15" dirty="0">
                <a:latin typeface="Carlito"/>
                <a:cs typeface="Carlito"/>
              </a:rPr>
              <a:t>ground </a:t>
            </a:r>
            <a:r>
              <a:rPr sz="2000" spc="-5" dirty="0">
                <a:latin typeface="Carlito"/>
                <a:cs typeface="Carlito"/>
              </a:rPr>
              <a:t>pad  </a:t>
            </a:r>
            <a:r>
              <a:rPr sz="2000" dirty="0">
                <a:latin typeface="Carlito"/>
                <a:cs typeface="Carlito"/>
              </a:rPr>
              <a:t>landings.</a:t>
            </a: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latin typeface="Carlito"/>
                <a:cs typeface="Carlito"/>
              </a:rPr>
              <a:t>There were </a:t>
            </a:r>
            <a:r>
              <a:rPr sz="2000" dirty="0">
                <a:latin typeface="Carlito"/>
                <a:cs typeface="Carlito"/>
              </a:rPr>
              <a:t>8 </a:t>
            </a:r>
            <a:r>
              <a:rPr sz="2000" spc="-5" dirty="0">
                <a:latin typeface="Carlito"/>
                <a:cs typeface="Carlito"/>
              </a:rPr>
              <a:t>successful </a:t>
            </a:r>
            <a:r>
              <a:rPr sz="2000" dirty="0">
                <a:latin typeface="Carlito"/>
                <a:cs typeface="Carlito"/>
              </a:rPr>
              <a:t>landings in</a:t>
            </a:r>
            <a:r>
              <a:rPr sz="2000" spc="-135" dirty="0">
                <a:latin typeface="Carlito"/>
                <a:cs typeface="Carlito"/>
              </a:rPr>
              <a:t> </a:t>
            </a:r>
            <a:r>
              <a:rPr sz="2000" spc="-25" dirty="0">
                <a:latin typeface="Carlito"/>
                <a:cs typeface="Carlito"/>
              </a:rPr>
              <a:t>total  </a:t>
            </a:r>
            <a:r>
              <a:rPr sz="2000" spc="-5" dirty="0">
                <a:latin typeface="Carlito"/>
                <a:cs typeface="Carlito"/>
              </a:rPr>
              <a:t>during </a:t>
            </a:r>
            <a:r>
              <a:rPr sz="2000" dirty="0">
                <a:latin typeface="Carlito"/>
                <a:cs typeface="Carlito"/>
              </a:rPr>
              <a:t>this </a:t>
            </a:r>
            <a:r>
              <a:rPr sz="2000" spc="-5" dirty="0">
                <a:latin typeface="Carlito"/>
                <a:cs typeface="Carlito"/>
              </a:rPr>
              <a:t>time</a:t>
            </a:r>
            <a:r>
              <a:rPr sz="2000" spc="-8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period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  <a:latin typeface="+mn-lt"/>
              </a:rPr>
              <a:t>Interactive </a:t>
            </a:r>
            <a:r>
              <a:rPr sz="8000" spc="-320" dirty="0">
                <a:solidFill>
                  <a:srgbClr val="242424"/>
                </a:solidFill>
                <a:latin typeface="+mn-lt"/>
              </a:rPr>
              <a:t>Map</a:t>
            </a:r>
            <a:r>
              <a:rPr sz="8000" spc="-1010" dirty="0">
                <a:solidFill>
                  <a:srgbClr val="242424"/>
                </a:solidFill>
                <a:latin typeface="+mn-lt"/>
              </a:rPr>
              <a:t> </a:t>
            </a:r>
            <a:r>
              <a:rPr sz="8000" spc="-50" dirty="0">
                <a:solidFill>
                  <a:srgbClr val="242424"/>
                </a:solidFill>
                <a:latin typeface="+mn-lt"/>
              </a:rPr>
              <a:t>with  </a:t>
            </a:r>
            <a:r>
              <a:rPr sz="8000" spc="-405" dirty="0">
                <a:solidFill>
                  <a:srgbClr val="242424"/>
                </a:solidFill>
                <a:latin typeface="+mn-lt"/>
              </a:rPr>
              <a:t>Folium</a:t>
            </a:r>
            <a:endParaRPr sz="8000" dirty="0">
              <a:latin typeface="+mn-l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latin typeface="Carlito"/>
                <a:cs typeface="Carlito"/>
              </a:rPr>
              <a:t>The left </a:t>
            </a:r>
            <a:r>
              <a:rPr sz="2000" dirty="0">
                <a:latin typeface="Carlito"/>
                <a:cs typeface="Carlito"/>
              </a:rPr>
              <a:t>map </a:t>
            </a:r>
            <a:r>
              <a:rPr sz="2000" spc="-15" dirty="0">
                <a:latin typeface="Carlito"/>
                <a:cs typeface="Carlito"/>
              </a:rPr>
              <a:t>shows </a:t>
            </a:r>
            <a:r>
              <a:rPr sz="2000" dirty="0">
                <a:latin typeface="Carlito"/>
                <a:cs typeface="Carlito"/>
              </a:rPr>
              <a:t>all launch </a:t>
            </a:r>
            <a:r>
              <a:rPr sz="2000" spc="-20" dirty="0">
                <a:latin typeface="Carlito"/>
                <a:cs typeface="Carlito"/>
              </a:rPr>
              <a:t>sites </a:t>
            </a:r>
            <a:r>
              <a:rPr sz="2000" spc="-25" dirty="0">
                <a:latin typeface="Carlito"/>
                <a:cs typeface="Carlito"/>
              </a:rPr>
              <a:t>relative </a:t>
            </a:r>
            <a:r>
              <a:rPr sz="2000" spc="-5" dirty="0">
                <a:latin typeface="Carlito"/>
                <a:cs typeface="Carlito"/>
              </a:rPr>
              <a:t>US </a:t>
            </a:r>
            <a:r>
              <a:rPr sz="2000" dirty="0">
                <a:latin typeface="Carlito"/>
                <a:cs typeface="Carlito"/>
              </a:rPr>
              <a:t>map. </a:t>
            </a:r>
            <a:r>
              <a:rPr sz="2000" spc="-5" dirty="0">
                <a:latin typeface="Carlito"/>
                <a:cs typeface="Carlito"/>
              </a:rPr>
              <a:t>The right </a:t>
            </a:r>
            <a:r>
              <a:rPr sz="2000" dirty="0">
                <a:latin typeface="Carlito"/>
                <a:cs typeface="Carlito"/>
              </a:rPr>
              <a:t>map </a:t>
            </a:r>
            <a:r>
              <a:rPr sz="2000" spc="-15" dirty="0">
                <a:latin typeface="Carlito"/>
                <a:cs typeface="Carlito"/>
              </a:rPr>
              <a:t>shows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20" dirty="0">
                <a:latin typeface="Carlito"/>
                <a:cs typeface="Carlito"/>
              </a:rPr>
              <a:t>two </a:t>
            </a:r>
            <a:r>
              <a:rPr sz="2000" spc="-5" dirty="0">
                <a:latin typeface="Carlito"/>
                <a:cs typeface="Carlito"/>
              </a:rPr>
              <a:t>Florida </a:t>
            </a:r>
            <a:r>
              <a:rPr sz="2000" dirty="0">
                <a:latin typeface="Carlito"/>
                <a:cs typeface="Carlito"/>
              </a:rPr>
              <a:t>launch  </a:t>
            </a:r>
            <a:r>
              <a:rPr sz="2000" spc="-20" dirty="0">
                <a:latin typeface="Carlito"/>
                <a:cs typeface="Carlito"/>
              </a:rPr>
              <a:t>sites </a:t>
            </a:r>
            <a:r>
              <a:rPr sz="2000" spc="-5" dirty="0">
                <a:latin typeface="Carlito"/>
                <a:cs typeface="Carlito"/>
              </a:rPr>
              <a:t>since they </a:t>
            </a:r>
            <a:r>
              <a:rPr sz="2000" spc="-20" dirty="0">
                <a:latin typeface="Carlito"/>
                <a:cs typeface="Carlito"/>
              </a:rPr>
              <a:t>are </a:t>
            </a:r>
            <a:r>
              <a:rPr sz="2000" spc="-15" dirty="0">
                <a:latin typeface="Carlito"/>
                <a:cs typeface="Carlito"/>
              </a:rPr>
              <a:t>very </a:t>
            </a:r>
            <a:r>
              <a:rPr sz="2000" dirty="0">
                <a:latin typeface="Carlito"/>
                <a:cs typeface="Carlito"/>
              </a:rPr>
              <a:t>close </a:t>
            </a:r>
            <a:r>
              <a:rPr sz="2000" spc="-20" dirty="0">
                <a:latin typeface="Carlito"/>
                <a:cs typeface="Carlito"/>
              </a:rPr>
              <a:t>to </a:t>
            </a:r>
            <a:r>
              <a:rPr sz="2000" dirty="0">
                <a:latin typeface="Carlito"/>
                <a:cs typeface="Carlito"/>
              </a:rPr>
              <a:t>each </a:t>
            </a:r>
            <a:r>
              <a:rPr sz="2000" spc="-65" dirty="0">
                <a:latin typeface="Carlito"/>
                <a:cs typeface="Carlito"/>
              </a:rPr>
              <a:t>other. </a:t>
            </a:r>
            <a:r>
              <a:rPr sz="2000" dirty="0">
                <a:latin typeface="Carlito"/>
                <a:cs typeface="Carlito"/>
              </a:rPr>
              <a:t>All launch </a:t>
            </a:r>
            <a:r>
              <a:rPr sz="2000" spc="-20" dirty="0">
                <a:latin typeface="Carlito"/>
                <a:cs typeface="Carlito"/>
              </a:rPr>
              <a:t>sites are </a:t>
            </a:r>
            <a:r>
              <a:rPr sz="2000" spc="-5" dirty="0">
                <a:latin typeface="Carlito"/>
                <a:cs typeface="Carlito"/>
              </a:rPr>
              <a:t>near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12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ocean.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9FDE1C2B-E194-4911-AD18-50A4729CD6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39887" y="294313"/>
            <a:ext cx="8912225" cy="1186735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 algn="ctr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lang="es-CO" spc="-370" dirty="0" err="1">
                <a:solidFill>
                  <a:schemeClr val="tx1"/>
                </a:solidFill>
                <a:uFill>
                  <a:solidFill>
                    <a:srgbClr val="7D7D7D"/>
                  </a:solidFill>
                </a:uFill>
              </a:rPr>
              <a:t>Launch</a:t>
            </a:r>
            <a:r>
              <a:rPr lang="es-CO" spc="-370" dirty="0">
                <a:solidFill>
                  <a:schemeClr val="tx1"/>
                </a:solidFill>
                <a:uFill>
                  <a:solidFill>
                    <a:srgbClr val="7D7D7D"/>
                  </a:solidFill>
                </a:uFill>
              </a:rPr>
              <a:t> </a:t>
            </a:r>
            <a:r>
              <a:rPr lang="es-CO" spc="-325" dirty="0">
                <a:solidFill>
                  <a:schemeClr val="tx1"/>
                </a:solidFill>
                <a:uFill>
                  <a:solidFill>
                    <a:srgbClr val="7D7D7D"/>
                  </a:solidFill>
                </a:uFill>
              </a:rPr>
              <a:t>Site </a:t>
            </a:r>
            <a:r>
              <a:rPr lang="es-CO" spc="-305" dirty="0" err="1">
                <a:solidFill>
                  <a:schemeClr val="tx1"/>
                </a:solidFill>
                <a:uFill>
                  <a:solidFill>
                    <a:srgbClr val="7D7D7D"/>
                  </a:solidFill>
                </a:uFill>
              </a:rPr>
              <a:t>Locations</a:t>
            </a:r>
            <a:endParaRPr lang="es-CO" spc="-305" dirty="0">
              <a:solidFill>
                <a:schemeClr val="tx1"/>
              </a:solidFill>
              <a:uFill>
                <a:solidFill>
                  <a:srgbClr val="7D7D7D"/>
                </a:solidFill>
              </a:u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4958" y="-58151"/>
            <a:ext cx="8911687" cy="1186735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 algn="ctr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spc="-320" dirty="0">
                <a:solidFill>
                  <a:schemeClr val="tx1"/>
                </a:solidFill>
                <a:uFill>
                  <a:solidFill>
                    <a:srgbClr val="7D7D7D"/>
                  </a:solidFill>
                </a:uFill>
                <a:latin typeface="+mn-lt"/>
              </a:rPr>
              <a:t>Color-Coded </a:t>
            </a:r>
            <a:r>
              <a:rPr spc="-370" dirty="0">
                <a:solidFill>
                  <a:schemeClr val="tx1"/>
                </a:solidFill>
                <a:uFill>
                  <a:solidFill>
                    <a:srgbClr val="7D7D7D"/>
                  </a:solidFill>
                </a:uFill>
                <a:latin typeface="+mn-lt"/>
              </a:rPr>
              <a:t>Launch</a:t>
            </a:r>
            <a:r>
              <a:rPr spc="-530" dirty="0">
                <a:solidFill>
                  <a:schemeClr val="tx1"/>
                </a:solidFill>
                <a:uFill>
                  <a:solidFill>
                    <a:srgbClr val="7D7D7D"/>
                  </a:solidFill>
                </a:uFill>
                <a:latin typeface="+mn-lt"/>
              </a:rPr>
              <a:t> </a:t>
            </a:r>
            <a:r>
              <a:rPr spc="-270" dirty="0">
                <a:solidFill>
                  <a:schemeClr val="tx1"/>
                </a:solidFill>
                <a:uFill>
                  <a:solidFill>
                    <a:srgbClr val="7D7D7D"/>
                  </a:solidFill>
                </a:uFill>
                <a:latin typeface="+mn-lt"/>
              </a:rPr>
              <a:t>Markers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latin typeface="Carlito"/>
                <a:cs typeface="Carlito"/>
              </a:rPr>
              <a:t>Clusters </a:t>
            </a:r>
            <a:r>
              <a:rPr sz="2000" spc="-5" dirty="0">
                <a:latin typeface="Carlito"/>
                <a:cs typeface="Carlito"/>
              </a:rPr>
              <a:t>on </a:t>
            </a:r>
            <a:r>
              <a:rPr sz="2000" spc="-15" dirty="0">
                <a:latin typeface="Carlito"/>
                <a:cs typeface="Carlito"/>
              </a:rPr>
              <a:t>Folium </a:t>
            </a:r>
            <a:r>
              <a:rPr sz="2000" dirty="0">
                <a:latin typeface="Carlito"/>
                <a:cs typeface="Carlito"/>
              </a:rPr>
              <a:t>map </a:t>
            </a:r>
            <a:r>
              <a:rPr sz="2000" spc="-5" dirty="0">
                <a:latin typeface="Carlito"/>
                <a:cs typeface="Carlito"/>
              </a:rPr>
              <a:t>can </a:t>
            </a:r>
            <a:r>
              <a:rPr sz="2000" dirty="0">
                <a:latin typeface="Carlito"/>
                <a:cs typeface="Carlito"/>
              </a:rPr>
              <a:t>be </a:t>
            </a:r>
            <a:r>
              <a:rPr sz="2000" spc="-20" dirty="0">
                <a:latin typeface="Carlito"/>
                <a:cs typeface="Carlito"/>
              </a:rPr>
              <a:t>clicked </a:t>
            </a:r>
            <a:r>
              <a:rPr sz="2000" spc="-5" dirty="0">
                <a:latin typeface="Carlito"/>
                <a:cs typeface="Carlito"/>
              </a:rPr>
              <a:t>on </a:t>
            </a:r>
            <a:r>
              <a:rPr sz="2000" spc="-20" dirty="0">
                <a:latin typeface="Carlito"/>
                <a:cs typeface="Carlito"/>
              </a:rPr>
              <a:t>to display </a:t>
            </a:r>
            <a:r>
              <a:rPr sz="2000" dirty="0">
                <a:latin typeface="Carlito"/>
                <a:cs typeface="Carlito"/>
              </a:rPr>
              <a:t>each </a:t>
            </a:r>
            <a:r>
              <a:rPr sz="2000" spc="-5" dirty="0">
                <a:latin typeface="Carlito"/>
                <a:cs typeface="Carlito"/>
              </a:rPr>
              <a:t>successful </a:t>
            </a:r>
            <a:r>
              <a:rPr sz="2000" dirty="0">
                <a:latin typeface="Carlito"/>
                <a:cs typeface="Carlito"/>
              </a:rPr>
              <a:t>landing </a:t>
            </a:r>
            <a:r>
              <a:rPr sz="2000" spc="-5" dirty="0">
                <a:latin typeface="Carlito"/>
                <a:cs typeface="Carlito"/>
              </a:rPr>
              <a:t>(green icon) </a:t>
            </a:r>
            <a:r>
              <a:rPr sz="2000" dirty="0">
                <a:latin typeface="Carlito"/>
                <a:cs typeface="Carlito"/>
              </a:rPr>
              <a:t>and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failed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latin typeface="Carlito"/>
                <a:cs typeface="Carlito"/>
              </a:rPr>
              <a:t>landing </a:t>
            </a:r>
            <a:r>
              <a:rPr sz="2000" spc="-15" dirty="0">
                <a:latin typeface="Carlito"/>
                <a:cs typeface="Carlito"/>
              </a:rPr>
              <a:t>(red </a:t>
            </a:r>
            <a:r>
              <a:rPr sz="2000" spc="-5" dirty="0">
                <a:latin typeface="Carlito"/>
                <a:cs typeface="Carlito"/>
              </a:rPr>
              <a:t>icon). </a:t>
            </a:r>
            <a:r>
              <a:rPr sz="2000" dirty="0">
                <a:latin typeface="Carlito"/>
                <a:cs typeface="Carlito"/>
              </a:rPr>
              <a:t>In this </a:t>
            </a:r>
            <a:r>
              <a:rPr sz="2000" spc="-25" dirty="0">
                <a:latin typeface="Carlito"/>
                <a:cs typeface="Carlito"/>
              </a:rPr>
              <a:t>example </a:t>
            </a:r>
            <a:r>
              <a:rPr sz="2000" spc="-40" dirty="0">
                <a:latin typeface="Carlito"/>
                <a:cs typeface="Carlito"/>
              </a:rPr>
              <a:t>VAFB </a:t>
            </a:r>
            <a:r>
              <a:rPr sz="2000" spc="-5" dirty="0">
                <a:latin typeface="Carlito"/>
                <a:cs typeface="Carlito"/>
              </a:rPr>
              <a:t>SLC-4E </a:t>
            </a:r>
            <a:r>
              <a:rPr sz="2000" spc="-20" dirty="0">
                <a:latin typeface="Carlito"/>
                <a:cs typeface="Carlito"/>
              </a:rPr>
              <a:t>shows </a:t>
            </a:r>
            <a:r>
              <a:rPr sz="2000" dirty="0">
                <a:latin typeface="Carlito"/>
                <a:cs typeface="Carlito"/>
              </a:rPr>
              <a:t>4 </a:t>
            </a:r>
            <a:r>
              <a:rPr sz="2000" spc="-5" dirty="0">
                <a:latin typeface="Carlito"/>
                <a:cs typeface="Carlito"/>
              </a:rPr>
              <a:t>successful landings </a:t>
            </a:r>
            <a:r>
              <a:rPr sz="2000" dirty="0">
                <a:latin typeface="Carlito"/>
                <a:cs typeface="Carlito"/>
              </a:rPr>
              <a:t>and 6 </a:t>
            </a:r>
            <a:r>
              <a:rPr sz="2000" spc="-20" dirty="0">
                <a:latin typeface="Carlito"/>
                <a:cs typeface="Carlito"/>
              </a:rPr>
              <a:t>failed</a:t>
            </a:r>
            <a:r>
              <a:rPr sz="2000" spc="-6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landings.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85744" y="1434301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6528" y="396944"/>
            <a:ext cx="8911687" cy="1186735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 algn="ctr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spc="-505" dirty="0">
                <a:solidFill>
                  <a:schemeClr val="tx1"/>
                </a:solidFill>
                <a:uFill>
                  <a:solidFill>
                    <a:srgbClr val="7D7D7D"/>
                  </a:solidFill>
                </a:uFill>
                <a:latin typeface="+mn-lt"/>
              </a:rPr>
              <a:t>Key </a:t>
            </a:r>
            <a:r>
              <a:rPr spc="-270" dirty="0">
                <a:solidFill>
                  <a:schemeClr val="tx1"/>
                </a:solidFill>
                <a:uFill>
                  <a:solidFill>
                    <a:srgbClr val="7D7D7D"/>
                  </a:solidFill>
                </a:uFill>
                <a:latin typeface="+mn-lt"/>
              </a:rPr>
              <a:t>Location</a:t>
            </a:r>
            <a:r>
              <a:rPr spc="-445" dirty="0">
                <a:solidFill>
                  <a:schemeClr val="tx1"/>
                </a:solidFill>
                <a:uFill>
                  <a:solidFill>
                    <a:srgbClr val="7D7D7D"/>
                  </a:solidFill>
                </a:uFill>
                <a:latin typeface="+mn-lt"/>
              </a:rPr>
              <a:t> </a:t>
            </a:r>
            <a:r>
              <a:rPr spc="-260" dirty="0">
                <a:solidFill>
                  <a:schemeClr val="tx1"/>
                </a:solidFill>
                <a:uFill>
                  <a:solidFill>
                    <a:srgbClr val="7D7D7D"/>
                  </a:solidFill>
                </a:uFill>
                <a:latin typeface="+mn-lt"/>
              </a:rPr>
              <a:t>Proximities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latin typeface="Carlito"/>
                <a:cs typeface="Carlito"/>
              </a:rPr>
              <a:t>Using </a:t>
            </a:r>
            <a:r>
              <a:rPr sz="2000" spc="-10" dirty="0">
                <a:latin typeface="Carlito"/>
                <a:cs typeface="Carlito"/>
              </a:rPr>
              <a:t>KSC </a:t>
            </a:r>
            <a:r>
              <a:rPr sz="2000" spc="-15" dirty="0">
                <a:latin typeface="Carlito"/>
                <a:cs typeface="Carlito"/>
              </a:rPr>
              <a:t>LC-39A </a:t>
            </a:r>
            <a:r>
              <a:rPr sz="2000" dirty="0">
                <a:latin typeface="Carlito"/>
                <a:cs typeface="Carlito"/>
              </a:rPr>
              <a:t>as an </a:t>
            </a:r>
            <a:r>
              <a:rPr sz="2000" spc="-25" dirty="0">
                <a:latin typeface="Carlito"/>
                <a:cs typeface="Carlito"/>
              </a:rPr>
              <a:t>example, </a:t>
            </a:r>
            <a:r>
              <a:rPr sz="2000" dirty="0">
                <a:latin typeface="Carlito"/>
                <a:cs typeface="Carlito"/>
              </a:rPr>
              <a:t>launch </a:t>
            </a:r>
            <a:r>
              <a:rPr sz="2000" spc="-15" dirty="0">
                <a:latin typeface="Carlito"/>
                <a:cs typeface="Carlito"/>
              </a:rPr>
              <a:t>sites are </a:t>
            </a:r>
            <a:r>
              <a:rPr sz="2000" spc="-10" dirty="0">
                <a:latin typeface="Carlito"/>
                <a:cs typeface="Carlito"/>
              </a:rPr>
              <a:t>very </a:t>
            </a:r>
            <a:r>
              <a:rPr sz="2000" spc="-5" dirty="0">
                <a:latin typeface="Carlito"/>
                <a:cs typeface="Carlito"/>
              </a:rPr>
              <a:t>close </a:t>
            </a:r>
            <a:r>
              <a:rPr sz="2000" spc="-25" dirty="0">
                <a:latin typeface="Carlito"/>
                <a:cs typeface="Carlito"/>
              </a:rPr>
              <a:t>to </a:t>
            </a:r>
            <a:r>
              <a:rPr sz="2000" spc="-35" dirty="0">
                <a:latin typeface="Carlito"/>
                <a:cs typeface="Carlito"/>
              </a:rPr>
              <a:t>railways </a:t>
            </a:r>
            <a:r>
              <a:rPr sz="2000" spc="-25" dirty="0">
                <a:latin typeface="Carlito"/>
                <a:cs typeface="Carlito"/>
              </a:rPr>
              <a:t>for </a:t>
            </a:r>
            <a:r>
              <a:rPr sz="2000" spc="-20" dirty="0">
                <a:latin typeface="Carlito"/>
                <a:cs typeface="Carlito"/>
              </a:rPr>
              <a:t>large </a:t>
            </a:r>
            <a:r>
              <a:rPr sz="2000" spc="-5" dirty="0">
                <a:latin typeface="Carlito"/>
                <a:cs typeface="Carlito"/>
              </a:rPr>
              <a:t>part and supply  </a:t>
            </a:r>
            <a:r>
              <a:rPr sz="2000" spc="-10" dirty="0">
                <a:latin typeface="Carlito"/>
                <a:cs typeface="Carlito"/>
              </a:rPr>
              <a:t>transportation. </a:t>
            </a:r>
            <a:r>
              <a:rPr sz="2000" spc="-5" dirty="0">
                <a:latin typeface="Carlito"/>
                <a:cs typeface="Carlito"/>
              </a:rPr>
              <a:t>Launch </a:t>
            </a:r>
            <a:r>
              <a:rPr sz="2000" spc="-15" dirty="0">
                <a:latin typeface="Carlito"/>
                <a:cs typeface="Carlito"/>
              </a:rPr>
              <a:t>sites are </a:t>
            </a:r>
            <a:r>
              <a:rPr sz="2000" dirty="0">
                <a:latin typeface="Carlito"/>
                <a:cs typeface="Carlito"/>
              </a:rPr>
              <a:t>close </a:t>
            </a:r>
            <a:r>
              <a:rPr sz="2000" spc="-20" dirty="0">
                <a:latin typeface="Carlito"/>
                <a:cs typeface="Carlito"/>
              </a:rPr>
              <a:t>to </a:t>
            </a:r>
            <a:r>
              <a:rPr sz="2000" spc="-25" dirty="0">
                <a:latin typeface="Carlito"/>
                <a:cs typeface="Carlito"/>
              </a:rPr>
              <a:t>highways </a:t>
            </a:r>
            <a:r>
              <a:rPr sz="2000" spc="-30" dirty="0">
                <a:latin typeface="Carlito"/>
                <a:cs typeface="Carlito"/>
              </a:rPr>
              <a:t>for </a:t>
            </a:r>
            <a:r>
              <a:rPr sz="2000" spc="-5" dirty="0">
                <a:latin typeface="Carlito"/>
                <a:cs typeface="Carlito"/>
              </a:rPr>
              <a:t>human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10" dirty="0">
                <a:latin typeface="Carlito"/>
                <a:cs typeface="Carlito"/>
              </a:rPr>
              <a:t>supply transport. Launch </a:t>
            </a:r>
            <a:r>
              <a:rPr sz="2000" spc="-15" dirty="0">
                <a:latin typeface="Carlito"/>
                <a:cs typeface="Carlito"/>
              </a:rPr>
              <a:t>sites  </a:t>
            </a:r>
            <a:r>
              <a:rPr sz="2000" spc="-20" dirty="0">
                <a:latin typeface="Carlito"/>
                <a:cs typeface="Carlito"/>
              </a:rPr>
              <a:t>are </a:t>
            </a:r>
            <a:r>
              <a:rPr sz="2000" spc="-5" dirty="0">
                <a:latin typeface="Carlito"/>
                <a:cs typeface="Carlito"/>
              </a:rPr>
              <a:t>also </a:t>
            </a:r>
            <a:r>
              <a:rPr sz="2000" dirty="0">
                <a:latin typeface="Carlito"/>
                <a:cs typeface="Carlito"/>
              </a:rPr>
              <a:t>close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spc="-10" dirty="0">
                <a:latin typeface="Carlito"/>
                <a:cs typeface="Carlito"/>
              </a:rPr>
              <a:t>coasts </a:t>
            </a:r>
            <a:r>
              <a:rPr sz="2000" spc="-5" dirty="0">
                <a:latin typeface="Carlito"/>
                <a:cs typeface="Carlito"/>
              </a:rPr>
              <a:t>and </a:t>
            </a:r>
            <a:r>
              <a:rPr sz="2000" spc="-20" dirty="0">
                <a:latin typeface="Carlito"/>
                <a:cs typeface="Carlito"/>
              </a:rPr>
              <a:t>relatively </a:t>
            </a:r>
            <a:r>
              <a:rPr sz="2000" spc="-25" dirty="0">
                <a:latin typeface="Carlito"/>
                <a:cs typeface="Carlito"/>
              </a:rPr>
              <a:t>far from </a:t>
            </a:r>
            <a:r>
              <a:rPr sz="2000" spc="-5" dirty="0">
                <a:latin typeface="Carlito"/>
                <a:cs typeface="Carlito"/>
              </a:rPr>
              <a:t>cities so </a:t>
            </a:r>
            <a:r>
              <a:rPr sz="2000" spc="-10" dirty="0">
                <a:latin typeface="Carlito"/>
                <a:cs typeface="Carlito"/>
              </a:rPr>
              <a:t>that </a:t>
            </a:r>
            <a:r>
              <a:rPr sz="2000" spc="-5" dirty="0">
                <a:latin typeface="Carlito"/>
                <a:cs typeface="Carlito"/>
              </a:rPr>
              <a:t>launch </a:t>
            </a:r>
            <a:r>
              <a:rPr sz="2000" spc="-20" dirty="0">
                <a:latin typeface="Carlito"/>
                <a:cs typeface="Carlito"/>
              </a:rPr>
              <a:t>failures </a:t>
            </a:r>
            <a:r>
              <a:rPr sz="2000" spc="-5" dirty="0">
                <a:latin typeface="Carlito"/>
                <a:cs typeface="Carlito"/>
              </a:rPr>
              <a:t>can land in the sea </a:t>
            </a:r>
            <a:r>
              <a:rPr sz="2000" spc="-40" dirty="0">
                <a:latin typeface="Carlito"/>
                <a:cs typeface="Carlito"/>
              </a:rPr>
              <a:t>to  </a:t>
            </a:r>
            <a:r>
              <a:rPr sz="2000" spc="-25" dirty="0">
                <a:latin typeface="Carlito"/>
                <a:cs typeface="Carlito"/>
              </a:rPr>
              <a:t>avoid </a:t>
            </a:r>
            <a:r>
              <a:rPr sz="2000" spc="-40" dirty="0">
                <a:latin typeface="Carlito"/>
                <a:cs typeface="Carlito"/>
              </a:rPr>
              <a:t>rockets </a:t>
            </a:r>
            <a:r>
              <a:rPr sz="2000" spc="-10" dirty="0">
                <a:latin typeface="Carlito"/>
                <a:cs typeface="Carlito"/>
              </a:rPr>
              <a:t>falling </a:t>
            </a:r>
            <a:r>
              <a:rPr sz="2000" spc="-5" dirty="0">
                <a:latin typeface="Carlito"/>
                <a:cs typeface="Carlito"/>
              </a:rPr>
              <a:t>on densely </a:t>
            </a:r>
            <a:r>
              <a:rPr sz="2000" spc="-20" dirty="0">
                <a:latin typeface="Carlito"/>
                <a:cs typeface="Carlito"/>
              </a:rPr>
              <a:t>populated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areas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  <a:latin typeface="+mj-lt"/>
              </a:rPr>
              <a:t>Build </a:t>
            </a:r>
            <a:r>
              <a:rPr sz="8000" spc="-685" dirty="0">
                <a:solidFill>
                  <a:srgbClr val="242424"/>
                </a:solidFill>
                <a:latin typeface="+mj-lt"/>
              </a:rPr>
              <a:t>a </a:t>
            </a:r>
            <a:r>
              <a:rPr sz="8000" spc="-530" dirty="0">
                <a:solidFill>
                  <a:srgbClr val="242424"/>
                </a:solidFill>
                <a:latin typeface="+mj-lt"/>
              </a:rPr>
              <a:t>Dashboard</a:t>
            </a:r>
            <a:r>
              <a:rPr sz="8000" spc="-700" dirty="0">
                <a:solidFill>
                  <a:srgbClr val="242424"/>
                </a:solidFill>
                <a:latin typeface="+mj-lt"/>
              </a:rPr>
              <a:t> </a:t>
            </a:r>
            <a:r>
              <a:rPr sz="8000" spc="-50" dirty="0">
                <a:solidFill>
                  <a:srgbClr val="242424"/>
                </a:solidFill>
                <a:latin typeface="+mj-lt"/>
              </a:rPr>
              <a:t>with  </a:t>
            </a:r>
            <a:r>
              <a:rPr sz="8000" spc="-315" dirty="0">
                <a:solidFill>
                  <a:srgbClr val="242424"/>
                </a:solidFill>
                <a:latin typeface="+mj-lt"/>
              </a:rPr>
              <a:t>Plotly</a:t>
            </a:r>
            <a:r>
              <a:rPr sz="8000" spc="-580" dirty="0">
                <a:solidFill>
                  <a:srgbClr val="242424"/>
                </a:solidFill>
                <a:latin typeface="+mj-lt"/>
              </a:rPr>
              <a:t> </a:t>
            </a:r>
            <a:r>
              <a:rPr sz="8000" spc="-730" dirty="0">
                <a:solidFill>
                  <a:srgbClr val="242424"/>
                </a:solidFill>
                <a:latin typeface="+mj-lt"/>
              </a:rPr>
              <a:t>Dash</a:t>
            </a:r>
            <a:endParaRPr sz="8000" dirty="0">
              <a:latin typeface="+mj-l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lang="es-CO" sz="3000" spc="-20" dirty="0"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 dirty="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latin typeface="Carlito"/>
                <a:cs typeface="Carlito"/>
              </a:rPr>
              <a:t>Commercial </a:t>
            </a:r>
            <a:r>
              <a:rPr sz="2200" spc="-10" dirty="0">
                <a:latin typeface="Carlito"/>
                <a:cs typeface="Carlito"/>
              </a:rPr>
              <a:t>Space </a:t>
            </a:r>
            <a:r>
              <a:rPr sz="2200" spc="-25" dirty="0">
                <a:latin typeface="Carlito"/>
                <a:cs typeface="Carlito"/>
              </a:rPr>
              <a:t>Age </a:t>
            </a:r>
            <a:r>
              <a:rPr sz="2200" spc="-5" dirty="0">
                <a:latin typeface="Carlito"/>
                <a:cs typeface="Carlito"/>
              </a:rPr>
              <a:t>is</a:t>
            </a:r>
            <a:r>
              <a:rPr sz="2200" spc="50" dirty="0">
                <a:latin typeface="Carlito"/>
                <a:cs typeface="Carlito"/>
              </a:rPr>
              <a:t> </a:t>
            </a:r>
            <a:r>
              <a:rPr sz="2200" spc="-20" dirty="0">
                <a:latin typeface="Carlito"/>
                <a:cs typeface="Carlito"/>
              </a:rPr>
              <a:t>Here</a:t>
            </a:r>
            <a:endParaRPr sz="2200" dirty="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latin typeface="Carlito"/>
                <a:cs typeface="Carlito"/>
              </a:rPr>
              <a:t>Space </a:t>
            </a:r>
            <a:r>
              <a:rPr sz="2200" spc="-5" dirty="0">
                <a:latin typeface="Carlito"/>
                <a:cs typeface="Carlito"/>
              </a:rPr>
              <a:t>X </a:t>
            </a:r>
            <a:r>
              <a:rPr sz="2200" spc="-15" dirty="0">
                <a:latin typeface="Carlito"/>
                <a:cs typeface="Carlito"/>
              </a:rPr>
              <a:t>has </a:t>
            </a:r>
            <a:r>
              <a:rPr sz="2200" spc="-20" dirty="0">
                <a:latin typeface="Carlito"/>
                <a:cs typeface="Carlito"/>
              </a:rPr>
              <a:t>best pricing </a:t>
            </a:r>
            <a:r>
              <a:rPr sz="2200" spc="-15" dirty="0">
                <a:latin typeface="Carlito"/>
                <a:cs typeface="Carlito"/>
              </a:rPr>
              <a:t>($62 </a:t>
            </a:r>
            <a:r>
              <a:rPr sz="2200" spc="-5" dirty="0">
                <a:latin typeface="Carlito"/>
                <a:cs typeface="Carlito"/>
              </a:rPr>
              <a:t>million </a:t>
            </a:r>
            <a:r>
              <a:rPr sz="2200" spc="-15" dirty="0">
                <a:latin typeface="Carlito"/>
                <a:cs typeface="Carlito"/>
              </a:rPr>
              <a:t>vs. </a:t>
            </a:r>
            <a:r>
              <a:rPr sz="2200" spc="-5" dirty="0">
                <a:latin typeface="Carlito"/>
                <a:cs typeface="Carlito"/>
              </a:rPr>
              <a:t>$165 million</a:t>
            </a:r>
            <a:r>
              <a:rPr sz="2200" spc="2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USD)</a:t>
            </a:r>
            <a:endParaRPr sz="2200" dirty="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latin typeface="Carlito"/>
                <a:cs typeface="Carlito"/>
              </a:rPr>
              <a:t>Largely </a:t>
            </a:r>
            <a:r>
              <a:rPr sz="2200" spc="-15" dirty="0">
                <a:latin typeface="Carlito"/>
                <a:cs typeface="Carlito"/>
              </a:rPr>
              <a:t>due </a:t>
            </a:r>
            <a:r>
              <a:rPr sz="2200" spc="-30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ability </a:t>
            </a:r>
            <a:r>
              <a:rPr sz="2200" spc="-30" dirty="0">
                <a:latin typeface="Carlito"/>
                <a:cs typeface="Carlito"/>
              </a:rPr>
              <a:t>to recover </a:t>
            </a:r>
            <a:r>
              <a:rPr sz="2200" spc="-15" dirty="0">
                <a:latin typeface="Carlito"/>
                <a:cs typeface="Carlito"/>
              </a:rPr>
              <a:t>part </a:t>
            </a:r>
            <a:r>
              <a:rPr sz="2200" dirty="0">
                <a:latin typeface="Carlito"/>
                <a:cs typeface="Carlito"/>
              </a:rPr>
              <a:t>of </a:t>
            </a:r>
            <a:r>
              <a:rPr sz="2200" spc="-45" dirty="0">
                <a:latin typeface="Carlito"/>
                <a:cs typeface="Carlito"/>
              </a:rPr>
              <a:t>rocket </a:t>
            </a:r>
            <a:r>
              <a:rPr sz="2200" spc="-25" dirty="0">
                <a:latin typeface="Carlito"/>
                <a:cs typeface="Carlito"/>
              </a:rPr>
              <a:t>(Stage</a:t>
            </a:r>
            <a:r>
              <a:rPr sz="2200" spc="13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1)</a:t>
            </a:r>
            <a:endParaRPr sz="2200" dirty="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latin typeface="Carlito"/>
                <a:cs typeface="Carlito"/>
              </a:rPr>
              <a:t>Space </a:t>
            </a:r>
            <a:r>
              <a:rPr sz="2200" spc="-5" dirty="0">
                <a:latin typeface="Carlito"/>
                <a:cs typeface="Carlito"/>
              </a:rPr>
              <a:t>Y </a:t>
            </a:r>
            <a:r>
              <a:rPr sz="2200" spc="-25" dirty="0">
                <a:latin typeface="Carlito"/>
                <a:cs typeface="Carlito"/>
              </a:rPr>
              <a:t>wants </a:t>
            </a:r>
            <a:r>
              <a:rPr sz="2200" spc="-30" dirty="0">
                <a:latin typeface="Carlito"/>
                <a:cs typeface="Carlito"/>
              </a:rPr>
              <a:t>to </a:t>
            </a:r>
            <a:r>
              <a:rPr sz="2200" spc="-25" dirty="0">
                <a:latin typeface="Carlito"/>
                <a:cs typeface="Carlito"/>
              </a:rPr>
              <a:t>compete </a:t>
            </a:r>
            <a:r>
              <a:rPr sz="2200" spc="-5" dirty="0">
                <a:latin typeface="Carlito"/>
                <a:cs typeface="Carlito"/>
              </a:rPr>
              <a:t>with </a:t>
            </a:r>
            <a:r>
              <a:rPr sz="2200" spc="-10" dirty="0">
                <a:latin typeface="Carlito"/>
                <a:cs typeface="Carlito"/>
              </a:rPr>
              <a:t>Space</a:t>
            </a:r>
            <a:r>
              <a:rPr sz="2200" spc="6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X</a:t>
            </a:r>
            <a:endParaRPr sz="2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 dirty="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spc="-20" dirty="0"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 dirty="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latin typeface="Carlito"/>
                <a:cs typeface="Carlito"/>
              </a:rPr>
              <a:t>Space </a:t>
            </a:r>
            <a:r>
              <a:rPr sz="2200" spc="-5" dirty="0">
                <a:latin typeface="Carlito"/>
                <a:cs typeface="Carlito"/>
              </a:rPr>
              <a:t>Y </a:t>
            </a:r>
            <a:r>
              <a:rPr sz="2200" spc="-25" dirty="0">
                <a:latin typeface="Carlito"/>
                <a:cs typeface="Carlito"/>
              </a:rPr>
              <a:t>tasks </a:t>
            </a:r>
            <a:r>
              <a:rPr sz="2200" spc="-5" dirty="0">
                <a:latin typeface="Carlito"/>
                <a:cs typeface="Carlito"/>
              </a:rPr>
              <a:t>us </a:t>
            </a:r>
            <a:r>
              <a:rPr sz="2200" spc="-30" dirty="0">
                <a:latin typeface="Carlito"/>
                <a:cs typeface="Carlito"/>
              </a:rPr>
              <a:t>to </a:t>
            </a:r>
            <a:r>
              <a:rPr sz="2200" spc="-25" dirty="0">
                <a:latin typeface="Carlito"/>
                <a:cs typeface="Carlito"/>
              </a:rPr>
              <a:t>train </a:t>
            </a:r>
            <a:r>
              <a:rPr sz="2200" spc="-5" dirty="0">
                <a:latin typeface="Carlito"/>
                <a:cs typeface="Carlito"/>
              </a:rPr>
              <a:t>a machine learning model </a:t>
            </a:r>
            <a:r>
              <a:rPr sz="2200" spc="-60" dirty="0">
                <a:latin typeface="Carlito"/>
                <a:cs typeface="Carlito"/>
              </a:rPr>
              <a:t>to  </a:t>
            </a:r>
            <a:r>
              <a:rPr sz="2200" spc="-20" dirty="0">
                <a:latin typeface="Carlito"/>
                <a:cs typeface="Carlito"/>
              </a:rPr>
              <a:t>predict successful </a:t>
            </a:r>
            <a:r>
              <a:rPr sz="2200" spc="-25" dirty="0">
                <a:latin typeface="Carlito"/>
                <a:cs typeface="Carlito"/>
              </a:rPr>
              <a:t>Stage </a:t>
            </a:r>
            <a:r>
              <a:rPr sz="2200" spc="-5" dirty="0">
                <a:latin typeface="Carlito"/>
                <a:cs typeface="Carlito"/>
              </a:rPr>
              <a:t>1</a:t>
            </a:r>
            <a:r>
              <a:rPr sz="2200" spc="45" dirty="0">
                <a:latin typeface="Carlito"/>
                <a:cs typeface="Carlito"/>
              </a:rPr>
              <a:t> </a:t>
            </a:r>
            <a:r>
              <a:rPr sz="2200" spc="-25" dirty="0">
                <a:latin typeface="Carlito"/>
                <a:cs typeface="Carlito"/>
              </a:rPr>
              <a:t>recovery</a:t>
            </a:r>
            <a:endParaRPr sz="22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8121" y="376976"/>
            <a:ext cx="8911687" cy="1186735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 algn="ctr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spc="-385" dirty="0">
                <a:solidFill>
                  <a:schemeClr val="tx1"/>
                </a:solidFill>
                <a:uFill>
                  <a:solidFill>
                    <a:srgbClr val="7D7D7D"/>
                  </a:solidFill>
                </a:uFill>
                <a:latin typeface="+mn-lt"/>
              </a:rPr>
              <a:t>Successful </a:t>
            </a:r>
            <a:r>
              <a:rPr spc="-395" dirty="0">
                <a:solidFill>
                  <a:schemeClr val="tx1"/>
                </a:solidFill>
                <a:uFill>
                  <a:solidFill>
                    <a:srgbClr val="7D7D7D"/>
                  </a:solidFill>
                </a:uFill>
                <a:latin typeface="+mn-lt"/>
              </a:rPr>
              <a:t>Launches Across </a:t>
            </a:r>
            <a:r>
              <a:rPr spc="-370" dirty="0">
                <a:solidFill>
                  <a:schemeClr val="tx1"/>
                </a:solidFill>
                <a:uFill>
                  <a:solidFill>
                    <a:srgbClr val="7D7D7D"/>
                  </a:solidFill>
                </a:uFill>
                <a:latin typeface="+mn-lt"/>
              </a:rPr>
              <a:t>Launch</a:t>
            </a:r>
            <a:r>
              <a:rPr spc="-420" dirty="0">
                <a:solidFill>
                  <a:schemeClr val="tx1"/>
                </a:solidFill>
                <a:uFill>
                  <a:solidFill>
                    <a:srgbClr val="7D7D7D"/>
                  </a:solidFill>
                </a:uFill>
                <a:latin typeface="+mn-lt"/>
              </a:rPr>
              <a:t> </a:t>
            </a:r>
            <a:r>
              <a:rPr spc="-380" dirty="0">
                <a:solidFill>
                  <a:schemeClr val="tx1"/>
                </a:solidFill>
                <a:uFill>
                  <a:solidFill>
                    <a:srgbClr val="7D7D7D"/>
                  </a:solidFill>
                </a:uFill>
                <a:latin typeface="+mn-lt"/>
              </a:rPr>
              <a:t>Sites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latin typeface="Carlito"/>
                <a:cs typeface="Carlito"/>
              </a:rPr>
              <a:t>This is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distribution of successful </a:t>
            </a:r>
            <a:r>
              <a:rPr sz="2000" dirty="0">
                <a:latin typeface="Carlito"/>
                <a:cs typeface="Carlito"/>
              </a:rPr>
              <a:t>landings </a:t>
            </a:r>
            <a:r>
              <a:rPr sz="2000" spc="-20" dirty="0">
                <a:latin typeface="Carlito"/>
                <a:cs typeface="Carlito"/>
              </a:rPr>
              <a:t>across </a:t>
            </a:r>
            <a:r>
              <a:rPr sz="2000" dirty="0">
                <a:latin typeface="Carlito"/>
                <a:cs typeface="Carlito"/>
              </a:rPr>
              <a:t>all launch </a:t>
            </a:r>
            <a:r>
              <a:rPr sz="2000" spc="-20" dirty="0">
                <a:latin typeface="Carlito"/>
                <a:cs typeface="Carlito"/>
              </a:rPr>
              <a:t>sites. </a:t>
            </a:r>
            <a:r>
              <a:rPr sz="2000" spc="-5" dirty="0">
                <a:latin typeface="Carlito"/>
                <a:cs typeface="Carlito"/>
              </a:rPr>
              <a:t>CCAFS </a:t>
            </a:r>
            <a:r>
              <a:rPr sz="2000" spc="-10" dirty="0">
                <a:latin typeface="Carlito"/>
                <a:cs typeface="Carlito"/>
              </a:rPr>
              <a:t>LC-40 </a:t>
            </a:r>
            <a:r>
              <a:rPr sz="2000" spc="-5" dirty="0">
                <a:latin typeface="Carlito"/>
                <a:cs typeface="Carlito"/>
              </a:rPr>
              <a:t>is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old name of  CCAFS SLC-40 </a:t>
            </a:r>
            <a:r>
              <a:rPr sz="2000" dirty="0">
                <a:latin typeface="Carlito"/>
                <a:cs typeface="Carlito"/>
              </a:rPr>
              <a:t>so </a:t>
            </a:r>
            <a:r>
              <a:rPr sz="2000" spc="-5" dirty="0">
                <a:latin typeface="Carlito"/>
                <a:cs typeface="Carlito"/>
              </a:rPr>
              <a:t>CCAFS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5" dirty="0">
                <a:latin typeface="Carlito"/>
                <a:cs typeface="Carlito"/>
              </a:rPr>
              <a:t>KSC </a:t>
            </a:r>
            <a:r>
              <a:rPr sz="2000" spc="-35" dirty="0">
                <a:latin typeface="Carlito"/>
                <a:cs typeface="Carlito"/>
              </a:rPr>
              <a:t>have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same amount </a:t>
            </a:r>
            <a:r>
              <a:rPr sz="2000" dirty="0">
                <a:latin typeface="Carlito"/>
                <a:cs typeface="Carlito"/>
              </a:rPr>
              <a:t>of </a:t>
            </a:r>
            <a:r>
              <a:rPr sz="2000" spc="-5" dirty="0">
                <a:latin typeface="Carlito"/>
                <a:cs typeface="Carlito"/>
              </a:rPr>
              <a:t>successful landings, but </a:t>
            </a:r>
            <a:r>
              <a:rPr sz="2000" dirty="0">
                <a:latin typeface="Carlito"/>
                <a:cs typeface="Carlito"/>
              </a:rPr>
              <a:t>a majority of the  </a:t>
            </a:r>
            <a:r>
              <a:rPr sz="2000" spc="-5" dirty="0">
                <a:latin typeface="Carlito"/>
                <a:cs typeface="Carlito"/>
              </a:rPr>
              <a:t>successful </a:t>
            </a:r>
            <a:r>
              <a:rPr sz="2000" dirty="0">
                <a:latin typeface="Carlito"/>
                <a:cs typeface="Carlito"/>
              </a:rPr>
              <a:t>landings </a:t>
            </a:r>
            <a:r>
              <a:rPr sz="2000" spc="-5" dirty="0">
                <a:latin typeface="Carlito"/>
                <a:cs typeface="Carlito"/>
              </a:rPr>
              <a:t>where </a:t>
            </a:r>
            <a:r>
              <a:rPr sz="2000" spc="-20" dirty="0">
                <a:latin typeface="Carlito"/>
                <a:cs typeface="Carlito"/>
              </a:rPr>
              <a:t>performed </a:t>
            </a:r>
            <a:r>
              <a:rPr sz="2000" spc="-25" dirty="0">
                <a:latin typeface="Carlito"/>
                <a:cs typeface="Carlito"/>
              </a:rPr>
              <a:t>before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name </a:t>
            </a:r>
            <a:r>
              <a:rPr sz="2000" dirty="0">
                <a:latin typeface="Carlito"/>
                <a:cs typeface="Carlito"/>
              </a:rPr>
              <a:t>change. </a:t>
            </a:r>
            <a:r>
              <a:rPr sz="2000" spc="-40" dirty="0">
                <a:latin typeface="Carlito"/>
                <a:cs typeface="Carlito"/>
              </a:rPr>
              <a:t>VAFB </a:t>
            </a:r>
            <a:r>
              <a:rPr sz="2000" spc="-5" dirty="0">
                <a:latin typeface="Carlito"/>
                <a:cs typeface="Carlito"/>
              </a:rPr>
              <a:t>has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20" dirty="0">
                <a:latin typeface="Carlito"/>
                <a:cs typeface="Carlito"/>
              </a:rPr>
              <a:t>smallest share </a:t>
            </a:r>
            <a:r>
              <a:rPr sz="2000" spc="-5" dirty="0">
                <a:latin typeface="Carlito"/>
                <a:cs typeface="Carlito"/>
              </a:rPr>
              <a:t>of successful  </a:t>
            </a:r>
            <a:r>
              <a:rPr sz="2000" dirty="0">
                <a:latin typeface="Carlito"/>
                <a:cs typeface="Carlito"/>
              </a:rPr>
              <a:t>landings. </a:t>
            </a:r>
            <a:r>
              <a:rPr sz="2000" spc="-5" dirty="0">
                <a:latin typeface="Carlito"/>
                <a:cs typeface="Carlito"/>
              </a:rPr>
              <a:t>This </a:t>
            </a:r>
            <a:r>
              <a:rPr sz="2000" spc="-25" dirty="0">
                <a:latin typeface="Carlito"/>
                <a:cs typeface="Carlito"/>
              </a:rPr>
              <a:t>may </a:t>
            </a:r>
            <a:r>
              <a:rPr sz="2000" dirty="0">
                <a:latin typeface="Carlito"/>
                <a:cs typeface="Carlito"/>
              </a:rPr>
              <a:t>be due </a:t>
            </a:r>
            <a:r>
              <a:rPr sz="2000" spc="-20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smaller sample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5" dirty="0">
                <a:latin typeface="Carlito"/>
                <a:cs typeface="Carlito"/>
              </a:rPr>
              <a:t>increase in </a:t>
            </a:r>
            <a:r>
              <a:rPr sz="2000" spc="-15" dirty="0">
                <a:latin typeface="Carlito"/>
                <a:cs typeface="Carlito"/>
              </a:rPr>
              <a:t>difficulty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launching </a:t>
            </a:r>
            <a:r>
              <a:rPr sz="2000" spc="-5" dirty="0">
                <a:latin typeface="Carlito"/>
                <a:cs typeface="Carlito"/>
              </a:rPr>
              <a:t>in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25" dirty="0">
                <a:latin typeface="Carlito"/>
                <a:cs typeface="Carlito"/>
              </a:rPr>
              <a:t>west</a:t>
            </a:r>
            <a:r>
              <a:rPr sz="2000" spc="-6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coast.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336352"/>
            <a:ext cx="10363200" cy="1186735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 algn="ctr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spc="-285" dirty="0">
                <a:uFill>
                  <a:solidFill>
                    <a:srgbClr val="7D7D7D"/>
                  </a:solidFill>
                </a:uFill>
                <a:latin typeface="+mn-lt"/>
              </a:rPr>
              <a:t>Highest</a:t>
            </a:r>
            <a:r>
              <a:rPr lang="es-CO" spc="-285" dirty="0">
                <a:uFill>
                  <a:solidFill>
                    <a:srgbClr val="7D7D7D"/>
                  </a:solidFill>
                </a:uFill>
                <a:latin typeface="+mn-lt"/>
              </a:rPr>
              <a:t> </a:t>
            </a:r>
            <a:r>
              <a:rPr spc="-520" dirty="0">
                <a:uFill>
                  <a:solidFill>
                    <a:srgbClr val="7D7D7D"/>
                  </a:solidFill>
                </a:uFill>
                <a:latin typeface="+mn-lt"/>
              </a:rPr>
              <a:t>Success</a:t>
            </a:r>
            <a:r>
              <a:rPr lang="es-CO" spc="-520" dirty="0">
                <a:uFill>
                  <a:solidFill>
                    <a:srgbClr val="7D7D7D"/>
                  </a:solidFill>
                </a:uFill>
                <a:latin typeface="+mn-lt"/>
              </a:rPr>
              <a:t> </a:t>
            </a:r>
            <a:r>
              <a:rPr spc="-395" dirty="0">
                <a:uFill>
                  <a:solidFill>
                    <a:srgbClr val="7D7D7D"/>
                  </a:solidFill>
                </a:uFill>
                <a:latin typeface="+mn-lt"/>
              </a:rPr>
              <a:t>Rate</a:t>
            </a:r>
            <a:r>
              <a:rPr lang="es-CO" spc="-395" dirty="0">
                <a:uFill>
                  <a:solidFill>
                    <a:srgbClr val="7D7D7D"/>
                  </a:solidFill>
                </a:uFill>
                <a:latin typeface="+mn-lt"/>
              </a:rPr>
              <a:t> </a:t>
            </a:r>
            <a:r>
              <a:rPr spc="-370" dirty="0">
                <a:uFill>
                  <a:solidFill>
                    <a:srgbClr val="7D7D7D"/>
                  </a:solidFill>
                </a:uFill>
                <a:latin typeface="+mn-lt"/>
              </a:rPr>
              <a:t>Launch</a:t>
            </a:r>
            <a:r>
              <a:rPr lang="es-CO" spc="-370" dirty="0">
                <a:uFill>
                  <a:solidFill>
                    <a:srgbClr val="7D7D7D"/>
                  </a:solidFill>
                </a:uFill>
                <a:latin typeface="+mn-lt"/>
              </a:rPr>
              <a:t> </a:t>
            </a:r>
            <a:r>
              <a:rPr spc="-325" dirty="0">
                <a:uFill>
                  <a:solidFill>
                    <a:srgbClr val="7D7D7D"/>
                  </a:solidFill>
                </a:uFill>
                <a:latin typeface="+mn-lt"/>
              </a:rPr>
              <a:t>Sit</a:t>
            </a:r>
            <a:r>
              <a:rPr spc="-325" dirty="0">
                <a:uFill>
                  <a:solidFill>
                    <a:srgbClr val="7D7D7D"/>
                  </a:solidFill>
                </a:uFill>
              </a:rPr>
              <a:t>e</a:t>
            </a:r>
            <a:endParaRPr u="heavy" spc="-325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rlito"/>
                <a:cs typeface="Carlito"/>
              </a:rPr>
              <a:t>KSC LC-39A has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highest </a:t>
            </a:r>
            <a:r>
              <a:rPr sz="2000" dirty="0">
                <a:latin typeface="Carlito"/>
                <a:cs typeface="Carlito"/>
              </a:rPr>
              <a:t>success </a:t>
            </a:r>
            <a:r>
              <a:rPr sz="2000" spc="-40" dirty="0">
                <a:latin typeface="Carlito"/>
                <a:cs typeface="Carlito"/>
              </a:rPr>
              <a:t>rate </a:t>
            </a:r>
            <a:r>
              <a:rPr sz="2000" spc="-5" dirty="0">
                <a:latin typeface="Carlito"/>
                <a:cs typeface="Carlito"/>
              </a:rPr>
              <a:t>with </a:t>
            </a:r>
            <a:r>
              <a:rPr sz="2000" dirty="0">
                <a:latin typeface="Carlito"/>
                <a:cs typeface="Carlito"/>
              </a:rPr>
              <a:t>10 </a:t>
            </a:r>
            <a:r>
              <a:rPr sz="2000" spc="-5" dirty="0">
                <a:latin typeface="Carlito"/>
                <a:cs typeface="Carlito"/>
              </a:rPr>
              <a:t>successful </a:t>
            </a:r>
            <a:r>
              <a:rPr sz="2000" dirty="0">
                <a:latin typeface="Carlito"/>
                <a:cs typeface="Carlito"/>
              </a:rPr>
              <a:t>landings and 3 </a:t>
            </a:r>
            <a:r>
              <a:rPr sz="2000" spc="-20" dirty="0">
                <a:latin typeface="Carlito"/>
                <a:cs typeface="Carlito"/>
              </a:rPr>
              <a:t>failed</a:t>
            </a:r>
            <a:r>
              <a:rPr sz="2000" spc="-10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landings.</a:t>
            </a: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438744"/>
            <a:ext cx="9980075" cy="698075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 algn="ctr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>
                <a:solidFill>
                  <a:schemeClr val="tx1"/>
                </a:solidFill>
                <a:latin typeface="+mn-lt"/>
              </a:rPr>
              <a:t>Payload </a:t>
            </a:r>
            <a:r>
              <a:rPr spc="-390" dirty="0">
                <a:solidFill>
                  <a:schemeClr val="tx1"/>
                </a:solidFill>
                <a:latin typeface="+mn-lt"/>
              </a:rPr>
              <a:t>Mass </a:t>
            </a:r>
            <a:r>
              <a:rPr spc="-365" dirty="0">
                <a:solidFill>
                  <a:schemeClr val="tx1"/>
                </a:solidFill>
                <a:latin typeface="+mn-lt"/>
              </a:rPr>
              <a:t>vs. </a:t>
            </a:r>
            <a:r>
              <a:rPr spc="-520" dirty="0">
                <a:solidFill>
                  <a:schemeClr val="tx1"/>
                </a:solidFill>
                <a:latin typeface="+mn-lt"/>
              </a:rPr>
              <a:t>Success </a:t>
            </a:r>
            <a:r>
              <a:rPr spc="-365" dirty="0">
                <a:solidFill>
                  <a:schemeClr val="tx1"/>
                </a:solidFill>
                <a:latin typeface="+mn-lt"/>
              </a:rPr>
              <a:t>vs. </a:t>
            </a:r>
            <a:r>
              <a:rPr spc="-270" dirty="0">
                <a:solidFill>
                  <a:schemeClr val="tx1"/>
                </a:solidFill>
                <a:latin typeface="+mn-lt"/>
              </a:rPr>
              <a:t>Booster  </a:t>
            </a:r>
            <a:r>
              <a:rPr spc="-330" dirty="0">
                <a:solidFill>
                  <a:schemeClr val="tx1"/>
                </a:solidFill>
                <a:uFill>
                  <a:solidFill>
                    <a:srgbClr val="7D7D7D"/>
                  </a:solidFill>
                </a:uFill>
                <a:latin typeface="+mn-lt"/>
              </a:rPr>
              <a:t>Version</a:t>
            </a:r>
            <a:r>
              <a:rPr spc="-409" dirty="0">
                <a:solidFill>
                  <a:schemeClr val="tx1"/>
                </a:solidFill>
                <a:uFill>
                  <a:solidFill>
                    <a:srgbClr val="7D7D7D"/>
                  </a:solidFill>
                </a:uFill>
                <a:latin typeface="+mn-lt"/>
              </a:rPr>
              <a:t> </a:t>
            </a:r>
            <a:r>
              <a:rPr spc="-330" dirty="0">
                <a:solidFill>
                  <a:schemeClr val="tx1"/>
                </a:solidFill>
                <a:uFill>
                  <a:solidFill>
                    <a:srgbClr val="7D7D7D"/>
                  </a:solidFill>
                </a:uFill>
                <a:latin typeface="+mn-lt"/>
              </a:rPr>
              <a:t>Category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latin typeface="Carlito"/>
                <a:cs typeface="Carlito"/>
              </a:rPr>
              <a:t>Plotly dashboard has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25" dirty="0">
                <a:latin typeface="Carlito"/>
                <a:cs typeface="Carlito"/>
              </a:rPr>
              <a:t>Payload </a:t>
            </a:r>
            <a:r>
              <a:rPr sz="2000" spc="-20" dirty="0">
                <a:latin typeface="Carlito"/>
                <a:cs typeface="Carlito"/>
              </a:rPr>
              <a:t>range </a:t>
            </a:r>
            <a:r>
              <a:rPr sz="2000" spc="-60" dirty="0">
                <a:latin typeface="Carlito"/>
                <a:cs typeface="Carlito"/>
              </a:rPr>
              <a:t>selector. </a:t>
            </a:r>
            <a:r>
              <a:rPr sz="2000" spc="-65" dirty="0">
                <a:latin typeface="Carlito"/>
                <a:cs typeface="Carlito"/>
              </a:rPr>
              <a:t>However, </a:t>
            </a:r>
            <a:r>
              <a:rPr sz="2000" dirty="0">
                <a:latin typeface="Carlito"/>
                <a:cs typeface="Carlito"/>
              </a:rPr>
              <a:t>this </a:t>
            </a:r>
            <a:r>
              <a:rPr sz="2000" spc="-5" dirty="0">
                <a:latin typeface="Carlito"/>
                <a:cs typeface="Carlito"/>
              </a:rPr>
              <a:t>is </a:t>
            </a:r>
            <a:r>
              <a:rPr sz="2000" spc="-10" dirty="0">
                <a:latin typeface="Carlito"/>
                <a:cs typeface="Carlito"/>
              </a:rPr>
              <a:t>set </a:t>
            </a:r>
            <a:r>
              <a:rPr sz="2000" spc="-20" dirty="0">
                <a:latin typeface="Carlito"/>
                <a:cs typeface="Carlito"/>
              </a:rPr>
              <a:t>from </a:t>
            </a:r>
            <a:r>
              <a:rPr sz="2000" dirty="0">
                <a:latin typeface="Carlito"/>
                <a:cs typeface="Carlito"/>
              </a:rPr>
              <a:t>0-10000 </a:t>
            </a:r>
            <a:r>
              <a:rPr sz="2000" spc="-20" dirty="0">
                <a:latin typeface="Carlito"/>
                <a:cs typeface="Carlito"/>
              </a:rPr>
              <a:t>instead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the  </a:t>
            </a:r>
            <a:r>
              <a:rPr sz="2000" spc="-20" dirty="0">
                <a:latin typeface="Carlito"/>
                <a:cs typeface="Carlito"/>
              </a:rPr>
              <a:t>max </a:t>
            </a:r>
            <a:r>
              <a:rPr sz="2000" spc="-25" dirty="0">
                <a:latin typeface="Carlito"/>
                <a:cs typeface="Carlito"/>
              </a:rPr>
              <a:t>Payload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15600. </a:t>
            </a:r>
            <a:r>
              <a:rPr sz="2000" spc="-5" dirty="0">
                <a:latin typeface="Carlito"/>
                <a:cs typeface="Carlito"/>
              </a:rPr>
              <a:t>Class </a:t>
            </a:r>
            <a:r>
              <a:rPr sz="2000" spc="-20" dirty="0">
                <a:latin typeface="Carlito"/>
                <a:cs typeface="Carlito"/>
              </a:rPr>
              <a:t>indicates </a:t>
            </a:r>
            <a:r>
              <a:rPr sz="2000" dirty="0">
                <a:latin typeface="Carlito"/>
                <a:cs typeface="Carlito"/>
              </a:rPr>
              <a:t>1 </a:t>
            </a:r>
            <a:r>
              <a:rPr sz="2000" spc="-30" dirty="0">
                <a:latin typeface="Carlito"/>
                <a:cs typeface="Carlito"/>
              </a:rPr>
              <a:t>for </a:t>
            </a:r>
            <a:r>
              <a:rPr sz="2000" spc="-5" dirty="0">
                <a:latin typeface="Carlito"/>
                <a:cs typeface="Carlito"/>
              </a:rPr>
              <a:t>successful </a:t>
            </a:r>
            <a:r>
              <a:rPr sz="2000" dirty="0">
                <a:latin typeface="Carlito"/>
                <a:cs typeface="Carlito"/>
              </a:rPr>
              <a:t>landing and 0 </a:t>
            </a:r>
            <a:r>
              <a:rPr sz="2000" spc="-30" dirty="0">
                <a:latin typeface="Carlito"/>
                <a:cs typeface="Carlito"/>
              </a:rPr>
              <a:t>for </a:t>
            </a:r>
            <a:r>
              <a:rPr sz="2000" spc="-20" dirty="0">
                <a:latin typeface="Carlito"/>
                <a:cs typeface="Carlito"/>
              </a:rPr>
              <a:t>failure. </a:t>
            </a:r>
            <a:r>
              <a:rPr sz="2000" spc="-25" dirty="0">
                <a:latin typeface="Carlito"/>
                <a:cs typeface="Carlito"/>
              </a:rPr>
              <a:t>Scatter </a:t>
            </a:r>
            <a:r>
              <a:rPr sz="2000" spc="-5" dirty="0">
                <a:latin typeface="Carlito"/>
                <a:cs typeface="Carlito"/>
              </a:rPr>
              <a:t>plot also  accounts </a:t>
            </a:r>
            <a:r>
              <a:rPr sz="2000" spc="-25" dirty="0">
                <a:latin typeface="Carlito"/>
                <a:cs typeface="Carlito"/>
              </a:rPr>
              <a:t>for </a:t>
            </a:r>
            <a:r>
              <a:rPr sz="2000" spc="-20" dirty="0">
                <a:latin typeface="Carlito"/>
                <a:cs typeface="Carlito"/>
              </a:rPr>
              <a:t>booster </a:t>
            </a:r>
            <a:r>
              <a:rPr sz="2000" spc="-25" dirty="0">
                <a:latin typeface="Carlito"/>
                <a:cs typeface="Carlito"/>
              </a:rPr>
              <a:t>version </a:t>
            </a:r>
            <a:r>
              <a:rPr sz="2000" spc="-20" dirty="0">
                <a:latin typeface="Carlito"/>
                <a:cs typeface="Carlito"/>
              </a:rPr>
              <a:t>category </a:t>
            </a:r>
            <a:r>
              <a:rPr sz="2000" spc="-5" dirty="0">
                <a:latin typeface="Carlito"/>
                <a:cs typeface="Carlito"/>
              </a:rPr>
              <a:t>in color </a:t>
            </a:r>
            <a:r>
              <a:rPr sz="2000" dirty="0">
                <a:latin typeface="Carlito"/>
                <a:cs typeface="Carlito"/>
              </a:rPr>
              <a:t>and number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launches </a:t>
            </a:r>
            <a:r>
              <a:rPr sz="2000" spc="-5" dirty="0">
                <a:latin typeface="Carlito"/>
                <a:cs typeface="Carlito"/>
              </a:rPr>
              <a:t>in </a:t>
            </a:r>
            <a:r>
              <a:rPr sz="2000" spc="-15" dirty="0">
                <a:latin typeface="Carlito"/>
                <a:cs typeface="Carlito"/>
              </a:rPr>
              <a:t>point </a:t>
            </a:r>
            <a:r>
              <a:rPr sz="2000" spc="-25" dirty="0">
                <a:latin typeface="Carlito"/>
                <a:cs typeface="Carlito"/>
              </a:rPr>
              <a:t>size. </a:t>
            </a:r>
            <a:r>
              <a:rPr sz="2000" spc="-5" dirty="0">
                <a:latin typeface="Carlito"/>
                <a:cs typeface="Carlito"/>
              </a:rPr>
              <a:t>In </a:t>
            </a:r>
            <a:r>
              <a:rPr sz="2000" dirty="0">
                <a:latin typeface="Carlito"/>
                <a:cs typeface="Carlito"/>
              </a:rPr>
              <a:t>this  </a:t>
            </a:r>
            <a:r>
              <a:rPr sz="2000" spc="-5" dirty="0">
                <a:latin typeface="Carlito"/>
                <a:cs typeface="Carlito"/>
              </a:rPr>
              <a:t>particular </a:t>
            </a:r>
            <a:r>
              <a:rPr sz="2000" spc="-20" dirty="0">
                <a:latin typeface="Carlito"/>
                <a:cs typeface="Carlito"/>
              </a:rPr>
              <a:t>range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0-6000, </a:t>
            </a:r>
            <a:r>
              <a:rPr sz="2000" spc="-20" dirty="0">
                <a:latin typeface="Carlito"/>
                <a:cs typeface="Carlito"/>
              </a:rPr>
              <a:t>interestingly </a:t>
            </a:r>
            <a:r>
              <a:rPr sz="2000" spc="-5" dirty="0">
                <a:latin typeface="Carlito"/>
                <a:cs typeface="Carlito"/>
              </a:rPr>
              <a:t>there </a:t>
            </a:r>
            <a:r>
              <a:rPr sz="2000" spc="-20" dirty="0">
                <a:latin typeface="Carlito"/>
                <a:cs typeface="Carlito"/>
              </a:rPr>
              <a:t>are two failed </a:t>
            </a:r>
            <a:r>
              <a:rPr sz="2000" dirty="0">
                <a:latin typeface="Carlito"/>
                <a:cs typeface="Carlito"/>
              </a:rPr>
              <a:t>landings </a:t>
            </a:r>
            <a:r>
              <a:rPr sz="2000" spc="-5" dirty="0">
                <a:latin typeface="Carlito"/>
                <a:cs typeface="Carlito"/>
              </a:rPr>
              <a:t>with payloads of </a:t>
            </a:r>
            <a:r>
              <a:rPr sz="2000" spc="-45" dirty="0">
                <a:latin typeface="Carlito"/>
                <a:cs typeface="Carlito"/>
              </a:rPr>
              <a:t>zero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kg.</a:t>
            </a:r>
          </a:p>
        </p:txBody>
      </p:sp>
      <p:sp>
        <p:nvSpPr>
          <p:cNvPr id="4" name="object 4"/>
          <p:cNvSpPr/>
          <p:nvPr/>
        </p:nvSpPr>
        <p:spPr>
          <a:xfrm>
            <a:off x="531812" y="1472972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2129398" y="1680331"/>
            <a:ext cx="8915400" cy="1377303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0" marR="5080" indent="0" algn="ctr">
              <a:lnSpc>
                <a:spcPts val="8200"/>
              </a:lnSpc>
              <a:spcBef>
                <a:spcPts val="1540"/>
              </a:spcBef>
              <a:buNone/>
            </a:pPr>
            <a:r>
              <a:rPr lang="es-CO" sz="3600" spc="-425" dirty="0">
                <a:solidFill>
                  <a:schemeClr val="tx1"/>
                </a:solidFill>
              </a:rPr>
              <a:t>PREDICTIVE ANALYSIS(Classification)</a:t>
            </a:r>
            <a:endParaRPr sz="3600" spc="-425" dirty="0">
              <a:solidFill>
                <a:schemeClr val="tx1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latin typeface="Arial"/>
                <a:cs typeface="Arial"/>
              </a:rPr>
              <a:t>GRIDSEARCHCV(CV=10)	</a:t>
            </a:r>
            <a:r>
              <a:rPr sz="2400" spc="-200" dirty="0">
                <a:latin typeface="Arial"/>
                <a:cs typeface="Arial"/>
              </a:rPr>
              <a:t>ON	</a:t>
            </a:r>
            <a:r>
              <a:rPr sz="2400" spc="-160" dirty="0">
                <a:latin typeface="Arial"/>
                <a:cs typeface="Arial"/>
              </a:rPr>
              <a:t>LOGISTIC	</a:t>
            </a:r>
            <a:r>
              <a:rPr sz="2400" spc="-190" dirty="0">
                <a:latin typeface="Arial"/>
                <a:cs typeface="Arial"/>
              </a:rPr>
              <a:t>REGRESSION,	</a:t>
            </a:r>
            <a:r>
              <a:rPr sz="2400" spc="-95" dirty="0">
                <a:latin typeface="Arial"/>
                <a:cs typeface="Arial"/>
              </a:rPr>
              <a:t>SVM,	</a:t>
            </a:r>
            <a:r>
              <a:rPr sz="2400" spc="-150" dirty="0">
                <a:latin typeface="Arial"/>
                <a:cs typeface="Arial"/>
              </a:rPr>
              <a:t>DECISION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latin typeface="Arial"/>
                <a:cs typeface="Arial"/>
              </a:rPr>
              <a:t>TREE,	</a:t>
            </a:r>
            <a:r>
              <a:rPr sz="2400" spc="-155" dirty="0">
                <a:latin typeface="Arial"/>
                <a:cs typeface="Arial"/>
              </a:rPr>
              <a:t>AND	</a:t>
            </a:r>
            <a:r>
              <a:rPr sz="2400" spc="-180" dirty="0">
                <a:latin typeface="Arial"/>
                <a:cs typeface="Arial"/>
              </a:rPr>
              <a:t>KNN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8" y="321386"/>
            <a:ext cx="5529581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chemeClr val="tx1"/>
                </a:solidFill>
              </a:rPr>
              <a:t>Classification</a:t>
            </a:r>
            <a:r>
              <a:rPr sz="3600" spc="-340" dirty="0">
                <a:solidFill>
                  <a:schemeClr val="tx1"/>
                </a:solidFill>
              </a:rPr>
              <a:t> </a:t>
            </a:r>
            <a:r>
              <a:rPr sz="3600" spc="-280" dirty="0">
                <a:solidFill>
                  <a:schemeClr val="tx1"/>
                </a:solidFill>
              </a:rPr>
              <a:t>Accuracy</a:t>
            </a:r>
            <a:endParaRPr sz="3600" dirty="0">
              <a:solidFill>
                <a:schemeClr val="tx1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8" y="415493"/>
            <a:ext cx="3853181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chemeClr val="tx1"/>
                </a:solidFill>
              </a:rPr>
              <a:t>Confusion</a:t>
            </a:r>
            <a:r>
              <a:rPr sz="3600" spc="-330" dirty="0">
                <a:solidFill>
                  <a:schemeClr val="tx1"/>
                </a:solidFill>
              </a:rPr>
              <a:t> </a:t>
            </a:r>
            <a:r>
              <a:rPr sz="3600" spc="-114" dirty="0">
                <a:solidFill>
                  <a:schemeClr val="tx1"/>
                </a:solidFill>
              </a:rPr>
              <a:t>Matrix</a:t>
            </a:r>
            <a:endParaRPr sz="3600" dirty="0">
              <a:solidFill>
                <a:schemeClr val="tx1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2527" y="1185334"/>
            <a:ext cx="324485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CO" spc="-670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730508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latin typeface="Carlito"/>
                <a:cs typeface="Carlito"/>
              </a:rPr>
              <a:t>Our </a:t>
            </a:r>
            <a:r>
              <a:rPr sz="2000" spc="-5" dirty="0">
                <a:latin typeface="Carlito"/>
                <a:cs typeface="Carlito"/>
              </a:rPr>
              <a:t>task: </a:t>
            </a:r>
            <a:r>
              <a:rPr sz="2000" spc="-20" dirty="0">
                <a:latin typeface="Carlito"/>
                <a:cs typeface="Carlito"/>
              </a:rPr>
              <a:t>to develop </a:t>
            </a:r>
            <a:r>
              <a:rPr sz="2000" dirty="0">
                <a:latin typeface="Carlito"/>
                <a:cs typeface="Carlito"/>
              </a:rPr>
              <a:t>a machine learning model </a:t>
            </a:r>
            <a:r>
              <a:rPr sz="2000" spc="-25" dirty="0">
                <a:latin typeface="Carlito"/>
                <a:cs typeface="Carlito"/>
              </a:rPr>
              <a:t>for </a:t>
            </a:r>
            <a:r>
              <a:rPr sz="2000" dirty="0">
                <a:latin typeface="Carlito"/>
                <a:cs typeface="Carlito"/>
              </a:rPr>
              <a:t>Space Y who </a:t>
            </a:r>
            <a:r>
              <a:rPr sz="2000" spc="-20" dirty="0">
                <a:latin typeface="Carlito"/>
                <a:cs typeface="Carlito"/>
              </a:rPr>
              <a:t>wants to </a:t>
            </a:r>
            <a:r>
              <a:rPr sz="2000" spc="-5" dirty="0">
                <a:latin typeface="Carlito"/>
                <a:cs typeface="Carlito"/>
              </a:rPr>
              <a:t>bid </a:t>
            </a:r>
            <a:r>
              <a:rPr sz="2000" spc="-20" dirty="0">
                <a:latin typeface="Carlito"/>
                <a:cs typeface="Carlito"/>
              </a:rPr>
              <a:t>against</a:t>
            </a:r>
            <a:r>
              <a:rPr sz="2000" spc="-7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SpaceX</a:t>
            </a: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latin typeface="Carlito"/>
                <a:cs typeface="Carlito"/>
              </a:rPr>
              <a:t>The goal </a:t>
            </a:r>
            <a:r>
              <a:rPr sz="2000" dirty="0">
                <a:latin typeface="Carlito"/>
                <a:cs typeface="Carlito"/>
              </a:rPr>
              <a:t>of </a:t>
            </a:r>
            <a:r>
              <a:rPr sz="2000" spc="-5" dirty="0">
                <a:latin typeface="Carlito"/>
                <a:cs typeface="Carlito"/>
              </a:rPr>
              <a:t>model is </a:t>
            </a:r>
            <a:r>
              <a:rPr sz="2000" spc="-20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predict when </a:t>
            </a:r>
            <a:r>
              <a:rPr sz="2000" spc="-15" dirty="0">
                <a:latin typeface="Carlito"/>
                <a:cs typeface="Carlito"/>
              </a:rPr>
              <a:t>Stage </a:t>
            </a:r>
            <a:r>
              <a:rPr sz="2000" dirty="0">
                <a:latin typeface="Carlito"/>
                <a:cs typeface="Carlito"/>
              </a:rPr>
              <a:t>1 </a:t>
            </a:r>
            <a:r>
              <a:rPr sz="2000" spc="-5" dirty="0">
                <a:latin typeface="Carlito"/>
                <a:cs typeface="Carlito"/>
              </a:rPr>
              <a:t>will successfully </a:t>
            </a:r>
            <a:r>
              <a:rPr sz="2000" dirty="0">
                <a:latin typeface="Carlito"/>
                <a:cs typeface="Carlito"/>
              </a:rPr>
              <a:t>land </a:t>
            </a:r>
            <a:r>
              <a:rPr sz="2000" spc="-20" dirty="0">
                <a:latin typeface="Carlito"/>
                <a:cs typeface="Carlito"/>
              </a:rPr>
              <a:t>to </a:t>
            </a:r>
            <a:r>
              <a:rPr sz="2000" spc="-35" dirty="0">
                <a:latin typeface="Carlito"/>
                <a:cs typeface="Carlito"/>
              </a:rPr>
              <a:t>save </a:t>
            </a:r>
            <a:r>
              <a:rPr sz="2000" spc="-5" dirty="0">
                <a:latin typeface="Carlito"/>
                <a:cs typeface="Carlito"/>
              </a:rPr>
              <a:t>~$100 million</a:t>
            </a:r>
            <a:r>
              <a:rPr sz="2000" spc="-11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USD</a:t>
            </a: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latin typeface="Carlito"/>
                <a:cs typeface="Carlito"/>
              </a:rPr>
              <a:t>Used </a:t>
            </a:r>
            <a:r>
              <a:rPr sz="2000" spc="-25" dirty="0">
                <a:latin typeface="Carlito"/>
                <a:cs typeface="Carlito"/>
              </a:rPr>
              <a:t>data </a:t>
            </a:r>
            <a:r>
              <a:rPr sz="2000" spc="-20" dirty="0">
                <a:latin typeface="Carlito"/>
                <a:cs typeface="Carlito"/>
              </a:rPr>
              <a:t>from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public </a:t>
            </a:r>
            <a:r>
              <a:rPr sz="2000" dirty="0">
                <a:latin typeface="Carlito"/>
                <a:cs typeface="Carlito"/>
              </a:rPr>
              <a:t>SpaceX API and </a:t>
            </a:r>
            <a:r>
              <a:rPr sz="2000" spc="-5" dirty="0">
                <a:latin typeface="Carlito"/>
                <a:cs typeface="Carlito"/>
              </a:rPr>
              <a:t>web scraping </a:t>
            </a:r>
            <a:r>
              <a:rPr sz="2000" dirty="0">
                <a:latin typeface="Carlito"/>
                <a:cs typeface="Carlito"/>
              </a:rPr>
              <a:t>SpaceX Wikipedia</a:t>
            </a:r>
            <a:r>
              <a:rPr sz="2000" spc="-19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page</a:t>
            </a:r>
            <a:endParaRPr sz="2000" dirty="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latin typeface="Carlito"/>
                <a:cs typeface="Carlito"/>
              </a:rPr>
              <a:t>Created data </a:t>
            </a:r>
            <a:r>
              <a:rPr sz="2000" spc="-5" dirty="0">
                <a:latin typeface="Carlito"/>
                <a:cs typeface="Carlito"/>
              </a:rPr>
              <a:t>labels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25" dirty="0">
                <a:latin typeface="Carlito"/>
                <a:cs typeface="Carlito"/>
              </a:rPr>
              <a:t>stored data into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DB2 SQL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database</a:t>
            </a:r>
            <a:endParaRPr sz="2000" dirty="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latin typeface="Carlito"/>
                <a:cs typeface="Carlito"/>
              </a:rPr>
              <a:t>Created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dashboard </a:t>
            </a:r>
            <a:r>
              <a:rPr sz="2000" spc="-25" dirty="0">
                <a:latin typeface="Carlito"/>
                <a:cs typeface="Carlito"/>
              </a:rPr>
              <a:t>for</a:t>
            </a:r>
            <a:r>
              <a:rPr sz="2000" spc="-125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visualization</a:t>
            </a:r>
            <a:endParaRPr sz="2000" dirty="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latin typeface="Carlito"/>
                <a:cs typeface="Carlito"/>
              </a:rPr>
              <a:t>We </a:t>
            </a:r>
            <a:r>
              <a:rPr sz="2000" spc="-25" dirty="0">
                <a:latin typeface="Carlito"/>
                <a:cs typeface="Carlito"/>
              </a:rPr>
              <a:t>created </a:t>
            </a:r>
            <a:r>
              <a:rPr sz="2000" dirty="0">
                <a:latin typeface="Carlito"/>
                <a:cs typeface="Carlito"/>
              </a:rPr>
              <a:t>a machine learning model </a:t>
            </a:r>
            <a:r>
              <a:rPr sz="2000" spc="-5" dirty="0">
                <a:latin typeface="Carlito"/>
                <a:cs typeface="Carlito"/>
              </a:rPr>
              <a:t>with </a:t>
            </a:r>
            <a:r>
              <a:rPr sz="2000" dirty="0">
                <a:latin typeface="Carlito"/>
                <a:cs typeface="Carlito"/>
              </a:rPr>
              <a:t>an </a:t>
            </a:r>
            <a:r>
              <a:rPr sz="2000" spc="-5" dirty="0">
                <a:latin typeface="Carlito"/>
                <a:cs typeface="Carlito"/>
              </a:rPr>
              <a:t>accuracy of</a:t>
            </a:r>
            <a:r>
              <a:rPr sz="2000" spc="-10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83%</a:t>
            </a: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lang="es-CO" sz="2000" spc="-5" dirty="0">
                <a:latin typeface="Carlito"/>
                <a:cs typeface="Carlito"/>
              </a:rPr>
              <a:t>E</a:t>
            </a:r>
            <a:r>
              <a:rPr sz="2000" spc="-5" dirty="0" err="1">
                <a:latin typeface="Carlito"/>
                <a:cs typeface="Carlito"/>
              </a:rPr>
              <a:t>llon</a:t>
            </a:r>
            <a:r>
              <a:rPr sz="2000" spc="-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M</a:t>
            </a:r>
            <a:r>
              <a:rPr lang="es-CO" sz="2000" dirty="0">
                <a:latin typeface="Carlito"/>
                <a:cs typeface="Carlito"/>
              </a:rPr>
              <a:t>u</a:t>
            </a:r>
            <a:r>
              <a:rPr sz="2000" dirty="0" err="1">
                <a:latin typeface="Carlito"/>
                <a:cs typeface="Carlito"/>
              </a:rPr>
              <a:t>sk</a:t>
            </a:r>
            <a:r>
              <a:rPr sz="200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SpaceY </a:t>
            </a:r>
            <a:r>
              <a:rPr sz="2000" spc="-5" dirty="0">
                <a:latin typeface="Carlito"/>
                <a:cs typeface="Carlito"/>
              </a:rPr>
              <a:t>can use </a:t>
            </a:r>
            <a:r>
              <a:rPr sz="2000" dirty="0">
                <a:latin typeface="Carlito"/>
                <a:cs typeface="Carlito"/>
              </a:rPr>
              <a:t>this model </a:t>
            </a:r>
            <a:r>
              <a:rPr sz="2000" spc="-20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predict with </a:t>
            </a:r>
            <a:r>
              <a:rPr sz="2000" spc="-20" dirty="0">
                <a:latin typeface="Carlito"/>
                <a:cs typeface="Carlito"/>
              </a:rPr>
              <a:t>relatively </a:t>
            </a:r>
            <a:r>
              <a:rPr sz="2000" spc="-5" dirty="0">
                <a:latin typeface="Carlito"/>
                <a:cs typeface="Carlito"/>
              </a:rPr>
              <a:t>high accuracy whether </a:t>
            </a:r>
            <a:r>
              <a:rPr sz="2000" dirty="0">
                <a:latin typeface="Carlito"/>
                <a:cs typeface="Carlito"/>
              </a:rPr>
              <a:t>a  launch </a:t>
            </a:r>
            <a:r>
              <a:rPr sz="2000" spc="-5" dirty="0">
                <a:latin typeface="Carlito"/>
                <a:cs typeface="Carlito"/>
              </a:rPr>
              <a:t>will </a:t>
            </a:r>
            <a:r>
              <a:rPr sz="2000" spc="-35" dirty="0">
                <a:latin typeface="Carlito"/>
                <a:cs typeface="Carlito"/>
              </a:rPr>
              <a:t>have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successful </a:t>
            </a:r>
            <a:r>
              <a:rPr sz="2000" spc="-20" dirty="0">
                <a:latin typeface="Carlito"/>
                <a:cs typeface="Carlito"/>
              </a:rPr>
              <a:t>Stage </a:t>
            </a:r>
            <a:r>
              <a:rPr sz="2000" dirty="0">
                <a:latin typeface="Carlito"/>
                <a:cs typeface="Carlito"/>
              </a:rPr>
              <a:t>1 landing </a:t>
            </a:r>
            <a:r>
              <a:rPr sz="2000" spc="-25" dirty="0">
                <a:latin typeface="Carlito"/>
                <a:cs typeface="Carlito"/>
              </a:rPr>
              <a:t>before </a:t>
            </a:r>
            <a:r>
              <a:rPr sz="2000" dirty="0">
                <a:latin typeface="Carlito"/>
                <a:cs typeface="Carlito"/>
              </a:rPr>
              <a:t>launch </a:t>
            </a:r>
            <a:r>
              <a:rPr sz="2000" spc="-20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determine whether </a:t>
            </a:r>
            <a:r>
              <a:rPr sz="2000" dirty="0">
                <a:latin typeface="Carlito"/>
                <a:cs typeface="Carlito"/>
              </a:rPr>
              <a:t>the launch  </a:t>
            </a:r>
            <a:r>
              <a:rPr sz="2000" spc="-5" dirty="0">
                <a:latin typeface="Carlito"/>
                <a:cs typeface="Carlito"/>
              </a:rPr>
              <a:t>should be </a:t>
            </a:r>
            <a:r>
              <a:rPr sz="2000" dirty="0">
                <a:latin typeface="Carlito"/>
                <a:cs typeface="Carlito"/>
              </a:rPr>
              <a:t>made </a:t>
            </a:r>
            <a:r>
              <a:rPr sz="2000" spc="-5" dirty="0">
                <a:latin typeface="Carlito"/>
                <a:cs typeface="Carlito"/>
              </a:rPr>
              <a:t>or</a:t>
            </a:r>
            <a:r>
              <a:rPr sz="2000" spc="-10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not</a:t>
            </a:r>
            <a:endParaRPr sz="2000" dirty="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latin typeface="Carlito"/>
                <a:cs typeface="Carlito"/>
              </a:rPr>
              <a:t>If possible </a:t>
            </a:r>
            <a:r>
              <a:rPr sz="2000" spc="-20" dirty="0">
                <a:latin typeface="Carlito"/>
                <a:cs typeface="Carlito"/>
              </a:rPr>
              <a:t>more </a:t>
            </a:r>
            <a:r>
              <a:rPr sz="2000" spc="-25" dirty="0">
                <a:latin typeface="Carlito"/>
                <a:cs typeface="Carlito"/>
              </a:rPr>
              <a:t>data </a:t>
            </a:r>
            <a:r>
              <a:rPr sz="2000" spc="-5" dirty="0">
                <a:latin typeface="Carlito"/>
                <a:cs typeface="Carlito"/>
              </a:rPr>
              <a:t>should </a:t>
            </a:r>
            <a:r>
              <a:rPr sz="2000" dirty="0">
                <a:latin typeface="Carlito"/>
                <a:cs typeface="Carlito"/>
              </a:rPr>
              <a:t>be </a:t>
            </a:r>
            <a:r>
              <a:rPr sz="2000" spc="-5" dirty="0">
                <a:latin typeface="Carlito"/>
                <a:cs typeface="Carlito"/>
              </a:rPr>
              <a:t>collected </a:t>
            </a:r>
            <a:r>
              <a:rPr sz="2000" spc="-20" dirty="0">
                <a:latin typeface="Carlito"/>
                <a:cs typeface="Carlito"/>
              </a:rPr>
              <a:t>to </a:t>
            </a:r>
            <a:r>
              <a:rPr sz="2000" spc="-25" dirty="0">
                <a:latin typeface="Carlito"/>
                <a:cs typeface="Carlito"/>
              </a:rPr>
              <a:t>better </a:t>
            </a:r>
            <a:r>
              <a:rPr sz="2000" spc="-5" dirty="0">
                <a:latin typeface="Carlito"/>
                <a:cs typeface="Carlito"/>
              </a:rPr>
              <a:t>determine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best </a:t>
            </a:r>
            <a:r>
              <a:rPr sz="2000" dirty="0">
                <a:latin typeface="Carlito"/>
                <a:cs typeface="Carlito"/>
              </a:rPr>
              <a:t>machine learning model  and </a:t>
            </a:r>
            <a:r>
              <a:rPr sz="2000" spc="-25" dirty="0">
                <a:latin typeface="Carlito"/>
                <a:cs typeface="Carlito"/>
              </a:rPr>
              <a:t>improve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accuracy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1118441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524529"/>
            <a:ext cx="8401050" cy="3800399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endParaRPr lang="es-CO" sz="2000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spc="-10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spc="-40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spc="-5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r>
              <a:rPr lang="en-IN" sz="1800" u="heavy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https://github.com/Alepatito/FinalWorkIBM</a:t>
            </a:r>
            <a:endParaRPr lang="en-IN"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lang="es-CO" sz="2000" u="heavy" spc="-5" dirty="0">
              <a:uFill>
                <a:solidFill>
                  <a:srgbClr val="404040"/>
                </a:solidFill>
              </a:uFill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uFill>
                  <a:solidFill>
                    <a:srgbClr val="404040"/>
                  </a:solidFill>
                </a:uFill>
                <a:cs typeface="Carlito"/>
              </a:rPr>
              <a:t>Instructor</a:t>
            </a:r>
            <a:r>
              <a:rPr lang="en-IN" sz="2000" b="1" spc="-5" dirty="0">
                <a:uFill>
                  <a:solidFill>
                    <a:srgbClr val="404040"/>
                  </a:solidFill>
                </a:uFill>
                <a:cs typeface="Carlito"/>
              </a:rPr>
              <a:t>s</a:t>
            </a:r>
            <a:r>
              <a:rPr sz="2000" b="1" spc="-5" dirty="0">
                <a:uFill>
                  <a:solidFill>
                    <a:srgbClr val="404040"/>
                  </a:solidFill>
                </a:uFill>
                <a:cs typeface="Carlito"/>
              </a:rPr>
              <a:t>:</a:t>
            </a:r>
            <a:endParaRPr sz="2000" b="1" dirty="0">
              <a:cs typeface="Carlito"/>
            </a:endParaRPr>
          </a:p>
          <a:p>
            <a:pPr algn="l"/>
            <a:r>
              <a:rPr lang="en-IN" sz="2000" i="0" dirty="0">
                <a:effectLst/>
              </a:rPr>
              <a:t>Instructors: </a:t>
            </a:r>
            <a:r>
              <a:rPr lang="en-IN" sz="2000" i="0" dirty="0" err="1">
                <a:effectLst/>
              </a:rPr>
              <a:t>Rav</a:t>
            </a:r>
            <a:r>
              <a:rPr lang="en-IN" sz="2000" i="0" dirty="0">
                <a:effectLst/>
              </a:rPr>
              <a:t> Ahuja, Alex </a:t>
            </a:r>
            <a:r>
              <a:rPr lang="en-IN" sz="2000" i="0" dirty="0" err="1">
                <a:effectLst/>
              </a:rPr>
              <a:t>Aklson</a:t>
            </a:r>
            <a:r>
              <a:rPr lang="en-IN" sz="2000" i="0" dirty="0">
                <a:effectLst/>
              </a:rPr>
              <a:t>, </a:t>
            </a:r>
            <a:r>
              <a:rPr lang="en-IN" sz="2000" i="0" dirty="0" err="1">
                <a:effectLst/>
              </a:rPr>
              <a:t>Aije</a:t>
            </a:r>
            <a:r>
              <a:rPr lang="en-IN" sz="2000" i="0" dirty="0">
                <a:effectLst/>
              </a:rPr>
              <a:t> </a:t>
            </a:r>
            <a:r>
              <a:rPr lang="en-IN" sz="2000" i="0" dirty="0" err="1">
                <a:effectLst/>
              </a:rPr>
              <a:t>Egwaikhide</a:t>
            </a:r>
            <a:r>
              <a:rPr lang="en-IN" sz="2000" i="0" dirty="0">
                <a:effectLst/>
              </a:rPr>
              <a:t>, Svetlana Levitan, Romeo </a:t>
            </a:r>
            <a:r>
              <a:rPr lang="en-IN" sz="2000" i="0" dirty="0" err="1">
                <a:effectLst/>
              </a:rPr>
              <a:t>Kienzler</a:t>
            </a:r>
            <a:r>
              <a:rPr lang="en-IN" sz="2000" i="0" dirty="0">
                <a:effectLst/>
              </a:rPr>
              <a:t>, </a:t>
            </a:r>
            <a:r>
              <a:rPr lang="en-IN" sz="2000" i="0" dirty="0" err="1">
                <a:effectLst/>
              </a:rPr>
              <a:t>Polong</a:t>
            </a:r>
            <a:r>
              <a:rPr lang="en-IN" sz="2000" i="0" dirty="0">
                <a:effectLst/>
              </a:rPr>
              <a:t> Lin, Joseph </a:t>
            </a:r>
            <a:r>
              <a:rPr lang="en-IN" sz="2000" i="0" dirty="0" err="1">
                <a:effectLst/>
              </a:rPr>
              <a:t>Santarcangelo</a:t>
            </a:r>
            <a:r>
              <a:rPr lang="en-IN" sz="2000" i="0" dirty="0">
                <a:effectLst/>
              </a:rPr>
              <a:t>, Azim </a:t>
            </a:r>
            <a:r>
              <a:rPr lang="en-IN" sz="2000" i="0" dirty="0" err="1">
                <a:effectLst/>
              </a:rPr>
              <a:t>Hirjani</a:t>
            </a:r>
            <a:r>
              <a:rPr lang="en-IN" sz="2000" i="0" dirty="0">
                <a:effectLst/>
              </a:rPr>
              <a:t>, </a:t>
            </a:r>
            <a:r>
              <a:rPr lang="en-IN" sz="2000" i="0" dirty="0" err="1">
                <a:effectLst/>
              </a:rPr>
              <a:t>Hima</a:t>
            </a:r>
            <a:r>
              <a:rPr lang="en-IN" sz="2000" i="0" dirty="0">
                <a:effectLst/>
              </a:rPr>
              <a:t> Vasudevan, </a:t>
            </a:r>
            <a:r>
              <a:rPr lang="en-IN" sz="2000" i="0" dirty="0" err="1">
                <a:effectLst/>
              </a:rPr>
              <a:t>Saishruthi</a:t>
            </a:r>
            <a:r>
              <a:rPr lang="en-IN" sz="2000" i="0" dirty="0">
                <a:effectLst/>
              </a:rPr>
              <a:t> Swaminathan, Saeed </a:t>
            </a:r>
            <a:r>
              <a:rPr lang="en-IN" sz="2000" i="0" dirty="0" err="1">
                <a:effectLst/>
              </a:rPr>
              <a:t>Aghabozorgi</a:t>
            </a:r>
            <a:r>
              <a:rPr lang="en-IN" sz="2000" i="0" dirty="0">
                <a:effectLst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0" y="25007"/>
            <a:ext cx="8911687" cy="1186735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 algn="ctr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spc="-190" dirty="0">
                <a:uFill>
                  <a:solidFill>
                    <a:srgbClr val="7D7D7D"/>
                  </a:solidFill>
                </a:uFill>
              </a:rPr>
              <a:t>Methodology</a:t>
            </a:r>
            <a:endParaRPr u="heavy" spc="-19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latin typeface="Carlito"/>
                <a:cs typeface="Carlito"/>
              </a:rPr>
              <a:t>Data </a:t>
            </a:r>
            <a:r>
              <a:rPr sz="2200" spc="-20" dirty="0">
                <a:latin typeface="Carlito"/>
                <a:cs typeface="Carlito"/>
              </a:rPr>
              <a:t>collection</a:t>
            </a:r>
            <a:r>
              <a:rPr sz="2200" spc="1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methodology:</a:t>
            </a:r>
            <a:endParaRPr sz="2200" dirty="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latin typeface="Carlito"/>
                <a:cs typeface="Carlito"/>
              </a:rPr>
              <a:t>Combined </a:t>
            </a:r>
            <a:r>
              <a:rPr sz="1800" spc="-20" dirty="0">
                <a:latin typeface="Carlito"/>
                <a:cs typeface="Carlito"/>
              </a:rPr>
              <a:t>data from </a:t>
            </a:r>
            <a:r>
              <a:rPr sz="1800" spc="-5" dirty="0">
                <a:latin typeface="Carlito"/>
                <a:cs typeface="Carlito"/>
              </a:rPr>
              <a:t>SpaceX public </a:t>
            </a:r>
            <a:r>
              <a:rPr sz="1800" dirty="0">
                <a:latin typeface="Carlito"/>
                <a:cs typeface="Carlito"/>
              </a:rPr>
              <a:t>API and </a:t>
            </a:r>
            <a:r>
              <a:rPr sz="1800" spc="-5" dirty="0">
                <a:latin typeface="Carlito"/>
                <a:cs typeface="Carlito"/>
              </a:rPr>
              <a:t>SpaceX Wikipedia</a:t>
            </a:r>
            <a:r>
              <a:rPr sz="1800" spc="1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page</a:t>
            </a:r>
            <a:endParaRPr sz="18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latin typeface="Carlito"/>
                <a:cs typeface="Carlito"/>
              </a:rPr>
              <a:t>Perform </a:t>
            </a:r>
            <a:r>
              <a:rPr sz="2200" spc="-35" dirty="0">
                <a:latin typeface="Carlito"/>
                <a:cs typeface="Carlito"/>
              </a:rPr>
              <a:t>data</a:t>
            </a:r>
            <a:r>
              <a:rPr sz="2200" spc="35" dirty="0">
                <a:latin typeface="Carlito"/>
                <a:cs typeface="Carlito"/>
              </a:rPr>
              <a:t> </a:t>
            </a:r>
            <a:r>
              <a:rPr sz="2200" spc="-20" dirty="0">
                <a:latin typeface="Carlito"/>
                <a:cs typeface="Carlito"/>
              </a:rPr>
              <a:t>wrangling</a:t>
            </a:r>
            <a:endParaRPr sz="2200" dirty="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latin typeface="Carlito"/>
                <a:cs typeface="Carlito"/>
              </a:rPr>
              <a:t>Classifying true landings </a:t>
            </a:r>
            <a:r>
              <a:rPr sz="1800" dirty="0">
                <a:latin typeface="Carlito"/>
                <a:cs typeface="Carlito"/>
              </a:rPr>
              <a:t>as </a:t>
            </a:r>
            <a:r>
              <a:rPr sz="1800" spc="-5" dirty="0">
                <a:latin typeface="Carlito"/>
                <a:cs typeface="Carlito"/>
              </a:rPr>
              <a:t>successful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10" dirty="0">
                <a:latin typeface="Carlito"/>
                <a:cs typeface="Carlito"/>
              </a:rPr>
              <a:t>unsuccessful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otherwise</a:t>
            </a:r>
            <a:endParaRPr sz="18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latin typeface="Carlito"/>
                <a:cs typeface="Carlito"/>
              </a:rPr>
              <a:t>Perform </a:t>
            </a:r>
            <a:r>
              <a:rPr sz="2200" spc="-25" dirty="0">
                <a:latin typeface="Carlito"/>
                <a:cs typeface="Carlito"/>
              </a:rPr>
              <a:t>exploratory </a:t>
            </a:r>
            <a:r>
              <a:rPr sz="2200" spc="-35" dirty="0">
                <a:latin typeface="Carlito"/>
                <a:cs typeface="Carlito"/>
              </a:rPr>
              <a:t>data </a:t>
            </a:r>
            <a:r>
              <a:rPr sz="2200" spc="-20" dirty="0">
                <a:latin typeface="Carlito"/>
                <a:cs typeface="Carlito"/>
              </a:rPr>
              <a:t>analysis </a:t>
            </a:r>
            <a:r>
              <a:rPr sz="2200" spc="-25" dirty="0">
                <a:latin typeface="Carlito"/>
                <a:cs typeface="Carlito"/>
              </a:rPr>
              <a:t>(EDA) </a:t>
            </a:r>
            <a:r>
              <a:rPr sz="2200" spc="-15" dirty="0">
                <a:latin typeface="Carlito"/>
                <a:cs typeface="Carlito"/>
              </a:rPr>
              <a:t>using </a:t>
            </a:r>
            <a:r>
              <a:rPr sz="2200" spc="-20" dirty="0">
                <a:latin typeface="Carlito"/>
                <a:cs typeface="Carlito"/>
              </a:rPr>
              <a:t>visualization </a:t>
            </a:r>
            <a:r>
              <a:rPr sz="2200" spc="-5" dirty="0">
                <a:latin typeface="Carlito"/>
                <a:cs typeface="Carlito"/>
              </a:rPr>
              <a:t>and</a:t>
            </a:r>
            <a:r>
              <a:rPr sz="2200" spc="155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SQL</a:t>
            </a:r>
            <a:endParaRPr sz="22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latin typeface="Carlito"/>
                <a:cs typeface="Carlito"/>
              </a:rPr>
              <a:t>Perform </a:t>
            </a:r>
            <a:r>
              <a:rPr sz="2200" spc="-30" dirty="0">
                <a:latin typeface="Carlito"/>
                <a:cs typeface="Carlito"/>
              </a:rPr>
              <a:t>interactive </a:t>
            </a:r>
            <a:r>
              <a:rPr sz="2200" spc="-5" dirty="0">
                <a:latin typeface="Carlito"/>
                <a:cs typeface="Carlito"/>
              </a:rPr>
              <a:t>visual analytics </a:t>
            </a:r>
            <a:r>
              <a:rPr sz="2200" spc="-15" dirty="0">
                <a:latin typeface="Carlito"/>
                <a:cs typeface="Carlito"/>
              </a:rPr>
              <a:t>using </a:t>
            </a:r>
            <a:r>
              <a:rPr sz="2200" spc="-20" dirty="0">
                <a:latin typeface="Carlito"/>
                <a:cs typeface="Carlito"/>
              </a:rPr>
              <a:t>Folium </a:t>
            </a:r>
            <a:r>
              <a:rPr sz="2200" spc="-5" dirty="0">
                <a:latin typeface="Carlito"/>
                <a:cs typeface="Carlito"/>
              </a:rPr>
              <a:t>and Plotly</a:t>
            </a:r>
            <a:r>
              <a:rPr sz="2200" spc="1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Dash</a:t>
            </a:r>
            <a:endParaRPr sz="22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latin typeface="Carlito"/>
                <a:cs typeface="Carlito"/>
              </a:rPr>
              <a:t>Perform </a:t>
            </a:r>
            <a:r>
              <a:rPr sz="2200" spc="-25" dirty="0">
                <a:latin typeface="Carlito"/>
                <a:cs typeface="Carlito"/>
              </a:rPr>
              <a:t>predictive </a:t>
            </a:r>
            <a:r>
              <a:rPr sz="2200" spc="-20" dirty="0">
                <a:latin typeface="Carlito"/>
                <a:cs typeface="Carlito"/>
              </a:rPr>
              <a:t>analysis </a:t>
            </a:r>
            <a:r>
              <a:rPr sz="2200" spc="-15" dirty="0">
                <a:latin typeface="Carlito"/>
                <a:cs typeface="Carlito"/>
              </a:rPr>
              <a:t>using </a:t>
            </a:r>
            <a:r>
              <a:rPr sz="2200" spc="-20" dirty="0">
                <a:latin typeface="Carlito"/>
                <a:cs typeface="Carlito"/>
              </a:rPr>
              <a:t>classification</a:t>
            </a:r>
            <a:r>
              <a:rPr sz="2200" spc="17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models</a:t>
            </a:r>
            <a:endParaRPr sz="2200" dirty="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latin typeface="Carlito"/>
                <a:cs typeface="Carlito"/>
              </a:rPr>
              <a:t>Tuned </a:t>
            </a:r>
            <a:r>
              <a:rPr sz="1800" dirty="0">
                <a:latin typeface="Carlito"/>
                <a:cs typeface="Carlito"/>
              </a:rPr>
              <a:t>models </a:t>
            </a:r>
            <a:r>
              <a:rPr sz="1800" spc="-5" dirty="0">
                <a:latin typeface="Carlito"/>
                <a:cs typeface="Carlito"/>
              </a:rPr>
              <a:t>using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GridSearchCV</a:t>
            </a:r>
            <a:endParaRPr sz="1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03014" y="1143000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latin typeface="Carlito"/>
                <a:cs typeface="Carlito"/>
              </a:rPr>
              <a:t>Data </a:t>
            </a:r>
            <a:r>
              <a:rPr sz="2000" spc="-5" dirty="0">
                <a:latin typeface="Carlito"/>
                <a:cs typeface="Carlito"/>
              </a:rPr>
              <a:t>collection </a:t>
            </a:r>
            <a:r>
              <a:rPr sz="2000" spc="-20" dirty="0">
                <a:latin typeface="Carlito"/>
                <a:cs typeface="Carlito"/>
              </a:rPr>
              <a:t>process </a:t>
            </a:r>
            <a:r>
              <a:rPr sz="2000" spc="-25" dirty="0">
                <a:latin typeface="Carlito"/>
                <a:cs typeface="Carlito"/>
              </a:rPr>
              <a:t>involved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10" dirty="0">
                <a:latin typeface="Carlito"/>
                <a:cs typeface="Carlito"/>
              </a:rPr>
              <a:t>combination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API </a:t>
            </a:r>
            <a:r>
              <a:rPr sz="2000" spc="-20" dirty="0">
                <a:latin typeface="Carlito"/>
                <a:cs typeface="Carlito"/>
              </a:rPr>
              <a:t>requests from </a:t>
            </a:r>
            <a:r>
              <a:rPr sz="2000" dirty="0">
                <a:latin typeface="Carlito"/>
                <a:cs typeface="Carlito"/>
              </a:rPr>
              <a:t>Space X </a:t>
            </a:r>
            <a:r>
              <a:rPr sz="2000" spc="-5" dirty="0">
                <a:latin typeface="Carlito"/>
                <a:cs typeface="Carlito"/>
              </a:rPr>
              <a:t>public </a:t>
            </a:r>
            <a:r>
              <a:rPr sz="2000" dirty="0">
                <a:latin typeface="Carlito"/>
                <a:cs typeface="Carlito"/>
              </a:rPr>
              <a:t>API and </a:t>
            </a:r>
            <a:r>
              <a:rPr sz="2000" spc="-5" dirty="0">
                <a:latin typeface="Carlito"/>
                <a:cs typeface="Carlito"/>
              </a:rPr>
              <a:t>web  scraping </a:t>
            </a:r>
            <a:r>
              <a:rPr sz="2000" spc="-25" dirty="0">
                <a:latin typeface="Carlito"/>
                <a:cs typeface="Carlito"/>
              </a:rPr>
              <a:t>data </a:t>
            </a:r>
            <a:r>
              <a:rPr sz="2000" spc="-20" dirty="0">
                <a:latin typeface="Carlito"/>
                <a:cs typeface="Carlito"/>
              </a:rPr>
              <a:t>from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table in </a:t>
            </a:r>
            <a:r>
              <a:rPr sz="2000" dirty="0">
                <a:latin typeface="Carlito"/>
                <a:cs typeface="Carlito"/>
              </a:rPr>
              <a:t>Space </a:t>
            </a:r>
            <a:r>
              <a:rPr sz="2000" spc="-75" dirty="0">
                <a:latin typeface="Carlito"/>
                <a:cs typeface="Carlito"/>
              </a:rPr>
              <a:t>X’s </a:t>
            </a:r>
            <a:r>
              <a:rPr sz="2000" dirty="0">
                <a:latin typeface="Carlito"/>
                <a:cs typeface="Carlito"/>
              </a:rPr>
              <a:t>Wikipedia</a:t>
            </a:r>
            <a:r>
              <a:rPr sz="2000" spc="-100" dirty="0">
                <a:latin typeface="Carlito"/>
                <a:cs typeface="Carlito"/>
              </a:rPr>
              <a:t> </a:t>
            </a:r>
            <a:r>
              <a:rPr sz="2000" spc="-45" dirty="0">
                <a:latin typeface="Carlito"/>
                <a:cs typeface="Carlito"/>
              </a:rPr>
              <a:t>entry.</a:t>
            </a:r>
            <a:endParaRPr sz="2000" dirty="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spc="-20" dirty="0">
                <a:latin typeface="Carlito"/>
                <a:cs typeface="Carlito"/>
              </a:rPr>
              <a:t>next </a:t>
            </a:r>
            <a:r>
              <a:rPr sz="2000" spc="-5" dirty="0">
                <a:latin typeface="Carlito"/>
                <a:cs typeface="Carlito"/>
              </a:rPr>
              <a:t>slide will show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flowchart of </a:t>
            </a:r>
            <a:r>
              <a:rPr sz="2000" spc="-25" dirty="0">
                <a:latin typeface="Carlito"/>
                <a:cs typeface="Carlito"/>
              </a:rPr>
              <a:t>data </a:t>
            </a:r>
            <a:r>
              <a:rPr sz="2000" spc="-5" dirty="0">
                <a:latin typeface="Carlito"/>
                <a:cs typeface="Carlito"/>
              </a:rPr>
              <a:t>collection </a:t>
            </a:r>
            <a:r>
              <a:rPr sz="2000" spc="-20" dirty="0">
                <a:latin typeface="Carlito"/>
                <a:cs typeface="Carlito"/>
              </a:rPr>
              <a:t>from </a:t>
            </a:r>
            <a:r>
              <a:rPr sz="2000" dirty="0">
                <a:latin typeface="Carlito"/>
                <a:cs typeface="Carlito"/>
              </a:rPr>
              <a:t>API and the </a:t>
            </a:r>
            <a:r>
              <a:rPr sz="2000" spc="-5" dirty="0">
                <a:latin typeface="Carlito"/>
                <a:cs typeface="Carlito"/>
              </a:rPr>
              <a:t>one </a:t>
            </a:r>
            <a:r>
              <a:rPr sz="2000" spc="-20" dirty="0">
                <a:latin typeface="Carlito"/>
                <a:cs typeface="Carlito"/>
              </a:rPr>
              <a:t>after </a:t>
            </a:r>
            <a:r>
              <a:rPr sz="2000" spc="-5" dirty="0">
                <a:latin typeface="Carlito"/>
                <a:cs typeface="Carlito"/>
              </a:rPr>
              <a:t>will show 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flowchart of </a:t>
            </a:r>
            <a:r>
              <a:rPr sz="2000" spc="-25" dirty="0">
                <a:latin typeface="Carlito"/>
                <a:cs typeface="Carlito"/>
              </a:rPr>
              <a:t>data </a:t>
            </a:r>
            <a:r>
              <a:rPr sz="2000" spc="-5" dirty="0">
                <a:latin typeface="Carlito"/>
                <a:cs typeface="Carlito"/>
              </a:rPr>
              <a:t>collection </a:t>
            </a:r>
            <a:r>
              <a:rPr sz="2000" spc="-20" dirty="0">
                <a:latin typeface="Carlito"/>
                <a:cs typeface="Carlito"/>
              </a:rPr>
              <a:t>from</a:t>
            </a:r>
            <a:r>
              <a:rPr sz="2000" spc="-11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webscraping.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spc="-25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spc="-95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spc="-5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</a:t>
            </a:r>
            <a:r>
              <a:rPr sz="2000" u="heavy" spc="-5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latin typeface="Carlito"/>
                <a:cs typeface="Carlito"/>
              </a:rPr>
              <a:t>FlightNumber, </a:t>
            </a:r>
            <a:r>
              <a:rPr sz="2000" spc="-20" dirty="0">
                <a:latin typeface="Carlito"/>
                <a:cs typeface="Carlito"/>
              </a:rPr>
              <a:t>Date, </a:t>
            </a:r>
            <a:r>
              <a:rPr sz="2000" spc="-25" dirty="0">
                <a:latin typeface="Carlito"/>
                <a:cs typeface="Carlito"/>
              </a:rPr>
              <a:t>BoosterVersion, </a:t>
            </a:r>
            <a:r>
              <a:rPr sz="2000" spc="-20" dirty="0">
                <a:latin typeface="Carlito"/>
                <a:cs typeface="Carlito"/>
              </a:rPr>
              <a:t>PayloadMass, </a:t>
            </a:r>
            <a:r>
              <a:rPr sz="2000" spc="-5" dirty="0">
                <a:latin typeface="Carlito"/>
                <a:cs typeface="Carlito"/>
              </a:rPr>
              <a:t>Orbit, LaunchSite, </a:t>
            </a:r>
            <a:r>
              <a:rPr sz="2000" spc="-15" dirty="0">
                <a:latin typeface="Carlito"/>
                <a:cs typeface="Carlito"/>
              </a:rPr>
              <a:t>Outcome, </a:t>
            </a:r>
            <a:r>
              <a:rPr sz="2000" spc="-5" dirty="0">
                <a:latin typeface="Carlito"/>
                <a:cs typeface="Carlito"/>
              </a:rPr>
              <a:t>Flights,</a:t>
            </a:r>
            <a:r>
              <a:rPr sz="2000" spc="5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GridFins,</a:t>
            </a:r>
          </a:p>
          <a:p>
            <a:pPr marL="12700">
              <a:lnSpc>
                <a:spcPts val="2300"/>
              </a:lnSpc>
            </a:pPr>
            <a:r>
              <a:rPr sz="2000" spc="-5" dirty="0">
                <a:latin typeface="Carlito"/>
                <a:cs typeface="Carlito"/>
              </a:rPr>
              <a:t>Reused, Legs, </a:t>
            </a:r>
            <a:r>
              <a:rPr sz="2000" spc="-10" dirty="0">
                <a:latin typeface="Carlito"/>
                <a:cs typeface="Carlito"/>
              </a:rPr>
              <a:t>LandingPad, </a:t>
            </a:r>
            <a:r>
              <a:rPr sz="2000" dirty="0">
                <a:latin typeface="Carlito"/>
                <a:cs typeface="Carlito"/>
              </a:rPr>
              <a:t>Block, </a:t>
            </a:r>
            <a:r>
              <a:rPr sz="2000" spc="-10" dirty="0">
                <a:latin typeface="Carlito"/>
                <a:cs typeface="Carlito"/>
              </a:rPr>
              <a:t>ReusedCount, </a:t>
            </a:r>
            <a:r>
              <a:rPr sz="2000" spc="-5" dirty="0">
                <a:latin typeface="Carlito"/>
                <a:cs typeface="Carlito"/>
              </a:rPr>
              <a:t>Serial, Longitude,</a:t>
            </a:r>
            <a:r>
              <a:rPr sz="2000" spc="-229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Latitude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spc="-25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spc="-125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spc="-5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</a:t>
            </a:r>
            <a:r>
              <a:rPr sz="2000" u="heavy" spc="-5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latin typeface="Carlito"/>
                <a:cs typeface="Carlito"/>
              </a:rPr>
              <a:t>Flight </a:t>
            </a:r>
            <a:r>
              <a:rPr sz="2000" dirty="0">
                <a:latin typeface="Carlito"/>
                <a:cs typeface="Carlito"/>
              </a:rPr>
              <a:t>No., </a:t>
            </a:r>
            <a:r>
              <a:rPr sz="2000" spc="-5" dirty="0">
                <a:latin typeface="Carlito"/>
                <a:cs typeface="Carlito"/>
              </a:rPr>
              <a:t>Launch </a:t>
            </a:r>
            <a:r>
              <a:rPr sz="2000" spc="-20" dirty="0">
                <a:latin typeface="Carlito"/>
                <a:cs typeface="Carlito"/>
              </a:rPr>
              <a:t>site, </a:t>
            </a:r>
            <a:r>
              <a:rPr sz="2000" spc="-25" dirty="0">
                <a:latin typeface="Carlito"/>
                <a:cs typeface="Carlito"/>
              </a:rPr>
              <a:t>Payload, </a:t>
            </a:r>
            <a:r>
              <a:rPr sz="2000" spc="-20" dirty="0">
                <a:latin typeface="Carlito"/>
                <a:cs typeface="Carlito"/>
              </a:rPr>
              <a:t>PayloadMass, </a:t>
            </a:r>
            <a:r>
              <a:rPr sz="2000" spc="-5" dirty="0">
                <a:latin typeface="Carlito"/>
                <a:cs typeface="Carlito"/>
              </a:rPr>
              <a:t>Orbit, </a:t>
            </a:r>
            <a:r>
              <a:rPr sz="2000" spc="-60" dirty="0">
                <a:latin typeface="Carlito"/>
                <a:cs typeface="Carlito"/>
              </a:rPr>
              <a:t>Customer, </a:t>
            </a:r>
            <a:r>
              <a:rPr sz="2000" spc="-5" dirty="0">
                <a:latin typeface="Carlito"/>
                <a:cs typeface="Carlito"/>
              </a:rPr>
              <a:t>Launch </a:t>
            </a:r>
            <a:r>
              <a:rPr sz="2000" spc="-15" dirty="0">
                <a:latin typeface="Carlito"/>
                <a:cs typeface="Carlito"/>
              </a:rPr>
              <a:t>outcome, </a:t>
            </a:r>
            <a:r>
              <a:rPr sz="2000" spc="-45" dirty="0">
                <a:latin typeface="Carlito"/>
                <a:cs typeface="Carlito"/>
              </a:rPr>
              <a:t>Version  </a:t>
            </a:r>
            <a:r>
              <a:rPr sz="2000" spc="-60" dirty="0">
                <a:latin typeface="Carlito"/>
                <a:cs typeface="Carlito"/>
              </a:rPr>
              <a:t>Booster, </a:t>
            </a:r>
            <a:r>
              <a:rPr sz="2000" spc="-20" dirty="0">
                <a:latin typeface="Carlito"/>
                <a:cs typeface="Carlito"/>
              </a:rPr>
              <a:t>Booster </a:t>
            </a:r>
            <a:r>
              <a:rPr sz="2000" dirty="0">
                <a:latin typeface="Carlito"/>
                <a:cs typeface="Carlito"/>
              </a:rPr>
              <a:t>landing, </a:t>
            </a:r>
            <a:r>
              <a:rPr sz="2000" spc="-20" dirty="0">
                <a:latin typeface="Carlito"/>
                <a:cs typeface="Carlito"/>
              </a:rPr>
              <a:t>Date,</a:t>
            </a:r>
            <a:r>
              <a:rPr sz="2000" spc="4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Time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449354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500" u="sng" spc="-10" dirty="0">
                <a:solidFill>
                  <a:srgbClr val="00B0F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https://github.com/Alepatito/FinalWorkIBM</a:t>
            </a:r>
            <a:endParaRPr lang="en-IN" sz="1500" dirty="0">
              <a:solidFill>
                <a:srgbClr val="00B0F0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4514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https://github.com/Alepatito/FinalWorkIBM</a:t>
            </a: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102</TotalTime>
  <Words>2674</Words>
  <Application>Microsoft Office PowerPoint</Application>
  <PresentationFormat>Panorámica</PresentationFormat>
  <Paragraphs>275</Paragraphs>
  <Slides>47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47</vt:i4>
      </vt:variant>
    </vt:vector>
  </HeadingPairs>
  <TitlesOfParts>
    <vt:vector size="55" baseType="lpstr">
      <vt:lpstr>Arial</vt:lpstr>
      <vt:lpstr>Bahnschrift Condensed</vt:lpstr>
      <vt:lpstr>Bahnschrift Light SemiCondensed</vt:lpstr>
      <vt:lpstr>Calibri</vt:lpstr>
      <vt:lpstr>Carlito</vt:lpstr>
      <vt:lpstr>Century Gothic</vt:lpstr>
      <vt:lpstr>Wingdings 3</vt:lpstr>
      <vt:lpstr>Espiral</vt:lpstr>
      <vt:lpstr>Presentación de PowerPoint</vt:lpstr>
      <vt:lpstr>Outline</vt:lpstr>
      <vt:lpstr>Executive Summary</vt:lpstr>
      <vt:lpstr>Introduction</vt:lpstr>
      <vt:lpstr>Methodology</vt:lpstr>
      <vt:lpstr>Presentación de PowerPoint</vt:lpstr>
      <vt:lpstr>Data Collection Overview</vt:lpstr>
      <vt:lpstr>Filter data to only  include Falcon 9  launches</vt:lpstr>
      <vt:lpstr>Presentación de PowerPoint</vt:lpstr>
      <vt:lpstr>Data Wrangling</vt:lpstr>
      <vt:lpstr>EDA 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Presentación de PowerPoint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Presentación de PowerPoint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 2017-03-20</vt:lpstr>
      <vt:lpstr>Interactive Map with  Folium</vt:lpstr>
      <vt:lpstr>Launch Site Locations</vt:lpstr>
      <vt:lpstr>Color-Coded Launch Markers</vt:lpstr>
      <vt:lpstr>Key Location Proximities</vt:lpstr>
      <vt:lpstr>Build a Dashboard with  Plotly Dash</vt:lpstr>
      <vt:lpstr>Successful Launches Across Launch Sites</vt:lpstr>
      <vt:lpstr>Highest Success Rate Launch Site</vt:lpstr>
      <vt:lpstr>Payload Mass vs. Success vs. Booster  Version Category</vt:lpstr>
      <vt:lpstr>Presentación de PowerPoint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Usuario</cp:lastModifiedBy>
  <cp:revision>6</cp:revision>
  <dcterms:created xsi:type="dcterms:W3CDTF">2021-08-26T16:53:12Z</dcterms:created>
  <dcterms:modified xsi:type="dcterms:W3CDTF">2024-06-07T18:53:23Z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