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314" r:id="rId5"/>
    <p:sldId id="315" r:id="rId6"/>
    <p:sldId id="316" r:id="rId7"/>
    <p:sldId id="317" r:id="rId8"/>
    <p:sldId id="318" r:id="rId9"/>
    <p:sldId id="319" r:id="rId10"/>
    <p:sldId id="320" r:id="rId11"/>
    <p:sldId id="321"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A6282-1DF0-B119-9341-DF73C5EDA00F}" v="76" dt="2024-07-06T21:50:58.827"/>
    <p1510:client id="{8FEBCBF6-2C23-DCAA-C784-762EF9FBD839}" v="717" dt="2024-07-07T17:10:34.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5" autoAdjust="0"/>
    <p:restoredTop sz="95388" autoAdjust="0"/>
  </p:normalViewPr>
  <p:slideViewPr>
    <p:cSldViewPr snapToGrid="0">
      <p:cViewPr>
        <p:scale>
          <a:sx n="100" d="100"/>
          <a:sy n="100" d="100"/>
        </p:scale>
        <p:origin x="173" y="-54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C70049-A557-4A52-965B-8B72FFD19580}"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4FFC2DC8-FE18-4597-B538-675F7C1AC65A}">
      <dgm:prSet/>
      <dgm:spPr/>
      <dgm:t>
        <a:bodyPr/>
        <a:lstStyle/>
        <a:p>
          <a:r>
            <a:rPr lang="en-US"/>
            <a:t>Communication and accountability are improved</a:t>
          </a:r>
        </a:p>
      </dgm:t>
    </dgm:pt>
    <dgm:pt modelId="{80CA7AD9-5A6F-495D-AAC5-6B0CFB509663}" type="parTrans" cxnId="{981DA254-9655-4A29-B2CF-441B569F420E}">
      <dgm:prSet/>
      <dgm:spPr/>
      <dgm:t>
        <a:bodyPr/>
        <a:lstStyle/>
        <a:p>
          <a:endParaRPr lang="en-US"/>
        </a:p>
      </dgm:t>
    </dgm:pt>
    <dgm:pt modelId="{54242FF6-A44F-4B82-8286-756EE03C1CAF}" type="sibTrans" cxnId="{981DA254-9655-4A29-B2CF-441B569F420E}">
      <dgm:prSet/>
      <dgm:spPr/>
      <dgm:t>
        <a:bodyPr/>
        <a:lstStyle/>
        <a:p>
          <a:endParaRPr lang="en-US"/>
        </a:p>
      </dgm:t>
    </dgm:pt>
    <dgm:pt modelId="{467178AE-791E-4C57-BB9B-5896285749A6}">
      <dgm:prSet/>
      <dgm:spPr/>
      <dgm:t>
        <a:bodyPr/>
        <a:lstStyle/>
        <a:p>
          <a:r>
            <a:rPr lang="en-US"/>
            <a:t>Resolve problems quicker</a:t>
          </a:r>
        </a:p>
      </dgm:t>
    </dgm:pt>
    <dgm:pt modelId="{4011525C-5F57-4F40-A85D-55656F0CA375}" type="parTrans" cxnId="{7B2CCDB8-C374-4199-A203-F7CB3CE2478D}">
      <dgm:prSet/>
      <dgm:spPr/>
      <dgm:t>
        <a:bodyPr/>
        <a:lstStyle/>
        <a:p>
          <a:endParaRPr lang="en-US"/>
        </a:p>
      </dgm:t>
    </dgm:pt>
    <dgm:pt modelId="{67599620-DBCB-4BA0-92AF-A5BD2CCC460A}" type="sibTrans" cxnId="{7B2CCDB8-C374-4199-A203-F7CB3CE2478D}">
      <dgm:prSet/>
      <dgm:spPr/>
      <dgm:t>
        <a:bodyPr/>
        <a:lstStyle/>
        <a:p>
          <a:endParaRPr lang="en-US"/>
        </a:p>
      </dgm:t>
    </dgm:pt>
    <dgm:pt modelId="{D6CD85C1-E44F-4DF3-A6CC-85567AD931C3}">
      <dgm:prSet/>
      <dgm:spPr/>
      <dgm:t>
        <a:bodyPr/>
        <a:lstStyle/>
        <a:p>
          <a:r>
            <a:rPr lang="en-US"/>
            <a:t>Customers are satisfied due to 24/7 service</a:t>
          </a:r>
        </a:p>
      </dgm:t>
    </dgm:pt>
    <dgm:pt modelId="{77AA9F19-F0D1-400C-AB5F-3586ED280589}" type="parTrans" cxnId="{EA0AD8F4-A99F-48D0-87BD-EF5B62B7559C}">
      <dgm:prSet/>
      <dgm:spPr/>
      <dgm:t>
        <a:bodyPr/>
        <a:lstStyle/>
        <a:p>
          <a:endParaRPr lang="en-US"/>
        </a:p>
      </dgm:t>
    </dgm:pt>
    <dgm:pt modelId="{2BDCC334-3B01-4B46-9515-EC58ED3AC4A2}" type="sibTrans" cxnId="{EA0AD8F4-A99F-48D0-87BD-EF5B62B7559C}">
      <dgm:prSet/>
      <dgm:spPr/>
      <dgm:t>
        <a:bodyPr/>
        <a:lstStyle/>
        <a:p>
          <a:endParaRPr lang="en-US"/>
        </a:p>
      </dgm:t>
    </dgm:pt>
    <dgm:pt modelId="{A04127D9-3441-41E9-B91E-E231D02343A2}">
      <dgm:prSet/>
      <dgm:spPr/>
      <dgm:t>
        <a:bodyPr/>
        <a:lstStyle/>
        <a:p>
          <a:r>
            <a:rPr lang="en-US"/>
            <a:t>Less resources consumed</a:t>
          </a:r>
        </a:p>
      </dgm:t>
    </dgm:pt>
    <dgm:pt modelId="{E408ADC2-2C79-4693-880F-BF58F683565E}" type="parTrans" cxnId="{B979DB66-ABE2-4E1B-B59C-52DBC7901417}">
      <dgm:prSet/>
      <dgm:spPr/>
      <dgm:t>
        <a:bodyPr/>
        <a:lstStyle/>
        <a:p>
          <a:endParaRPr lang="en-US"/>
        </a:p>
      </dgm:t>
    </dgm:pt>
    <dgm:pt modelId="{C389B58A-5F11-40C2-94DE-6C1B8DB95BC2}" type="sibTrans" cxnId="{B979DB66-ABE2-4E1B-B59C-52DBC7901417}">
      <dgm:prSet/>
      <dgm:spPr/>
      <dgm:t>
        <a:bodyPr/>
        <a:lstStyle/>
        <a:p>
          <a:endParaRPr lang="en-US"/>
        </a:p>
      </dgm:t>
    </dgm:pt>
    <dgm:pt modelId="{4ABC70D1-8C40-4EAB-8DEF-FFC5C80B6B54}" type="pres">
      <dgm:prSet presAssocID="{86C70049-A557-4A52-965B-8B72FFD19580}" presName="root" presStyleCnt="0">
        <dgm:presLayoutVars>
          <dgm:dir/>
          <dgm:resizeHandles val="exact"/>
        </dgm:presLayoutVars>
      </dgm:prSet>
      <dgm:spPr/>
    </dgm:pt>
    <dgm:pt modelId="{A05A6D27-CEB3-45FE-A1A8-75FD7F2C14FB}" type="pres">
      <dgm:prSet presAssocID="{4FFC2DC8-FE18-4597-B538-675F7C1AC65A}" presName="compNode" presStyleCnt="0"/>
      <dgm:spPr/>
    </dgm:pt>
    <dgm:pt modelId="{AFA029D0-F765-4A9E-ADD9-66EB01863930}" type="pres">
      <dgm:prSet presAssocID="{4FFC2DC8-FE18-4597-B538-675F7C1AC6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B60F0B40-06F6-4DEE-89E6-0CFA3E759604}" type="pres">
      <dgm:prSet presAssocID="{4FFC2DC8-FE18-4597-B538-675F7C1AC65A}" presName="spaceRect" presStyleCnt="0"/>
      <dgm:spPr/>
    </dgm:pt>
    <dgm:pt modelId="{0612BA29-8502-46AF-8CE4-DE32354006DB}" type="pres">
      <dgm:prSet presAssocID="{4FFC2DC8-FE18-4597-B538-675F7C1AC65A}" presName="textRect" presStyleLbl="revTx" presStyleIdx="0" presStyleCnt="4">
        <dgm:presLayoutVars>
          <dgm:chMax val="1"/>
          <dgm:chPref val="1"/>
        </dgm:presLayoutVars>
      </dgm:prSet>
      <dgm:spPr/>
    </dgm:pt>
    <dgm:pt modelId="{B6FC5DDD-0D38-4D1D-8043-109089114FA1}" type="pres">
      <dgm:prSet presAssocID="{54242FF6-A44F-4B82-8286-756EE03C1CAF}" presName="sibTrans" presStyleCnt="0"/>
      <dgm:spPr/>
    </dgm:pt>
    <dgm:pt modelId="{7F27AE47-AE00-4325-A6B3-01B881AB13F9}" type="pres">
      <dgm:prSet presAssocID="{467178AE-791E-4C57-BB9B-5896285749A6}" presName="compNode" presStyleCnt="0"/>
      <dgm:spPr/>
    </dgm:pt>
    <dgm:pt modelId="{73F29E7B-79B7-4BD2-A84C-672C4B72E25F}" type="pres">
      <dgm:prSet presAssocID="{467178AE-791E-4C57-BB9B-5896285749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5D812262-6EA1-4156-B9EE-2C8644089801}" type="pres">
      <dgm:prSet presAssocID="{467178AE-791E-4C57-BB9B-5896285749A6}" presName="spaceRect" presStyleCnt="0"/>
      <dgm:spPr/>
    </dgm:pt>
    <dgm:pt modelId="{AF811CC2-EEB7-486B-924E-F585BE1C72EF}" type="pres">
      <dgm:prSet presAssocID="{467178AE-791E-4C57-BB9B-5896285749A6}" presName="textRect" presStyleLbl="revTx" presStyleIdx="1" presStyleCnt="4">
        <dgm:presLayoutVars>
          <dgm:chMax val="1"/>
          <dgm:chPref val="1"/>
        </dgm:presLayoutVars>
      </dgm:prSet>
      <dgm:spPr/>
    </dgm:pt>
    <dgm:pt modelId="{AC412E8C-7D5B-494F-9F9C-CE1A79AF00E2}" type="pres">
      <dgm:prSet presAssocID="{67599620-DBCB-4BA0-92AF-A5BD2CCC460A}" presName="sibTrans" presStyleCnt="0"/>
      <dgm:spPr/>
    </dgm:pt>
    <dgm:pt modelId="{9EB1BF63-F3D2-4269-BF16-2E90882F72F9}" type="pres">
      <dgm:prSet presAssocID="{D6CD85C1-E44F-4DF3-A6CC-85567AD931C3}" presName="compNode" presStyleCnt="0"/>
      <dgm:spPr/>
    </dgm:pt>
    <dgm:pt modelId="{7F7FF31E-C1ED-49F9-8148-304150BB05C1}" type="pres">
      <dgm:prSet presAssocID="{D6CD85C1-E44F-4DF3-A6CC-85567AD931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C8FB1012-2A37-4439-ACE6-F35DA8771E7F}" type="pres">
      <dgm:prSet presAssocID="{D6CD85C1-E44F-4DF3-A6CC-85567AD931C3}" presName="spaceRect" presStyleCnt="0"/>
      <dgm:spPr/>
    </dgm:pt>
    <dgm:pt modelId="{29A83AD1-8E23-4DB3-8A42-D06074B5452C}" type="pres">
      <dgm:prSet presAssocID="{D6CD85C1-E44F-4DF3-A6CC-85567AD931C3}" presName="textRect" presStyleLbl="revTx" presStyleIdx="2" presStyleCnt="4">
        <dgm:presLayoutVars>
          <dgm:chMax val="1"/>
          <dgm:chPref val="1"/>
        </dgm:presLayoutVars>
      </dgm:prSet>
      <dgm:spPr/>
    </dgm:pt>
    <dgm:pt modelId="{A3FC04F1-4104-4575-BF7C-DAB61D6B2156}" type="pres">
      <dgm:prSet presAssocID="{2BDCC334-3B01-4B46-9515-EC58ED3AC4A2}" presName="sibTrans" presStyleCnt="0"/>
      <dgm:spPr/>
    </dgm:pt>
    <dgm:pt modelId="{9A1676AB-4F79-47FF-B42B-D0456998B870}" type="pres">
      <dgm:prSet presAssocID="{A04127D9-3441-41E9-B91E-E231D02343A2}" presName="compNode" presStyleCnt="0"/>
      <dgm:spPr/>
    </dgm:pt>
    <dgm:pt modelId="{A1AE7FFE-736A-486D-91EB-EAF2A7E0F9E6}" type="pres">
      <dgm:prSet presAssocID="{A04127D9-3441-41E9-B91E-E231D02343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B28E12B5-1776-417C-A0CA-96016559085D}" type="pres">
      <dgm:prSet presAssocID="{A04127D9-3441-41E9-B91E-E231D02343A2}" presName="spaceRect" presStyleCnt="0"/>
      <dgm:spPr/>
    </dgm:pt>
    <dgm:pt modelId="{E0E05E1A-9E14-4514-8580-47905E6C395A}" type="pres">
      <dgm:prSet presAssocID="{A04127D9-3441-41E9-B91E-E231D02343A2}" presName="textRect" presStyleLbl="revTx" presStyleIdx="3" presStyleCnt="4">
        <dgm:presLayoutVars>
          <dgm:chMax val="1"/>
          <dgm:chPref val="1"/>
        </dgm:presLayoutVars>
      </dgm:prSet>
      <dgm:spPr/>
    </dgm:pt>
  </dgm:ptLst>
  <dgm:cxnLst>
    <dgm:cxn modelId="{25459B5C-3518-476D-AE49-66796E3DF551}" type="presOf" srcId="{467178AE-791E-4C57-BB9B-5896285749A6}" destId="{AF811CC2-EEB7-486B-924E-F585BE1C72EF}" srcOrd="0" destOrd="0" presId="urn:microsoft.com/office/officeart/2018/2/layout/IconLabelList"/>
    <dgm:cxn modelId="{B979DB66-ABE2-4E1B-B59C-52DBC7901417}" srcId="{86C70049-A557-4A52-965B-8B72FFD19580}" destId="{A04127D9-3441-41E9-B91E-E231D02343A2}" srcOrd="3" destOrd="0" parTransId="{E408ADC2-2C79-4693-880F-BF58F683565E}" sibTransId="{C389B58A-5F11-40C2-94DE-6C1B8DB95BC2}"/>
    <dgm:cxn modelId="{981DA254-9655-4A29-B2CF-441B569F420E}" srcId="{86C70049-A557-4A52-965B-8B72FFD19580}" destId="{4FFC2DC8-FE18-4597-B538-675F7C1AC65A}" srcOrd="0" destOrd="0" parTransId="{80CA7AD9-5A6F-495D-AAC5-6B0CFB509663}" sibTransId="{54242FF6-A44F-4B82-8286-756EE03C1CAF}"/>
    <dgm:cxn modelId="{93BFFE7A-ED3A-45B6-81DB-D54C45CEC16A}" type="presOf" srcId="{A04127D9-3441-41E9-B91E-E231D02343A2}" destId="{E0E05E1A-9E14-4514-8580-47905E6C395A}" srcOrd="0" destOrd="0" presId="urn:microsoft.com/office/officeart/2018/2/layout/IconLabelList"/>
    <dgm:cxn modelId="{EE3CB681-1112-40E6-9477-275772477E7C}" type="presOf" srcId="{86C70049-A557-4A52-965B-8B72FFD19580}" destId="{4ABC70D1-8C40-4EAB-8DEF-FFC5C80B6B54}" srcOrd="0" destOrd="0" presId="urn:microsoft.com/office/officeart/2018/2/layout/IconLabelList"/>
    <dgm:cxn modelId="{BDE52A97-164C-40F6-AAC8-63E302126AB8}" type="presOf" srcId="{4FFC2DC8-FE18-4597-B538-675F7C1AC65A}" destId="{0612BA29-8502-46AF-8CE4-DE32354006DB}" srcOrd="0" destOrd="0" presId="urn:microsoft.com/office/officeart/2018/2/layout/IconLabelList"/>
    <dgm:cxn modelId="{9DAF59B7-ACE8-489C-8B66-8E5F419494FD}" type="presOf" srcId="{D6CD85C1-E44F-4DF3-A6CC-85567AD931C3}" destId="{29A83AD1-8E23-4DB3-8A42-D06074B5452C}" srcOrd="0" destOrd="0" presId="urn:microsoft.com/office/officeart/2018/2/layout/IconLabelList"/>
    <dgm:cxn modelId="{7B2CCDB8-C374-4199-A203-F7CB3CE2478D}" srcId="{86C70049-A557-4A52-965B-8B72FFD19580}" destId="{467178AE-791E-4C57-BB9B-5896285749A6}" srcOrd="1" destOrd="0" parTransId="{4011525C-5F57-4F40-A85D-55656F0CA375}" sibTransId="{67599620-DBCB-4BA0-92AF-A5BD2CCC460A}"/>
    <dgm:cxn modelId="{EA0AD8F4-A99F-48D0-87BD-EF5B62B7559C}" srcId="{86C70049-A557-4A52-965B-8B72FFD19580}" destId="{D6CD85C1-E44F-4DF3-A6CC-85567AD931C3}" srcOrd="2" destOrd="0" parTransId="{77AA9F19-F0D1-400C-AB5F-3586ED280589}" sibTransId="{2BDCC334-3B01-4B46-9515-EC58ED3AC4A2}"/>
    <dgm:cxn modelId="{24668DEB-140F-4C2A-92BD-9890264C2591}" type="presParOf" srcId="{4ABC70D1-8C40-4EAB-8DEF-FFC5C80B6B54}" destId="{A05A6D27-CEB3-45FE-A1A8-75FD7F2C14FB}" srcOrd="0" destOrd="0" presId="urn:microsoft.com/office/officeart/2018/2/layout/IconLabelList"/>
    <dgm:cxn modelId="{59946AF4-46D6-456E-8253-3B9F11DA33A2}" type="presParOf" srcId="{A05A6D27-CEB3-45FE-A1A8-75FD7F2C14FB}" destId="{AFA029D0-F765-4A9E-ADD9-66EB01863930}" srcOrd="0" destOrd="0" presId="urn:microsoft.com/office/officeart/2018/2/layout/IconLabelList"/>
    <dgm:cxn modelId="{FC116FD9-D5D2-470C-BAF9-E25B70D6059D}" type="presParOf" srcId="{A05A6D27-CEB3-45FE-A1A8-75FD7F2C14FB}" destId="{B60F0B40-06F6-4DEE-89E6-0CFA3E759604}" srcOrd="1" destOrd="0" presId="urn:microsoft.com/office/officeart/2018/2/layout/IconLabelList"/>
    <dgm:cxn modelId="{F2D2B245-67EE-4258-9C64-C6D6EAFF9AF7}" type="presParOf" srcId="{A05A6D27-CEB3-45FE-A1A8-75FD7F2C14FB}" destId="{0612BA29-8502-46AF-8CE4-DE32354006DB}" srcOrd="2" destOrd="0" presId="urn:microsoft.com/office/officeart/2018/2/layout/IconLabelList"/>
    <dgm:cxn modelId="{255C8BBB-A2BC-42F8-BC3C-9D30E84E23CC}" type="presParOf" srcId="{4ABC70D1-8C40-4EAB-8DEF-FFC5C80B6B54}" destId="{B6FC5DDD-0D38-4D1D-8043-109089114FA1}" srcOrd="1" destOrd="0" presId="urn:microsoft.com/office/officeart/2018/2/layout/IconLabelList"/>
    <dgm:cxn modelId="{4237C88D-5969-4AF6-98EB-0B2EE239BE1B}" type="presParOf" srcId="{4ABC70D1-8C40-4EAB-8DEF-FFC5C80B6B54}" destId="{7F27AE47-AE00-4325-A6B3-01B881AB13F9}" srcOrd="2" destOrd="0" presId="urn:microsoft.com/office/officeart/2018/2/layout/IconLabelList"/>
    <dgm:cxn modelId="{7E545BCE-0CD4-41B3-BDB7-BF705F671673}" type="presParOf" srcId="{7F27AE47-AE00-4325-A6B3-01B881AB13F9}" destId="{73F29E7B-79B7-4BD2-A84C-672C4B72E25F}" srcOrd="0" destOrd="0" presId="urn:microsoft.com/office/officeart/2018/2/layout/IconLabelList"/>
    <dgm:cxn modelId="{0A761D31-CBC7-4DAF-BBDF-0DFE4D4D0F01}" type="presParOf" srcId="{7F27AE47-AE00-4325-A6B3-01B881AB13F9}" destId="{5D812262-6EA1-4156-B9EE-2C8644089801}" srcOrd="1" destOrd="0" presId="urn:microsoft.com/office/officeart/2018/2/layout/IconLabelList"/>
    <dgm:cxn modelId="{46F50A01-5C5D-495B-983C-C920385F899D}" type="presParOf" srcId="{7F27AE47-AE00-4325-A6B3-01B881AB13F9}" destId="{AF811CC2-EEB7-486B-924E-F585BE1C72EF}" srcOrd="2" destOrd="0" presId="urn:microsoft.com/office/officeart/2018/2/layout/IconLabelList"/>
    <dgm:cxn modelId="{618CB4E0-EB42-4711-80BC-6719B020556A}" type="presParOf" srcId="{4ABC70D1-8C40-4EAB-8DEF-FFC5C80B6B54}" destId="{AC412E8C-7D5B-494F-9F9C-CE1A79AF00E2}" srcOrd="3" destOrd="0" presId="urn:microsoft.com/office/officeart/2018/2/layout/IconLabelList"/>
    <dgm:cxn modelId="{B8238FBC-2572-4C25-9D51-76981F6ED1CD}" type="presParOf" srcId="{4ABC70D1-8C40-4EAB-8DEF-FFC5C80B6B54}" destId="{9EB1BF63-F3D2-4269-BF16-2E90882F72F9}" srcOrd="4" destOrd="0" presId="urn:microsoft.com/office/officeart/2018/2/layout/IconLabelList"/>
    <dgm:cxn modelId="{DA0116D4-313F-4BE7-9690-CFE04F780FDC}" type="presParOf" srcId="{9EB1BF63-F3D2-4269-BF16-2E90882F72F9}" destId="{7F7FF31E-C1ED-49F9-8148-304150BB05C1}" srcOrd="0" destOrd="0" presId="urn:microsoft.com/office/officeart/2018/2/layout/IconLabelList"/>
    <dgm:cxn modelId="{8AC5B66F-4C17-49B4-8232-4CDC80CD6AC4}" type="presParOf" srcId="{9EB1BF63-F3D2-4269-BF16-2E90882F72F9}" destId="{C8FB1012-2A37-4439-ACE6-F35DA8771E7F}" srcOrd="1" destOrd="0" presId="urn:microsoft.com/office/officeart/2018/2/layout/IconLabelList"/>
    <dgm:cxn modelId="{F3C05ED4-F203-4010-9D01-E30F5561886F}" type="presParOf" srcId="{9EB1BF63-F3D2-4269-BF16-2E90882F72F9}" destId="{29A83AD1-8E23-4DB3-8A42-D06074B5452C}" srcOrd="2" destOrd="0" presId="urn:microsoft.com/office/officeart/2018/2/layout/IconLabelList"/>
    <dgm:cxn modelId="{6C37BA97-5492-4122-962B-73207222B625}" type="presParOf" srcId="{4ABC70D1-8C40-4EAB-8DEF-FFC5C80B6B54}" destId="{A3FC04F1-4104-4575-BF7C-DAB61D6B2156}" srcOrd="5" destOrd="0" presId="urn:microsoft.com/office/officeart/2018/2/layout/IconLabelList"/>
    <dgm:cxn modelId="{8E2F2E0E-3577-4F74-980E-D1A1BEDAA3B5}" type="presParOf" srcId="{4ABC70D1-8C40-4EAB-8DEF-FFC5C80B6B54}" destId="{9A1676AB-4F79-47FF-B42B-D0456998B870}" srcOrd="6" destOrd="0" presId="urn:microsoft.com/office/officeart/2018/2/layout/IconLabelList"/>
    <dgm:cxn modelId="{E2068102-38D6-4906-8DA4-102C5D93DC27}" type="presParOf" srcId="{9A1676AB-4F79-47FF-B42B-D0456998B870}" destId="{A1AE7FFE-736A-486D-91EB-EAF2A7E0F9E6}" srcOrd="0" destOrd="0" presId="urn:microsoft.com/office/officeart/2018/2/layout/IconLabelList"/>
    <dgm:cxn modelId="{CE4C0A43-7487-46B2-A292-B16A2A097127}" type="presParOf" srcId="{9A1676AB-4F79-47FF-B42B-D0456998B870}" destId="{B28E12B5-1776-417C-A0CA-96016559085D}" srcOrd="1" destOrd="0" presId="urn:microsoft.com/office/officeart/2018/2/layout/IconLabelList"/>
    <dgm:cxn modelId="{C3614DAE-5F0D-456E-9559-E337DDEEAA41}" type="presParOf" srcId="{9A1676AB-4F79-47FF-B42B-D0456998B870}" destId="{E0E05E1A-9E14-4514-8580-47905E6C395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029D0-F765-4A9E-ADD9-66EB01863930}">
      <dsp:nvSpPr>
        <dsp:cNvPr id="0" name=""/>
        <dsp:cNvSpPr/>
      </dsp:nvSpPr>
      <dsp:spPr>
        <a:xfrm>
          <a:off x="1068239" y="995095"/>
          <a:ext cx="930291" cy="9302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12BA29-8502-46AF-8CE4-DE32354006DB}">
      <dsp:nvSpPr>
        <dsp:cNvPr id="0" name=""/>
        <dsp:cNvSpPr/>
      </dsp:nvSpPr>
      <dsp:spPr>
        <a:xfrm>
          <a:off x="499727" y="2216824"/>
          <a:ext cx="20673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Communication and accountability are improved</a:t>
          </a:r>
        </a:p>
      </dsp:txBody>
      <dsp:txXfrm>
        <a:off x="499727" y="2216824"/>
        <a:ext cx="2067314" cy="720000"/>
      </dsp:txXfrm>
    </dsp:sp>
    <dsp:sp modelId="{73F29E7B-79B7-4BD2-A84C-672C4B72E25F}">
      <dsp:nvSpPr>
        <dsp:cNvPr id="0" name=""/>
        <dsp:cNvSpPr/>
      </dsp:nvSpPr>
      <dsp:spPr>
        <a:xfrm>
          <a:off x="3497333" y="995095"/>
          <a:ext cx="930291" cy="9302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811CC2-EEB7-486B-924E-F585BE1C72EF}">
      <dsp:nvSpPr>
        <dsp:cNvPr id="0" name=""/>
        <dsp:cNvSpPr/>
      </dsp:nvSpPr>
      <dsp:spPr>
        <a:xfrm>
          <a:off x="2928821" y="2216824"/>
          <a:ext cx="20673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Resolve problems quicker</a:t>
          </a:r>
        </a:p>
      </dsp:txBody>
      <dsp:txXfrm>
        <a:off x="2928821" y="2216824"/>
        <a:ext cx="2067314" cy="720000"/>
      </dsp:txXfrm>
    </dsp:sp>
    <dsp:sp modelId="{7F7FF31E-C1ED-49F9-8148-304150BB05C1}">
      <dsp:nvSpPr>
        <dsp:cNvPr id="0" name=""/>
        <dsp:cNvSpPr/>
      </dsp:nvSpPr>
      <dsp:spPr>
        <a:xfrm>
          <a:off x="5926427" y="995095"/>
          <a:ext cx="930291" cy="9302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A83AD1-8E23-4DB3-8A42-D06074B5452C}">
      <dsp:nvSpPr>
        <dsp:cNvPr id="0" name=""/>
        <dsp:cNvSpPr/>
      </dsp:nvSpPr>
      <dsp:spPr>
        <a:xfrm>
          <a:off x="5357915" y="2216824"/>
          <a:ext cx="20673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Customers are satisfied due to 24/7 service</a:t>
          </a:r>
        </a:p>
      </dsp:txBody>
      <dsp:txXfrm>
        <a:off x="5357915" y="2216824"/>
        <a:ext cx="2067314" cy="720000"/>
      </dsp:txXfrm>
    </dsp:sp>
    <dsp:sp modelId="{A1AE7FFE-736A-486D-91EB-EAF2A7E0F9E6}">
      <dsp:nvSpPr>
        <dsp:cNvPr id="0" name=""/>
        <dsp:cNvSpPr/>
      </dsp:nvSpPr>
      <dsp:spPr>
        <a:xfrm>
          <a:off x="8355521" y="995095"/>
          <a:ext cx="930291" cy="9302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E05E1A-9E14-4514-8580-47905E6C395A}">
      <dsp:nvSpPr>
        <dsp:cNvPr id="0" name=""/>
        <dsp:cNvSpPr/>
      </dsp:nvSpPr>
      <dsp:spPr>
        <a:xfrm>
          <a:off x="7787010" y="2216824"/>
          <a:ext cx="20673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Less resources consumed</a:t>
          </a:r>
        </a:p>
      </dsp:txBody>
      <dsp:txXfrm>
        <a:off x="7787010" y="2216824"/>
        <a:ext cx="2067314"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7/7/2024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dirty="0"/>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dirty="0"/>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dirty="0"/>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zenduty.com/product/oncall-management/"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www.pagerduty.com/resources/learn/call-rotations-schedules/" TargetMode="External"/><Relationship Id="rId4" Type="http://schemas.openxmlformats.org/officeDocument/2006/relationships/image" Target="../media/image3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Pager Rotation Duties Best Practices</a:t>
            </a:r>
            <a:br>
              <a:rPr lang="en-US" dirty="0"/>
            </a:br>
            <a:endParaRPr lang="en-US" dirty="0"/>
          </a:p>
        </p:txBody>
      </p:sp>
      <p:sp>
        <p:nvSpPr>
          <p:cNvPr id="3" name="TextBox 2">
            <a:extLst>
              <a:ext uri="{FF2B5EF4-FFF2-40B4-BE49-F238E27FC236}">
                <a16:creationId xmlns:a16="http://schemas.microsoft.com/office/drawing/2014/main" id="{D653C72B-FBD0-EB30-0680-DEC2A26DA610}"/>
              </a:ext>
            </a:extLst>
          </p:cNvPr>
          <p:cNvSpPr txBox="1"/>
          <p:nvPr/>
        </p:nvSpPr>
        <p:spPr>
          <a:xfrm>
            <a:off x="3805398" y="6050155"/>
            <a:ext cx="65542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Alejandro Quezada</a:t>
            </a:r>
          </a:p>
          <a:p>
            <a:r>
              <a:rPr lang="en-US" dirty="0">
                <a:solidFill>
                  <a:schemeClr val="bg1"/>
                </a:solidFill>
              </a:rPr>
              <a:t>Module 7.2 Assignment - Pager Rotation Duties</a:t>
            </a:r>
          </a:p>
        </p:txBody>
      </p:sp>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Do NOT use spreadsheets</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vert="horz" lIns="91440" tIns="45720" rIns="91440" bIns="45720" rtlCol="0" anchor="t">
            <a:normAutofit/>
          </a:bodyPr>
          <a:lstStyle/>
          <a:p>
            <a:r>
              <a:rPr lang="en-US" dirty="0"/>
              <a:t>Using spreadsheets will make work more difficult since you need to make sure it is up to date with changes and to know everyone's availability.</a:t>
            </a:r>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F8EA-40B3-62F3-B2D6-ACBF238BD0C2}"/>
              </a:ext>
            </a:extLst>
          </p:cNvPr>
          <p:cNvSpPr>
            <a:spLocks noGrp="1"/>
          </p:cNvSpPr>
          <p:nvPr>
            <p:ph type="title"/>
          </p:nvPr>
        </p:nvSpPr>
        <p:spPr>
          <a:xfrm>
            <a:off x="914398" y="365125"/>
            <a:ext cx="10439401" cy="1617017"/>
          </a:xfrm>
        </p:spPr>
        <p:txBody>
          <a:bodyPr anchor="ctr">
            <a:normAutofit/>
          </a:bodyPr>
          <a:lstStyle/>
          <a:p>
            <a:r>
              <a:rPr lang="en-US" dirty="0"/>
              <a:t>Use dedicated software</a:t>
            </a:r>
          </a:p>
        </p:txBody>
      </p:sp>
      <p:sp>
        <p:nvSpPr>
          <p:cNvPr id="3" name="Content Placeholder 2">
            <a:extLst>
              <a:ext uri="{FF2B5EF4-FFF2-40B4-BE49-F238E27FC236}">
                <a16:creationId xmlns:a16="http://schemas.microsoft.com/office/drawing/2014/main" id="{C9AA727C-C154-EDFC-037F-88953AA4EB55}"/>
              </a:ext>
            </a:extLst>
          </p:cNvPr>
          <p:cNvSpPr>
            <a:spLocks noGrp="1"/>
          </p:cNvSpPr>
          <p:nvPr>
            <p:ph sz="quarter" idx="10"/>
          </p:nvPr>
        </p:nvSpPr>
        <p:spPr>
          <a:xfrm>
            <a:off x="914399" y="2022250"/>
            <a:ext cx="3310129" cy="3747180"/>
          </a:xfrm>
        </p:spPr>
        <p:txBody>
          <a:bodyPr vert="horz" lIns="91440" tIns="45720" rIns="91440" bIns="45720" rtlCol="0" anchor="t">
            <a:normAutofit lnSpcReduction="10000"/>
          </a:bodyPr>
          <a:lstStyle/>
          <a:p>
            <a:pPr marL="0" indent="0">
              <a:buNone/>
            </a:pPr>
            <a:r>
              <a:rPr lang="en-US" dirty="0"/>
              <a:t>Software such as </a:t>
            </a:r>
            <a:r>
              <a:rPr lang="en-US" dirty="0" err="1"/>
              <a:t>Zenduty</a:t>
            </a:r>
            <a:r>
              <a:rPr lang="en-US" dirty="0"/>
              <a:t> offers customizable on call schedule management, easy on call escalation policies, conditional alert routing, and schedule overrides. It makes it easier to create the schedules and they are notified prior to starting their on call shifts. </a:t>
            </a:r>
            <a:endParaRPr lang="en-US" dirty="0">
              <a:ea typeface="+mn-lt"/>
              <a:cs typeface="+mn-lt"/>
            </a:endParaRPr>
          </a:p>
          <a:p>
            <a:pPr marL="0" indent="0">
              <a:buNone/>
            </a:pPr>
            <a:r>
              <a:rPr lang="en-US" b="0" dirty="0">
                <a:ea typeface="+mn-lt"/>
                <a:cs typeface="+mn-lt"/>
                <a:hlinkClick r:id="rId2"/>
              </a:rPr>
              <a:t>https://www.zenduty.com/product/oncall-management/</a:t>
            </a:r>
            <a:r>
              <a:rPr lang="en-US" b="0" dirty="0">
                <a:ea typeface="+mn-lt"/>
                <a:cs typeface="+mn-lt"/>
              </a:rPr>
              <a:t> </a:t>
            </a:r>
            <a:endParaRPr lang="en-US">
              <a:ea typeface="+mn-lt"/>
              <a:cs typeface="+mn-lt"/>
            </a:endParaRPr>
          </a:p>
        </p:txBody>
      </p:sp>
      <p:pic>
        <p:nvPicPr>
          <p:cNvPr id="5" name="Picture 4" descr="A screenshot of a computer&#10;&#10;Description automatically generated">
            <a:extLst>
              <a:ext uri="{FF2B5EF4-FFF2-40B4-BE49-F238E27FC236}">
                <a16:creationId xmlns:a16="http://schemas.microsoft.com/office/drawing/2014/main" id="{4E94C7D5-1384-4DDB-3D3F-6E02E73A5634}"/>
              </a:ext>
            </a:extLst>
          </p:cNvPr>
          <p:cNvPicPr>
            <a:picLocks noChangeAspect="1"/>
          </p:cNvPicPr>
          <p:nvPr/>
        </p:nvPicPr>
        <p:blipFill>
          <a:blip r:embed="rId3"/>
          <a:stretch>
            <a:fillRect/>
          </a:stretch>
        </p:blipFill>
        <p:spPr>
          <a:xfrm>
            <a:off x="4602310" y="2195399"/>
            <a:ext cx="6751489" cy="3392622"/>
          </a:xfrm>
          <a:prstGeom prst="rect">
            <a:avLst/>
          </a:prstGeom>
          <a:noFill/>
        </p:spPr>
      </p:pic>
      <p:sp>
        <p:nvSpPr>
          <p:cNvPr id="4" name="Slide Number Placeholder 3">
            <a:extLst>
              <a:ext uri="{FF2B5EF4-FFF2-40B4-BE49-F238E27FC236}">
                <a16:creationId xmlns:a16="http://schemas.microsoft.com/office/drawing/2014/main" id="{EC69C056-5039-0C3C-EFBB-FB1A489C44C9}"/>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Tree>
    <p:extLst>
      <p:ext uri="{BB962C8B-B14F-4D97-AF65-F5344CB8AC3E}">
        <p14:creationId xmlns:p14="http://schemas.microsoft.com/office/powerpoint/2010/main" val="117297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7B6EE-1DFC-DCAD-A43A-8837DB4A57B4}"/>
              </a:ext>
            </a:extLst>
          </p:cNvPr>
          <p:cNvSpPr>
            <a:spLocks noGrp="1"/>
          </p:cNvSpPr>
          <p:nvPr>
            <p:ph type="title"/>
          </p:nvPr>
        </p:nvSpPr>
        <p:spPr>
          <a:xfrm>
            <a:off x="6096000" y="375285"/>
            <a:ext cx="4896678" cy="3624984"/>
          </a:xfrm>
        </p:spPr>
        <p:txBody>
          <a:bodyPr anchor="b">
            <a:normAutofit/>
          </a:bodyPr>
          <a:lstStyle/>
          <a:p>
            <a:r>
              <a:rPr lang="en-US" dirty="0"/>
              <a:t>24/7x365</a:t>
            </a:r>
          </a:p>
        </p:txBody>
      </p:sp>
      <p:pic>
        <p:nvPicPr>
          <p:cNvPr id="6" name="Picture 5">
            <a:extLst>
              <a:ext uri="{FF2B5EF4-FFF2-40B4-BE49-F238E27FC236}">
                <a16:creationId xmlns:a16="http://schemas.microsoft.com/office/drawing/2014/main" id="{C93AC92B-AB5E-6359-5EE5-08445D4707A6}"/>
              </a:ext>
            </a:extLst>
          </p:cNvPr>
          <p:cNvPicPr>
            <a:picLocks noChangeAspect="1"/>
          </p:cNvPicPr>
          <p:nvPr/>
        </p:nvPicPr>
        <p:blipFill rotWithShape="1">
          <a:blip r:embed="rId2"/>
          <a:srcRect r="14541" b="1"/>
          <a:stretch/>
        </p:blipFill>
        <p:spPr>
          <a:xfrm>
            <a:off x="20" y="10"/>
            <a:ext cx="6095980" cy="685799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a:noFill/>
        </p:spPr>
      </p:pic>
      <p:sp>
        <p:nvSpPr>
          <p:cNvPr id="3" name="Content Placeholder 2">
            <a:extLst>
              <a:ext uri="{FF2B5EF4-FFF2-40B4-BE49-F238E27FC236}">
                <a16:creationId xmlns:a16="http://schemas.microsoft.com/office/drawing/2014/main" id="{67232847-B6ED-3652-0626-C449A6D3804F}"/>
              </a:ext>
            </a:extLst>
          </p:cNvPr>
          <p:cNvSpPr>
            <a:spLocks noGrp="1"/>
          </p:cNvSpPr>
          <p:nvPr>
            <p:ph sz="quarter" idx="10"/>
          </p:nvPr>
        </p:nvSpPr>
        <p:spPr>
          <a:xfrm>
            <a:off x="6096000" y="4172990"/>
            <a:ext cx="4896677" cy="2309726"/>
          </a:xfrm>
        </p:spPr>
        <p:txBody>
          <a:bodyPr vert="horz" lIns="91440" tIns="45720" rIns="91440" bIns="45720" rtlCol="0">
            <a:normAutofit/>
          </a:bodyPr>
          <a:lstStyle/>
          <a:p>
            <a:r>
              <a:rPr lang="en-US" dirty="0"/>
              <a:t>It is ideal to have coverage 100% of the time. A factor that needs to be addressed are any time zone differences any of the employees may have.</a:t>
            </a:r>
          </a:p>
        </p:txBody>
      </p:sp>
      <p:sp>
        <p:nvSpPr>
          <p:cNvPr id="4" name="Slide Number Placeholder 3" hidden="1">
            <a:extLst>
              <a:ext uri="{FF2B5EF4-FFF2-40B4-BE49-F238E27FC236}">
                <a16:creationId xmlns:a16="http://schemas.microsoft.com/office/drawing/2014/main" id="{8C6383B4-905B-6EFD-EFCF-44B587EA7347}"/>
              </a:ext>
            </a:extLst>
          </p:cNvPr>
          <p:cNvSpPr>
            <a:spLocks noGrp="1"/>
          </p:cNvSpPr>
          <p:nvPr>
            <p:ph type="sldNum" sz="quarter" idx="4294967295"/>
          </p:nvPr>
        </p:nvSpPr>
        <p:spPr>
          <a:xfrm>
            <a:off x="914400" y="6246254"/>
            <a:ext cx="631065" cy="296214"/>
          </a:xfrm>
        </p:spPr>
        <p:txBody>
          <a:bodyPr/>
          <a:lstStyle/>
          <a:p>
            <a:pPr>
              <a:spcAft>
                <a:spcPts val="600"/>
              </a:spcAft>
            </a:pPr>
            <a:fld id="{B5CEABB6-07DC-46E8-9B57-56EC44A396E5}" type="slidenum">
              <a:rPr lang="en-US" smtClean="0"/>
              <a:pPr>
                <a:spcAft>
                  <a:spcPts val="600"/>
                </a:spcAft>
              </a:pPr>
              <a:t>4</a:t>
            </a:fld>
            <a:endParaRPr lang="en-US"/>
          </a:p>
        </p:txBody>
      </p:sp>
      <p:pic>
        <p:nvPicPr>
          <p:cNvPr id="5" name="Picture 4" descr="Vector Colorful 24 7 365 Clock Stock Vector (Royalty Free) 194525174 |  Shutterstock">
            <a:extLst>
              <a:ext uri="{FF2B5EF4-FFF2-40B4-BE49-F238E27FC236}">
                <a16:creationId xmlns:a16="http://schemas.microsoft.com/office/drawing/2014/main" id="{C0B31A3E-4516-7632-E3AE-EB62A2524184}"/>
              </a:ext>
            </a:extLst>
          </p:cNvPr>
          <p:cNvPicPr>
            <a:picLocks noChangeAspect="1"/>
          </p:cNvPicPr>
          <p:nvPr/>
        </p:nvPicPr>
        <p:blipFill rotWithShape="1">
          <a:blip r:embed="rId3"/>
          <a:srcRect t="5639" b="13158"/>
          <a:stretch/>
        </p:blipFill>
        <p:spPr>
          <a:xfrm>
            <a:off x="7033460" y="631659"/>
            <a:ext cx="2476500" cy="2165689"/>
          </a:xfrm>
          <a:prstGeom prst="rect">
            <a:avLst/>
          </a:prstGeom>
        </p:spPr>
      </p:pic>
    </p:spTree>
    <p:extLst>
      <p:ext uri="{BB962C8B-B14F-4D97-AF65-F5344CB8AC3E}">
        <p14:creationId xmlns:p14="http://schemas.microsoft.com/office/powerpoint/2010/main" val="76690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2F13-2DEF-ADB1-5438-374D5B6C741E}"/>
              </a:ext>
            </a:extLst>
          </p:cNvPr>
          <p:cNvSpPr>
            <a:spLocks noGrp="1"/>
          </p:cNvSpPr>
          <p:nvPr>
            <p:ph type="title"/>
          </p:nvPr>
        </p:nvSpPr>
        <p:spPr>
          <a:xfrm>
            <a:off x="914399" y="365125"/>
            <a:ext cx="10363201" cy="1629601"/>
          </a:xfrm>
        </p:spPr>
        <p:txBody>
          <a:bodyPr anchor="ctr">
            <a:normAutofit/>
          </a:bodyPr>
          <a:lstStyle/>
          <a:p>
            <a:r>
              <a:rPr lang="en-US" dirty="0"/>
              <a:t>Time limits</a:t>
            </a:r>
          </a:p>
        </p:txBody>
      </p:sp>
      <p:sp>
        <p:nvSpPr>
          <p:cNvPr id="3" name="Content Placeholder 2">
            <a:extLst>
              <a:ext uri="{FF2B5EF4-FFF2-40B4-BE49-F238E27FC236}">
                <a16:creationId xmlns:a16="http://schemas.microsoft.com/office/drawing/2014/main" id="{0E66DBFF-BDB9-C3A9-B600-642113331410}"/>
              </a:ext>
            </a:extLst>
          </p:cNvPr>
          <p:cNvSpPr>
            <a:spLocks noGrp="1"/>
          </p:cNvSpPr>
          <p:nvPr>
            <p:ph sz="quarter" idx="10"/>
          </p:nvPr>
        </p:nvSpPr>
        <p:spPr>
          <a:xfrm>
            <a:off x="914399" y="2022250"/>
            <a:ext cx="4992709" cy="3747180"/>
          </a:xfrm>
        </p:spPr>
        <p:txBody>
          <a:bodyPr vert="horz" lIns="91440" tIns="45720" rIns="91440" bIns="45720" rtlCol="0" anchor="t">
            <a:normAutofit/>
          </a:bodyPr>
          <a:lstStyle/>
          <a:p>
            <a:pPr marL="0" indent="0">
              <a:buNone/>
            </a:pPr>
            <a:r>
              <a:rPr lang="en-US" dirty="0"/>
              <a:t>If an issue is not being addressed in time and the company has a service level agreement, it should be escalated to be taken care of.</a:t>
            </a:r>
            <a:endParaRPr lang="en-US"/>
          </a:p>
        </p:txBody>
      </p:sp>
      <p:pic>
        <p:nvPicPr>
          <p:cNvPr id="5" name="Picture 4" descr="What is a Service Level Agreement(SLA)? | by Patrick Mutabazi | Medium">
            <a:extLst>
              <a:ext uri="{FF2B5EF4-FFF2-40B4-BE49-F238E27FC236}">
                <a16:creationId xmlns:a16="http://schemas.microsoft.com/office/drawing/2014/main" id="{C8BB4886-5583-FF0A-318D-B5363D386C03}"/>
              </a:ext>
            </a:extLst>
          </p:cNvPr>
          <p:cNvPicPr>
            <a:picLocks noChangeAspect="1"/>
          </p:cNvPicPr>
          <p:nvPr/>
        </p:nvPicPr>
        <p:blipFill>
          <a:blip r:embed="rId2"/>
          <a:stretch>
            <a:fillRect/>
          </a:stretch>
        </p:blipFill>
        <p:spPr>
          <a:xfrm>
            <a:off x="6284891" y="2510363"/>
            <a:ext cx="4992709" cy="2770953"/>
          </a:xfrm>
          <a:prstGeom prst="rect">
            <a:avLst/>
          </a:prstGeom>
          <a:noFill/>
        </p:spPr>
      </p:pic>
      <p:sp>
        <p:nvSpPr>
          <p:cNvPr id="4" name="Slide Number Placeholder 3">
            <a:extLst>
              <a:ext uri="{FF2B5EF4-FFF2-40B4-BE49-F238E27FC236}">
                <a16:creationId xmlns:a16="http://schemas.microsoft.com/office/drawing/2014/main" id="{2833AABB-C8CA-86AD-A423-793E38F42654}"/>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246252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3C02-8D35-9A9E-6A3A-77145231049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30C1CAD0-7EEC-2F43-55CC-DB8C28299B9B}"/>
              </a:ext>
            </a:extLst>
          </p:cNvPr>
          <p:cNvSpPr>
            <a:spLocks noGrp="1"/>
          </p:cNvSpPr>
          <p:nvPr>
            <p:ph sz="quarter" idx="10"/>
          </p:nvPr>
        </p:nvSpPr>
        <p:spPr/>
        <p:txBody>
          <a:bodyPr vert="horz" lIns="91440" tIns="45720" rIns="91440" bIns="45720" rtlCol="0" anchor="t">
            <a:normAutofit/>
          </a:bodyPr>
          <a:lstStyle/>
          <a:p>
            <a:r>
              <a:rPr lang="en-US" dirty="0"/>
              <a:t>Even if it is not affecting their schedule everyone needs to be made aware of any changes occurring in the scheduling. It is to prevent anyone from being caught off guard. No one likes to be surprised that they are required to work.</a:t>
            </a:r>
          </a:p>
        </p:txBody>
      </p:sp>
      <p:sp>
        <p:nvSpPr>
          <p:cNvPr id="4" name="Slide Number Placeholder 3">
            <a:extLst>
              <a:ext uri="{FF2B5EF4-FFF2-40B4-BE49-F238E27FC236}">
                <a16:creationId xmlns:a16="http://schemas.microsoft.com/office/drawing/2014/main" id="{9E6E7EA5-84E7-A340-EAC5-59E38B6BFC63}"/>
              </a:ext>
            </a:extLst>
          </p:cNvPr>
          <p:cNvSpPr>
            <a:spLocks noGrp="1"/>
          </p:cNvSpPr>
          <p:nvPr>
            <p:ph type="sldNum" sz="quarter" idx="4"/>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6800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33C9-01E2-8A28-0251-ACF4F1919F29}"/>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7551BED0-30F8-E3D3-593B-F87634A36DA1}"/>
              </a:ext>
            </a:extLst>
          </p:cNvPr>
          <p:cNvSpPr>
            <a:spLocks noGrp="1"/>
          </p:cNvSpPr>
          <p:nvPr>
            <p:ph sz="quarter" idx="10"/>
          </p:nvPr>
        </p:nvSpPr>
        <p:spPr/>
        <p:txBody>
          <a:bodyPr vert="horz" lIns="91440" tIns="45720" rIns="91440" bIns="45720" rtlCol="0" anchor="t">
            <a:normAutofit/>
          </a:bodyPr>
          <a:lstStyle/>
          <a:p>
            <a:r>
              <a:rPr lang="en-US" dirty="0"/>
              <a:t>Organize people in teams who will be responsible for certain services. That way problems are escalated to the appropriate people.</a:t>
            </a:r>
          </a:p>
        </p:txBody>
      </p:sp>
      <p:sp>
        <p:nvSpPr>
          <p:cNvPr id="4" name="Slide Number Placeholder 3">
            <a:extLst>
              <a:ext uri="{FF2B5EF4-FFF2-40B4-BE49-F238E27FC236}">
                <a16:creationId xmlns:a16="http://schemas.microsoft.com/office/drawing/2014/main" id="{21126D81-6B9D-A041-0DC8-77E31C2F3803}"/>
              </a:ext>
            </a:extLst>
          </p:cNvPr>
          <p:cNvSpPr>
            <a:spLocks noGrp="1"/>
          </p:cNvSpPr>
          <p:nvPr>
            <p:ph type="sldNum" sz="quarter" idx="4"/>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53956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5B2B-1C58-1906-0624-52E620BA3266}"/>
              </a:ext>
            </a:extLst>
          </p:cNvPr>
          <p:cNvSpPr>
            <a:spLocks noGrp="1"/>
          </p:cNvSpPr>
          <p:nvPr>
            <p:ph type="title"/>
          </p:nvPr>
        </p:nvSpPr>
        <p:spPr>
          <a:xfrm>
            <a:off x="923545" y="584477"/>
            <a:ext cx="10354052" cy="1209765"/>
          </a:xfrm>
        </p:spPr>
        <p:txBody>
          <a:bodyPr anchor="ctr">
            <a:normAutofit/>
          </a:bodyPr>
          <a:lstStyle/>
          <a:p>
            <a:r>
              <a:rPr lang="en-US" dirty="0"/>
              <a:t>Why do this?</a:t>
            </a:r>
          </a:p>
        </p:txBody>
      </p:sp>
      <p:sp>
        <p:nvSpPr>
          <p:cNvPr id="4" name="Slide Number Placeholder 3">
            <a:extLst>
              <a:ext uri="{FF2B5EF4-FFF2-40B4-BE49-F238E27FC236}">
                <a16:creationId xmlns:a16="http://schemas.microsoft.com/office/drawing/2014/main" id="{9468C17B-DDBE-12C8-A748-6F6503CFFFA5}"/>
              </a:ext>
            </a:extLst>
          </p:cNvPr>
          <p:cNvSpPr>
            <a:spLocks noGrp="1"/>
          </p:cNvSpPr>
          <p:nvPr>
            <p:ph type="sldNum" sz="quarter" idx="4"/>
          </p:nvPr>
        </p:nvSpPr>
        <p:spPr>
          <a:xfrm>
            <a:off x="914400" y="6246254"/>
            <a:ext cx="631065" cy="296214"/>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graphicFrame>
        <p:nvGraphicFramePr>
          <p:cNvPr id="8" name="Content Placeholder 2">
            <a:extLst>
              <a:ext uri="{FF2B5EF4-FFF2-40B4-BE49-F238E27FC236}">
                <a16:creationId xmlns:a16="http://schemas.microsoft.com/office/drawing/2014/main" id="{E8A0D275-1086-52A4-BF3A-F937BFDCBA11}"/>
              </a:ext>
            </a:extLst>
          </p:cNvPr>
          <p:cNvGraphicFramePr>
            <a:graphicFrameLocks noGrp="1"/>
          </p:cNvGraphicFramePr>
          <p:nvPr>
            <p:ph type="tbl" sz="quarter" idx="10"/>
            <p:extLst>
              <p:ext uri="{D42A27DB-BD31-4B8C-83A1-F6EECF244321}">
                <p14:modId xmlns:p14="http://schemas.microsoft.com/office/powerpoint/2010/main" val="3126040033"/>
              </p:ext>
            </p:extLst>
          </p:nvPr>
        </p:nvGraphicFramePr>
        <p:xfrm>
          <a:off x="923545" y="2009775"/>
          <a:ext cx="10354052" cy="393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890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vert="horz" lIns="91440" tIns="45720" rIns="91440" bIns="45720" rtlCol="0" anchor="t">
            <a:normAutofit/>
          </a:bodyPr>
          <a:lstStyle/>
          <a:p>
            <a:r>
              <a:rPr lang="en-US" dirty="0"/>
              <a:t>Sources:</a:t>
            </a:r>
          </a:p>
          <a:p>
            <a:r>
              <a:rPr lang="en-US" dirty="0"/>
              <a:t>(n.d.) </a:t>
            </a:r>
            <a:r>
              <a:rPr lang="en-US" i="1" dirty="0"/>
              <a:t>On-Call Rotations and Schedule </a:t>
            </a:r>
            <a:r>
              <a:rPr lang="en-US" dirty="0" err="1"/>
              <a:t>pagerduty</a:t>
            </a:r>
            <a:r>
              <a:rPr lang="en-US" dirty="0"/>
              <a:t> </a:t>
            </a:r>
            <a:r>
              <a:rPr lang="en-US" dirty="0">
                <a:ea typeface="+mn-lt"/>
                <a:cs typeface="+mn-lt"/>
                <a:hlinkClick r:id="rId5"/>
              </a:rPr>
              <a:t>https://www.pagerduty.com/resources/learn/call-rotations-schedules/</a:t>
            </a:r>
            <a:r>
              <a:rPr lang="en-US" dirty="0">
                <a:ea typeface="+mn-lt"/>
                <a:cs typeface="+mn-lt"/>
              </a:rPr>
              <a:t> </a:t>
            </a:r>
            <a:endParaRPr lang="en-US" i="1" dirty="0">
              <a:ea typeface="+mn-lt"/>
              <a:cs typeface="+mn-lt"/>
            </a:endParaRP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68EFD9E-464D-4A64-8503-21EC026015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3F63F-9110-40E7-9727-485934F41506}">
  <ds:schemaRefs>
    <ds:schemaRef ds:uri="http://schemas.microsoft.com/sharepoint/v3/contenttype/forms"/>
  </ds:schemaRefs>
</ds:datastoreItem>
</file>

<file path=customXml/itemProps3.xml><?xml version="1.0" encoding="utf-8"?>
<ds:datastoreItem xmlns:ds="http://schemas.openxmlformats.org/officeDocument/2006/customXml" ds:itemID="{17B53FD5-8F3E-4406-8404-9F78B5E6376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477</Words>
  <Application>Microsoft Office PowerPoint</Application>
  <PresentationFormat>Widescreen</PresentationFormat>
  <Paragraphs>125</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Pager Rotation Duties Best Practices </vt:lpstr>
      <vt:lpstr>Do NOT use spreadsheets</vt:lpstr>
      <vt:lpstr>Use dedicated software</vt:lpstr>
      <vt:lpstr>24/7x365</vt:lpstr>
      <vt:lpstr>Time limits</vt:lpstr>
      <vt:lpstr>Communication</vt:lpstr>
      <vt:lpstr>Teams</vt:lpstr>
      <vt:lpstr>Why do this?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172</cp:revision>
  <dcterms:created xsi:type="dcterms:W3CDTF">2024-07-06T21:49:07Z</dcterms:created>
  <dcterms:modified xsi:type="dcterms:W3CDTF">2024-07-07T17:10:43Z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