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7ACFEB-351F-4640-AC75-3143AD73E87C}">
  <a:tblStyle styleId="{DF7ACFEB-351F-4640-AC75-3143AD73E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f6226918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f6226918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f6226918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f6226918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f622691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f622691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f6226918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f6226918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85da6afa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85da6afa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85da6afa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85da6afa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85da6afa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85da6afa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85da6afa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85da6afa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f622691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f622691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f622691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f622691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f6226918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f6226918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f622691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f622691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de um Aeroporto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863800" y="4457225"/>
            <a:ext cx="34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DESEMPENHO 2022.2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675" y="863550"/>
            <a:ext cx="498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</a:t>
            </a:r>
            <a:r>
              <a:rPr lang="pt-BR"/>
              <a:t>umentamos a Carga de Trabalho diminuindo o intervalo de chegada entre os aviões: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Antes: 20 minutos</a:t>
            </a:r>
            <a:br>
              <a:rPr lang="pt-BR"/>
            </a:br>
            <a:r>
              <a:rPr lang="pt-BR"/>
              <a:t>Atual: 13 minutos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22"/>
          <p:cNvGraphicFramePr/>
          <p:nvPr/>
        </p:nvGraphicFramePr>
        <p:xfrm>
          <a:off x="5295275" y="553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{DF7ACFEB-351F-4640-AC75-3143AD73E87C}</a:tableStyleId>
              </a:tblPr>
              <a:tblGrid>
                <a:gridCol w="1754450"/>
                <a:gridCol w="1754450"/>
              </a:tblGrid>
              <a:tr h="7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Aviões atendidos pelo aeroporto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Throughput do aeroporto (Aviões/hora)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médio no solo (min)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136.0</a:t>
                      </a:r>
                      <a:r>
                        <a:rPr lang="pt-BR">
                          <a:solidFill>
                            <a:srgbClr val="FF0000"/>
                          </a:solidFill>
                        </a:rPr>
                        <a:t>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Utilização da pista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99.44%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Utilização do Finger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143.06</a:t>
                      </a:r>
                      <a:r>
                        <a:rPr lang="pt-B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Utilização dos tanques de abastecimento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51.04</a:t>
                      </a:r>
                      <a:r>
                        <a:rPr lang="pt-B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14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feita com aumento da carga de trabalho</a:t>
            </a:r>
            <a:endParaRPr/>
          </a:p>
        </p:txBody>
      </p:sp>
      <p:graphicFrame>
        <p:nvGraphicFramePr>
          <p:cNvPr id="117" name="Google Shape;117;p23"/>
          <p:cNvGraphicFramePr/>
          <p:nvPr/>
        </p:nvGraphicFramePr>
        <p:xfrm>
          <a:off x="290463" y="89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{DF7ACFEB-351F-4640-AC75-3143AD73E87C}</a:tableStyleId>
              </a:tblPr>
              <a:tblGrid>
                <a:gridCol w="1223300"/>
                <a:gridCol w="1223300"/>
                <a:gridCol w="1286500"/>
                <a:gridCol w="1160075"/>
                <a:gridCol w="1223300"/>
                <a:gridCol w="1223300"/>
                <a:gridCol w="1223300"/>
              </a:tblGrid>
              <a:tr h="67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Tempo de chegada (min)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Aviões atendidos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Throughput do aeroporto (Aviões/hora)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Tempo médio no solo (min)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Utilização da pista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Utilização do Finger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Utilização dos tanques de abastecimento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20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3.25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40.15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79.65%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105.56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37.50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3.29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40.25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82.78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109.72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41.67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3.45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40.10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87.43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116.67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37.50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41.77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92.15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122.22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40.62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92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47.79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96.81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129.17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43.75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15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98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3.87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69.11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99.79</a:t>
                      </a: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%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134.72</a:t>
                      </a: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%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55.21</a:t>
                      </a: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%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14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100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3.83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100.29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99.72</a:t>
                      </a: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%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137.50</a:t>
                      </a: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%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52.08</a:t>
                      </a: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%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13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103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3.66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136.04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99.44</a:t>
                      </a: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%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143.06</a:t>
                      </a: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%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51.04</a:t>
                      </a:r>
                      <a:r>
                        <a:rPr lang="pt-BR" sz="900">
                          <a:solidFill>
                            <a:srgbClr val="FF0000"/>
                          </a:solidFill>
                        </a:rPr>
                        <a:t>%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23"/>
          <p:cNvSpPr txBox="1"/>
          <p:nvPr/>
        </p:nvSpPr>
        <p:spPr>
          <a:xfrm>
            <a:off x="290450" y="4354875"/>
            <a:ext cx="85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Menos com os novos parâmetros, a pista continua sendo o principal motivo de gargalo do sistema;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188425"/>
            <a:ext cx="85206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feita com os mesmo parâmetros da anterior porém com uma pista a mais;</a:t>
            </a:r>
            <a:endParaRPr/>
          </a:p>
        </p:txBody>
      </p:sp>
      <p:graphicFrame>
        <p:nvGraphicFramePr>
          <p:cNvPr id="124" name="Google Shape;124;p24"/>
          <p:cNvGraphicFramePr/>
          <p:nvPr/>
        </p:nvGraphicFramePr>
        <p:xfrm>
          <a:off x="290450" y="136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{DF7ACFEB-351F-4640-AC75-3143AD73E87C}</a:tableStyleId>
              </a:tblPr>
              <a:tblGrid>
                <a:gridCol w="1223300"/>
                <a:gridCol w="1223300"/>
                <a:gridCol w="1286500"/>
                <a:gridCol w="1160075"/>
                <a:gridCol w="1223300"/>
                <a:gridCol w="1223300"/>
                <a:gridCol w="1223300"/>
              </a:tblGrid>
              <a:tr h="67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Tempo de chegada (min)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Aviões atendidos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Throughput do aeroporto (Aviões/hora)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Tempo médio no solo (min)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Utilização da pista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Utilização do Finger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Utilização dos tanques de abastecimento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20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3.12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36.17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79.10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105.56%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37.50%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3.29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35.79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83.26%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111.11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38.54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36.61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87.99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116.67%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40.62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35.68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92.64%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123.61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40.62%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94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36.44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96.81%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129.17%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44.79%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15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99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4.04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39.38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102.50</a:t>
                      </a: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%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136.11%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62.50</a:t>
                      </a: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%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14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105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4.33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39.71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109.31</a:t>
                      </a: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%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145.83</a:t>
                      </a: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%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60.42</a:t>
                      </a: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%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13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115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4.66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39.32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118.12%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158.33</a:t>
                      </a: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%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61.46</a:t>
                      </a:r>
                      <a:r>
                        <a:rPr lang="pt-BR" sz="900">
                          <a:solidFill>
                            <a:schemeClr val="accent1"/>
                          </a:solidFill>
                        </a:rPr>
                        <a:t>%</a:t>
                      </a:r>
                      <a:endParaRPr sz="9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simulação aponta que o principal gargalo do sistema são as pistas, a sua utilização chega ao seu limite antes mesmo de 50% da utilização dos outros parâmetros.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Sendo assim, aumentar o número de pistas se torna mais eficaz para o Aeroporto.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abordado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6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Simule a atividade do aeroporto, inicialmente, com uma pista e duas pontes de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desembarque, considerando uma carga baixa (poucos aviões chegando, intervalo entre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aviões </a:t>
            </a:r>
            <a:r>
              <a:rPr lang="pt-BR"/>
              <a:t>longos,</a:t>
            </a:r>
            <a:r>
              <a:rPr lang="pt-BR"/>
              <a:t> procedimentos de desembarque e abastecimento ágeis). A etapa de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abastecimento, caso aconteça, introduzirá um tempo adicional na permanência do avião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em solo. Numa segunda fase, aumente a carga de trabalho (maior número de aviões,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intervalo menor entre chegadas, desembarque e abastecimento demorados)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7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34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>
                <a:solidFill>
                  <a:srgbClr val="666666"/>
                </a:solidFill>
              </a:rPr>
              <a:t>Tempo de Simulação;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>
                <a:solidFill>
                  <a:srgbClr val="666666"/>
                </a:solidFill>
              </a:rPr>
              <a:t>Número de aviões (inicial, no instante 0);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>
                <a:solidFill>
                  <a:srgbClr val="666666"/>
                </a:solidFill>
              </a:rPr>
              <a:t>Intervalo para surgirem novos aviões (tempo de spawn/minutos);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>
                <a:solidFill>
                  <a:srgbClr val="666666"/>
                </a:solidFill>
              </a:rPr>
              <a:t>Número de pistas;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>
                <a:solidFill>
                  <a:srgbClr val="666666"/>
                </a:solidFill>
              </a:rPr>
              <a:t>Número de fingers;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>
                <a:solidFill>
                  <a:srgbClr val="666666"/>
                </a:solidFill>
              </a:rPr>
              <a:t>Tempo de pouso;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>
                <a:solidFill>
                  <a:srgbClr val="666666"/>
                </a:solidFill>
              </a:rPr>
              <a:t>Tempo de decolagem;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>
                <a:solidFill>
                  <a:srgbClr val="666666"/>
                </a:solidFill>
              </a:rPr>
              <a:t>Tempo de embarque/desembarque;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>
                <a:solidFill>
                  <a:srgbClr val="666666"/>
                </a:solidFill>
              </a:rPr>
              <a:t>Tempo de abastecimento.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5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>
                <a:solidFill>
                  <a:srgbClr val="666666"/>
                </a:solidFill>
              </a:rPr>
              <a:t>Quantidade de aviões atendidos pelo aeroporto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>
                <a:solidFill>
                  <a:srgbClr val="666666"/>
                </a:solidFill>
              </a:rPr>
              <a:t>Throughput (aviões/hora)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>
                <a:solidFill>
                  <a:srgbClr val="666666"/>
                </a:solidFill>
              </a:rPr>
              <a:t>Tempo médio do avião em solo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>
                <a:solidFill>
                  <a:srgbClr val="666666"/>
                </a:solidFill>
              </a:rPr>
              <a:t>Utilização das pistas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>
                <a:solidFill>
                  <a:srgbClr val="666666"/>
                </a:solidFill>
              </a:rPr>
              <a:t>Utilização dos fingers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1° simulação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8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</a:rPr>
              <a:t>Os parâmetros para a simulação com carga baixa: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1 pista e 2 fingers;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Tempo de pouso = 7 min;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Tempo de decolagem = 8 min;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Tempo de embarque/desembarque = 5 min;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Tempo de abastecimento = 5 min;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Quantidade de aviões inicial = 3;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Tempo de chegada/ spawn de novos aviões = 20 min</a:t>
            </a:r>
            <a:endParaRPr sz="1600"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5517775" y="158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{DF7ACFEB-351F-4640-AC75-3143AD73E87C}</a:tableStyleId>
              </a:tblPr>
              <a:tblGrid>
                <a:gridCol w="1602250"/>
                <a:gridCol w="1602250"/>
              </a:tblGrid>
              <a:tr h="79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Aviões atendidos pelo aeroporto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0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Throughput do aeroporto (Aviões/hora)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médio no solo (min)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17.48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Utilização da pista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Utilização do Finger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25.69%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0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Utilização dos tanques de abastecimento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13.19%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80550" y="1152475"/>
            <a:ext cx="5407800" cy="13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Aumentamos a Carga de Trabalho diminuindo o intervalo de chegada entre os aviões: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Antes: 20 minutos</a:t>
            </a:r>
            <a:br>
              <a:rPr lang="pt-BR"/>
            </a:br>
            <a:r>
              <a:rPr lang="pt-BR"/>
              <a:t>Atual: 13 minutos</a:t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5295275" y="553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{DF7ACFEB-351F-4640-AC75-3143AD73E87C}</a:tableStyleId>
              </a:tblPr>
              <a:tblGrid>
                <a:gridCol w="1754450"/>
                <a:gridCol w="1754450"/>
              </a:tblGrid>
              <a:tr h="7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Aviões atendidos pelo aeroporto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Throughput do aeroporto (Aviões/hora)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médio no solo (min)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102.95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Utilização da pista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99.58</a:t>
                      </a:r>
                      <a:r>
                        <a:rPr lang="pt-BR">
                          <a:solidFill>
                            <a:srgbClr val="FF0000"/>
                          </a:solidFill>
                        </a:rPr>
                        <a:t>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Utilização do Finger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35.42</a:t>
                      </a:r>
                      <a:r>
                        <a:rPr lang="pt-B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Utilização dos tanques de abastecimento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15.62</a:t>
                      </a:r>
                      <a:r>
                        <a:rPr lang="pt-B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36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Variando o tempo de chegada entre os aviões</a:t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311700" y="126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{DF7ACFEB-351F-4640-AC75-3143AD73E87C}</a:tableStyleId>
              </a:tblPr>
              <a:tblGrid>
                <a:gridCol w="1217225"/>
                <a:gridCol w="1217225"/>
                <a:gridCol w="1280125"/>
                <a:gridCol w="1154325"/>
                <a:gridCol w="1217225"/>
                <a:gridCol w="1217225"/>
                <a:gridCol w="1217225"/>
              </a:tblGrid>
              <a:tr h="60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Tempo de chegada (min)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Aviões atendidos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Throughput do aeroporto (Aviões/hora)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Tempo médio no solo (min)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Utilização da pista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Utilização do Finger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Utilização dos tanques de abastecimento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20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3.08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17.48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77.08%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25.69%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13.19%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3.20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18.07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80.69%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27.08%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14.58 %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3.75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18.62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85.35%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28.4</a:t>
                      </a:r>
                      <a:r>
                        <a:rPr lang="pt-BR" sz="900"/>
                        <a:t>7 </a:t>
                      </a:r>
                      <a:r>
                        <a:rPr lang="pt-BR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15.28 %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3.66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18.88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90.07%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30.21%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15.62 %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91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20.78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94.72%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31.60%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17.71%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15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97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4.16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38.18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99.86%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33.68%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16.67%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14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99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4.41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69.56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99.72%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34.38%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18.40%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13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102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4.79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102.95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99.58%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35.42%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980000"/>
                          </a:solidFill>
                        </a:rPr>
                        <a:t>15.62%</a:t>
                      </a:r>
                      <a:endParaRPr sz="9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688" y="59325"/>
            <a:ext cx="8520600" cy="16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Verificando que nos parâmetros atuais a utilização da pista é um dos principais fatores de gargalo do sistema, optamos por adicionar mais uma pista de pouso na simulação.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Simulação com duas pistas:</a:t>
            </a:r>
            <a:endParaRPr/>
          </a:p>
        </p:txBody>
      </p:sp>
      <p:graphicFrame>
        <p:nvGraphicFramePr>
          <p:cNvPr id="98" name="Google Shape;98;p20"/>
          <p:cNvGraphicFramePr/>
          <p:nvPr/>
        </p:nvGraphicFramePr>
        <p:xfrm>
          <a:off x="311713" y="164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{DF7ACFEB-351F-4640-AC75-3143AD73E87C}</a:tableStyleId>
              </a:tblPr>
              <a:tblGrid>
                <a:gridCol w="1223300"/>
                <a:gridCol w="1223300"/>
                <a:gridCol w="1286500"/>
                <a:gridCol w="1160075"/>
                <a:gridCol w="1223300"/>
                <a:gridCol w="1223300"/>
                <a:gridCol w="1223300"/>
              </a:tblGrid>
              <a:tr h="67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Tempo de chegada (min)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Aviões atendidos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Throughput do aeroporto (Aviões/hora)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Tempo médio no solo (min)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Utilização da pista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  (2 pistas = 200%)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Utilização do Finger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Utilização dos tanques de abastecimento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20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3.08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14.48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77.58%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25.69%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13.19%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78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3.25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14.47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81.25%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27.08%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13.19 %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3.41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14.41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85.90%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28.82 %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13.54 %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87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3.625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14.27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91.11%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30.21%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13.54 %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92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14.32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96.32%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31.94%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14.58%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15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98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4.08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14.43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102</a:t>
                      </a: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.57%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34.38%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16.32%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14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104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4.33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14.65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108.82</a:t>
                      </a: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%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36.46%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18.40%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13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112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4.62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14.76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116.60</a:t>
                      </a: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%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38.89</a:t>
                      </a: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%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20.49</a:t>
                      </a:r>
                      <a:r>
                        <a:rPr lang="pt-BR" sz="900">
                          <a:solidFill>
                            <a:srgbClr val="3D85C6"/>
                          </a:solidFill>
                        </a:rPr>
                        <a:t>%</a:t>
                      </a:r>
                      <a:endParaRPr sz="9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2° simulação 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50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666666"/>
                </a:solidFill>
              </a:rPr>
              <a:t>Os parâmetros </a:t>
            </a:r>
            <a:r>
              <a:rPr lang="pt-BR" sz="1700">
                <a:solidFill>
                  <a:srgbClr val="666666"/>
                </a:solidFill>
              </a:rPr>
              <a:t>Tempo de embarque/desembarque e Tempo de abastecimento foram alterados para serem mais demorados: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 sz="1700">
                <a:solidFill>
                  <a:srgbClr val="666666"/>
                </a:solidFill>
              </a:rPr>
              <a:t>1 pista e 2 fingers;</a:t>
            </a:r>
            <a:endParaRPr sz="1700">
              <a:solidFill>
                <a:srgbClr val="666666"/>
              </a:solidFill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 sz="1700">
                <a:solidFill>
                  <a:srgbClr val="666666"/>
                </a:solidFill>
              </a:rPr>
              <a:t>Tempo de pouso = 7 min;</a:t>
            </a:r>
            <a:endParaRPr sz="1700">
              <a:solidFill>
                <a:srgbClr val="666666"/>
              </a:solidFill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 sz="1700">
                <a:solidFill>
                  <a:srgbClr val="666666"/>
                </a:solidFill>
              </a:rPr>
              <a:t>Tempo de decolagem = 8 min;</a:t>
            </a:r>
            <a:endParaRPr sz="1700">
              <a:solidFill>
                <a:srgbClr val="666666"/>
              </a:solidFill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1700">
                <a:solidFill>
                  <a:srgbClr val="0000FF"/>
                </a:solidFill>
              </a:rPr>
              <a:t>Tempo de embarque/desembarque = 20 min;</a:t>
            </a:r>
            <a:endParaRPr sz="1700">
              <a:solidFill>
                <a:srgbClr val="0000FF"/>
              </a:solidFill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1700">
                <a:solidFill>
                  <a:srgbClr val="0000FF"/>
                </a:solidFill>
              </a:rPr>
              <a:t>Tempo de abastecimento = 15 min;</a:t>
            </a:r>
            <a:endParaRPr sz="1700">
              <a:solidFill>
                <a:srgbClr val="0000FF"/>
              </a:solidFill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 sz="1700">
                <a:solidFill>
                  <a:srgbClr val="666666"/>
                </a:solidFill>
              </a:rPr>
              <a:t>Quantidade de aviões inicial = 6;</a:t>
            </a:r>
            <a:endParaRPr sz="1700">
              <a:solidFill>
                <a:srgbClr val="666666"/>
              </a:solidFill>
            </a:endParaRPr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 sz="1700">
                <a:solidFill>
                  <a:srgbClr val="666666"/>
                </a:solidFill>
              </a:rPr>
              <a:t>Tempo de chegada/ spawn de novos aviões = 20 min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5502350" y="435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{DF7ACFEB-351F-4640-AC75-3143AD73E87C}</a:tableStyleId>
              </a:tblPr>
              <a:tblGrid>
                <a:gridCol w="1602250"/>
                <a:gridCol w="1602250"/>
              </a:tblGrid>
              <a:tr h="79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Aviões atendidos pelo aeroporto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0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Throughput do aeroporto (Aviões/hora)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médio no solo (min)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40.15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Utilização da pista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79.65</a:t>
                      </a:r>
                      <a:r>
                        <a:rPr lang="pt-B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Utilização do Finger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105.56</a:t>
                      </a:r>
                      <a:r>
                        <a:rPr lang="pt-B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0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Utilização dos tanques de abastecimento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37.50</a:t>
                      </a:r>
                      <a:r>
                        <a:rPr lang="pt-BR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